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Lst>
  <p:notesMasterIdLst>
    <p:notesMasterId r:id="rId94"/>
  </p:notesMasterIdLst>
  <p:handoutMasterIdLst>
    <p:handoutMasterId r:id="rId95"/>
  </p:handoutMasterIdLst>
  <p:sldIdLst>
    <p:sldId id="279" r:id="rId5"/>
    <p:sldId id="259" r:id="rId6"/>
    <p:sldId id="296" r:id="rId7"/>
    <p:sldId id="583" r:id="rId8"/>
    <p:sldId id="584" r:id="rId9"/>
    <p:sldId id="562" r:id="rId10"/>
    <p:sldId id="563" r:id="rId11"/>
    <p:sldId id="406" r:id="rId12"/>
    <p:sldId id="457" r:id="rId13"/>
    <p:sldId id="458" r:id="rId14"/>
    <p:sldId id="571" r:id="rId15"/>
    <p:sldId id="572" r:id="rId16"/>
    <p:sldId id="460" r:id="rId17"/>
    <p:sldId id="491" r:id="rId18"/>
    <p:sldId id="573" r:id="rId19"/>
    <p:sldId id="527" r:id="rId20"/>
    <p:sldId id="498" r:id="rId21"/>
    <p:sldId id="581" r:id="rId22"/>
    <p:sldId id="521" r:id="rId23"/>
    <p:sldId id="582" r:id="rId24"/>
    <p:sldId id="529" r:id="rId25"/>
    <p:sldId id="499" r:id="rId26"/>
    <p:sldId id="437" r:id="rId27"/>
    <p:sldId id="438" r:id="rId28"/>
    <p:sldId id="439" r:id="rId29"/>
    <p:sldId id="514" r:id="rId30"/>
    <p:sldId id="442" r:id="rId31"/>
    <p:sldId id="444" r:id="rId32"/>
    <p:sldId id="561" r:id="rId33"/>
    <p:sldId id="445" r:id="rId34"/>
    <p:sldId id="419" r:id="rId35"/>
    <p:sldId id="421" r:id="rId36"/>
    <p:sldId id="452" r:id="rId37"/>
    <p:sldId id="530" r:id="rId38"/>
    <p:sldId id="422" r:id="rId39"/>
    <p:sldId id="424" r:id="rId40"/>
    <p:sldId id="516" r:id="rId41"/>
    <p:sldId id="425" r:id="rId42"/>
    <p:sldId id="556" r:id="rId43"/>
    <p:sldId id="426" r:id="rId44"/>
    <p:sldId id="517" r:id="rId45"/>
    <p:sldId id="427" r:id="rId46"/>
    <p:sldId id="428" r:id="rId47"/>
    <p:sldId id="568" r:id="rId48"/>
    <p:sldId id="429" r:id="rId49"/>
    <p:sldId id="557" r:id="rId50"/>
    <p:sldId id="569" r:id="rId51"/>
    <p:sldId id="430" r:id="rId52"/>
    <p:sldId id="564" r:id="rId53"/>
    <p:sldId id="565" r:id="rId54"/>
    <p:sldId id="566" r:id="rId55"/>
    <p:sldId id="567" r:id="rId56"/>
    <p:sldId id="431" r:id="rId57"/>
    <p:sldId id="518" r:id="rId58"/>
    <p:sldId id="500" r:id="rId59"/>
    <p:sldId id="570" r:id="rId60"/>
    <p:sldId id="501" r:id="rId61"/>
    <p:sldId id="558" r:id="rId62"/>
    <p:sldId id="502" r:id="rId63"/>
    <p:sldId id="531" r:id="rId64"/>
    <p:sldId id="503" r:id="rId65"/>
    <p:sldId id="504" r:id="rId66"/>
    <p:sldId id="535" r:id="rId67"/>
    <p:sldId id="536" r:id="rId68"/>
    <p:sldId id="537" r:id="rId69"/>
    <p:sldId id="539" r:id="rId70"/>
    <p:sldId id="540" r:id="rId71"/>
    <p:sldId id="541" r:id="rId72"/>
    <p:sldId id="542" r:id="rId73"/>
    <p:sldId id="543" r:id="rId74"/>
    <p:sldId id="579" r:id="rId75"/>
    <p:sldId id="544" r:id="rId76"/>
    <p:sldId id="545" r:id="rId77"/>
    <p:sldId id="580" r:id="rId78"/>
    <p:sldId id="546" r:id="rId79"/>
    <p:sldId id="547" r:id="rId80"/>
    <p:sldId id="548" r:id="rId81"/>
    <p:sldId id="549" r:id="rId82"/>
    <p:sldId id="550" r:id="rId83"/>
    <p:sldId id="551" r:id="rId84"/>
    <p:sldId id="552" r:id="rId85"/>
    <p:sldId id="481" r:id="rId86"/>
    <p:sldId id="482" r:id="rId87"/>
    <p:sldId id="483" r:id="rId88"/>
    <p:sldId id="484" r:id="rId89"/>
    <p:sldId id="485" r:id="rId90"/>
    <p:sldId id="532" r:id="rId91"/>
    <p:sldId id="436" r:id="rId92"/>
    <p:sldId id="350" r:id="rId9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vanNiekerk" initials="P" lastIdx="33" clrIdx="0">
    <p:extLst>
      <p:ext uri="{19B8F6BF-5375-455C-9EA6-DF929625EA0E}">
        <p15:presenceInfo xmlns:p15="http://schemas.microsoft.com/office/powerpoint/2012/main" userId="PvanNiekerk" providerId="None"/>
      </p:ext>
    </p:extLst>
  </p:cmAuthor>
  <p:cmAuthor id="2" name="TMqikiqwa" initials="T" lastIdx="6" clrIdx="1">
    <p:extLst>
      <p:ext uri="{19B8F6BF-5375-455C-9EA6-DF929625EA0E}">
        <p15:presenceInfo xmlns:p15="http://schemas.microsoft.com/office/powerpoint/2012/main" userId="TMqikiqwa" providerId="None"/>
      </p:ext>
    </p:extLst>
  </p:cmAuthor>
  <p:cmAuthor id="3" name="P van Niekerk" initials="PvN" lastIdx="70" clrIdx="2">
    <p:extLst>
      <p:ext uri="{19B8F6BF-5375-455C-9EA6-DF929625EA0E}">
        <p15:presenceInfo xmlns:p15="http://schemas.microsoft.com/office/powerpoint/2012/main" userId="P van Niekerk" providerId="None"/>
      </p:ext>
    </p:extLst>
  </p:cmAuthor>
  <p:cmAuthor id="4" name="Itumeleng Rabotapi" initials="IR" lastIdx="46" clrIdx="3">
    <p:extLst>
      <p:ext uri="{19B8F6BF-5375-455C-9EA6-DF929625EA0E}">
        <p15:presenceInfo xmlns:p15="http://schemas.microsoft.com/office/powerpoint/2012/main" userId="Itumeleng Rabotapi" providerId="None"/>
      </p:ext>
    </p:extLst>
  </p:cmAuthor>
  <p:cmAuthor id="5" name="Mramphele" initials="M" lastIdx="7" clrIdx="4">
    <p:extLst>
      <p:ext uri="{19B8F6BF-5375-455C-9EA6-DF929625EA0E}">
        <p15:presenceInfo xmlns:p15="http://schemas.microsoft.com/office/powerpoint/2012/main" userId="Mramphele" providerId="None"/>
      </p:ext>
    </p:extLst>
  </p:cmAuthor>
  <p:cmAuthor id="6" name="KMatras" initials="K" lastIdx="4" clrIdx="5">
    <p:extLst>
      <p:ext uri="{19B8F6BF-5375-455C-9EA6-DF929625EA0E}">
        <p15:presenceInfo xmlns:p15="http://schemas.microsoft.com/office/powerpoint/2012/main" userId="KMatr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4000"/>
    <a:srgbClr val="F26500"/>
    <a:srgbClr val="F26522"/>
    <a:srgbClr val="F1995D"/>
    <a:srgbClr val="876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743" autoAdjust="0"/>
    <p:restoredTop sz="94660"/>
  </p:normalViewPr>
  <p:slideViewPr>
    <p:cSldViewPr snapToGrid="0">
      <p:cViewPr varScale="1">
        <p:scale>
          <a:sx n="86" d="100"/>
          <a:sy n="86" d="100"/>
        </p:scale>
        <p:origin x="725" y="58"/>
      </p:cViewPr>
      <p:guideLst/>
    </p:cSldViewPr>
  </p:slideViewPr>
  <p:notesTextViewPr>
    <p:cViewPr>
      <p:scale>
        <a:sx n="1" d="1"/>
        <a:sy n="1" d="1"/>
      </p:scale>
      <p:origin x="0" y="0"/>
    </p:cViewPr>
  </p:notesTextViewPr>
  <p:sorterViewPr>
    <p:cViewPr>
      <p:scale>
        <a:sx n="160" d="100"/>
        <a:sy n="160" d="100"/>
      </p:scale>
      <p:origin x="0" y="-530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handoutMaster" Target="handoutMasters/handout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Arial Narrow" panose="020B0606020202030204" pitchFamily="34" charset="0"/>
                <a:ea typeface="+mn-ea"/>
                <a:cs typeface="+mn-cs"/>
              </a:defRPr>
            </a:pPr>
            <a:r>
              <a:rPr lang="en-US" b="1" baseline="0" dirty="0">
                <a:solidFill>
                  <a:schemeClr val="tx1"/>
                </a:solidFill>
                <a:latin typeface="Arial Narrow" panose="020B0606020202030204" pitchFamily="34" charset="0"/>
              </a:rPr>
              <a:t>2017/18 </a:t>
            </a:r>
            <a:r>
              <a:rPr lang="en-US" b="1" baseline="0" dirty="0" smtClean="0">
                <a:solidFill>
                  <a:schemeClr val="tx1"/>
                </a:solidFill>
                <a:latin typeface="Arial Narrow" panose="020B0606020202030204" pitchFamily="34" charset="0"/>
              </a:rPr>
              <a:t>Quarter </a:t>
            </a:r>
            <a:r>
              <a:rPr lang="en-US" b="1" baseline="0" dirty="0">
                <a:solidFill>
                  <a:schemeClr val="tx1"/>
                </a:solidFill>
                <a:latin typeface="Arial Narrow" panose="020B0606020202030204" pitchFamily="34" charset="0"/>
              </a:rPr>
              <a:t>2 Performance Overview</a:t>
            </a:r>
            <a:endParaRPr lang="en-US" b="1" dirty="0">
              <a:solidFill>
                <a:schemeClr val="tx1"/>
              </a:solidFill>
              <a:latin typeface="Arial Narrow" panose="020B0606020202030204" pitchFamily="34" charset="0"/>
            </a:endParaRPr>
          </a:p>
        </c:rich>
      </c:tx>
      <c:layout>
        <c:manualLayout>
          <c:xMode val="edge"/>
          <c:yMode val="edge"/>
          <c:x val="0.33647195974638511"/>
          <c:y val="3.516424048667721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Narrow" panose="020B0606020202030204" pitchFamily="34"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9043571319512895"/>
          <c:w val="1"/>
          <c:h val="0.4718761716705413"/>
        </c:manualLayout>
      </c:layout>
      <c:pie3DChart>
        <c:varyColors val="1"/>
        <c:ser>
          <c:idx val="0"/>
          <c:order val="0"/>
          <c:dPt>
            <c:idx val="0"/>
            <c:bubble3D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C460-4724-B8E2-FFBE859E3715}"/>
              </c:ext>
            </c:extLst>
          </c:dPt>
          <c:dPt>
            <c:idx val="1"/>
            <c:bubble3D val="0"/>
            <c:spPr>
              <a:solidFill>
                <a:srgbClr val="FFFF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C460-4724-B8E2-FFBE859E3715}"/>
              </c:ext>
            </c:extLst>
          </c:dPt>
          <c:dPt>
            <c:idx val="2"/>
            <c:bubble3D val="0"/>
            <c:spPr>
              <a:solidFill>
                <a:srgbClr val="FF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C460-4724-B8E2-FFBE859E3715}"/>
              </c:ext>
            </c:extLst>
          </c:dPt>
          <c:dPt>
            <c:idx val="3"/>
            <c:bubble3D val="0"/>
            <c:spPr>
              <a:solidFill>
                <a:schemeClr val="accent2">
                  <a:lumMod val="5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C460-4724-B8E2-FFBE859E3715}"/>
              </c:ext>
            </c:extLst>
          </c:dPt>
          <c:dLbls>
            <c:dLbl>
              <c:idx val="0"/>
              <c:layout>
                <c:manualLayout>
                  <c:x val="-0.12924416206998668"/>
                  <c:y val="-0.2281519403908001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460-4724-B8E2-FFBE859E3715}"/>
                </c:ext>
                <c:ext xmlns:c15="http://schemas.microsoft.com/office/drawing/2012/chart" uri="{CE6537A1-D6FC-4f65-9D91-7224C49458BB}">
                  <c15:layout/>
                </c:ext>
              </c:extLst>
            </c:dLbl>
            <c:dLbl>
              <c:idx val="1"/>
              <c:layout>
                <c:manualLayout>
                  <c:x val="4.857394274297671E-2"/>
                  <c:y val="5.558699717509894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460-4724-B8E2-FFBE859E3715}"/>
                </c:ext>
                <c:ext xmlns:c15="http://schemas.microsoft.com/office/drawing/2012/chart" uri="{CE6537A1-D6FC-4f65-9D91-7224C49458BB}">
                  <c15:layout/>
                </c:ext>
              </c:extLst>
            </c:dLbl>
            <c:dLbl>
              <c:idx val="2"/>
              <c:layout>
                <c:manualLayout>
                  <c:x val="2.6157226619273614E-2"/>
                  <c:y val="3.309657426794364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460-4724-B8E2-FFBE859E3715}"/>
                </c:ext>
                <c:ext xmlns:c15="http://schemas.microsoft.com/office/drawing/2012/chart" uri="{CE6537A1-D6FC-4f65-9D91-7224C49458BB}">
                  <c15:layout/>
                </c:ext>
              </c:extLst>
            </c:dLbl>
            <c:dLbl>
              <c:idx val="3"/>
              <c:delete val="1"/>
              <c:extLst xmlns:c16r2="http://schemas.microsoft.com/office/drawing/2015/06/chart">
                <c:ext xmlns:c16="http://schemas.microsoft.com/office/drawing/2014/chart" uri="{C3380CC4-5D6E-409C-BE32-E72D297353CC}">
                  <c16:uniqueId val="{00000007-C460-4724-B8E2-FFBE859E371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Sheet1!$J$2:$M$2</c:f>
              <c:strCache>
                <c:ptCount val="4"/>
                <c:pt idx="0">
                  <c:v>Achieved</c:v>
                </c:pt>
                <c:pt idx="1">
                  <c:v>Not achieved; however significant work done</c:v>
                </c:pt>
                <c:pt idx="2">
                  <c:v>Not achieved</c:v>
                </c:pt>
                <c:pt idx="3">
                  <c:v>Insufficient information to express opinion</c:v>
                </c:pt>
              </c:strCache>
            </c:strRef>
          </c:cat>
          <c:val>
            <c:numRef>
              <c:f>Sheet1!$J$3:$M$3</c:f>
              <c:numCache>
                <c:formatCode>0.00%</c:formatCode>
                <c:ptCount val="4"/>
                <c:pt idx="0">
                  <c:v>0.8904109589041096</c:v>
                </c:pt>
                <c:pt idx="1">
                  <c:v>8.2191780821917804E-2</c:v>
                </c:pt>
                <c:pt idx="2">
                  <c:v>2.7397260273972601E-2</c:v>
                </c:pt>
                <c:pt idx="3">
                  <c:v>0</c:v>
                </c:pt>
              </c:numCache>
            </c:numRef>
          </c:val>
          <c:extLst xmlns:c16r2="http://schemas.microsoft.com/office/drawing/2015/06/chart">
            <c:ext xmlns:c16="http://schemas.microsoft.com/office/drawing/2014/chart" uri="{C3380CC4-5D6E-409C-BE32-E72D297353CC}">
              <c16:uniqueId val="{00000008-C460-4724-B8E2-FFBE859E3715}"/>
            </c:ext>
          </c:extLst>
        </c:ser>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0.6705267069233336"/>
          <c:y val="0.70833114610673653"/>
          <c:w val="0.30886547991219698"/>
          <c:h val="0.2313678413181384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Arial Narrow" panose="020B0606020202030204" pitchFamily="34" charset="0"/>
                <a:ea typeface="+mn-ea"/>
                <a:cs typeface="+mn-cs"/>
              </a:defRPr>
            </a:pPr>
            <a:r>
              <a:rPr lang="en-US" b="1" baseline="0">
                <a:solidFill>
                  <a:schemeClr val="tx1"/>
                </a:solidFill>
                <a:latin typeface="Arial Narrow" panose="020B0606020202030204" pitchFamily="34" charset="0"/>
              </a:rPr>
              <a:t>2017/18 Quarter 3 Performance Overview</a:t>
            </a:r>
            <a:endParaRPr lang="en-US" b="1">
              <a:solidFill>
                <a:schemeClr val="tx1"/>
              </a:solidFill>
              <a:latin typeface="Arial Narrow" panose="020B0606020202030204" pitchFamily="34" charset="0"/>
            </a:endParaRPr>
          </a:p>
        </c:rich>
      </c:tx>
      <c:layout>
        <c:manualLayout>
          <c:xMode val="edge"/>
          <c:yMode val="edge"/>
          <c:x val="0.32718055233904586"/>
          <c:y val="2.869146876546132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Narrow" panose="020B0606020202030204" pitchFamily="34"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8458069579537877E-3"/>
          <c:y val="0.187470836978711"/>
          <c:w val="0.97898962461187466"/>
          <c:h val="0.45757287561092752"/>
        </c:manualLayout>
      </c:layout>
      <c:pie3DChart>
        <c:varyColors val="1"/>
        <c:ser>
          <c:idx val="0"/>
          <c:order val="0"/>
          <c:dPt>
            <c:idx val="0"/>
            <c:bubble3D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412-45B9-9F11-ACE258BEE8E5}"/>
              </c:ext>
            </c:extLst>
          </c:dPt>
          <c:dPt>
            <c:idx val="1"/>
            <c:bubble3D val="0"/>
            <c:spPr>
              <a:solidFill>
                <a:srgbClr val="FFFF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412-45B9-9F11-ACE258BEE8E5}"/>
              </c:ext>
            </c:extLst>
          </c:dPt>
          <c:dPt>
            <c:idx val="2"/>
            <c:bubble3D val="0"/>
            <c:spPr>
              <a:solidFill>
                <a:srgbClr val="FF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E412-45B9-9F11-ACE258BEE8E5}"/>
              </c:ext>
            </c:extLst>
          </c:dPt>
          <c:dPt>
            <c:idx val="3"/>
            <c:bubble3D val="0"/>
            <c:spPr>
              <a:solidFill>
                <a:schemeClr val="accent2">
                  <a:lumMod val="5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E412-45B9-9F11-ACE258BEE8E5}"/>
              </c:ext>
            </c:extLst>
          </c:dPt>
          <c:dLbls>
            <c:dLbl>
              <c:idx val="0"/>
              <c:layout>
                <c:manualLayout>
                  <c:x val="-0.1528078430419281"/>
                  <c:y val="-0.2057782142135130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412-45B9-9F11-ACE258BEE8E5}"/>
                </c:ext>
                <c:ext xmlns:c15="http://schemas.microsoft.com/office/drawing/2012/chart" uri="{CE6537A1-D6FC-4f65-9D91-7224C49458BB}"/>
              </c:extLst>
            </c:dLbl>
            <c:dLbl>
              <c:idx val="1"/>
              <c:layout>
                <c:manualLayout>
                  <c:x val="8.1694253598202191E-2"/>
                  <c:y val="4.665274873808417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412-45B9-9F11-ACE258BEE8E5}"/>
                </c:ext>
                <c:ext xmlns:c15="http://schemas.microsoft.com/office/drawing/2012/chart" uri="{CE6537A1-D6FC-4f65-9D91-7224C49458BB}"/>
              </c:extLst>
            </c:dLbl>
            <c:dLbl>
              <c:idx val="2"/>
              <c:layout>
                <c:manualLayout>
                  <c:x val="3.8855705230473644E-2"/>
                  <c:y val="5.329537589497456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412-45B9-9F11-ACE258BEE8E5}"/>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E412-45B9-9F11-ACE258BEE8E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Sheet1!$J$2:$M$2</c:f>
              <c:strCache>
                <c:ptCount val="4"/>
                <c:pt idx="0">
                  <c:v>Achieved</c:v>
                </c:pt>
                <c:pt idx="1">
                  <c:v>Not achieved; however significant work done</c:v>
                </c:pt>
                <c:pt idx="2">
                  <c:v>Not achieved</c:v>
                </c:pt>
                <c:pt idx="3">
                  <c:v>Insufficient information to express opinion</c:v>
                </c:pt>
              </c:strCache>
            </c:strRef>
          </c:cat>
          <c:val>
            <c:numRef>
              <c:f>Sheet1!$J$3:$M$3</c:f>
              <c:numCache>
                <c:formatCode>0.00%</c:formatCode>
                <c:ptCount val="4"/>
                <c:pt idx="0">
                  <c:v>0.79411764705882348</c:v>
                </c:pt>
                <c:pt idx="1">
                  <c:v>0.14705882352941177</c:v>
                </c:pt>
                <c:pt idx="2">
                  <c:v>5.8823529411764705E-2</c:v>
                </c:pt>
                <c:pt idx="3">
                  <c:v>0</c:v>
                </c:pt>
              </c:numCache>
            </c:numRef>
          </c:val>
          <c:extLst xmlns:c16r2="http://schemas.microsoft.com/office/drawing/2015/06/chart">
            <c:ext xmlns:c16="http://schemas.microsoft.com/office/drawing/2014/chart" uri="{C3380CC4-5D6E-409C-BE32-E72D297353CC}">
              <c16:uniqueId val="{00000008-E412-45B9-9F11-ACE258BEE8E5}"/>
            </c:ext>
          </c:extLst>
        </c:ser>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0.61680862196147046"/>
          <c:y val="0.74282424707159922"/>
          <c:w val="0.36258360244797833"/>
          <c:h val="0.2293979877246405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909981361025523E-2"/>
          <c:y val="3.1683810463331595E-2"/>
          <c:w val="0.95080499448438516"/>
          <c:h val="0.82804264967058006"/>
        </c:manualLayout>
      </c:layout>
      <c:barChart>
        <c:barDir val="col"/>
        <c:grouping val="clustered"/>
        <c:varyColors val="0"/>
        <c:ser>
          <c:idx val="1"/>
          <c:order val="1"/>
          <c:tx>
            <c:strRef>
              <c:f>Sheet1!$C$1</c:f>
              <c:strCache>
                <c:ptCount val="1"/>
                <c:pt idx="0">
                  <c:v>Column3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9 Domestic</c:v>
                </c:pt>
                <c:pt idx="1">
                  <c:v>3 International</c:v>
                </c:pt>
              </c:strCache>
            </c:strRef>
          </c:cat>
          <c:val>
            <c:numRef>
              <c:f>Sheet1!$C$2:$C$3</c:f>
              <c:numCache>
                <c:formatCode>General</c:formatCode>
                <c:ptCount val="2"/>
                <c:pt idx="1">
                  <c:v>3</c:v>
                </c:pt>
              </c:numCache>
            </c:numRef>
          </c:val>
          <c:extLst xmlns:c16r2="http://schemas.microsoft.com/office/drawing/2015/06/chart">
            <c:ext xmlns:c16="http://schemas.microsoft.com/office/drawing/2014/chart" uri="{C3380CC4-5D6E-409C-BE32-E72D297353CC}">
              <c16:uniqueId val="{00000000-95D2-47A8-B3DF-4459D58B1151}"/>
            </c:ext>
          </c:extLst>
        </c:ser>
        <c:dLbls>
          <c:showLegendKey val="0"/>
          <c:showVal val="0"/>
          <c:showCatName val="0"/>
          <c:showSerName val="0"/>
          <c:showPercent val="0"/>
          <c:showBubbleSize val="0"/>
        </c:dLbls>
        <c:gapWidth val="150"/>
        <c:axId val="414460304"/>
        <c:axId val="414460864"/>
      </c:barChar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dLbls>
            <c:dLbl>
              <c:idx val="0"/>
              <c:layout>
                <c:manualLayout>
                  <c:x val="-4.428290228876519E-17"/>
                  <c:y val="-3.1396098881171646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5D2-47A8-B3DF-4459D58B115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9 Domestic</c:v>
                </c:pt>
                <c:pt idx="1">
                  <c:v>3 International</c:v>
                </c:pt>
              </c:strCache>
            </c:strRef>
          </c:cat>
          <c:val>
            <c:numRef>
              <c:f>Sheet1!$B$2:$B$3</c:f>
              <c:numCache>
                <c:formatCode>General</c:formatCode>
                <c:ptCount val="2"/>
                <c:pt idx="0">
                  <c:v>9</c:v>
                </c:pt>
              </c:numCache>
            </c:numRef>
          </c:val>
          <c:extLst xmlns:c16r2="http://schemas.microsoft.com/office/drawing/2015/06/chart">
            <c:ext xmlns:c16="http://schemas.microsoft.com/office/drawing/2014/chart" uri="{C3380CC4-5D6E-409C-BE32-E72D297353CC}">
              <c16:uniqueId val="{00000002-95D2-47A8-B3DF-4459D58B1151}"/>
            </c:ext>
          </c:extLst>
        </c:ser>
        <c:dLbls>
          <c:showLegendKey val="0"/>
          <c:showVal val="0"/>
          <c:showCatName val="0"/>
          <c:showSerName val="0"/>
          <c:showPercent val="0"/>
          <c:showBubbleSize val="0"/>
        </c:dLbls>
        <c:gapWidth val="150"/>
        <c:axId val="414461984"/>
        <c:axId val="414461424"/>
      </c:barChart>
      <c:dateAx>
        <c:axId val="4144603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500" b="1" i="1" u="none" strike="noStrike" kern="1200" baseline="0">
                <a:ln>
                  <a:solidFill>
                    <a:schemeClr val="bg2">
                      <a:lumMod val="90000"/>
                    </a:schemeClr>
                  </a:solidFill>
                </a:ln>
                <a:solidFill>
                  <a:schemeClr val="tx1"/>
                </a:solidFill>
                <a:latin typeface="Arial" panose="020B0604020202020204" pitchFamily="34" charset="0"/>
                <a:ea typeface="+mn-ea"/>
                <a:cs typeface="+mn-cs"/>
              </a:defRPr>
            </a:pPr>
            <a:endParaRPr lang="en-US"/>
          </a:p>
        </c:txPr>
        <c:crossAx val="414460864"/>
        <c:crosses val="autoZero"/>
        <c:auto val="0"/>
        <c:lblOffset val="100"/>
        <c:baseTimeUnit val="days"/>
      </c:dateAx>
      <c:valAx>
        <c:axId val="414460864"/>
        <c:scaling>
          <c:orientation val="minMax"/>
          <c:max val="12"/>
          <c:min val="0"/>
        </c:scaling>
        <c:delete val="0"/>
        <c:axPos val="l"/>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mn-cs"/>
              </a:defRPr>
            </a:pPr>
            <a:endParaRPr lang="en-US"/>
          </a:p>
        </c:txPr>
        <c:crossAx val="414460304"/>
        <c:crosses val="autoZero"/>
        <c:crossBetween val="between"/>
      </c:valAx>
      <c:valAx>
        <c:axId val="414461424"/>
        <c:scaling>
          <c:orientation val="minMax"/>
        </c:scaling>
        <c:delete val="1"/>
        <c:axPos val="r"/>
        <c:numFmt formatCode="General" sourceLinked="1"/>
        <c:majorTickMark val="out"/>
        <c:minorTickMark val="none"/>
        <c:tickLblPos val="nextTo"/>
        <c:crossAx val="414461984"/>
        <c:crosses val="max"/>
        <c:crossBetween val="between"/>
      </c:valAx>
      <c:catAx>
        <c:axId val="414461984"/>
        <c:scaling>
          <c:orientation val="minMax"/>
        </c:scaling>
        <c:delete val="1"/>
        <c:axPos val="b"/>
        <c:numFmt formatCode="General" sourceLinked="1"/>
        <c:majorTickMark val="out"/>
        <c:minorTickMark val="none"/>
        <c:tickLblPos val="nextTo"/>
        <c:crossAx val="414461424"/>
        <c:crosses val="autoZero"/>
        <c:auto val="1"/>
        <c:lblAlgn val="ctr"/>
        <c:lblOffset val="100"/>
        <c:noMultiLvlLbl val="0"/>
      </c:catAx>
      <c:spPr>
        <a:noFill/>
        <a:ln w="31750">
          <a:solidFill>
            <a:srgbClr val="FF0000"/>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7 Refund</c:v>
                </c:pt>
                <c:pt idx="1">
                  <c:v>5 Poor Service</c:v>
                </c:pt>
              </c:strCache>
            </c:strRef>
          </c:cat>
          <c:val>
            <c:numRef>
              <c:f>Sheet1!$B$2:$B$3</c:f>
              <c:numCache>
                <c:formatCode>General</c:formatCode>
                <c:ptCount val="2"/>
                <c:pt idx="0">
                  <c:v>7</c:v>
                </c:pt>
              </c:numCache>
            </c:numRef>
          </c:val>
          <c:extLst xmlns:c16r2="http://schemas.microsoft.com/office/drawing/2015/06/chart">
            <c:ext xmlns:c16="http://schemas.microsoft.com/office/drawing/2014/chart" uri="{C3380CC4-5D6E-409C-BE32-E72D297353CC}">
              <c16:uniqueId val="{00000000-91E9-4023-8F52-2C964F688531}"/>
            </c:ext>
          </c:extLst>
        </c:ser>
        <c:dLbls>
          <c:showLegendKey val="0"/>
          <c:showVal val="0"/>
          <c:showCatName val="0"/>
          <c:showSerName val="0"/>
          <c:showPercent val="0"/>
          <c:showBubbleSize val="0"/>
        </c:dLbls>
        <c:gapWidth val="243"/>
        <c:overlap val="34"/>
        <c:axId val="213096320"/>
        <c:axId val="414467584"/>
      </c:barChart>
      <c:barChart>
        <c:barDir val="col"/>
        <c:grouping val="clustered"/>
        <c:varyColors val="0"/>
        <c:ser>
          <c:idx val="1"/>
          <c:order val="1"/>
          <c:tx>
            <c:strRef>
              <c:f>Sheet1!$C$1</c:f>
              <c:strCache>
                <c:ptCount val="1"/>
                <c:pt idx="0">
                  <c:v>Series 2</c:v>
                </c:pt>
              </c:strCache>
            </c:strRef>
          </c:tx>
          <c:spPr>
            <a:solidFill>
              <a:schemeClr val="accent2"/>
            </a:solidFill>
            <a:ln>
              <a:noFill/>
            </a:ln>
            <a:effectLst/>
          </c:spPr>
          <c:invertIfNegative val="0"/>
          <c:dLbls>
            <c:dLbl>
              <c:idx val="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1E9-4023-8F52-2C964F68853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7 Refund</c:v>
                </c:pt>
                <c:pt idx="1">
                  <c:v>5 Poor Service</c:v>
                </c:pt>
              </c:strCache>
            </c:strRef>
          </c:cat>
          <c:val>
            <c:numRef>
              <c:f>Sheet1!$C$2:$C$3</c:f>
              <c:numCache>
                <c:formatCode>General</c:formatCode>
                <c:ptCount val="2"/>
                <c:pt idx="1">
                  <c:v>5</c:v>
                </c:pt>
              </c:numCache>
            </c:numRef>
          </c:val>
          <c:extLst xmlns:c16r2="http://schemas.microsoft.com/office/drawing/2015/06/chart">
            <c:ext xmlns:c16="http://schemas.microsoft.com/office/drawing/2014/chart" uri="{C3380CC4-5D6E-409C-BE32-E72D297353CC}">
              <c16:uniqueId val="{00000003-91E9-4023-8F52-2C964F688531}"/>
            </c:ext>
          </c:extLst>
        </c:ser>
        <c:dLbls>
          <c:showLegendKey val="0"/>
          <c:showVal val="0"/>
          <c:showCatName val="0"/>
          <c:showSerName val="0"/>
          <c:showPercent val="0"/>
          <c:showBubbleSize val="0"/>
        </c:dLbls>
        <c:gapWidth val="243"/>
        <c:overlap val="34"/>
        <c:axId val="414466464"/>
        <c:axId val="414469264"/>
      </c:barChart>
      <c:catAx>
        <c:axId val="21309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mn-cs"/>
              </a:defRPr>
            </a:pPr>
            <a:endParaRPr lang="en-US"/>
          </a:p>
        </c:txPr>
        <c:crossAx val="414467584"/>
        <c:crosses val="autoZero"/>
        <c:auto val="1"/>
        <c:lblAlgn val="ctr"/>
        <c:lblOffset val="100"/>
        <c:noMultiLvlLbl val="0"/>
      </c:catAx>
      <c:valAx>
        <c:axId val="414467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mn-cs"/>
              </a:defRPr>
            </a:pPr>
            <a:endParaRPr lang="en-US"/>
          </a:p>
        </c:txPr>
        <c:crossAx val="213096320"/>
        <c:crosses val="autoZero"/>
        <c:crossBetween val="between"/>
      </c:valAx>
      <c:valAx>
        <c:axId val="414469264"/>
        <c:scaling>
          <c:orientation val="minMax"/>
        </c:scaling>
        <c:delete val="1"/>
        <c:axPos val="r"/>
        <c:numFmt formatCode="General" sourceLinked="1"/>
        <c:majorTickMark val="out"/>
        <c:minorTickMark val="none"/>
        <c:tickLblPos val="nextTo"/>
        <c:crossAx val="414466464"/>
        <c:crosses val="max"/>
        <c:crossBetween val="between"/>
      </c:valAx>
      <c:catAx>
        <c:axId val="414466464"/>
        <c:scaling>
          <c:orientation val="minMax"/>
        </c:scaling>
        <c:delete val="1"/>
        <c:axPos val="b"/>
        <c:numFmt formatCode="General" sourceLinked="1"/>
        <c:majorTickMark val="out"/>
        <c:minorTickMark val="none"/>
        <c:tickLblPos val="nextTo"/>
        <c:crossAx val="414469264"/>
        <c:crosses val="autoZero"/>
        <c:auto val="1"/>
        <c:lblAlgn val="ctr"/>
        <c:lblOffset val="100"/>
        <c:noMultiLvlLbl val="0"/>
      </c:catAx>
      <c:spPr>
        <a:noFill/>
        <a:ln w="22225">
          <a:noFill/>
        </a:ln>
        <a:effectLst/>
      </c:spPr>
    </c:plotArea>
    <c:plotVisOnly val="1"/>
    <c:dispBlanksAs val="gap"/>
    <c:showDLblsOverMax val="0"/>
  </c:chart>
  <c:spPr>
    <a:noFill/>
    <a:ln w="28575">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38100">
          <a:solidFill>
            <a:schemeClr val="tx1"/>
          </a:solidFill>
        </a:ln>
        <a:effectLst/>
        <a:sp3d contourW="38100">
          <a:contourClr>
            <a:schemeClr val="tx1"/>
          </a:contourClr>
        </a:sp3d>
      </c:spPr>
    </c:sideWall>
    <c:backWall>
      <c:thickness val="0"/>
      <c:spPr>
        <a:solidFill>
          <a:schemeClr val="bg1"/>
        </a:solidFill>
        <a:ln w="38100">
          <a:solidFill>
            <a:schemeClr val="tx1"/>
          </a:solidFill>
        </a:ln>
        <a:effectLst/>
        <a:sp3d contourW="38100">
          <a:contourClr>
            <a:schemeClr val="tx1"/>
          </a:contourClr>
        </a:sp3d>
      </c:spPr>
    </c:backWall>
    <c:plotArea>
      <c:layout>
        <c:manualLayout>
          <c:layoutTarget val="inner"/>
          <c:xMode val="edge"/>
          <c:yMode val="edge"/>
          <c:x val="6.3250282120532034E-2"/>
          <c:y val="3.1959393407804661E-2"/>
          <c:w val="0.9250750313819468"/>
          <c:h val="0.62423179523760763"/>
        </c:manualLayout>
      </c:layout>
      <c:bar3DChart>
        <c:barDir val="col"/>
        <c:grouping val="stacked"/>
        <c:varyColors val="0"/>
        <c:ser>
          <c:idx val="0"/>
          <c:order val="0"/>
          <c:tx>
            <c:strRef>
              <c:f>Sheet1!$B$1</c:f>
              <c:strCache>
                <c:ptCount val="1"/>
                <c:pt idx="0">
                  <c:v>Series 1</c:v>
                </c:pt>
              </c:strCache>
            </c:strRef>
          </c:tx>
          <c:spPr>
            <a:solidFill>
              <a:schemeClr val="accent1"/>
            </a:solidFill>
            <a:ln>
              <a:noFill/>
            </a:ln>
            <a:effectLst/>
            <a:sp3d/>
          </c:spPr>
          <c:invertIfNegative val="0"/>
          <c:cat>
            <c:strRef>
              <c:f>Sheet1!$A$2:$A$10</c:f>
              <c:strCache>
                <c:ptCount val="9"/>
                <c:pt idx="0">
                  <c:v>0 NORTH WEST</c:v>
                </c:pt>
                <c:pt idx="1">
                  <c:v>0 LIMPOPO</c:v>
                </c:pt>
                <c:pt idx="2">
                  <c:v>0 FREE STATE</c:v>
                </c:pt>
                <c:pt idx="3">
                  <c:v>1 NORTHERN CAPE</c:v>
                </c:pt>
                <c:pt idx="4">
                  <c:v>4 GAUTENG</c:v>
                </c:pt>
                <c:pt idx="5">
                  <c:v>3 WESTERN CAPE</c:v>
                </c:pt>
                <c:pt idx="6">
                  <c:v>1 MPUMALANGA</c:v>
                </c:pt>
                <c:pt idx="7">
                  <c:v>1 KZN</c:v>
                </c:pt>
                <c:pt idx="8">
                  <c:v>2 EASTERN CAPE</c:v>
                </c:pt>
              </c:strCache>
            </c:strRef>
          </c:cat>
          <c:val>
            <c:numRef>
              <c:f>Sheet1!$B$2:$B$10</c:f>
              <c:numCache>
                <c:formatCode>General</c:formatCode>
                <c:ptCount val="9"/>
                <c:pt idx="0">
                  <c:v>0</c:v>
                </c:pt>
              </c:numCache>
            </c:numRef>
          </c:val>
          <c:extLst xmlns:c16r2="http://schemas.microsoft.com/office/drawing/2015/06/chart">
            <c:ext xmlns:c16="http://schemas.microsoft.com/office/drawing/2014/chart" uri="{C3380CC4-5D6E-409C-BE32-E72D297353CC}">
              <c16:uniqueId val="{00000001-A48A-4055-81F0-350C7C658B42}"/>
            </c:ext>
          </c:extLst>
        </c:ser>
        <c:ser>
          <c:idx val="1"/>
          <c:order val="1"/>
          <c:tx>
            <c:strRef>
              <c:f>Sheet1!$C$1</c:f>
              <c:strCache>
                <c:ptCount val="1"/>
                <c:pt idx="0">
                  <c:v>Series 2</c:v>
                </c:pt>
              </c:strCache>
            </c:strRef>
          </c:tx>
          <c:spPr>
            <a:solidFill>
              <a:schemeClr val="accent2"/>
            </a:solidFill>
            <a:ln>
              <a:noFill/>
            </a:ln>
            <a:effectLst/>
            <a:sp3d/>
          </c:spPr>
          <c:invertIfNegative val="0"/>
          <c:cat>
            <c:strRef>
              <c:f>Sheet1!$A$2:$A$10</c:f>
              <c:strCache>
                <c:ptCount val="9"/>
                <c:pt idx="0">
                  <c:v>0 NORTH WEST</c:v>
                </c:pt>
                <c:pt idx="1">
                  <c:v>0 LIMPOPO</c:v>
                </c:pt>
                <c:pt idx="2">
                  <c:v>0 FREE STATE</c:v>
                </c:pt>
                <c:pt idx="3">
                  <c:v>1 NORTHERN CAPE</c:v>
                </c:pt>
                <c:pt idx="4">
                  <c:v>4 GAUTENG</c:v>
                </c:pt>
                <c:pt idx="5">
                  <c:v>3 WESTERN CAPE</c:v>
                </c:pt>
                <c:pt idx="6">
                  <c:v>1 MPUMALANGA</c:v>
                </c:pt>
                <c:pt idx="7">
                  <c:v>1 KZN</c:v>
                </c:pt>
                <c:pt idx="8">
                  <c:v>2 EASTERN CAPE</c:v>
                </c:pt>
              </c:strCache>
            </c:strRef>
          </c:cat>
          <c:val>
            <c:numRef>
              <c:f>Sheet1!$C$2:$C$10</c:f>
              <c:numCache>
                <c:formatCode>General</c:formatCode>
                <c:ptCount val="9"/>
                <c:pt idx="1">
                  <c:v>0</c:v>
                </c:pt>
              </c:numCache>
            </c:numRef>
          </c:val>
          <c:extLst xmlns:c16r2="http://schemas.microsoft.com/office/drawing/2015/06/chart">
            <c:ext xmlns:c16="http://schemas.microsoft.com/office/drawing/2014/chart" uri="{C3380CC4-5D6E-409C-BE32-E72D297353CC}">
              <c16:uniqueId val="{00000002-A48A-4055-81F0-350C7C658B42}"/>
            </c:ext>
          </c:extLst>
        </c:ser>
        <c:ser>
          <c:idx val="2"/>
          <c:order val="2"/>
          <c:tx>
            <c:strRef>
              <c:f>Sheet1!$D$1</c:f>
              <c:strCache>
                <c:ptCount val="1"/>
                <c:pt idx="0">
                  <c:v>Series 3</c:v>
                </c:pt>
              </c:strCache>
            </c:strRef>
          </c:tx>
          <c:spPr>
            <a:solidFill>
              <a:schemeClr val="accent3"/>
            </a:solidFill>
            <a:ln>
              <a:noFill/>
            </a:ln>
            <a:effectLst/>
            <a:sp3d/>
          </c:spPr>
          <c:invertIfNegative val="0"/>
          <c:cat>
            <c:strRef>
              <c:f>Sheet1!$A$2:$A$10</c:f>
              <c:strCache>
                <c:ptCount val="9"/>
                <c:pt idx="0">
                  <c:v>0 NORTH WEST</c:v>
                </c:pt>
                <c:pt idx="1">
                  <c:v>0 LIMPOPO</c:v>
                </c:pt>
                <c:pt idx="2">
                  <c:v>0 FREE STATE</c:v>
                </c:pt>
                <c:pt idx="3">
                  <c:v>1 NORTHERN CAPE</c:v>
                </c:pt>
                <c:pt idx="4">
                  <c:v>4 GAUTENG</c:v>
                </c:pt>
                <c:pt idx="5">
                  <c:v>3 WESTERN CAPE</c:v>
                </c:pt>
                <c:pt idx="6">
                  <c:v>1 MPUMALANGA</c:v>
                </c:pt>
                <c:pt idx="7">
                  <c:v>1 KZN</c:v>
                </c:pt>
                <c:pt idx="8">
                  <c:v>2 EASTERN CAPE</c:v>
                </c:pt>
              </c:strCache>
            </c:strRef>
          </c:cat>
          <c:val>
            <c:numRef>
              <c:f>Sheet1!$D$2:$D$10</c:f>
              <c:numCache>
                <c:formatCode>General</c:formatCode>
                <c:ptCount val="9"/>
                <c:pt idx="2">
                  <c:v>0</c:v>
                </c:pt>
              </c:numCache>
            </c:numRef>
          </c:val>
          <c:extLst xmlns:c16r2="http://schemas.microsoft.com/office/drawing/2015/06/chart">
            <c:ext xmlns:c16="http://schemas.microsoft.com/office/drawing/2014/chart" uri="{C3380CC4-5D6E-409C-BE32-E72D297353CC}">
              <c16:uniqueId val="{00000004-A48A-4055-81F0-350C7C658B42}"/>
            </c:ext>
          </c:extLst>
        </c:ser>
        <c:ser>
          <c:idx val="3"/>
          <c:order val="3"/>
          <c:tx>
            <c:strRef>
              <c:f>Sheet1!$E$1</c:f>
              <c:strCache>
                <c:ptCount val="1"/>
                <c:pt idx="0">
                  <c:v>Series 4</c:v>
                </c:pt>
              </c:strCache>
            </c:strRef>
          </c:tx>
          <c:spPr>
            <a:solidFill>
              <a:schemeClr val="accent4"/>
            </a:solidFill>
            <a:ln>
              <a:noFill/>
            </a:ln>
            <a:effectLst/>
            <a:sp3d/>
          </c:spPr>
          <c:invertIfNegative val="0"/>
          <c:dLbls>
            <c:dLbl>
              <c:idx val="3"/>
              <c:layout>
                <c:manualLayout>
                  <c:x val="3.6231884057971015E-3"/>
                  <c:y val="-0.10815003180305297"/>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EE8-4EC5-92AA-E4CBBEB93E1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0 NORTH WEST</c:v>
                </c:pt>
                <c:pt idx="1">
                  <c:v>0 LIMPOPO</c:v>
                </c:pt>
                <c:pt idx="2">
                  <c:v>0 FREE STATE</c:v>
                </c:pt>
                <c:pt idx="3">
                  <c:v>1 NORTHERN CAPE</c:v>
                </c:pt>
                <c:pt idx="4">
                  <c:v>4 GAUTENG</c:v>
                </c:pt>
                <c:pt idx="5">
                  <c:v>3 WESTERN CAPE</c:v>
                </c:pt>
                <c:pt idx="6">
                  <c:v>1 MPUMALANGA</c:v>
                </c:pt>
                <c:pt idx="7">
                  <c:v>1 KZN</c:v>
                </c:pt>
                <c:pt idx="8">
                  <c:v>2 EASTERN CAPE</c:v>
                </c:pt>
              </c:strCache>
            </c:strRef>
          </c:cat>
          <c:val>
            <c:numRef>
              <c:f>Sheet1!$E$2:$E$10</c:f>
              <c:numCache>
                <c:formatCode>General</c:formatCode>
                <c:ptCount val="9"/>
                <c:pt idx="3">
                  <c:v>1</c:v>
                </c:pt>
              </c:numCache>
            </c:numRef>
          </c:val>
          <c:extLst xmlns:c16r2="http://schemas.microsoft.com/office/drawing/2015/06/chart">
            <c:ext xmlns:c16="http://schemas.microsoft.com/office/drawing/2014/chart" uri="{C3380CC4-5D6E-409C-BE32-E72D297353CC}">
              <c16:uniqueId val="{00000005-A48A-4055-81F0-350C7C658B42}"/>
            </c:ext>
          </c:extLst>
        </c:ser>
        <c:ser>
          <c:idx val="4"/>
          <c:order val="4"/>
          <c:tx>
            <c:strRef>
              <c:f>Sheet1!$F$1</c:f>
              <c:strCache>
                <c:ptCount val="1"/>
                <c:pt idx="0">
                  <c:v>Series 5</c:v>
                </c:pt>
              </c:strCache>
            </c:strRef>
          </c:tx>
          <c:spPr>
            <a:solidFill>
              <a:schemeClr val="accent5"/>
            </a:solidFill>
            <a:ln>
              <a:noFill/>
            </a:ln>
            <a:effectLst/>
            <a:sp3d/>
          </c:spPr>
          <c:invertIfNegative val="0"/>
          <c:dLbls>
            <c:dLbl>
              <c:idx val="4"/>
              <c:layout>
                <c:manualLayout>
                  <c:x val="8.4541062801931476E-3"/>
                  <c:y val="-0.27245488781153726"/>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EE8-4EC5-92AA-E4CBBEB93E1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0 NORTH WEST</c:v>
                </c:pt>
                <c:pt idx="1">
                  <c:v>0 LIMPOPO</c:v>
                </c:pt>
                <c:pt idx="2">
                  <c:v>0 FREE STATE</c:v>
                </c:pt>
                <c:pt idx="3">
                  <c:v>1 NORTHERN CAPE</c:v>
                </c:pt>
                <c:pt idx="4">
                  <c:v>4 GAUTENG</c:v>
                </c:pt>
                <c:pt idx="5">
                  <c:v>3 WESTERN CAPE</c:v>
                </c:pt>
                <c:pt idx="6">
                  <c:v>1 MPUMALANGA</c:v>
                </c:pt>
                <c:pt idx="7">
                  <c:v>1 KZN</c:v>
                </c:pt>
                <c:pt idx="8">
                  <c:v>2 EASTERN CAPE</c:v>
                </c:pt>
              </c:strCache>
            </c:strRef>
          </c:cat>
          <c:val>
            <c:numRef>
              <c:f>Sheet1!$F$2:$F$10</c:f>
              <c:numCache>
                <c:formatCode>General</c:formatCode>
                <c:ptCount val="9"/>
                <c:pt idx="4">
                  <c:v>4</c:v>
                </c:pt>
              </c:numCache>
            </c:numRef>
          </c:val>
          <c:extLst xmlns:c16r2="http://schemas.microsoft.com/office/drawing/2015/06/chart">
            <c:ext xmlns:c16="http://schemas.microsoft.com/office/drawing/2014/chart" uri="{C3380CC4-5D6E-409C-BE32-E72D297353CC}">
              <c16:uniqueId val="{00000006-A48A-4055-81F0-350C7C658B42}"/>
            </c:ext>
          </c:extLst>
        </c:ser>
        <c:ser>
          <c:idx val="5"/>
          <c:order val="5"/>
          <c:tx>
            <c:strRef>
              <c:f>Sheet1!$G$1</c:f>
              <c:strCache>
                <c:ptCount val="1"/>
                <c:pt idx="0">
                  <c:v>Series 6</c:v>
                </c:pt>
              </c:strCache>
            </c:strRef>
          </c:tx>
          <c:spPr>
            <a:solidFill>
              <a:schemeClr val="accent6"/>
            </a:solidFill>
            <a:ln>
              <a:noFill/>
            </a:ln>
            <a:effectLst/>
            <a:sp3d/>
          </c:spPr>
          <c:invertIfNegative val="0"/>
          <c:dLbls>
            <c:dLbl>
              <c:idx val="5"/>
              <c:layout>
                <c:manualLayout>
                  <c:x val="7.246376811594203E-3"/>
                  <c:y val="-0.21422025530220107"/>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EE8-4EC5-92AA-E4CBBEB93E1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0 NORTH WEST</c:v>
                </c:pt>
                <c:pt idx="1">
                  <c:v>0 LIMPOPO</c:v>
                </c:pt>
                <c:pt idx="2">
                  <c:v>0 FREE STATE</c:v>
                </c:pt>
                <c:pt idx="3">
                  <c:v>1 NORTHERN CAPE</c:v>
                </c:pt>
                <c:pt idx="4">
                  <c:v>4 GAUTENG</c:v>
                </c:pt>
                <c:pt idx="5">
                  <c:v>3 WESTERN CAPE</c:v>
                </c:pt>
                <c:pt idx="6">
                  <c:v>1 MPUMALANGA</c:v>
                </c:pt>
                <c:pt idx="7">
                  <c:v>1 KZN</c:v>
                </c:pt>
                <c:pt idx="8">
                  <c:v>2 EASTERN CAPE</c:v>
                </c:pt>
              </c:strCache>
            </c:strRef>
          </c:cat>
          <c:val>
            <c:numRef>
              <c:f>Sheet1!$G$2:$G$10</c:f>
              <c:numCache>
                <c:formatCode>General</c:formatCode>
                <c:ptCount val="9"/>
                <c:pt idx="5">
                  <c:v>3</c:v>
                </c:pt>
              </c:numCache>
            </c:numRef>
          </c:val>
          <c:extLst xmlns:c16r2="http://schemas.microsoft.com/office/drawing/2015/06/chart">
            <c:ext xmlns:c16="http://schemas.microsoft.com/office/drawing/2014/chart" uri="{C3380CC4-5D6E-409C-BE32-E72D297353CC}">
              <c16:uniqueId val="{00000008-A48A-4055-81F0-350C7C658B42}"/>
            </c:ext>
          </c:extLst>
        </c:ser>
        <c:ser>
          <c:idx val="6"/>
          <c:order val="6"/>
          <c:tx>
            <c:strRef>
              <c:f>Sheet1!$H$1</c:f>
              <c:strCache>
                <c:ptCount val="1"/>
                <c:pt idx="0">
                  <c:v>Series 7</c:v>
                </c:pt>
              </c:strCache>
            </c:strRef>
          </c:tx>
          <c:spPr>
            <a:solidFill>
              <a:schemeClr val="accent1">
                <a:lumMod val="60000"/>
              </a:schemeClr>
            </a:solidFill>
            <a:ln>
              <a:noFill/>
            </a:ln>
            <a:effectLst/>
            <a:sp3d/>
          </c:spPr>
          <c:invertIfNegative val="0"/>
          <c:dLbls>
            <c:dLbl>
              <c:idx val="6"/>
              <c:layout>
                <c:manualLayout>
                  <c:x val="9.6618357487921816E-3"/>
                  <c:y val="-0.1060702234991480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EE8-4EC5-92AA-E4CBBEB93E1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0 NORTH WEST</c:v>
                </c:pt>
                <c:pt idx="1">
                  <c:v>0 LIMPOPO</c:v>
                </c:pt>
                <c:pt idx="2">
                  <c:v>0 FREE STATE</c:v>
                </c:pt>
                <c:pt idx="3">
                  <c:v>1 NORTHERN CAPE</c:v>
                </c:pt>
                <c:pt idx="4">
                  <c:v>4 GAUTENG</c:v>
                </c:pt>
                <c:pt idx="5">
                  <c:v>3 WESTERN CAPE</c:v>
                </c:pt>
                <c:pt idx="6">
                  <c:v>1 MPUMALANGA</c:v>
                </c:pt>
                <c:pt idx="7">
                  <c:v>1 KZN</c:v>
                </c:pt>
                <c:pt idx="8">
                  <c:v>2 EASTERN CAPE</c:v>
                </c:pt>
              </c:strCache>
            </c:strRef>
          </c:cat>
          <c:val>
            <c:numRef>
              <c:f>Sheet1!$H$2:$H$10</c:f>
              <c:numCache>
                <c:formatCode>General</c:formatCode>
                <c:ptCount val="9"/>
                <c:pt idx="6">
                  <c:v>1</c:v>
                </c:pt>
              </c:numCache>
            </c:numRef>
          </c:val>
          <c:extLst xmlns:c16r2="http://schemas.microsoft.com/office/drawing/2015/06/chart">
            <c:ext xmlns:c16="http://schemas.microsoft.com/office/drawing/2014/chart" uri="{C3380CC4-5D6E-409C-BE32-E72D297353CC}">
              <c16:uniqueId val="{0000000A-A48A-4055-81F0-350C7C658B42}"/>
            </c:ext>
          </c:extLst>
        </c:ser>
        <c:ser>
          <c:idx val="7"/>
          <c:order val="7"/>
          <c:tx>
            <c:strRef>
              <c:f>Sheet1!$I$1</c:f>
              <c:strCache>
                <c:ptCount val="1"/>
                <c:pt idx="0">
                  <c:v>Series 8</c:v>
                </c:pt>
              </c:strCache>
            </c:strRef>
          </c:tx>
          <c:spPr>
            <a:solidFill>
              <a:schemeClr val="accent2">
                <a:lumMod val="60000"/>
              </a:schemeClr>
            </a:solidFill>
            <a:ln>
              <a:noFill/>
            </a:ln>
            <a:effectLst/>
            <a:sp3d/>
          </c:spPr>
          <c:invertIfNegative val="0"/>
          <c:dLbls>
            <c:dLbl>
              <c:idx val="7"/>
              <c:layout>
                <c:manualLayout>
                  <c:x val="7.246376811594026E-3"/>
                  <c:y val="-0.10815003180305297"/>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EE8-4EC5-92AA-E4CBBEB93E1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0 NORTH WEST</c:v>
                </c:pt>
                <c:pt idx="1">
                  <c:v>0 LIMPOPO</c:v>
                </c:pt>
                <c:pt idx="2">
                  <c:v>0 FREE STATE</c:v>
                </c:pt>
                <c:pt idx="3">
                  <c:v>1 NORTHERN CAPE</c:v>
                </c:pt>
                <c:pt idx="4">
                  <c:v>4 GAUTENG</c:v>
                </c:pt>
                <c:pt idx="5">
                  <c:v>3 WESTERN CAPE</c:v>
                </c:pt>
                <c:pt idx="6">
                  <c:v>1 MPUMALANGA</c:v>
                </c:pt>
                <c:pt idx="7">
                  <c:v>1 KZN</c:v>
                </c:pt>
                <c:pt idx="8">
                  <c:v>2 EASTERN CAPE</c:v>
                </c:pt>
              </c:strCache>
            </c:strRef>
          </c:cat>
          <c:val>
            <c:numRef>
              <c:f>Sheet1!$I$2:$I$10</c:f>
              <c:numCache>
                <c:formatCode>General</c:formatCode>
                <c:ptCount val="9"/>
                <c:pt idx="7">
                  <c:v>1</c:v>
                </c:pt>
              </c:numCache>
            </c:numRef>
          </c:val>
          <c:extLst xmlns:c16r2="http://schemas.microsoft.com/office/drawing/2015/06/chart">
            <c:ext xmlns:c16="http://schemas.microsoft.com/office/drawing/2014/chart" uri="{C3380CC4-5D6E-409C-BE32-E72D297353CC}">
              <c16:uniqueId val="{0000000C-A48A-4055-81F0-350C7C658B42}"/>
            </c:ext>
          </c:extLst>
        </c:ser>
        <c:ser>
          <c:idx val="8"/>
          <c:order val="8"/>
          <c:tx>
            <c:strRef>
              <c:f>Sheet1!$J$1</c:f>
              <c:strCache>
                <c:ptCount val="1"/>
                <c:pt idx="0">
                  <c:v>Series 9</c:v>
                </c:pt>
              </c:strCache>
            </c:strRef>
          </c:tx>
          <c:spPr>
            <a:solidFill>
              <a:schemeClr val="accent3">
                <a:lumMod val="60000"/>
              </a:schemeClr>
            </a:solidFill>
            <a:ln>
              <a:noFill/>
            </a:ln>
            <a:effectLst/>
            <a:sp3d/>
          </c:spPr>
          <c:invertIfNegative val="0"/>
          <c:dLbls>
            <c:dLbl>
              <c:idx val="8"/>
              <c:layout>
                <c:manualLayout>
                  <c:x val="3.6231884057971015E-3"/>
                  <c:y val="-0.15806543109676971"/>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EE8-4EC5-92AA-E4CBBEB93E1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0 NORTH WEST</c:v>
                </c:pt>
                <c:pt idx="1">
                  <c:v>0 LIMPOPO</c:v>
                </c:pt>
                <c:pt idx="2">
                  <c:v>0 FREE STATE</c:v>
                </c:pt>
                <c:pt idx="3">
                  <c:v>1 NORTHERN CAPE</c:v>
                </c:pt>
                <c:pt idx="4">
                  <c:v>4 GAUTENG</c:v>
                </c:pt>
                <c:pt idx="5">
                  <c:v>3 WESTERN CAPE</c:v>
                </c:pt>
                <c:pt idx="6">
                  <c:v>1 MPUMALANGA</c:v>
                </c:pt>
                <c:pt idx="7">
                  <c:v>1 KZN</c:v>
                </c:pt>
                <c:pt idx="8">
                  <c:v>2 EASTERN CAPE</c:v>
                </c:pt>
              </c:strCache>
            </c:strRef>
          </c:cat>
          <c:val>
            <c:numRef>
              <c:f>Sheet1!$J$2:$J$10</c:f>
              <c:numCache>
                <c:formatCode>General</c:formatCode>
                <c:ptCount val="9"/>
                <c:pt idx="8">
                  <c:v>2</c:v>
                </c:pt>
              </c:numCache>
            </c:numRef>
          </c:val>
          <c:extLst xmlns:c16r2="http://schemas.microsoft.com/office/drawing/2015/06/chart">
            <c:ext xmlns:c16="http://schemas.microsoft.com/office/drawing/2014/chart" uri="{C3380CC4-5D6E-409C-BE32-E72D297353CC}">
              <c16:uniqueId val="{0000000D-A48A-4055-81F0-350C7C658B42}"/>
            </c:ext>
          </c:extLst>
        </c:ser>
        <c:dLbls>
          <c:showLegendKey val="0"/>
          <c:showVal val="0"/>
          <c:showCatName val="0"/>
          <c:showSerName val="0"/>
          <c:showPercent val="0"/>
          <c:showBubbleSize val="0"/>
        </c:dLbls>
        <c:gapWidth val="150"/>
        <c:shape val="box"/>
        <c:axId val="415527568"/>
        <c:axId val="415528128"/>
        <c:axId val="0"/>
      </c:bar3DChart>
      <c:catAx>
        <c:axId val="4155275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415528128"/>
        <c:crosses val="autoZero"/>
        <c:auto val="1"/>
        <c:lblAlgn val="ctr"/>
        <c:lblOffset val="100"/>
        <c:noMultiLvlLbl val="0"/>
      </c:catAx>
      <c:valAx>
        <c:axId val="415528128"/>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mn-cs"/>
              </a:defRPr>
            </a:pPr>
            <a:endParaRPr lang="en-US"/>
          </a:p>
        </c:txPr>
        <c:crossAx val="415527568"/>
        <c:crosses val="autoZero"/>
        <c:crossBetween val="between"/>
        <c:majorUnit val="1"/>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518677013199438E-2"/>
          <c:y val="3.2995368321192244E-2"/>
          <c:w val="0.94715765148921605"/>
          <c:h val="0.88030141533477746"/>
        </c:manualLayout>
      </c:layout>
      <c:bar3DChart>
        <c:barDir val="col"/>
        <c:grouping val="stacked"/>
        <c:varyColors val="0"/>
        <c:ser>
          <c:idx val="0"/>
          <c:order val="0"/>
          <c:tx>
            <c:strRef>
              <c:f>Sheet1!$B$1</c:f>
              <c:strCache>
                <c:ptCount val="1"/>
                <c:pt idx="0">
                  <c:v>Series 1</c:v>
                </c:pt>
              </c:strCache>
            </c:strRef>
          </c:tx>
          <c:spPr>
            <a:solidFill>
              <a:schemeClr val="accent1"/>
            </a:solidFill>
            <a:ln>
              <a:noFill/>
            </a:ln>
            <a:effectLst/>
            <a:sp3d/>
          </c:spPr>
          <c:invertIfNegative val="0"/>
          <c:dLbls>
            <c:dLbl>
              <c:idx val="0"/>
              <c:layout>
                <c:manualLayout>
                  <c:x val="2.0531400966183576E-2"/>
                  <c:y val="-0.4421203508105793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C0E-4B46-A468-8A1EC3BBEA5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7 In-progress</c:v>
                </c:pt>
                <c:pt idx="1">
                  <c:v>5 Closed</c:v>
                </c:pt>
              </c:strCache>
            </c:strRef>
          </c:cat>
          <c:val>
            <c:numRef>
              <c:f>Sheet1!$B$2:$B$3</c:f>
              <c:numCache>
                <c:formatCode>General</c:formatCode>
                <c:ptCount val="2"/>
                <c:pt idx="0">
                  <c:v>7</c:v>
                </c:pt>
              </c:numCache>
            </c:numRef>
          </c:val>
          <c:extLst xmlns:c16r2="http://schemas.microsoft.com/office/drawing/2015/06/chart">
            <c:ext xmlns:c16="http://schemas.microsoft.com/office/drawing/2014/chart" uri="{C3380CC4-5D6E-409C-BE32-E72D297353CC}">
              <c16:uniqueId val="{00000001-9C0E-4B46-A468-8A1EC3BBEA5E}"/>
            </c:ext>
          </c:extLst>
        </c:ser>
        <c:ser>
          <c:idx val="1"/>
          <c:order val="1"/>
          <c:tx>
            <c:strRef>
              <c:f>Sheet1!$C$1</c:f>
              <c:strCache>
                <c:ptCount val="1"/>
                <c:pt idx="0">
                  <c:v>Series 2</c:v>
                </c:pt>
              </c:strCache>
            </c:strRef>
          </c:tx>
          <c:spPr>
            <a:solidFill>
              <a:schemeClr val="accent2">
                <a:lumMod val="75000"/>
              </a:schemeClr>
            </a:solidFill>
            <a:ln>
              <a:noFill/>
            </a:ln>
            <a:effectLst/>
            <a:sp3d/>
          </c:spPr>
          <c:invertIfNegative val="0"/>
          <c:dLbls>
            <c:dLbl>
              <c:idx val="1"/>
              <c:layout>
                <c:manualLayout>
                  <c:x val="2.1739130434782521E-2"/>
                  <c:y val="-0.39208511546152902"/>
                </c:manualLayout>
              </c:layout>
              <c:spPr>
                <a:noFill/>
                <a:ln>
                  <a:noFill/>
                </a:ln>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tx1"/>
                      </a:solidFill>
                      <a:latin typeface="Arial" panose="020B0604020202020204" pitchFamily="34"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C0E-4B46-A468-8A1EC3BBEA5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7 In-progress</c:v>
                </c:pt>
                <c:pt idx="1">
                  <c:v>5 Closed</c:v>
                </c:pt>
              </c:strCache>
            </c:strRef>
          </c:cat>
          <c:val>
            <c:numRef>
              <c:f>Sheet1!$C$2:$C$3</c:f>
              <c:numCache>
                <c:formatCode>General</c:formatCode>
                <c:ptCount val="2"/>
                <c:pt idx="1">
                  <c:v>5</c:v>
                </c:pt>
              </c:numCache>
            </c:numRef>
          </c:val>
          <c:extLst xmlns:c16r2="http://schemas.microsoft.com/office/drawing/2015/06/chart">
            <c:ext xmlns:c16="http://schemas.microsoft.com/office/drawing/2014/chart" uri="{C3380CC4-5D6E-409C-BE32-E72D297353CC}">
              <c16:uniqueId val="{00000003-9C0E-4B46-A468-8A1EC3BBEA5E}"/>
            </c:ext>
          </c:extLst>
        </c:ser>
        <c:ser>
          <c:idx val="2"/>
          <c:order val="2"/>
          <c:tx>
            <c:strRef>
              <c:f>Sheet1!$D$1</c:f>
              <c:strCache>
                <c:ptCount val="1"/>
                <c:pt idx="0">
                  <c:v>Column1</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7 In-progress</c:v>
                </c:pt>
                <c:pt idx="1">
                  <c:v>5 Closed</c:v>
                </c:pt>
              </c:strCache>
            </c:strRef>
          </c:cat>
          <c:val>
            <c:numRef>
              <c:f>Sheet1!$D$2:$D$3</c:f>
              <c:numCache>
                <c:formatCode>General</c:formatCode>
                <c:ptCount val="2"/>
              </c:numCache>
            </c:numRef>
          </c:val>
          <c:extLst xmlns:c16r2="http://schemas.microsoft.com/office/drawing/2015/06/chart">
            <c:ext xmlns:c16="http://schemas.microsoft.com/office/drawing/2014/chart" uri="{C3380CC4-5D6E-409C-BE32-E72D297353CC}">
              <c16:uniqueId val="{00000006-9C0E-4B46-A468-8A1EC3BBEA5E}"/>
            </c:ext>
          </c:extLst>
        </c:ser>
        <c:ser>
          <c:idx val="3"/>
          <c:order val="3"/>
          <c:tx>
            <c:strRef>
              <c:f>Sheet1!$E$1</c:f>
              <c:strCache>
                <c:ptCount val="1"/>
                <c:pt idx="0">
                  <c:v>Column2</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7 In-progress</c:v>
                </c:pt>
                <c:pt idx="1">
                  <c:v>5 Closed</c:v>
                </c:pt>
              </c:strCache>
            </c:strRef>
          </c:cat>
          <c:val>
            <c:numRef>
              <c:f>Sheet1!$E$2:$E$3</c:f>
              <c:numCache>
                <c:formatCode>General</c:formatCode>
                <c:ptCount val="2"/>
              </c:numCache>
            </c:numRef>
          </c:val>
          <c:extLst xmlns:c16r2="http://schemas.microsoft.com/office/drawing/2015/06/chart">
            <c:ext xmlns:c16="http://schemas.microsoft.com/office/drawing/2014/chart" uri="{C3380CC4-5D6E-409C-BE32-E72D297353CC}">
              <c16:uniqueId val="{00000008-9C0E-4B46-A468-8A1EC3BBEA5E}"/>
            </c:ext>
          </c:extLst>
        </c:ser>
        <c:ser>
          <c:idx val="4"/>
          <c:order val="4"/>
          <c:tx>
            <c:strRef>
              <c:f>Sheet1!$F$1</c:f>
              <c:strCache>
                <c:ptCount val="1"/>
                <c:pt idx="0">
                  <c:v>Column3</c:v>
                </c:pt>
              </c:strCache>
            </c:strRef>
          </c:tx>
          <c:spPr>
            <a:solidFill>
              <a:schemeClr val="accent5"/>
            </a:solidFill>
            <a:ln>
              <a:noFill/>
            </a:ln>
            <a:effectLst/>
            <a:sp3d/>
          </c:spPr>
          <c:invertIfNegative val="0"/>
          <c:cat>
            <c:strRef>
              <c:f>Sheet1!$A$2:$A$3</c:f>
              <c:strCache>
                <c:ptCount val="2"/>
                <c:pt idx="0">
                  <c:v>7 In-progress</c:v>
                </c:pt>
                <c:pt idx="1">
                  <c:v>5 Closed</c:v>
                </c:pt>
              </c:strCache>
            </c:strRef>
          </c:cat>
          <c:val>
            <c:numRef>
              <c:f>Sheet1!$F$2:$F$3</c:f>
              <c:numCache>
                <c:formatCode>General</c:formatCode>
                <c:ptCount val="2"/>
              </c:numCache>
            </c:numRef>
          </c:val>
          <c:extLst xmlns:c16r2="http://schemas.microsoft.com/office/drawing/2015/06/chart">
            <c:ext xmlns:c16="http://schemas.microsoft.com/office/drawing/2014/chart" uri="{C3380CC4-5D6E-409C-BE32-E72D297353CC}">
              <c16:uniqueId val="{00000009-9C0E-4B46-A468-8A1EC3BBEA5E}"/>
            </c:ext>
          </c:extLst>
        </c:ser>
        <c:ser>
          <c:idx val="5"/>
          <c:order val="5"/>
          <c:tx>
            <c:strRef>
              <c:f>Sheet1!$G$1</c:f>
              <c:strCache>
                <c:ptCount val="1"/>
                <c:pt idx="0">
                  <c:v>Column4</c:v>
                </c:pt>
              </c:strCache>
            </c:strRef>
          </c:tx>
          <c:spPr>
            <a:solidFill>
              <a:schemeClr val="accent6"/>
            </a:solidFill>
            <a:ln>
              <a:noFill/>
            </a:ln>
            <a:effectLst/>
            <a:sp3d/>
          </c:spPr>
          <c:invertIfNegative val="0"/>
          <c:cat>
            <c:strRef>
              <c:f>Sheet1!$A$2:$A$3</c:f>
              <c:strCache>
                <c:ptCount val="2"/>
                <c:pt idx="0">
                  <c:v>7 In-progress</c:v>
                </c:pt>
                <c:pt idx="1">
                  <c:v>5 Closed</c:v>
                </c:pt>
              </c:strCache>
            </c:strRef>
          </c:cat>
          <c:val>
            <c:numRef>
              <c:f>Sheet1!$G$2:$G$3</c:f>
              <c:numCache>
                <c:formatCode>General</c:formatCode>
                <c:ptCount val="2"/>
              </c:numCache>
            </c:numRef>
          </c:val>
          <c:extLst xmlns:c16r2="http://schemas.microsoft.com/office/drawing/2015/06/chart">
            <c:ext xmlns:c16="http://schemas.microsoft.com/office/drawing/2014/chart" uri="{C3380CC4-5D6E-409C-BE32-E72D297353CC}">
              <c16:uniqueId val="{0000000A-9C0E-4B46-A468-8A1EC3BBEA5E}"/>
            </c:ext>
          </c:extLst>
        </c:ser>
        <c:ser>
          <c:idx val="6"/>
          <c:order val="6"/>
          <c:tx>
            <c:strRef>
              <c:f>Sheet1!$H$1</c:f>
              <c:strCache>
                <c:ptCount val="1"/>
                <c:pt idx="0">
                  <c:v>Column5</c:v>
                </c:pt>
              </c:strCache>
            </c:strRef>
          </c:tx>
          <c:spPr>
            <a:solidFill>
              <a:schemeClr val="accent1">
                <a:lumMod val="60000"/>
              </a:schemeClr>
            </a:solidFill>
            <a:ln>
              <a:noFill/>
            </a:ln>
            <a:effectLst/>
            <a:sp3d/>
          </c:spPr>
          <c:invertIfNegative val="0"/>
          <c:cat>
            <c:strRef>
              <c:f>Sheet1!$A$2:$A$3</c:f>
              <c:strCache>
                <c:ptCount val="2"/>
                <c:pt idx="0">
                  <c:v>7 In-progress</c:v>
                </c:pt>
                <c:pt idx="1">
                  <c:v>5 Closed</c:v>
                </c:pt>
              </c:strCache>
            </c:strRef>
          </c:cat>
          <c:val>
            <c:numRef>
              <c:f>Sheet1!$H$2:$H$3</c:f>
              <c:numCache>
                <c:formatCode>General</c:formatCode>
                <c:ptCount val="2"/>
              </c:numCache>
            </c:numRef>
          </c:val>
          <c:extLst xmlns:c16r2="http://schemas.microsoft.com/office/drawing/2015/06/chart">
            <c:ext xmlns:c16="http://schemas.microsoft.com/office/drawing/2014/chart" uri="{C3380CC4-5D6E-409C-BE32-E72D297353CC}">
              <c16:uniqueId val="{0000000B-9C0E-4B46-A468-8A1EC3BBEA5E}"/>
            </c:ext>
          </c:extLst>
        </c:ser>
        <c:dLbls>
          <c:showLegendKey val="0"/>
          <c:showVal val="0"/>
          <c:showCatName val="0"/>
          <c:showSerName val="0"/>
          <c:showPercent val="0"/>
          <c:showBubbleSize val="0"/>
        </c:dLbls>
        <c:gapWidth val="150"/>
        <c:shape val="box"/>
        <c:axId val="415539888"/>
        <c:axId val="415542128"/>
        <c:axId val="0"/>
      </c:bar3DChart>
      <c:catAx>
        <c:axId val="415539888"/>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mn-cs"/>
              </a:defRPr>
            </a:pPr>
            <a:endParaRPr lang="en-US"/>
          </a:p>
        </c:txPr>
        <c:crossAx val="415542128"/>
        <c:crosses val="autoZero"/>
        <c:auto val="1"/>
        <c:lblAlgn val="ctr"/>
        <c:lblOffset val="100"/>
        <c:noMultiLvlLbl val="0"/>
      </c:catAx>
      <c:valAx>
        <c:axId val="415542128"/>
        <c:scaling>
          <c:orientation val="minMax"/>
          <c:max val="6"/>
        </c:scaling>
        <c:delete val="0"/>
        <c:axPos val="l"/>
        <c:majorGridlines>
          <c:spPr>
            <a:ln w="19050" cap="flat" cmpd="sng" algn="ctr">
              <a:solidFill>
                <a:schemeClr val="bg2">
                  <a:lumMod val="90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mn-cs"/>
              </a:defRPr>
            </a:pPr>
            <a:endParaRPr lang="en-US"/>
          </a:p>
        </c:txPr>
        <c:crossAx val="415539888"/>
        <c:crosses val="autoZero"/>
        <c:crossBetween val="between"/>
      </c:valAx>
      <c:spPr>
        <a:noFill/>
        <a:ln>
          <a:noFill/>
        </a:ln>
        <a:effectLst/>
      </c:spPr>
    </c:plotArea>
    <c:plotVisOnly val="1"/>
    <c:dispBlanksAs val="gap"/>
    <c:showDLblsOverMax val="0"/>
  </c:chart>
  <c:spPr>
    <a:solidFill>
      <a:schemeClr val="bg1"/>
    </a:solidFill>
    <a:ln w="38100">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604" cy="466389"/>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970160" y="2"/>
            <a:ext cx="3038604" cy="466389"/>
          </a:xfrm>
          <a:prstGeom prst="rect">
            <a:avLst/>
          </a:prstGeom>
        </p:spPr>
        <p:txBody>
          <a:bodyPr vert="horz" lIns="91440" tIns="45720" rIns="91440" bIns="45720" rtlCol="0"/>
          <a:lstStyle>
            <a:lvl1pPr algn="r">
              <a:defRPr sz="1200"/>
            </a:lvl1pPr>
          </a:lstStyle>
          <a:p>
            <a:fld id="{2E977D7D-3C05-451C-8AB8-7460922E2CCD}" type="datetimeFigureOut">
              <a:rPr lang="en-ZA" smtClean="0"/>
              <a:t>2018/02/27</a:t>
            </a:fld>
            <a:endParaRPr lang="en-ZA"/>
          </a:p>
        </p:txBody>
      </p:sp>
      <p:sp>
        <p:nvSpPr>
          <p:cNvPr id="4" name="Footer Placeholder 3"/>
          <p:cNvSpPr>
            <a:spLocks noGrp="1"/>
          </p:cNvSpPr>
          <p:nvPr>
            <p:ph type="ftr" sz="quarter" idx="2"/>
          </p:nvPr>
        </p:nvSpPr>
        <p:spPr>
          <a:xfrm>
            <a:off x="3" y="8830012"/>
            <a:ext cx="3038604" cy="466389"/>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970160" y="8830012"/>
            <a:ext cx="3038604" cy="466389"/>
          </a:xfrm>
          <a:prstGeom prst="rect">
            <a:avLst/>
          </a:prstGeom>
        </p:spPr>
        <p:txBody>
          <a:bodyPr vert="horz" lIns="91440" tIns="45720" rIns="91440" bIns="45720" rtlCol="0" anchor="b"/>
          <a:lstStyle>
            <a:lvl1pPr algn="r">
              <a:defRPr sz="1200"/>
            </a:lvl1pPr>
          </a:lstStyle>
          <a:p>
            <a:fld id="{B43726ED-32F9-4F4F-8791-9F43B497CC33}" type="slidenum">
              <a:rPr lang="en-ZA" smtClean="0"/>
              <a:t>‹#›</a:t>
            </a:fld>
            <a:endParaRPr lang="en-ZA"/>
          </a:p>
        </p:txBody>
      </p:sp>
    </p:spTree>
    <p:extLst>
      <p:ext uri="{BB962C8B-B14F-4D97-AF65-F5344CB8AC3E}">
        <p14:creationId xmlns:p14="http://schemas.microsoft.com/office/powerpoint/2010/main" val="90192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7840" cy="46643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970940" y="3"/>
            <a:ext cx="3037840" cy="466435"/>
          </a:xfrm>
          <a:prstGeom prst="rect">
            <a:avLst/>
          </a:prstGeom>
        </p:spPr>
        <p:txBody>
          <a:bodyPr vert="horz" lIns="91440" tIns="45720" rIns="91440" bIns="45720" rtlCol="0"/>
          <a:lstStyle>
            <a:lvl1pPr algn="r">
              <a:defRPr sz="1200"/>
            </a:lvl1pPr>
          </a:lstStyle>
          <a:p>
            <a:fld id="{63597F0C-5600-4E51-AFA2-926859C0B40D}" type="datetimeFigureOut">
              <a:rPr lang="en-ZA" smtClean="0"/>
              <a:t>2018/02/27</a:t>
            </a:fld>
            <a:endParaRPr lang="en-ZA" dirty="0"/>
          </a:p>
        </p:txBody>
      </p:sp>
      <p:sp>
        <p:nvSpPr>
          <p:cNvPr id="4" name="Slide Image Placeholder 3"/>
          <p:cNvSpPr>
            <a:spLocks noGrp="1" noRot="1" noChangeAspect="1"/>
          </p:cNvSpPr>
          <p:nvPr>
            <p:ph type="sldImg" idx="2"/>
          </p:nvPr>
        </p:nvSpPr>
        <p:spPr>
          <a:xfrm>
            <a:off x="1416050" y="1165225"/>
            <a:ext cx="4178300" cy="3135313"/>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701041" y="4473898"/>
            <a:ext cx="5608320" cy="366045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2" y="8829976"/>
            <a:ext cx="3037840" cy="466434"/>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0940" y="8829976"/>
            <a:ext cx="3037840" cy="466434"/>
          </a:xfrm>
          <a:prstGeom prst="rect">
            <a:avLst/>
          </a:prstGeom>
        </p:spPr>
        <p:txBody>
          <a:bodyPr vert="horz" lIns="91440" tIns="45720" rIns="91440" bIns="45720" rtlCol="0" anchor="b"/>
          <a:lstStyle>
            <a:lvl1pPr algn="r">
              <a:defRPr sz="1200"/>
            </a:lvl1pPr>
          </a:lstStyle>
          <a:p>
            <a:fld id="{06402EDC-0BE1-4820-B591-570EC25993C5}" type="slidenum">
              <a:rPr lang="en-ZA" smtClean="0"/>
              <a:t>‹#›</a:t>
            </a:fld>
            <a:endParaRPr lang="en-ZA" dirty="0"/>
          </a:p>
        </p:txBody>
      </p:sp>
    </p:spTree>
    <p:extLst>
      <p:ext uri="{BB962C8B-B14F-4D97-AF65-F5344CB8AC3E}">
        <p14:creationId xmlns:p14="http://schemas.microsoft.com/office/powerpoint/2010/main" val="371356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val="415257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t>3</a:t>
            </a:fld>
            <a:endParaRPr lang="en-ZA" dirty="0"/>
          </a:p>
        </p:txBody>
      </p:sp>
    </p:spTree>
    <p:extLst>
      <p:ext uri="{BB962C8B-B14F-4D97-AF65-F5344CB8AC3E}">
        <p14:creationId xmlns:p14="http://schemas.microsoft.com/office/powerpoint/2010/main" val="25793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8</a:t>
            </a:fld>
            <a:endParaRPr lang="en-ZA" dirty="0">
              <a:solidFill>
                <a:prstClr val="black"/>
              </a:solidFill>
            </a:endParaRPr>
          </a:p>
        </p:txBody>
      </p:sp>
    </p:spTree>
    <p:extLst>
      <p:ext uri="{BB962C8B-B14F-4D97-AF65-F5344CB8AC3E}">
        <p14:creationId xmlns:p14="http://schemas.microsoft.com/office/powerpoint/2010/main" val="2842468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dirty="0" smtClean="0">
                <a:solidFill>
                  <a:schemeClr val="bg1">
                    <a:lumMod val="65000"/>
                  </a:schemeClr>
                </a:solidFill>
                <a:latin typeface="Arial" panose="020B0604020202020204" pitchFamily="34" charset="0"/>
                <a:cs typeface="Arial" panose="020B0604020202020204" pitchFamily="34" charset="0"/>
              </a:rPr>
              <a:t>2016-17 Quarter 2 Report - Preliminary Data</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3485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smtClean="0"/>
              <a:t>2016-17 Quarter 2 Report - Preliminary Data</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83104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smtClean="0"/>
              <a:t>2016-17 Quarter 2 Report - Preliminary Data</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211672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2016-17 Quarter 2 Report - Preliminary Data</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53457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2016-17 Quarter 2 Report - Preliminary Data</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1977536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2016-17 Quarter 2 Report - Preliminary Data</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8226447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2016-17 Quarter 2 Report - Preliminary Data</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466440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2016-17 Quarter 2 Report - Preliminary Data</a:t>
            </a:r>
            <a:endParaRPr lang="en-ZA" dirty="0">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8497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2016-17 Quarter 2 Report - Preliminary Data</a:t>
            </a:r>
            <a:endParaRPr lang="en-ZA" dirty="0">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706432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2016-17 Quarter 2 Report - Preliminary Data</a:t>
            </a:r>
            <a:endParaRPr lang="en-ZA" dirty="0">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226660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2016-17 Quarter 2 Report - Preliminary Data</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67628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dirty="0" smtClean="0">
                <a:solidFill>
                  <a:schemeClr val="bg1">
                    <a:lumMod val="65000"/>
                  </a:schemeClr>
                </a:solidFill>
                <a:latin typeface="Arial" panose="020B0604020202020204" pitchFamily="34" charset="0"/>
                <a:cs typeface="Arial" panose="020B0604020202020204" pitchFamily="34" charset="0"/>
              </a:rPr>
              <a:t>2016-17 Quarter 2 Report - Preliminary Data</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99434712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2016-17 Quarter 2 Report - Preliminary Data</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086773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2016-17 Quarter 2 Report - Preliminary Data</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856608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2016-17 Quarter 2 Report - Preliminary Data</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92534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2016-17 Quarter 2 Report - Preliminary Data</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346259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2016-17 Quarter 2 Report - Preliminary Data</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281889943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2016-17 Quarter 2 Report - Preliminary Data</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23144397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2016-17 Quarter 2 Report - Preliminary Data</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20623198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2016-17 Quarter 2 Report - Preliminary Data</a:t>
            </a:r>
            <a:endParaRPr lang="en-ZA" dirty="0">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333023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2016-17 Quarter 2 Report - Preliminary Data</a:t>
            </a:r>
            <a:endParaRPr lang="en-ZA" dirty="0">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63446122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2016-17 Quarter 2 Report - Preliminary Data</a:t>
            </a:r>
            <a:endParaRPr lang="en-ZA" dirty="0">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407020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dirty="0" smtClean="0">
                <a:solidFill>
                  <a:schemeClr val="bg1">
                    <a:lumMod val="65000"/>
                  </a:schemeClr>
                </a:solidFill>
                <a:latin typeface="Arial" panose="020B0604020202020204" pitchFamily="34" charset="0"/>
                <a:cs typeface="Arial" panose="020B0604020202020204" pitchFamily="34" charset="0"/>
              </a:rPr>
              <a:t>2016-17 Quarter 2 Report - Preliminary Data</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328642999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2016-17 Quarter 2 Report - Preliminary Data</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8577086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2016-17 Quarter 2 Report - Preliminary Data</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736875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2016-17 Quarter 2 Report - Preliminary Data</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350252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2016-17 Quarter 2 Report - Preliminary Data</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4016514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PKS: Budget Presentation for MTEF, 4 October 2016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478097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PKS: Budget Presentation for MTEF, 4 October 2016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31894392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PKS: Budget Presentation for MTEF, 4 October 2016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112383949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smtClean="0">
                <a:solidFill>
                  <a:prstClr val="black"/>
                </a:solidFill>
              </a:rPr>
              <a:t>PKS: Budget Presentation for MTEF, 4 October 2016</a:t>
            </a:r>
            <a:endParaRPr lang="en-ZA">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16213749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ZA" smtClean="0">
                <a:solidFill>
                  <a:prstClr val="black"/>
                </a:solidFill>
              </a:rPr>
              <a:t>PKS: Budget Presentation for MTEF, 4 October 2016</a:t>
            </a:r>
            <a:endParaRPr lang="en-ZA">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1094381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ZA" smtClean="0">
                <a:solidFill>
                  <a:prstClr val="black"/>
                </a:solidFill>
              </a:rPr>
              <a:t>PKS: Budget Presentation for MTEF, 4 October 2016</a:t>
            </a:r>
            <a:endParaRPr lang="en-ZA">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41793121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smtClean="0"/>
              <a:t>2016-17 Quarter 2 Report - Preliminary Data</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54374653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ZA" smtClean="0">
                <a:solidFill>
                  <a:prstClr val="black"/>
                </a:solidFill>
              </a:rPr>
              <a:t>PKS: Budget Presentation for MTEF, 4 October 2016</a:t>
            </a:r>
            <a:endParaRPr lang="en-ZA">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9517545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smtClean="0">
                <a:solidFill>
                  <a:prstClr val="black"/>
                </a:solidFill>
              </a:rPr>
              <a:t>PKS: Budget Presentation for MTEF, 4 October 2016</a:t>
            </a:r>
            <a:endParaRPr lang="en-ZA">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5949553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smtClean="0">
                <a:solidFill>
                  <a:prstClr val="black"/>
                </a:solidFill>
              </a:rPr>
              <a:t>PKS: Budget Presentation for MTEF, 4 October 2016</a:t>
            </a:r>
            <a:endParaRPr lang="en-ZA">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0627556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smtClean="0">
                <a:solidFill>
                  <a:prstClr val="black"/>
                </a:solidFill>
              </a:rPr>
              <a:t>PKS: Budget Presentation for MTEF, 4 October 2016</a:t>
            </a:r>
            <a:endParaRPr lang="en-ZA">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5717742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smtClean="0">
                <a:solidFill>
                  <a:prstClr val="black"/>
                </a:solidFill>
              </a:rPr>
              <a:t>PKS: Budget Presentation for MTEF, 4 October 2016</a:t>
            </a:r>
            <a:endParaRPr lang="en-ZA">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93587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ZA" dirty="0" smtClean="0"/>
              <a:t>2016-17 Quarter 2 Report - Preliminary Data</a:t>
            </a:r>
            <a:endParaRPr lang="en-ZA"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236331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ZA" dirty="0" smtClean="0"/>
              <a:t>2016-17 Quarter 2 Report - Preliminary Data</a:t>
            </a:r>
            <a:endParaRPr lang="en-ZA"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9546238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ZA" dirty="0" smtClean="0"/>
              <a:t>2016-17 Quarter 2 Report - Preliminary Data</a:t>
            </a:r>
            <a:endParaRPr lang="en-ZA"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48617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smtClean="0"/>
              <a:t>2016-17 Quarter 2 Report - Preliminary Data</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39793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smtClean="0"/>
              <a:t>2016-17 Quarter 2 Report - Preliminary Data</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73063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algn="l"/>
            <a:r>
              <a:rPr lang="en-ZA" sz="900" i="1" dirty="0" smtClean="0">
                <a:solidFill>
                  <a:schemeClr val="bg1">
                    <a:lumMod val="65000"/>
                  </a:schemeClr>
                </a:solidFill>
                <a:latin typeface="Arial" panose="020B0604020202020204" pitchFamily="34" charset="0"/>
                <a:cs typeface="Arial" panose="020B0604020202020204" pitchFamily="34" charset="0"/>
              </a:rPr>
              <a:t>2016-17 Quarter 2 Report - Preliminary Data</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339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2016-17 Quarter 2 Report - Preliminary Data</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1961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2016-17 Quarter 2 Report - Preliminary Data</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14558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PKS: Budget Presentation for MTEF, 4 October 2016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04542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7" name="Subtitle 2"/>
          <p:cNvSpPr txBox="1">
            <a:spLocks/>
          </p:cNvSpPr>
          <p:nvPr/>
        </p:nvSpPr>
        <p:spPr>
          <a:xfrm>
            <a:off x="739588" y="2794690"/>
            <a:ext cx="7772400" cy="6612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ZA" b="1" dirty="0">
              <a:latin typeface="Arial Narrow" panose="020B0606020202030204" pitchFamily="34" charset="0"/>
              <a:cs typeface="Arial" panose="020B0604020202020204" pitchFamily="34" charset="0"/>
            </a:endParaRPr>
          </a:p>
        </p:txBody>
      </p:sp>
      <p:sp>
        <p:nvSpPr>
          <p:cNvPr id="5" name="Subtitle 2"/>
          <p:cNvSpPr txBox="1">
            <a:spLocks/>
          </p:cNvSpPr>
          <p:nvPr/>
        </p:nvSpPr>
        <p:spPr bwMode="auto">
          <a:xfrm>
            <a:off x="401653" y="403413"/>
            <a:ext cx="8110335" cy="360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62500" lnSpcReduction="20000"/>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en-US" sz="4300" b="1" dirty="0">
                <a:solidFill>
                  <a:schemeClr val="tx1"/>
                </a:solidFill>
                <a:latin typeface="Arial Narrow" pitchFamily="34" charset="0"/>
              </a:rPr>
              <a:t>Briefing to the Portfolio </a:t>
            </a:r>
            <a:r>
              <a:rPr lang="en-US" sz="4300" b="1" dirty="0" smtClean="0">
                <a:solidFill>
                  <a:schemeClr val="tx1"/>
                </a:solidFill>
                <a:latin typeface="Arial Narrow" pitchFamily="34" charset="0"/>
              </a:rPr>
              <a:t>Committee</a:t>
            </a:r>
          </a:p>
          <a:p>
            <a:pPr lvl="0"/>
            <a:r>
              <a:rPr lang="en-US" sz="4300" b="1" dirty="0" smtClean="0">
                <a:solidFill>
                  <a:schemeClr val="tx1"/>
                </a:solidFill>
                <a:latin typeface="Arial Narrow" pitchFamily="34" charset="0"/>
              </a:rPr>
              <a:t> </a:t>
            </a:r>
            <a:r>
              <a:rPr lang="en-US" sz="4300" b="1" dirty="0">
                <a:solidFill>
                  <a:schemeClr val="tx1"/>
                </a:solidFill>
                <a:latin typeface="Arial Narrow" pitchFamily="34" charset="0"/>
              </a:rPr>
              <a:t>on Tourism</a:t>
            </a:r>
            <a:br>
              <a:rPr lang="en-US" sz="4300" b="1" dirty="0">
                <a:solidFill>
                  <a:schemeClr val="tx1"/>
                </a:solidFill>
                <a:latin typeface="Arial Narrow" pitchFamily="34" charset="0"/>
              </a:rPr>
            </a:br>
            <a:r>
              <a:rPr lang="en-US" sz="4300" b="1" dirty="0">
                <a:solidFill>
                  <a:schemeClr val="tx1"/>
                </a:solidFill>
                <a:latin typeface="Arial Narrow" pitchFamily="34" charset="0"/>
              </a:rPr>
              <a:t/>
            </a:r>
            <a:br>
              <a:rPr lang="en-US" sz="4300" b="1" dirty="0">
                <a:solidFill>
                  <a:schemeClr val="tx1"/>
                </a:solidFill>
                <a:latin typeface="Arial Narrow" pitchFamily="34" charset="0"/>
              </a:rPr>
            </a:br>
            <a:r>
              <a:rPr lang="en-US" sz="4300" b="1" dirty="0" smtClean="0">
                <a:solidFill>
                  <a:schemeClr val="tx1"/>
                </a:solidFill>
                <a:latin typeface="Arial Narrow" pitchFamily="34" charset="0"/>
              </a:rPr>
              <a:t>2017/18 Quarterly Report:</a:t>
            </a:r>
          </a:p>
          <a:p>
            <a:pPr lvl="0"/>
            <a:endParaRPr lang="en-US" sz="4300" b="1" dirty="0">
              <a:solidFill>
                <a:schemeClr val="tx1"/>
              </a:solidFill>
              <a:latin typeface="Arial Narrow" pitchFamily="34" charset="0"/>
            </a:endParaRPr>
          </a:p>
          <a:p>
            <a:pPr lvl="0"/>
            <a:r>
              <a:rPr lang="en-US" sz="4300" b="1" dirty="0" smtClean="0">
                <a:solidFill>
                  <a:schemeClr val="tx1"/>
                </a:solidFill>
                <a:latin typeface="Arial Narrow" pitchFamily="34" charset="0"/>
              </a:rPr>
              <a:t>Quarter 2 Performance Report (Actual) and Quarter 3  </a:t>
            </a:r>
            <a:endParaRPr lang="en-US" sz="4300" b="1" dirty="0">
              <a:solidFill>
                <a:schemeClr val="tx1"/>
              </a:solidFill>
              <a:latin typeface="Arial Narrow" pitchFamily="34" charset="0"/>
            </a:endParaRPr>
          </a:p>
          <a:p>
            <a:pPr lvl="0"/>
            <a:r>
              <a:rPr lang="en-US" sz="4300" b="1" dirty="0" smtClean="0">
                <a:solidFill>
                  <a:schemeClr val="tx1"/>
                </a:solidFill>
                <a:latin typeface="Arial Narrow" pitchFamily="34" charset="0"/>
              </a:rPr>
              <a:t>Performance </a:t>
            </a:r>
            <a:r>
              <a:rPr lang="en-US" sz="4300" b="1" dirty="0">
                <a:solidFill>
                  <a:schemeClr val="tx1"/>
                </a:solidFill>
                <a:latin typeface="Arial Narrow" pitchFamily="34" charset="0"/>
              </a:rPr>
              <a:t>Report </a:t>
            </a:r>
            <a:r>
              <a:rPr lang="en-US" sz="4300" b="1" dirty="0" smtClean="0">
                <a:solidFill>
                  <a:schemeClr val="tx1"/>
                </a:solidFill>
                <a:latin typeface="Arial Narrow" pitchFamily="34" charset="0"/>
              </a:rPr>
              <a:t>(Preliminary)</a:t>
            </a:r>
          </a:p>
          <a:p>
            <a:pPr lvl="0"/>
            <a:endParaRPr lang="en-US" sz="4300" b="1" dirty="0">
              <a:solidFill>
                <a:schemeClr val="tx1"/>
              </a:solidFill>
              <a:latin typeface="Arial Narrow" pitchFamily="34" charset="0"/>
            </a:endParaRPr>
          </a:p>
          <a:p>
            <a:pPr lvl="0"/>
            <a:r>
              <a:rPr lang="en-US" sz="4300" b="1" dirty="0" smtClean="0">
                <a:solidFill>
                  <a:schemeClr val="tx1"/>
                </a:solidFill>
                <a:latin typeface="Arial Narrow" pitchFamily="34" charset="0"/>
              </a:rPr>
              <a:t>28 February 2018</a:t>
            </a:r>
          </a:p>
          <a:p>
            <a:pPr eaLnBrk="1" fontAlgn="auto" hangingPunct="1">
              <a:spcAft>
                <a:spcPts val="0"/>
              </a:spcAft>
              <a:defRPr/>
            </a:pPr>
            <a:endParaRPr lang="en-ZA" dirty="0">
              <a:solidFill>
                <a:schemeClr val="tx1"/>
              </a:solidFill>
              <a:latin typeface="Arial Narrow" pitchFamily="34" charset="0"/>
            </a:endParaRPr>
          </a:p>
        </p:txBody>
      </p:sp>
    </p:spTree>
    <p:extLst>
      <p:ext uri="{BB962C8B-B14F-4D97-AF65-F5344CB8AC3E}">
        <p14:creationId xmlns:p14="http://schemas.microsoft.com/office/powerpoint/2010/main" val="3300407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10</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847458998"/>
              </p:ext>
            </p:extLst>
          </p:nvPr>
        </p:nvGraphicFramePr>
        <p:xfrm>
          <a:off x="328532" y="132565"/>
          <a:ext cx="8532006" cy="5739166"/>
        </p:xfrm>
        <a:graphic>
          <a:graphicData uri="http://schemas.openxmlformats.org/drawingml/2006/table">
            <a:tbl>
              <a:tblPr>
                <a:tableStyleId>{8A107856-5554-42FB-B03E-39F5DBC370BA}</a:tableStyleId>
              </a:tblPr>
              <a:tblGrid>
                <a:gridCol w="1331592">
                  <a:extLst>
                    <a:ext uri="{9D8B030D-6E8A-4147-A177-3AD203B41FA5}">
                      <a16:colId xmlns:a16="http://schemas.microsoft.com/office/drawing/2014/main" xmlns="" val="20000"/>
                    </a:ext>
                  </a:extLst>
                </a:gridCol>
                <a:gridCol w="1225119">
                  <a:extLst>
                    <a:ext uri="{9D8B030D-6E8A-4147-A177-3AD203B41FA5}">
                      <a16:colId xmlns:a16="http://schemas.microsoft.com/office/drawing/2014/main" xmlns="" val="20001"/>
                    </a:ext>
                  </a:extLst>
                </a:gridCol>
                <a:gridCol w="1242874"/>
                <a:gridCol w="1118586"/>
                <a:gridCol w="3613835"/>
              </a:tblGrid>
              <a:tr h="325388">
                <a:tc gridSpan="5">
                  <a:txBody>
                    <a:bodyPr/>
                    <a:lstStyle/>
                    <a:p>
                      <a:pPr algn="just"/>
                      <a:r>
                        <a:rPr lang="en-ZA" sz="1300" b="1" kern="1200" dirty="0" smtClean="0">
                          <a:latin typeface="Arial Narrow" panose="020B0606020202030204" pitchFamily="34" charset="0"/>
                        </a:rPr>
                        <a:t>Strategic objective: To enhance understanding and awareness of the value of tourism and its opportunities.</a:t>
                      </a:r>
                      <a:endParaRPr lang="en-GB" sz="1300" b="1" kern="1200" dirty="0" smtClean="0">
                        <a:solidFill>
                          <a:schemeClr val="tx1"/>
                        </a:solidFill>
                        <a:latin typeface="Arial Narrow"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77727">
                <a:tc rowSpan="2">
                  <a:txBody>
                    <a:bodyPr/>
                    <a:lstStyle/>
                    <a:p>
                      <a:pPr algn="ctr">
                        <a:lnSpc>
                          <a:spcPct val="100000"/>
                        </a:lnSpc>
                      </a:pPr>
                      <a:r>
                        <a:rPr lang="en-US" sz="1300" b="1" kern="1200" dirty="0" smtClean="0">
                          <a:solidFill>
                            <a:schemeClr val="dk1"/>
                          </a:solidFill>
                          <a:latin typeface="Arial Narrow" panose="020B0606020202030204" pitchFamily="34" charset="0"/>
                          <a:ea typeface="+mn-ea"/>
                          <a:cs typeface="+mn-cs"/>
                        </a:rPr>
                        <a:t>Key Performance Indicator</a:t>
                      </a:r>
                      <a:endParaRPr lang="en-US" sz="1300" b="1" kern="1200" dirty="0">
                        <a:solidFill>
                          <a:schemeClr val="dk1"/>
                        </a:solidFill>
                        <a:latin typeface="Arial Narrow" panose="020B0606020202030204" pitchFamily="34" charset="0"/>
                        <a:ea typeface="+mn-ea"/>
                        <a:cs typeface="+mn-cs"/>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kern="1200" dirty="0" smtClean="0">
                          <a:solidFill>
                            <a:schemeClr val="dk1"/>
                          </a:solidFill>
                          <a:latin typeface="Arial Narrow" panose="020B0606020202030204" pitchFamily="34" charset="0"/>
                          <a:ea typeface="+mn-ea"/>
                          <a:cs typeface="+mn-cs"/>
                        </a:rPr>
                        <a:t>Annual Target</a:t>
                      </a:r>
                      <a:endParaRPr lang="en-US" sz="1300" b="1" kern="1200" dirty="0">
                        <a:solidFill>
                          <a:schemeClr val="dk1"/>
                        </a:solidFill>
                        <a:latin typeface="Arial Narrow" panose="020B0606020202030204" pitchFamily="34" charset="0"/>
                        <a:ea typeface="+mn-ea"/>
                        <a:cs typeface="+mn-cs"/>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noProof="0" dirty="0" smtClean="0">
                          <a:solidFill>
                            <a:schemeClr val="dk1"/>
                          </a:solidFill>
                          <a:latin typeface="Arial Narrow" panose="020B0606020202030204" pitchFamily="34" charset="0"/>
                          <a:ea typeface="+mn-ea"/>
                          <a:cs typeface="+mn-cs"/>
                        </a:rPr>
                        <a:t>Quarterly Targets</a:t>
                      </a: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67750">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2 Performance – </a:t>
                      </a:r>
                      <a:r>
                        <a:rPr lang="en-ZA" sz="1300" b="1" kern="1200" dirty="0" smtClean="0">
                          <a:solidFill>
                            <a:schemeClr val="dk1"/>
                          </a:solidFill>
                          <a:latin typeface="Arial Narrow" panose="020B0606020202030204" pitchFamily="34" charset="0"/>
                          <a:ea typeface="+mn-ea"/>
                          <a:cs typeface="+mn-cs"/>
                        </a:rPr>
                        <a:t>Actual </a:t>
                      </a:r>
                      <a:r>
                        <a:rPr lang="en-US" sz="1300" b="1" kern="120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3 Targets</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3 Performance – Preliminary Data </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257902">
                <a:tc rowSpan="2">
                  <a:txBody>
                    <a:bodyPr/>
                    <a:lstStyle/>
                    <a:p>
                      <a:pPr marL="168275" marR="0" lvl="0" indent="-168275" algn="just" defTabSz="914400" rtl="0" eaLnBrk="1" fontAlgn="t" latinLnBrk="0" hangingPunct="1">
                        <a:lnSpc>
                          <a:spcPct val="100000"/>
                        </a:lnSpc>
                        <a:spcBef>
                          <a:spcPts val="0"/>
                        </a:spcBef>
                        <a:spcAft>
                          <a:spcPts val="0"/>
                        </a:spcAft>
                        <a:buClrTx/>
                        <a:buSzTx/>
                        <a:buFont typeface="+mj-lt"/>
                        <a:buAutoNum type="arabicPeriod"/>
                        <a:tabLst>
                          <a:tab pos="0" algn="l"/>
                        </a:tabLst>
                        <a:defRPr/>
                      </a:pPr>
                      <a:r>
                        <a:rPr kumimoji="0" lang="en-US" sz="1300" b="0" i="0" u="none" strike="noStrike" kern="1200" cap="none" spc="0" normalizeH="0" baseline="0" noProof="0" dirty="0" smtClean="0">
                          <a:ln>
                            <a:noFill/>
                          </a:ln>
                          <a:solidFill>
                            <a:srgbClr val="000000"/>
                          </a:solidFill>
                          <a:effectLst/>
                          <a:uLnTx/>
                          <a:uFillTx/>
                          <a:latin typeface="Arial Narrow"/>
                        </a:rPr>
                        <a:t>Number of platforms facilitated to improve tourism-sector stakeholder engagement and NTSS implementation</a:t>
                      </a:r>
                      <a:r>
                        <a:rPr kumimoji="0" lang="en-ZA" sz="1300" b="0" i="0" u="none" strike="noStrike" kern="1200" cap="none" spc="0" normalizeH="0" baseline="0" noProof="0" dirty="0" smtClean="0">
                          <a:ln>
                            <a:noFill/>
                          </a:ln>
                          <a:solidFill>
                            <a:srgbClr val="000000"/>
                          </a:solidFill>
                          <a:effectLst/>
                          <a:uLnTx/>
                          <a:uFillTx/>
                          <a:latin typeface="Arial Narrow"/>
                        </a:rPr>
                        <a:t>.</a:t>
                      </a:r>
                      <a:endParaRPr kumimoji="0" lang="en-US" sz="1300" b="0" i="0" u="none" strike="noStrike" kern="1200" cap="none" spc="0" normalizeH="0" baseline="0" noProof="0" dirty="0" smtClean="0">
                        <a:ln>
                          <a:noFill/>
                        </a:ln>
                        <a:solidFill>
                          <a:srgbClr val="000000"/>
                        </a:solidFill>
                        <a:effectLst/>
                        <a:uLnTx/>
                        <a:uFillTx/>
                        <a:latin typeface="Arial Narrow"/>
                      </a:endParaRPr>
                    </a:p>
                    <a:p>
                      <a:pPr marL="182880" indent="-182880" algn="just" fontAlgn="t">
                        <a:buFont typeface="+mj-lt"/>
                        <a:buAutoNum type="arabicPeriod"/>
                      </a:pPr>
                      <a:endParaRPr lang="en-ZA" sz="1300" b="0" i="0" u="none" strike="noStrike" dirty="0" smtClean="0">
                        <a:solidFill>
                          <a:srgbClr val="000000"/>
                        </a:solidFill>
                        <a:latin typeface="Arial Narrow" panose="020B0606020202030204" pitchFamily="34" charset="0"/>
                      </a:endParaRPr>
                    </a:p>
                  </a:txBody>
                  <a:tcPr marL="86400" marR="86400" marT="0" marB="0">
                    <a:solidFill>
                      <a:schemeClr val="bg1"/>
                    </a:solidFill>
                  </a:tcPr>
                </a:tc>
                <a:tc gridSpan="4">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Three platforms created:</a:t>
                      </a:r>
                    </a:p>
                  </a:txBody>
                  <a:tcPr marL="85725" marR="86400" marT="9525"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4180516">
                <a:tc vMerge="1">
                  <a:txBody>
                    <a:bodyPr/>
                    <a:lstStyle/>
                    <a:p>
                      <a:pPr marL="182880" indent="-182880" algn="just" fontAlgn="t">
                        <a:buFont typeface="+mj-lt"/>
                        <a:buAutoNum type="arabicPeriod"/>
                      </a:pPr>
                      <a:endParaRPr lang="en-ZA" sz="1300" b="0" i="0" u="none" strike="noStrike" dirty="0" smtClean="0">
                        <a:solidFill>
                          <a:srgbClr val="000000"/>
                        </a:solidFill>
                        <a:latin typeface="Arial Narrow" panose="020B0606020202030204" pitchFamily="34" charset="0"/>
                      </a:endParaRPr>
                    </a:p>
                  </a:txBody>
                  <a:tcPr marL="86400" marR="86400" marT="0" marB="0">
                    <a:solidFill>
                      <a:schemeClr val="bg1"/>
                    </a:solidFill>
                  </a:tcPr>
                </a:tc>
                <a:tc>
                  <a:txBody>
                    <a:bodyPr/>
                    <a:lstStyle/>
                    <a:p>
                      <a:pPr marL="168275" marR="0" lvl="0" indent="-168275" algn="just" defTabSz="914400" rtl="0" eaLnBrk="1" fontAlgn="t" latinLnBrk="0" hangingPunct="1">
                        <a:lnSpc>
                          <a:spcPct val="100000"/>
                        </a:lnSpc>
                        <a:spcBef>
                          <a:spcPts val="0"/>
                        </a:spcBef>
                        <a:spcAft>
                          <a:spcPts val="0"/>
                        </a:spcAft>
                        <a:buClrTx/>
                        <a:buSzTx/>
                        <a:buFont typeface="+mj-lt"/>
                        <a:buAutoNum type="arabicParenR"/>
                        <a:tabLst/>
                        <a:defRPr/>
                      </a:pPr>
                      <a:r>
                        <a:rPr kumimoji="0" lang="en-US" sz="13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Annual National Tourism Stakeholder Forum hosted.</a:t>
                      </a:r>
                    </a:p>
                    <a:p>
                      <a:pPr marL="342900" indent="-342900" algn="just" fontAlgn="t">
                        <a:buFont typeface="+mj-lt"/>
                        <a:buAutoNum type="arabicParenR"/>
                      </a:pPr>
                      <a:endParaRPr lang="en-US" sz="1300" b="0" i="0" u="none" strike="noStrike" dirty="0" smtClean="0">
                        <a:solidFill>
                          <a:srgbClr val="000000"/>
                        </a:solidFill>
                        <a:effectLst/>
                        <a:latin typeface="Arial Narrow" panose="020B0606020202030204" pitchFamily="34" charset="0"/>
                      </a:endParaRPr>
                    </a:p>
                  </a:txBody>
                  <a:tcPr marL="85725" marR="86400" marT="9525" marB="0">
                    <a:solidFill>
                      <a:schemeClr val="bg1"/>
                    </a:solidFill>
                  </a:tcPr>
                </a:tc>
                <a:tc>
                  <a:txBody>
                    <a:bodyPr/>
                    <a:lstStyle/>
                    <a:p>
                      <a:pPr algn="just" fontAlgn="t"/>
                      <a:r>
                        <a:rPr lang="en-ZA" sz="1300" b="0" i="0" u="none" strike="noStrike" dirty="0" smtClean="0">
                          <a:solidFill>
                            <a:srgbClr val="000000"/>
                          </a:solidFill>
                          <a:effectLst/>
                          <a:latin typeface="Arial Narrow" panose="020B0606020202030204" pitchFamily="34" charset="0"/>
                        </a:rPr>
                        <a:t>The National Tourism Stakeholders Forum meeting was coordinated and hosted on 22 of September 2017.</a:t>
                      </a:r>
                      <a:endParaRPr lang="en-ZA" sz="1300" b="0" i="0" u="none" strike="noStrike" dirty="0">
                        <a:solidFill>
                          <a:srgbClr val="000000"/>
                        </a:solidFill>
                        <a:effectLst/>
                        <a:latin typeface="Arial Narrow" panose="020B0606020202030204" pitchFamily="34" charset="0"/>
                      </a:endParaRPr>
                    </a:p>
                  </a:txBody>
                  <a:tcPr marL="85725" marR="86400" marT="9525" marB="0">
                    <a:solidFill>
                      <a:schemeClr val="bg1"/>
                    </a:solidFill>
                  </a:tcPr>
                </a:tc>
                <a:tc>
                  <a:txBody>
                    <a:bodyPr/>
                    <a:lstStyle/>
                    <a:p>
                      <a:pPr algn="just" fontAlgn="t"/>
                      <a:r>
                        <a:rPr lang="en-ZA" sz="1300" b="0" i="0" u="none" strike="noStrike" dirty="0" smtClean="0">
                          <a:solidFill>
                            <a:srgbClr val="000000"/>
                          </a:solidFill>
                          <a:effectLst/>
                          <a:latin typeface="Arial Narrow" panose="020B0606020202030204" pitchFamily="34" charset="0"/>
                        </a:rPr>
                        <a:t>Outcomes of the National Tourism Stakeholders Forum</a:t>
                      </a:r>
                    </a:p>
                    <a:p>
                      <a:pPr algn="just" fontAlgn="t"/>
                      <a:r>
                        <a:rPr lang="en-ZA" sz="1300" b="0" i="0" u="none" strike="noStrike" dirty="0" smtClean="0">
                          <a:solidFill>
                            <a:srgbClr val="000000"/>
                          </a:solidFill>
                          <a:effectLst/>
                          <a:latin typeface="Arial Narrow" panose="020B0606020202030204" pitchFamily="34" charset="0"/>
                        </a:rPr>
                        <a:t>meeting implemented.</a:t>
                      </a:r>
                      <a:endParaRPr lang="en-ZA" sz="1300" b="0" i="0" u="none" strike="noStrike" dirty="0">
                        <a:solidFill>
                          <a:srgbClr val="000000"/>
                        </a:solidFill>
                        <a:effectLst/>
                        <a:latin typeface="Arial Narrow" panose="020B0606020202030204" pitchFamily="34" charset="0"/>
                      </a:endParaRPr>
                    </a:p>
                  </a:txBody>
                  <a:tcPr marR="90000" marT="7620" marB="0">
                    <a:solidFill>
                      <a:schemeClr val="bg1"/>
                    </a:solidFill>
                  </a:tcPr>
                </a:tc>
                <a:tc>
                  <a:txBody>
                    <a:bodyPr/>
                    <a:lstStyle/>
                    <a:p>
                      <a:pPr marL="285750" indent="-285750" algn="l" fontAlgn="t">
                        <a:buFont typeface="Arial" panose="020B0604020202020204" pitchFamily="34" charset="0"/>
                        <a:buChar char="•"/>
                      </a:pPr>
                      <a:r>
                        <a:rPr lang="en-ZA" sz="1300" b="0" i="0" u="none" strike="noStrike" dirty="0" smtClean="0">
                          <a:solidFill>
                            <a:srgbClr val="000000"/>
                          </a:solidFill>
                          <a:effectLst/>
                          <a:latin typeface="Arial Narrow" panose="020B0606020202030204" pitchFamily="34" charset="0"/>
                        </a:rPr>
                        <a:t>Outcomes </a:t>
                      </a:r>
                      <a:r>
                        <a:rPr lang="en-ZA" sz="1300" b="0" i="0" u="none" strike="noStrike" dirty="0">
                          <a:solidFill>
                            <a:srgbClr val="000000"/>
                          </a:solidFill>
                          <a:effectLst/>
                          <a:latin typeface="Arial Narrow" panose="020B0606020202030204" pitchFamily="34" charset="0"/>
                        </a:rPr>
                        <a:t>of the National Tourism Stakeholders </a:t>
                      </a:r>
                      <a:r>
                        <a:rPr lang="en-ZA" sz="1300" b="0" i="0" u="none" strike="noStrike" dirty="0" smtClean="0">
                          <a:solidFill>
                            <a:srgbClr val="000000"/>
                          </a:solidFill>
                          <a:effectLst/>
                          <a:latin typeface="Arial Narrow" panose="020B0606020202030204" pitchFamily="34" charset="0"/>
                        </a:rPr>
                        <a:t>Forum (NTSF) meeting </a:t>
                      </a:r>
                      <a:r>
                        <a:rPr lang="en-ZA" sz="1300" b="0" i="0" u="none" strike="noStrike" dirty="0">
                          <a:solidFill>
                            <a:srgbClr val="000000"/>
                          </a:solidFill>
                          <a:effectLst/>
                          <a:latin typeface="Arial Narrow" panose="020B0606020202030204" pitchFamily="34" charset="0"/>
                        </a:rPr>
                        <a:t>were implemented</a:t>
                      </a:r>
                      <a:r>
                        <a:rPr lang="en-ZA" sz="1300" b="0" i="0" u="none" strike="noStrike" dirty="0" smtClean="0">
                          <a:solidFill>
                            <a:srgbClr val="000000"/>
                          </a:solidFill>
                          <a:effectLst/>
                          <a:latin typeface="Arial Narrow" panose="020B0606020202030204" pitchFamily="34" charset="0"/>
                        </a:rPr>
                        <a:t>. </a:t>
                      </a:r>
                    </a:p>
                    <a:p>
                      <a:pPr marL="285750" indent="-285750" algn="l" fontAlgn="t">
                        <a:buFont typeface="Arial" panose="020B0604020202020204" pitchFamily="34" charset="0"/>
                        <a:buChar char="•"/>
                      </a:pPr>
                      <a:r>
                        <a:rPr lang="en-ZA" sz="1300" b="0" i="0" u="none" strike="noStrike" dirty="0" smtClean="0">
                          <a:solidFill>
                            <a:srgbClr val="000000"/>
                          </a:solidFill>
                          <a:effectLst/>
                          <a:latin typeface="Arial Narrow" panose="020B0606020202030204" pitchFamily="34" charset="0"/>
                        </a:rPr>
                        <a:t>The NTSF </a:t>
                      </a:r>
                      <a:r>
                        <a:rPr lang="en-ZA" sz="1300" b="0" i="0" u="none" strike="noStrike" dirty="0">
                          <a:solidFill>
                            <a:srgbClr val="000000"/>
                          </a:solidFill>
                          <a:effectLst/>
                          <a:latin typeface="Arial Narrow" panose="020B0606020202030204" pitchFamily="34" charset="0"/>
                        </a:rPr>
                        <a:t>report detailing key </a:t>
                      </a:r>
                      <a:r>
                        <a:rPr lang="en-ZA" sz="1300" b="0" i="0" u="none" strike="noStrike" dirty="0" smtClean="0">
                          <a:solidFill>
                            <a:srgbClr val="000000"/>
                          </a:solidFill>
                          <a:effectLst/>
                          <a:latin typeface="Arial Narrow" panose="020B0606020202030204" pitchFamily="34" charset="0"/>
                        </a:rPr>
                        <a:t>discussions, resolutions and action list (circulated to stakeholders)</a:t>
                      </a:r>
                      <a:r>
                        <a:rPr lang="en-ZA" sz="1300" b="0" i="0" u="none" strike="noStrike" baseline="0" dirty="0" smtClean="0">
                          <a:solidFill>
                            <a:srgbClr val="000000"/>
                          </a:solidFill>
                          <a:effectLst/>
                          <a:latin typeface="Arial Narrow" panose="020B0606020202030204" pitchFamily="34" charset="0"/>
                        </a:rPr>
                        <a:t> </a:t>
                      </a:r>
                      <a:r>
                        <a:rPr lang="en-ZA" sz="1300" b="0" i="0" u="none" strike="noStrike" dirty="0" smtClean="0">
                          <a:solidFill>
                            <a:srgbClr val="000000"/>
                          </a:solidFill>
                          <a:effectLst/>
                          <a:latin typeface="Arial Narrow" panose="020B0606020202030204" pitchFamily="34" charset="0"/>
                        </a:rPr>
                        <a:t>of </a:t>
                      </a:r>
                      <a:r>
                        <a:rPr lang="en-ZA" sz="1300" b="0" i="0" u="none" strike="noStrike" dirty="0">
                          <a:solidFill>
                            <a:srgbClr val="000000"/>
                          </a:solidFill>
                          <a:effectLst/>
                          <a:latin typeface="Arial Narrow" panose="020B0606020202030204" pitchFamily="34" charset="0"/>
                        </a:rPr>
                        <a:t>the </a:t>
                      </a:r>
                      <a:r>
                        <a:rPr lang="en-ZA" sz="1300" b="0" i="0" u="none" strike="noStrike" dirty="0" smtClean="0">
                          <a:solidFill>
                            <a:srgbClr val="000000"/>
                          </a:solidFill>
                          <a:effectLst/>
                          <a:latin typeface="Arial Narrow" panose="020B0606020202030204" pitchFamily="34" charset="0"/>
                        </a:rPr>
                        <a:t>meeting</a:t>
                      </a:r>
                      <a:r>
                        <a:rPr lang="en-ZA" sz="1300" b="0" i="0" u="none" strike="noStrike" baseline="0" dirty="0" smtClean="0">
                          <a:solidFill>
                            <a:srgbClr val="000000"/>
                          </a:solidFill>
                          <a:effectLst/>
                          <a:latin typeface="Arial Narrow" panose="020B0606020202030204" pitchFamily="34" charset="0"/>
                        </a:rPr>
                        <a:t> is available.</a:t>
                      </a:r>
                    </a:p>
                    <a:p>
                      <a:pPr marL="285750" indent="-285750" algn="l" fontAlgn="t">
                        <a:buFont typeface="Arial" panose="020B0604020202020204" pitchFamily="34" charset="0"/>
                        <a:buChar char="•"/>
                      </a:pPr>
                      <a:r>
                        <a:rPr lang="en-ZA" sz="1300" b="0" i="0" u="none" strike="noStrike" baseline="0" dirty="0" smtClean="0">
                          <a:solidFill>
                            <a:srgbClr val="000000"/>
                          </a:solidFill>
                          <a:effectLst/>
                          <a:latin typeface="Arial Narrow" panose="020B0606020202030204" pitchFamily="34" charset="0"/>
                        </a:rPr>
                        <a:t>Issues discussed included:  SA’s Macroeconomic Outlook and Implications for Tourism; Feedback on the Amalgamation of the Domestic Tourism Surveys by </a:t>
                      </a:r>
                      <a:r>
                        <a:rPr lang="en-ZA" sz="1300" b="0" i="0" u="none" strike="noStrike" baseline="0" dirty="0" err="1" smtClean="0">
                          <a:solidFill>
                            <a:srgbClr val="000000"/>
                          </a:solidFill>
                          <a:effectLst/>
                          <a:latin typeface="Arial Narrow" panose="020B0606020202030204" pitchFamily="34" charset="0"/>
                        </a:rPr>
                        <a:t>StatsSA</a:t>
                      </a:r>
                      <a:r>
                        <a:rPr lang="en-ZA" sz="1300" b="0" i="0" u="none" strike="noStrike" baseline="0" dirty="0" smtClean="0">
                          <a:solidFill>
                            <a:srgbClr val="000000"/>
                          </a:solidFill>
                          <a:effectLst/>
                          <a:latin typeface="Arial Narrow" panose="020B0606020202030204" pitchFamily="34" charset="0"/>
                        </a:rPr>
                        <a:t>; Outcomes of the Sharing Economy Dialogue; Update on the Oceans Economy reflecting on the Coastal and Marine Tourism Plan; Feedback on the NTSS Review and its Implementation, Monitoring and Reporting Mechanisms; Draft Plan of SÁ’s Chairmanship of BRICS; Feedback on RETOSA.</a:t>
                      </a:r>
                    </a:p>
                    <a:p>
                      <a:pPr marL="285750" indent="-285750" algn="l" fontAlgn="t">
                        <a:buFont typeface="Arial" panose="020B0604020202020204" pitchFamily="34" charset="0"/>
                        <a:buChar char="•"/>
                      </a:pPr>
                      <a:r>
                        <a:rPr lang="en-ZA" sz="1300" b="0" i="0" u="none" strike="noStrike" baseline="0" dirty="0" smtClean="0">
                          <a:solidFill>
                            <a:srgbClr val="000000"/>
                          </a:solidFill>
                          <a:effectLst/>
                          <a:latin typeface="Arial Narrow" panose="020B0606020202030204" pitchFamily="34" charset="0"/>
                        </a:rPr>
                        <a:t> </a:t>
                      </a:r>
                      <a:r>
                        <a:rPr lang="en-ZA" sz="1300" b="0" i="0" u="none" strike="noStrike" dirty="0" smtClean="0">
                          <a:solidFill>
                            <a:srgbClr val="000000"/>
                          </a:solidFill>
                          <a:effectLst/>
                          <a:latin typeface="Arial Narrow" panose="020B0606020202030204" pitchFamily="34" charset="0"/>
                        </a:rPr>
                        <a:t>Monitoring of the </a:t>
                      </a:r>
                      <a:r>
                        <a:rPr lang="en-ZA" sz="1300" b="0" i="0" u="none" strike="noStrike" dirty="0">
                          <a:solidFill>
                            <a:srgbClr val="000000"/>
                          </a:solidFill>
                          <a:effectLst/>
                          <a:latin typeface="Arial Narrow" panose="020B0606020202030204" pitchFamily="34" charset="0"/>
                        </a:rPr>
                        <a:t>implementation of the resolutions is ongoing and progress update tracked.</a:t>
                      </a:r>
                    </a:p>
                  </a:txBody>
                  <a:tcPr marR="90000" marT="0" marB="0">
                    <a:solidFill>
                      <a:schemeClr val="bg1"/>
                    </a:solidFill>
                  </a:tcPr>
                </a:tc>
                <a:extLst>
                  <a:ext uri="{0D108BD9-81ED-4DB2-BD59-A6C34878D82A}">
                    <a16:rowId xmlns:a16="http://schemas.microsoft.com/office/drawing/2014/main" xmlns="" val="10004"/>
                  </a:ext>
                </a:extLst>
              </a:tr>
            </a:tbl>
          </a:graphicData>
        </a:graphic>
      </p:graphicFrame>
      <p:sp>
        <p:nvSpPr>
          <p:cNvPr id="13" name="Footer Placeholder 1"/>
          <p:cNvSpPr>
            <a:spLocks noGrp="1"/>
          </p:cNvSpPr>
          <p:nvPr>
            <p:ph type="ftr" sz="quarter" idx="11"/>
          </p:nvPr>
        </p:nvSpPr>
        <p:spPr>
          <a:xfrm>
            <a:off x="838201" y="5903270"/>
            <a:ext cx="2806699" cy="365125"/>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3263967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382728986"/>
              </p:ext>
            </p:extLst>
          </p:nvPr>
        </p:nvGraphicFramePr>
        <p:xfrm>
          <a:off x="201168" y="132565"/>
          <a:ext cx="8787384" cy="5605484"/>
        </p:xfrm>
        <a:graphic>
          <a:graphicData uri="http://schemas.openxmlformats.org/drawingml/2006/table">
            <a:tbl>
              <a:tblPr>
                <a:tableStyleId>{8A107856-5554-42FB-B03E-39F5DBC370BA}</a:tableStyleId>
              </a:tblPr>
              <a:tblGrid>
                <a:gridCol w="1370180">
                  <a:extLst>
                    <a:ext uri="{9D8B030D-6E8A-4147-A177-3AD203B41FA5}">
                      <a16:colId xmlns:a16="http://schemas.microsoft.com/office/drawing/2014/main" xmlns="" val="20000"/>
                    </a:ext>
                  </a:extLst>
                </a:gridCol>
                <a:gridCol w="1296139">
                  <a:extLst>
                    <a:ext uri="{9D8B030D-6E8A-4147-A177-3AD203B41FA5}">
                      <a16:colId xmlns:a16="http://schemas.microsoft.com/office/drawing/2014/main" xmlns="" val="20001"/>
                    </a:ext>
                  </a:extLst>
                </a:gridCol>
                <a:gridCol w="1748901"/>
                <a:gridCol w="861134"/>
                <a:gridCol w="3511030"/>
              </a:tblGrid>
              <a:tr h="383743">
                <a:tc gridSpan="5">
                  <a:txBody>
                    <a:bodyPr/>
                    <a:lstStyle/>
                    <a:p>
                      <a:pPr algn="just"/>
                      <a:r>
                        <a:rPr lang="en-ZA" sz="1200" b="1" kern="1200" dirty="0" smtClean="0">
                          <a:latin typeface="Arial Narrow" panose="020B0606020202030204" pitchFamily="34" charset="0"/>
                        </a:rPr>
                        <a:t>Strategic objective: To enhance understanding and awareness of the value of tourism and its opportunities.</a:t>
                      </a:r>
                      <a:endParaRPr lang="en-GB" sz="1200" b="1" kern="1200" dirty="0" smtClean="0">
                        <a:solidFill>
                          <a:schemeClr val="tx1"/>
                        </a:solidFill>
                        <a:latin typeface="Arial Narrow"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70815">
                <a:tc rowSpan="2">
                  <a:txBody>
                    <a:bodyPr/>
                    <a:lstStyle/>
                    <a:p>
                      <a:pPr algn="ctr">
                        <a:lnSpc>
                          <a:spcPct val="100000"/>
                        </a:lnSpc>
                      </a:pPr>
                      <a:r>
                        <a:rPr lang="en-US" sz="1200" b="1" kern="1200" dirty="0" smtClean="0">
                          <a:solidFill>
                            <a:schemeClr val="dk1"/>
                          </a:solidFill>
                          <a:latin typeface="Arial Narrow" panose="020B0606020202030204" pitchFamily="34" charset="0"/>
                          <a:ea typeface="+mn-ea"/>
                          <a:cs typeface="+mn-cs"/>
                        </a:rPr>
                        <a:t>Key Performance Indicator</a:t>
                      </a:r>
                      <a:endParaRPr lang="en-US" sz="1200" b="1" kern="1200" dirty="0">
                        <a:solidFill>
                          <a:schemeClr val="dk1"/>
                        </a:solidFill>
                        <a:latin typeface="Arial Narrow" panose="020B0606020202030204" pitchFamily="34" charset="0"/>
                        <a:ea typeface="+mn-ea"/>
                        <a:cs typeface="+mn-cs"/>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200" b="1" kern="1200" dirty="0" smtClean="0">
                          <a:solidFill>
                            <a:schemeClr val="dk1"/>
                          </a:solidFill>
                          <a:latin typeface="Arial Narrow" panose="020B0606020202030204" pitchFamily="34" charset="0"/>
                          <a:ea typeface="+mn-ea"/>
                          <a:cs typeface="+mn-cs"/>
                        </a:rPr>
                        <a:t>Annual Target</a:t>
                      </a:r>
                      <a:endParaRPr lang="en-US" sz="1200" b="1" kern="1200" dirty="0">
                        <a:solidFill>
                          <a:schemeClr val="dk1"/>
                        </a:solidFill>
                        <a:latin typeface="Arial Narrow" panose="020B0606020202030204" pitchFamily="34" charset="0"/>
                        <a:ea typeface="+mn-ea"/>
                        <a:cs typeface="+mn-cs"/>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smtClean="0">
                          <a:solidFill>
                            <a:schemeClr val="dk1"/>
                          </a:solidFill>
                          <a:latin typeface="Arial Narrow" panose="020B0606020202030204" pitchFamily="34" charset="0"/>
                          <a:ea typeface="+mn-ea"/>
                          <a:cs typeface="+mn-cs"/>
                        </a:rPr>
                        <a:t>Quarterly Targets</a:t>
                      </a: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46467">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2 Performance – </a:t>
                      </a:r>
                      <a:r>
                        <a:rPr lang="en-ZA" sz="1200" b="1" kern="1200" dirty="0" smtClean="0">
                          <a:solidFill>
                            <a:schemeClr val="dk1"/>
                          </a:solidFill>
                          <a:latin typeface="Arial Narrow" panose="020B0606020202030204" pitchFamily="34" charset="0"/>
                          <a:ea typeface="+mn-ea"/>
                          <a:cs typeface="+mn-cs"/>
                        </a:rPr>
                        <a:t>Actual </a:t>
                      </a:r>
                      <a:r>
                        <a:rPr lang="en-US" sz="1200" b="1" kern="120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3 Targets</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3 Performance – Preliminary Data </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66475">
                <a:tc rowSpan="2">
                  <a:txBody>
                    <a:bodyPr/>
                    <a:lstStyle/>
                    <a:p>
                      <a:pPr marL="115888" marR="0" lvl="0" indent="-115888" algn="just" defTabSz="914400" rtl="0" eaLnBrk="1" fontAlgn="t" latinLnBrk="0" hangingPunct="1">
                        <a:lnSpc>
                          <a:spcPct val="100000"/>
                        </a:lnSpc>
                        <a:spcBef>
                          <a:spcPts val="0"/>
                        </a:spcBef>
                        <a:spcAft>
                          <a:spcPts val="0"/>
                        </a:spcAft>
                        <a:buClrTx/>
                        <a:buSzTx/>
                        <a:buFont typeface="+mj-lt"/>
                        <a:buAutoNum type="arabicPeriod"/>
                        <a:tabLst>
                          <a:tab pos="0" algn="l"/>
                        </a:tabLst>
                        <a:defRPr/>
                      </a:pPr>
                      <a:r>
                        <a:rPr kumimoji="0" lang="en-US" sz="1200" b="0" i="0" u="none" strike="noStrike" kern="1200" cap="none" spc="0" normalizeH="0" baseline="0" noProof="0" dirty="0" smtClean="0">
                          <a:ln>
                            <a:noFill/>
                          </a:ln>
                          <a:solidFill>
                            <a:srgbClr val="000000"/>
                          </a:solidFill>
                          <a:effectLst/>
                          <a:uLnTx/>
                          <a:uFillTx/>
                          <a:latin typeface="Arial Narrow"/>
                        </a:rPr>
                        <a:t>Number of platforms facilitated to improve tourism-sector stakeholder engagement and NTSS implementation</a:t>
                      </a:r>
                      <a:r>
                        <a:rPr kumimoji="0" lang="en-ZA" sz="1200" b="0" i="0" u="none" strike="noStrike" kern="1200" cap="none" spc="0" normalizeH="0" baseline="0" noProof="0" dirty="0" smtClean="0">
                          <a:ln>
                            <a:noFill/>
                          </a:ln>
                          <a:solidFill>
                            <a:srgbClr val="000000"/>
                          </a:solidFill>
                          <a:effectLst/>
                          <a:uLnTx/>
                          <a:uFillTx/>
                          <a:latin typeface="Arial Narrow"/>
                        </a:rPr>
                        <a:t>.</a:t>
                      </a:r>
                      <a:endParaRPr kumimoji="0" lang="en-US" sz="1200" b="0" i="0" u="none" strike="noStrike" kern="1200" cap="none" spc="0" normalizeH="0" baseline="0" noProof="0" dirty="0" smtClean="0">
                        <a:ln>
                          <a:noFill/>
                        </a:ln>
                        <a:solidFill>
                          <a:srgbClr val="000000"/>
                        </a:solidFill>
                        <a:effectLst/>
                        <a:uLnTx/>
                        <a:uFillTx/>
                        <a:latin typeface="Arial Narrow"/>
                      </a:endParaRPr>
                    </a:p>
                    <a:p>
                      <a:pPr marL="115888" indent="-115888" algn="just" fontAlgn="t">
                        <a:buFont typeface="+mj-lt"/>
                        <a:buAutoNum type="arabicPeriod"/>
                      </a:pPr>
                      <a:endParaRPr lang="en-ZA" sz="1200" b="0" i="0" u="none" strike="noStrike" dirty="0" smtClean="0">
                        <a:solidFill>
                          <a:srgbClr val="000000"/>
                        </a:solidFill>
                        <a:latin typeface="Arial Narrow" panose="020B0606020202030204" pitchFamily="34" charset="0"/>
                      </a:endParaRPr>
                    </a:p>
                  </a:txBody>
                  <a:tcPr marL="86400" marR="86400" marT="0" marB="0">
                    <a:solidFill>
                      <a:schemeClr val="bg1"/>
                    </a:solidFill>
                  </a:tcPr>
                </a:tc>
                <a:tc gridSpan="4">
                  <a:txBody>
                    <a:bodyPr/>
                    <a:lstStyle/>
                    <a:p>
                      <a:pPr algn="just" fontAlgn="t"/>
                      <a:r>
                        <a:rPr lang="en-US" sz="1200" b="1" i="0" u="none" strike="noStrike" dirty="0" smtClean="0">
                          <a:solidFill>
                            <a:srgbClr val="000000"/>
                          </a:solidFill>
                          <a:effectLst/>
                          <a:latin typeface="Arial Narrow" panose="020B0606020202030204" pitchFamily="34" charset="0"/>
                        </a:rPr>
                        <a:t>Three platforms created … continued:</a:t>
                      </a:r>
                    </a:p>
                    <a:p>
                      <a:pPr algn="just" fontAlgn="t"/>
                      <a:endParaRPr lang="en-US" sz="1200" b="1" i="0" u="none" strike="noStrike" dirty="0" smtClean="0">
                        <a:solidFill>
                          <a:srgbClr val="000000"/>
                        </a:solidFill>
                        <a:effectLst/>
                        <a:latin typeface="Arial Narrow" panose="020B0606020202030204" pitchFamily="34" charset="0"/>
                      </a:endParaRPr>
                    </a:p>
                  </a:txBody>
                  <a:tcPr marL="85725" marR="86400" marT="9525"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4114936">
                <a:tc vMerge="1">
                  <a:txBody>
                    <a:bodyPr/>
                    <a:lstStyle/>
                    <a:p>
                      <a:pPr marL="0" marR="0" lvl="0" indent="0" algn="just" defTabSz="914400" rtl="0" eaLnBrk="1" fontAlgn="t" latinLnBrk="0" hangingPunct="1">
                        <a:lnSpc>
                          <a:spcPct val="100000"/>
                        </a:lnSpc>
                        <a:spcBef>
                          <a:spcPts val="0"/>
                        </a:spcBef>
                        <a:spcAft>
                          <a:spcPts val="0"/>
                        </a:spcAft>
                        <a:buClrTx/>
                        <a:buSzTx/>
                        <a:buFont typeface="+mj-lt"/>
                        <a:buNone/>
                        <a:tabLst>
                          <a:tab pos="0" algn="l"/>
                        </a:tabLst>
                        <a:defRPr/>
                      </a:pPr>
                      <a:endParaRPr lang="en-US" sz="1200" b="0" i="0" u="none" strike="noStrike" kern="1200" noProof="0" dirty="0" smtClean="0">
                        <a:solidFill>
                          <a:srgbClr val="000000"/>
                        </a:solidFill>
                        <a:effectLst/>
                        <a:latin typeface="Arial Narrow" panose="020B0606020202030204" pitchFamily="34" charset="0"/>
                        <a:ea typeface="+mn-ea"/>
                        <a:cs typeface="+mn-cs"/>
                      </a:endParaRPr>
                    </a:p>
                  </a:txBody>
                  <a:tcPr marL="86400" marR="86400" marT="0" marB="0">
                    <a:solidFill>
                      <a:schemeClr val="bg1"/>
                    </a:solidFill>
                  </a:tcPr>
                </a:tc>
                <a:tc>
                  <a:txBody>
                    <a:bodyPr/>
                    <a:lstStyle/>
                    <a:p>
                      <a:pPr marL="230188" indent="-230188" algn="just" defTabSz="914400" rtl="0" eaLnBrk="1" fontAlgn="t" latinLnBrk="0" hangingPunct="1">
                        <a:buFont typeface="+mj-lt"/>
                        <a:buAutoNum type="arabicParenR" startAt="2"/>
                      </a:pPr>
                      <a:r>
                        <a:rPr lang="en-US" sz="1200" b="0" i="0" u="none" strike="noStrike" kern="1200" dirty="0" smtClean="0">
                          <a:solidFill>
                            <a:srgbClr val="000000"/>
                          </a:solidFill>
                          <a:effectLst/>
                          <a:latin typeface="Arial Narrow" panose="020B0606020202030204" pitchFamily="34" charset="0"/>
                          <a:ea typeface="+mn-ea"/>
                          <a:cs typeface="+mn-cs"/>
                        </a:rPr>
                        <a:t>Annual Public Lecture hosted.</a:t>
                      </a:r>
                    </a:p>
                  </a:txBody>
                  <a:tcPr marL="85725" marR="86400" marT="9525" marB="0">
                    <a:solidFill>
                      <a:schemeClr val="bg1"/>
                    </a:solidFill>
                  </a:tcPr>
                </a:tc>
                <a:tc>
                  <a:txBody>
                    <a:bodyPr/>
                    <a:lstStyle/>
                    <a:p>
                      <a:pPr algn="just" fontAlgn="t"/>
                      <a:r>
                        <a:rPr lang="en-ZA" sz="1200" b="0" i="0" u="none" strike="noStrike" dirty="0" smtClean="0">
                          <a:solidFill>
                            <a:srgbClr val="000000"/>
                          </a:solidFill>
                          <a:effectLst/>
                          <a:latin typeface="Arial Narrow" panose="020B0606020202030204" pitchFamily="34" charset="0"/>
                        </a:rPr>
                        <a:t>Planning for the Public Lecture was completed and the Public Lecture was hosted on 26 September 2017 at the University of Mpumalanga.</a:t>
                      </a:r>
                      <a:endParaRPr lang="en-ZA" sz="1200" b="0" i="0" u="none" strike="noStrike" dirty="0">
                        <a:solidFill>
                          <a:srgbClr val="000000"/>
                        </a:solidFill>
                        <a:effectLst/>
                        <a:latin typeface="Arial Narrow" panose="020B0606020202030204" pitchFamily="34" charset="0"/>
                      </a:endParaRPr>
                    </a:p>
                  </a:txBody>
                  <a:tcPr marL="85725" marR="86400" marT="9525" marB="0">
                    <a:solidFill>
                      <a:schemeClr val="bg1"/>
                    </a:solidFill>
                  </a:tcPr>
                </a:tc>
                <a:tc>
                  <a:txBody>
                    <a:bodyPr/>
                    <a:lstStyle/>
                    <a:p>
                      <a:pPr algn="l" fontAlgn="t"/>
                      <a:r>
                        <a:rPr lang="en-ZA" sz="1200" b="0" i="0" u="none" strike="noStrike" dirty="0">
                          <a:solidFill>
                            <a:srgbClr val="000000"/>
                          </a:solidFill>
                          <a:effectLst/>
                          <a:latin typeface="Arial Narrow" panose="020B0606020202030204" pitchFamily="34" charset="0"/>
                        </a:rPr>
                        <a:t>Report on the public lecture developed.</a:t>
                      </a:r>
                    </a:p>
                  </a:txBody>
                  <a:tcPr marR="0" marT="0" marB="0">
                    <a:solidFill>
                      <a:schemeClr val="bg1"/>
                    </a:solidFill>
                  </a:tcPr>
                </a:tc>
                <a:tc>
                  <a:txBody>
                    <a:bodyPr/>
                    <a:lstStyle/>
                    <a:p>
                      <a:pPr algn="just" fontAlgn="t"/>
                      <a:r>
                        <a:rPr lang="en-ZA" sz="1200" b="0" i="0" u="none" strike="noStrike" dirty="0" smtClean="0">
                          <a:solidFill>
                            <a:srgbClr val="000000"/>
                          </a:solidFill>
                          <a:effectLst/>
                          <a:latin typeface="Arial Narrow" panose="020B0606020202030204" pitchFamily="34" charset="0"/>
                        </a:rPr>
                        <a:t>Report on the public lecture developed. </a:t>
                      </a:r>
                    </a:p>
                    <a:p>
                      <a:pPr marL="171450" indent="-171450" algn="just" fontAlgn="t">
                        <a:buFont typeface="Arial" panose="020B0604020202020204" pitchFamily="34" charset="0"/>
                        <a:buChar char="•"/>
                      </a:pPr>
                      <a:r>
                        <a:rPr lang="en-ZA" sz="1200" b="0" i="0" u="none" strike="noStrike" dirty="0" smtClean="0">
                          <a:solidFill>
                            <a:srgbClr val="000000"/>
                          </a:solidFill>
                          <a:effectLst/>
                          <a:latin typeface="Arial Narrow" panose="020B0606020202030204" pitchFamily="34" charset="0"/>
                        </a:rPr>
                        <a:t>The Lecture focused on how SA could</a:t>
                      </a:r>
                      <a:r>
                        <a:rPr lang="en-ZA" sz="1200" b="0" i="0" u="none" strike="noStrike" baseline="0" dirty="0" smtClean="0">
                          <a:solidFill>
                            <a:srgbClr val="000000"/>
                          </a:solidFill>
                          <a:effectLst/>
                          <a:latin typeface="Arial Narrow" panose="020B0606020202030204" pitchFamily="34" charset="0"/>
                        </a:rPr>
                        <a:t> </a:t>
                      </a:r>
                      <a:r>
                        <a:rPr lang="en-ZA" sz="1200" b="0" i="0" u="none" strike="noStrike" dirty="0" smtClean="0">
                          <a:solidFill>
                            <a:srgbClr val="000000"/>
                          </a:solidFill>
                          <a:effectLst/>
                          <a:latin typeface="Arial Narrow" panose="020B0606020202030204" pitchFamily="34" charset="0"/>
                        </a:rPr>
                        <a:t>enhance and utilise sustainable tourism as a tool to develop the sector and support radical economic transformation initiatives and priorities.</a:t>
                      </a:r>
                    </a:p>
                    <a:p>
                      <a:pPr marL="171450" indent="-171450" algn="just" fontAlgn="t">
                        <a:buFont typeface="Arial" panose="020B0604020202020204" pitchFamily="34" charset="0"/>
                        <a:buChar char="•"/>
                      </a:pPr>
                      <a:r>
                        <a:rPr lang="en-ZA" sz="1200" b="0" i="0" u="none" strike="noStrike" dirty="0" smtClean="0">
                          <a:solidFill>
                            <a:srgbClr val="000000"/>
                          </a:solidFill>
                          <a:effectLst/>
                          <a:latin typeface="Arial Narrow" panose="020B0606020202030204" pitchFamily="34" charset="0"/>
                        </a:rPr>
                        <a:t>The lecture was followed by 5 panel discussions focusing on Tourism &amp;  Heritage, Sustainable Tourism Initiatives &amp; Programmes, Sustainability of Tourism SMMEs, Funding Model for Sustainable Tourism, &amp; Community Based-Tourism Projects. </a:t>
                      </a:r>
                    </a:p>
                    <a:p>
                      <a:pPr marL="171450" indent="-171450" algn="just" fontAlgn="t">
                        <a:buFont typeface="Arial" panose="020B0604020202020204" pitchFamily="34" charset="0"/>
                        <a:buChar char="•"/>
                      </a:pPr>
                      <a:r>
                        <a:rPr lang="en-ZA" sz="1200" b="0" i="0" u="none" strike="noStrike" dirty="0" smtClean="0">
                          <a:solidFill>
                            <a:srgbClr val="000000"/>
                          </a:solidFill>
                          <a:effectLst/>
                          <a:latin typeface="Arial Narrow" panose="020B0606020202030204" pitchFamily="34" charset="0"/>
                        </a:rPr>
                        <a:t>Other issues raised were entrepreneurial skills for young people, and integration of people living with disability to enjoy sustainable tourism. </a:t>
                      </a:r>
                    </a:p>
                    <a:p>
                      <a:pPr algn="just" fontAlgn="t"/>
                      <a:endParaRPr lang="en-ZA" sz="1200" b="0" i="0" u="none" strike="noStrike" dirty="0" smtClean="0">
                        <a:solidFill>
                          <a:srgbClr val="000000"/>
                        </a:solidFill>
                        <a:effectLst/>
                        <a:latin typeface="Arial Narrow" panose="020B0606020202030204" pitchFamily="34" charset="0"/>
                      </a:endParaRPr>
                    </a:p>
                    <a:p>
                      <a:pPr algn="just" fontAlgn="t"/>
                      <a:r>
                        <a:rPr lang="en-ZA" sz="1200" b="0" i="0" u="none" strike="noStrike" dirty="0" smtClean="0">
                          <a:solidFill>
                            <a:srgbClr val="000000"/>
                          </a:solidFill>
                          <a:effectLst/>
                          <a:latin typeface="Arial Narrow" panose="020B0606020202030204" pitchFamily="34" charset="0"/>
                        </a:rPr>
                        <a:t>The outcome of</a:t>
                      </a:r>
                      <a:r>
                        <a:rPr lang="en-ZA" sz="1200" b="0" i="0" u="none" strike="noStrike" baseline="0" dirty="0" smtClean="0">
                          <a:solidFill>
                            <a:srgbClr val="000000"/>
                          </a:solidFill>
                          <a:effectLst/>
                          <a:latin typeface="Arial Narrow" panose="020B0606020202030204" pitchFamily="34" charset="0"/>
                        </a:rPr>
                        <a:t> del</a:t>
                      </a:r>
                      <a:r>
                        <a:rPr lang="en-ZA" sz="1200" b="0" i="0" u="none" strike="noStrike" dirty="0" smtClean="0">
                          <a:solidFill>
                            <a:srgbClr val="000000"/>
                          </a:solidFill>
                          <a:effectLst/>
                          <a:latin typeface="Arial Narrow" panose="020B0606020202030204" pitchFamily="34" charset="0"/>
                        </a:rPr>
                        <a:t>iberations was that it was evident that sustainability and transformation in the sector is the responsibility for all.</a:t>
                      </a:r>
                    </a:p>
                    <a:p>
                      <a:pPr algn="just" fontAlgn="t"/>
                      <a:r>
                        <a:rPr lang="en-ZA" sz="1200" b="0" i="0" u="none" strike="noStrike" dirty="0" smtClean="0">
                          <a:solidFill>
                            <a:srgbClr val="000000"/>
                          </a:solidFill>
                          <a:effectLst/>
                          <a:latin typeface="Arial Narrow" panose="020B0606020202030204" pitchFamily="34" charset="0"/>
                        </a:rPr>
                        <a:t>The sector needs to work together to ensure that tourism becomes sustainable for the benefit of the tourists, businesses, environment and local communities.</a:t>
                      </a:r>
                    </a:p>
                  </a:txBody>
                  <a:tcPr marR="90000" marT="7620" marB="0">
                    <a:solidFill>
                      <a:schemeClr val="bg1"/>
                    </a:solidFill>
                  </a:tcPr>
                </a:tc>
                <a:extLst>
                  <a:ext uri="{0D108BD9-81ED-4DB2-BD59-A6C34878D82A}">
                    <a16:rowId xmlns:a16="http://schemas.microsoft.com/office/drawing/2014/main" xmlns="" val="2020785867"/>
                  </a:ext>
                </a:extLst>
              </a:tr>
            </a:tbl>
          </a:graphicData>
        </a:graphic>
      </p:graphicFrame>
      <p:sp>
        <p:nvSpPr>
          <p:cNvPr id="13" name="Footer Placeholder 1"/>
          <p:cNvSpPr>
            <a:spLocks noGrp="1"/>
          </p:cNvSpPr>
          <p:nvPr>
            <p:ph type="ftr" sz="quarter" idx="11"/>
          </p:nvPr>
        </p:nvSpPr>
        <p:spPr>
          <a:xfrm>
            <a:off x="838201" y="5903270"/>
            <a:ext cx="2806699" cy="365125"/>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441094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197933208"/>
              </p:ext>
            </p:extLst>
          </p:nvPr>
        </p:nvGraphicFramePr>
        <p:xfrm>
          <a:off x="201168" y="132565"/>
          <a:ext cx="8787384" cy="5271342"/>
        </p:xfrm>
        <a:graphic>
          <a:graphicData uri="http://schemas.openxmlformats.org/drawingml/2006/table">
            <a:tbl>
              <a:tblPr>
                <a:tableStyleId>{8A107856-5554-42FB-B03E-39F5DBC370BA}</a:tableStyleId>
              </a:tblPr>
              <a:tblGrid>
                <a:gridCol w="1509473">
                  <a:extLst>
                    <a:ext uri="{9D8B030D-6E8A-4147-A177-3AD203B41FA5}">
                      <a16:colId xmlns:a16="http://schemas.microsoft.com/office/drawing/2014/main" xmlns="" val="20000"/>
                    </a:ext>
                  </a:extLst>
                </a:gridCol>
                <a:gridCol w="1005926">
                  <a:extLst>
                    <a:ext uri="{9D8B030D-6E8A-4147-A177-3AD203B41FA5}">
                      <a16:colId xmlns:a16="http://schemas.microsoft.com/office/drawing/2014/main" xmlns="" val="20001"/>
                    </a:ext>
                  </a:extLst>
                </a:gridCol>
                <a:gridCol w="1642369"/>
                <a:gridCol w="1171852"/>
                <a:gridCol w="3457764"/>
              </a:tblGrid>
              <a:tr h="316437">
                <a:tc gridSpan="5">
                  <a:txBody>
                    <a:bodyPr/>
                    <a:lstStyle/>
                    <a:p>
                      <a:pPr algn="just"/>
                      <a:r>
                        <a:rPr lang="en-ZA" sz="1200" b="1" kern="1200" dirty="0" smtClean="0">
                          <a:latin typeface="Arial Narrow" panose="020B0606020202030204" pitchFamily="34" charset="0"/>
                        </a:rPr>
                        <a:t>Strategic objective: To enhance understanding and awareness of the value of tourism and its opportunities.</a:t>
                      </a:r>
                      <a:endParaRPr lang="en-GB" sz="1200" b="1" kern="1200" dirty="0" smtClean="0">
                        <a:solidFill>
                          <a:schemeClr val="tx1"/>
                        </a:solidFill>
                        <a:latin typeface="Arial Narrow"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26206">
                <a:tc rowSpan="2">
                  <a:txBody>
                    <a:bodyPr/>
                    <a:lstStyle/>
                    <a:p>
                      <a:pPr algn="ctr">
                        <a:lnSpc>
                          <a:spcPct val="100000"/>
                        </a:lnSpc>
                      </a:pPr>
                      <a:r>
                        <a:rPr lang="en-US" sz="1200" b="1" kern="1200" dirty="0" smtClean="0">
                          <a:solidFill>
                            <a:schemeClr val="dk1"/>
                          </a:solidFill>
                          <a:latin typeface="Arial Narrow" panose="020B0606020202030204" pitchFamily="34" charset="0"/>
                          <a:ea typeface="+mn-ea"/>
                          <a:cs typeface="+mn-cs"/>
                        </a:rPr>
                        <a:t>Key Performance Indicator</a:t>
                      </a:r>
                      <a:endParaRPr lang="en-US" sz="1200" b="1" kern="1200" dirty="0">
                        <a:solidFill>
                          <a:schemeClr val="dk1"/>
                        </a:solidFill>
                        <a:latin typeface="Arial Narrow" panose="020B0606020202030204" pitchFamily="34" charset="0"/>
                        <a:ea typeface="+mn-ea"/>
                        <a:cs typeface="+mn-cs"/>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200" b="1" kern="1200" dirty="0" smtClean="0">
                          <a:solidFill>
                            <a:schemeClr val="dk1"/>
                          </a:solidFill>
                          <a:latin typeface="Arial Narrow" panose="020B0606020202030204" pitchFamily="34" charset="0"/>
                          <a:ea typeface="+mn-ea"/>
                          <a:cs typeface="+mn-cs"/>
                        </a:rPr>
                        <a:t>Annual Target</a:t>
                      </a:r>
                      <a:endParaRPr lang="en-US" sz="1200" b="1" kern="1200" dirty="0">
                        <a:solidFill>
                          <a:schemeClr val="dk1"/>
                        </a:solidFill>
                        <a:latin typeface="Arial Narrow" panose="020B0606020202030204" pitchFamily="34" charset="0"/>
                        <a:ea typeface="+mn-ea"/>
                        <a:cs typeface="+mn-cs"/>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smtClean="0">
                          <a:solidFill>
                            <a:schemeClr val="dk1"/>
                          </a:solidFill>
                          <a:latin typeface="Arial Narrow" panose="020B0606020202030204" pitchFamily="34" charset="0"/>
                          <a:ea typeface="+mn-ea"/>
                          <a:cs typeface="+mn-cs"/>
                        </a:rPr>
                        <a:t>Quarterly Targets</a:t>
                      </a: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77010">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2 Performance – </a:t>
                      </a:r>
                      <a:r>
                        <a:rPr lang="en-ZA" sz="1200" b="1" kern="1200" dirty="0" smtClean="0">
                          <a:solidFill>
                            <a:schemeClr val="dk1"/>
                          </a:solidFill>
                          <a:latin typeface="Arial Narrow" panose="020B0606020202030204" pitchFamily="34" charset="0"/>
                          <a:ea typeface="+mn-ea"/>
                          <a:cs typeface="+mn-cs"/>
                        </a:rPr>
                        <a:t>Actual </a:t>
                      </a:r>
                      <a:r>
                        <a:rPr lang="en-US" sz="1200" b="1" kern="120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3 Targets</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3 Performance – Preliminary Data </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09462">
                <a:tc rowSpan="2">
                  <a:txBody>
                    <a:bodyPr/>
                    <a:lstStyle/>
                    <a:p>
                      <a:pPr marL="115888" marR="0" lvl="0" indent="-115888" algn="just" defTabSz="914400" rtl="0" eaLnBrk="1" fontAlgn="t" latinLnBrk="0" hangingPunct="1">
                        <a:lnSpc>
                          <a:spcPct val="100000"/>
                        </a:lnSpc>
                        <a:spcBef>
                          <a:spcPts val="0"/>
                        </a:spcBef>
                        <a:spcAft>
                          <a:spcPts val="0"/>
                        </a:spcAft>
                        <a:buClrTx/>
                        <a:buSzTx/>
                        <a:buFont typeface="+mj-lt"/>
                        <a:buAutoNum type="arabicPeriod"/>
                        <a:tabLst>
                          <a:tab pos="0" algn="l"/>
                        </a:tabLst>
                        <a:defRPr/>
                      </a:pPr>
                      <a:r>
                        <a:rPr kumimoji="0" lang="en-US" sz="1400" b="0" i="0" u="none" strike="noStrike" kern="1200" cap="none" spc="0" normalizeH="0" baseline="0" noProof="0" dirty="0" smtClean="0">
                          <a:ln>
                            <a:noFill/>
                          </a:ln>
                          <a:solidFill>
                            <a:srgbClr val="000000"/>
                          </a:solidFill>
                          <a:effectLst/>
                          <a:uLnTx/>
                          <a:uFillTx/>
                          <a:latin typeface="Arial Narrow"/>
                        </a:rPr>
                        <a:t>Number of platforms facilitated to improve tourism-sector stakeholder engagement and NTSS implementation</a:t>
                      </a:r>
                      <a:r>
                        <a:rPr kumimoji="0" lang="en-ZA" sz="1400" b="0" i="0" u="none" strike="noStrike" kern="1200" cap="none" spc="0" normalizeH="0" baseline="0" noProof="0" dirty="0" smtClean="0">
                          <a:ln>
                            <a:noFill/>
                          </a:ln>
                          <a:solidFill>
                            <a:srgbClr val="000000"/>
                          </a:solidFill>
                          <a:effectLst/>
                          <a:uLnTx/>
                          <a:uFillTx/>
                          <a:latin typeface="Arial Narrow"/>
                        </a:rPr>
                        <a:t>.</a:t>
                      </a:r>
                      <a:endParaRPr kumimoji="0" lang="en-US" sz="1400" b="0" i="0" u="none" strike="noStrike" kern="1200" cap="none" spc="0" normalizeH="0" baseline="0" noProof="0" dirty="0" smtClean="0">
                        <a:ln>
                          <a:noFill/>
                        </a:ln>
                        <a:solidFill>
                          <a:srgbClr val="000000"/>
                        </a:solidFill>
                        <a:effectLst/>
                        <a:uLnTx/>
                        <a:uFillTx/>
                        <a:latin typeface="Arial Narrow"/>
                      </a:endParaRPr>
                    </a:p>
                    <a:p>
                      <a:pPr marL="115888" indent="-115888" algn="just" fontAlgn="t">
                        <a:buFont typeface="+mj-lt"/>
                        <a:buAutoNum type="arabicPeriod"/>
                      </a:pPr>
                      <a:endParaRPr lang="en-ZA" sz="1400" b="0" i="0" u="none" strike="noStrike" dirty="0" smtClean="0">
                        <a:solidFill>
                          <a:srgbClr val="000000"/>
                        </a:solidFill>
                        <a:latin typeface="Arial Narrow" panose="020B0606020202030204" pitchFamily="34" charset="0"/>
                      </a:endParaRPr>
                    </a:p>
                  </a:txBody>
                  <a:tcPr marL="86400" marR="86400" marT="0" marB="0">
                    <a:solidFill>
                      <a:schemeClr val="bg1"/>
                    </a:solidFill>
                  </a:tcPr>
                </a:tc>
                <a:tc gridSpan="4">
                  <a:txBody>
                    <a:bodyPr/>
                    <a:lstStyle/>
                    <a:p>
                      <a:pPr algn="just" fontAlgn="t"/>
                      <a:r>
                        <a:rPr lang="en-US" sz="1200" b="1" i="0" u="none" strike="noStrike" dirty="0" smtClean="0">
                          <a:solidFill>
                            <a:srgbClr val="000000"/>
                          </a:solidFill>
                          <a:effectLst/>
                          <a:latin typeface="Arial Narrow" panose="020B0606020202030204" pitchFamily="34" charset="0"/>
                        </a:rPr>
                        <a:t>Three platforms created … continued:</a:t>
                      </a:r>
                    </a:p>
                    <a:p>
                      <a:pPr algn="just" fontAlgn="t"/>
                      <a:endParaRPr lang="en-US" sz="1200" b="1" i="0" u="none" strike="noStrike" dirty="0" smtClean="0">
                        <a:solidFill>
                          <a:srgbClr val="000000"/>
                        </a:solidFill>
                        <a:effectLst/>
                        <a:latin typeface="Arial Narrow" panose="020B0606020202030204" pitchFamily="34" charset="0"/>
                      </a:endParaRPr>
                    </a:p>
                  </a:txBody>
                  <a:tcPr marL="85725" marR="86400" marT="9525"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3393200">
                <a:tc vMerge="1">
                  <a:txBody>
                    <a:bodyPr/>
                    <a:lstStyle/>
                    <a:p>
                      <a:pPr marL="0" marR="0" lvl="0" indent="0" algn="just" defTabSz="914400" rtl="0" eaLnBrk="1" fontAlgn="t" latinLnBrk="0" hangingPunct="1">
                        <a:lnSpc>
                          <a:spcPct val="100000"/>
                        </a:lnSpc>
                        <a:spcBef>
                          <a:spcPts val="0"/>
                        </a:spcBef>
                        <a:spcAft>
                          <a:spcPts val="0"/>
                        </a:spcAft>
                        <a:buClrTx/>
                        <a:buSzTx/>
                        <a:buFont typeface="+mj-lt"/>
                        <a:buNone/>
                        <a:tabLst>
                          <a:tab pos="0" algn="l"/>
                        </a:tabLst>
                        <a:defRPr/>
                      </a:pPr>
                      <a:endParaRPr lang="en-US" sz="1200" b="0" i="0" u="none" strike="noStrike" kern="1200" noProof="0" dirty="0" smtClean="0">
                        <a:solidFill>
                          <a:srgbClr val="000000"/>
                        </a:solidFill>
                        <a:effectLst/>
                        <a:latin typeface="Arial Narrow" panose="020B0606020202030204" pitchFamily="34" charset="0"/>
                        <a:ea typeface="+mn-ea"/>
                        <a:cs typeface="+mn-cs"/>
                      </a:endParaRPr>
                    </a:p>
                  </a:txBody>
                  <a:tcPr marL="86400" marR="86400" marT="0" marB="0">
                    <a:solidFill>
                      <a:schemeClr val="bg1"/>
                    </a:solidFill>
                  </a:tcPr>
                </a:tc>
                <a:tc>
                  <a:txBody>
                    <a:bodyPr/>
                    <a:lstStyle/>
                    <a:p>
                      <a:pPr marL="176213" marR="0" lvl="0" indent="-176213" algn="just" defTabSz="914400" rtl="0" eaLnBrk="1" fontAlgn="t" latinLnBrk="0" hangingPunct="1">
                        <a:lnSpc>
                          <a:spcPct val="100000"/>
                        </a:lnSpc>
                        <a:spcBef>
                          <a:spcPts val="0"/>
                        </a:spcBef>
                        <a:spcAft>
                          <a:spcPts val="0"/>
                        </a:spcAft>
                        <a:buClrTx/>
                        <a:buSzTx/>
                        <a:buFont typeface="+mj-lt"/>
                        <a:buAutoNum type="arabicParenR" startAt="3"/>
                        <a:tabLst/>
                        <a:defRPr/>
                      </a:pPr>
                      <a:r>
                        <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Annual Tourism Research Seminar hosted.</a:t>
                      </a:r>
                      <a:endPar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p>
                      <a:pPr marL="0" indent="0" algn="just" defTabSz="914400" rtl="0" eaLnBrk="1" fontAlgn="t" latinLnBrk="0" hangingPunct="1">
                        <a:buFont typeface="+mj-lt"/>
                        <a:buNone/>
                      </a:pPr>
                      <a:endParaRPr lang="en-US" sz="1200" b="0" i="0" u="none" strike="noStrike" kern="1200" dirty="0" smtClean="0">
                        <a:solidFill>
                          <a:srgbClr val="000000"/>
                        </a:solidFill>
                        <a:effectLst/>
                        <a:latin typeface="Arial Narrow" panose="020B0606020202030204" pitchFamily="34" charset="0"/>
                        <a:ea typeface="+mn-ea"/>
                        <a:cs typeface="+mn-cs"/>
                      </a:endParaRPr>
                    </a:p>
                  </a:txBody>
                  <a:tcPr marL="85725" marR="86400" marT="9525" marB="0">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Concept document for the 2017/18 National Tourism Research Seminar has been developed.</a:t>
                      </a:r>
                    </a:p>
                    <a:p>
                      <a:pPr algn="just" fontAlgn="t"/>
                      <a:endParaRPr lang="en-ZA" sz="1200" b="0" i="0" u="none" strike="noStrike" dirty="0">
                        <a:solidFill>
                          <a:srgbClr val="000000"/>
                        </a:solidFill>
                        <a:effectLst/>
                        <a:latin typeface="Arial Narrow" panose="020B0606020202030204" pitchFamily="34" charset="0"/>
                      </a:endParaRPr>
                    </a:p>
                  </a:txBody>
                  <a:tcPr marL="85725" marR="86400" marT="9525" marB="0">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Planning for hosting of the 2017/18 National Tourism Research Seminar done.</a:t>
                      </a:r>
                    </a:p>
                    <a:p>
                      <a:pPr algn="l" fontAlgn="t"/>
                      <a:endParaRPr lang="en-ZA" sz="1200" b="0" i="0" u="none" strike="noStrike" dirty="0">
                        <a:solidFill>
                          <a:srgbClr val="000000"/>
                        </a:solidFill>
                        <a:effectLst/>
                        <a:latin typeface="Arial Narrow" panose="020B0606020202030204" pitchFamily="34" charset="0"/>
                      </a:endParaRPr>
                    </a:p>
                  </a:txBody>
                  <a:tcPr marR="90000" marT="0" marB="0">
                    <a:solidFill>
                      <a:schemeClr val="bg1"/>
                    </a:solidFill>
                  </a:tcPr>
                </a:tc>
                <a:tc>
                  <a:txBody>
                    <a:bodyPr/>
                    <a:lstStyle/>
                    <a:p>
                      <a:pPr marL="2857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Plans and logistical arrangements for the Research Seminar were done:  “Save the date” notification, RSVP form, invitation letter and content for the webpage have been developed. </a:t>
                      </a:r>
                    </a:p>
                    <a:p>
                      <a:pPr marL="2857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Stakeholder database has been cleaned and updated. Potential venues have been identified and responses have been received from UNISA, UJ, UP, NRF and CSIR.  </a:t>
                      </a:r>
                    </a:p>
                    <a:p>
                      <a:pPr marL="2857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Poster boards specification for students research exhibition have been sourced.  Implementation plan was developed.</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Amongst others, the Research Seminar seeks to disseminate research findings and recommendations </a:t>
                      </a:r>
                      <a:r>
                        <a:rPr kumimoji="0" lang="en-ZA" sz="1400" b="0" i="0" u="none" strike="noStrike" kern="1200" cap="none" spc="0" normalizeH="0" baseline="0" dirty="0" smtClean="0">
                          <a:ln>
                            <a:noFill/>
                          </a:ln>
                          <a:solidFill>
                            <a:srgbClr val="000000"/>
                          </a:solidFill>
                          <a:effectLst/>
                          <a:uLnTx/>
                          <a:uFillTx/>
                          <a:latin typeface="Arial Narrow" panose="020B0606020202030204" pitchFamily="34" charset="0"/>
                          <a:ea typeface="+mn-ea"/>
                          <a:cs typeface="+mn-cs"/>
                        </a:rPr>
                        <a:t>of research studies conducted in collaboration with universities to the wider tourism stakeholders and the general public</a:t>
                      </a:r>
                    </a:p>
                  </a:txBody>
                  <a:tcPr marR="90000" marT="7620" marB="0">
                    <a:solidFill>
                      <a:schemeClr val="bg1"/>
                    </a:solidFill>
                  </a:tcPr>
                </a:tc>
                <a:extLst>
                  <a:ext uri="{0D108BD9-81ED-4DB2-BD59-A6C34878D82A}">
                    <a16:rowId xmlns:a16="http://schemas.microsoft.com/office/drawing/2014/main" xmlns="" val="2020785867"/>
                  </a:ext>
                </a:extLst>
              </a:tr>
            </a:tbl>
          </a:graphicData>
        </a:graphic>
      </p:graphicFrame>
      <p:sp>
        <p:nvSpPr>
          <p:cNvPr id="13" name="Footer Placeholder 1"/>
          <p:cNvSpPr>
            <a:spLocks noGrp="1"/>
          </p:cNvSpPr>
          <p:nvPr>
            <p:ph type="ftr" sz="quarter" idx="11"/>
          </p:nvPr>
        </p:nvSpPr>
        <p:spPr>
          <a:xfrm>
            <a:off x="838201" y="5903270"/>
            <a:ext cx="2806699" cy="365125"/>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1310779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510990" y="5886794"/>
            <a:ext cx="2740210" cy="365125"/>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1395625563"/>
              </p:ext>
            </p:extLst>
          </p:nvPr>
        </p:nvGraphicFramePr>
        <p:xfrm>
          <a:off x="292995" y="224006"/>
          <a:ext cx="8575049" cy="5687034"/>
        </p:xfrm>
        <a:graphic>
          <a:graphicData uri="http://schemas.openxmlformats.org/drawingml/2006/table">
            <a:tbl>
              <a:tblPr>
                <a:tableStyleId>{8A107856-5554-42FB-B03E-39F5DBC370BA}</a:tableStyleId>
              </a:tblPr>
              <a:tblGrid>
                <a:gridCol w="1253691">
                  <a:extLst>
                    <a:ext uri="{9D8B030D-6E8A-4147-A177-3AD203B41FA5}">
                      <a16:colId xmlns:a16="http://schemas.microsoft.com/office/drawing/2014/main" xmlns="" val="20000"/>
                    </a:ext>
                  </a:extLst>
                </a:gridCol>
                <a:gridCol w="1632857">
                  <a:extLst>
                    <a:ext uri="{9D8B030D-6E8A-4147-A177-3AD203B41FA5}">
                      <a16:colId xmlns:a16="http://schemas.microsoft.com/office/drawing/2014/main" xmlns="" val="20001"/>
                    </a:ext>
                  </a:extLst>
                </a:gridCol>
                <a:gridCol w="1863104">
                  <a:extLst>
                    <a:ext uri="{9D8B030D-6E8A-4147-A177-3AD203B41FA5}">
                      <a16:colId xmlns:a16="http://schemas.microsoft.com/office/drawing/2014/main" xmlns="" val="20003"/>
                    </a:ext>
                  </a:extLst>
                </a:gridCol>
                <a:gridCol w="1398494">
                  <a:extLst>
                    <a:ext uri="{9D8B030D-6E8A-4147-A177-3AD203B41FA5}">
                      <a16:colId xmlns:a16="http://schemas.microsoft.com/office/drawing/2014/main" xmlns="" val="20004"/>
                    </a:ext>
                  </a:extLst>
                </a:gridCol>
                <a:gridCol w="2426903">
                  <a:extLst>
                    <a:ext uri="{9D8B030D-6E8A-4147-A177-3AD203B41FA5}">
                      <a16:colId xmlns:a16="http://schemas.microsoft.com/office/drawing/2014/main" xmlns="" val="3991951747"/>
                    </a:ext>
                  </a:extLst>
                </a:gridCol>
              </a:tblGrid>
              <a:tr h="265923">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ZA" sz="1200" b="1" i="0" u="none" strike="noStrike" kern="1200" dirty="0" smtClean="0">
                          <a:solidFill>
                            <a:srgbClr val="000000"/>
                          </a:solidFill>
                          <a:effectLst/>
                          <a:latin typeface="Arial Narrow" panose="020B0606020202030204" pitchFamily="34" charset="0"/>
                          <a:ea typeface="+mn-ea"/>
                          <a:cs typeface="+mn-cs"/>
                        </a:rPr>
                        <a:t>Strategic objective: To create an enabling legislative and regulatory environment for tourism development and growth.</a:t>
                      </a:r>
                    </a:p>
                  </a:txBody>
                  <a:tcPr marL="86400" marR="86400" marT="45724" marB="45724" anchor="ctr" horzOverflow="overflow">
                    <a:solidFill>
                      <a:srgbClr val="F1995D"/>
                    </a:solidFill>
                  </a:tcPr>
                </a:tc>
                <a:tc hMerge="1">
                  <a:txBody>
                    <a:bodyPr/>
                    <a:lstStyle/>
                    <a:p>
                      <a:endParaRPr lang="en-ZA"/>
                    </a:p>
                  </a:txBody>
                  <a:tcPr/>
                </a:tc>
                <a:tc hMerge="1">
                  <a:txBody>
                    <a:bodyPr/>
                    <a:lstStyle/>
                    <a:p>
                      <a:pPr algn="just" fontAlgn="t"/>
                      <a:endParaRPr lang="en-US" sz="1600" b="0" i="0" u="none" strike="noStrike" dirty="0">
                        <a:solidFill>
                          <a:srgbClr val="000000"/>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extLst>
                  <a:ext uri="{0D108BD9-81ED-4DB2-BD59-A6C34878D82A}">
                    <a16:rowId xmlns:a16="http://schemas.microsoft.com/office/drawing/2014/main" xmlns="" val="10000"/>
                  </a:ext>
                </a:extLst>
              </a:tr>
              <a:tr h="265915">
                <a:tc rowSpan="2">
                  <a:txBody>
                    <a:bodyPr/>
                    <a:lstStyle/>
                    <a:p>
                      <a:pPr marR="0" lvl="0" algn="just" defTabSz="914400" rtl="0" eaLnBrk="1" fontAlgn="auto" latinLnBrk="0" hangingPunct="1">
                        <a:lnSpc>
                          <a:spcPct val="100000"/>
                        </a:lnSpc>
                        <a:spcBef>
                          <a:spcPts val="0"/>
                        </a:spcBef>
                        <a:spcAft>
                          <a:spcPts val="0"/>
                        </a:spcAft>
                        <a:buClrTx/>
                        <a:buSzTx/>
                        <a:tabLst/>
                        <a:defRPr/>
                      </a:pPr>
                      <a:r>
                        <a:rPr lang="en-US" sz="1200" b="1" i="0" u="none" strike="noStrike" kern="1200" dirty="0" smtClean="0">
                          <a:solidFill>
                            <a:srgbClr val="000000"/>
                          </a:solidFill>
                          <a:effectLst/>
                          <a:latin typeface="Arial Narrow" panose="020B0606020202030204" pitchFamily="34" charset="0"/>
                          <a:ea typeface="+mn-ea"/>
                          <a:cs typeface="+mn-cs"/>
                        </a:rPr>
                        <a:t>Key Performance Indicator</a:t>
                      </a:r>
                      <a:endParaRPr lang="en-US" sz="1200" b="1" i="0" u="none" strike="noStrike" kern="1200" dirty="0">
                        <a:solidFill>
                          <a:srgbClr val="000000"/>
                        </a:solidFill>
                        <a:effectLst/>
                        <a:latin typeface="Arial Narrow" panose="020B0606020202030204" pitchFamily="34" charset="0"/>
                        <a:ea typeface="+mn-ea"/>
                        <a:cs typeface="+mn-cs"/>
                      </a:endParaRPr>
                    </a:p>
                  </a:txBody>
                  <a:tcPr anchor="ctr">
                    <a:solidFill>
                      <a:schemeClr val="accent2">
                        <a:lumMod val="40000"/>
                        <a:lumOff val="60000"/>
                      </a:schemeClr>
                    </a:solidFill>
                  </a:tcPr>
                </a:tc>
                <a:tc rowSpan="2">
                  <a:txBody>
                    <a:bodyPr/>
                    <a:lstStyle/>
                    <a:p>
                      <a:pPr marL="0" marR="0" lvl="0" indent="0" algn="just" defTabSz="914400" rtl="0" eaLnBrk="1" fontAlgn="auto" latinLnBrk="0" hangingPunct="1">
                        <a:lnSpc>
                          <a:spcPct val="100000"/>
                        </a:lnSpc>
                        <a:spcBef>
                          <a:spcPts val="0"/>
                        </a:spcBef>
                        <a:spcAft>
                          <a:spcPts val="0"/>
                        </a:spcAft>
                        <a:buClrTx/>
                        <a:buSzTx/>
                        <a:tabLst/>
                        <a:defRPr/>
                      </a:pPr>
                      <a:r>
                        <a:rPr lang="en-US" sz="1200" b="1" i="0" u="none" strike="noStrike" kern="1200" dirty="0" smtClean="0">
                          <a:solidFill>
                            <a:srgbClr val="000000"/>
                          </a:solidFill>
                          <a:effectLst/>
                          <a:latin typeface="Arial Narrow" panose="020B0606020202030204" pitchFamily="34" charset="0"/>
                          <a:ea typeface="+mn-ea"/>
                          <a:cs typeface="+mn-cs"/>
                        </a:rPr>
                        <a:t>Annual Target</a:t>
                      </a:r>
                      <a:endParaRPr lang="en-US" sz="1200" b="1" i="0" u="none" strike="noStrike" kern="1200" dirty="0">
                        <a:solidFill>
                          <a:srgbClr val="000000"/>
                        </a:solidFill>
                        <a:effectLst/>
                        <a:latin typeface="Arial Narrow" panose="020B0606020202030204" pitchFamily="34" charset="0"/>
                        <a:ea typeface="+mn-ea"/>
                        <a:cs typeface="+mn-cs"/>
                      </a:endParaRPr>
                    </a:p>
                  </a:txBody>
                  <a:tcPr anchor="ctr">
                    <a:solidFill>
                      <a:schemeClr val="accent2">
                        <a:lumMod val="40000"/>
                        <a:lumOff val="60000"/>
                      </a:schemeClr>
                    </a:solidFill>
                  </a:tcPr>
                </a:tc>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i="0" u="none" strike="noStrike" kern="1200" noProof="0" dirty="0" smtClean="0">
                          <a:solidFill>
                            <a:srgbClr val="000000"/>
                          </a:solidFill>
                          <a:effectLst/>
                          <a:latin typeface="Arial Narrow" panose="020B0606020202030204" pitchFamily="34" charset="0"/>
                          <a:ea typeface="+mn-ea"/>
                          <a:cs typeface="+mn-cs"/>
                        </a:rPr>
                        <a:t>Quarterly Targets</a:t>
                      </a: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Narrow" pitchFamily="34" charset="0"/>
                        <a:cs typeface="Arial" pitchFamily="34" charset="0"/>
                      </a:endParaRPr>
                    </a:p>
                  </a:txBody>
                  <a:tcPr anchor="ctr">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443192">
                <a:tc vMerge="1">
                  <a:txBody>
                    <a:bodyPr/>
                    <a:lstStyle/>
                    <a:p>
                      <a:endParaRPr lang="en-ZA"/>
                    </a:p>
                  </a:txBody>
                  <a:tcPr/>
                </a:tc>
                <a:tc vMerge="1">
                  <a:txBody>
                    <a:bodyPr/>
                    <a:lstStyle/>
                    <a:p>
                      <a:pPr marL="0" indent="0" algn="ctr">
                        <a:lnSpc>
                          <a:spcPct val="100000"/>
                        </a:lnSpc>
                        <a:tabLst>
                          <a:tab pos="534988" algn="l"/>
                          <a:tab pos="1614488" algn="l"/>
                        </a:tabLst>
                      </a:pPr>
                      <a:endParaRPr lang="en-US" sz="12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2 Performance – </a:t>
                      </a:r>
                      <a:r>
                        <a:rPr lang="en-ZA" sz="1200" b="1" i="0" dirty="0" smtClean="0">
                          <a:latin typeface="Arial Narrow" panose="020B0606020202030204" pitchFamily="34" charset="0"/>
                        </a:rPr>
                        <a:t>Actual </a:t>
                      </a:r>
                      <a:r>
                        <a:rPr lang="en-US" sz="1200" b="1" dirty="0" smtClean="0">
                          <a:latin typeface="Arial Narrow" panose="020B0606020202030204" pitchFamily="34" charset="0"/>
                        </a:rPr>
                        <a:t>Data </a:t>
                      </a:r>
                      <a:endParaRPr lang="en-US" sz="12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3</a:t>
                      </a:r>
                      <a:r>
                        <a:rPr lang="en-US" sz="1200" b="1" baseline="0" dirty="0" smtClean="0">
                          <a:latin typeface="Arial Narrow" panose="020B0606020202030204" pitchFamily="34" charset="0"/>
                        </a:rPr>
                        <a:t> Targets</a:t>
                      </a:r>
                      <a:endParaRPr lang="en-US" sz="12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3 Performance – Preliminary Data </a:t>
                      </a:r>
                      <a:endParaRPr lang="en-US" sz="12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1250171">
                <a:tc rowSpan="3">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US" sz="1200" b="0" i="0" u="none" strike="noStrike" kern="1200" noProof="0" dirty="0" smtClean="0">
                          <a:solidFill>
                            <a:srgbClr val="000000"/>
                          </a:solidFill>
                          <a:effectLst/>
                          <a:latin typeface="Arial Narrow" panose="020B0606020202030204" pitchFamily="34" charset="0"/>
                          <a:ea typeface="+mn-ea"/>
                          <a:cs typeface="+mn-cs"/>
                        </a:rPr>
                        <a:t>Number of policy bulletins developed</a:t>
                      </a:r>
                      <a:endParaRPr lang="en-ZA" sz="1200" b="0" i="0" u="none" strike="noStrike" kern="1200" noProof="0" dirty="0" smtClean="0">
                        <a:solidFill>
                          <a:srgbClr val="000000"/>
                        </a:solidFill>
                        <a:effectLst/>
                        <a:latin typeface="Arial Narrow" panose="020B0606020202030204" pitchFamily="34" charset="0"/>
                        <a:ea typeface="+mn-ea"/>
                        <a:cs typeface="+mn-cs"/>
                      </a:endParaRPr>
                    </a:p>
                    <a:p>
                      <a:pPr marL="182880" marR="0" lvl="0" indent="-182880" algn="just" defTabSz="914400" rtl="0" eaLnBrk="1" fontAlgn="auto" latinLnBrk="0" hangingPunct="1">
                        <a:lnSpc>
                          <a:spcPct val="100000"/>
                        </a:lnSpc>
                        <a:spcBef>
                          <a:spcPts val="0"/>
                        </a:spcBef>
                        <a:spcAft>
                          <a:spcPts val="0"/>
                        </a:spcAft>
                        <a:buClrTx/>
                        <a:buSzTx/>
                        <a:buFont typeface="+mj-lt"/>
                        <a:buAutoNum type="arabicPeriod" startAt="2"/>
                        <a:tabLst/>
                        <a:defRPr/>
                      </a:pPr>
                      <a:endParaRPr lang="en-US" sz="1200" b="0" i="0" u="none" strike="noStrike" kern="1200" dirty="0">
                        <a:solidFill>
                          <a:srgbClr val="000000"/>
                        </a:solidFill>
                        <a:effectLst/>
                        <a:latin typeface="Arial Narrow" panose="020B0606020202030204" pitchFamily="34" charset="0"/>
                        <a:ea typeface="+mn-ea"/>
                        <a:cs typeface="+mn-cs"/>
                      </a:endParaRPr>
                    </a:p>
                  </a:txBody>
                  <a:tcPr marL="86400" marR="86400" marT="0" marB="0">
                    <a:solidFill>
                      <a:schemeClr val="bg1"/>
                    </a:solidFill>
                  </a:tcPr>
                </a:tc>
                <a:tc rowSpan="2">
                  <a:txBody>
                    <a:bodyPr/>
                    <a:lstStyle/>
                    <a:p>
                      <a:pPr marR="0" lvl="0" algn="just" defTabSz="914400" rtl="0" eaLnBrk="1" fontAlgn="auto" latinLnBrk="0" hangingPunct="1">
                        <a:lnSpc>
                          <a:spcPct val="100000"/>
                        </a:lnSpc>
                        <a:spcBef>
                          <a:spcPts val="0"/>
                        </a:spcBef>
                        <a:spcAft>
                          <a:spcPts val="0"/>
                        </a:spcAft>
                        <a:buClrTx/>
                        <a:buSzTx/>
                        <a:tabLst/>
                        <a:defRPr/>
                      </a:pPr>
                      <a:r>
                        <a:rPr lang="en-US" sz="1200" b="1" i="0" u="none" strike="noStrike" kern="1200" dirty="0" smtClean="0">
                          <a:solidFill>
                            <a:srgbClr val="000000"/>
                          </a:solidFill>
                          <a:effectLst/>
                          <a:latin typeface="Arial Narrow" panose="020B0606020202030204" pitchFamily="34" charset="0"/>
                          <a:ea typeface="+mn-ea"/>
                          <a:cs typeface="+mn-cs"/>
                        </a:rPr>
                        <a:t>Two policy development initiatives:</a:t>
                      </a:r>
                    </a:p>
                    <a:p>
                      <a:pPr marR="0" lvl="0" algn="just" defTabSz="914400" rtl="0" eaLnBrk="1" fontAlgn="auto" latinLnBrk="0" hangingPunct="1">
                        <a:lnSpc>
                          <a:spcPct val="100000"/>
                        </a:lnSpc>
                        <a:spcBef>
                          <a:spcPts val="0"/>
                        </a:spcBef>
                        <a:spcAft>
                          <a:spcPts val="0"/>
                        </a:spcAft>
                        <a:buClrTx/>
                        <a:buSzTx/>
                        <a:tabLst/>
                        <a:defRPr/>
                      </a:pPr>
                      <a:endParaRPr lang="en-US" sz="1200" b="0" i="0" u="none" strike="noStrike" kern="1200" dirty="0" smtClean="0">
                        <a:solidFill>
                          <a:srgbClr val="000000"/>
                        </a:solidFill>
                        <a:effectLst/>
                        <a:latin typeface="Arial Narrow" panose="020B0606020202030204" pitchFamily="34" charset="0"/>
                        <a:ea typeface="+mn-ea"/>
                        <a:cs typeface="+mn-cs"/>
                      </a:endParaRPr>
                    </a:p>
                    <a:p>
                      <a:pPr marL="265113" marR="0" lvl="0" indent="-265113" algn="just" defTabSz="914400" rtl="0" eaLnBrk="1" fontAlgn="auto" latinLnBrk="0" hangingPunct="1">
                        <a:lnSpc>
                          <a:spcPct val="100000"/>
                        </a:lnSpc>
                        <a:spcBef>
                          <a:spcPts val="0"/>
                        </a:spcBef>
                        <a:spcAft>
                          <a:spcPts val="0"/>
                        </a:spcAft>
                        <a:buClrTx/>
                        <a:buSzTx/>
                        <a:buFont typeface="+mj-lt"/>
                        <a:buAutoNum type="arabicParenR"/>
                        <a:tabLst/>
                        <a:defRPr/>
                      </a:pPr>
                      <a:r>
                        <a:rPr lang="en-US" sz="1200" b="0" i="0" u="none" strike="noStrike" kern="1200" dirty="0" smtClean="0">
                          <a:solidFill>
                            <a:srgbClr val="000000"/>
                          </a:solidFill>
                          <a:effectLst/>
                          <a:latin typeface="Arial Narrow" panose="020B0606020202030204" pitchFamily="34" charset="0"/>
                          <a:ea typeface="+mn-ea"/>
                          <a:cs typeface="+mn-cs"/>
                        </a:rPr>
                        <a:t>Two tourism policy bulletins published.</a:t>
                      </a: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en-US" sz="1200" b="0" i="0" u="none" strike="noStrike" kern="1200" dirty="0">
                        <a:solidFill>
                          <a:srgbClr val="000000"/>
                        </a:solidFill>
                        <a:effectLst/>
                        <a:latin typeface="Arial Narrow" panose="020B0606020202030204" pitchFamily="34" charset="0"/>
                        <a:ea typeface="+mn-ea"/>
                        <a:cs typeface="+mn-cs"/>
                      </a:endParaRPr>
                    </a:p>
                  </a:txBody>
                  <a:tcPr marL="86400" marR="86400" marT="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Proactive tracking of policy developments with impact to tourism has been done nationally and globally and is also conducted on a continuous basis.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txBody>
                  <a:tcPr marL="86400" marR="86400" marT="9525" marB="0">
                    <a:solidFill>
                      <a:schemeClr val="bg1"/>
                    </a:solidFill>
                  </a:tcPr>
                </a:tc>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Proactive tracking of policy developments.</a:t>
                      </a:r>
                      <a:endParaRPr kumimoji="0" lang="en-ZA" sz="1200" b="0" i="0" u="none" strike="noStrike" kern="1200" cap="none" spc="0" normalizeH="0" baseline="0" dirty="0">
                        <a:ln>
                          <a:noFill/>
                        </a:ln>
                        <a:solidFill>
                          <a:prstClr val="black"/>
                        </a:solidFill>
                        <a:effectLst/>
                        <a:uLnTx/>
                        <a:uFillTx/>
                        <a:latin typeface="Arial Narrow" panose="020B0606020202030204" pitchFamily="34" charset="0"/>
                        <a:ea typeface="+mn-ea"/>
                        <a:cs typeface="+mn-cs"/>
                      </a:endParaRPr>
                    </a:p>
                  </a:txBody>
                  <a:tcPr marR="90000" marT="7620" marB="0">
                    <a:solidFill>
                      <a:schemeClr val="bg1"/>
                    </a:solidFill>
                  </a:tcPr>
                </a:tc>
                <a:tc rowSpan="2">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2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Progress </a:t>
                      </a:r>
                      <a:r>
                        <a:rPr kumimoji="0" lang="en-ZA" sz="1200" b="0" i="0" u="none" strike="noStrike" kern="1200" cap="none" spc="0" normalizeH="0" baseline="0" dirty="0">
                          <a:ln>
                            <a:noFill/>
                          </a:ln>
                          <a:solidFill>
                            <a:prstClr val="black"/>
                          </a:solidFill>
                          <a:effectLst/>
                          <a:uLnTx/>
                          <a:uFillTx/>
                          <a:latin typeface="Arial Narrow" panose="020B0606020202030204" pitchFamily="34" charset="0"/>
                          <a:ea typeface="+mn-ea"/>
                          <a:cs typeface="+mn-cs"/>
                        </a:rPr>
                        <a:t>report on tracking of global and national policy developments with impact to tourism </a:t>
                      </a:r>
                      <a:r>
                        <a:rPr kumimoji="0" lang="en-ZA" sz="12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has been  </a:t>
                      </a:r>
                      <a:r>
                        <a:rPr kumimoji="0" lang="en-ZA" sz="1200" b="0" i="0" u="none" strike="noStrike" kern="1200" cap="none" spc="0" normalizeH="0" baseline="0" dirty="0">
                          <a:ln>
                            <a:noFill/>
                          </a:ln>
                          <a:solidFill>
                            <a:prstClr val="black"/>
                          </a:solidFill>
                          <a:effectLst/>
                          <a:uLnTx/>
                          <a:uFillTx/>
                          <a:latin typeface="Arial Narrow" panose="020B0606020202030204" pitchFamily="34" charset="0"/>
                          <a:ea typeface="+mn-ea"/>
                          <a:cs typeface="+mn-cs"/>
                        </a:rPr>
                        <a:t>developed</a:t>
                      </a:r>
                      <a:r>
                        <a:rPr kumimoji="0" lang="en-ZA" sz="12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The report addresses these developments broadly in respect of National Policy and Legislative Developments; Local Level Developments; Global and Regional Policy Developments.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The policy developments will feature in the 2nd edition of the Policy Bulletin, which will be published in 4th Quarter.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The Policy Bulletin provides an overview of national, global and local policy developments that may have an impact to tourism.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dirty="0">
                        <a:ln>
                          <a:noFill/>
                        </a:ln>
                        <a:solidFill>
                          <a:prstClr val="black"/>
                        </a:solidFill>
                        <a:effectLst/>
                        <a:uLnTx/>
                        <a:uFillTx/>
                        <a:latin typeface="Arial Narrow" panose="020B0606020202030204" pitchFamily="34" charset="0"/>
                        <a:ea typeface="+mn-ea"/>
                        <a:cs typeface="+mn-cs"/>
                      </a:endParaRPr>
                    </a:p>
                  </a:txBody>
                  <a:tcPr marR="90000" marT="0" marB="0">
                    <a:solidFill>
                      <a:schemeClr val="bg1"/>
                    </a:solidFill>
                  </a:tcPr>
                </a:tc>
                <a:extLst>
                  <a:ext uri="{0D108BD9-81ED-4DB2-BD59-A6C34878D82A}">
                    <a16:rowId xmlns:a16="http://schemas.microsoft.com/office/drawing/2014/main" xmlns="" val="10003"/>
                  </a:ext>
                </a:extLst>
              </a:tr>
              <a:tr h="1940811">
                <a:tc vMerge="1">
                  <a:txBody>
                    <a:bodyPr/>
                    <a:lstStyle/>
                    <a:p>
                      <a:endParaRPr lang="en-ZA"/>
                    </a:p>
                  </a:txBody>
                  <a:tcPr/>
                </a:tc>
                <a:tc vMerge="1">
                  <a:txBody>
                    <a:bodyPr/>
                    <a:lstStyle/>
                    <a:p>
                      <a:endParaRPr lang="en-ZA"/>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Final Tourism Policy Bulletin has been developed and submitted for approval and publication.</a:t>
                      </a:r>
                    </a:p>
                  </a:txBody>
                  <a:tcPr marL="86400" marR="86400" marT="9525" marB="0">
                    <a:solidFill>
                      <a:schemeClr val="bg1"/>
                    </a:solidFill>
                  </a:tcPr>
                </a:tc>
                <a:tc vMerge="1">
                  <a:txBody>
                    <a:bodyPr/>
                    <a:lstStyle/>
                    <a:p>
                      <a:endParaRPr lang="en-ZA" dirty="0"/>
                    </a:p>
                  </a:txBody>
                  <a:tcPr marR="90000" marT="7620" marB="0">
                    <a:solidFill>
                      <a:schemeClr val="bg1"/>
                    </a:solidFill>
                  </a:tcPr>
                </a:tc>
                <a:tc vMerge="1">
                  <a:txBody>
                    <a:bodyPr/>
                    <a:lstStyle/>
                    <a:p>
                      <a:pPr algn="l" fontAlgn="t"/>
                      <a:endParaRPr lang="en-ZA" sz="1200" b="0" i="0" u="none" strike="noStrike" dirty="0">
                        <a:solidFill>
                          <a:srgbClr val="000000"/>
                        </a:solidFill>
                        <a:effectLst/>
                        <a:latin typeface="Arial Narrow" panose="020B0606020202030204" pitchFamily="34" charset="0"/>
                      </a:endParaRPr>
                    </a:p>
                  </a:txBody>
                  <a:tcPr marR="0" marT="0" marB="0">
                    <a:solidFill>
                      <a:schemeClr val="bg1"/>
                    </a:solidFill>
                  </a:tcPr>
                </a:tc>
                <a:extLst>
                  <a:ext uri="{0D108BD9-81ED-4DB2-BD59-A6C34878D82A}">
                    <a16:rowId xmlns:a16="http://schemas.microsoft.com/office/drawing/2014/main" xmlns="" val="1695626803"/>
                  </a:ext>
                </a:extLst>
              </a:tr>
              <a:tr h="1389346">
                <a:tc vMerge="1">
                  <a:txBody>
                    <a:bodyPr/>
                    <a:lstStyle/>
                    <a:p>
                      <a:endParaRPr lang="en-ZA"/>
                    </a:p>
                  </a:txBody>
                  <a:tcPr/>
                </a:tc>
                <a:tc>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arenR" startAt="2"/>
                        <a:tabLst/>
                        <a:defRPr/>
                      </a:pPr>
                      <a:r>
                        <a:rPr kumimoji="0" lang="en-US" sz="1200" b="0" i="0" u="none" strike="noStrike" kern="1200" cap="none" spc="0" normalizeH="0" baseline="0" noProof="0" dirty="0" smtClean="0">
                          <a:ln>
                            <a:noFill/>
                          </a:ln>
                          <a:solidFill>
                            <a:srgbClr val="000000"/>
                          </a:solidFill>
                          <a:effectLst/>
                          <a:uLnTx/>
                          <a:uFillTx/>
                          <a:latin typeface="Arial Narrow"/>
                          <a:ea typeface="+mn-ea"/>
                          <a:cs typeface="+mn-cs"/>
                        </a:rPr>
                        <a:t>Policy position in relation to negative unintended implications of developments in the sharing economy.</a:t>
                      </a:r>
                      <a:endParaRPr kumimoji="0" lang="en-ZA" sz="1200" b="0" i="0" u="none" strike="noStrike" kern="1200" cap="none" spc="0" normalizeH="0" baseline="0" noProof="0" dirty="0" smtClean="0">
                        <a:ln>
                          <a:noFill/>
                        </a:ln>
                        <a:solidFill>
                          <a:srgbClr val="000000"/>
                        </a:solidFill>
                        <a:effectLst/>
                        <a:uLnTx/>
                        <a:uFillTx/>
                        <a:latin typeface="Arial Narrow"/>
                        <a:ea typeface="+mn-ea"/>
                        <a:cs typeface="+mn-cs"/>
                      </a:endParaRPr>
                    </a:p>
                  </a:txBody>
                  <a:tcPr marL="86400" marR="86400" marT="0" marB="0">
                    <a:solidFill>
                      <a:schemeClr val="bg1"/>
                    </a:solidFill>
                  </a:tcPr>
                </a:tc>
                <a:tc>
                  <a:txBody>
                    <a:bodyPr/>
                    <a:lstStyle/>
                    <a:p>
                      <a:pPr algn="just" fontAlgn="t"/>
                      <a:r>
                        <a:rPr kumimoji="0" lang="en-ZA" sz="12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Policy position on the implications of sharing economy in the accommodation subsector has been developed.</a:t>
                      </a:r>
                      <a:endParaRPr kumimoji="0" lang="en-ZA" sz="1200" b="0" i="0" u="none" strike="noStrike" kern="1200" cap="none" spc="0" normalizeH="0" baseline="0" dirty="0">
                        <a:ln>
                          <a:noFill/>
                        </a:ln>
                        <a:solidFill>
                          <a:prstClr val="black"/>
                        </a:solidFill>
                        <a:effectLst/>
                        <a:uLnTx/>
                        <a:uFillTx/>
                        <a:latin typeface="Arial Narrow" panose="020B0606020202030204" pitchFamily="34" charset="0"/>
                        <a:ea typeface="+mn-ea"/>
                        <a:cs typeface="+mn-cs"/>
                      </a:endParaRPr>
                    </a:p>
                  </a:txBody>
                  <a:tcPr marL="86400" marR="86400" marT="9525" marB="0">
                    <a:solidFill>
                      <a:schemeClr val="bg1"/>
                    </a:solidFill>
                  </a:tcPr>
                </a:tc>
                <a:tc>
                  <a:txBody>
                    <a:bodyPr/>
                    <a:lstStyle/>
                    <a:p>
                      <a:r>
                        <a:rPr kumimoji="0" lang="en-ZA" sz="12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No target for the period under review.</a:t>
                      </a:r>
                      <a:endParaRPr kumimoji="0" lang="en-ZA" sz="1200" b="0" i="0" u="none" strike="noStrike" kern="1200" cap="none" spc="0" normalizeH="0" baseline="0" dirty="0">
                        <a:ln>
                          <a:noFill/>
                        </a:ln>
                        <a:solidFill>
                          <a:prstClr val="black"/>
                        </a:solidFill>
                        <a:effectLst/>
                        <a:uLnTx/>
                        <a:uFillTx/>
                        <a:latin typeface="Arial Narrow" panose="020B0606020202030204" pitchFamily="34" charset="0"/>
                        <a:ea typeface="+mn-ea"/>
                        <a:cs typeface="+mn-cs"/>
                      </a:endParaRPr>
                    </a:p>
                  </a:txBody>
                  <a:tcPr marR="90000" marT="7620" marB="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No target for the period under review.</a:t>
                      </a:r>
                      <a:endParaRPr kumimoji="0" lang="en-ZA" sz="1200" b="0" i="0" u="none" strike="noStrike" kern="1200" cap="none" spc="0" normalizeH="0" baseline="0" dirty="0">
                        <a:ln>
                          <a:noFill/>
                        </a:ln>
                        <a:solidFill>
                          <a:prstClr val="black"/>
                        </a:solidFill>
                        <a:effectLst/>
                        <a:uLnTx/>
                        <a:uFillTx/>
                        <a:latin typeface="Arial Narrow" panose="020B0606020202030204" pitchFamily="34" charset="0"/>
                        <a:ea typeface="+mn-ea"/>
                        <a:cs typeface="+mn-cs"/>
                      </a:endParaRPr>
                    </a:p>
                  </a:txBody>
                  <a:tcPr marR="90000" marT="0" marB="0">
                    <a:solidFill>
                      <a:schemeClr val="bg1"/>
                    </a:solidFill>
                  </a:tcPr>
                </a:tc>
                <a:extLst>
                  <a:ext uri="{0D108BD9-81ED-4DB2-BD59-A6C34878D82A}">
                    <a16:rowId xmlns:a16="http://schemas.microsoft.com/office/drawing/2014/main" xmlns="" val="4245832307"/>
                  </a:ext>
                </a:extLst>
              </a:tr>
            </a:tbl>
          </a:graphicData>
        </a:graphic>
      </p:graphicFrame>
    </p:spTree>
    <p:extLst>
      <p:ext uri="{BB962C8B-B14F-4D97-AF65-F5344CB8AC3E}">
        <p14:creationId xmlns:p14="http://schemas.microsoft.com/office/powerpoint/2010/main" val="2439495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510990" y="5886794"/>
            <a:ext cx="2740210" cy="365125"/>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421678691"/>
              </p:ext>
            </p:extLst>
          </p:nvPr>
        </p:nvGraphicFramePr>
        <p:xfrm>
          <a:off x="318740" y="224005"/>
          <a:ext cx="8615489" cy="5287860"/>
        </p:xfrm>
        <a:graphic>
          <a:graphicData uri="http://schemas.openxmlformats.org/drawingml/2006/table">
            <a:tbl>
              <a:tblPr>
                <a:tableStyleId>{8A107856-5554-42FB-B03E-39F5DBC370BA}</a:tableStyleId>
              </a:tblPr>
              <a:tblGrid>
                <a:gridCol w="1449686">
                  <a:extLst>
                    <a:ext uri="{9D8B030D-6E8A-4147-A177-3AD203B41FA5}">
                      <a16:colId xmlns:a16="http://schemas.microsoft.com/office/drawing/2014/main" xmlns="" val="20000"/>
                    </a:ext>
                  </a:extLst>
                </a:gridCol>
                <a:gridCol w="1303248">
                  <a:extLst>
                    <a:ext uri="{9D8B030D-6E8A-4147-A177-3AD203B41FA5}">
                      <a16:colId xmlns:a16="http://schemas.microsoft.com/office/drawing/2014/main" xmlns="" val="20001"/>
                    </a:ext>
                  </a:extLst>
                </a:gridCol>
                <a:gridCol w="1597980"/>
                <a:gridCol w="1349406"/>
                <a:gridCol w="2915169"/>
              </a:tblGrid>
              <a:tr h="351499">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Arial Narrow" pitchFamily="34" charset="0"/>
                          <a:cs typeface="Arial" pitchFamily="34" charset="0"/>
                        </a:rPr>
                        <a:t>Strategic objective: </a:t>
                      </a:r>
                      <a:r>
                        <a:rPr kumimoji="0" lang="en-US" sz="1200" b="1" i="0" u="none" strike="noStrike" kern="1200" cap="none" spc="0" normalizeH="0" baseline="0" noProof="0" dirty="0" smtClean="0">
                          <a:ln>
                            <a:noFill/>
                          </a:ln>
                          <a:solidFill>
                            <a:prstClr val="black"/>
                          </a:solidFill>
                          <a:effectLst/>
                          <a:uLnTx/>
                          <a:uFillTx/>
                          <a:latin typeface="Arial Narrow" pitchFamily="34" charset="0"/>
                          <a:cs typeface="Arial" pitchFamily="34" charset="0"/>
                        </a:rPr>
                        <a:t>To provide knowledge services to inform policy, planning and decision making.</a:t>
                      </a:r>
                      <a:endParaRPr kumimoji="0" lang="en-ZA" sz="1200" b="1" i="0" u="none" strike="noStrike" kern="1200" cap="none" spc="0" normalizeH="0" baseline="0" noProof="0" dirty="0" smtClean="0">
                        <a:ln>
                          <a:noFill/>
                        </a:ln>
                        <a:solidFill>
                          <a:prstClr val="black"/>
                        </a:solidFill>
                        <a:effectLst/>
                        <a:uLnTx/>
                        <a:uFillTx/>
                        <a:latin typeface="Arial Narrow" pitchFamily="34" charset="0"/>
                        <a:cs typeface="Arial" pitchFamily="34" charset="0"/>
                      </a:endParaRPr>
                    </a:p>
                  </a:txBody>
                  <a:tcPr marL="86400" marR="86400" marT="45724" marB="45724" anchor="ctr" horzOverflow="overflow">
                    <a:solidFill>
                      <a:srgbClr val="F1995D"/>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22036">
                <a:tc rowSpan="2">
                  <a:txBody>
                    <a:bodyPr/>
                    <a:lstStyle/>
                    <a:p>
                      <a:pPr algn="ctr">
                        <a:lnSpc>
                          <a:spcPct val="100000"/>
                        </a:lnSpc>
                      </a:pPr>
                      <a:r>
                        <a:rPr lang="en-US" sz="1200" b="1" dirty="0" smtClean="0">
                          <a:latin typeface="Arial Narrow" panose="020B0606020202030204" pitchFamily="34" charset="0"/>
                        </a:rPr>
                        <a:t>Key</a:t>
                      </a:r>
                      <a:r>
                        <a:rPr lang="en-US" sz="1200" b="1" baseline="0" dirty="0" smtClean="0">
                          <a:latin typeface="Arial Narrow" panose="020B0606020202030204" pitchFamily="34" charset="0"/>
                        </a:rPr>
                        <a:t> Performance Indicator</a:t>
                      </a:r>
                      <a:endParaRPr lang="en-US" sz="12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200" b="1" dirty="0" smtClean="0">
                          <a:latin typeface="Arial Narrow" panose="020B0606020202030204" pitchFamily="34" charset="0"/>
                        </a:rPr>
                        <a:t>Annual Target</a:t>
                      </a:r>
                      <a:endParaRPr lang="en-US" sz="12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531990">
                <a:tc vMerge="1">
                  <a:txBody>
                    <a:bodyPr/>
                    <a:lstStyle/>
                    <a:p>
                      <a:endParaRPr lang="en-ZA"/>
                    </a:p>
                  </a:txBody>
                  <a:tcPr/>
                </a:tc>
                <a:tc vMerge="1">
                  <a:txBody>
                    <a:bodyPr/>
                    <a:lstStyle/>
                    <a:p>
                      <a:pPr marL="0" indent="0" algn="ctr">
                        <a:lnSpc>
                          <a:spcPct val="100000"/>
                        </a:lnSpc>
                        <a:tabLst>
                          <a:tab pos="534988" algn="l"/>
                          <a:tab pos="1614488" algn="l"/>
                        </a:tabLst>
                      </a:pPr>
                      <a:endParaRPr lang="en-US" sz="12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2 Performance – </a:t>
                      </a:r>
                      <a:r>
                        <a:rPr lang="en-ZA" sz="1200" b="1" i="0" dirty="0" smtClean="0">
                          <a:latin typeface="Arial Narrow" panose="020B0606020202030204" pitchFamily="34" charset="0"/>
                        </a:rPr>
                        <a:t>Actual </a:t>
                      </a:r>
                      <a:r>
                        <a:rPr lang="en-US" sz="1200" b="1" dirty="0" smtClean="0">
                          <a:latin typeface="Arial Narrow" panose="020B0606020202030204" pitchFamily="34" charset="0"/>
                        </a:rPr>
                        <a:t>Data </a:t>
                      </a:r>
                      <a:endParaRPr lang="en-US" sz="12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3</a:t>
                      </a:r>
                      <a:r>
                        <a:rPr lang="en-US" sz="1200" b="1" baseline="0" dirty="0" smtClean="0">
                          <a:latin typeface="Arial Narrow" panose="020B0606020202030204" pitchFamily="34" charset="0"/>
                        </a:rPr>
                        <a:t> Targets</a:t>
                      </a:r>
                      <a:endParaRPr lang="en-US" sz="12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3 Performance – Preliminary Data </a:t>
                      </a:r>
                      <a:endParaRPr lang="en-US" sz="12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49431">
                <a:tc rowSpan="3">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3"/>
                        <a:tabLst/>
                        <a:defRPr/>
                      </a:pPr>
                      <a:r>
                        <a:rPr kumimoji="0" lang="en-US" sz="12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Number of monitoring and evaluation reports on tourism projects and initiatives developed</a:t>
                      </a:r>
                      <a:endParaRPr kumimoji="0" lang="en-ZA" sz="12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p>
                      <a:pPr marL="182880" marR="0" lvl="0" indent="-182880" algn="just" defTabSz="914400" rtl="0" eaLnBrk="1" fontAlgn="t" latinLnBrk="0" hangingPunct="1">
                        <a:lnSpc>
                          <a:spcPct val="100000"/>
                        </a:lnSpc>
                        <a:spcBef>
                          <a:spcPts val="0"/>
                        </a:spcBef>
                        <a:spcAft>
                          <a:spcPts val="0"/>
                        </a:spcAft>
                        <a:buClrTx/>
                        <a:buSzTx/>
                        <a:buFont typeface="+mj-lt"/>
                        <a:buAutoNum type="arabicPeriod" startAt="3"/>
                        <a:tabLst/>
                        <a:defRPr/>
                      </a:pPr>
                      <a:endParaRPr kumimoji="0" lang="en-US" sz="12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p>
                      <a:pPr algn="ctr">
                        <a:lnSpc>
                          <a:spcPct val="100000"/>
                        </a:lnSpc>
                      </a:pPr>
                      <a:endParaRPr lang="en-US" sz="1200" b="1" dirty="0">
                        <a:solidFill>
                          <a:schemeClr val="tx1"/>
                        </a:solidFill>
                        <a:latin typeface="Arial Narrow" pitchFamily="34" charset="0"/>
                        <a:cs typeface="Arial" pitchFamily="34" charset="0"/>
                      </a:endParaRPr>
                    </a:p>
                  </a:txBody>
                  <a:tcPr>
                    <a:noFill/>
                  </a:tcPr>
                </a:tc>
                <a:tc gridSpan="4">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Four reports developed:</a:t>
                      </a:r>
                    </a:p>
                  </a:txBody>
                  <a:tcP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806824">
                <a:tc vMerge="1">
                  <a:txBody>
                    <a:bodyPr/>
                    <a:lstStyle/>
                    <a:p>
                      <a:pPr marL="182880" indent="-182880" algn="just" fontAlgn="t">
                        <a:buFont typeface="+mj-lt"/>
                        <a:buAutoNum type="arabicPeriod" startAt="3"/>
                      </a:pPr>
                      <a:endParaRPr lang="en-US" sz="1200" b="0" i="0" u="none" strike="noStrike" kern="1200" dirty="0">
                        <a:solidFill>
                          <a:srgbClr val="000000"/>
                        </a:solidFill>
                        <a:effectLst/>
                        <a:latin typeface="Arial Narrow" panose="020B0606020202030204" pitchFamily="34" charset="0"/>
                        <a:ea typeface="+mn-ea"/>
                        <a:cs typeface="+mn-cs"/>
                      </a:endParaRPr>
                    </a:p>
                  </a:txBody>
                  <a:tcPr marL="86400" marR="86400" marT="0" marB="0">
                    <a:solidFill>
                      <a:schemeClr val="bg1"/>
                    </a:solidFill>
                  </a:tcPr>
                </a:tc>
                <a:tc rowSpan="2">
                  <a:txBody>
                    <a:bodyPr/>
                    <a:lstStyle/>
                    <a:p>
                      <a:pPr marL="168275" indent="-168275" algn="just" defTabSz="914400" rtl="0" eaLnBrk="1" fontAlgn="t" latinLnBrk="0" hangingPunct="1">
                        <a:buFont typeface="+mj-lt"/>
                        <a:buAutoNum type="arabicParenR"/>
                      </a:pPr>
                      <a:r>
                        <a:rPr lang="en-US" sz="1200" b="0" i="0" u="none" strike="noStrike" kern="1200" dirty="0" smtClean="0">
                          <a:solidFill>
                            <a:srgbClr val="000000"/>
                          </a:solidFill>
                          <a:effectLst/>
                          <a:latin typeface="Arial Narrow" panose="020B0606020202030204" pitchFamily="34" charset="0"/>
                          <a:ea typeface="+mn-ea"/>
                          <a:cs typeface="+mn-cs"/>
                        </a:rPr>
                        <a:t>2016 State of Tourism (STR).</a:t>
                      </a:r>
                    </a:p>
                  </a:txBody>
                  <a:tcPr marL="86400" marR="86400" marT="9525" marB="0">
                    <a:solidFill>
                      <a:schemeClr val="bg1"/>
                    </a:solidFill>
                  </a:tcPr>
                </a:tc>
                <a:tc rowSpan="2">
                  <a:txBody>
                    <a:bodyPr/>
                    <a:lstStyle/>
                    <a:p>
                      <a:pPr algn="just" fontAlgn="t"/>
                      <a:r>
                        <a:rPr lang="en-ZA" sz="1200" b="0" i="0" u="none" strike="noStrike" dirty="0" smtClean="0">
                          <a:solidFill>
                            <a:srgbClr val="000000"/>
                          </a:solidFill>
                          <a:effectLst/>
                          <a:latin typeface="Arial Narrow" panose="020B0606020202030204" pitchFamily="34" charset="0"/>
                        </a:rPr>
                        <a:t>Consultations on the reviewed 2016/17 STR framework were undertaken.</a:t>
                      </a:r>
                      <a:endParaRPr lang="en-ZA" sz="1200" b="0" i="0" u="none" strike="noStrike" dirty="0">
                        <a:solidFill>
                          <a:srgbClr val="000000"/>
                        </a:solidFill>
                        <a:effectLst/>
                        <a:latin typeface="Arial Narrow" panose="020B0606020202030204" pitchFamily="34" charset="0"/>
                      </a:endParaRPr>
                    </a:p>
                  </a:txBody>
                  <a:tcPr marL="86400" marR="86400" marT="9525" marB="0">
                    <a:solidFill>
                      <a:schemeClr val="bg1"/>
                    </a:solidFill>
                  </a:tcPr>
                </a:tc>
                <a:tc>
                  <a:txBody>
                    <a:bodyPr/>
                    <a:lstStyle/>
                    <a:p>
                      <a:pPr marL="0" algn="l" defTabSz="914400" rtl="0" eaLnBrk="1" fontAlgn="t" latinLnBrk="0" hangingPunct="1"/>
                      <a:r>
                        <a:rPr lang="en-ZA" sz="1200" b="0" i="0" u="none" strike="noStrike" kern="1200" dirty="0">
                          <a:solidFill>
                            <a:srgbClr val="000000"/>
                          </a:solidFill>
                          <a:effectLst/>
                          <a:latin typeface="Arial Narrow" panose="020B0606020202030204" pitchFamily="34" charset="0"/>
                          <a:ea typeface="+mn-ea"/>
                          <a:cs typeface="+mn-cs"/>
                        </a:rPr>
                        <a:t>Data collection for </a:t>
                      </a:r>
                      <a:r>
                        <a:rPr lang="en-ZA" sz="1200" b="0" i="0" u="none" strike="noStrike" kern="1200" dirty="0" smtClean="0">
                          <a:solidFill>
                            <a:srgbClr val="000000"/>
                          </a:solidFill>
                          <a:effectLst/>
                          <a:latin typeface="Arial Narrow" panose="020B0606020202030204" pitchFamily="34" charset="0"/>
                          <a:ea typeface="+mn-ea"/>
                          <a:cs typeface="+mn-cs"/>
                        </a:rPr>
                        <a:t>2016/17 STR</a:t>
                      </a:r>
                      <a:r>
                        <a:rPr lang="en-ZA" sz="1200" b="0" i="0" u="none" strike="noStrike" kern="1200" dirty="0">
                          <a:solidFill>
                            <a:srgbClr val="000000"/>
                          </a:solidFill>
                          <a:effectLst/>
                          <a:latin typeface="Arial Narrow" panose="020B0606020202030204" pitchFamily="34" charset="0"/>
                          <a:ea typeface="+mn-ea"/>
                          <a:cs typeface="+mn-cs"/>
                        </a:rPr>
                        <a:t/>
                      </a:r>
                      <a:br>
                        <a:rPr lang="en-ZA" sz="1200" b="0" i="0" u="none" strike="noStrike" kern="1200" dirty="0">
                          <a:solidFill>
                            <a:srgbClr val="000000"/>
                          </a:solidFill>
                          <a:effectLst/>
                          <a:latin typeface="Arial Narrow" panose="020B0606020202030204" pitchFamily="34" charset="0"/>
                          <a:ea typeface="+mn-ea"/>
                          <a:cs typeface="+mn-cs"/>
                        </a:rPr>
                      </a:br>
                      <a:r>
                        <a:rPr lang="en-ZA" sz="1200" b="0" i="0" u="none" strike="noStrike" kern="1200" dirty="0">
                          <a:solidFill>
                            <a:srgbClr val="000000"/>
                          </a:solidFill>
                          <a:effectLst/>
                          <a:latin typeface="Arial Narrow" panose="020B0606020202030204" pitchFamily="34" charset="0"/>
                          <a:ea typeface="+mn-ea"/>
                          <a:cs typeface="+mn-cs"/>
                        </a:rPr>
                        <a:t>conducted.</a:t>
                      </a:r>
                      <a:br>
                        <a:rPr lang="en-ZA" sz="1200" b="0" i="0" u="none" strike="noStrike" kern="1200" dirty="0">
                          <a:solidFill>
                            <a:srgbClr val="000000"/>
                          </a:solidFill>
                          <a:effectLst/>
                          <a:latin typeface="Arial Narrow" panose="020B0606020202030204" pitchFamily="34" charset="0"/>
                          <a:ea typeface="+mn-ea"/>
                          <a:cs typeface="+mn-cs"/>
                        </a:rPr>
                      </a:br>
                      <a:endParaRPr lang="en-ZA" sz="1200" b="0" i="0" u="none" strike="noStrike" kern="1200" dirty="0">
                        <a:solidFill>
                          <a:srgbClr val="000000"/>
                        </a:solidFill>
                        <a:effectLst/>
                        <a:latin typeface="Arial Narrow" panose="020B0606020202030204" pitchFamily="34" charset="0"/>
                        <a:ea typeface="+mn-ea"/>
                        <a:cs typeface="+mn-cs"/>
                      </a:endParaRPr>
                    </a:p>
                  </a:txBody>
                  <a:tcPr marR="90000" marT="0" marB="0">
                    <a:solidFill>
                      <a:schemeClr val="bg1"/>
                    </a:solidFill>
                  </a:tcPr>
                </a:tc>
                <a:tc>
                  <a:txBody>
                    <a:bodyPr/>
                    <a:lstStyle/>
                    <a:p>
                      <a:pPr algn="just" fontAlgn="t"/>
                      <a:r>
                        <a:rPr lang="en-ZA" sz="1200" b="0" i="0" u="none" strike="noStrike" dirty="0" smtClean="0">
                          <a:solidFill>
                            <a:srgbClr val="000000"/>
                          </a:solidFill>
                          <a:effectLst/>
                          <a:latin typeface="Arial Narrow" panose="020B0606020202030204" pitchFamily="34" charset="0"/>
                        </a:rPr>
                        <a:t>The </a:t>
                      </a:r>
                      <a:r>
                        <a:rPr lang="en-ZA" sz="1200" b="0" i="0" u="none" strike="noStrike" dirty="0">
                          <a:solidFill>
                            <a:srgbClr val="000000"/>
                          </a:solidFill>
                          <a:effectLst/>
                          <a:latin typeface="Arial Narrow" panose="020B0606020202030204" pitchFamily="34" charset="0"/>
                        </a:rPr>
                        <a:t>data collection for</a:t>
                      </a:r>
                      <a:br>
                        <a:rPr lang="en-ZA" sz="1200" b="0" i="0" u="none" strike="noStrike" dirty="0">
                          <a:solidFill>
                            <a:srgbClr val="000000"/>
                          </a:solidFill>
                          <a:effectLst/>
                          <a:latin typeface="Arial Narrow" panose="020B0606020202030204" pitchFamily="34" charset="0"/>
                        </a:rPr>
                      </a:br>
                      <a:r>
                        <a:rPr lang="en-ZA" sz="1200" b="0" i="0" u="none" strike="noStrike" dirty="0">
                          <a:solidFill>
                            <a:srgbClr val="000000"/>
                          </a:solidFill>
                          <a:effectLst/>
                          <a:latin typeface="Arial Narrow" panose="020B0606020202030204" pitchFamily="34" charset="0"/>
                        </a:rPr>
                        <a:t>2016/17 STR has been </a:t>
                      </a:r>
                      <a:br>
                        <a:rPr lang="en-ZA" sz="1200" b="0" i="0" u="none" strike="noStrike" dirty="0">
                          <a:solidFill>
                            <a:srgbClr val="000000"/>
                          </a:solidFill>
                          <a:effectLst/>
                          <a:latin typeface="Arial Narrow" panose="020B0606020202030204" pitchFamily="34" charset="0"/>
                        </a:rPr>
                      </a:br>
                      <a:r>
                        <a:rPr lang="en-ZA" sz="1200" b="0" i="0" u="none" strike="noStrike" dirty="0">
                          <a:solidFill>
                            <a:srgbClr val="000000"/>
                          </a:solidFill>
                          <a:effectLst/>
                          <a:latin typeface="Arial Narrow" panose="020B0606020202030204" pitchFamily="34" charset="0"/>
                        </a:rPr>
                        <a:t>conducted and includes the data that is available to-date. </a:t>
                      </a:r>
                    </a:p>
                  </a:txBody>
                  <a:tcPr marR="90000" marT="0" marB="0">
                    <a:solidFill>
                      <a:schemeClr val="bg1"/>
                    </a:solidFill>
                  </a:tcPr>
                </a:tc>
                <a:extLst>
                  <a:ext uri="{0D108BD9-81ED-4DB2-BD59-A6C34878D82A}">
                    <a16:rowId xmlns:a16="http://schemas.microsoft.com/office/drawing/2014/main" xmlns="" val="10003"/>
                  </a:ext>
                </a:extLst>
              </a:tr>
              <a:tr h="839755">
                <a:tc vMerge="1">
                  <a:txBody>
                    <a:bodyPr/>
                    <a:lstStyle/>
                    <a:p>
                      <a:endParaRPr lang="en-ZA"/>
                    </a:p>
                  </a:txBody>
                  <a:tcPr/>
                </a:tc>
                <a:tc vMerge="1">
                  <a:txBody>
                    <a:bodyPr/>
                    <a:lstStyle/>
                    <a:p>
                      <a:endParaRPr lang="en-ZA"/>
                    </a:p>
                  </a:txBody>
                  <a:tcPr/>
                </a:tc>
                <a:tc vMerge="1">
                  <a:txBody>
                    <a:bodyPr/>
                    <a:lstStyle/>
                    <a:p>
                      <a:endParaRPr lang="en-US"/>
                    </a:p>
                  </a:txBody>
                  <a:tcPr/>
                </a:tc>
                <a:tc>
                  <a:txBody>
                    <a:bodyPr/>
                    <a:lstStyle/>
                    <a:p>
                      <a:pPr algn="just" fontAlgn="t"/>
                      <a:r>
                        <a:rPr lang="en-ZA" sz="1200" b="0" i="0" u="none" strike="noStrike" dirty="0">
                          <a:solidFill>
                            <a:srgbClr val="000000"/>
                          </a:solidFill>
                          <a:effectLst/>
                          <a:latin typeface="Arial Narrow" panose="020B0606020202030204" pitchFamily="34" charset="0"/>
                        </a:rPr>
                        <a:t>Draft 2016/17 STR developed.</a:t>
                      </a:r>
                    </a:p>
                  </a:txBody>
                  <a:tcPr marR="90000" marT="0" marB="0">
                    <a:solidFill>
                      <a:schemeClr val="bg1"/>
                    </a:solidFill>
                  </a:tcPr>
                </a:tc>
                <a:tc>
                  <a:txBody>
                    <a:bodyPr/>
                    <a:lstStyle/>
                    <a:p>
                      <a:pPr algn="just" fontAlgn="t"/>
                      <a:r>
                        <a:rPr lang="en-ZA" sz="1200" b="0" i="0" u="none" strike="noStrike" dirty="0" smtClean="0">
                          <a:solidFill>
                            <a:srgbClr val="000000"/>
                          </a:solidFill>
                          <a:effectLst/>
                          <a:latin typeface="Arial Narrow" panose="020B0606020202030204" pitchFamily="34" charset="0"/>
                        </a:rPr>
                        <a:t>Draft </a:t>
                      </a:r>
                      <a:r>
                        <a:rPr lang="en-ZA" sz="1200" b="0" i="0" u="none" strike="noStrike" dirty="0">
                          <a:solidFill>
                            <a:srgbClr val="000000"/>
                          </a:solidFill>
                          <a:effectLst/>
                          <a:latin typeface="Arial Narrow" panose="020B0606020202030204" pitchFamily="34" charset="0"/>
                        </a:rPr>
                        <a:t>2016/17 STR  developed which is based on the latest statistics available</a:t>
                      </a:r>
                      <a:r>
                        <a:rPr lang="en-ZA" sz="1200" b="0" i="0" u="none" strike="noStrike" dirty="0" smtClean="0">
                          <a:solidFill>
                            <a:srgbClr val="000000"/>
                          </a:solidFill>
                          <a:effectLst/>
                          <a:latin typeface="Arial Narrow" panose="020B0606020202030204" pitchFamily="34" charset="0"/>
                        </a:rPr>
                        <a:t>.</a:t>
                      </a:r>
                    </a:p>
                    <a:p>
                      <a:pPr algn="just" fontAlgn="t"/>
                      <a:endParaRPr lang="en-ZA" sz="1200" b="0" i="0" u="none" strike="noStrike" dirty="0" smtClean="0">
                        <a:solidFill>
                          <a:srgbClr val="000000"/>
                        </a:solidFill>
                        <a:effectLst/>
                        <a:latin typeface="Arial Narrow" panose="020B0606020202030204" pitchFamily="34" charset="0"/>
                      </a:endParaRPr>
                    </a:p>
                    <a:p>
                      <a:pPr marL="171450" indent="-171450" algn="just" fontAlgn="t">
                        <a:buFont typeface="Arial" panose="020B0604020202020204" pitchFamily="34" charset="0"/>
                        <a:buChar char="•"/>
                      </a:pPr>
                      <a:r>
                        <a:rPr lang="en-ZA" sz="1200" b="0" i="0" u="none" strike="noStrike" dirty="0" smtClean="0">
                          <a:solidFill>
                            <a:srgbClr val="000000"/>
                          </a:solidFill>
                          <a:effectLst/>
                          <a:latin typeface="Arial Narrow" panose="020B0606020202030204" pitchFamily="34" charset="0"/>
                        </a:rPr>
                        <a:t>The STR provides detailed annual performance of tourism industry in SA and globally, focusing on tourism key sub-sectors. </a:t>
                      </a:r>
                    </a:p>
                    <a:p>
                      <a:pPr marL="171450" indent="-171450" algn="just" fontAlgn="t">
                        <a:buFont typeface="Arial" panose="020B0604020202020204" pitchFamily="34" charset="0"/>
                        <a:buChar char="•"/>
                      </a:pPr>
                      <a:r>
                        <a:rPr lang="en-ZA" sz="1200" b="0" i="0" u="none" strike="noStrike" dirty="0" smtClean="0">
                          <a:solidFill>
                            <a:srgbClr val="000000"/>
                          </a:solidFill>
                          <a:effectLst/>
                          <a:latin typeface="Arial Narrow" panose="020B0606020202030204" pitchFamily="34" charset="0"/>
                        </a:rPr>
                        <a:t>Global tourism performance includes amongst others, the analysis of global tourist arrivals, economic impact of tourism globally, and global aircraft and passenger movement. </a:t>
                      </a:r>
                    </a:p>
                    <a:p>
                      <a:pPr marL="171450" indent="-171450" algn="just" fontAlgn="t">
                        <a:buFont typeface="Arial" panose="020B0604020202020204" pitchFamily="34" charset="0"/>
                        <a:buChar char="•"/>
                      </a:pPr>
                      <a:r>
                        <a:rPr lang="en-ZA" sz="1200" b="0" i="0" u="none" strike="noStrike" dirty="0" smtClean="0">
                          <a:solidFill>
                            <a:srgbClr val="000000"/>
                          </a:solidFill>
                          <a:effectLst/>
                          <a:latin typeface="Arial Narrow" panose="020B0606020202030204" pitchFamily="34" charset="0"/>
                        </a:rPr>
                        <a:t>SA performance focuses on, amongst others, tourist arrivals, spending, length of stay, geographical spread, contribution of tourism to the South African economy (employment and Gross Domestic Product) and the performance of domestic tourism.</a:t>
                      </a:r>
                      <a:endParaRPr lang="en-ZA" sz="1200" b="0" i="0" u="none" strike="noStrike" dirty="0">
                        <a:solidFill>
                          <a:srgbClr val="000000"/>
                        </a:solidFill>
                        <a:effectLst/>
                        <a:latin typeface="Arial Narrow" panose="020B0606020202030204" pitchFamily="34" charset="0"/>
                      </a:endParaRPr>
                    </a:p>
                  </a:txBody>
                  <a:tcPr marR="90000" marT="0" marB="0">
                    <a:solidFill>
                      <a:schemeClr val="bg1"/>
                    </a:solidFill>
                  </a:tcPr>
                </a:tc>
                <a:extLst>
                  <a:ext uri="{0D108BD9-81ED-4DB2-BD59-A6C34878D82A}">
                    <a16:rowId xmlns:a16="http://schemas.microsoft.com/office/drawing/2014/main" xmlns="" val="636853325"/>
                  </a:ext>
                </a:extLst>
              </a:tr>
            </a:tbl>
          </a:graphicData>
        </a:graphic>
      </p:graphicFrame>
    </p:spTree>
    <p:extLst>
      <p:ext uri="{BB962C8B-B14F-4D97-AF65-F5344CB8AC3E}">
        <p14:creationId xmlns:p14="http://schemas.microsoft.com/office/powerpoint/2010/main" val="457310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510990" y="5886794"/>
            <a:ext cx="2740210" cy="365125"/>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1378491634"/>
              </p:ext>
            </p:extLst>
          </p:nvPr>
        </p:nvGraphicFramePr>
        <p:xfrm>
          <a:off x="264951" y="224005"/>
          <a:ext cx="8615489" cy="5382522"/>
        </p:xfrm>
        <a:graphic>
          <a:graphicData uri="http://schemas.openxmlformats.org/drawingml/2006/table">
            <a:tbl>
              <a:tblPr>
                <a:tableStyleId>{8A107856-5554-42FB-B03E-39F5DBC370BA}</a:tableStyleId>
              </a:tblPr>
              <a:tblGrid>
                <a:gridCol w="1449686">
                  <a:extLst>
                    <a:ext uri="{9D8B030D-6E8A-4147-A177-3AD203B41FA5}">
                      <a16:colId xmlns:a16="http://schemas.microsoft.com/office/drawing/2014/main" xmlns="" val="20000"/>
                    </a:ext>
                  </a:extLst>
                </a:gridCol>
                <a:gridCol w="1511559">
                  <a:extLst>
                    <a:ext uri="{9D8B030D-6E8A-4147-A177-3AD203B41FA5}">
                      <a16:colId xmlns:a16="http://schemas.microsoft.com/office/drawing/2014/main" xmlns="" val="20001"/>
                    </a:ext>
                  </a:extLst>
                </a:gridCol>
                <a:gridCol w="1466827">
                  <a:extLst>
                    <a:ext uri="{9D8B030D-6E8A-4147-A177-3AD203B41FA5}">
                      <a16:colId xmlns:a16="http://schemas.microsoft.com/office/drawing/2014/main" xmlns="" val="20003"/>
                    </a:ext>
                  </a:extLst>
                </a:gridCol>
                <a:gridCol w="1479177">
                  <a:extLst>
                    <a:ext uri="{9D8B030D-6E8A-4147-A177-3AD203B41FA5}">
                      <a16:colId xmlns:a16="http://schemas.microsoft.com/office/drawing/2014/main" xmlns="" val="20004"/>
                    </a:ext>
                  </a:extLst>
                </a:gridCol>
                <a:gridCol w="2708240">
                  <a:extLst>
                    <a:ext uri="{9D8B030D-6E8A-4147-A177-3AD203B41FA5}">
                      <a16:colId xmlns:a16="http://schemas.microsoft.com/office/drawing/2014/main" xmlns="" val="20005"/>
                    </a:ext>
                  </a:extLst>
                </a:gridCol>
              </a:tblGrid>
              <a:tr h="351499">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sz="1300" b="1" i="0" u="none" strike="noStrike" kern="1200" cap="none" spc="0" normalizeH="0" baseline="0" noProof="0" dirty="0" smtClean="0">
                          <a:ln>
                            <a:noFill/>
                          </a:ln>
                          <a:solidFill>
                            <a:prstClr val="black"/>
                          </a:solidFill>
                          <a:effectLst/>
                          <a:uLnTx/>
                          <a:uFillTx/>
                          <a:latin typeface="Arial Narrow" pitchFamily="34" charset="0"/>
                          <a:cs typeface="Arial" pitchFamily="34" charset="0"/>
                        </a:rPr>
                        <a:t>Strategic objective: </a:t>
                      </a:r>
                      <a:r>
                        <a:rPr kumimoji="0" lang="en-US" sz="1300" b="1" i="0" u="none" strike="noStrike" kern="1200" cap="none" spc="0" normalizeH="0" baseline="0" noProof="0" dirty="0" smtClean="0">
                          <a:ln>
                            <a:noFill/>
                          </a:ln>
                          <a:solidFill>
                            <a:prstClr val="black"/>
                          </a:solidFill>
                          <a:effectLst/>
                          <a:uLnTx/>
                          <a:uFillTx/>
                          <a:latin typeface="Arial Narrow" pitchFamily="34" charset="0"/>
                          <a:cs typeface="Arial" pitchFamily="34" charset="0"/>
                        </a:rPr>
                        <a:t>To provide knowledge services to inform policy, planning and decision making.</a:t>
                      </a:r>
                      <a:endParaRPr kumimoji="0" lang="en-ZA" sz="1300" b="1" i="0" u="none" strike="noStrike" kern="1200" cap="none" spc="0" normalizeH="0" baseline="0" noProof="0" dirty="0" smtClean="0">
                        <a:ln>
                          <a:noFill/>
                        </a:ln>
                        <a:solidFill>
                          <a:prstClr val="black"/>
                        </a:solidFill>
                        <a:effectLst/>
                        <a:uLnTx/>
                        <a:uFillTx/>
                        <a:latin typeface="Arial Narrow" pitchFamily="34" charset="0"/>
                        <a:cs typeface="Arial" pitchFamily="34" charset="0"/>
                      </a:endParaRPr>
                    </a:p>
                  </a:txBody>
                  <a:tcPr marL="86400" marR="86400" marT="45724" marB="45724" anchor="ctr" horzOverflow="overflow">
                    <a:solidFill>
                      <a:srgbClr val="F1995D"/>
                    </a:solidFill>
                  </a:tcPr>
                </a:tc>
                <a:tc hMerge="1">
                  <a:txBody>
                    <a:bodyPr/>
                    <a:lstStyle/>
                    <a:p>
                      <a:endParaRPr lang="en-ZA"/>
                    </a:p>
                  </a:txBody>
                  <a:tcPr/>
                </a:tc>
                <a:tc hMerge="1">
                  <a:txBody>
                    <a:bodyPr/>
                    <a:lstStyle/>
                    <a:p>
                      <a:pPr algn="just" fontAlgn="t"/>
                      <a:endParaRPr lang="en-US" sz="1600" b="0" i="0" u="none" strike="noStrike" dirty="0">
                        <a:solidFill>
                          <a:srgbClr val="000000"/>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22036">
                <a:tc rowSpan="2">
                  <a:txBody>
                    <a:bodyPr/>
                    <a:lstStyle/>
                    <a:p>
                      <a:pPr algn="ctr">
                        <a:lnSpc>
                          <a:spcPct val="100000"/>
                        </a:lnSpc>
                      </a:pPr>
                      <a:r>
                        <a:rPr lang="en-US" sz="1300" b="1" dirty="0" smtClean="0">
                          <a:latin typeface="Arial Narrow" panose="020B0606020202030204" pitchFamily="34" charset="0"/>
                        </a:rPr>
                        <a:t>Key</a:t>
                      </a:r>
                      <a:r>
                        <a:rPr lang="en-US" sz="1300" b="1" baseline="0" dirty="0" smtClean="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531990">
                <a:tc vMerge="1">
                  <a:txBody>
                    <a:bodyPr/>
                    <a:lstStyle/>
                    <a:p>
                      <a:endParaRPr lang="en-ZA"/>
                    </a:p>
                  </a:txBody>
                  <a:tcPr/>
                </a:tc>
                <a:tc vMerge="1">
                  <a:txBody>
                    <a:bodyPr/>
                    <a:lstStyle/>
                    <a:p>
                      <a:pPr marL="0" indent="0" algn="ctr">
                        <a:lnSpc>
                          <a:spcPct val="100000"/>
                        </a:lnSpc>
                        <a:tabLst>
                          <a:tab pos="534988" algn="l"/>
                          <a:tab pos="1614488" algn="l"/>
                        </a:tabLst>
                      </a:pPr>
                      <a:endParaRPr lang="en-US" sz="12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2 Performance – </a:t>
                      </a:r>
                      <a:r>
                        <a:rPr lang="en-ZA" sz="1300" b="1" i="0" dirty="0" smtClean="0">
                          <a:latin typeface="Arial Narrow" panose="020B0606020202030204" pitchFamily="34" charset="0"/>
                        </a:rPr>
                        <a:t>Actual </a:t>
                      </a:r>
                      <a:r>
                        <a:rPr lang="en-US" sz="1300" b="1" dirty="0" smtClean="0">
                          <a:latin typeface="Arial Narrow" panose="020B0606020202030204" pitchFamily="34" charset="0"/>
                        </a:rPr>
                        <a:t>Data </a:t>
                      </a:r>
                      <a:endParaRPr lang="en-US" sz="13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a:t>
                      </a:r>
                      <a:r>
                        <a:rPr lang="en-US" sz="1300" b="1" baseline="0" dirty="0" smtClean="0">
                          <a:latin typeface="Arial Narrow" panose="020B0606020202030204" pitchFamily="34" charset="0"/>
                        </a:rPr>
                        <a:t> Targets</a:t>
                      </a:r>
                      <a:endParaRPr lang="en-US" sz="13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 Performance – Preliminary Data </a:t>
                      </a:r>
                      <a:endParaRPr lang="en-US" sz="13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258907">
                <a:tc rowSpan="2">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3"/>
                        <a:tabLst/>
                        <a:defRPr/>
                      </a:pPr>
                      <a:r>
                        <a:rPr lang="en-US" sz="1300" b="0" i="0" u="none" strike="noStrike" kern="1200" noProof="0" dirty="0" smtClean="0">
                          <a:solidFill>
                            <a:srgbClr val="000000"/>
                          </a:solidFill>
                          <a:effectLst/>
                          <a:latin typeface="Arial Narrow" panose="020B0606020202030204" pitchFamily="34" charset="0"/>
                          <a:ea typeface="+mn-ea"/>
                          <a:cs typeface="+mn-cs"/>
                        </a:rPr>
                        <a:t>Number of monitoring and evaluation reports on tourism projects and initiatives developed</a:t>
                      </a:r>
                      <a:endParaRPr lang="en-ZA" sz="1300" b="0" i="0" u="none" strike="noStrike" kern="1200" noProof="0" dirty="0" smtClean="0">
                        <a:solidFill>
                          <a:srgbClr val="000000"/>
                        </a:solidFill>
                        <a:effectLst/>
                        <a:latin typeface="Arial Narrow" panose="020B0606020202030204" pitchFamily="34" charset="0"/>
                        <a:ea typeface="+mn-ea"/>
                        <a:cs typeface="+mn-cs"/>
                      </a:endParaRPr>
                    </a:p>
                    <a:p>
                      <a:pPr marL="182880" indent="-182880" algn="just" fontAlgn="t">
                        <a:buFont typeface="+mj-lt"/>
                        <a:buAutoNum type="arabicPeriod" startAt="3"/>
                      </a:pPr>
                      <a:endParaRPr lang="en-US" sz="1300" b="0" i="0" u="none" strike="noStrike" kern="1200" dirty="0">
                        <a:solidFill>
                          <a:srgbClr val="000000"/>
                        </a:solidFill>
                        <a:effectLst/>
                        <a:latin typeface="Arial Narrow" panose="020B0606020202030204" pitchFamily="34" charset="0"/>
                        <a:ea typeface="+mn-ea"/>
                        <a:cs typeface="+mn-cs"/>
                      </a:endParaRPr>
                    </a:p>
                  </a:txBody>
                  <a:tcPr marL="86400" marR="86400" marT="0" marB="0">
                    <a:solidFill>
                      <a:schemeClr val="bg1"/>
                    </a:solidFill>
                  </a:tcPr>
                </a:tc>
                <a:tc gridSpan="4">
                  <a:txBody>
                    <a:bodyPr/>
                    <a:lstStyle/>
                    <a:p>
                      <a:pPr algn="just" fontAlgn="t"/>
                      <a:r>
                        <a:rPr lang="en-US" sz="1300" b="1" i="0" u="none" strike="noStrike" kern="1200" dirty="0" smtClean="0">
                          <a:solidFill>
                            <a:srgbClr val="000000"/>
                          </a:solidFill>
                          <a:effectLst/>
                          <a:latin typeface="Arial Narrow" panose="020B0606020202030204" pitchFamily="34" charset="0"/>
                          <a:ea typeface="+mn-ea"/>
                          <a:cs typeface="+mn-cs"/>
                        </a:rPr>
                        <a:t>Four reports developed … continued:</a:t>
                      </a:r>
                    </a:p>
                  </a:txBody>
                  <a:tcPr marL="86400" marR="86400" marT="9525" marB="0">
                    <a:solidFill>
                      <a:schemeClr val="bg1"/>
                    </a:solidFill>
                  </a:tcPr>
                </a:tc>
                <a:tc hMerge="1">
                  <a:txBody>
                    <a:bodyPr/>
                    <a:lstStyle/>
                    <a:p>
                      <a:pPr algn="just" fontAlgn="t"/>
                      <a:endParaRPr lang="en-ZA" sz="1400" b="0" i="0" u="none" strike="noStrike" dirty="0">
                        <a:solidFill>
                          <a:srgbClr val="000000"/>
                        </a:solidFill>
                        <a:effectLst/>
                        <a:latin typeface="Arial Narrow" panose="020B0606020202030204" pitchFamily="34" charset="0"/>
                      </a:endParaRPr>
                    </a:p>
                  </a:txBody>
                  <a:tcPr marL="86400" marR="86400" marT="9525" marB="0">
                    <a:solidFill>
                      <a:schemeClr val="bg1"/>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3"/>
                  </a:ext>
                </a:extLst>
              </a:tr>
              <a:tr h="1791478">
                <a:tc vMerge="1">
                  <a:txBody>
                    <a:bodyPr/>
                    <a:lstStyle/>
                    <a:p>
                      <a:endParaRPr lang="en-ZA"/>
                    </a:p>
                  </a:txBody>
                  <a:tcPr/>
                </a:tc>
                <a:tc>
                  <a:txBody>
                    <a:bodyPr/>
                    <a:lstStyle/>
                    <a:p>
                      <a:pPr marL="342900" indent="-342900" algn="just" fontAlgn="t">
                        <a:buFont typeface="+mj-lt"/>
                        <a:buAutoNum type="arabicParenR" startAt="2"/>
                      </a:pPr>
                      <a:r>
                        <a:rPr lang="en-ZA" sz="1300" b="0" i="0" u="none" strike="noStrike" kern="1200" dirty="0" smtClean="0">
                          <a:solidFill>
                            <a:srgbClr val="000000"/>
                          </a:solidFill>
                          <a:effectLst/>
                          <a:latin typeface="Arial Narrow" panose="020B0606020202030204" pitchFamily="34" charset="0"/>
                          <a:ea typeface="+mn-ea"/>
                          <a:cs typeface="+mn-cs"/>
                        </a:rPr>
                        <a:t>Evaluation report on Food Safety Programme.</a:t>
                      </a:r>
                    </a:p>
                    <a:p>
                      <a:endParaRPr lang="en-ZA" sz="1300" dirty="0"/>
                    </a:p>
                  </a:txBody>
                  <a:tcPr marL="86400" marR="86400" marT="9525" marB="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kern="1200" dirty="0" smtClean="0">
                          <a:solidFill>
                            <a:srgbClr val="000000"/>
                          </a:solidFill>
                          <a:effectLst/>
                          <a:latin typeface="Arial Narrow" panose="020B0606020202030204" pitchFamily="34" charset="0"/>
                          <a:ea typeface="+mn-ea"/>
                          <a:cs typeface="+mn-cs"/>
                        </a:rPr>
                        <a:t>The Data Collection Tools have been developed. The Tools were discussed with Project Owners.</a:t>
                      </a:r>
                    </a:p>
                    <a:p>
                      <a:endParaRPr lang="en-ZA" sz="1300" dirty="0"/>
                    </a:p>
                  </a:txBody>
                  <a:tcPr marL="86400" marR="86400" marT="9525" marB="0">
                    <a:solidFill>
                      <a:schemeClr val="bg1"/>
                    </a:solidFill>
                  </a:tcPr>
                </a:tc>
                <a:tc>
                  <a:txBody>
                    <a:bodyPr/>
                    <a:lstStyle/>
                    <a:p>
                      <a:pPr algn="just" fontAlgn="t"/>
                      <a:r>
                        <a:rPr lang="en-ZA" sz="1300" b="0" i="0" u="none" strike="noStrike" dirty="0">
                          <a:solidFill>
                            <a:srgbClr val="000000"/>
                          </a:solidFill>
                          <a:effectLst/>
                          <a:latin typeface="Arial Narrow" panose="020B0606020202030204" pitchFamily="34" charset="0"/>
                        </a:rPr>
                        <a:t>Data collection completed.</a:t>
                      </a:r>
                    </a:p>
                  </a:txBody>
                  <a:tcPr marR="90000" marT="0" marB="0">
                    <a:solidFill>
                      <a:schemeClr val="bg1"/>
                    </a:solidFill>
                  </a:tcPr>
                </a:tc>
                <a:tc>
                  <a:txBody>
                    <a:bodyPr/>
                    <a:lstStyle/>
                    <a:p>
                      <a:pPr algn="just" fontAlgn="t"/>
                      <a:r>
                        <a:rPr lang="en-ZA" sz="1300" b="0" i="0" u="none" strike="noStrike" kern="1200" dirty="0" smtClean="0">
                          <a:solidFill>
                            <a:srgbClr val="000000"/>
                          </a:solidFill>
                          <a:effectLst/>
                          <a:latin typeface="Arial Narrow" panose="020B0606020202030204" pitchFamily="34" charset="0"/>
                          <a:ea typeface="+mn-ea"/>
                          <a:cs typeface="+mn-cs"/>
                        </a:rPr>
                        <a:t>Data collection was completed. </a:t>
                      </a:r>
                    </a:p>
                    <a:p>
                      <a:pPr marL="115888" indent="-115888" algn="just" fontAlgn="t">
                        <a:buFont typeface="Arial" panose="020B0604020202020204" pitchFamily="34" charset="0"/>
                        <a:buChar char="•"/>
                      </a:pPr>
                      <a:r>
                        <a:rPr lang="en-ZA" sz="1300" b="0" i="0" u="none" strike="noStrike" kern="1200" dirty="0" smtClean="0">
                          <a:solidFill>
                            <a:srgbClr val="000000"/>
                          </a:solidFill>
                          <a:effectLst/>
                          <a:latin typeface="Arial Narrow" panose="020B0606020202030204" pitchFamily="34" charset="0"/>
                          <a:ea typeface="+mn-ea"/>
                          <a:cs typeface="+mn-cs"/>
                        </a:rPr>
                        <a:t>Collection process commenced on 30 October 2017 for host employers. As at 13 December 2017, a total of 14 face-to-face interviews were conducted with host employers in </a:t>
                      </a:r>
                      <a:r>
                        <a:rPr lang="en-ZA" sz="1300" b="0" i="0" u="sng" strike="noStrike" kern="1200" dirty="0" smtClean="0">
                          <a:solidFill>
                            <a:srgbClr val="000000"/>
                          </a:solidFill>
                          <a:effectLst/>
                          <a:latin typeface="Arial Narrow" panose="020B0606020202030204" pitchFamily="34" charset="0"/>
                          <a:ea typeface="+mn-ea"/>
                          <a:cs typeface="+mn-cs"/>
                        </a:rPr>
                        <a:t>Mpumalang</a:t>
                      </a:r>
                      <a:r>
                        <a:rPr lang="en-ZA" sz="1300" b="0" i="0" u="none" strike="noStrike" kern="1200" dirty="0" smtClean="0">
                          <a:solidFill>
                            <a:srgbClr val="000000"/>
                          </a:solidFill>
                          <a:effectLst/>
                          <a:latin typeface="Arial Narrow" panose="020B0606020202030204" pitchFamily="34" charset="0"/>
                          <a:ea typeface="+mn-ea"/>
                          <a:cs typeface="+mn-cs"/>
                        </a:rPr>
                        <a:t>a. In </a:t>
                      </a:r>
                      <a:r>
                        <a:rPr lang="en-ZA" sz="1300" b="0" i="0" u="sng" strike="noStrike" kern="1200" dirty="0" smtClean="0">
                          <a:solidFill>
                            <a:srgbClr val="000000"/>
                          </a:solidFill>
                          <a:effectLst/>
                          <a:latin typeface="Arial Narrow" panose="020B0606020202030204" pitchFamily="34" charset="0"/>
                          <a:ea typeface="+mn-ea"/>
                          <a:cs typeface="+mn-cs"/>
                        </a:rPr>
                        <a:t>Limpopo,</a:t>
                      </a:r>
                      <a:r>
                        <a:rPr lang="en-ZA" sz="1300" b="0" i="0" u="none" strike="noStrike" kern="1200" dirty="0" smtClean="0">
                          <a:solidFill>
                            <a:srgbClr val="000000"/>
                          </a:solidFill>
                          <a:effectLst/>
                          <a:latin typeface="Arial Narrow" panose="020B0606020202030204" pitchFamily="34" charset="0"/>
                          <a:ea typeface="+mn-ea"/>
                          <a:cs typeface="+mn-cs"/>
                        </a:rPr>
                        <a:t> a total of 16 face-to-face interviews were successfully conducted. About 11 face-to-face interviews were conducted in </a:t>
                      </a:r>
                      <a:r>
                        <a:rPr lang="en-ZA" sz="1300" b="0" i="0" u="sng" strike="noStrike" kern="1200" dirty="0" smtClean="0">
                          <a:solidFill>
                            <a:srgbClr val="000000"/>
                          </a:solidFill>
                          <a:effectLst/>
                          <a:latin typeface="Arial Narrow" panose="020B0606020202030204" pitchFamily="34" charset="0"/>
                          <a:ea typeface="+mn-ea"/>
                          <a:cs typeface="+mn-cs"/>
                        </a:rPr>
                        <a:t>KwaZulu-Natal.</a:t>
                      </a:r>
                      <a:r>
                        <a:rPr lang="en-ZA" sz="1300" b="0" i="0" u="none" strike="noStrike" kern="1200" dirty="0" smtClean="0">
                          <a:solidFill>
                            <a:srgbClr val="000000"/>
                          </a:solidFill>
                          <a:effectLst/>
                          <a:latin typeface="Arial Narrow" panose="020B0606020202030204" pitchFamily="34" charset="0"/>
                          <a:ea typeface="+mn-ea"/>
                          <a:cs typeface="+mn-cs"/>
                        </a:rPr>
                        <a:t> </a:t>
                      </a:r>
                    </a:p>
                    <a:p>
                      <a:pPr marL="115888" indent="-115888" algn="just" fontAlgn="t">
                        <a:buFont typeface="Arial" panose="020B0604020202020204" pitchFamily="34" charset="0"/>
                        <a:buChar char="•"/>
                      </a:pPr>
                      <a:r>
                        <a:rPr lang="en-ZA" sz="1300" b="0" i="0" u="none" strike="noStrike" kern="1200" dirty="0" smtClean="0">
                          <a:solidFill>
                            <a:srgbClr val="000000"/>
                          </a:solidFill>
                          <a:effectLst/>
                          <a:latin typeface="Arial Narrow" panose="020B0606020202030204" pitchFamily="34" charset="0"/>
                          <a:ea typeface="+mn-ea"/>
                          <a:cs typeface="+mn-cs"/>
                        </a:rPr>
                        <a:t>Data collection for the Food Safety Assurers / learners commenced towards the end of November 2017. As at 13 December 2017, a total of 28 interviews with Food Safety Assurers were successfully conducted.</a:t>
                      </a:r>
                    </a:p>
                    <a:p>
                      <a:pPr marL="115888" indent="-115888" algn="just" fontAlgn="t">
                        <a:buFont typeface="Arial" panose="020B0604020202020204" pitchFamily="34" charset="0"/>
                        <a:buChar char="•"/>
                      </a:pPr>
                      <a:r>
                        <a:rPr lang="en-ZA" sz="1300" b="0" i="0" u="none" strike="noStrike" kern="1200" dirty="0" smtClean="0">
                          <a:solidFill>
                            <a:srgbClr val="000000"/>
                          </a:solidFill>
                          <a:effectLst/>
                          <a:latin typeface="Arial Narrow" panose="020B0606020202030204" pitchFamily="34" charset="0"/>
                          <a:ea typeface="+mn-ea"/>
                          <a:cs typeface="+mn-cs"/>
                        </a:rPr>
                        <a:t> Mentors were contacted and a total of four interviews was successfully conducted telephonically.</a:t>
                      </a:r>
                      <a:endParaRPr lang="en-ZA" sz="1300" b="0" i="0" u="none" strike="noStrike" kern="1200" dirty="0">
                        <a:solidFill>
                          <a:srgbClr val="000000"/>
                        </a:solidFill>
                        <a:effectLst/>
                        <a:latin typeface="Arial Narrow" panose="020B0606020202030204" pitchFamily="34" charset="0"/>
                        <a:ea typeface="+mn-ea"/>
                        <a:cs typeface="+mn-cs"/>
                      </a:endParaRPr>
                    </a:p>
                  </a:txBody>
                  <a:tcPr marR="90000" marT="0" marB="0">
                    <a:solidFill>
                      <a:schemeClr val="bg1"/>
                    </a:solidFill>
                  </a:tcPr>
                </a:tc>
                <a:extLst>
                  <a:ext uri="{0D108BD9-81ED-4DB2-BD59-A6C34878D82A}">
                    <a16:rowId xmlns:a16="http://schemas.microsoft.com/office/drawing/2014/main" xmlns="" val="3319403856"/>
                  </a:ext>
                </a:extLst>
              </a:tr>
            </a:tbl>
          </a:graphicData>
        </a:graphic>
      </p:graphicFrame>
    </p:spTree>
    <p:extLst>
      <p:ext uri="{BB962C8B-B14F-4D97-AF65-F5344CB8AC3E}">
        <p14:creationId xmlns:p14="http://schemas.microsoft.com/office/powerpoint/2010/main" val="3446928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510990" y="5950555"/>
            <a:ext cx="2740210" cy="365125"/>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4111517734"/>
              </p:ext>
            </p:extLst>
          </p:nvPr>
        </p:nvGraphicFramePr>
        <p:xfrm>
          <a:off x="298398" y="129875"/>
          <a:ext cx="8615489" cy="5724032"/>
        </p:xfrm>
        <a:graphic>
          <a:graphicData uri="http://schemas.openxmlformats.org/drawingml/2006/table">
            <a:tbl>
              <a:tblPr>
                <a:tableStyleId>{8A107856-5554-42FB-B03E-39F5DBC370BA}</a:tableStyleId>
              </a:tblPr>
              <a:tblGrid>
                <a:gridCol w="1421454">
                  <a:extLst>
                    <a:ext uri="{9D8B030D-6E8A-4147-A177-3AD203B41FA5}">
                      <a16:colId xmlns:a16="http://schemas.microsoft.com/office/drawing/2014/main" xmlns="" val="20000"/>
                    </a:ext>
                  </a:extLst>
                </a:gridCol>
                <a:gridCol w="1716833">
                  <a:extLst>
                    <a:ext uri="{9D8B030D-6E8A-4147-A177-3AD203B41FA5}">
                      <a16:colId xmlns:a16="http://schemas.microsoft.com/office/drawing/2014/main" xmlns="" val="20001"/>
                    </a:ext>
                  </a:extLst>
                </a:gridCol>
                <a:gridCol w="1502228">
                  <a:extLst>
                    <a:ext uri="{9D8B030D-6E8A-4147-A177-3AD203B41FA5}">
                      <a16:colId xmlns:a16="http://schemas.microsoft.com/office/drawing/2014/main" xmlns="" val="20003"/>
                    </a:ext>
                  </a:extLst>
                </a:gridCol>
                <a:gridCol w="1390262">
                  <a:extLst>
                    <a:ext uri="{9D8B030D-6E8A-4147-A177-3AD203B41FA5}">
                      <a16:colId xmlns:a16="http://schemas.microsoft.com/office/drawing/2014/main" xmlns="" val="20004"/>
                    </a:ext>
                  </a:extLst>
                </a:gridCol>
                <a:gridCol w="2584712">
                  <a:extLst>
                    <a:ext uri="{9D8B030D-6E8A-4147-A177-3AD203B41FA5}">
                      <a16:colId xmlns:a16="http://schemas.microsoft.com/office/drawing/2014/main" xmlns="" val="4205142786"/>
                    </a:ext>
                  </a:extLst>
                </a:gridCol>
              </a:tblGrid>
              <a:tr h="356282">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sz="1300" b="1" i="0" u="none" strike="noStrike" kern="1200" cap="none" spc="0" normalizeH="0" baseline="0" noProof="0" dirty="0" smtClean="0">
                          <a:ln>
                            <a:noFill/>
                          </a:ln>
                          <a:solidFill>
                            <a:prstClr val="black"/>
                          </a:solidFill>
                          <a:effectLst/>
                          <a:uLnTx/>
                          <a:uFillTx/>
                          <a:latin typeface="Arial Narrow" pitchFamily="34" charset="0"/>
                          <a:cs typeface="Arial" pitchFamily="34" charset="0"/>
                        </a:rPr>
                        <a:t>Strategic objective: </a:t>
                      </a:r>
                      <a:r>
                        <a:rPr kumimoji="0" lang="en-US" sz="1300" b="1" i="0" u="none" strike="noStrike" kern="1200" cap="none" spc="0" normalizeH="0" baseline="0" noProof="0" dirty="0" smtClean="0">
                          <a:ln>
                            <a:noFill/>
                          </a:ln>
                          <a:solidFill>
                            <a:prstClr val="black"/>
                          </a:solidFill>
                          <a:effectLst/>
                          <a:uLnTx/>
                          <a:uFillTx/>
                          <a:latin typeface="Arial Narrow" pitchFamily="34" charset="0"/>
                          <a:cs typeface="Arial" pitchFamily="34" charset="0"/>
                        </a:rPr>
                        <a:t>To provide knowledge services to inform policy, planning and decision making.</a:t>
                      </a:r>
                      <a:endParaRPr kumimoji="0" lang="en-ZA" sz="1300" b="1" i="0" u="none" strike="noStrike" kern="1200" cap="none" spc="0" normalizeH="0" baseline="0" noProof="0" dirty="0" smtClean="0">
                        <a:ln>
                          <a:noFill/>
                        </a:ln>
                        <a:solidFill>
                          <a:prstClr val="black"/>
                        </a:solidFill>
                        <a:effectLst/>
                        <a:uLnTx/>
                        <a:uFillTx/>
                        <a:latin typeface="Arial Narrow" pitchFamily="34" charset="0"/>
                        <a:cs typeface="Arial" pitchFamily="34" charset="0"/>
                      </a:endParaRPr>
                    </a:p>
                  </a:txBody>
                  <a:tcPr marL="86400" marR="86400" marT="45724" marB="45724" anchor="ctr" horzOverflow="overflow">
                    <a:solidFill>
                      <a:srgbClr val="F1995D"/>
                    </a:solidFill>
                  </a:tcPr>
                </a:tc>
                <a:tc hMerge="1">
                  <a:txBody>
                    <a:bodyPr/>
                    <a:lstStyle/>
                    <a:p>
                      <a:endParaRPr lang="en-ZA"/>
                    </a:p>
                  </a:txBody>
                  <a:tcPr/>
                </a:tc>
                <a:tc hMerge="1">
                  <a:txBody>
                    <a:bodyPr/>
                    <a:lstStyle/>
                    <a:p>
                      <a:pPr algn="just" fontAlgn="t"/>
                      <a:endParaRPr lang="en-US" sz="1600" b="0" i="0" u="none" strike="noStrike" dirty="0">
                        <a:solidFill>
                          <a:srgbClr val="000000"/>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extLst>
                  <a:ext uri="{0D108BD9-81ED-4DB2-BD59-A6C34878D82A}">
                    <a16:rowId xmlns:a16="http://schemas.microsoft.com/office/drawing/2014/main" xmlns="" val="10000"/>
                  </a:ext>
                </a:extLst>
              </a:tr>
              <a:tr h="277901">
                <a:tc rowSpan="2">
                  <a:txBody>
                    <a:bodyPr/>
                    <a:lstStyle/>
                    <a:p>
                      <a:pPr algn="ctr">
                        <a:lnSpc>
                          <a:spcPct val="100000"/>
                        </a:lnSpc>
                      </a:pPr>
                      <a:r>
                        <a:rPr lang="en-US" sz="1300" b="1" dirty="0" smtClean="0">
                          <a:latin typeface="Arial Narrow" panose="020B0606020202030204" pitchFamily="34" charset="0"/>
                        </a:rPr>
                        <a:t>Key</a:t>
                      </a:r>
                      <a:r>
                        <a:rPr lang="en-US" sz="1300" b="1" baseline="0" dirty="0" smtClean="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Narrow" pitchFamily="34" charset="0"/>
                        <a:cs typeface="Arial" pitchFamily="34" charset="0"/>
                      </a:endParaRPr>
                    </a:p>
                  </a:txBody>
                  <a:tcPr anchor="ctr">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356278">
                <a:tc vMerge="1">
                  <a:txBody>
                    <a:bodyPr/>
                    <a:lstStyle/>
                    <a:p>
                      <a:endParaRPr lang="en-ZA"/>
                    </a:p>
                  </a:txBody>
                  <a:tcPr/>
                </a:tc>
                <a:tc vMerge="1">
                  <a:txBody>
                    <a:bodyPr/>
                    <a:lstStyle/>
                    <a:p>
                      <a:pPr marL="0" indent="0" algn="ctr">
                        <a:lnSpc>
                          <a:spcPct val="100000"/>
                        </a:lnSpc>
                        <a:tabLst>
                          <a:tab pos="534988" algn="l"/>
                          <a:tab pos="1614488" algn="l"/>
                        </a:tabLst>
                      </a:pPr>
                      <a:endParaRPr lang="en-US" sz="12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2 Performance – </a:t>
                      </a:r>
                      <a:r>
                        <a:rPr lang="en-ZA" sz="1300" b="1" i="0" dirty="0" smtClean="0">
                          <a:latin typeface="Arial Narrow" panose="020B0606020202030204" pitchFamily="34" charset="0"/>
                        </a:rPr>
                        <a:t>Actual </a:t>
                      </a:r>
                      <a:r>
                        <a:rPr lang="en-US" sz="1300" b="1" dirty="0" smtClean="0">
                          <a:latin typeface="Arial Narrow" panose="020B0606020202030204" pitchFamily="34" charset="0"/>
                        </a:rPr>
                        <a:t>Data </a:t>
                      </a:r>
                      <a:endParaRPr lang="en-US" sz="13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a:t>
                      </a:r>
                      <a:r>
                        <a:rPr lang="en-US" sz="1300" b="1" baseline="0" dirty="0" smtClean="0">
                          <a:latin typeface="Arial Narrow" panose="020B0606020202030204" pitchFamily="34" charset="0"/>
                        </a:rPr>
                        <a:t> Targets</a:t>
                      </a:r>
                      <a:endParaRPr lang="en-US" sz="13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 Performance – Preliminary Data </a:t>
                      </a:r>
                      <a:endParaRPr lang="en-US" sz="13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56278">
                <a:tc rowSpan="3">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3"/>
                        <a:tabLst/>
                        <a:defRPr/>
                      </a:pPr>
                      <a:r>
                        <a:rPr kumimoji="0" lang="en-US" sz="1300" b="0" i="0" u="none" strike="noStrike" kern="1200" cap="none" spc="0" normalizeH="0" baseline="0" noProof="0" dirty="0" smtClean="0">
                          <a:ln>
                            <a:noFill/>
                          </a:ln>
                          <a:solidFill>
                            <a:prstClr val="black"/>
                          </a:solidFill>
                          <a:effectLst/>
                          <a:uLnTx/>
                          <a:uFillTx/>
                          <a:latin typeface="Arial Narrow"/>
                          <a:ea typeface="+mn-ea"/>
                          <a:cs typeface="+mn-cs"/>
                        </a:rPr>
                        <a:t>Number of monitoring and evaluation reports on tourism projects and initiatives developed</a:t>
                      </a:r>
                      <a:endParaRPr kumimoji="0" lang="en-ZA" sz="1300" b="0" i="0" u="none" strike="noStrike" kern="1200" cap="none" spc="0" normalizeH="0" baseline="0" noProof="0" dirty="0" smtClean="0">
                        <a:ln>
                          <a:noFill/>
                        </a:ln>
                        <a:solidFill>
                          <a:prstClr val="black"/>
                        </a:solidFill>
                        <a:effectLst/>
                        <a:uLnTx/>
                        <a:uFillTx/>
                        <a:latin typeface="Arial Narrow"/>
                        <a:ea typeface="+mn-ea"/>
                        <a:cs typeface="+mn-cs"/>
                      </a:endParaRPr>
                    </a:p>
                    <a:p>
                      <a:pPr marL="182880" indent="-182880" algn="just" fontAlgn="t">
                        <a:buFont typeface="+mj-lt"/>
                        <a:buAutoNum type="arabicPeriod" startAt="3"/>
                      </a:pPr>
                      <a:endParaRPr lang="en-US" sz="1300" b="0" i="0" u="none" strike="noStrike" dirty="0">
                        <a:solidFill>
                          <a:srgbClr val="000000"/>
                        </a:solidFill>
                        <a:latin typeface="Arial Narrow" panose="020B0606020202030204" pitchFamily="34" charset="0"/>
                      </a:endParaRPr>
                    </a:p>
                  </a:txBody>
                  <a:tcPr>
                    <a:noFill/>
                  </a:tcPr>
                </a:tc>
                <a:tc gridSpan="4">
                  <a:txBody>
                    <a:bodyPr/>
                    <a:lstStyle/>
                    <a:p>
                      <a:pPr marL="0" indent="0" algn="l">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Four reports developed</a:t>
                      </a:r>
                      <a:r>
                        <a:rPr lang="en-US" sz="1300" b="1" baseline="0" dirty="0" smtClean="0">
                          <a:solidFill>
                            <a:schemeClr val="tx1"/>
                          </a:solidFill>
                          <a:latin typeface="Arial Narrow" pitchFamily="34" charset="0"/>
                          <a:cs typeface="Arial" pitchFamily="34" charset="0"/>
                        </a:rPr>
                        <a:t> … continued: </a:t>
                      </a:r>
                      <a:endParaRPr lang="en-US" sz="1300" b="1" dirty="0">
                        <a:solidFill>
                          <a:schemeClr val="tx1"/>
                        </a:solidFill>
                        <a:latin typeface="Arial Narrow" pitchFamily="34" charset="0"/>
                        <a:cs typeface="Arial" pitchFamily="34" charset="0"/>
                      </a:endParaRPr>
                    </a:p>
                  </a:txBody>
                  <a:tcP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dirty="0" smtClean="0">
                        <a:solidFill>
                          <a:schemeClr val="tx1"/>
                        </a:solidFill>
                        <a:latin typeface="Arial Narrow" pitchFamily="34" charset="0"/>
                        <a:cs typeface="Arial" pitchFamily="34" charset="0"/>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dirty="0" smtClean="0">
                        <a:solidFill>
                          <a:schemeClr val="tx1"/>
                        </a:solidFill>
                        <a:latin typeface="Arial Narrow" pitchFamily="34" charset="0"/>
                        <a:cs typeface="Arial" pitchFamily="34" charset="0"/>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dirty="0" smtClean="0">
                        <a:solidFill>
                          <a:schemeClr val="tx1"/>
                        </a:solidFill>
                        <a:latin typeface="Arial Narrow" pitchFamily="34" charset="0"/>
                        <a:cs typeface="Arial" pitchFamily="34" charset="0"/>
                      </a:endParaRPr>
                    </a:p>
                  </a:txBody>
                  <a:tcPr anchor="ctr"/>
                </a:tc>
                <a:extLst>
                  <a:ext uri="{0D108BD9-81ED-4DB2-BD59-A6C34878D82A}">
                    <a16:rowId xmlns:a16="http://schemas.microsoft.com/office/drawing/2014/main" xmlns="" val="10003"/>
                  </a:ext>
                </a:extLst>
              </a:tr>
              <a:tr h="1924671">
                <a:tc vMerge="1">
                  <a:txBody>
                    <a:bodyPr/>
                    <a:lstStyle/>
                    <a:p>
                      <a:pPr marL="182880" indent="-182880" algn="just" fontAlgn="t">
                        <a:buFont typeface="+mj-lt"/>
                        <a:buAutoNum type="arabicPeriod" startAt="3"/>
                      </a:pPr>
                      <a:endParaRPr lang="en-US" sz="1300" b="0" i="0" u="none" strike="noStrike" dirty="0">
                        <a:solidFill>
                          <a:srgbClr val="000000"/>
                        </a:solidFill>
                        <a:latin typeface="Arial Narrow" panose="020B0606020202030204" pitchFamily="34" charset="0"/>
                      </a:endParaRPr>
                    </a:p>
                  </a:txBody>
                  <a:tcPr marL="86400" marR="86400" marT="0" marB="0">
                    <a:solidFill>
                      <a:schemeClr val="bg1"/>
                    </a:solidFill>
                  </a:tcPr>
                </a:tc>
                <a:tc>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arenR" startAt="3"/>
                        <a:tabLst/>
                        <a:defRPr/>
                      </a:pPr>
                      <a:r>
                        <a:rPr kumimoji="0" lang="en-ZA" sz="13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Evaluation report on Tourism Incentive Programme (Market Access Incentive).</a:t>
                      </a:r>
                    </a:p>
                  </a:txBody>
                  <a:tcPr marL="86400" marR="86400" marT="7620" marB="0">
                    <a:solidFill>
                      <a:schemeClr val="bg1"/>
                    </a:solidFill>
                  </a:tcPr>
                </a:tc>
                <a:tc>
                  <a:txBody>
                    <a:bodyPr/>
                    <a:lstStyle/>
                    <a:p>
                      <a:pPr algn="just" fontAlgn="t"/>
                      <a:r>
                        <a:rPr lang="en-ZA" sz="1300" b="0" i="0" u="none" strike="noStrike" dirty="0" smtClean="0">
                          <a:solidFill>
                            <a:srgbClr val="000000"/>
                          </a:solidFill>
                          <a:effectLst/>
                          <a:latin typeface="Arial Narrow" panose="020B0606020202030204" pitchFamily="34" charset="0"/>
                        </a:rPr>
                        <a:t>The Data Collection Tools have been developed. The Tools were discussed with Project Owners.</a:t>
                      </a:r>
                      <a:endParaRPr lang="en-ZA" sz="1300" b="0" i="0" u="none" strike="noStrike" dirty="0">
                        <a:solidFill>
                          <a:srgbClr val="000000"/>
                        </a:solidFill>
                        <a:effectLst/>
                        <a:latin typeface="Arial Narrow" panose="020B0606020202030204" pitchFamily="34" charset="0"/>
                      </a:endParaRPr>
                    </a:p>
                  </a:txBody>
                  <a:tcPr marL="86400" marR="86400" marT="7620" marB="0">
                    <a:solidFill>
                      <a:schemeClr val="bg1"/>
                    </a:solidFill>
                  </a:tcPr>
                </a:tc>
                <a:tc>
                  <a:txBody>
                    <a:bodyPr/>
                    <a:lstStyle/>
                    <a:p>
                      <a:pPr algn="just" fontAlgn="t"/>
                      <a:r>
                        <a:rPr lang="en-ZA" sz="1300" b="0" i="0" u="none" strike="noStrike" dirty="0">
                          <a:solidFill>
                            <a:srgbClr val="000000"/>
                          </a:solidFill>
                          <a:effectLst/>
                          <a:latin typeface="Arial Narrow" panose="020B0606020202030204" pitchFamily="34" charset="0"/>
                        </a:rPr>
                        <a:t>Data collection</a:t>
                      </a:r>
                      <a:br>
                        <a:rPr lang="en-ZA" sz="1300" b="0" i="0" u="none" strike="noStrike" dirty="0">
                          <a:solidFill>
                            <a:srgbClr val="000000"/>
                          </a:solidFill>
                          <a:effectLst/>
                          <a:latin typeface="Arial Narrow" panose="020B0606020202030204" pitchFamily="34" charset="0"/>
                        </a:rPr>
                      </a:br>
                      <a:r>
                        <a:rPr lang="en-ZA" sz="1300" b="0" i="0" u="none" strike="noStrike" dirty="0">
                          <a:solidFill>
                            <a:srgbClr val="000000"/>
                          </a:solidFill>
                          <a:effectLst/>
                          <a:latin typeface="Arial Narrow" panose="020B0606020202030204" pitchFamily="34" charset="0"/>
                        </a:rPr>
                        <a:t>completed</a:t>
                      </a:r>
                    </a:p>
                  </a:txBody>
                  <a:tcPr marR="90000" marT="0" marB="0">
                    <a:solidFill>
                      <a:schemeClr val="bg1"/>
                    </a:solidFill>
                  </a:tcPr>
                </a:tc>
                <a:tc>
                  <a:txBody>
                    <a:bodyPr/>
                    <a:lstStyle/>
                    <a:p>
                      <a:pPr algn="just" fontAlgn="t"/>
                      <a:r>
                        <a:rPr lang="en-ZA" sz="1300" b="0" i="0" u="none" strike="noStrike" dirty="0" smtClean="0">
                          <a:solidFill>
                            <a:srgbClr val="000000"/>
                          </a:solidFill>
                          <a:effectLst/>
                          <a:latin typeface="Arial Narrow" panose="020B0606020202030204" pitchFamily="34" charset="0"/>
                        </a:rPr>
                        <a:t>Data </a:t>
                      </a:r>
                      <a:r>
                        <a:rPr lang="en-ZA" sz="1300" b="0" i="0" u="none" strike="noStrike" dirty="0">
                          <a:solidFill>
                            <a:srgbClr val="000000"/>
                          </a:solidFill>
                          <a:effectLst/>
                          <a:latin typeface="Arial Narrow" panose="020B0606020202030204" pitchFamily="34" charset="0"/>
                        </a:rPr>
                        <a:t>collection </a:t>
                      </a:r>
                      <a:r>
                        <a:rPr lang="en-ZA" sz="1300" b="0" i="0" u="none" strike="noStrike" dirty="0" smtClean="0">
                          <a:solidFill>
                            <a:srgbClr val="000000"/>
                          </a:solidFill>
                          <a:effectLst/>
                          <a:latin typeface="Arial Narrow" panose="020B0606020202030204" pitchFamily="34" charset="0"/>
                        </a:rPr>
                        <a:t>was completed.  Collection used was both telephonic and self-administered questionnaire. The target population consisted of enterprises that applied for support and were approved and attended, those approved and failed to attended, those that were rejected, who cancelled and withdrew after their applications were approved.</a:t>
                      </a:r>
                    </a:p>
                    <a:p>
                      <a:pPr algn="just" fontAlgn="t"/>
                      <a:endParaRPr lang="en-ZA" sz="1300" b="0" i="0" u="none" strike="noStrike" dirty="0" smtClean="0">
                        <a:solidFill>
                          <a:srgbClr val="000000"/>
                        </a:solidFill>
                        <a:effectLst/>
                        <a:latin typeface="Arial Narrow" panose="020B0606020202030204" pitchFamily="34" charset="0"/>
                      </a:endParaRPr>
                    </a:p>
                  </a:txBody>
                  <a:tcPr marR="90000" marT="0" marB="0">
                    <a:solidFill>
                      <a:schemeClr val="bg1"/>
                    </a:solidFill>
                  </a:tcPr>
                </a:tc>
                <a:extLst>
                  <a:ext uri="{0D108BD9-81ED-4DB2-BD59-A6C34878D82A}">
                    <a16:rowId xmlns:a16="http://schemas.microsoft.com/office/drawing/2014/main" xmlns="" val="10004"/>
                  </a:ext>
                </a:extLst>
              </a:tr>
              <a:tr h="1856792">
                <a:tc vMerge="1">
                  <a:txBody>
                    <a:bodyPr/>
                    <a:lstStyle/>
                    <a:p>
                      <a:endParaRPr lang="en-ZA"/>
                    </a:p>
                  </a:txBody>
                  <a:tcPr/>
                </a:tc>
                <a:tc>
                  <a:txBody>
                    <a:bodyPr/>
                    <a:lstStyle/>
                    <a:p>
                      <a:pPr marL="342900" indent="-342900" algn="just" fontAlgn="t">
                        <a:buFont typeface="+mj-lt"/>
                        <a:buAutoNum type="arabicParenR" startAt="4"/>
                      </a:pPr>
                      <a:r>
                        <a:rPr lang="en-ZA" sz="1300" b="0" i="0" u="none" strike="noStrike" kern="1200" dirty="0" smtClean="0">
                          <a:solidFill>
                            <a:srgbClr val="000000"/>
                          </a:solidFill>
                          <a:effectLst/>
                          <a:latin typeface="Arial Narrow" panose="020B0606020202030204" pitchFamily="34" charset="0"/>
                          <a:ea typeface="+mn-ea"/>
                          <a:cs typeface="+mn-cs"/>
                        </a:rPr>
                        <a:t>2016/17 </a:t>
                      </a:r>
                      <a:r>
                        <a:rPr lang="en-ZA" sz="1300" b="0" i="0" u="none" strike="noStrike" kern="1200" dirty="0">
                          <a:solidFill>
                            <a:srgbClr val="000000"/>
                          </a:solidFill>
                          <a:effectLst/>
                          <a:latin typeface="Arial Narrow" panose="020B0606020202030204" pitchFamily="34" charset="0"/>
                          <a:ea typeface="+mn-ea"/>
                          <a:cs typeface="+mn-cs"/>
                        </a:rPr>
                        <a:t>National Tourism Sector Strategy (NTSS) implementation report.</a:t>
                      </a:r>
                    </a:p>
                  </a:txBody>
                  <a:tcPr marL="86400" marR="86400" marT="7620" marB="0">
                    <a:solidFill>
                      <a:schemeClr val="bg1"/>
                    </a:solidFill>
                  </a:tcPr>
                </a:tc>
                <a:tc>
                  <a:txBody>
                    <a:bodyPr/>
                    <a:lstStyle/>
                    <a:p>
                      <a:pPr algn="just" fontAlgn="t"/>
                      <a:r>
                        <a:rPr lang="en-ZA" sz="1300" b="0" i="0" u="none" strike="noStrike" dirty="0" smtClean="0">
                          <a:solidFill>
                            <a:srgbClr val="000000"/>
                          </a:solidFill>
                          <a:effectLst/>
                          <a:latin typeface="Arial Narrow" panose="020B0606020202030204" pitchFamily="34" charset="0"/>
                        </a:rPr>
                        <a:t>Data collected, analysed and the drafting of the NTSS implementation report commenced.</a:t>
                      </a:r>
                      <a:endParaRPr lang="en-ZA" sz="1300" b="0" i="0" u="none" strike="noStrike" dirty="0">
                        <a:solidFill>
                          <a:srgbClr val="000000"/>
                        </a:solidFill>
                        <a:effectLst/>
                        <a:latin typeface="Arial Narrow" panose="020B0606020202030204" pitchFamily="34" charset="0"/>
                      </a:endParaRPr>
                    </a:p>
                  </a:txBody>
                  <a:tcPr marL="86400" marR="86400" marT="7620" marB="0">
                    <a:solidFill>
                      <a:schemeClr val="bg1"/>
                    </a:solidFill>
                  </a:tcPr>
                </a:tc>
                <a:tc>
                  <a:txBody>
                    <a:bodyPr/>
                    <a:lstStyle/>
                    <a:p>
                      <a:pPr algn="just" fontAlgn="t"/>
                      <a:r>
                        <a:rPr lang="en-ZA" sz="1300" b="0" i="0" u="none" strike="noStrike" dirty="0">
                          <a:solidFill>
                            <a:srgbClr val="000000"/>
                          </a:solidFill>
                          <a:effectLst/>
                          <a:latin typeface="Arial Narrow" panose="020B0606020202030204" pitchFamily="34" charset="0"/>
                        </a:rPr>
                        <a:t>Consultations on the draft NTSS</a:t>
                      </a:r>
                      <a:br>
                        <a:rPr lang="en-ZA" sz="1300" b="0" i="0" u="none" strike="noStrike" dirty="0">
                          <a:solidFill>
                            <a:srgbClr val="000000"/>
                          </a:solidFill>
                          <a:effectLst/>
                          <a:latin typeface="Arial Narrow" panose="020B0606020202030204" pitchFamily="34" charset="0"/>
                        </a:rPr>
                      </a:br>
                      <a:r>
                        <a:rPr lang="en-ZA" sz="1300" b="0" i="0" u="none" strike="noStrike" dirty="0">
                          <a:solidFill>
                            <a:srgbClr val="000000"/>
                          </a:solidFill>
                          <a:effectLst/>
                          <a:latin typeface="Arial Narrow" panose="020B0606020202030204" pitchFamily="34" charset="0"/>
                        </a:rPr>
                        <a:t>implementation report undertaken.</a:t>
                      </a:r>
                    </a:p>
                  </a:txBody>
                  <a:tcPr marR="90000" marT="0" marB="0">
                    <a:solidFill>
                      <a:schemeClr val="bg1"/>
                    </a:solidFill>
                  </a:tcPr>
                </a:tc>
                <a:tc>
                  <a:txBody>
                    <a:bodyPr/>
                    <a:lstStyle/>
                    <a:p>
                      <a:pPr algn="just" fontAlgn="t"/>
                      <a:r>
                        <a:rPr lang="en-ZA" sz="1300" b="0" i="0" u="none" strike="noStrike" dirty="0" smtClean="0">
                          <a:solidFill>
                            <a:srgbClr val="000000"/>
                          </a:solidFill>
                          <a:effectLst/>
                          <a:latin typeface="Arial Narrow" panose="020B0606020202030204" pitchFamily="34" charset="0"/>
                        </a:rPr>
                        <a:t>Consultations </a:t>
                      </a:r>
                      <a:r>
                        <a:rPr lang="en-ZA" sz="1300" b="0" i="0" u="none" strike="noStrike" dirty="0">
                          <a:solidFill>
                            <a:srgbClr val="000000"/>
                          </a:solidFill>
                          <a:effectLst/>
                          <a:latin typeface="Arial Narrow" panose="020B0606020202030204" pitchFamily="34" charset="0"/>
                        </a:rPr>
                        <a:t>on the draft NTSS implementation Report were undertaken</a:t>
                      </a:r>
                      <a:r>
                        <a:rPr lang="en-ZA" sz="1300" b="0" i="0" u="none" strike="noStrike" dirty="0" smtClean="0">
                          <a:solidFill>
                            <a:srgbClr val="000000"/>
                          </a:solidFill>
                          <a:effectLst/>
                          <a:latin typeface="Arial Narrow" panose="020B0606020202030204" pitchFamily="34" charset="0"/>
                        </a:rPr>
                        <a:t>. The </a:t>
                      </a:r>
                      <a:r>
                        <a:rPr lang="en-ZA" sz="1300" b="0" i="0" u="none" strike="noStrike" dirty="0">
                          <a:solidFill>
                            <a:srgbClr val="000000"/>
                          </a:solidFill>
                          <a:effectLst/>
                          <a:latin typeface="Arial Narrow" panose="020B0606020202030204" pitchFamily="34" charset="0"/>
                        </a:rPr>
                        <a:t>Draft NTSS Implementation Report was circulated to the Branches, SAT as well as the TBCSA for further inputs. New information has been integrated to strengthen the report and narrow the gaps that had been identified. </a:t>
                      </a:r>
                    </a:p>
                  </a:txBody>
                  <a:tcPr marR="90000" marT="0" marB="0">
                    <a:solidFill>
                      <a:schemeClr val="bg1"/>
                    </a:solidFill>
                  </a:tcPr>
                </a:tc>
                <a:extLst>
                  <a:ext uri="{0D108BD9-81ED-4DB2-BD59-A6C34878D82A}">
                    <a16:rowId xmlns:a16="http://schemas.microsoft.com/office/drawing/2014/main" xmlns="" val="2027294923"/>
                  </a:ext>
                </a:extLst>
              </a:tr>
            </a:tbl>
          </a:graphicData>
        </a:graphic>
      </p:graphicFrame>
    </p:spTree>
    <p:extLst>
      <p:ext uri="{BB962C8B-B14F-4D97-AF65-F5344CB8AC3E}">
        <p14:creationId xmlns:p14="http://schemas.microsoft.com/office/powerpoint/2010/main" val="3727343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510990" y="5886794"/>
            <a:ext cx="2740210" cy="365125"/>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2194300974"/>
              </p:ext>
            </p:extLst>
          </p:nvPr>
        </p:nvGraphicFramePr>
        <p:xfrm>
          <a:off x="285487" y="205963"/>
          <a:ext cx="8639056" cy="5430673"/>
        </p:xfrm>
        <a:graphic>
          <a:graphicData uri="http://schemas.openxmlformats.org/drawingml/2006/table">
            <a:tbl>
              <a:tblPr>
                <a:tableStyleId>{8A107856-5554-42FB-B03E-39F5DBC370BA}</a:tableStyleId>
              </a:tblPr>
              <a:tblGrid>
                <a:gridCol w="1505990">
                  <a:extLst>
                    <a:ext uri="{9D8B030D-6E8A-4147-A177-3AD203B41FA5}">
                      <a16:colId xmlns:a16="http://schemas.microsoft.com/office/drawing/2014/main" xmlns="" val="20000"/>
                    </a:ext>
                  </a:extLst>
                </a:gridCol>
                <a:gridCol w="1635304">
                  <a:extLst>
                    <a:ext uri="{9D8B030D-6E8A-4147-A177-3AD203B41FA5}">
                      <a16:colId xmlns:a16="http://schemas.microsoft.com/office/drawing/2014/main" xmlns="" val="20001"/>
                    </a:ext>
                  </a:extLst>
                </a:gridCol>
                <a:gridCol w="1233996">
                  <a:extLst>
                    <a:ext uri="{9D8B030D-6E8A-4147-A177-3AD203B41FA5}">
                      <a16:colId xmlns:a16="http://schemas.microsoft.com/office/drawing/2014/main" xmlns="" val="20003"/>
                    </a:ext>
                  </a:extLst>
                </a:gridCol>
                <a:gridCol w="1340528">
                  <a:extLst>
                    <a:ext uri="{9D8B030D-6E8A-4147-A177-3AD203B41FA5}">
                      <a16:colId xmlns:a16="http://schemas.microsoft.com/office/drawing/2014/main" xmlns="" val="20004"/>
                    </a:ext>
                  </a:extLst>
                </a:gridCol>
                <a:gridCol w="2923238">
                  <a:extLst>
                    <a:ext uri="{9D8B030D-6E8A-4147-A177-3AD203B41FA5}">
                      <a16:colId xmlns:a16="http://schemas.microsoft.com/office/drawing/2014/main" xmlns="" val="3906202193"/>
                    </a:ext>
                  </a:extLst>
                </a:gridCol>
              </a:tblGrid>
              <a:tr h="285322">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sz="1300" b="1" i="0" u="none" strike="noStrike" kern="1200" cap="none" spc="0" normalizeH="0" baseline="0" noProof="0" dirty="0" smtClean="0">
                          <a:ln>
                            <a:noFill/>
                          </a:ln>
                          <a:solidFill>
                            <a:prstClr val="black"/>
                          </a:solidFill>
                          <a:effectLst/>
                          <a:uLnTx/>
                          <a:uFillTx/>
                          <a:latin typeface="Arial Narrow" pitchFamily="34" charset="0"/>
                          <a:cs typeface="Arial" pitchFamily="34" charset="0"/>
                        </a:rPr>
                        <a:t>Strategic objective: </a:t>
                      </a:r>
                      <a:r>
                        <a:rPr kumimoji="0" lang="en-US" sz="1300" b="1" i="0" u="none" strike="noStrike" kern="1200" cap="none" spc="0" normalizeH="0" baseline="0" noProof="0" dirty="0" smtClean="0">
                          <a:ln>
                            <a:noFill/>
                          </a:ln>
                          <a:solidFill>
                            <a:prstClr val="black"/>
                          </a:solidFill>
                          <a:effectLst/>
                          <a:uLnTx/>
                          <a:uFillTx/>
                          <a:latin typeface="Arial Narrow" pitchFamily="34" charset="0"/>
                          <a:cs typeface="Arial" pitchFamily="34" charset="0"/>
                        </a:rPr>
                        <a:t>To provide knowledge services to inform policy, planning and decision making.</a:t>
                      </a:r>
                      <a:endParaRPr kumimoji="0" lang="en-ZA" sz="1300" b="1" i="0" u="none" strike="noStrike" kern="1200" cap="none" spc="0" normalizeH="0" baseline="0" noProof="0" dirty="0" smtClean="0">
                        <a:ln>
                          <a:noFill/>
                        </a:ln>
                        <a:solidFill>
                          <a:prstClr val="black"/>
                        </a:solidFill>
                        <a:effectLst/>
                        <a:uLnTx/>
                        <a:uFillTx/>
                        <a:latin typeface="Arial Narrow" pitchFamily="34" charset="0"/>
                        <a:cs typeface="Arial" pitchFamily="34" charset="0"/>
                      </a:endParaRPr>
                    </a:p>
                  </a:txBody>
                  <a:tcPr marL="86400" marR="86400" marT="45724" marB="45724" anchor="ctr" horzOverflow="overflow">
                    <a:solidFill>
                      <a:srgbClr val="F1995D"/>
                    </a:solidFill>
                  </a:tcPr>
                </a:tc>
                <a:tc hMerge="1">
                  <a:txBody>
                    <a:bodyPr/>
                    <a:lstStyle/>
                    <a:p>
                      <a:endParaRPr lang="en-ZA"/>
                    </a:p>
                  </a:txBody>
                  <a:tcPr/>
                </a:tc>
                <a:tc hMerge="1">
                  <a:txBody>
                    <a:bodyPr/>
                    <a:lstStyle/>
                    <a:p>
                      <a:pPr algn="just" fontAlgn="t"/>
                      <a:endParaRPr lang="en-US" sz="1600" b="0" i="0" u="none" strike="noStrike" dirty="0">
                        <a:solidFill>
                          <a:srgbClr val="000000"/>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extLst>
                  <a:ext uri="{0D108BD9-81ED-4DB2-BD59-A6C34878D82A}">
                    <a16:rowId xmlns:a16="http://schemas.microsoft.com/office/drawing/2014/main" xmlns="" val="10000"/>
                  </a:ext>
                </a:extLst>
              </a:tr>
              <a:tr h="276903">
                <a:tc rowSpan="2">
                  <a:txBody>
                    <a:bodyPr/>
                    <a:lstStyle/>
                    <a:p>
                      <a:pPr algn="ctr">
                        <a:lnSpc>
                          <a:spcPct val="100000"/>
                        </a:lnSpc>
                      </a:pPr>
                      <a:r>
                        <a:rPr lang="en-US" sz="1300" b="1" dirty="0" smtClean="0">
                          <a:latin typeface="Arial Narrow" panose="020B0606020202030204" pitchFamily="34" charset="0"/>
                        </a:rPr>
                        <a:t>Key</a:t>
                      </a:r>
                      <a:r>
                        <a:rPr lang="en-US" sz="1300" b="1" baseline="0" dirty="0" smtClean="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Narrow" pitchFamily="34" charset="0"/>
                        <a:cs typeface="Arial" pitchFamily="34" charset="0"/>
                      </a:endParaRPr>
                    </a:p>
                  </a:txBody>
                  <a:tcPr anchor="ctr">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655449">
                <a:tc vMerge="1">
                  <a:txBody>
                    <a:bodyPr/>
                    <a:lstStyle/>
                    <a:p>
                      <a:endParaRPr lang="en-ZA"/>
                    </a:p>
                  </a:txBody>
                  <a:tcPr/>
                </a:tc>
                <a:tc vMerge="1">
                  <a:txBody>
                    <a:bodyPr/>
                    <a:lstStyle/>
                    <a:p>
                      <a:pPr marL="0" indent="0" algn="ctr">
                        <a:lnSpc>
                          <a:spcPct val="100000"/>
                        </a:lnSpc>
                        <a:tabLst>
                          <a:tab pos="534988" algn="l"/>
                          <a:tab pos="1614488" algn="l"/>
                        </a:tabLst>
                      </a:pPr>
                      <a:endParaRPr lang="en-US" sz="12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2 Performance – </a:t>
                      </a:r>
                      <a:r>
                        <a:rPr lang="en-ZA" sz="1300" b="1" i="0" dirty="0" smtClean="0">
                          <a:latin typeface="Arial Narrow" panose="020B0606020202030204" pitchFamily="34" charset="0"/>
                        </a:rPr>
                        <a:t>Actual </a:t>
                      </a:r>
                      <a:r>
                        <a:rPr lang="en-US" sz="1300" b="1" dirty="0" smtClean="0">
                          <a:latin typeface="Arial Narrow" panose="020B0606020202030204" pitchFamily="34" charset="0"/>
                        </a:rPr>
                        <a:t>Data </a:t>
                      </a:r>
                      <a:endParaRPr lang="en-US" sz="13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a:t>
                      </a:r>
                      <a:r>
                        <a:rPr lang="en-US" sz="1300" b="1" baseline="0" dirty="0" smtClean="0">
                          <a:latin typeface="Arial Narrow" panose="020B0606020202030204" pitchFamily="34" charset="0"/>
                        </a:rPr>
                        <a:t> Targets</a:t>
                      </a:r>
                      <a:endParaRPr lang="en-US" sz="13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 Performance – Preliminary Data </a:t>
                      </a:r>
                      <a:endParaRPr lang="en-US" sz="13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4165745">
                <a:tc>
                  <a:txBody>
                    <a:bodyPr/>
                    <a:lstStyle/>
                    <a:p>
                      <a:pPr marL="342900" marR="0" lvl="0" indent="-342900" algn="just" defTabSz="914400" rtl="0" eaLnBrk="1" fontAlgn="t" latinLnBrk="0" hangingPunct="1">
                        <a:lnSpc>
                          <a:spcPct val="100000"/>
                        </a:lnSpc>
                        <a:spcBef>
                          <a:spcPts val="0"/>
                        </a:spcBef>
                        <a:spcAft>
                          <a:spcPts val="0"/>
                        </a:spcAft>
                        <a:buClrTx/>
                        <a:buSzTx/>
                        <a:buFont typeface="Arial" panose="020B0604020202020204" pitchFamily="34" charset="0"/>
                        <a:buAutoNum type="arabicPeriod" startAt="4"/>
                        <a:tabLst/>
                        <a:defRPr/>
                      </a:pPr>
                      <a:r>
                        <a:rPr lang="en-US" sz="1300" b="0" i="0" u="none" strike="noStrike" kern="1200" noProof="0" dirty="0" smtClean="0">
                          <a:solidFill>
                            <a:srgbClr val="000000"/>
                          </a:solidFill>
                          <a:effectLst/>
                          <a:latin typeface="Arial Narrow" panose="020B0606020202030204" pitchFamily="34" charset="0"/>
                          <a:ea typeface="+mn-ea"/>
                          <a:cs typeface="+mn-cs"/>
                        </a:rPr>
                        <a:t>Number of information systems and frameworks developed and maintained.</a:t>
                      </a:r>
                    </a:p>
                    <a:p>
                      <a:pPr marR="0" algn="just" defTabSz="914400" rtl="0" eaLnBrk="1" fontAlgn="t" latinLnBrk="0" hangingPunct="1">
                        <a:lnSpc>
                          <a:spcPct val="100000"/>
                        </a:lnSpc>
                        <a:spcBef>
                          <a:spcPts val="0"/>
                        </a:spcBef>
                        <a:spcAft>
                          <a:spcPts val="0"/>
                        </a:spcAft>
                        <a:buClrTx/>
                        <a:buSzTx/>
                        <a:buFont typeface="Arial" panose="020B0604020202020204" pitchFamily="34" charset="0"/>
                        <a:tabLst/>
                        <a:defRPr/>
                      </a:pPr>
                      <a:endParaRPr lang="en-ZA" sz="1300" b="0" i="0" u="none" strike="noStrike" kern="1200" dirty="0">
                        <a:solidFill>
                          <a:srgbClr val="000000"/>
                        </a:solidFill>
                        <a:effectLst/>
                        <a:latin typeface="Arial Narrow" panose="020B0606020202030204" pitchFamily="34" charset="0"/>
                        <a:ea typeface="+mn-ea"/>
                        <a:cs typeface="+mn-cs"/>
                      </a:endParaRPr>
                    </a:p>
                  </a:txBody>
                  <a:tcPr marL="86400" marR="8640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300" b="0" i="0" u="none" strike="noStrike" kern="1200" dirty="0" smtClean="0">
                          <a:solidFill>
                            <a:srgbClr val="000000"/>
                          </a:solidFill>
                          <a:effectLst/>
                          <a:latin typeface="Arial Narrow" panose="020B0606020202030204" pitchFamily="34" charset="0"/>
                          <a:ea typeface="+mn-ea"/>
                          <a:cs typeface="+mn-cs"/>
                        </a:rPr>
                        <a:t>Concept on the design and implementation plan of the National Tourism Information and Monitoring System (NTIMS) developed.</a:t>
                      </a:r>
                    </a:p>
                  </a:txBody>
                  <a:tcPr marL="85725" marR="86400" marT="9525" marB="0">
                    <a:solidFill>
                      <a:schemeClr val="bg1"/>
                    </a:solidFill>
                  </a:tcPr>
                </a:tc>
                <a:tc>
                  <a:txBody>
                    <a:bodyPr/>
                    <a:lstStyle/>
                    <a:p>
                      <a:pPr algn="just" fontAlgn="t"/>
                      <a:r>
                        <a:rPr lang="en-ZA" sz="1300" b="0" i="0" u="none" strike="noStrike" dirty="0" smtClean="0">
                          <a:solidFill>
                            <a:srgbClr val="000000"/>
                          </a:solidFill>
                          <a:effectLst/>
                          <a:latin typeface="Arial Narrow" panose="020B0606020202030204" pitchFamily="34" charset="0"/>
                        </a:rPr>
                        <a:t>Draft concept for NTIMS was developed.</a:t>
                      </a:r>
                      <a:endParaRPr lang="en-ZA" sz="1300" b="0" i="0" u="none" strike="noStrike" dirty="0">
                        <a:solidFill>
                          <a:srgbClr val="000000"/>
                        </a:solidFill>
                        <a:effectLst/>
                        <a:latin typeface="Arial Narrow" panose="020B0606020202030204" pitchFamily="34" charset="0"/>
                      </a:endParaRPr>
                    </a:p>
                  </a:txBody>
                  <a:tcPr marL="85725" marR="86400" marT="9525" marB="0">
                    <a:solidFill>
                      <a:schemeClr val="bg1"/>
                    </a:solidFill>
                  </a:tcPr>
                </a:tc>
                <a:tc>
                  <a:txBody>
                    <a:bodyPr/>
                    <a:lstStyle/>
                    <a:p>
                      <a:pPr algn="just" fontAlgn="t"/>
                      <a:r>
                        <a:rPr lang="en-ZA" sz="1300" b="0" i="0" u="none" strike="noStrike" dirty="0">
                          <a:solidFill>
                            <a:srgbClr val="000000"/>
                          </a:solidFill>
                          <a:effectLst/>
                          <a:latin typeface="Arial Narrow" panose="020B0606020202030204" pitchFamily="34" charset="0"/>
                        </a:rPr>
                        <a:t>Consultations on the draft concept for NTIMS conducted.</a:t>
                      </a:r>
                    </a:p>
                  </a:txBody>
                  <a:tcPr marR="90000" marT="0" marB="0">
                    <a:solidFill>
                      <a:schemeClr val="bg1"/>
                    </a:solidFill>
                  </a:tcPr>
                </a:tc>
                <a:tc>
                  <a:txBody>
                    <a:bodyPr/>
                    <a:lstStyle/>
                    <a:p>
                      <a:pPr marL="115888" indent="-115888" algn="just" fontAlgn="t">
                        <a:buFont typeface="Arial" panose="020B0604020202020204" pitchFamily="34" charset="0"/>
                        <a:buChar char="•"/>
                      </a:pPr>
                      <a:r>
                        <a:rPr lang="en-ZA" sz="1300" b="0" i="0" u="none" strike="noStrike" dirty="0" smtClean="0">
                          <a:solidFill>
                            <a:srgbClr val="000000"/>
                          </a:solidFill>
                          <a:effectLst/>
                          <a:latin typeface="Arial Narrow" panose="020B0606020202030204" pitchFamily="34" charset="0"/>
                        </a:rPr>
                        <a:t>Consultations </a:t>
                      </a:r>
                      <a:r>
                        <a:rPr lang="en-ZA" sz="1300" b="0" i="0" u="none" strike="noStrike" dirty="0">
                          <a:solidFill>
                            <a:srgbClr val="000000"/>
                          </a:solidFill>
                          <a:effectLst/>
                          <a:latin typeface="Arial Narrow" panose="020B0606020202030204" pitchFamily="34" charset="0"/>
                        </a:rPr>
                        <a:t>on the</a:t>
                      </a:r>
                      <a:br>
                        <a:rPr lang="en-ZA" sz="1300" b="0" i="0" u="none" strike="noStrike" dirty="0">
                          <a:solidFill>
                            <a:srgbClr val="000000"/>
                          </a:solidFill>
                          <a:effectLst/>
                          <a:latin typeface="Arial Narrow" panose="020B0606020202030204" pitchFamily="34" charset="0"/>
                        </a:rPr>
                      </a:br>
                      <a:r>
                        <a:rPr lang="en-ZA" sz="1300" b="0" i="0" u="none" strike="noStrike" dirty="0">
                          <a:solidFill>
                            <a:srgbClr val="000000"/>
                          </a:solidFill>
                          <a:effectLst/>
                          <a:latin typeface="Arial Narrow" panose="020B0606020202030204" pitchFamily="34" charset="0"/>
                        </a:rPr>
                        <a:t>draft concept for NTIMS</a:t>
                      </a:r>
                      <a:br>
                        <a:rPr lang="en-ZA" sz="1300" b="0" i="0" u="none" strike="noStrike" dirty="0">
                          <a:solidFill>
                            <a:srgbClr val="000000"/>
                          </a:solidFill>
                          <a:effectLst/>
                          <a:latin typeface="Arial Narrow" panose="020B0606020202030204" pitchFamily="34" charset="0"/>
                        </a:rPr>
                      </a:br>
                      <a:r>
                        <a:rPr lang="en-ZA" sz="1300" b="0" i="0" u="none" strike="noStrike" dirty="0">
                          <a:solidFill>
                            <a:srgbClr val="000000"/>
                          </a:solidFill>
                          <a:effectLst/>
                          <a:latin typeface="Arial Narrow" panose="020B0606020202030204" pitchFamily="34" charset="0"/>
                        </a:rPr>
                        <a:t>conducted. </a:t>
                      </a:r>
                      <a:r>
                        <a:rPr lang="en-ZA" sz="1300" b="0" i="0" u="none" strike="noStrike" dirty="0" smtClean="0">
                          <a:solidFill>
                            <a:srgbClr val="000000"/>
                          </a:solidFill>
                          <a:effectLst/>
                          <a:latin typeface="Arial Narrow" panose="020B0606020202030204" pitchFamily="34" charset="0"/>
                        </a:rPr>
                        <a:t>Meetings </a:t>
                      </a:r>
                      <a:r>
                        <a:rPr lang="en-ZA" sz="1300" b="0" i="0" u="none" strike="noStrike" dirty="0">
                          <a:solidFill>
                            <a:srgbClr val="000000"/>
                          </a:solidFill>
                          <a:effectLst/>
                          <a:latin typeface="Arial Narrow" panose="020B0606020202030204" pitchFamily="34" charset="0"/>
                        </a:rPr>
                        <a:t>were attended by Provincial Tourism Managers, Ward Councillors, District &amp; Local Municipal Managers, Tourism Associations’ General Managers, Regional Tourism Officers, Local Tourism Officers, tourism administrative staff and tourism business representatives</a:t>
                      </a:r>
                      <a:r>
                        <a:rPr lang="en-ZA" sz="1300" b="0" i="0" u="none" strike="noStrike" dirty="0" smtClean="0">
                          <a:solidFill>
                            <a:srgbClr val="000000"/>
                          </a:solidFill>
                          <a:effectLst/>
                          <a:latin typeface="Arial Narrow" panose="020B0606020202030204" pitchFamily="34" charset="0"/>
                        </a:rPr>
                        <a:t>.</a:t>
                      </a:r>
                    </a:p>
                    <a:p>
                      <a:pPr marL="115888" indent="-115888" algn="just" fontAlgn="t">
                        <a:buFont typeface="Arial" panose="020B0604020202020204" pitchFamily="34" charset="0"/>
                        <a:buChar char="•"/>
                      </a:pPr>
                      <a:r>
                        <a:rPr lang="en-ZA" sz="1300" b="0" i="0" u="none" strike="noStrike" dirty="0" smtClean="0">
                          <a:solidFill>
                            <a:srgbClr val="000000"/>
                          </a:solidFill>
                          <a:effectLst/>
                          <a:latin typeface="Arial Narrow" panose="020B0606020202030204" pitchFamily="34" charset="0"/>
                        </a:rPr>
                        <a:t>Outcomes of those consultations outlined lack of proper databases with key indicators needed to understand the tourism footprint for better planning in many provinces in particular at a municipal level. </a:t>
                      </a:r>
                    </a:p>
                    <a:p>
                      <a:pPr marL="115888" indent="-115888" algn="just" fontAlgn="t">
                        <a:buFont typeface="Arial" panose="020B0604020202020204" pitchFamily="34" charset="0"/>
                        <a:buChar char="•"/>
                      </a:pPr>
                      <a:r>
                        <a:rPr lang="en-ZA" sz="1300" b="0" i="0" u="none" strike="noStrike" dirty="0" smtClean="0">
                          <a:solidFill>
                            <a:srgbClr val="000000"/>
                          </a:solidFill>
                          <a:effectLst/>
                          <a:latin typeface="Arial Narrow" panose="020B0606020202030204" pitchFamily="34" charset="0"/>
                        </a:rPr>
                        <a:t>Consultations also highlighted lack of sufficient capacity from a number of municipalities needed to collect, capture and maintain accurate information and data required to support the development of the NTIMS.</a:t>
                      </a:r>
                    </a:p>
                  </a:txBody>
                  <a:tcPr marR="90000" marT="0" marB="0">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676594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18</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510990" y="5886794"/>
            <a:ext cx="2740210" cy="365125"/>
          </a:xfrm>
        </p:spPr>
        <p:txBody>
          <a:bodyPr/>
          <a:lstStyle/>
          <a:p>
            <a:pPr>
              <a:defRPr/>
            </a:pPr>
            <a:r>
              <a:rPr lang="en-ZA" sz="1000" i="1" dirty="0">
                <a:solidFill>
                  <a:prstClr val="black"/>
                </a:solidFill>
                <a:latin typeface="Arial Narrow" panose="020B0606020202030204" pitchFamily="34" charset="0"/>
              </a:rPr>
              <a:t>2017-18 Quarter 3 Report – Preliminary Data</a:t>
            </a:r>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1380738617"/>
              </p:ext>
            </p:extLst>
          </p:nvPr>
        </p:nvGraphicFramePr>
        <p:xfrm>
          <a:off x="340117" y="191013"/>
          <a:ext cx="8483608" cy="5639065"/>
        </p:xfrm>
        <a:graphic>
          <a:graphicData uri="http://schemas.openxmlformats.org/drawingml/2006/table">
            <a:tbl>
              <a:tblPr>
                <a:tableStyleId>{8A107856-5554-42FB-B03E-39F5DBC370BA}</a:tableStyleId>
              </a:tblPr>
              <a:tblGrid>
                <a:gridCol w="1180773">
                  <a:extLst>
                    <a:ext uri="{9D8B030D-6E8A-4147-A177-3AD203B41FA5}">
                      <a16:colId xmlns:a16="http://schemas.microsoft.com/office/drawing/2014/main" xmlns="" val="20000"/>
                    </a:ext>
                  </a:extLst>
                </a:gridCol>
                <a:gridCol w="1101012">
                  <a:extLst>
                    <a:ext uri="{9D8B030D-6E8A-4147-A177-3AD203B41FA5}">
                      <a16:colId xmlns:a16="http://schemas.microsoft.com/office/drawing/2014/main" xmlns="" val="20001"/>
                    </a:ext>
                  </a:extLst>
                </a:gridCol>
                <a:gridCol w="2442467">
                  <a:extLst>
                    <a:ext uri="{9D8B030D-6E8A-4147-A177-3AD203B41FA5}">
                      <a16:colId xmlns:a16="http://schemas.microsoft.com/office/drawing/2014/main" xmlns="" val="20003"/>
                    </a:ext>
                  </a:extLst>
                </a:gridCol>
                <a:gridCol w="1289539">
                  <a:extLst>
                    <a:ext uri="{9D8B030D-6E8A-4147-A177-3AD203B41FA5}">
                      <a16:colId xmlns:a16="http://schemas.microsoft.com/office/drawing/2014/main" xmlns="" val="20004"/>
                    </a:ext>
                  </a:extLst>
                </a:gridCol>
                <a:gridCol w="2469817">
                  <a:extLst>
                    <a:ext uri="{9D8B030D-6E8A-4147-A177-3AD203B41FA5}">
                      <a16:colId xmlns:a16="http://schemas.microsoft.com/office/drawing/2014/main" xmlns="" val="3280343154"/>
                    </a:ext>
                  </a:extLst>
                </a:gridCol>
              </a:tblGrid>
              <a:tr h="326020">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itchFamily="34" charset="0"/>
                          <a:cs typeface="Arial" pitchFamily="34" charset="0"/>
                        </a:rPr>
                        <a:t>Strategic objective: </a:t>
                      </a:r>
                      <a:r>
                        <a:rPr kumimoji="0" lang="en-US" sz="1400" b="1" i="0" u="none" strike="noStrike" kern="1200" cap="none" spc="0" normalizeH="0" baseline="0" noProof="0" dirty="0" smtClean="0">
                          <a:ln>
                            <a:noFill/>
                          </a:ln>
                          <a:solidFill>
                            <a:schemeClr val="tx1"/>
                          </a:solidFill>
                          <a:effectLst/>
                          <a:uLnTx/>
                          <a:uFillTx/>
                          <a:latin typeface="Arial Narrow" pitchFamily="34" charset="0"/>
                          <a:cs typeface="Arial" pitchFamily="34" charset="0"/>
                        </a:rPr>
                        <a:t>To provide knowledge services to inform policy, planning and decision making.</a:t>
                      </a:r>
                      <a:endParaRPr kumimoji="0" lang="en-ZA" sz="1400" b="1" i="0" u="none" strike="noStrike" kern="1200" cap="none" spc="0" normalizeH="0" baseline="0" noProof="0" dirty="0" smtClean="0">
                        <a:ln>
                          <a:noFill/>
                        </a:ln>
                        <a:solidFill>
                          <a:schemeClr val="tx1"/>
                        </a:solidFill>
                        <a:effectLst/>
                        <a:uLnTx/>
                        <a:uFillTx/>
                        <a:latin typeface="Arial Narrow" pitchFamily="34" charset="0"/>
                        <a:cs typeface="Arial" pitchFamily="34" charset="0"/>
                      </a:endParaRPr>
                    </a:p>
                  </a:txBody>
                  <a:tcPr marL="86400" marR="86400" marT="45724" marB="45724" anchor="ctr" horzOverflow="overflow">
                    <a:solidFill>
                      <a:srgbClr val="F1995D"/>
                    </a:solidFill>
                  </a:tcPr>
                </a:tc>
                <a:tc hMerge="1">
                  <a:txBody>
                    <a:bodyPr/>
                    <a:lstStyle/>
                    <a:p>
                      <a:endParaRPr lang="en-ZA"/>
                    </a:p>
                  </a:txBody>
                  <a:tcPr/>
                </a:tc>
                <a:tc hMerge="1">
                  <a:txBody>
                    <a:bodyPr/>
                    <a:lstStyle/>
                    <a:p>
                      <a:pPr algn="just" fontAlgn="t"/>
                      <a:endParaRPr lang="en-US" sz="1600" b="0" i="0" u="none" strike="noStrike" dirty="0">
                        <a:solidFill>
                          <a:srgbClr val="000000"/>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extLst>
                  <a:ext uri="{0D108BD9-81ED-4DB2-BD59-A6C34878D82A}">
                    <a16:rowId xmlns:a16="http://schemas.microsoft.com/office/drawing/2014/main" xmlns="" val="10000"/>
                  </a:ext>
                </a:extLst>
              </a:tr>
              <a:tr h="297776">
                <a:tc rowSpan="2">
                  <a:txBody>
                    <a:bodyPr/>
                    <a:lstStyle/>
                    <a:p>
                      <a:pPr algn="ctr">
                        <a:lnSpc>
                          <a:spcPct val="100000"/>
                        </a:lnSpc>
                      </a:pPr>
                      <a:r>
                        <a:rPr lang="en-US" sz="1400" b="1" dirty="0" smtClean="0">
                          <a:solidFill>
                            <a:schemeClr val="tx1"/>
                          </a:solidFill>
                          <a:latin typeface="Arial Narrow" panose="020B0606020202030204" pitchFamily="34" charset="0"/>
                        </a:rPr>
                        <a:t>Key</a:t>
                      </a:r>
                      <a:r>
                        <a:rPr lang="en-US" sz="1400" b="1" baseline="0" dirty="0" smtClean="0">
                          <a:solidFill>
                            <a:schemeClr val="tx1"/>
                          </a:solidFill>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solidFill>
                            <a:schemeClr val="tx1"/>
                          </a:solidFill>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smtClean="0">
                        <a:ln>
                          <a:noFill/>
                        </a:ln>
                        <a:solidFill>
                          <a:schemeClr val="tx1"/>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Narrow" pitchFamily="34" charset="0"/>
                        <a:cs typeface="Arial" pitchFamily="34" charset="0"/>
                      </a:endParaRPr>
                    </a:p>
                  </a:txBody>
                  <a:tcPr anchor="ctr">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496293">
                <a:tc vMerge="1">
                  <a:txBody>
                    <a:bodyPr/>
                    <a:lstStyle/>
                    <a:p>
                      <a:endParaRPr lang="en-ZA"/>
                    </a:p>
                  </a:txBody>
                  <a:tcPr/>
                </a:tc>
                <a:tc vMerge="1">
                  <a:txBody>
                    <a:bodyPr/>
                    <a:lstStyle/>
                    <a:p>
                      <a:pPr marL="0" indent="0" algn="ctr">
                        <a:lnSpc>
                          <a:spcPct val="100000"/>
                        </a:lnSpc>
                        <a:tabLst>
                          <a:tab pos="534988" algn="l"/>
                          <a:tab pos="1614488" algn="l"/>
                        </a:tabLst>
                      </a:pPr>
                      <a:endParaRPr lang="en-US" sz="12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Narrow" panose="020B0606020202030204" pitchFamily="34" charset="0"/>
                        </a:rPr>
                        <a:t>Quarter 2 Performance – </a:t>
                      </a:r>
                      <a:r>
                        <a:rPr lang="en-ZA" sz="1400" b="1" i="0" dirty="0" smtClean="0">
                          <a:solidFill>
                            <a:schemeClr val="tx1"/>
                          </a:solidFill>
                          <a:latin typeface="Arial Narrow" panose="020B0606020202030204" pitchFamily="34" charset="0"/>
                        </a:rPr>
                        <a:t>Actual </a:t>
                      </a:r>
                      <a:r>
                        <a:rPr lang="en-US" sz="1400" b="1" dirty="0" smtClean="0">
                          <a:solidFill>
                            <a:schemeClr val="tx1"/>
                          </a:solidFill>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Narrow" panose="020B0606020202030204" pitchFamily="34" charset="0"/>
                        </a:rPr>
                        <a:t>Quarter 3</a:t>
                      </a:r>
                      <a:r>
                        <a:rPr lang="en-US" sz="1400" b="1" baseline="0" dirty="0" smtClean="0">
                          <a:solidFill>
                            <a:schemeClr val="tx1"/>
                          </a:solidFill>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4027379">
                <a:tc>
                  <a:txBody>
                    <a:bodyPr/>
                    <a:lstStyle/>
                    <a:p>
                      <a:pPr marL="228600" marR="0" lvl="0" indent="-228600" algn="just" defTabSz="914400" rtl="0" eaLnBrk="1" fontAlgn="t" latinLnBrk="0" hangingPunct="1">
                        <a:lnSpc>
                          <a:spcPct val="100000"/>
                        </a:lnSpc>
                        <a:spcBef>
                          <a:spcPts val="0"/>
                        </a:spcBef>
                        <a:spcAft>
                          <a:spcPts val="0"/>
                        </a:spcAft>
                        <a:buClrTx/>
                        <a:buSzTx/>
                        <a:buFont typeface="+mj-lt"/>
                        <a:buAutoNum type="arabicPeriod" startAt="4"/>
                        <a:tabLst/>
                        <a:defRPr/>
                      </a:pPr>
                      <a:r>
                        <a:rPr lang="en-US" sz="1400" b="0" i="0" u="none" strike="noStrike" kern="1200" noProof="0" dirty="0" smtClean="0">
                          <a:solidFill>
                            <a:schemeClr val="tx1"/>
                          </a:solidFill>
                          <a:effectLst/>
                          <a:latin typeface="Arial Narrow" panose="020B0606020202030204" pitchFamily="34" charset="0"/>
                          <a:ea typeface="+mn-ea"/>
                          <a:cs typeface="+mn-cs"/>
                        </a:rPr>
                        <a:t>Number of information systems and frameworks developed and maintained.</a:t>
                      </a:r>
                    </a:p>
                    <a:p>
                      <a:pPr marL="0" algn="just" defTabSz="914400" rtl="0" eaLnBrk="1" fontAlgn="t" latinLnBrk="0" hangingPunct="1"/>
                      <a:endParaRPr lang="en-ZA" sz="1400" b="0" i="0" u="none" strike="noStrike" kern="1200" dirty="0">
                        <a:solidFill>
                          <a:schemeClr val="tx1"/>
                        </a:solidFill>
                        <a:effectLst/>
                        <a:latin typeface="Arial Narrow" panose="020B0606020202030204" pitchFamily="34" charset="0"/>
                        <a:ea typeface="+mn-ea"/>
                        <a:cs typeface="+mn-cs"/>
                      </a:endParaRPr>
                    </a:p>
                  </a:txBody>
                  <a:tcPr marL="86400" marR="8640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400" b="0" i="0" u="none" strike="noStrike" kern="1200" dirty="0" smtClean="0">
                          <a:solidFill>
                            <a:schemeClr val="tx1"/>
                          </a:solidFill>
                          <a:effectLst/>
                          <a:latin typeface="Arial Narrow" panose="020B0606020202030204" pitchFamily="34" charset="0"/>
                          <a:ea typeface="+mn-ea"/>
                          <a:cs typeface="+mn-cs"/>
                        </a:rPr>
                        <a:t>Training of youth as data capturers for collection the NTIMS data (2 per municipality).</a:t>
                      </a:r>
                    </a:p>
                  </a:txBody>
                  <a:tcPr marL="85725" marR="86400" marT="9525" marB="0">
                    <a:solidFill>
                      <a:schemeClr val="bg1"/>
                    </a:solidFill>
                  </a:tcPr>
                </a:tc>
                <a:tc>
                  <a:txBody>
                    <a:bodyPr/>
                    <a:lstStyle/>
                    <a:p>
                      <a:pPr marL="115888" indent="-115888" algn="just" fontAlgn="t">
                        <a:buFont typeface="Arial" panose="020B0604020202020204" pitchFamily="34" charset="0"/>
                        <a:buChar char="•"/>
                      </a:pPr>
                      <a:r>
                        <a:rPr lang="en-ZA" sz="1400" b="0" i="0" u="none" strike="noStrike" dirty="0" smtClean="0">
                          <a:solidFill>
                            <a:schemeClr val="tx1"/>
                          </a:solidFill>
                          <a:effectLst/>
                          <a:latin typeface="Arial Narrow" panose="020B0606020202030204" pitchFamily="34" charset="0"/>
                        </a:rPr>
                        <a:t>Selection of suitable candidates conducted.  A total of 689 candidates met the minimum requirements for selection.</a:t>
                      </a:r>
                    </a:p>
                    <a:p>
                      <a:pPr marL="115888" indent="-115888" algn="just" fontAlgn="t">
                        <a:buFont typeface="Arial" panose="020B0604020202020204" pitchFamily="34" charset="0"/>
                        <a:buChar char="•"/>
                      </a:pPr>
                      <a:r>
                        <a:rPr lang="en-ZA" sz="1400" b="0" i="0" u="none" strike="noStrike" dirty="0" smtClean="0">
                          <a:solidFill>
                            <a:schemeClr val="tx1"/>
                          </a:solidFill>
                          <a:effectLst/>
                          <a:latin typeface="Arial Narrow" panose="020B0606020202030204" pitchFamily="34" charset="0"/>
                        </a:rPr>
                        <a:t>Out of 257 municipalities,</a:t>
                      </a:r>
                      <a:r>
                        <a:rPr lang="en-ZA" sz="1400" b="0" i="0" u="none" strike="noStrike" baseline="0" dirty="0" smtClean="0">
                          <a:solidFill>
                            <a:schemeClr val="tx1"/>
                          </a:solidFill>
                          <a:effectLst/>
                          <a:latin typeface="Arial Narrow" panose="020B0606020202030204" pitchFamily="34" charset="0"/>
                        </a:rPr>
                        <a:t> </a:t>
                      </a:r>
                      <a:r>
                        <a:rPr lang="en-ZA" sz="1400" b="0" i="0" u="none" strike="noStrike" dirty="0" smtClean="0">
                          <a:solidFill>
                            <a:schemeClr val="tx1"/>
                          </a:solidFill>
                          <a:effectLst/>
                          <a:latin typeface="Arial Narrow" panose="020B0606020202030204" pitchFamily="34" charset="0"/>
                        </a:rPr>
                        <a:t>101 municipalities were not represented in terms of final selection and placement of unemployed youth as there were no young people from these municipalities who met the selection criteria. </a:t>
                      </a:r>
                    </a:p>
                    <a:p>
                      <a:pPr marL="115888" indent="-115888" algn="just" fontAlgn="t">
                        <a:buFont typeface="Arial" panose="020B0604020202020204" pitchFamily="34" charset="0"/>
                        <a:buChar char="•"/>
                      </a:pPr>
                      <a:r>
                        <a:rPr lang="en-ZA" sz="1400" b="0" i="0" u="none" strike="noStrike" dirty="0" smtClean="0">
                          <a:solidFill>
                            <a:schemeClr val="tx1"/>
                          </a:solidFill>
                          <a:effectLst/>
                          <a:latin typeface="Arial Narrow" panose="020B0606020202030204" pitchFamily="34" charset="0"/>
                        </a:rPr>
                        <a:t> In order to ensure a fair representation of candidates from all local municipalities, an intervention to advertise the opportunity in partnership with municipalities and key government departments is underway so that a re-selection of youth can be done. </a:t>
                      </a:r>
                      <a:endParaRPr lang="en-ZA" sz="1400" b="0" i="0" u="none" strike="noStrike" dirty="0">
                        <a:solidFill>
                          <a:schemeClr val="tx1"/>
                        </a:solidFill>
                        <a:effectLst/>
                        <a:latin typeface="Arial Narrow" panose="020B0606020202030204" pitchFamily="34" charset="0"/>
                      </a:endParaRPr>
                    </a:p>
                  </a:txBody>
                  <a:tcPr marL="85725" marR="86400" marT="9525" marB="0">
                    <a:solidFill>
                      <a:schemeClr val="bg1"/>
                    </a:solidFill>
                  </a:tcPr>
                </a:tc>
                <a:tc>
                  <a:txBody>
                    <a:bodyPr/>
                    <a:lstStyle/>
                    <a:p>
                      <a:pPr algn="l" fontAlgn="t"/>
                      <a:r>
                        <a:rPr lang="en-ZA" sz="1400" b="0" i="0" u="none" strike="noStrike" dirty="0">
                          <a:solidFill>
                            <a:schemeClr val="tx1"/>
                          </a:solidFill>
                          <a:effectLst/>
                          <a:latin typeface="Arial Narrow" panose="020B0606020202030204" pitchFamily="34" charset="0"/>
                        </a:rPr>
                        <a:t>Progress report</a:t>
                      </a:r>
                      <a:br>
                        <a:rPr lang="en-ZA" sz="1400" b="0" i="0" u="none" strike="noStrike" dirty="0">
                          <a:solidFill>
                            <a:schemeClr val="tx1"/>
                          </a:solidFill>
                          <a:effectLst/>
                          <a:latin typeface="Arial Narrow" panose="020B0606020202030204" pitchFamily="34" charset="0"/>
                        </a:rPr>
                      </a:br>
                      <a:r>
                        <a:rPr lang="en-ZA" sz="1400" b="0" i="0" u="none" strike="noStrike" dirty="0">
                          <a:solidFill>
                            <a:schemeClr val="tx1"/>
                          </a:solidFill>
                          <a:effectLst/>
                          <a:latin typeface="Arial Narrow" panose="020B0606020202030204" pitchFamily="34" charset="0"/>
                        </a:rPr>
                        <a:t>developed on the</a:t>
                      </a:r>
                      <a:br>
                        <a:rPr lang="en-ZA" sz="1400" b="0" i="0" u="none" strike="noStrike" dirty="0">
                          <a:solidFill>
                            <a:schemeClr val="tx1"/>
                          </a:solidFill>
                          <a:effectLst/>
                          <a:latin typeface="Arial Narrow" panose="020B0606020202030204" pitchFamily="34" charset="0"/>
                        </a:rPr>
                      </a:br>
                      <a:r>
                        <a:rPr lang="en-ZA" sz="1400" b="0" i="0" u="none" strike="noStrike" dirty="0">
                          <a:solidFill>
                            <a:schemeClr val="tx1"/>
                          </a:solidFill>
                          <a:effectLst/>
                          <a:latin typeface="Arial Narrow" panose="020B0606020202030204" pitchFamily="34" charset="0"/>
                        </a:rPr>
                        <a:t>implementation of </a:t>
                      </a:r>
                      <a:r>
                        <a:rPr lang="en-ZA" sz="1400" b="0" i="0" u="none" strike="noStrike" dirty="0" smtClean="0">
                          <a:solidFill>
                            <a:schemeClr val="tx1"/>
                          </a:solidFill>
                          <a:effectLst/>
                          <a:latin typeface="Arial Narrow" panose="020B0606020202030204" pitchFamily="34" charset="0"/>
                        </a:rPr>
                        <a:t>the training programmes</a:t>
                      </a:r>
                      <a:endParaRPr lang="en-ZA" sz="1400" b="0" i="0" u="none" strike="noStrike" dirty="0">
                        <a:solidFill>
                          <a:schemeClr val="tx1"/>
                        </a:solidFill>
                        <a:effectLst/>
                        <a:latin typeface="Arial Narrow" panose="020B0606020202030204" pitchFamily="34" charset="0"/>
                      </a:endParaRPr>
                    </a:p>
                  </a:txBody>
                  <a:tcPr marR="90000" marT="0" marB="0">
                    <a:solidFill>
                      <a:schemeClr val="bg1"/>
                    </a:solidFill>
                  </a:tcPr>
                </a:tc>
                <a:tc>
                  <a:txBody>
                    <a:bodyPr/>
                    <a:lstStyle/>
                    <a:p>
                      <a:pPr algn="just" fontAlgn="t"/>
                      <a:r>
                        <a:rPr lang="en-ZA" sz="1400" b="0" i="0" u="none" strike="noStrike" dirty="0" smtClean="0">
                          <a:solidFill>
                            <a:schemeClr val="tx1"/>
                          </a:solidFill>
                          <a:effectLst/>
                          <a:latin typeface="Arial Narrow" panose="020B0606020202030204" pitchFamily="34" charset="0"/>
                        </a:rPr>
                        <a:t>Progress report on the implementation of the training programmes was not developed due to delays in the appointment of a suitable service provider and the need to re-advertise the tender.</a:t>
                      </a:r>
                    </a:p>
                    <a:p>
                      <a:pPr algn="just" fontAlgn="t"/>
                      <a:endParaRPr lang="en-ZA" sz="1400" b="0" i="0" u="none" strike="noStrike" dirty="0" smtClean="0">
                        <a:solidFill>
                          <a:schemeClr val="tx1"/>
                        </a:solidFill>
                        <a:effectLst/>
                        <a:latin typeface="Arial Narrow" panose="020B060602020203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ZA" sz="1400" b="1" i="1"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Challenge and Corrective Measure: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The phase 1 of training needed to commence in quarter 3 and an accredited training provider should have been appointed. </a:t>
                      </a:r>
                    </a:p>
                    <a:p>
                      <a:pPr marL="0" marR="0" lvl="0" indent="0" algn="just" defTabSz="914400" rtl="0" eaLnBrk="1" fontAlgn="auto" latinLnBrk="0" hangingPunct="1">
                        <a:lnSpc>
                          <a:spcPct val="107000"/>
                        </a:lnSpc>
                        <a:spcBef>
                          <a:spcPts val="0"/>
                        </a:spcBef>
                        <a:spcAft>
                          <a:spcPts val="800"/>
                        </a:spcAft>
                        <a:buClrTx/>
                        <a:buSzTx/>
                        <a:buFontTx/>
                        <a:buNone/>
                        <a:tabLst/>
                        <a:defRPr/>
                      </a:pPr>
                      <a:r>
                        <a:rPr lang="en-ZA" sz="1400" b="0" i="0" u="none" strike="noStrike" dirty="0" smtClean="0">
                          <a:solidFill>
                            <a:schemeClr val="tx1"/>
                          </a:solidFill>
                          <a:effectLst/>
                          <a:latin typeface="Arial Narrow" panose="020B0606020202030204" pitchFamily="34" charset="0"/>
                        </a:rPr>
                        <a:t>The Department has partnered with Statistic South Africa to provide Phase One (Data collection) of the training. This should enable the Department to meet the annual target.</a:t>
                      </a:r>
                      <a:endParaRPr lang="en-ZA" sz="1400" b="0" i="0" u="none" strike="noStrike" dirty="0">
                        <a:solidFill>
                          <a:schemeClr val="tx1"/>
                        </a:solidFill>
                        <a:effectLst/>
                        <a:latin typeface="Arial Narrow" panose="020B0606020202030204" pitchFamily="34" charset="0"/>
                      </a:endParaRPr>
                    </a:p>
                  </a:txBody>
                  <a:tcPr marR="90000" marT="0" marB="0">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344408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19</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510990" y="5886794"/>
            <a:ext cx="2740210" cy="365125"/>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2564716412"/>
              </p:ext>
            </p:extLst>
          </p:nvPr>
        </p:nvGraphicFramePr>
        <p:xfrm>
          <a:off x="258056" y="303316"/>
          <a:ext cx="8536321" cy="4752659"/>
        </p:xfrm>
        <a:graphic>
          <a:graphicData uri="http://schemas.openxmlformats.org/drawingml/2006/table">
            <a:tbl>
              <a:tblPr>
                <a:tableStyleId>{8A107856-5554-42FB-B03E-39F5DBC370BA}</a:tableStyleId>
              </a:tblPr>
              <a:tblGrid>
                <a:gridCol w="1410946">
                  <a:extLst>
                    <a:ext uri="{9D8B030D-6E8A-4147-A177-3AD203B41FA5}">
                      <a16:colId xmlns:a16="http://schemas.microsoft.com/office/drawing/2014/main" xmlns="" val="20000"/>
                    </a:ext>
                  </a:extLst>
                </a:gridCol>
                <a:gridCol w="1145219">
                  <a:extLst>
                    <a:ext uri="{9D8B030D-6E8A-4147-A177-3AD203B41FA5}">
                      <a16:colId xmlns:a16="http://schemas.microsoft.com/office/drawing/2014/main" xmlns="" val="20001"/>
                    </a:ext>
                  </a:extLst>
                </a:gridCol>
                <a:gridCol w="1935332">
                  <a:extLst>
                    <a:ext uri="{9D8B030D-6E8A-4147-A177-3AD203B41FA5}">
                      <a16:colId xmlns:a16="http://schemas.microsoft.com/office/drawing/2014/main" xmlns="" val="20003"/>
                    </a:ext>
                  </a:extLst>
                </a:gridCol>
                <a:gridCol w="1526960">
                  <a:extLst>
                    <a:ext uri="{9D8B030D-6E8A-4147-A177-3AD203B41FA5}">
                      <a16:colId xmlns:a16="http://schemas.microsoft.com/office/drawing/2014/main" xmlns="" val="20004"/>
                    </a:ext>
                  </a:extLst>
                </a:gridCol>
                <a:gridCol w="2517864">
                  <a:extLst>
                    <a:ext uri="{9D8B030D-6E8A-4147-A177-3AD203B41FA5}">
                      <a16:colId xmlns:a16="http://schemas.microsoft.com/office/drawing/2014/main" xmlns="" val="2380172728"/>
                    </a:ext>
                  </a:extLst>
                </a:gridCol>
              </a:tblGrid>
              <a:tr h="415364">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cs typeface="Arial" pitchFamily="34" charset="0"/>
                        </a:rPr>
                        <a:t>Strategic objective: </a:t>
                      </a:r>
                      <a:r>
                        <a:rPr kumimoji="0" lang="en-US" sz="1400" b="1" i="0" u="none" strike="noStrike" kern="1200" cap="none" spc="0" normalizeH="0" baseline="0" noProof="0" dirty="0" smtClean="0">
                          <a:ln>
                            <a:noFill/>
                          </a:ln>
                          <a:solidFill>
                            <a:prstClr val="black"/>
                          </a:solidFill>
                          <a:effectLst/>
                          <a:uLnTx/>
                          <a:uFillTx/>
                          <a:latin typeface="Arial Narrow" pitchFamily="34" charset="0"/>
                          <a:cs typeface="Arial" pitchFamily="34" charset="0"/>
                        </a:rPr>
                        <a:t>To provide knowledge services to inform policy, planning and decision making.</a:t>
                      </a:r>
                      <a:endParaRPr kumimoji="0" lang="en-ZA" sz="1400" b="1" i="0" u="none" strike="noStrike" kern="1200" cap="none" spc="0" normalizeH="0" baseline="0" noProof="0" dirty="0" smtClean="0">
                        <a:ln>
                          <a:noFill/>
                        </a:ln>
                        <a:solidFill>
                          <a:prstClr val="black"/>
                        </a:solidFill>
                        <a:effectLst/>
                        <a:uLnTx/>
                        <a:uFillTx/>
                        <a:latin typeface="Arial Narrow" pitchFamily="34" charset="0"/>
                        <a:cs typeface="Arial" pitchFamily="34" charset="0"/>
                      </a:endParaRPr>
                    </a:p>
                  </a:txBody>
                  <a:tcPr marL="86400" marR="86400" marT="45724" marB="45724" anchor="ctr" horzOverflow="overflow">
                    <a:solidFill>
                      <a:srgbClr val="F1995D"/>
                    </a:solidFill>
                  </a:tcPr>
                </a:tc>
                <a:tc hMerge="1">
                  <a:txBody>
                    <a:bodyPr/>
                    <a:lstStyle/>
                    <a:p>
                      <a:endParaRPr lang="en-ZA"/>
                    </a:p>
                  </a:txBody>
                  <a:tcPr/>
                </a:tc>
                <a:tc hMerge="1">
                  <a:txBody>
                    <a:bodyPr/>
                    <a:lstStyle/>
                    <a:p>
                      <a:pPr algn="just" fontAlgn="t"/>
                      <a:endParaRPr lang="en-US" sz="1600" b="0" i="0" u="none" strike="noStrike" dirty="0">
                        <a:solidFill>
                          <a:srgbClr val="000000"/>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extLst>
                  <a:ext uri="{0D108BD9-81ED-4DB2-BD59-A6C34878D82A}">
                    <a16:rowId xmlns:a16="http://schemas.microsoft.com/office/drawing/2014/main" xmlns="" val="10000"/>
                  </a:ext>
                </a:extLst>
              </a:tr>
              <a:tr h="395850">
                <a:tc rowSpan="2">
                  <a:txBody>
                    <a:bodyPr/>
                    <a:lstStyle/>
                    <a:p>
                      <a:pPr algn="ctr">
                        <a:lnSpc>
                          <a:spcPct val="100000"/>
                        </a:lnSpc>
                      </a:pPr>
                      <a:r>
                        <a:rPr lang="en-US" sz="1400" b="1" dirty="0" smtClean="0">
                          <a:latin typeface="Arial Narrow" panose="020B0606020202030204" pitchFamily="34" charset="0"/>
                        </a:rPr>
                        <a:t>Key</a:t>
                      </a:r>
                      <a:r>
                        <a:rPr lang="en-US" sz="1400" b="1" baseline="0" dirty="0" smtClean="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Narrow" pitchFamily="34" charset="0"/>
                        <a:cs typeface="Arial" pitchFamily="34" charset="0"/>
                      </a:endParaRPr>
                    </a:p>
                  </a:txBody>
                  <a:tcPr anchor="ctr">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415358">
                <a:tc vMerge="1">
                  <a:txBody>
                    <a:bodyPr/>
                    <a:lstStyle/>
                    <a:p>
                      <a:endParaRPr lang="en-ZA"/>
                    </a:p>
                  </a:txBody>
                  <a:tcPr/>
                </a:tc>
                <a:tc vMerge="1">
                  <a:txBody>
                    <a:bodyPr/>
                    <a:lstStyle/>
                    <a:p>
                      <a:pPr marL="0" indent="0" algn="ctr">
                        <a:lnSpc>
                          <a:spcPct val="100000"/>
                        </a:lnSpc>
                        <a:tabLst>
                          <a:tab pos="534988" algn="l"/>
                          <a:tab pos="1614488" algn="l"/>
                        </a:tabLst>
                      </a:pPr>
                      <a:endParaRPr lang="en-US" sz="12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351101">
                <a:tc>
                  <a:txBody>
                    <a:bodyPr/>
                    <a:lstStyle/>
                    <a:p>
                      <a:pPr marL="168275" marR="0" lvl="0" indent="-168275" algn="just" defTabSz="914400" rtl="0" eaLnBrk="1" fontAlgn="t" latinLnBrk="0" hangingPunct="1">
                        <a:lnSpc>
                          <a:spcPct val="100000"/>
                        </a:lnSpc>
                        <a:spcBef>
                          <a:spcPts val="0"/>
                        </a:spcBef>
                        <a:spcAft>
                          <a:spcPts val="0"/>
                        </a:spcAft>
                        <a:buClrTx/>
                        <a:buSzTx/>
                        <a:buFont typeface="+mj-lt"/>
                        <a:buAutoNum type="arabicPeriod" startAt="4"/>
                        <a:tabLst/>
                        <a:defRPr/>
                      </a:pPr>
                      <a:r>
                        <a:rPr kumimoji="0" lang="en-US" sz="1400" b="0" i="0" u="none" strike="noStrike" kern="1200" cap="none" spc="0" normalizeH="0" baseline="0" noProof="0" dirty="0" smtClean="0">
                          <a:ln>
                            <a:noFill/>
                          </a:ln>
                          <a:solidFill>
                            <a:srgbClr val="000000"/>
                          </a:solidFill>
                          <a:effectLst/>
                          <a:uLnTx/>
                          <a:uFillTx/>
                          <a:latin typeface="Arial Narrow"/>
                        </a:rPr>
                        <a:t>Number of information systems and frameworks developed and maintained.</a:t>
                      </a:r>
                    </a:p>
                    <a:p>
                      <a:endParaRPr lang="en-ZA" sz="1400" dirty="0"/>
                    </a:p>
                  </a:txBody>
                  <a:tcPr marL="86400" marR="86400" marT="0" marB="0">
                    <a:solidFill>
                      <a:schemeClr val="bg1"/>
                    </a:solidFill>
                  </a:tcPr>
                </a:tc>
                <a:tc>
                  <a:txBody>
                    <a:bodyPr/>
                    <a:lstStyle/>
                    <a:p>
                      <a:pPr marL="0" indent="0" algn="just" defTabSz="914400" rtl="0" eaLnBrk="1" fontAlgn="t" latinLnBrk="0" hangingPunct="1">
                        <a:buFont typeface="Arial" panose="020B0604020202020204" pitchFamily="34" charset="0"/>
                        <a:buNone/>
                      </a:pPr>
                      <a:r>
                        <a:rPr lang="en-ZA" sz="1400" b="0" i="0" u="none" strike="noStrike" kern="1200" dirty="0" smtClean="0">
                          <a:solidFill>
                            <a:srgbClr val="000000"/>
                          </a:solidFill>
                          <a:effectLst/>
                          <a:latin typeface="Arial Narrow" panose="020B0606020202030204" pitchFamily="34" charset="0"/>
                          <a:ea typeface="+mn-ea"/>
                          <a:cs typeface="+mn-cs"/>
                        </a:rPr>
                        <a:t>Two mobile</a:t>
                      </a:r>
                      <a:r>
                        <a:rPr lang="en-ZA" sz="1400" b="0" i="0" u="none" strike="noStrike" kern="1200" baseline="0" dirty="0" smtClean="0">
                          <a:solidFill>
                            <a:srgbClr val="000000"/>
                          </a:solidFill>
                          <a:effectLst/>
                          <a:latin typeface="Arial Narrow" panose="020B0606020202030204" pitchFamily="34" charset="0"/>
                          <a:ea typeface="+mn-ea"/>
                          <a:cs typeface="+mn-cs"/>
                        </a:rPr>
                        <a:t> </a:t>
                      </a:r>
                      <a:r>
                        <a:rPr lang="en-ZA" sz="1400" b="0" i="0" u="none" strike="noStrike" kern="1200" dirty="0" smtClean="0">
                          <a:solidFill>
                            <a:srgbClr val="000000"/>
                          </a:solidFill>
                          <a:effectLst/>
                          <a:latin typeface="Arial Narrow" panose="020B0606020202030204" pitchFamily="34" charset="0"/>
                          <a:ea typeface="+mn-ea"/>
                          <a:cs typeface="+mn-cs"/>
                        </a:rPr>
                        <a:t>applications maintained (Tourist Guides &amp; VICs).</a:t>
                      </a:r>
                      <a:endParaRPr lang="en-ZA" sz="1400" b="0" i="0" u="none" strike="noStrike" kern="1200" dirty="0">
                        <a:solidFill>
                          <a:srgbClr val="000000"/>
                        </a:solidFill>
                        <a:effectLst/>
                        <a:latin typeface="Arial Narrow" panose="020B0606020202030204" pitchFamily="34" charset="0"/>
                        <a:ea typeface="+mn-ea"/>
                        <a:cs typeface="+mn-cs"/>
                      </a:endParaRPr>
                    </a:p>
                  </a:txBody>
                  <a:tcPr marL="85725" marR="86400" marT="9525" marB="0">
                    <a:solidFill>
                      <a:schemeClr val="bg1"/>
                    </a:solidFill>
                  </a:tcPr>
                </a:tc>
                <a:tc>
                  <a:txBody>
                    <a:bodyPr/>
                    <a:lstStyle/>
                    <a:p>
                      <a:pPr algn="just" fontAlgn="t"/>
                      <a:r>
                        <a:rPr lang="en-ZA" sz="1400" b="0" i="0" u="none" strike="noStrike" dirty="0" smtClean="0">
                          <a:solidFill>
                            <a:srgbClr val="000000"/>
                          </a:solidFill>
                          <a:effectLst/>
                          <a:latin typeface="Arial Narrow" panose="020B0606020202030204" pitchFamily="34" charset="0"/>
                        </a:rPr>
                        <a:t>Report on the two maintained mobile applications developed. </a:t>
                      </a:r>
                    </a:p>
                    <a:p>
                      <a:pPr marL="115888" indent="-115888"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Errors that</a:t>
                      </a:r>
                      <a:r>
                        <a:rPr lang="en-ZA" sz="1400" b="0" i="0" u="none" strike="noStrike" baseline="0" dirty="0" smtClean="0">
                          <a:solidFill>
                            <a:srgbClr val="000000"/>
                          </a:solidFill>
                          <a:effectLst/>
                          <a:latin typeface="Arial Narrow" panose="020B0606020202030204" pitchFamily="34" charset="0"/>
                        </a:rPr>
                        <a:t> were identified during quarter one including full search name not functioning, incorrect Tourist Guides database used, incorrect CATHSETA link, etc. were fixed.</a:t>
                      </a:r>
                    </a:p>
                    <a:p>
                      <a:pPr marL="115888" indent="-115888" algn="just" fontAlgn="t">
                        <a:buFont typeface="Arial" panose="020B0604020202020204" pitchFamily="34" charset="0"/>
                        <a:buChar char="•"/>
                      </a:pPr>
                      <a:r>
                        <a:rPr lang="en-ZA" sz="1400" b="0" i="0" u="none" strike="noStrike" baseline="0" dirty="0" smtClean="0">
                          <a:solidFill>
                            <a:srgbClr val="000000"/>
                          </a:solidFill>
                          <a:effectLst/>
                          <a:latin typeface="Arial Narrow" panose="020B0606020202030204" pitchFamily="34" charset="0"/>
                        </a:rPr>
                        <a:t>The department has procured a server that will host two mobile applications and it will be housed at SITA.</a:t>
                      </a:r>
                    </a:p>
                  </a:txBody>
                  <a:tcPr marL="85725" marR="86400" marT="9525" marB="0">
                    <a:solidFill>
                      <a:schemeClr val="bg1"/>
                    </a:solidFill>
                  </a:tcPr>
                </a:tc>
                <a:tc>
                  <a:txBody>
                    <a:bodyPr/>
                    <a:lstStyle/>
                    <a:p>
                      <a:pPr algn="just" fontAlgn="t"/>
                      <a:r>
                        <a:rPr lang="en-ZA" sz="1400" b="0" i="0" u="none" strike="noStrike" dirty="0">
                          <a:solidFill>
                            <a:srgbClr val="000000"/>
                          </a:solidFill>
                          <a:effectLst/>
                          <a:latin typeface="Arial Narrow" panose="020B0606020202030204" pitchFamily="34" charset="0"/>
                        </a:rPr>
                        <a:t>Report on the two maintained mobile applications developed.</a:t>
                      </a:r>
                    </a:p>
                  </a:txBody>
                  <a:tcPr marR="90000" marT="0" marB="0">
                    <a:solidFill>
                      <a:schemeClr val="bg1"/>
                    </a:solidFill>
                  </a:tcPr>
                </a:tc>
                <a:tc>
                  <a:txBody>
                    <a:bodyPr/>
                    <a:lstStyle/>
                    <a:p>
                      <a:pPr marL="115888" indent="-115888"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Report </a:t>
                      </a:r>
                      <a:r>
                        <a:rPr lang="en-ZA" sz="1400" b="0" i="0" u="none" strike="noStrike" dirty="0">
                          <a:solidFill>
                            <a:srgbClr val="000000"/>
                          </a:solidFill>
                          <a:effectLst/>
                          <a:latin typeface="Arial Narrow" panose="020B0606020202030204" pitchFamily="34" charset="0"/>
                        </a:rPr>
                        <a:t>on the two maintained mobile applications </a:t>
                      </a:r>
                      <a:r>
                        <a:rPr lang="en-ZA" sz="1400" b="0" i="0" u="none" strike="noStrike" dirty="0" smtClean="0">
                          <a:solidFill>
                            <a:srgbClr val="000000"/>
                          </a:solidFill>
                          <a:effectLst/>
                          <a:latin typeface="Arial Narrow" panose="020B0606020202030204" pitchFamily="34" charset="0"/>
                        </a:rPr>
                        <a:t>has been  </a:t>
                      </a:r>
                      <a:r>
                        <a:rPr lang="en-ZA" sz="1400" b="0" i="0" u="none" strike="noStrike" dirty="0">
                          <a:solidFill>
                            <a:srgbClr val="000000"/>
                          </a:solidFill>
                          <a:effectLst/>
                          <a:latin typeface="Arial Narrow" panose="020B0606020202030204" pitchFamily="34" charset="0"/>
                        </a:rPr>
                        <a:t>developed. </a:t>
                      </a:r>
                      <a:endParaRPr lang="en-ZA" sz="1400" b="0" i="0" u="none" strike="noStrike" dirty="0" smtClean="0">
                        <a:solidFill>
                          <a:srgbClr val="000000"/>
                        </a:solidFill>
                        <a:effectLst/>
                        <a:latin typeface="Arial Narrow" panose="020B0606020202030204" pitchFamily="34" charset="0"/>
                      </a:endParaRPr>
                    </a:p>
                    <a:p>
                      <a:pPr marL="115888" indent="-115888"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Amongst others, advanced </a:t>
                      </a:r>
                      <a:r>
                        <a:rPr lang="en-ZA" sz="1400" b="0" i="0" u="none" strike="noStrike" dirty="0">
                          <a:solidFill>
                            <a:srgbClr val="000000"/>
                          </a:solidFill>
                          <a:effectLst/>
                          <a:latin typeface="Arial Narrow" panose="020B0606020202030204" pitchFamily="34" charset="0"/>
                        </a:rPr>
                        <a:t>search functionality is being added to enable the user to search on the applications (Apps) not only by name and registration number, but also by guide type and </a:t>
                      </a:r>
                      <a:r>
                        <a:rPr lang="en-ZA" sz="1400" b="0" i="0" u="none" strike="noStrike" dirty="0" smtClean="0">
                          <a:solidFill>
                            <a:srgbClr val="000000"/>
                          </a:solidFill>
                          <a:effectLst/>
                          <a:latin typeface="Arial Narrow" panose="020B0606020202030204" pitchFamily="34" charset="0"/>
                        </a:rPr>
                        <a:t> </a:t>
                      </a:r>
                      <a:r>
                        <a:rPr lang="en-ZA" sz="1400" b="0" i="0" u="none" strike="noStrike" dirty="0">
                          <a:solidFill>
                            <a:srgbClr val="000000"/>
                          </a:solidFill>
                          <a:effectLst/>
                          <a:latin typeface="Arial Narrow" panose="020B0606020202030204" pitchFamily="34" charset="0"/>
                        </a:rPr>
                        <a:t>language in a particular province</a:t>
                      </a:r>
                      <a:r>
                        <a:rPr lang="en-ZA" sz="1400" b="0" i="0" u="none" strike="noStrike" dirty="0" smtClean="0">
                          <a:solidFill>
                            <a:srgbClr val="000000"/>
                          </a:solidFill>
                          <a:effectLst/>
                          <a:latin typeface="Arial Narrow" panose="020B0606020202030204" pitchFamily="34" charset="0"/>
                        </a:rPr>
                        <a:t>.</a:t>
                      </a:r>
                    </a:p>
                    <a:p>
                      <a:pPr marL="115888" indent="-115888"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 All enhancements being developed will be moved to a live environment once concluded in quarter four before the official launch.</a:t>
                      </a:r>
                      <a:endParaRPr lang="en-ZA" sz="1400" b="0" i="0" u="none" strike="noStrike" dirty="0">
                        <a:solidFill>
                          <a:srgbClr val="000000"/>
                        </a:solidFill>
                        <a:effectLst/>
                        <a:latin typeface="Arial Narrow" panose="020B0606020202030204" pitchFamily="34" charset="0"/>
                      </a:endParaRPr>
                    </a:p>
                  </a:txBody>
                  <a:tcPr marR="90000" marT="0" marB="0">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85860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2" name="Rectangle 1"/>
          <p:cNvSpPr/>
          <p:nvPr/>
        </p:nvSpPr>
        <p:spPr>
          <a:xfrm>
            <a:off x="727032" y="162260"/>
            <a:ext cx="7465782" cy="523220"/>
          </a:xfrm>
          <a:prstGeom prst="rect">
            <a:avLst/>
          </a:prstGeom>
        </p:spPr>
        <p:txBody>
          <a:bodyPr wrap="square">
            <a:spAutoFit/>
          </a:bodyPr>
          <a:lstStyle/>
          <a:p>
            <a:pPr algn="ctr"/>
            <a:r>
              <a:rPr lang="en-US" sz="2800" b="1" dirty="0">
                <a:latin typeface="Arial Narrow" pitchFamily="34" charset="0"/>
              </a:rPr>
              <a:t>C</a:t>
            </a:r>
            <a:r>
              <a:rPr lang="en-US" sz="2800" b="1" dirty="0" smtClean="0">
                <a:latin typeface="Arial Narrow" pitchFamily="34" charset="0"/>
              </a:rPr>
              <a:t>ontents</a:t>
            </a:r>
            <a:endParaRPr lang="en-US" sz="1600" dirty="0">
              <a:latin typeface="Arial Narrow" pitchFamily="34" charset="0"/>
            </a:endParaRPr>
          </a:p>
        </p:txBody>
      </p:sp>
      <p:sp>
        <p:nvSpPr>
          <p:cNvPr id="12" name="Content Placeholder 2"/>
          <p:cNvSpPr>
            <a:spLocks noGrp="1"/>
          </p:cNvSpPr>
          <p:nvPr>
            <p:ph idx="1"/>
          </p:nvPr>
        </p:nvSpPr>
        <p:spPr>
          <a:xfrm>
            <a:off x="572568" y="542925"/>
            <a:ext cx="8306512" cy="5448301"/>
          </a:xfrm>
        </p:spPr>
        <p:txBody>
          <a:bodyPr>
            <a:noAutofit/>
          </a:bodyPr>
          <a:lstStyle/>
          <a:p>
            <a:pPr marL="514350" indent="-514350" algn="just">
              <a:lnSpc>
                <a:spcPct val="150000"/>
              </a:lnSpc>
              <a:buFont typeface="+mj-lt"/>
              <a:buAutoNum type="arabicPeriod"/>
            </a:pPr>
            <a:r>
              <a:rPr lang="en-US" sz="1800" dirty="0" smtClean="0">
                <a:latin typeface="Arial Narrow" pitchFamily="34" charset="0"/>
              </a:rPr>
              <a:t>Performance Overview. </a:t>
            </a:r>
          </a:p>
          <a:p>
            <a:pPr marL="514350" indent="-514350" algn="just">
              <a:lnSpc>
                <a:spcPct val="150000"/>
              </a:lnSpc>
              <a:buFont typeface="+mj-lt"/>
              <a:buAutoNum type="arabicPeriod"/>
            </a:pPr>
            <a:r>
              <a:rPr lang="en-US" sz="1800" dirty="0" smtClean="0">
                <a:latin typeface="Arial Narrow" pitchFamily="34" charset="0"/>
              </a:rPr>
              <a:t>Programme Performance Information.</a:t>
            </a:r>
          </a:p>
          <a:p>
            <a:pPr marL="457200" lvl="1" indent="0" algn="just">
              <a:lnSpc>
                <a:spcPct val="150000"/>
              </a:lnSpc>
              <a:buNone/>
              <a:tabLst>
                <a:tab pos="1252538" algn="l"/>
              </a:tabLst>
            </a:pPr>
            <a:r>
              <a:rPr lang="en-US" sz="1800" dirty="0" smtClean="0">
                <a:solidFill>
                  <a:prstClr val="black"/>
                </a:solidFill>
                <a:latin typeface="Arial Narrow" pitchFamily="34" charset="0"/>
              </a:rPr>
              <a:t>2.1</a:t>
            </a:r>
            <a:r>
              <a:rPr lang="en-US" sz="1800" dirty="0">
                <a:solidFill>
                  <a:prstClr val="black"/>
                </a:solidFill>
                <a:latin typeface="Arial Narrow" pitchFamily="34" charset="0"/>
              </a:rPr>
              <a:t>	Programme 2: Tourism </a:t>
            </a:r>
            <a:r>
              <a:rPr lang="en-US" sz="1800" dirty="0" smtClean="0">
                <a:solidFill>
                  <a:prstClr val="black"/>
                </a:solidFill>
                <a:latin typeface="Arial Narrow" pitchFamily="34" charset="0"/>
              </a:rPr>
              <a:t>Policy, Research and International</a:t>
            </a:r>
          </a:p>
          <a:p>
            <a:pPr marL="457200" lvl="1" indent="0" algn="just">
              <a:lnSpc>
                <a:spcPct val="150000"/>
              </a:lnSpc>
              <a:buNone/>
              <a:tabLst>
                <a:tab pos="1252538" algn="l"/>
              </a:tabLst>
            </a:pPr>
            <a:r>
              <a:rPr lang="en-US" sz="1800" dirty="0">
                <a:solidFill>
                  <a:prstClr val="black"/>
                </a:solidFill>
                <a:latin typeface="Arial Narrow" pitchFamily="34" charset="0"/>
              </a:rPr>
              <a:t> </a:t>
            </a:r>
            <a:r>
              <a:rPr lang="en-US" sz="1800" dirty="0" smtClean="0">
                <a:solidFill>
                  <a:prstClr val="black"/>
                </a:solidFill>
                <a:latin typeface="Arial Narrow" pitchFamily="34" charset="0"/>
              </a:rPr>
              <a:t>              Relations. (TPR&amp;IR)</a:t>
            </a:r>
            <a:endParaRPr lang="en-US" sz="1800" dirty="0">
              <a:solidFill>
                <a:prstClr val="black"/>
              </a:solidFill>
              <a:latin typeface="Arial Narrow" pitchFamily="34" charset="0"/>
            </a:endParaRPr>
          </a:p>
          <a:p>
            <a:pPr marL="457200" lvl="1" indent="0" algn="just">
              <a:lnSpc>
                <a:spcPct val="150000"/>
              </a:lnSpc>
              <a:buNone/>
              <a:tabLst>
                <a:tab pos="1252538" algn="l"/>
              </a:tabLst>
            </a:pPr>
            <a:r>
              <a:rPr lang="en-US" sz="1800" dirty="0" smtClean="0">
                <a:solidFill>
                  <a:prstClr val="black"/>
                </a:solidFill>
                <a:latin typeface="Arial Narrow" pitchFamily="34" charset="0"/>
              </a:rPr>
              <a:t>2.2</a:t>
            </a:r>
            <a:r>
              <a:rPr lang="en-US" sz="1800" dirty="0">
                <a:solidFill>
                  <a:prstClr val="black"/>
                </a:solidFill>
                <a:latin typeface="Arial Narrow" pitchFamily="34" charset="0"/>
              </a:rPr>
              <a:t>	Programme 3: Destination Development</a:t>
            </a:r>
            <a:r>
              <a:rPr lang="en-US" sz="1800" dirty="0" smtClean="0">
                <a:solidFill>
                  <a:prstClr val="black"/>
                </a:solidFill>
                <a:latin typeface="Arial Narrow" pitchFamily="34" charset="0"/>
              </a:rPr>
              <a:t>. (DD)</a:t>
            </a:r>
            <a:endParaRPr lang="en-US" sz="1800" dirty="0">
              <a:solidFill>
                <a:prstClr val="black"/>
              </a:solidFill>
              <a:latin typeface="Arial Narrow" pitchFamily="34" charset="0"/>
            </a:endParaRPr>
          </a:p>
          <a:p>
            <a:pPr marL="457200" lvl="1" indent="0" algn="just">
              <a:lnSpc>
                <a:spcPct val="150000"/>
              </a:lnSpc>
              <a:buNone/>
              <a:tabLst>
                <a:tab pos="1252538" algn="l"/>
              </a:tabLst>
            </a:pPr>
            <a:r>
              <a:rPr lang="en-US" sz="1800" dirty="0" smtClean="0">
                <a:solidFill>
                  <a:prstClr val="black"/>
                </a:solidFill>
                <a:latin typeface="Arial Narrow" pitchFamily="34" charset="0"/>
              </a:rPr>
              <a:t>2.3</a:t>
            </a:r>
            <a:r>
              <a:rPr lang="en-US" sz="1800" dirty="0">
                <a:solidFill>
                  <a:prstClr val="black"/>
                </a:solidFill>
                <a:latin typeface="Arial Narrow" pitchFamily="34" charset="0"/>
              </a:rPr>
              <a:t>	Programme 4: </a:t>
            </a:r>
            <a:r>
              <a:rPr lang="en-US" sz="1800" dirty="0" smtClean="0">
                <a:solidFill>
                  <a:prstClr val="black"/>
                </a:solidFill>
                <a:latin typeface="Arial Narrow" pitchFamily="34" charset="0"/>
              </a:rPr>
              <a:t>Tourism Sector Support Services. (TSSS)</a:t>
            </a:r>
          </a:p>
          <a:p>
            <a:pPr marL="457200" lvl="1" indent="0" algn="just">
              <a:lnSpc>
                <a:spcPct val="150000"/>
              </a:lnSpc>
              <a:buNone/>
              <a:tabLst>
                <a:tab pos="1252538" algn="l"/>
              </a:tabLst>
            </a:pPr>
            <a:r>
              <a:rPr lang="en-US" sz="1800" dirty="0" smtClean="0">
                <a:solidFill>
                  <a:prstClr val="black"/>
                </a:solidFill>
                <a:latin typeface="Arial Narrow" pitchFamily="34" charset="0"/>
              </a:rPr>
              <a:t>2.4 	Programme </a:t>
            </a:r>
            <a:r>
              <a:rPr lang="en-US" sz="1800" dirty="0">
                <a:solidFill>
                  <a:prstClr val="black"/>
                </a:solidFill>
                <a:latin typeface="Arial Narrow" pitchFamily="34" charset="0"/>
              </a:rPr>
              <a:t>1: Corporate Management  (CM)</a:t>
            </a:r>
          </a:p>
          <a:p>
            <a:pPr marL="457200" lvl="1" indent="0" algn="just">
              <a:lnSpc>
                <a:spcPct val="150000"/>
              </a:lnSpc>
              <a:buNone/>
              <a:tabLst>
                <a:tab pos="1252538" algn="l"/>
              </a:tabLst>
            </a:pPr>
            <a:r>
              <a:rPr lang="en-US" sz="1800" dirty="0">
                <a:solidFill>
                  <a:prstClr val="black"/>
                </a:solidFill>
                <a:latin typeface="Arial Narrow" pitchFamily="34" charset="0"/>
              </a:rPr>
              <a:t>	(including Service Delivery Information).</a:t>
            </a:r>
          </a:p>
          <a:p>
            <a:pPr marL="514350" indent="-514350" algn="just">
              <a:lnSpc>
                <a:spcPct val="150000"/>
              </a:lnSpc>
              <a:buFont typeface="+mj-lt"/>
              <a:buAutoNum type="arabicPeriod" startAt="3"/>
            </a:pPr>
            <a:r>
              <a:rPr lang="en-US" sz="1800" dirty="0" smtClean="0">
                <a:solidFill>
                  <a:prstClr val="black"/>
                </a:solidFill>
                <a:latin typeface="Arial Narrow" pitchFamily="34" charset="0"/>
              </a:rPr>
              <a:t>Human </a:t>
            </a:r>
            <a:r>
              <a:rPr lang="en-US" sz="1800" dirty="0">
                <a:solidFill>
                  <a:prstClr val="black"/>
                </a:solidFill>
                <a:latin typeface="Arial Narrow" pitchFamily="34" charset="0"/>
              </a:rPr>
              <a:t>Resource </a:t>
            </a:r>
            <a:r>
              <a:rPr lang="en-US" sz="1800" dirty="0" smtClean="0">
                <a:solidFill>
                  <a:prstClr val="black"/>
                </a:solidFill>
                <a:latin typeface="Arial Narrow" pitchFamily="34" charset="0"/>
              </a:rPr>
              <a:t>Information</a:t>
            </a:r>
            <a:r>
              <a:rPr lang="en-US" sz="1800" dirty="0" smtClean="0">
                <a:latin typeface="Arial Narrow" pitchFamily="34" charset="0"/>
              </a:rPr>
              <a:t>.</a:t>
            </a:r>
          </a:p>
          <a:p>
            <a:pPr marL="514350" indent="-514350" algn="just">
              <a:lnSpc>
                <a:spcPct val="150000"/>
              </a:lnSpc>
              <a:buFont typeface="+mj-lt"/>
              <a:buAutoNum type="arabicPeriod" startAt="3"/>
            </a:pPr>
            <a:r>
              <a:rPr lang="en-US" sz="1800" dirty="0" smtClean="0">
                <a:solidFill>
                  <a:prstClr val="black"/>
                </a:solidFill>
                <a:latin typeface="Arial Narrow" pitchFamily="34" charset="0"/>
              </a:rPr>
              <a:t>Financial Information.</a:t>
            </a:r>
          </a:p>
          <a:p>
            <a:pPr marL="514350" indent="-514350" algn="just">
              <a:lnSpc>
                <a:spcPct val="150000"/>
              </a:lnSpc>
              <a:buFont typeface="+mj-lt"/>
              <a:buAutoNum type="arabicPeriod" startAt="3"/>
            </a:pPr>
            <a:r>
              <a:rPr lang="en-US" sz="1800" dirty="0" smtClean="0">
                <a:solidFill>
                  <a:prstClr val="black"/>
                </a:solidFill>
                <a:latin typeface="Arial Narrow" pitchFamily="34" charset="0"/>
              </a:rPr>
              <a:t>Acronyms</a:t>
            </a:r>
            <a:endParaRPr lang="en-US" sz="1800" dirty="0">
              <a:solidFill>
                <a:prstClr val="black"/>
              </a:solidFill>
              <a:latin typeface="Arial Narrow" pitchFamily="34" charset="0"/>
            </a:endParaRPr>
          </a:p>
          <a:p>
            <a:pPr marL="457200" indent="-457200" algn="just">
              <a:lnSpc>
                <a:spcPct val="160000"/>
              </a:lnSpc>
              <a:buFont typeface="+mj-lt"/>
              <a:buAutoNum type="arabicPeriod" startAt="3"/>
            </a:pPr>
            <a:endParaRPr lang="en-US" sz="2000" dirty="0" smtClean="0">
              <a:latin typeface="Arial Narrow" pitchFamily="34" charset="0"/>
            </a:endParaRPr>
          </a:p>
          <a:p>
            <a:pPr marL="0" indent="0" algn="just">
              <a:lnSpc>
                <a:spcPct val="160000"/>
              </a:lnSpc>
              <a:buNone/>
            </a:pPr>
            <a:endParaRPr lang="en-US" sz="2000" dirty="0">
              <a:latin typeface="Arial Narrow" pitchFamily="34" charset="0"/>
            </a:endParaRPr>
          </a:p>
          <a:p>
            <a:pPr marL="0" indent="0" algn="just">
              <a:lnSpc>
                <a:spcPct val="160000"/>
              </a:lnSpc>
              <a:buNone/>
            </a:pPr>
            <a:endParaRPr lang="en-US" sz="2000" dirty="0" smtClean="0">
              <a:latin typeface="Arial Narrow" pitchFamily="34" charset="0"/>
            </a:endParaRPr>
          </a:p>
          <a:p>
            <a:pPr marL="0" indent="0" algn="just">
              <a:lnSpc>
                <a:spcPct val="160000"/>
              </a:lnSpc>
              <a:buNone/>
            </a:pPr>
            <a:endParaRPr lang="en-US" sz="2000" dirty="0" smtClean="0">
              <a:latin typeface="Arial Narrow" pitchFamily="34" charset="0"/>
            </a:endParaRPr>
          </a:p>
          <a:p>
            <a:pPr marL="457200" lvl="1" indent="0" algn="just">
              <a:buNone/>
            </a:pPr>
            <a:endParaRPr lang="en-US" dirty="0" smtClean="0">
              <a:latin typeface="Arial Narrow" pitchFamily="34" charset="0"/>
            </a:endParaRPr>
          </a:p>
          <a:p>
            <a:pPr marL="0" indent="0">
              <a:buNone/>
            </a:pPr>
            <a:endParaRPr lang="en-US" sz="2000" dirty="0">
              <a:latin typeface="Arial Narrow" pitchFamily="34" charset="0"/>
            </a:endParaRPr>
          </a:p>
        </p:txBody>
      </p:sp>
      <p:sp>
        <p:nvSpPr>
          <p:cNvPr id="13" name="Footer Placeholder 1"/>
          <p:cNvSpPr>
            <a:spLocks noGrp="1"/>
          </p:cNvSpPr>
          <p:nvPr>
            <p:ph type="ftr" sz="quarter" idx="11"/>
          </p:nvPr>
        </p:nvSpPr>
        <p:spPr>
          <a:xfrm>
            <a:off x="727032" y="5991226"/>
            <a:ext cx="5527589" cy="365125"/>
          </a:xfrm>
        </p:spPr>
        <p:txBody>
          <a:bodyPr/>
          <a:lstStyle/>
          <a:p>
            <a:pPr>
              <a:defRPr/>
            </a:pPr>
            <a:r>
              <a:rPr lang="en-ZA" sz="1000" i="1" dirty="0" smtClean="0">
                <a:latin typeface="Arial Narrow" panose="020B0606020202030204" pitchFamily="34" charset="0"/>
              </a:rPr>
              <a:t>2017-18 Quarter 3 Report – Preliminary Data</a:t>
            </a:r>
            <a:endParaRPr lang="en-ZA" sz="1000" i="1" dirty="0">
              <a:latin typeface="Arial Narrow" panose="020B0606020202030204" pitchFamily="34" charset="0"/>
            </a:endParaRPr>
          </a:p>
        </p:txBody>
      </p:sp>
    </p:spTree>
    <p:extLst>
      <p:ext uri="{BB962C8B-B14F-4D97-AF65-F5344CB8AC3E}">
        <p14:creationId xmlns:p14="http://schemas.microsoft.com/office/powerpoint/2010/main" val="809176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20</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487544" y="5949828"/>
            <a:ext cx="2740210" cy="365125"/>
          </a:xfrm>
        </p:spPr>
        <p:txBody>
          <a:bodyPr/>
          <a:lstStyle/>
          <a:p>
            <a:pPr>
              <a:defRPr/>
            </a:pPr>
            <a:r>
              <a:rPr lang="en-ZA" sz="1000" i="1" dirty="0">
                <a:solidFill>
                  <a:prstClr val="black"/>
                </a:solidFill>
                <a:latin typeface="Arial Narrow" panose="020B0606020202030204" pitchFamily="34" charset="0"/>
              </a:rPr>
              <a:t>2017-18 Quarter 3 Report – Preliminary Data</a:t>
            </a:r>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3356019271"/>
              </p:ext>
            </p:extLst>
          </p:nvPr>
        </p:nvGraphicFramePr>
        <p:xfrm>
          <a:off x="294413" y="224006"/>
          <a:ext cx="8392387" cy="5530166"/>
        </p:xfrm>
        <a:graphic>
          <a:graphicData uri="http://schemas.openxmlformats.org/drawingml/2006/table">
            <a:tbl>
              <a:tblPr>
                <a:tableStyleId>{8A107856-5554-42FB-B03E-39F5DBC370BA}</a:tableStyleId>
              </a:tblPr>
              <a:tblGrid>
                <a:gridCol w="1705307">
                  <a:extLst>
                    <a:ext uri="{9D8B030D-6E8A-4147-A177-3AD203B41FA5}">
                      <a16:colId xmlns:a16="http://schemas.microsoft.com/office/drawing/2014/main" xmlns="" val="20000"/>
                    </a:ext>
                  </a:extLst>
                </a:gridCol>
                <a:gridCol w="1461937">
                  <a:extLst>
                    <a:ext uri="{9D8B030D-6E8A-4147-A177-3AD203B41FA5}">
                      <a16:colId xmlns:a16="http://schemas.microsoft.com/office/drawing/2014/main" xmlns="" val="20001"/>
                    </a:ext>
                  </a:extLst>
                </a:gridCol>
                <a:gridCol w="1540649">
                  <a:extLst>
                    <a:ext uri="{9D8B030D-6E8A-4147-A177-3AD203B41FA5}">
                      <a16:colId xmlns:a16="http://schemas.microsoft.com/office/drawing/2014/main" xmlns="" val="20003"/>
                    </a:ext>
                  </a:extLst>
                </a:gridCol>
                <a:gridCol w="1223682">
                  <a:extLst>
                    <a:ext uri="{9D8B030D-6E8A-4147-A177-3AD203B41FA5}">
                      <a16:colId xmlns:a16="http://schemas.microsoft.com/office/drawing/2014/main" xmlns="" val="20004"/>
                    </a:ext>
                  </a:extLst>
                </a:gridCol>
                <a:gridCol w="2460812">
                  <a:extLst>
                    <a:ext uri="{9D8B030D-6E8A-4147-A177-3AD203B41FA5}">
                      <a16:colId xmlns:a16="http://schemas.microsoft.com/office/drawing/2014/main" xmlns="" val="20005"/>
                    </a:ext>
                  </a:extLst>
                </a:gridCol>
              </a:tblGrid>
              <a:tr h="398734">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a:t>
                      </a:r>
                      <a:r>
                        <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To enhance regional tourism integration.</a:t>
                      </a:r>
                      <a:endParaRPr kumimoji="0" lang="en-GB" sz="14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86400" marR="86400" marT="45724" marB="45724" anchor="ctr" horzOverflow="overflow">
                    <a:solidFill>
                      <a:srgbClr val="F1995D"/>
                    </a:solidFill>
                  </a:tcPr>
                </a:tc>
                <a:tc hMerge="1">
                  <a:txBody>
                    <a:bodyPr/>
                    <a:lstStyle/>
                    <a:p>
                      <a:endParaRPr lang="en-ZA"/>
                    </a:p>
                  </a:txBody>
                  <a:tcPr/>
                </a:tc>
                <a:tc hMerge="1">
                  <a:txBody>
                    <a:bodyPr/>
                    <a:lstStyle/>
                    <a:p>
                      <a:pPr algn="just" fontAlgn="t"/>
                      <a:endParaRPr lang="en-US" sz="1600" b="0" i="0" u="none" strike="noStrike" dirty="0">
                        <a:solidFill>
                          <a:srgbClr val="000000"/>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58673">
                <a:tc rowSpan="2">
                  <a:txBody>
                    <a:bodyPr/>
                    <a:lstStyle/>
                    <a:p>
                      <a:pPr algn="ctr">
                        <a:lnSpc>
                          <a:spcPct val="100000"/>
                        </a:lnSpc>
                      </a:pPr>
                      <a:r>
                        <a:rPr lang="en-US" sz="1400" b="1" dirty="0" smtClean="0">
                          <a:latin typeface="Arial Narrow" panose="020B0606020202030204" pitchFamily="34" charset="0"/>
                        </a:rPr>
                        <a:t>Key</a:t>
                      </a:r>
                      <a:r>
                        <a:rPr lang="en-US" sz="1400" b="1" baseline="0" dirty="0" smtClean="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711703">
                <a:tc vMerge="1">
                  <a:txBody>
                    <a:bodyPr/>
                    <a:lstStyle/>
                    <a:p>
                      <a:endParaRPr lang="en-ZA"/>
                    </a:p>
                  </a:txBody>
                  <a:tcPr/>
                </a:tc>
                <a:tc vMerge="1">
                  <a:txBody>
                    <a:bodyPr/>
                    <a:lstStyle/>
                    <a:p>
                      <a:pPr marL="0" indent="0" algn="ctr">
                        <a:lnSpc>
                          <a:spcPct val="100000"/>
                        </a:lnSpc>
                        <a:tabLst>
                          <a:tab pos="534988" algn="l"/>
                          <a:tab pos="1614488" algn="l"/>
                        </a:tabLst>
                      </a:pPr>
                      <a:endParaRPr lang="en-US" sz="12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296543">
                <a:tc rowSpan="2">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5"/>
                        <a:tabLst/>
                        <a:defRPr/>
                      </a:pPr>
                      <a:r>
                        <a:rPr kumimoji="0" lang="en-US" sz="1400" b="0" i="0" u="none" strike="noStrike" kern="1200" cap="none" spc="0" normalizeH="0" baseline="0" noProof="0" dirty="0" smtClean="0">
                          <a:ln>
                            <a:noFill/>
                          </a:ln>
                          <a:solidFill>
                            <a:prstClr val="black"/>
                          </a:solidFill>
                          <a:effectLst/>
                          <a:uLnTx/>
                          <a:uFillTx/>
                          <a:latin typeface="Arial Narrow"/>
                        </a:rPr>
                        <a:t>Number of initiatives facilitated in multilateral fora.</a:t>
                      </a:r>
                    </a:p>
                    <a:p>
                      <a:pPr marL="182880" indent="-182880" algn="just" fontAlgn="t">
                        <a:buFont typeface="+mj-lt"/>
                        <a:buAutoNum type="arabicPeriod" startAt="3"/>
                      </a:pPr>
                      <a:endParaRPr lang="en-US" sz="1400" b="0" i="0" u="none" strike="noStrike" dirty="0">
                        <a:solidFill>
                          <a:srgbClr val="000000"/>
                        </a:solidFill>
                        <a:latin typeface="Arial Narrow" panose="020B0606020202030204" pitchFamily="34" charset="0"/>
                      </a:endParaRPr>
                    </a:p>
                  </a:txBody>
                  <a:tcPr>
                    <a:noFill/>
                  </a:tcPr>
                </a:tc>
                <a:tc gridSpan="4">
                  <a:txBody>
                    <a:bodyPr/>
                    <a:lstStyle/>
                    <a:p>
                      <a:pPr marL="0" indent="0" algn="l">
                        <a:lnSpc>
                          <a:spcPct val="100000"/>
                        </a:lnSpc>
                        <a:tabLst>
                          <a:tab pos="534988" algn="l"/>
                          <a:tab pos="1614488" algn="l"/>
                        </a:tabLst>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Two initiatives:</a:t>
                      </a:r>
                      <a:endParaRPr lang="en-US" sz="1400" b="1" dirty="0">
                        <a:solidFill>
                          <a:schemeClr val="tx1"/>
                        </a:solidFill>
                        <a:latin typeface="Arial Narrow" pitchFamily="34" charset="0"/>
                        <a:cs typeface="Arial" pitchFamily="34" charset="0"/>
                      </a:endParaRPr>
                    </a:p>
                  </a:txBody>
                  <a:tcPr anchor="c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latin typeface="Arial Narrow" pitchFamily="34" charset="0"/>
                        <a:cs typeface="Arial" pitchFamily="34" charset="0"/>
                      </a:endParaRPr>
                    </a:p>
                  </a:txBody>
                  <a:tcPr anchor="ct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4"/>
                  </a:ext>
                </a:extLst>
              </a:tr>
              <a:tr h="3736439">
                <a:tc vMerge="1">
                  <a:txBody>
                    <a:bodyPr/>
                    <a:lstStyle/>
                    <a:p>
                      <a:pPr marL="182880" indent="-182880" algn="just" fontAlgn="t">
                        <a:buFont typeface="+mj-lt"/>
                        <a:buAutoNum type="arabicPeriod" startAt="3"/>
                      </a:pPr>
                      <a:endParaRPr lang="en-US" sz="1400" b="0" i="0" u="none" strike="noStrike" dirty="0">
                        <a:solidFill>
                          <a:srgbClr val="000000"/>
                        </a:solidFill>
                        <a:latin typeface="Arial Narrow" panose="020B0606020202030204" pitchFamily="34" charset="0"/>
                      </a:endParaRPr>
                    </a:p>
                  </a:txBody>
                  <a:tcPr marL="86400" marR="86400" marT="0" marB="0">
                    <a:solidFill>
                      <a:schemeClr val="bg1"/>
                    </a:solidFill>
                  </a:tcPr>
                </a:tc>
                <a:tc>
                  <a:txBody>
                    <a:bodyPr/>
                    <a:lstStyle/>
                    <a:p>
                      <a:pPr marL="0" indent="0" algn="just">
                        <a:buFont typeface="Arial" panose="020B0604020202020204" pitchFamily="34" charset="0"/>
                        <a:buNone/>
                      </a:pPr>
                      <a:r>
                        <a:rPr lang="en-ZA" sz="1400" b="0" i="0" u="none" strike="noStrike" baseline="0" dirty="0" smtClean="0">
                          <a:latin typeface="Arial Narrow" panose="020B0606020202030204" pitchFamily="34" charset="0"/>
                        </a:rPr>
                        <a:t>Draft plan for hosting of a tourism work stream during the 2018/19 BRICS summit developed.</a:t>
                      </a:r>
                    </a:p>
                  </a:txBody>
                  <a:tcPr marL="85725" marR="86400" marT="9525" marB="0">
                    <a:solidFill>
                      <a:schemeClr val="bg1"/>
                    </a:solidFill>
                  </a:tcPr>
                </a:tc>
                <a:tc>
                  <a:txBody>
                    <a:bodyPr/>
                    <a:lstStyle/>
                    <a:p>
                      <a:pPr algn="just" fontAlgn="t"/>
                      <a:r>
                        <a:rPr lang="en-ZA" sz="1400" b="0" i="0" u="none" strike="noStrike" dirty="0" smtClean="0">
                          <a:solidFill>
                            <a:srgbClr val="000000"/>
                          </a:solidFill>
                          <a:effectLst/>
                          <a:latin typeface="Arial Narrow" panose="020B0606020202030204" pitchFamily="34" charset="0"/>
                        </a:rPr>
                        <a:t>External stakeholder consultation commenced with Department of International Relations and Cooperations (DIRCO) and National Tourism Stakeholder Forum (NTSF). </a:t>
                      </a:r>
                      <a:endParaRPr lang="en-ZA" sz="1400" b="0" i="0" u="none" strike="noStrike" dirty="0">
                        <a:solidFill>
                          <a:srgbClr val="000000"/>
                        </a:solidFill>
                        <a:effectLst/>
                        <a:latin typeface="Arial Narrow" panose="020B0606020202030204" pitchFamily="34" charset="0"/>
                      </a:endParaRPr>
                    </a:p>
                  </a:txBody>
                  <a:tcPr marL="85725" marR="86400" marT="9525" marB="0">
                    <a:solidFill>
                      <a:schemeClr val="bg1"/>
                    </a:solidFill>
                  </a:tcPr>
                </a:tc>
                <a:tc>
                  <a:txBody>
                    <a:bodyPr/>
                    <a:lstStyle/>
                    <a:p>
                      <a:pPr algn="l" fontAlgn="t"/>
                      <a:r>
                        <a:rPr lang="en-ZA" sz="1400" b="0" i="0" u="none" strike="noStrike" dirty="0" smtClean="0">
                          <a:solidFill>
                            <a:srgbClr val="000000"/>
                          </a:solidFill>
                          <a:effectLst/>
                          <a:latin typeface="Arial Narrow" panose="020B0606020202030204" pitchFamily="34" charset="0"/>
                        </a:rPr>
                        <a:t>Stakeholder</a:t>
                      </a:r>
                      <a:r>
                        <a:rPr lang="en-ZA" sz="1400" b="0" i="0" u="none" strike="noStrike" baseline="0" dirty="0" smtClean="0">
                          <a:solidFill>
                            <a:srgbClr val="000000"/>
                          </a:solidFill>
                          <a:effectLst/>
                          <a:latin typeface="Arial Narrow" panose="020B0606020202030204" pitchFamily="34" charset="0"/>
                        </a:rPr>
                        <a:t> </a:t>
                      </a:r>
                      <a:r>
                        <a:rPr lang="en-ZA" sz="1400" b="0" i="0" u="none" strike="noStrike" dirty="0" smtClean="0">
                          <a:solidFill>
                            <a:srgbClr val="000000"/>
                          </a:solidFill>
                          <a:effectLst/>
                          <a:latin typeface="Arial Narrow" panose="020B0606020202030204" pitchFamily="34" charset="0"/>
                        </a:rPr>
                        <a:t>consultation</a:t>
                      </a:r>
                      <a:r>
                        <a:rPr lang="en-ZA" sz="1400" b="0" i="0" u="none" strike="noStrike" dirty="0">
                          <a:solidFill>
                            <a:srgbClr val="000000"/>
                          </a:solidFill>
                          <a:effectLst/>
                          <a:latin typeface="Arial Narrow" panose="020B0606020202030204" pitchFamily="34" charset="0"/>
                        </a:rPr>
                        <a:t/>
                      </a:r>
                      <a:br>
                        <a:rPr lang="en-ZA" sz="1400" b="0" i="0" u="none" strike="noStrike" dirty="0">
                          <a:solidFill>
                            <a:srgbClr val="000000"/>
                          </a:solidFill>
                          <a:effectLst/>
                          <a:latin typeface="Arial Narrow" panose="020B0606020202030204" pitchFamily="34" charset="0"/>
                        </a:rPr>
                      </a:br>
                      <a:r>
                        <a:rPr lang="en-ZA" sz="1400" b="0" i="0" u="none" strike="noStrike" dirty="0" smtClean="0">
                          <a:solidFill>
                            <a:srgbClr val="000000"/>
                          </a:solidFill>
                          <a:effectLst/>
                          <a:latin typeface="Arial Narrow" panose="020B0606020202030204" pitchFamily="34" charset="0"/>
                        </a:rPr>
                        <a:t>finalised. </a:t>
                      </a:r>
                      <a:endParaRPr lang="en-ZA" sz="1400" b="0" i="0" u="none" strike="noStrike" dirty="0">
                        <a:solidFill>
                          <a:srgbClr val="000000"/>
                        </a:solidFill>
                        <a:effectLst/>
                        <a:latin typeface="Arial Narrow" panose="020B0606020202030204" pitchFamily="34" charset="0"/>
                      </a:endParaRPr>
                    </a:p>
                  </a:txBody>
                  <a:tcPr marR="90000" marT="0" marB="0">
                    <a:solidFill>
                      <a:schemeClr val="bg1"/>
                    </a:solidFill>
                  </a:tcPr>
                </a:tc>
                <a:tc>
                  <a:txBody>
                    <a:bodyPr/>
                    <a:lstStyle/>
                    <a:p>
                      <a:pPr marL="0" indent="0" algn="just" fontAlgn="t">
                        <a:buFont typeface="Arial" panose="020B0604020202020204" pitchFamily="34" charset="0"/>
                        <a:buNone/>
                      </a:pPr>
                      <a:r>
                        <a:rPr lang="en-ZA" sz="1400" b="0" i="0" u="none" strike="noStrike" dirty="0" smtClean="0">
                          <a:solidFill>
                            <a:srgbClr val="000000"/>
                          </a:solidFill>
                          <a:effectLst/>
                          <a:latin typeface="Arial Narrow" panose="020B0606020202030204" pitchFamily="34" charset="0"/>
                        </a:rPr>
                        <a:t>Stakeholder </a:t>
                      </a:r>
                      <a:r>
                        <a:rPr lang="en-ZA" sz="1400" b="0" i="0" u="none" strike="noStrike" dirty="0">
                          <a:solidFill>
                            <a:srgbClr val="000000"/>
                          </a:solidFill>
                          <a:effectLst/>
                          <a:latin typeface="Arial Narrow" panose="020B0606020202030204" pitchFamily="34" charset="0"/>
                        </a:rPr>
                        <a:t>consultation was finalised through the </a:t>
                      </a:r>
                      <a:r>
                        <a:rPr lang="en-ZA" sz="1400" b="0" i="0" u="none" strike="noStrike" dirty="0" smtClean="0">
                          <a:solidFill>
                            <a:srgbClr val="000000"/>
                          </a:solidFill>
                          <a:effectLst/>
                          <a:latin typeface="Arial Narrow" panose="020B0606020202030204" pitchFamily="34" charset="0"/>
                        </a:rPr>
                        <a:t>following:</a:t>
                      </a:r>
                    </a:p>
                    <a:p>
                      <a:pPr marL="0" indent="0" algn="just" fontAlgn="t">
                        <a:buFont typeface="Arial" panose="020B0604020202020204" pitchFamily="34" charset="0"/>
                        <a:buNone/>
                      </a:pPr>
                      <a:endParaRPr lang="en-ZA" sz="1400" b="0" i="0" u="none" strike="noStrike" dirty="0" smtClean="0">
                        <a:solidFill>
                          <a:srgbClr val="000000"/>
                        </a:solidFill>
                        <a:effectLst/>
                        <a:latin typeface="Arial Narrow" panose="020B0606020202030204" pitchFamily="34" charset="0"/>
                      </a:endParaRPr>
                    </a:p>
                    <a:p>
                      <a:pPr marL="171450" indent="-171450"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Internal Departmental consultation</a:t>
                      </a:r>
                      <a:r>
                        <a:rPr lang="en-ZA" sz="1400" b="0" i="0" u="none" strike="noStrike" baseline="0" dirty="0" smtClean="0">
                          <a:solidFill>
                            <a:srgbClr val="000000"/>
                          </a:solidFill>
                          <a:effectLst/>
                          <a:latin typeface="Arial Narrow" panose="020B0606020202030204" pitchFamily="34" charset="0"/>
                        </a:rPr>
                        <a:t> with Programmes 3 and 4.</a:t>
                      </a:r>
                      <a:endParaRPr lang="en-ZA" sz="1400" b="0" i="0" u="none" strike="noStrike" dirty="0" smtClean="0">
                        <a:solidFill>
                          <a:srgbClr val="000000"/>
                        </a:solidFill>
                        <a:effectLst/>
                        <a:latin typeface="Arial Narrow" panose="020B0606020202030204" pitchFamily="34" charset="0"/>
                      </a:endParaRPr>
                    </a:p>
                    <a:p>
                      <a:pPr marL="171450" indent="-171450" algn="just" fontAlgn="t">
                        <a:buFont typeface="Arial" panose="020B0604020202020204" pitchFamily="34" charset="0"/>
                        <a:buChar char="•"/>
                      </a:pPr>
                      <a:r>
                        <a:rPr lang="en-ZA" sz="1400" b="0" i="0" u="none" strike="noStrike" baseline="0" dirty="0" smtClean="0">
                          <a:solidFill>
                            <a:srgbClr val="000000"/>
                          </a:solidFill>
                          <a:effectLst/>
                          <a:latin typeface="Arial Narrow" panose="020B0606020202030204" pitchFamily="34" charset="0"/>
                        </a:rPr>
                        <a:t>External consultations with the Chief Directorate: Regional Organisations at DIRCO on 20 September 2017, and with NTSF held on 22 September 2017.</a:t>
                      </a:r>
                    </a:p>
                    <a:p>
                      <a:pPr marL="0" indent="0" algn="just" fontAlgn="t">
                        <a:buFont typeface="Arial" panose="020B0604020202020204" pitchFamily="34" charset="0"/>
                        <a:buNone/>
                      </a:pPr>
                      <a:endParaRPr lang="en-ZA" sz="1400" b="0" i="0" u="none" strike="noStrike" baseline="0" dirty="0" smtClean="0">
                        <a:solidFill>
                          <a:srgbClr val="000000"/>
                        </a:solidFill>
                        <a:effectLst/>
                        <a:latin typeface="Arial Narrow" panose="020B0606020202030204" pitchFamily="34" charset="0"/>
                      </a:endParaRPr>
                    </a:p>
                    <a:p>
                      <a:pPr marL="0" indent="0" algn="just" fontAlgn="t">
                        <a:buFont typeface="Arial" panose="020B0604020202020204" pitchFamily="34" charset="0"/>
                        <a:buNone/>
                      </a:pPr>
                      <a:r>
                        <a:rPr lang="en-ZA" sz="1400" b="0" i="0" u="none" strike="noStrike" baseline="0" dirty="0" smtClean="0">
                          <a:solidFill>
                            <a:srgbClr val="000000"/>
                          </a:solidFill>
                          <a:effectLst/>
                          <a:latin typeface="Arial Narrow" panose="020B0606020202030204" pitchFamily="34" charset="0"/>
                        </a:rPr>
                        <a:t>The report detailing the outcomes of all internal and external stakeholder consultation has been developed.</a:t>
                      </a:r>
                    </a:p>
                  </a:txBody>
                  <a:tcPr marR="90000" marT="0" marB="0">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18330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510990" y="5886794"/>
            <a:ext cx="2740210" cy="365125"/>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673033452"/>
              </p:ext>
            </p:extLst>
          </p:nvPr>
        </p:nvGraphicFramePr>
        <p:xfrm>
          <a:off x="258055" y="369460"/>
          <a:ext cx="8428745" cy="3610312"/>
        </p:xfrm>
        <a:graphic>
          <a:graphicData uri="http://schemas.openxmlformats.org/drawingml/2006/table">
            <a:tbl>
              <a:tblPr>
                <a:tableStyleId>{8A107856-5554-42FB-B03E-39F5DBC370BA}</a:tableStyleId>
              </a:tblPr>
              <a:tblGrid>
                <a:gridCol w="1594224">
                  <a:extLst>
                    <a:ext uri="{9D8B030D-6E8A-4147-A177-3AD203B41FA5}">
                      <a16:colId xmlns:a16="http://schemas.microsoft.com/office/drawing/2014/main" xmlns="" val="20000"/>
                    </a:ext>
                  </a:extLst>
                </a:gridCol>
                <a:gridCol w="1825073">
                  <a:extLst>
                    <a:ext uri="{9D8B030D-6E8A-4147-A177-3AD203B41FA5}">
                      <a16:colId xmlns:a16="http://schemas.microsoft.com/office/drawing/2014/main" xmlns="" val="20001"/>
                    </a:ext>
                  </a:extLst>
                </a:gridCol>
                <a:gridCol w="1687750">
                  <a:extLst>
                    <a:ext uri="{9D8B030D-6E8A-4147-A177-3AD203B41FA5}">
                      <a16:colId xmlns:a16="http://schemas.microsoft.com/office/drawing/2014/main" xmlns="" val="20003"/>
                    </a:ext>
                  </a:extLst>
                </a:gridCol>
                <a:gridCol w="1412216">
                  <a:extLst>
                    <a:ext uri="{9D8B030D-6E8A-4147-A177-3AD203B41FA5}">
                      <a16:colId xmlns:a16="http://schemas.microsoft.com/office/drawing/2014/main" xmlns="" val="20004"/>
                    </a:ext>
                  </a:extLst>
                </a:gridCol>
                <a:gridCol w="1909482">
                  <a:extLst>
                    <a:ext uri="{9D8B030D-6E8A-4147-A177-3AD203B41FA5}">
                      <a16:colId xmlns:a16="http://schemas.microsoft.com/office/drawing/2014/main" xmlns="" val="20005"/>
                    </a:ext>
                  </a:extLst>
                </a:gridCol>
              </a:tblGrid>
              <a:tr h="444068">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a:t>
                      </a:r>
                      <a:r>
                        <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To enhance regional tourism integration.</a:t>
                      </a:r>
                      <a:endParaRPr kumimoji="0" lang="en-GB" sz="16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86400" marR="86400" marT="45724" marB="45724" anchor="ctr" horzOverflow="overflow">
                    <a:solidFill>
                      <a:srgbClr val="F1995D"/>
                    </a:solidFill>
                  </a:tcPr>
                </a:tc>
                <a:tc hMerge="1">
                  <a:txBody>
                    <a:bodyPr/>
                    <a:lstStyle/>
                    <a:p>
                      <a:endParaRPr lang="en-ZA"/>
                    </a:p>
                  </a:txBody>
                  <a:tcPr/>
                </a:tc>
                <a:tc hMerge="1">
                  <a:txBody>
                    <a:bodyPr/>
                    <a:lstStyle/>
                    <a:p>
                      <a:pPr algn="just" fontAlgn="t"/>
                      <a:endParaRPr lang="en-US" sz="1600" b="0" i="0" u="none" strike="noStrike" dirty="0">
                        <a:solidFill>
                          <a:srgbClr val="000000"/>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extLst>
                  <a:ext uri="{0D108BD9-81ED-4DB2-BD59-A6C34878D82A}">
                    <a16:rowId xmlns:a16="http://schemas.microsoft.com/office/drawing/2014/main" xmlns="" val="10000"/>
                  </a:ext>
                </a:extLst>
              </a:tr>
              <a:tr h="399452">
                <a:tc rowSpan="2">
                  <a:txBody>
                    <a:bodyPr/>
                    <a:lstStyle/>
                    <a:p>
                      <a:pPr algn="ctr">
                        <a:lnSpc>
                          <a:spcPct val="100000"/>
                        </a:lnSpc>
                      </a:pPr>
                      <a:r>
                        <a:rPr lang="en-US" sz="1600" b="1" dirty="0" smtClean="0">
                          <a:latin typeface="Arial Narrow" panose="020B0606020202030204" pitchFamily="34" charset="0"/>
                        </a:rPr>
                        <a:t>Key</a:t>
                      </a:r>
                      <a:r>
                        <a:rPr lang="en-US" sz="1600" b="1" baseline="0" dirty="0" smtClean="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smtClean="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baseline="0" noProof="0" dirty="0" smtClean="0">
                          <a:solidFill>
                            <a:schemeClr val="dk1"/>
                          </a:solidFill>
                          <a:latin typeface="Arial Narrow" panose="020B0606020202030204" pitchFamily="34" charset="0"/>
                          <a:ea typeface="+mn-ea"/>
                          <a:cs typeface="+mn-cs"/>
                        </a:rPr>
                        <a:t>Quarterly Targets</a:t>
                      </a: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Narrow" pitchFamily="34" charset="0"/>
                        <a:cs typeface="Arial" pitchFamily="34" charset="0"/>
                      </a:endParaRPr>
                    </a:p>
                  </a:txBody>
                  <a:tcPr anchor="ctr">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626496">
                <a:tc vMerge="1">
                  <a:txBody>
                    <a:bodyPr/>
                    <a:lstStyle/>
                    <a:p>
                      <a:endParaRPr lang="en-ZA"/>
                    </a:p>
                  </a:txBody>
                  <a:tcPr/>
                </a:tc>
                <a:tc vMerge="1">
                  <a:txBody>
                    <a:bodyPr/>
                    <a:lstStyle/>
                    <a:p>
                      <a:pPr marL="0" indent="0" algn="ctr">
                        <a:lnSpc>
                          <a:spcPct val="100000"/>
                        </a:lnSpc>
                        <a:tabLst>
                          <a:tab pos="534988" algn="l"/>
                          <a:tab pos="1614488" algn="l"/>
                        </a:tabLst>
                      </a:pPr>
                      <a:endParaRPr lang="en-US" sz="12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baseline="0" dirty="0" smtClean="0">
                          <a:solidFill>
                            <a:schemeClr val="dk1"/>
                          </a:solidFill>
                          <a:latin typeface="Arial Narrow" panose="020B0606020202030204" pitchFamily="34" charset="0"/>
                          <a:ea typeface="+mn-ea"/>
                          <a:cs typeface="+mn-cs"/>
                        </a:rPr>
                        <a:t>Quarter 2 Performance – </a:t>
                      </a:r>
                      <a:r>
                        <a:rPr lang="en-ZA" sz="1600" b="1" kern="1200" baseline="0" dirty="0" smtClean="0">
                          <a:solidFill>
                            <a:schemeClr val="dk1"/>
                          </a:solidFill>
                          <a:latin typeface="Arial Narrow" panose="020B0606020202030204" pitchFamily="34" charset="0"/>
                          <a:ea typeface="+mn-ea"/>
                          <a:cs typeface="+mn-cs"/>
                        </a:rPr>
                        <a:t>Actual </a:t>
                      </a:r>
                      <a:r>
                        <a:rPr lang="en-US" sz="1600" b="1" kern="1200" baseline="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baseline="0" dirty="0" smtClean="0">
                          <a:solidFill>
                            <a:schemeClr val="dk1"/>
                          </a:solidFill>
                          <a:latin typeface="Arial Narrow" panose="020B0606020202030204" pitchFamily="34" charset="0"/>
                          <a:ea typeface="+mn-ea"/>
                          <a:cs typeface="+mn-cs"/>
                        </a:rPr>
                        <a:t>Quarter 3 Targets</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baseline="0" dirty="0" smtClean="0">
                          <a:solidFill>
                            <a:schemeClr val="dk1"/>
                          </a:solidFill>
                          <a:latin typeface="Arial Narrow" panose="020B0606020202030204" pitchFamily="34" charset="0"/>
                          <a:ea typeface="+mn-ea"/>
                          <a:cs typeface="+mn-cs"/>
                        </a:rPr>
                        <a:t>Quarter 3 Performance – Preliminary Data </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14606">
                <a:tc rowSpan="2">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5"/>
                        <a:tabLst/>
                        <a:defRPr/>
                      </a:pPr>
                      <a:r>
                        <a:rPr kumimoji="0" lang="en-US" sz="1400" b="0" i="0" u="none" strike="noStrike" kern="1200" cap="none" spc="0" normalizeH="0" baseline="0" noProof="0" dirty="0" smtClean="0">
                          <a:ln>
                            <a:noFill/>
                          </a:ln>
                          <a:solidFill>
                            <a:prstClr val="black"/>
                          </a:solidFill>
                          <a:effectLst/>
                          <a:uLnTx/>
                          <a:uFillTx/>
                          <a:latin typeface="Arial Narrow"/>
                        </a:rPr>
                        <a:t>Number of initiatives facilitated in multilateral fora.</a:t>
                      </a:r>
                    </a:p>
                    <a:p>
                      <a:pPr marL="182880" indent="-182880" algn="just" fontAlgn="t">
                        <a:buFont typeface="+mj-lt"/>
                        <a:buAutoNum type="arabicPeriod" startAt="3"/>
                      </a:pPr>
                      <a:endParaRPr lang="en-US" sz="1400" b="0" i="0" u="none" strike="noStrike" dirty="0">
                        <a:solidFill>
                          <a:srgbClr val="000000"/>
                        </a:solidFill>
                        <a:latin typeface="Arial Narrow" panose="020B0606020202030204" pitchFamily="34" charset="0"/>
                      </a:endParaRPr>
                    </a:p>
                  </a:txBody>
                  <a:tcPr>
                    <a:noFill/>
                  </a:tcPr>
                </a:tc>
                <a:tc gridSpan="4">
                  <a:txBody>
                    <a:bodyPr/>
                    <a:lstStyle/>
                    <a:p>
                      <a:pPr marL="0" indent="0" algn="l">
                        <a:lnSpc>
                          <a:spcPct val="100000"/>
                        </a:lnSpc>
                        <a:tabLst>
                          <a:tab pos="534988" algn="l"/>
                          <a:tab pos="1614488" algn="l"/>
                        </a:tabLst>
                      </a:pPr>
                      <a:r>
                        <a:rPr lang="en-US" sz="1400" b="1" dirty="0" smtClean="0">
                          <a:solidFill>
                            <a:schemeClr val="tx1"/>
                          </a:solidFill>
                          <a:latin typeface="Arial Narrow" pitchFamily="34" charset="0"/>
                          <a:cs typeface="Arial" pitchFamily="34" charset="0"/>
                        </a:rPr>
                        <a:t>Two initiatives … Continued:</a:t>
                      </a:r>
                      <a:r>
                        <a:rPr lang="en-US" sz="1400" b="1" baseline="0" dirty="0" smtClean="0">
                          <a:solidFill>
                            <a:schemeClr val="tx1"/>
                          </a:solidFill>
                          <a:latin typeface="Arial Narrow" pitchFamily="34" charset="0"/>
                          <a:cs typeface="Arial" pitchFamily="34" charset="0"/>
                        </a:rPr>
                        <a:t> </a:t>
                      </a:r>
                      <a:endParaRPr lang="en-US" sz="1400" b="1" dirty="0">
                        <a:solidFill>
                          <a:schemeClr val="tx1"/>
                        </a:solidFill>
                        <a:latin typeface="Arial Narrow" pitchFamily="34" charset="0"/>
                        <a:cs typeface="Arial" pitchFamily="34" charset="0"/>
                      </a:endParaRPr>
                    </a:p>
                  </a:txBody>
                  <a:tcPr anchor="c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kern="1200" baseline="0" dirty="0" smtClean="0">
                        <a:solidFill>
                          <a:schemeClr val="dk1"/>
                        </a:solidFill>
                        <a:latin typeface="Arial Narrow" panose="020B0606020202030204" pitchFamily="34" charset="0"/>
                        <a:ea typeface="+mn-ea"/>
                        <a:cs typeface="+mn-cs"/>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kern="1200" baseline="0" dirty="0" smtClean="0">
                        <a:solidFill>
                          <a:schemeClr val="dk1"/>
                        </a:solidFill>
                        <a:latin typeface="Arial Narrow" panose="020B0606020202030204" pitchFamily="34" charset="0"/>
                        <a:ea typeface="+mn-ea"/>
                        <a:cs typeface="+mn-cs"/>
                      </a:endParaRPr>
                    </a:p>
                  </a:txBody>
                  <a:tcPr anchor="ctr"/>
                </a:tc>
                <a:tc hMerge="1">
                  <a:txBody>
                    <a:bodyPr/>
                    <a:lstStyle/>
                    <a:p>
                      <a:endParaRPr lang="en-ZA"/>
                    </a:p>
                  </a:txBody>
                  <a:tcPr/>
                </a:tc>
                <a:extLst>
                  <a:ext uri="{0D108BD9-81ED-4DB2-BD59-A6C34878D82A}">
                    <a16:rowId xmlns:a16="http://schemas.microsoft.com/office/drawing/2014/main" xmlns="" val="10004"/>
                  </a:ext>
                </a:extLst>
              </a:tr>
              <a:tr h="1629226">
                <a:tc vMerge="1">
                  <a:txBody>
                    <a:bodyPr/>
                    <a:lstStyle/>
                    <a:p>
                      <a:pPr marL="182880" indent="-182880" algn="just" fontAlgn="t">
                        <a:buFont typeface="+mj-lt"/>
                        <a:buAutoNum type="arabicPeriod" startAt="3"/>
                      </a:pPr>
                      <a:endParaRPr lang="en-US" sz="1400" b="0" i="0" u="none" strike="noStrike" dirty="0">
                        <a:solidFill>
                          <a:srgbClr val="000000"/>
                        </a:solidFill>
                        <a:latin typeface="Arial Narrow" panose="020B0606020202030204" pitchFamily="34" charset="0"/>
                      </a:endParaRPr>
                    </a:p>
                  </a:txBody>
                  <a:tcPr marL="86400" marR="86400" marT="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Final plan for the </a:t>
                      </a: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hosting of a Tourism Workstream during South Africa’s chairship of IORA developed.</a:t>
                      </a:r>
                      <a:endParaRPr kumimoji="0" lang="en-US"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algn="just"/>
                      <a:endParaRPr lang="en-ZA" sz="1400" b="1" i="0" u="none" strike="noStrike" baseline="0" dirty="0" smtClean="0">
                        <a:latin typeface="Arial Narrow" panose="020B0606020202030204" pitchFamily="34" charset="0"/>
                      </a:endParaRPr>
                    </a:p>
                  </a:txBody>
                  <a:tcPr marL="85725" marR="86400" marT="9525" marB="0">
                    <a:solidFill>
                      <a:schemeClr val="bg1"/>
                    </a:solidFill>
                  </a:tcPr>
                </a:tc>
                <a:tc>
                  <a:txBody>
                    <a:bodyPr/>
                    <a:lstStyle/>
                    <a:p>
                      <a:pPr algn="just" fontAlgn="t"/>
                      <a:r>
                        <a:rPr kumimoji="0" lang="en-ZA" sz="14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Final plan for hosting of Tourism Workstream during South Africa's chairship of IORA developed.</a:t>
                      </a:r>
                      <a:endParaRPr kumimoji="0" lang="en-ZA" sz="1400" b="0" i="0" u="none" strike="noStrike" kern="1200" cap="none" spc="0" normalizeH="0" baseline="0" dirty="0">
                        <a:ln>
                          <a:noFill/>
                        </a:ln>
                        <a:solidFill>
                          <a:prstClr val="black"/>
                        </a:solidFill>
                        <a:effectLst/>
                        <a:uLnTx/>
                        <a:uFillTx/>
                        <a:latin typeface="Arial Narrow" panose="020B0606020202030204" pitchFamily="34" charset="0"/>
                        <a:ea typeface="+mn-ea"/>
                        <a:cs typeface="+mn-cs"/>
                      </a:endParaRPr>
                    </a:p>
                  </a:txBody>
                  <a:tcPr marL="85725" marR="86400" marT="9525" marB="0">
                    <a:solidFill>
                      <a:schemeClr val="bg1"/>
                    </a:solidFill>
                  </a:tcPr>
                </a:tc>
                <a:tc>
                  <a:txBody>
                    <a:bodyPr/>
                    <a:lstStyle/>
                    <a:p>
                      <a:pPr algn="just" fontAlgn="t"/>
                      <a:r>
                        <a:rPr kumimoji="0" lang="en-ZA" sz="1400" b="0" i="0" u="none" strike="noStrike" kern="1200" cap="none" spc="0" normalizeH="0" baseline="0" dirty="0">
                          <a:ln>
                            <a:noFill/>
                          </a:ln>
                          <a:solidFill>
                            <a:prstClr val="black"/>
                          </a:solidFill>
                          <a:effectLst/>
                          <a:uLnTx/>
                          <a:uFillTx/>
                          <a:latin typeface="Arial Narrow" panose="020B0606020202030204" pitchFamily="34" charset="0"/>
                          <a:ea typeface="+mn-ea"/>
                          <a:cs typeface="+mn-cs"/>
                        </a:rPr>
                        <a:t>Rolling out of the </a:t>
                      </a:r>
                      <a:r>
                        <a:rPr kumimoji="0" lang="en-ZA" sz="14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hosting implementation </a:t>
                      </a:r>
                      <a:r>
                        <a:rPr kumimoji="0" lang="en-ZA" sz="1400" b="0" i="0" u="none" strike="noStrike" kern="1200" cap="none" spc="0" normalizeH="0" baseline="0" dirty="0">
                          <a:ln>
                            <a:noFill/>
                          </a:ln>
                          <a:solidFill>
                            <a:prstClr val="black"/>
                          </a:solidFill>
                          <a:effectLst/>
                          <a:uLnTx/>
                          <a:uFillTx/>
                          <a:latin typeface="Arial Narrow" panose="020B0606020202030204" pitchFamily="34" charset="0"/>
                          <a:ea typeface="+mn-ea"/>
                          <a:cs typeface="+mn-cs"/>
                        </a:rPr>
                        <a:t>plan</a:t>
                      </a:r>
                    </a:p>
                  </a:txBody>
                  <a:tcPr marR="90000" marT="0" marB="0">
                    <a:solidFill>
                      <a:schemeClr val="bg1"/>
                    </a:solidFill>
                  </a:tcPr>
                </a:tc>
                <a:tc>
                  <a:txBody>
                    <a:bodyPr/>
                    <a:lstStyle/>
                    <a:p>
                      <a:pPr algn="just" fontAlgn="t"/>
                      <a:r>
                        <a:rPr kumimoji="0" lang="en-ZA" sz="14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Report on the  </a:t>
                      </a:r>
                      <a:r>
                        <a:rPr kumimoji="0" lang="en-ZA" sz="1400" b="0" i="0" u="none" strike="noStrike" kern="1200" cap="none" spc="0" normalizeH="0" baseline="0" dirty="0">
                          <a:ln>
                            <a:noFill/>
                          </a:ln>
                          <a:solidFill>
                            <a:prstClr val="black"/>
                          </a:solidFill>
                          <a:effectLst/>
                          <a:uLnTx/>
                          <a:uFillTx/>
                          <a:latin typeface="Arial Narrow" panose="020B0606020202030204" pitchFamily="34" charset="0"/>
                          <a:ea typeface="+mn-ea"/>
                          <a:cs typeface="+mn-cs"/>
                        </a:rPr>
                        <a:t>rolling out of the implementation plan was developed</a:t>
                      </a:r>
                      <a:r>
                        <a:rPr kumimoji="0" lang="en-ZA" sz="14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 </a:t>
                      </a:r>
                      <a:endParaRPr kumimoji="0" lang="en-ZA" sz="1400" b="0" i="0" u="none" strike="noStrike" kern="1200" cap="none" spc="0" normalizeH="0" baseline="0" dirty="0">
                        <a:ln>
                          <a:noFill/>
                        </a:ln>
                        <a:solidFill>
                          <a:prstClr val="black"/>
                        </a:solidFill>
                        <a:effectLst/>
                        <a:uLnTx/>
                        <a:uFillTx/>
                        <a:latin typeface="Arial Narrow" panose="020B0606020202030204" pitchFamily="34" charset="0"/>
                        <a:ea typeface="+mn-ea"/>
                        <a:cs typeface="+mn-cs"/>
                      </a:endParaRPr>
                    </a:p>
                  </a:txBody>
                  <a:tcPr marR="90000" marT="0" marB="0">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964006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510990" y="5886794"/>
            <a:ext cx="2740210" cy="365125"/>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3486931554"/>
              </p:ext>
            </p:extLst>
          </p:nvPr>
        </p:nvGraphicFramePr>
        <p:xfrm>
          <a:off x="258055" y="150586"/>
          <a:ext cx="8643899" cy="5612061"/>
        </p:xfrm>
        <a:graphic>
          <a:graphicData uri="http://schemas.openxmlformats.org/drawingml/2006/table">
            <a:tbl>
              <a:tblPr>
                <a:tableStyleId>{8A107856-5554-42FB-B03E-39F5DBC370BA}</a:tableStyleId>
              </a:tblPr>
              <a:tblGrid>
                <a:gridCol w="1180128">
                  <a:extLst>
                    <a:ext uri="{9D8B030D-6E8A-4147-A177-3AD203B41FA5}">
                      <a16:colId xmlns:a16="http://schemas.microsoft.com/office/drawing/2014/main" xmlns="" val="20000"/>
                    </a:ext>
                  </a:extLst>
                </a:gridCol>
                <a:gridCol w="1251751">
                  <a:extLst>
                    <a:ext uri="{9D8B030D-6E8A-4147-A177-3AD203B41FA5}">
                      <a16:colId xmlns:a16="http://schemas.microsoft.com/office/drawing/2014/main" xmlns="" val="20001"/>
                    </a:ext>
                  </a:extLst>
                </a:gridCol>
                <a:gridCol w="2077375">
                  <a:extLst>
                    <a:ext uri="{9D8B030D-6E8A-4147-A177-3AD203B41FA5}">
                      <a16:colId xmlns:a16="http://schemas.microsoft.com/office/drawing/2014/main" xmlns="" val="20002"/>
                    </a:ext>
                  </a:extLst>
                </a:gridCol>
                <a:gridCol w="167762">
                  <a:extLst>
                    <a:ext uri="{9D8B030D-6E8A-4147-A177-3AD203B41FA5}">
                      <a16:colId xmlns:a16="http://schemas.microsoft.com/office/drawing/2014/main" xmlns="" val="20004"/>
                    </a:ext>
                  </a:extLst>
                </a:gridCol>
                <a:gridCol w="1012968">
                  <a:extLst>
                    <a:ext uri="{9D8B030D-6E8A-4147-A177-3AD203B41FA5}">
                      <a16:colId xmlns:a16="http://schemas.microsoft.com/office/drawing/2014/main" xmlns="" val="20005"/>
                    </a:ext>
                  </a:extLst>
                </a:gridCol>
                <a:gridCol w="506549">
                  <a:extLst>
                    <a:ext uri="{9D8B030D-6E8A-4147-A177-3AD203B41FA5}">
                      <a16:colId xmlns:a16="http://schemas.microsoft.com/office/drawing/2014/main" xmlns="" val="20006"/>
                    </a:ext>
                  </a:extLst>
                </a:gridCol>
                <a:gridCol w="2447366">
                  <a:extLst>
                    <a:ext uri="{9D8B030D-6E8A-4147-A177-3AD203B41FA5}">
                      <a16:colId xmlns:a16="http://schemas.microsoft.com/office/drawing/2014/main" xmlns="" val="20007"/>
                    </a:ext>
                  </a:extLst>
                </a:gridCol>
              </a:tblGrid>
              <a:tr h="320367">
                <a:tc gridSpan="7">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a:t>
                      </a:r>
                      <a:r>
                        <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mn-cs"/>
                        </a:rPr>
                        <a:t>To enhance regional tourism integration.</a:t>
                      </a:r>
                      <a:endParaRPr kumimoji="0" lang="en-GB" sz="12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86400" marR="86400" marT="45724" marB="45724" anchor="ctr" horzOverflow="overflow">
                    <a:solidFill>
                      <a:srgbClr val="F1995D"/>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233459">
                <a:tc rowSpan="2">
                  <a:txBody>
                    <a:bodyPr/>
                    <a:lstStyle/>
                    <a:p>
                      <a:pPr algn="ctr">
                        <a:lnSpc>
                          <a:spcPct val="100000"/>
                        </a:lnSpc>
                      </a:pPr>
                      <a:r>
                        <a:rPr lang="en-US" sz="1200" b="1" dirty="0" smtClean="0">
                          <a:latin typeface="Arial Narrow" panose="020B0606020202030204" pitchFamily="34" charset="0"/>
                        </a:rPr>
                        <a:t>Key</a:t>
                      </a:r>
                      <a:r>
                        <a:rPr lang="en-US" sz="1200" b="1" baseline="0" dirty="0" smtClean="0">
                          <a:latin typeface="Arial Narrow" panose="020B0606020202030204" pitchFamily="34" charset="0"/>
                        </a:rPr>
                        <a:t> Performance Indicator</a:t>
                      </a:r>
                      <a:endParaRPr lang="en-US" sz="12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200" b="1" dirty="0" smtClean="0">
                          <a:latin typeface="Arial Narrow" panose="020B0606020202030204" pitchFamily="34" charset="0"/>
                        </a:rPr>
                        <a:t>Annual Target</a:t>
                      </a:r>
                      <a:endParaRPr lang="en-US" sz="12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1"/>
                  </a:ext>
                </a:extLst>
              </a:tr>
              <a:tr h="458709">
                <a:tc vMerge="1">
                  <a:txBody>
                    <a:bodyPr/>
                    <a:lstStyle/>
                    <a:p>
                      <a:endParaRPr lang="en-ZA"/>
                    </a:p>
                  </a:txBody>
                  <a:tcPr/>
                </a:tc>
                <a:tc vMerge="1">
                  <a:txBody>
                    <a:bodyPr/>
                    <a:lstStyle/>
                    <a:p>
                      <a:pPr marL="0" indent="0" algn="ctr">
                        <a:lnSpc>
                          <a:spcPct val="100000"/>
                        </a:lnSpc>
                        <a:tabLst>
                          <a:tab pos="534988" algn="l"/>
                          <a:tab pos="1614488" algn="l"/>
                        </a:tabLst>
                      </a:pPr>
                      <a:endParaRPr lang="en-US" sz="12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2 Performance – </a:t>
                      </a:r>
                      <a:r>
                        <a:rPr lang="en-ZA" sz="1200" b="1" i="0" dirty="0" smtClean="0">
                          <a:latin typeface="Arial Narrow" panose="020B0606020202030204" pitchFamily="34" charset="0"/>
                        </a:rPr>
                        <a:t>Actual </a:t>
                      </a:r>
                      <a:r>
                        <a:rPr lang="en-US" sz="1200" b="1" dirty="0" smtClean="0">
                          <a:latin typeface="Arial Narrow" panose="020B0606020202030204" pitchFamily="34" charset="0"/>
                        </a:rPr>
                        <a:t>Data </a:t>
                      </a:r>
                      <a:endParaRPr lang="en-US" sz="12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3</a:t>
                      </a:r>
                      <a:r>
                        <a:rPr lang="en-US" sz="1200" b="1" baseline="0" dirty="0" smtClean="0">
                          <a:latin typeface="Arial Narrow" panose="020B0606020202030204" pitchFamily="34" charset="0"/>
                        </a:rPr>
                        <a:t> Targets</a:t>
                      </a:r>
                      <a:endParaRPr lang="en-US" sz="12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3 Performance – Preliminary Data </a:t>
                      </a:r>
                      <a:endParaRPr lang="en-US" sz="12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233459">
                <a:tc rowSpan="3">
                  <a:txBody>
                    <a:bodyPr/>
                    <a:lstStyle/>
                    <a:p>
                      <a:pPr marL="115888" indent="-115888" algn="just" fontAlgn="t">
                        <a:buFont typeface="+mj-lt"/>
                        <a:buAutoNum type="arabicPeriod" startAt="6"/>
                      </a:pPr>
                      <a:r>
                        <a:rPr lang="en-US" sz="1400" b="0" i="0" u="none" strike="noStrike" dirty="0" smtClean="0">
                          <a:solidFill>
                            <a:schemeClr val="tx1"/>
                          </a:solidFill>
                          <a:latin typeface="Arial Narrow"/>
                        </a:rPr>
                        <a:t>Number of initiatives facilitated for regional integration.</a:t>
                      </a:r>
                      <a:endParaRPr lang="en-US" sz="1400" b="0" i="0" u="none" strike="noStrike" dirty="0">
                        <a:solidFill>
                          <a:schemeClr val="tx1"/>
                        </a:solidFill>
                        <a:latin typeface="Arial Narrow"/>
                      </a:endParaRPr>
                    </a:p>
                  </a:txBody>
                  <a:tcPr>
                    <a:noFill/>
                  </a:tcPr>
                </a:tc>
                <a:tc gridSpan="6">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Two initiatives:</a:t>
                      </a:r>
                      <a:endParaRPr lang="en-US" sz="1200" b="1" dirty="0">
                        <a:solidFill>
                          <a:schemeClr val="tx1"/>
                        </a:solidFill>
                        <a:latin typeface="Arial Narrow" pitchFamily="34" charset="0"/>
                        <a:cs typeface="Arial" pitchFamily="34" charset="0"/>
                      </a:endParaRPr>
                    </a:p>
                  </a:txBody>
                  <a:tcPr anchor="ctr">
                    <a:no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5"/>
                  </a:ext>
                </a:extLst>
              </a:tr>
              <a:tr h="2029798">
                <a:tc vMerge="1">
                  <a:txBody>
                    <a:bodyPr/>
                    <a:lstStyle/>
                    <a:p>
                      <a:pPr marL="342900" indent="-342900" algn="just" fontAlgn="t">
                        <a:buFont typeface="+mj-lt"/>
                        <a:buAutoNum type="arabicPeriod" startAt="6"/>
                      </a:pPr>
                      <a:endParaRPr lang="en-US" sz="1600" b="0" i="0" u="none" strike="noStrike" dirty="0">
                        <a:solidFill>
                          <a:schemeClr val="tx1"/>
                        </a:solidFill>
                        <a:latin typeface="Arial Narrow"/>
                      </a:endParaRPr>
                    </a:p>
                  </a:txBody>
                  <a:tcPr marL="86400" marR="86400" marT="0" marB="0">
                    <a:solidFill>
                      <a:schemeClr val="bg1"/>
                    </a:solidFill>
                  </a:tcPr>
                </a:tc>
                <a:tc>
                  <a:txBody>
                    <a:bodyPr/>
                    <a:lstStyle/>
                    <a:p>
                      <a:pPr marL="0" indent="0" algn="just">
                        <a:buFont typeface="Arial" panose="020B0604020202020204" pitchFamily="34" charset="0"/>
                        <a:buNone/>
                      </a:pP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Ministerial Session at the 2017 Tourism Indaba hosted.</a:t>
                      </a:r>
                      <a:endParaRPr kumimoji="0" lang="en-US"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txBody>
                  <a:tcPr marL="85725" marR="86400" marT="9525" marB="0">
                    <a:solidFill>
                      <a:schemeClr val="bg1"/>
                    </a:solidFill>
                  </a:tcPr>
                </a:tc>
                <a:tc>
                  <a:txBody>
                    <a:bodyPr/>
                    <a:lstStyle/>
                    <a:p>
                      <a:pPr algn="just" fontAlgn="t"/>
                      <a:r>
                        <a:rPr lang="en-ZA" sz="1400" b="0" i="0" u="none" strike="noStrike" dirty="0" smtClean="0">
                          <a:solidFill>
                            <a:srgbClr val="000000"/>
                          </a:solidFill>
                          <a:effectLst/>
                          <a:latin typeface="Arial Narrow" panose="020B0606020202030204" pitchFamily="34" charset="0"/>
                        </a:rPr>
                        <a:t>Indaba 2017 Ministerial report developed.</a:t>
                      </a:r>
                      <a:endParaRPr lang="en-ZA" sz="1400" b="0" i="0" u="none" strike="noStrike" dirty="0">
                        <a:solidFill>
                          <a:srgbClr val="000000"/>
                        </a:solidFill>
                        <a:effectLst/>
                        <a:latin typeface="Arial Narrow" panose="020B0606020202030204" pitchFamily="34" charset="0"/>
                      </a:endParaRPr>
                    </a:p>
                  </a:txBody>
                  <a:tcPr marL="85725" marR="86400" marT="9525" marB="0">
                    <a:solidFill>
                      <a:schemeClr val="bg1"/>
                    </a:solidFill>
                  </a:tcPr>
                </a:tc>
                <a:tc gridSpan="2">
                  <a:txBody>
                    <a:bodyPr/>
                    <a:lstStyle/>
                    <a:p>
                      <a:pPr algn="just" fontAlgn="t"/>
                      <a:r>
                        <a:rPr lang="en-ZA" sz="1400" b="0" i="0" u="none" strike="noStrike" dirty="0">
                          <a:solidFill>
                            <a:srgbClr val="000000"/>
                          </a:solidFill>
                          <a:effectLst/>
                          <a:latin typeface="Arial Narrow" panose="020B0606020202030204" pitchFamily="34" charset="0"/>
                        </a:rPr>
                        <a:t>Draft concept document for the SADC tourism ministerial meeting developed</a:t>
                      </a:r>
                    </a:p>
                  </a:txBody>
                  <a:tcPr marR="90000" marT="0" marB="0">
                    <a:solidFill>
                      <a:schemeClr val="bg1"/>
                    </a:solidFill>
                  </a:tcPr>
                </a:tc>
                <a:tc hMerge="1">
                  <a:txBody>
                    <a:bodyPr/>
                    <a:lstStyle/>
                    <a:p>
                      <a:pPr algn="just" fontAlgn="t"/>
                      <a:endParaRPr lang="en-ZA" sz="1200" b="0" i="0" u="none" strike="noStrike" dirty="0">
                        <a:solidFill>
                          <a:srgbClr val="000000"/>
                        </a:solidFill>
                        <a:effectLst/>
                        <a:latin typeface="Arial Narrow" panose="020B0606020202030204" pitchFamily="34" charset="0"/>
                      </a:endParaRPr>
                    </a:p>
                  </a:txBody>
                  <a:tcPr marR="90000" marT="0" marB="0">
                    <a:solidFill>
                      <a:schemeClr val="bg1"/>
                    </a:solidFill>
                  </a:tcPr>
                </a:tc>
                <a:tc gridSpan="2">
                  <a:txBody>
                    <a:bodyPr/>
                    <a:lstStyle/>
                    <a:p>
                      <a:pPr algn="just" fontAlgn="t"/>
                      <a:r>
                        <a:rPr lang="en-ZA" sz="1400" b="0" i="0" u="none" strike="noStrike" kern="1200" dirty="0" smtClean="0">
                          <a:solidFill>
                            <a:srgbClr val="000000"/>
                          </a:solidFill>
                          <a:effectLst/>
                          <a:latin typeface="Arial Narrow" panose="020B0606020202030204" pitchFamily="34" charset="0"/>
                          <a:ea typeface="+mn-ea"/>
                          <a:cs typeface="+mn-cs"/>
                        </a:rPr>
                        <a:t>Draft </a:t>
                      </a:r>
                      <a:r>
                        <a:rPr lang="en-ZA" sz="1400" b="0" i="0" u="none" strike="noStrike" kern="1200" dirty="0">
                          <a:solidFill>
                            <a:srgbClr val="000000"/>
                          </a:solidFill>
                          <a:effectLst/>
                          <a:latin typeface="Arial Narrow" panose="020B0606020202030204" pitchFamily="34" charset="0"/>
                          <a:ea typeface="+mn-ea"/>
                          <a:cs typeface="+mn-cs"/>
                        </a:rPr>
                        <a:t>concept document for the SADC tourism ministerial meeting was </a:t>
                      </a:r>
                      <a:r>
                        <a:rPr lang="en-ZA" sz="1400" b="0" i="0" u="none" strike="noStrike" kern="1200" dirty="0" smtClean="0">
                          <a:solidFill>
                            <a:srgbClr val="000000"/>
                          </a:solidFill>
                          <a:effectLst/>
                          <a:latin typeface="Arial Narrow" panose="020B0606020202030204" pitchFamily="34" charset="0"/>
                          <a:ea typeface="+mn-ea"/>
                          <a:cs typeface="+mn-cs"/>
                        </a:rPr>
                        <a:t>developed.</a:t>
                      </a:r>
                      <a:r>
                        <a:rPr lang="en-ZA" sz="1400" b="0" i="0" u="none" strike="noStrike" kern="1200" baseline="0" dirty="0" smtClean="0">
                          <a:solidFill>
                            <a:srgbClr val="000000"/>
                          </a:solidFill>
                          <a:effectLst/>
                          <a:latin typeface="Arial Narrow" panose="020B0606020202030204" pitchFamily="34" charset="0"/>
                          <a:ea typeface="+mn-ea"/>
                          <a:cs typeface="+mn-cs"/>
                        </a:rPr>
                        <a:t> The d</a:t>
                      </a:r>
                      <a:r>
                        <a:rPr lang="en-ZA" sz="1400" b="0" i="0" u="none" strike="noStrike" kern="1200" dirty="0" smtClean="0">
                          <a:solidFill>
                            <a:srgbClr val="000000"/>
                          </a:solidFill>
                          <a:effectLst/>
                          <a:latin typeface="Arial Narrow" panose="020B0606020202030204" pitchFamily="34" charset="0"/>
                          <a:ea typeface="+mn-ea"/>
                          <a:cs typeface="+mn-cs"/>
                        </a:rPr>
                        <a:t>ocument covers possible themes for the Indaba’s 2018 Ministerial Session; Feedback from the 2017 Indaba Ministerial Session; Proposed Programme for the 2018 Indaba Ministerial Session (7 May 2018); Format of the Session 2018; the Moderator; and Logistical arrangements.</a:t>
                      </a:r>
                      <a:endParaRPr lang="en-ZA" sz="1400" b="0" i="0" u="none" strike="noStrike" kern="1200" dirty="0">
                        <a:solidFill>
                          <a:srgbClr val="000000"/>
                        </a:solidFill>
                        <a:effectLst/>
                        <a:latin typeface="Arial Narrow" panose="020B0606020202030204" pitchFamily="34" charset="0"/>
                        <a:ea typeface="+mn-ea"/>
                        <a:cs typeface="+mn-cs"/>
                      </a:endParaRPr>
                    </a:p>
                  </a:txBody>
                  <a:tcPr marR="90000" marT="7620" marB="0">
                    <a:solidFill>
                      <a:schemeClr val="bg1"/>
                    </a:solidFill>
                  </a:tcPr>
                </a:tc>
                <a:tc hMerge="1">
                  <a:txBody>
                    <a:bodyPr/>
                    <a:lstStyle/>
                    <a:p>
                      <a:pPr algn="just" fontAlgn="t"/>
                      <a:endParaRPr lang="en-ZA" sz="1200" b="0" i="0" u="none" strike="noStrike" kern="1200" dirty="0">
                        <a:solidFill>
                          <a:srgbClr val="000000"/>
                        </a:solidFill>
                        <a:effectLst/>
                        <a:latin typeface="Arial Narrow" panose="020B0606020202030204"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10003"/>
                  </a:ext>
                </a:extLst>
              </a:tr>
              <a:tr h="2140704">
                <a:tc vMerge="1">
                  <a:txBody>
                    <a:bodyPr/>
                    <a:lstStyle/>
                    <a:p>
                      <a:endParaRPr lang="en-ZA"/>
                    </a:p>
                  </a:txBody>
                  <a:tcPr>
                    <a:solidFill>
                      <a:schemeClr val="bg1"/>
                    </a:solidFill>
                  </a:tcPr>
                </a:tc>
                <a:tc>
                  <a:txBody>
                    <a:bodyPr/>
                    <a:lstStyle/>
                    <a:p>
                      <a:pPr algn="just" fontAlgn="t"/>
                      <a:r>
                        <a:rPr lang="en-ZA" sz="1400" b="0" i="0" u="none" strike="noStrike" dirty="0">
                          <a:solidFill>
                            <a:srgbClr val="000000"/>
                          </a:solidFill>
                          <a:effectLst/>
                          <a:latin typeface="Arial Narrow" panose="020B0606020202030204" pitchFamily="34" charset="0"/>
                        </a:rPr>
                        <a:t>Sharing of Best Practices Workshop targeted at African countries with whom SA signed tourism agreements hosted.</a:t>
                      </a:r>
                    </a:p>
                  </a:txBody>
                  <a:tcPr marL="86400" marR="86400" marT="7620" marB="0">
                    <a:solidFill>
                      <a:schemeClr val="bg1"/>
                    </a:solidFill>
                  </a:tcPr>
                </a:tc>
                <a:tc>
                  <a:txBody>
                    <a:bodyPr/>
                    <a:lstStyle/>
                    <a:p>
                      <a:pPr algn="just" fontAlgn="t"/>
                      <a:r>
                        <a:rPr lang="en-ZA" sz="1400" b="0" i="0" u="none" strike="noStrike" dirty="0" smtClean="0">
                          <a:solidFill>
                            <a:srgbClr val="000000"/>
                          </a:solidFill>
                          <a:effectLst/>
                          <a:latin typeface="Arial Narrow" panose="020B0606020202030204" pitchFamily="34" charset="0"/>
                        </a:rPr>
                        <a:t>Concept document for the workshop drafted and circulated for inputs. Three consultative meetings held with stakeholders in Mpumalanga on 3 August 2017, in Pretoria on 8 September 2017 and again in Mpumalanga on 28 September 2017.</a:t>
                      </a:r>
                      <a:endParaRPr lang="en-ZA" sz="1400" b="0" i="0" u="none" strike="noStrike" dirty="0">
                        <a:solidFill>
                          <a:srgbClr val="000000"/>
                        </a:solidFill>
                        <a:effectLst/>
                        <a:latin typeface="Arial Narrow" panose="020B0606020202030204" pitchFamily="34" charset="0"/>
                      </a:endParaRPr>
                    </a:p>
                  </a:txBody>
                  <a:tcPr marL="85725" marR="86400" marT="9525" marB="0">
                    <a:solidFill>
                      <a:schemeClr val="bg1"/>
                    </a:solidFill>
                  </a:tcPr>
                </a:tc>
                <a:tc gridSpan="2">
                  <a:txBody>
                    <a:bodyPr/>
                    <a:lstStyle/>
                    <a:p>
                      <a:pPr algn="l" fontAlgn="t"/>
                      <a:r>
                        <a:rPr lang="en-ZA" sz="1400" b="0" i="0" u="none" strike="noStrike" dirty="0">
                          <a:solidFill>
                            <a:srgbClr val="000000"/>
                          </a:solidFill>
                          <a:effectLst/>
                          <a:latin typeface="Arial Narrow" panose="020B0606020202030204" pitchFamily="34" charset="0"/>
                        </a:rPr>
                        <a:t>Delegates invited to participate</a:t>
                      </a:r>
                      <a:br>
                        <a:rPr lang="en-ZA" sz="1400" b="0" i="0" u="none" strike="noStrike" dirty="0">
                          <a:solidFill>
                            <a:srgbClr val="000000"/>
                          </a:solidFill>
                          <a:effectLst/>
                          <a:latin typeface="Arial Narrow" panose="020B0606020202030204" pitchFamily="34" charset="0"/>
                        </a:rPr>
                      </a:br>
                      <a:r>
                        <a:rPr lang="en-ZA" sz="1400" b="0" i="0" u="none" strike="noStrike" dirty="0">
                          <a:solidFill>
                            <a:srgbClr val="000000"/>
                          </a:solidFill>
                          <a:effectLst/>
                          <a:latin typeface="Arial Narrow" panose="020B0606020202030204" pitchFamily="34" charset="0"/>
                        </a:rPr>
                        <a:t>at the workshop</a:t>
                      </a:r>
                    </a:p>
                  </a:txBody>
                  <a:tcPr marR="90000" marT="0" marB="0">
                    <a:solidFill>
                      <a:schemeClr val="bg1"/>
                    </a:solidFill>
                  </a:tcPr>
                </a:tc>
                <a:tc hMerge="1">
                  <a:txBody>
                    <a:bodyPr/>
                    <a:lstStyle/>
                    <a:p>
                      <a:pPr algn="l" fontAlgn="t"/>
                      <a:endParaRPr lang="en-ZA" sz="1200" b="0" i="0" u="none" strike="noStrike" dirty="0">
                        <a:solidFill>
                          <a:srgbClr val="000000"/>
                        </a:solidFill>
                        <a:effectLst/>
                        <a:latin typeface="Arial Narrow" panose="020B0606020202030204" pitchFamily="34" charset="0"/>
                      </a:endParaRPr>
                    </a:p>
                  </a:txBody>
                  <a:tcPr marR="90000" marT="0" marB="0">
                    <a:solidFill>
                      <a:schemeClr val="bg1"/>
                    </a:solidFill>
                  </a:tcPr>
                </a:tc>
                <a:tc gridSpan="2">
                  <a:txBody>
                    <a:bodyPr/>
                    <a:lstStyle/>
                    <a:p>
                      <a:pPr algn="just" fontAlgn="t"/>
                      <a:r>
                        <a:rPr lang="en-ZA" sz="1400" b="0" i="0" u="none" strike="noStrike" kern="1200" dirty="0" smtClean="0">
                          <a:solidFill>
                            <a:srgbClr val="000000"/>
                          </a:solidFill>
                          <a:effectLst/>
                          <a:latin typeface="Arial Narrow" panose="020B0606020202030204" pitchFamily="34" charset="0"/>
                          <a:ea typeface="+mn-ea"/>
                          <a:cs typeface="+mn-cs"/>
                        </a:rPr>
                        <a:t>Delegates </a:t>
                      </a:r>
                      <a:r>
                        <a:rPr lang="en-ZA" sz="1400" b="0" i="0" u="none" strike="noStrike" kern="1200" dirty="0">
                          <a:solidFill>
                            <a:srgbClr val="000000"/>
                          </a:solidFill>
                          <a:effectLst/>
                          <a:latin typeface="Arial Narrow" panose="020B0606020202030204" pitchFamily="34" charset="0"/>
                          <a:ea typeface="+mn-ea"/>
                          <a:cs typeface="+mn-cs"/>
                        </a:rPr>
                        <a:t>were invited to participate </a:t>
                      </a:r>
                      <a:r>
                        <a:rPr lang="en-ZA" sz="1400" b="0" i="0" u="none" strike="noStrike" kern="1200" dirty="0" smtClean="0">
                          <a:solidFill>
                            <a:srgbClr val="000000"/>
                          </a:solidFill>
                          <a:effectLst/>
                          <a:latin typeface="Arial Narrow" panose="020B0606020202030204" pitchFamily="34" charset="0"/>
                          <a:ea typeface="+mn-ea"/>
                          <a:cs typeface="+mn-cs"/>
                        </a:rPr>
                        <a:t>in </a:t>
                      </a:r>
                      <a:r>
                        <a:rPr lang="en-ZA" sz="1400" b="0" i="0" u="none" strike="noStrike" kern="1200" dirty="0">
                          <a:solidFill>
                            <a:srgbClr val="000000"/>
                          </a:solidFill>
                          <a:effectLst/>
                          <a:latin typeface="Arial Narrow" panose="020B0606020202030204" pitchFamily="34" charset="0"/>
                          <a:ea typeface="+mn-ea"/>
                          <a:cs typeface="+mn-cs"/>
                        </a:rPr>
                        <a:t>the </a:t>
                      </a:r>
                      <a:r>
                        <a:rPr lang="en-ZA" sz="1400" b="0" i="0" u="none" strike="noStrike" kern="1200" dirty="0" smtClean="0">
                          <a:solidFill>
                            <a:srgbClr val="000000"/>
                          </a:solidFill>
                          <a:effectLst/>
                          <a:latin typeface="Arial Narrow" panose="020B0606020202030204" pitchFamily="34" charset="0"/>
                          <a:ea typeface="+mn-ea"/>
                          <a:cs typeface="+mn-cs"/>
                        </a:rPr>
                        <a:t>workshop. The outcomes of the workshop included</a:t>
                      </a:r>
                      <a:r>
                        <a:rPr lang="en-ZA" sz="1400" b="0" i="0" u="none" strike="noStrike" kern="1200" baseline="0" dirty="0" smtClean="0">
                          <a:solidFill>
                            <a:srgbClr val="000000"/>
                          </a:solidFill>
                          <a:effectLst/>
                          <a:latin typeface="Arial Narrow" panose="020B0606020202030204" pitchFamily="34" charset="0"/>
                          <a:ea typeface="+mn-ea"/>
                          <a:cs typeface="+mn-cs"/>
                        </a:rPr>
                        <a:t> gaining knowledge and understanding of SA’s grading system and its benefits in attracting tourists; creating a better understanding of the role of quality assurance through grading in growing tourism; tourism development and marketing; rural tourism development, etc.</a:t>
                      </a:r>
                      <a:endParaRPr lang="en-ZA" sz="1400" b="0" i="0" u="none" strike="noStrike" kern="1200" dirty="0">
                        <a:solidFill>
                          <a:srgbClr val="000000"/>
                        </a:solidFill>
                        <a:effectLst/>
                        <a:latin typeface="Arial Narrow" panose="020B0606020202030204" pitchFamily="34" charset="0"/>
                        <a:ea typeface="+mn-ea"/>
                        <a:cs typeface="+mn-cs"/>
                      </a:endParaRPr>
                    </a:p>
                  </a:txBody>
                  <a:tcPr marR="90000" marT="7620" marB="0">
                    <a:solidFill>
                      <a:schemeClr val="bg1"/>
                    </a:solidFill>
                  </a:tcPr>
                </a:tc>
                <a:tc hMerge="1">
                  <a:txBody>
                    <a:bodyPr/>
                    <a:lstStyle/>
                    <a:p>
                      <a:pPr algn="just" fontAlgn="t"/>
                      <a:endParaRPr lang="en-ZA" sz="1200" b="0" i="0" u="none" strike="noStrike" kern="1200" dirty="0">
                        <a:solidFill>
                          <a:srgbClr val="000000"/>
                        </a:solidFill>
                        <a:effectLst/>
                        <a:latin typeface="Arial Narrow" panose="020B0606020202030204" pitchFamily="34" charset="0"/>
                        <a:ea typeface="+mn-ea"/>
                        <a:cs typeface="+mn-cs"/>
                      </a:endParaRPr>
                    </a:p>
                  </a:txBody>
                  <a:tcPr marR="90000" marT="7620" marB="0">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824647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398247" y="5991226"/>
            <a:ext cx="4184822" cy="365125"/>
          </a:xfrm>
        </p:spPr>
        <p:txBody>
          <a:bodyPr/>
          <a:lstStyle/>
          <a:p>
            <a:pPr>
              <a:defRPr/>
            </a:pPr>
            <a:r>
              <a:rPr lang="en-ZA" sz="1000" i="1" dirty="0">
                <a:latin typeface="Arial Narrow" panose="020B0606020202030204" pitchFamily="34" charset="0"/>
              </a:rPr>
              <a:t>2017-18 Quarter 3 Report – Preliminary Data</a:t>
            </a:r>
          </a:p>
        </p:txBody>
      </p:sp>
      <p:sp>
        <p:nvSpPr>
          <p:cNvPr id="4" name="Rectangle 3"/>
          <p:cNvSpPr/>
          <p:nvPr/>
        </p:nvSpPr>
        <p:spPr>
          <a:xfrm>
            <a:off x="162370" y="1533951"/>
            <a:ext cx="8785077" cy="1938992"/>
          </a:xfrm>
          <a:prstGeom prst="rect">
            <a:avLst/>
          </a:prstGeom>
          <a:noFill/>
        </p:spPr>
        <p:txBody>
          <a:bodyPr wrap="square">
            <a:spAutoFit/>
          </a:bodyPr>
          <a:lstStyle/>
          <a:p>
            <a:pPr algn="ctr" eaLnBrk="0" hangingPunct="0">
              <a:defRPr/>
            </a:pPr>
            <a:r>
              <a:rPr lang="en-US" sz="4000" b="1" kern="0" dirty="0" smtClean="0">
                <a:solidFill>
                  <a:prstClr val="black"/>
                </a:solidFill>
                <a:latin typeface="Arial Narrow" pitchFamily="34" charset="0"/>
              </a:rPr>
              <a:t>2.2	PROGRAMME 3</a:t>
            </a:r>
          </a:p>
          <a:p>
            <a:pPr algn="ctr" eaLnBrk="0" hangingPunct="0">
              <a:defRPr/>
            </a:pPr>
            <a:endParaRPr lang="en-US" sz="4000" b="1" kern="0" dirty="0">
              <a:solidFill>
                <a:prstClr val="black"/>
              </a:solidFill>
              <a:latin typeface="Arial Narrow" pitchFamily="34" charset="0"/>
            </a:endParaRPr>
          </a:p>
          <a:p>
            <a:pPr algn="ctr" eaLnBrk="0" hangingPunct="0">
              <a:defRPr/>
            </a:pPr>
            <a:r>
              <a:rPr lang="en-ZA" sz="4000" b="1" dirty="0" smtClean="0">
                <a:solidFill>
                  <a:prstClr val="black"/>
                </a:solidFill>
                <a:latin typeface="Arial Narrow" pitchFamily="34" charset="0"/>
              </a:rPr>
              <a:t>DESTINATION DEVELOPMENT</a:t>
            </a:r>
            <a:endParaRPr lang="en-ZA" sz="4000" b="1" dirty="0">
              <a:solidFill>
                <a:prstClr val="black"/>
              </a:solidFill>
              <a:latin typeface="Arial Narrow" pitchFamily="34" charset="0"/>
            </a:endParaRPr>
          </a:p>
        </p:txBody>
      </p:sp>
    </p:spTree>
    <p:extLst>
      <p:ext uri="{BB962C8B-B14F-4D97-AF65-F5344CB8AC3E}">
        <p14:creationId xmlns:p14="http://schemas.microsoft.com/office/powerpoint/2010/main" val="1222597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115910" y="5936473"/>
            <a:ext cx="6183587" cy="282574"/>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2528613268"/>
              </p:ext>
            </p:extLst>
          </p:nvPr>
        </p:nvGraphicFramePr>
        <p:xfrm>
          <a:off x="115910" y="249306"/>
          <a:ext cx="8860664" cy="5059109"/>
        </p:xfrm>
        <a:graphic>
          <a:graphicData uri="http://schemas.openxmlformats.org/drawingml/2006/table">
            <a:tbl>
              <a:tblPr>
                <a:tableStyleId>{8A107856-5554-42FB-B03E-39F5DBC370BA}</a:tableStyleId>
              </a:tblPr>
              <a:tblGrid>
                <a:gridCol w="1206863">
                  <a:extLst>
                    <a:ext uri="{9D8B030D-6E8A-4147-A177-3AD203B41FA5}">
                      <a16:colId xmlns:a16="http://schemas.microsoft.com/office/drawing/2014/main" xmlns="" val="20000"/>
                    </a:ext>
                  </a:extLst>
                </a:gridCol>
                <a:gridCol w="2476870">
                  <a:extLst>
                    <a:ext uri="{9D8B030D-6E8A-4147-A177-3AD203B41FA5}">
                      <a16:colId xmlns:a16="http://schemas.microsoft.com/office/drawing/2014/main" xmlns="" val="20001"/>
                    </a:ext>
                  </a:extLst>
                </a:gridCol>
                <a:gridCol w="1518081">
                  <a:extLst>
                    <a:ext uri="{9D8B030D-6E8A-4147-A177-3AD203B41FA5}">
                      <a16:colId xmlns:a16="http://schemas.microsoft.com/office/drawing/2014/main" xmlns="" val="20003"/>
                    </a:ext>
                  </a:extLst>
                </a:gridCol>
                <a:gridCol w="1402672">
                  <a:extLst>
                    <a:ext uri="{9D8B030D-6E8A-4147-A177-3AD203B41FA5}">
                      <a16:colId xmlns:a16="http://schemas.microsoft.com/office/drawing/2014/main" xmlns="" val="20004"/>
                    </a:ext>
                  </a:extLst>
                </a:gridCol>
                <a:gridCol w="2256178">
                  <a:extLst>
                    <a:ext uri="{9D8B030D-6E8A-4147-A177-3AD203B41FA5}">
                      <a16:colId xmlns:a16="http://schemas.microsoft.com/office/drawing/2014/main" xmlns="" val="3222375640"/>
                    </a:ext>
                  </a:extLst>
                </a:gridCol>
              </a:tblGrid>
              <a:tr h="342932">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a:t>
                      </a:r>
                      <a:r>
                        <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To diversify and enhance tourism offerings.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38144">
                <a:tc rowSpan="2">
                  <a:txBody>
                    <a:bodyPr/>
                    <a:lstStyle/>
                    <a:p>
                      <a:pPr algn="ctr">
                        <a:lnSpc>
                          <a:spcPct val="100000"/>
                        </a:lnSpc>
                      </a:pPr>
                      <a:r>
                        <a:rPr lang="en-US" sz="1400" b="1" dirty="0" smtClean="0">
                          <a:latin typeface="Arial Narrow" panose="020B0606020202030204" pitchFamily="34" charset="0"/>
                        </a:rPr>
                        <a:t>Key</a:t>
                      </a:r>
                      <a:r>
                        <a:rPr lang="en-US" sz="1400" b="1" baseline="0" dirty="0" smtClean="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741388">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534712">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15888" marR="0" lvl="0" indent="-115888" algn="just" defTabSz="914400" rtl="0" eaLnBrk="1" fontAlgn="auto" latinLnBrk="0" hangingPunct="1">
                        <a:lnSpc>
                          <a:spcPct val="100000"/>
                        </a:lnSpc>
                        <a:spcBef>
                          <a:spcPts val="0"/>
                        </a:spcBef>
                        <a:spcAft>
                          <a:spcPts val="0"/>
                        </a:spcAft>
                        <a:buClrTx/>
                        <a:buSzTx/>
                        <a:buFont typeface="+mj-lt"/>
                        <a:buAutoNum type="arabicPeriod"/>
                        <a:tabLst/>
                        <a:defRPr/>
                      </a:pPr>
                      <a:r>
                        <a:rPr lang="en-ZA" sz="1400" b="0" i="0" u="none" strike="noStrike" baseline="0" dirty="0" smtClean="0">
                          <a:latin typeface="Arial Narrow" panose="020B0606020202030204" pitchFamily="34" charset="0"/>
                        </a:rPr>
                        <a:t>Number of destination enhancement initiatives implemented.</a:t>
                      </a:r>
                      <a:endParaRPr lang="en-US" sz="1400" b="0" kern="1200" dirty="0" smtClean="0">
                        <a:solidFill>
                          <a:schemeClr val="tx1"/>
                        </a:solidFill>
                        <a:latin typeface="Arial Narrow" pitchFamily="34" charset="0"/>
                        <a:ea typeface="+mn-ea"/>
                        <a:cs typeface="+mn-cs"/>
                      </a:endParaRPr>
                    </a:p>
                  </a:txBody>
                  <a:tcPr marL="86409" marR="86400" marT="45713" marB="45713" horzOverflow="overflow">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indent="0" algn="just">
                        <a:buFont typeface="Arial" panose="020B0604020202020204" pitchFamily="34" charset="0"/>
                        <a:buNone/>
                      </a:pPr>
                      <a:r>
                        <a:rPr lang="en-ZA" sz="1400" b="1" i="0" u="none" strike="noStrike" baseline="0" dirty="0" smtClean="0">
                          <a:latin typeface="Arial Narrow" panose="020B0606020202030204" pitchFamily="34" charset="0"/>
                        </a:rPr>
                        <a:t>Monitor the implementation of Four destination  initiatives</a:t>
                      </a:r>
                      <a:r>
                        <a:rPr lang="en-ZA" sz="1400" b="1" i="1" u="none" strike="noStrike" baseline="0" dirty="0" smtClean="0">
                          <a:latin typeface="Arial Narrow" panose="020B0606020202030204" pitchFamily="34" charset="0"/>
                        </a:rPr>
                        <a:t>:</a:t>
                      </a:r>
                    </a:p>
                    <a:p>
                      <a:pPr marL="285750" indent="-285750" algn="just">
                        <a:buFont typeface="Arial" panose="020B0604020202020204" pitchFamily="34" charset="0"/>
                        <a:buChar char="•"/>
                      </a:pPr>
                      <a:r>
                        <a:rPr lang="en-ZA" sz="1400" b="0" i="0" u="none" strike="noStrike" baseline="0" dirty="0" err="1" smtClean="0">
                          <a:solidFill>
                            <a:schemeClr val="tx1"/>
                          </a:solidFill>
                          <a:latin typeface="Arial Narrow" panose="020B0606020202030204" pitchFamily="34" charset="0"/>
                        </a:rPr>
                        <a:t>Shangoni</a:t>
                      </a:r>
                      <a:r>
                        <a:rPr lang="en-ZA" sz="1400" b="0" i="0" u="none" strike="noStrike" baseline="0" dirty="0" smtClean="0">
                          <a:solidFill>
                            <a:schemeClr val="tx1"/>
                          </a:solidFill>
                          <a:latin typeface="Arial Narrow" panose="020B0606020202030204" pitchFamily="34" charset="0"/>
                        </a:rPr>
                        <a:t> Gate tourism development in Kruger National Park</a:t>
                      </a:r>
                    </a:p>
                    <a:p>
                      <a:pPr marL="285750" indent="-285750" algn="just">
                        <a:buFont typeface="Arial" panose="020B0604020202020204" pitchFamily="34" charset="0"/>
                        <a:buChar char="•"/>
                      </a:pPr>
                      <a:r>
                        <a:rPr lang="en-ZA" sz="1400" b="0" i="0" u="none" strike="noStrike" baseline="0" dirty="0" smtClean="0">
                          <a:solidFill>
                            <a:schemeClr val="tx1"/>
                          </a:solidFill>
                          <a:latin typeface="Arial Narrow" panose="020B0606020202030204" pitchFamily="34" charset="0"/>
                        </a:rPr>
                        <a:t>Phalaborwa Wild Activity Hub in Kruger National Park.</a:t>
                      </a:r>
                    </a:p>
                    <a:p>
                      <a:pPr marL="285750" indent="-285750" algn="just">
                        <a:buFont typeface="Arial" panose="020B0604020202020204" pitchFamily="34" charset="0"/>
                        <a:buChar char="•"/>
                      </a:pPr>
                      <a:r>
                        <a:rPr lang="en-ZA" sz="1400" b="0" i="0" u="none" strike="noStrike" baseline="0" dirty="0" smtClean="0">
                          <a:latin typeface="Arial Narrow" panose="020B0606020202030204" pitchFamily="34" charset="0"/>
                        </a:rPr>
                        <a:t>National Heritage Monument Park Interpretation Centre.</a:t>
                      </a:r>
                    </a:p>
                    <a:p>
                      <a:pPr marL="285750" indent="-285750" algn="just">
                        <a:buFont typeface="Arial" panose="020B0604020202020204" pitchFamily="34" charset="0"/>
                        <a:buChar char="•"/>
                      </a:pPr>
                      <a:r>
                        <a:rPr lang="en-ZA" sz="1400" b="0" i="0" u="none" strike="noStrike" baseline="0" dirty="0" smtClean="0">
                          <a:latin typeface="Arial Narrow" panose="020B0606020202030204" pitchFamily="34" charset="0"/>
                        </a:rPr>
                        <a:t>Signage at identified National Heritage sites: (</a:t>
                      </a:r>
                      <a:r>
                        <a:rPr lang="en-ZA" sz="1400" b="0" i="0" u="none" strike="noStrike" baseline="0" dirty="0" err="1" smtClean="0">
                          <a:latin typeface="Arial Narrow" panose="020B0606020202030204" pitchFamily="34" charset="0"/>
                        </a:rPr>
                        <a:t>SANParks</a:t>
                      </a:r>
                      <a:r>
                        <a:rPr lang="en-ZA" sz="1400" b="0" i="0" u="none" strike="noStrike" baseline="0" dirty="0" smtClean="0">
                          <a:latin typeface="Arial Narrow" panose="020B0606020202030204" pitchFamily="34" charset="0"/>
                        </a:rPr>
                        <a:t> </a:t>
                      </a:r>
                      <a:r>
                        <a:rPr lang="en-ZA" sz="1400" b="0" i="0" u="none" strike="noStrike" baseline="0" dirty="0" err="1" smtClean="0">
                          <a:solidFill>
                            <a:schemeClr val="tx1"/>
                          </a:solidFill>
                          <a:latin typeface="Arial Narrow" panose="020B0606020202030204" pitchFamily="34" charset="0"/>
                        </a:rPr>
                        <a:t>Kgalagadi</a:t>
                      </a:r>
                      <a:r>
                        <a:rPr lang="en-ZA" sz="1400" b="0" i="0" u="none" strike="noStrike" baseline="0" dirty="0" smtClean="0">
                          <a:latin typeface="Arial Narrow" panose="020B0606020202030204" pitchFamily="34" charset="0"/>
                        </a:rPr>
                        <a:t> Transfrontier Park, Golden Gate National Park, Gugulethu Seven Memorial, Sarah Baartman Heritage Site).</a:t>
                      </a:r>
                    </a:p>
                  </a:txBody>
                  <a:tcPr marL="85725" marR="86400" marT="9525" marB="0">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lvl="0" indent="0" algn="just" defTabSz="914400" rtl="0" eaLnBrk="1" fontAlgn="t" latinLnBrk="0" hangingPunct="1">
                        <a:lnSpc>
                          <a:spcPct val="100000"/>
                        </a:lnSpc>
                        <a:spcBef>
                          <a:spcPts val="95"/>
                        </a:spcBef>
                        <a:spcAft>
                          <a:spcPts val="95"/>
                        </a:spcAft>
                        <a:buClrTx/>
                        <a:buSzTx/>
                        <a:buFont typeface="Arial" panose="020B0604020202020204" pitchFamily="34" charset="0"/>
                        <a:buNone/>
                        <a:tabLst/>
                        <a:defRPr/>
                      </a:pPr>
                      <a:r>
                        <a:rPr lang="en-ZA" sz="1400" b="0" i="0" u="none" strike="noStrike" kern="1200" baseline="0" noProof="0" dirty="0" smtClean="0">
                          <a:solidFill>
                            <a:schemeClr val="dk1"/>
                          </a:solidFill>
                          <a:latin typeface="Arial Narrow" panose="020B0606020202030204" pitchFamily="34" charset="0"/>
                          <a:ea typeface=""/>
                          <a:cs typeface=""/>
                        </a:rPr>
                        <a:t>Implementation progress report on four destination enhancement projects in terms of construction progress, Memoranda of Agreements concluded, management of transferred funds, signage erected, stakeholder meetings and site visits was developed.</a:t>
                      </a:r>
                      <a:endParaRPr lang="en-US" sz="1400" b="0" i="0" u="none" strike="noStrike" kern="1200" baseline="0" noProof="0" dirty="0" smtClean="0">
                        <a:solidFill>
                          <a:schemeClr val="dk1"/>
                        </a:solidFill>
                        <a:latin typeface="Arial Narrow" panose="020B0606020202030204" pitchFamily="34" charset="0"/>
                        <a:ea typeface=""/>
                        <a:cs typeface=""/>
                      </a:endParaRPr>
                    </a:p>
                  </a:txBody>
                  <a:tcPr marL="85725" marR="86400" marT="9525" marB="0">
                    <a:noFill/>
                  </a:tcPr>
                </a:tc>
                <a:tc>
                  <a:txBody>
                    <a:bodyPr/>
                    <a:lstStyle/>
                    <a:p>
                      <a:pPr algn="just" fontAlgn="t"/>
                      <a:r>
                        <a:rPr lang="en-ZA" sz="1400" b="0" i="0" u="none" strike="noStrike" dirty="0">
                          <a:solidFill>
                            <a:srgbClr val="000000"/>
                          </a:solidFill>
                          <a:effectLst/>
                          <a:latin typeface="Arial Narrow" panose="020B0606020202030204" pitchFamily="34" charset="0"/>
                        </a:rPr>
                        <a:t>Implementation progress report on four destination enhancement projects in terms of construction progress, Memoranda of</a:t>
                      </a:r>
                      <a:br>
                        <a:rPr lang="en-ZA" sz="1400" b="0" i="0" u="none" strike="noStrike" dirty="0">
                          <a:solidFill>
                            <a:srgbClr val="000000"/>
                          </a:solidFill>
                          <a:effectLst/>
                          <a:latin typeface="Arial Narrow" panose="020B0606020202030204" pitchFamily="34" charset="0"/>
                        </a:rPr>
                      </a:br>
                      <a:r>
                        <a:rPr lang="en-ZA" sz="1400" b="0" i="0" u="none" strike="noStrike" dirty="0">
                          <a:solidFill>
                            <a:srgbClr val="000000"/>
                          </a:solidFill>
                          <a:effectLst/>
                          <a:latin typeface="Arial Narrow" panose="020B0606020202030204" pitchFamily="34" charset="0"/>
                        </a:rPr>
                        <a:t>Agreements concluded, management of transferred funds, signage erected, stakeholder meetings and site visits</a:t>
                      </a:r>
                    </a:p>
                  </a:txBody>
                  <a:tcPr marR="90000" marT="0" marB="0">
                    <a:noFill/>
                  </a:tcPr>
                </a:tc>
                <a:tc>
                  <a:txBody>
                    <a:bodyPr/>
                    <a:lstStyle/>
                    <a:p>
                      <a:pPr algn="just" fontAlgn="t"/>
                      <a:r>
                        <a:rPr lang="en-ZA" sz="1400" b="0" i="0" u="none" strike="noStrike" dirty="0" smtClean="0">
                          <a:solidFill>
                            <a:srgbClr val="000000"/>
                          </a:solidFill>
                          <a:effectLst/>
                          <a:latin typeface="Arial Narrow" panose="020B0606020202030204" pitchFamily="34" charset="0"/>
                        </a:rPr>
                        <a:t>Implementation </a:t>
                      </a:r>
                      <a:r>
                        <a:rPr lang="en-ZA" sz="1400" b="0" i="0" u="none" strike="noStrike" dirty="0">
                          <a:solidFill>
                            <a:srgbClr val="000000"/>
                          </a:solidFill>
                          <a:effectLst/>
                          <a:latin typeface="Arial Narrow" panose="020B0606020202030204" pitchFamily="34" charset="0"/>
                        </a:rPr>
                        <a:t>progress </a:t>
                      </a:r>
                      <a:r>
                        <a:rPr lang="en-ZA" sz="1400" b="0" i="0" u="none" strike="noStrike" dirty="0" smtClean="0">
                          <a:solidFill>
                            <a:srgbClr val="000000"/>
                          </a:solidFill>
                          <a:effectLst/>
                          <a:latin typeface="Arial Narrow" panose="020B0606020202030204" pitchFamily="34" charset="0"/>
                        </a:rPr>
                        <a:t>reports </a:t>
                      </a:r>
                      <a:r>
                        <a:rPr lang="en-ZA" sz="1400" b="0" i="0" u="none" strike="noStrike" dirty="0">
                          <a:solidFill>
                            <a:srgbClr val="000000"/>
                          </a:solidFill>
                          <a:effectLst/>
                          <a:latin typeface="Arial Narrow" panose="020B0606020202030204" pitchFamily="34" charset="0"/>
                        </a:rPr>
                        <a:t>on four destination enhancement projects in terms of construction progress</a:t>
                      </a:r>
                      <a:r>
                        <a:rPr lang="en-ZA" sz="1400" b="0" i="0" u="none" strike="noStrike" dirty="0" smtClean="0">
                          <a:solidFill>
                            <a:srgbClr val="000000"/>
                          </a:solidFill>
                          <a:effectLst/>
                          <a:latin typeface="Arial Narrow" panose="020B0606020202030204" pitchFamily="34" charset="0"/>
                        </a:rPr>
                        <a:t>, challenges and recommendations  have been developed. </a:t>
                      </a:r>
                    </a:p>
                    <a:p>
                      <a:pPr algn="just" fontAlgn="t"/>
                      <a:r>
                        <a:rPr lang="en-ZA" sz="1400" b="0" i="0" u="none" strike="noStrike" dirty="0" smtClean="0">
                          <a:solidFill>
                            <a:srgbClr val="000000"/>
                          </a:solidFill>
                          <a:effectLst/>
                          <a:latin typeface="Arial Narrow" panose="020B0606020202030204" pitchFamily="34" charset="0"/>
                        </a:rPr>
                        <a:t>The reports cover progress made at </a:t>
                      </a:r>
                      <a:r>
                        <a:rPr lang="en-ZA" sz="1400" b="0" i="0" u="none" strike="noStrike" dirty="0" err="1" smtClean="0">
                          <a:solidFill>
                            <a:srgbClr val="000000"/>
                          </a:solidFill>
                          <a:effectLst/>
                          <a:latin typeface="Arial Narrow" panose="020B0606020202030204" pitchFamily="34" charset="0"/>
                        </a:rPr>
                        <a:t>Shangoni</a:t>
                      </a:r>
                      <a:r>
                        <a:rPr lang="en-ZA" sz="1400" b="0" i="0" u="none" strike="noStrike" baseline="0" dirty="0" smtClean="0">
                          <a:solidFill>
                            <a:srgbClr val="000000"/>
                          </a:solidFill>
                          <a:effectLst/>
                          <a:latin typeface="Arial Narrow" panose="020B0606020202030204" pitchFamily="34" charset="0"/>
                        </a:rPr>
                        <a:t> Gate, Phalaborwa Wild Activity Hub, National Heritage Monument Park Interpretation Centre, and Signage at identified Heritage sites. </a:t>
                      </a:r>
                      <a:endParaRPr lang="en-ZA" sz="1400" b="0" i="0" u="none" strike="noStrike" dirty="0">
                        <a:solidFill>
                          <a:srgbClr val="000000"/>
                        </a:solidFill>
                        <a:effectLst/>
                        <a:latin typeface="Arial Narrow" panose="020B0606020202030204" pitchFamily="34" charset="0"/>
                      </a:endParaRPr>
                    </a:p>
                  </a:txBody>
                  <a:tcPr marR="90000" marT="0" marB="0">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247113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345906" y="5879885"/>
            <a:ext cx="2956353" cy="384561"/>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643873855"/>
              </p:ext>
            </p:extLst>
          </p:nvPr>
        </p:nvGraphicFramePr>
        <p:xfrm>
          <a:off x="205947" y="136812"/>
          <a:ext cx="8757749" cy="5556430"/>
        </p:xfrm>
        <a:graphic>
          <a:graphicData uri="http://schemas.openxmlformats.org/drawingml/2006/table">
            <a:tbl>
              <a:tblPr>
                <a:tableStyleId>{8A107856-5554-42FB-B03E-39F5DBC370BA}</a:tableStyleId>
              </a:tblPr>
              <a:tblGrid>
                <a:gridCol w="1258869">
                  <a:extLst>
                    <a:ext uri="{9D8B030D-6E8A-4147-A177-3AD203B41FA5}">
                      <a16:colId xmlns:a16="http://schemas.microsoft.com/office/drawing/2014/main" xmlns="" val="20000"/>
                    </a:ext>
                  </a:extLst>
                </a:gridCol>
                <a:gridCol w="1349405">
                  <a:extLst>
                    <a:ext uri="{9D8B030D-6E8A-4147-A177-3AD203B41FA5}">
                      <a16:colId xmlns:a16="http://schemas.microsoft.com/office/drawing/2014/main" xmlns="" val="20001"/>
                    </a:ext>
                  </a:extLst>
                </a:gridCol>
                <a:gridCol w="2920754">
                  <a:extLst>
                    <a:ext uri="{9D8B030D-6E8A-4147-A177-3AD203B41FA5}">
                      <a16:colId xmlns:a16="http://schemas.microsoft.com/office/drawing/2014/main" xmlns="" val="20003"/>
                    </a:ext>
                  </a:extLst>
                </a:gridCol>
                <a:gridCol w="1393613">
                  <a:extLst>
                    <a:ext uri="{9D8B030D-6E8A-4147-A177-3AD203B41FA5}">
                      <a16:colId xmlns:a16="http://schemas.microsoft.com/office/drawing/2014/main" xmlns="" val="20004"/>
                    </a:ext>
                  </a:extLst>
                </a:gridCol>
                <a:gridCol w="1835108">
                  <a:extLst>
                    <a:ext uri="{9D8B030D-6E8A-4147-A177-3AD203B41FA5}">
                      <a16:colId xmlns:a16="http://schemas.microsoft.com/office/drawing/2014/main" xmlns="" val="1785896633"/>
                    </a:ext>
                  </a:extLst>
                </a:gridCol>
              </a:tblGrid>
              <a:tr h="320388">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a:t>
                      </a:r>
                      <a:r>
                        <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mn-cs"/>
                        </a:rPr>
                        <a:t>To diversify and enhance tourism offerings.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90662">
                <a:tc rowSpan="2">
                  <a:txBody>
                    <a:bodyPr/>
                    <a:lstStyle/>
                    <a:p>
                      <a:pPr algn="ctr">
                        <a:lnSpc>
                          <a:spcPct val="100000"/>
                        </a:lnSpc>
                      </a:pPr>
                      <a:r>
                        <a:rPr lang="en-US" sz="1200" b="1" dirty="0" smtClean="0">
                          <a:latin typeface="Arial Narrow" panose="020B0606020202030204" pitchFamily="34" charset="0"/>
                        </a:rPr>
                        <a:t>Key</a:t>
                      </a:r>
                      <a:r>
                        <a:rPr lang="en-US" sz="1200" b="1" baseline="0" dirty="0" smtClean="0">
                          <a:latin typeface="Arial Narrow" panose="020B0606020202030204" pitchFamily="34" charset="0"/>
                        </a:rPr>
                        <a:t> Performance Indicator</a:t>
                      </a:r>
                      <a:endParaRPr lang="en-US" sz="12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200" b="1" dirty="0" smtClean="0">
                          <a:latin typeface="Arial Narrow" panose="020B0606020202030204" pitchFamily="34" charset="0"/>
                        </a:rPr>
                        <a:t>Annual Target</a:t>
                      </a:r>
                      <a:endParaRPr lang="en-US" sz="12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22780">
                <a:tc vMerge="1">
                  <a:txBody>
                    <a:bodyPr/>
                    <a:lstStyle/>
                    <a:p>
                      <a:endParaRPr lang="en-ZA"/>
                    </a:p>
                  </a:txBody>
                  <a:tcPr/>
                </a:tc>
                <a:tc vMerge="1">
                  <a:txBody>
                    <a:bodyPr/>
                    <a:lstStyle/>
                    <a:p>
                      <a:pPr marL="0" indent="0" algn="ctr">
                        <a:lnSpc>
                          <a:spcPct val="100000"/>
                        </a:lnSpc>
                        <a:tabLst>
                          <a:tab pos="534988" algn="l"/>
                          <a:tab pos="1614488" algn="l"/>
                        </a:tabLst>
                      </a:pP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2 Performance – </a:t>
                      </a:r>
                      <a:r>
                        <a:rPr lang="en-ZA" sz="1200" b="1" i="0" dirty="0" smtClean="0">
                          <a:latin typeface="Arial Narrow" panose="020B0606020202030204" pitchFamily="34" charset="0"/>
                        </a:rPr>
                        <a:t>Actual </a:t>
                      </a:r>
                      <a:r>
                        <a:rPr lang="en-US" sz="1200" b="1" dirty="0" smtClean="0">
                          <a:latin typeface="Arial Narrow" panose="020B0606020202030204" pitchFamily="34" charset="0"/>
                        </a:rPr>
                        <a:t>Data </a:t>
                      </a:r>
                      <a:endParaRPr lang="en-US" sz="12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3</a:t>
                      </a:r>
                      <a:r>
                        <a:rPr lang="en-US" sz="1200" b="1" baseline="0" dirty="0" smtClean="0">
                          <a:latin typeface="Arial Narrow" panose="020B0606020202030204" pitchFamily="34" charset="0"/>
                        </a:rPr>
                        <a:t> Targets</a:t>
                      </a:r>
                      <a:endParaRPr lang="en-US" sz="12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3 Performance – Preliminary Data </a:t>
                      </a:r>
                      <a:endParaRPr lang="en-US" sz="12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xmlns="" val="10002"/>
                  </a:ext>
                </a:extLst>
              </a:tr>
              <a:tr h="4063831">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15888" marR="0" lvl="0" indent="-115888" algn="just" defTabSz="914400" rtl="0" eaLnBrk="1" fontAlgn="auto" latinLnBrk="0" hangingPunct="1">
                        <a:lnSpc>
                          <a:spcPct val="100000"/>
                        </a:lnSpc>
                        <a:spcBef>
                          <a:spcPts val="0"/>
                        </a:spcBef>
                        <a:spcAft>
                          <a:spcPts val="0"/>
                        </a:spcAft>
                        <a:buClrTx/>
                        <a:buSzTx/>
                        <a:buFont typeface="+mj-lt"/>
                        <a:buAutoNum type="arabicPeriod"/>
                        <a:tabLst/>
                        <a:defRPr/>
                      </a:pP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rPr>
                        <a:t>Number of destination enhancement initiatives implemented</a:t>
                      </a:r>
                      <a:endParaRPr kumimoji="0" lang="en-US" sz="14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400" b="0" kern="1200" dirty="0" smtClean="0">
                        <a:solidFill>
                          <a:schemeClr val="tx1"/>
                        </a:solidFill>
                        <a:latin typeface="Arial Narrow" pitchFamily="34" charset="0"/>
                        <a:ea typeface="+mn-ea"/>
                        <a:cs typeface="+mn-cs"/>
                      </a:endParaRPr>
                    </a:p>
                  </a:txBody>
                  <a:tcPr marL="86409" marR="86400" marT="45713" marB="45713" horzOverflow="overflow">
                    <a:solidFill>
                      <a:schemeClr val="bg1"/>
                    </a:solidFill>
                  </a:tcPr>
                </a:tc>
                <a:tc>
                  <a:txBody>
                    <a:bodyPr/>
                    <a:lstStyle/>
                    <a:p>
                      <a:pPr algn="just" fontAlgn="t"/>
                      <a:r>
                        <a:rPr lang="en-ZA" sz="1400" b="0" i="0" u="none" strike="noStrike" dirty="0">
                          <a:solidFill>
                            <a:srgbClr val="000000"/>
                          </a:solidFill>
                          <a:effectLst/>
                          <a:latin typeface="Arial Narrow" panose="020B0606020202030204" pitchFamily="34" charset="0"/>
                        </a:rPr>
                        <a:t>One programme (facilitating the implementation of the Blue Flag programme at additional 25  South African beaches).</a:t>
                      </a:r>
                    </a:p>
                  </a:txBody>
                  <a:tcPr marL="86400" marR="86400" marT="7620" marB="0">
                    <a:solidFill>
                      <a:schemeClr val="bg1"/>
                    </a:solidFill>
                  </a:tcPr>
                </a:tc>
                <a:tc>
                  <a:txBody>
                    <a:bodyPr/>
                    <a:lstStyle/>
                    <a:p>
                      <a:pPr algn="just">
                        <a:lnSpc>
                          <a:spcPct val="100000"/>
                        </a:lnSpc>
                        <a:spcAft>
                          <a:spcPts val="0"/>
                        </a:spcAft>
                      </a:pPr>
                      <a:r>
                        <a:rPr kumimoji="0" lang="en-US" sz="14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Workplace visits were conducted as follows: </a:t>
                      </a:r>
                    </a:p>
                    <a:p>
                      <a:pPr marL="115888" indent="-115888" algn="just">
                        <a:lnSpc>
                          <a:spcPct val="100000"/>
                        </a:lnSpc>
                        <a:spcAft>
                          <a:spcPts val="0"/>
                        </a:spcAft>
                        <a:buFont typeface="Arial" panose="020B0604020202020204" pitchFamily="34" charset="0"/>
                        <a:buChar char="•"/>
                      </a:pPr>
                      <a:r>
                        <a:rPr kumimoji="0" lang="en-US" sz="1400" b="0"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11 July 2017- Hamburg Beach, Kenton on Sea and Kelly's Beach;</a:t>
                      </a:r>
                    </a:p>
                    <a:p>
                      <a:pPr marL="115888" indent="-115888" algn="just">
                        <a:lnSpc>
                          <a:spcPct val="100000"/>
                        </a:lnSpc>
                        <a:spcAft>
                          <a:spcPts val="0"/>
                        </a:spcAft>
                        <a:buFont typeface="Arial" panose="020B0604020202020204" pitchFamily="34" charset="0"/>
                        <a:buChar char="•"/>
                      </a:pPr>
                      <a:r>
                        <a:rPr kumimoji="0" lang="en-US" sz="1400" b="0"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12 July 2017- Hobbie Beach; </a:t>
                      </a:r>
                      <a:endParaRPr kumimoji="0" lang="en-ZA" sz="1400" b="0"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endParaRPr>
                    </a:p>
                    <a:p>
                      <a:pPr marL="115888" lvl="0" indent="-115888">
                        <a:lnSpc>
                          <a:spcPct val="100000"/>
                        </a:lnSpc>
                        <a:spcAft>
                          <a:spcPts val="0"/>
                        </a:spcAft>
                        <a:buFont typeface="Arial" panose="020B0604020202020204" pitchFamily="34" charset="0"/>
                        <a:buChar char="•"/>
                      </a:pPr>
                      <a:r>
                        <a:rPr kumimoji="0" lang="en-US" sz="1400" b="0"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25 July 2017- Trafalgar Beach, Hibberdene Beach, Ramsgate Beach and Marina Beach;</a:t>
                      </a:r>
                      <a:endParaRPr kumimoji="0" lang="en-ZA" sz="1400" b="0"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endParaRPr>
                    </a:p>
                    <a:p>
                      <a:pPr marL="115888" lvl="0" indent="-115888">
                        <a:lnSpc>
                          <a:spcPct val="100000"/>
                        </a:lnSpc>
                        <a:spcAft>
                          <a:spcPts val="0"/>
                        </a:spcAft>
                        <a:buFont typeface="Arial" panose="020B0604020202020204" pitchFamily="34" charset="0"/>
                        <a:buChar char="•"/>
                      </a:pPr>
                      <a:r>
                        <a:rPr kumimoji="0" lang="en-US" sz="1400" b="0"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27 July 2017- Jeffrey's Bay Beach and Pine Lodge;</a:t>
                      </a:r>
                      <a:endParaRPr kumimoji="0" lang="en-ZA" sz="1400" b="0"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endParaRPr>
                    </a:p>
                    <a:p>
                      <a:pPr marL="115888" lvl="0" indent="-115888" algn="l" defTabSz="914400" rtl="0" eaLnBrk="1" latinLnBrk="0" hangingPunct="1">
                        <a:lnSpc>
                          <a:spcPct val="100000"/>
                        </a:lnSpc>
                        <a:spcAft>
                          <a:spcPts val="0"/>
                        </a:spcAft>
                        <a:buFont typeface="Arial" panose="020B0604020202020204" pitchFamily="34" charset="0"/>
                        <a:buChar char="•"/>
                      </a:pPr>
                      <a:r>
                        <a:rPr kumimoji="0" lang="en-US" sz="14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2 August 2017- Dokodweni Beach, Zinkwazi Beach, Blythedale Beach, Salt Rock Beach and Willard Beach.</a:t>
                      </a:r>
                    </a:p>
                    <a:p>
                      <a:pPr algn="just">
                        <a:lnSpc>
                          <a:spcPct val="100000"/>
                        </a:lnSpc>
                        <a:spcAft>
                          <a:spcPts val="0"/>
                        </a:spcAft>
                      </a:pPr>
                      <a:r>
                        <a:rPr kumimoji="0" lang="en-US" sz="14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The following theory training visits were conducted:</a:t>
                      </a:r>
                    </a:p>
                    <a:p>
                      <a:pPr marL="171450" lvl="0" indent="-171450">
                        <a:buFont typeface="Arial" panose="020B0604020202020204" pitchFamily="34" charset="0"/>
                        <a:buChar char="•"/>
                      </a:pPr>
                      <a:r>
                        <a:rPr kumimoji="0" lang="en-US" sz="1400" b="0"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14 August 2017- Eco Park Bluff in KwaZulu-Natal;</a:t>
                      </a:r>
                      <a:endParaRPr kumimoji="0" lang="en-ZA" sz="1400" b="0"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endParaRPr>
                    </a:p>
                    <a:p>
                      <a:pPr marL="171450" lvl="0" indent="-171450">
                        <a:buFont typeface="Arial" panose="020B0604020202020204" pitchFamily="34" charset="0"/>
                        <a:buChar char="•"/>
                      </a:pPr>
                      <a:r>
                        <a:rPr kumimoji="0" lang="en-US" sz="1400" b="0"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15 August 2017- Ochre Protea Hotel in Mossel Bay;</a:t>
                      </a:r>
                      <a:endParaRPr kumimoji="0" lang="en-ZA" sz="1400" b="0"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endParaRPr>
                    </a:p>
                    <a:p>
                      <a:pPr marL="171450" lvl="0" indent="-171450">
                        <a:buFont typeface="Arial" panose="020B0604020202020204" pitchFamily="34" charset="0"/>
                        <a:buChar char="•"/>
                      </a:pPr>
                      <a:r>
                        <a:rPr kumimoji="0" lang="en-US" sz="1400" b="0"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7 September 2017- Froggy Pond in Cape Town.</a:t>
                      </a:r>
                      <a:endParaRPr kumimoji="0" lang="en-ZA" sz="1400" b="0" i="0" u="none" strike="noStrike" kern="1200" cap="none" spc="0" normalizeH="0" baseline="0" dirty="0">
                        <a:ln>
                          <a:noFill/>
                        </a:ln>
                        <a:solidFill>
                          <a:schemeClr val="tx1"/>
                        </a:solidFill>
                        <a:effectLst/>
                        <a:uLnTx/>
                        <a:uFillTx/>
                        <a:latin typeface="Arial Narrow" panose="020B0606020202030204" pitchFamily="34" charset="0"/>
                        <a:ea typeface="+mn-ea"/>
                        <a:cs typeface="+mn-cs"/>
                      </a:endParaRPr>
                    </a:p>
                  </a:txBody>
                  <a:tcPr marL="86400" marR="86400" marT="7620" marB="0">
                    <a:solidFill>
                      <a:schemeClr val="bg1"/>
                    </a:solidFill>
                  </a:tcPr>
                </a:tc>
                <a:tc>
                  <a:txBody>
                    <a:bodyPr/>
                    <a:lstStyle/>
                    <a:p>
                      <a:pPr algn="just" fontAlgn="t"/>
                      <a:r>
                        <a:rPr lang="en-ZA" sz="1400" b="0" i="0" u="none" strike="noStrike" dirty="0">
                          <a:solidFill>
                            <a:srgbClr val="000000"/>
                          </a:solidFill>
                          <a:effectLst/>
                          <a:latin typeface="Arial Narrow" panose="020B0606020202030204" pitchFamily="34" charset="0"/>
                        </a:rPr>
                        <a:t>Monitor the implementation of the Blue Flag programme at the 75 beaches</a:t>
                      </a:r>
                    </a:p>
                  </a:txBody>
                  <a:tcPr marR="90000" marT="0" marB="0">
                    <a:solidFill>
                      <a:schemeClr val="bg1"/>
                    </a:solidFill>
                  </a:tcPr>
                </a:tc>
                <a:tc>
                  <a:txBody>
                    <a:bodyPr/>
                    <a:lstStyle/>
                    <a:p>
                      <a:pPr algn="just" fontAlgn="t"/>
                      <a:r>
                        <a:rPr lang="en-ZA" sz="1400" b="0" i="0" u="none" strike="noStrike" dirty="0" smtClean="0">
                          <a:solidFill>
                            <a:srgbClr val="000000"/>
                          </a:solidFill>
                          <a:effectLst/>
                          <a:latin typeface="Arial Narrow" panose="020B0606020202030204" pitchFamily="34" charset="0"/>
                        </a:rPr>
                        <a:t>Monitoring for the implementation of the Blue flag Programme was conducted for the 50 Beaches.</a:t>
                      </a:r>
                    </a:p>
                    <a:p>
                      <a:pPr algn="just" fontAlgn="t"/>
                      <a:endParaRPr lang="en-ZA" sz="1400" b="0" i="0" u="none" strike="noStrike" dirty="0" smtClean="0">
                        <a:solidFill>
                          <a:srgbClr val="000000"/>
                        </a:solidFill>
                        <a:effectLst/>
                        <a:latin typeface="Arial Narrow" panose="020B060602020203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ZA" sz="1400" b="1" i="1"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Challenge and Corrective Measure:</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A draft business plan is presently being finalised for the additional 25 beaches.  Contracting for this work is pending on the finalisation of the business plan. </a:t>
                      </a:r>
                    </a:p>
                  </a:txBody>
                  <a:tcPr marR="90000" marT="0" marB="0">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79173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05947" y="5971790"/>
            <a:ext cx="2956353" cy="384561"/>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2692030986"/>
              </p:ext>
            </p:extLst>
          </p:nvPr>
        </p:nvGraphicFramePr>
        <p:xfrm>
          <a:off x="341115" y="224005"/>
          <a:ext cx="8613528" cy="5376388"/>
        </p:xfrm>
        <a:graphic>
          <a:graphicData uri="http://schemas.openxmlformats.org/drawingml/2006/table">
            <a:tbl>
              <a:tblPr>
                <a:tableStyleId>{8A107856-5554-42FB-B03E-39F5DBC370BA}</a:tableStyleId>
              </a:tblPr>
              <a:tblGrid>
                <a:gridCol w="1301254">
                  <a:extLst>
                    <a:ext uri="{9D8B030D-6E8A-4147-A177-3AD203B41FA5}">
                      <a16:colId xmlns:a16="http://schemas.microsoft.com/office/drawing/2014/main" xmlns="" val="20000"/>
                    </a:ext>
                  </a:extLst>
                </a:gridCol>
                <a:gridCol w="1305017">
                  <a:extLst>
                    <a:ext uri="{9D8B030D-6E8A-4147-A177-3AD203B41FA5}">
                      <a16:colId xmlns:a16="http://schemas.microsoft.com/office/drawing/2014/main" xmlns="" val="20001"/>
                    </a:ext>
                  </a:extLst>
                </a:gridCol>
                <a:gridCol w="1464816">
                  <a:extLst>
                    <a:ext uri="{9D8B030D-6E8A-4147-A177-3AD203B41FA5}">
                      <a16:colId xmlns:a16="http://schemas.microsoft.com/office/drawing/2014/main" xmlns="" val="20003"/>
                    </a:ext>
                  </a:extLst>
                </a:gridCol>
                <a:gridCol w="1402672">
                  <a:extLst>
                    <a:ext uri="{9D8B030D-6E8A-4147-A177-3AD203B41FA5}">
                      <a16:colId xmlns:a16="http://schemas.microsoft.com/office/drawing/2014/main" xmlns="" val="20004"/>
                    </a:ext>
                  </a:extLst>
                </a:gridCol>
                <a:gridCol w="3139769">
                  <a:extLst>
                    <a:ext uri="{9D8B030D-6E8A-4147-A177-3AD203B41FA5}">
                      <a16:colId xmlns:a16="http://schemas.microsoft.com/office/drawing/2014/main" xmlns="" val="3850336324"/>
                    </a:ext>
                  </a:extLst>
                </a:gridCol>
              </a:tblGrid>
              <a:tr h="311232">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a:t>
                      </a:r>
                      <a:r>
                        <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To diversify and enhance tourism offerings.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67604">
                <a:tc rowSpan="2">
                  <a:txBody>
                    <a:bodyPr/>
                    <a:lstStyle/>
                    <a:p>
                      <a:pPr algn="ctr">
                        <a:lnSpc>
                          <a:spcPct val="100000"/>
                        </a:lnSpc>
                      </a:pPr>
                      <a:r>
                        <a:rPr lang="en-US" sz="1400" b="1" dirty="0" smtClean="0">
                          <a:latin typeface="Arial Narrow" panose="020B0606020202030204" pitchFamily="34" charset="0"/>
                        </a:rPr>
                        <a:t>Key</a:t>
                      </a:r>
                      <a:r>
                        <a:rPr lang="en-US" sz="1400" b="1" baseline="0" dirty="0" smtClean="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642249">
                <a:tc vMerge="1">
                  <a:txBody>
                    <a:bodyPr/>
                    <a:lstStyle/>
                    <a:p>
                      <a:endParaRPr lang="en-ZA"/>
                    </a:p>
                  </a:txBody>
                  <a:tcPr/>
                </a:tc>
                <a:tc vMerge="1">
                  <a:txBody>
                    <a:bodyPr/>
                    <a:lstStyle/>
                    <a:p>
                      <a:pPr marL="0" indent="0" algn="ctr">
                        <a:lnSpc>
                          <a:spcPct val="100000"/>
                        </a:lnSpc>
                        <a:tabLst>
                          <a:tab pos="534988" algn="l"/>
                          <a:tab pos="1614488" algn="l"/>
                        </a:tabLst>
                      </a:pP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xmlns="" val="10002"/>
                  </a:ext>
                </a:extLst>
              </a:tr>
              <a:tr h="2278534">
                <a:tc rowSpan="2">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230188" marR="0" lvl="0" indent="-230188" algn="just" defTabSz="914400" rtl="0" eaLnBrk="1" fontAlgn="auto" latinLnBrk="0" hangingPunct="1">
                        <a:lnSpc>
                          <a:spcPct val="100000"/>
                        </a:lnSpc>
                        <a:spcBef>
                          <a:spcPts val="0"/>
                        </a:spcBef>
                        <a:spcAft>
                          <a:spcPts val="0"/>
                        </a:spcAft>
                        <a:buClrTx/>
                        <a:buSzTx/>
                        <a:buFont typeface="+mj-lt"/>
                        <a:buAutoNum type="arabicPeriod"/>
                        <a:tabLst/>
                        <a:defRPr/>
                      </a:pP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rPr>
                        <a:t>Number of destination enhancement initiatives implemented.</a:t>
                      </a:r>
                      <a:endParaRPr kumimoji="0" lang="en-US" sz="14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230188" marR="0" lvl="0" indent="-230188" algn="just" defTabSz="914400" rtl="0" eaLnBrk="1" fontAlgn="auto" latinLnBrk="0" hangingPunct="1">
                        <a:lnSpc>
                          <a:spcPct val="100000"/>
                        </a:lnSpc>
                        <a:spcBef>
                          <a:spcPts val="0"/>
                        </a:spcBef>
                        <a:spcAft>
                          <a:spcPts val="0"/>
                        </a:spcAft>
                        <a:buClrTx/>
                        <a:buSzTx/>
                        <a:buFont typeface="+mj-lt"/>
                        <a:buAutoNum type="arabicPeriod"/>
                        <a:tabLst/>
                        <a:defRPr/>
                      </a:pPr>
                      <a:endParaRPr lang="en-US" sz="1400" b="0" kern="1200" dirty="0" smtClean="0">
                        <a:solidFill>
                          <a:schemeClr val="tx1"/>
                        </a:solidFill>
                        <a:latin typeface="Arial Narrow" pitchFamily="34" charset="0"/>
                        <a:ea typeface="+mn-ea"/>
                        <a:cs typeface="+mn-cs"/>
                      </a:endParaRPr>
                    </a:p>
                  </a:txBody>
                  <a:tcPr marL="86409" marR="86400" marT="45713" marB="45713" horzOverflow="overflow">
                    <a:solidFill>
                      <a:schemeClr val="bg1"/>
                    </a:solidFill>
                  </a:tcPr>
                </a:tc>
                <a:tc rowSpan="2">
                  <a:txBody>
                    <a:bodyPr/>
                    <a:lstStyle/>
                    <a:p>
                      <a:pPr marL="0" indent="0" algn="just">
                        <a:buFont typeface="Arial" panose="020B0604020202020204" pitchFamily="34" charset="0"/>
                        <a:buNone/>
                      </a:pPr>
                      <a:r>
                        <a:rPr lang="en-US" sz="1400" b="1" i="0" u="none" strike="noStrike" kern="1200" baseline="0" dirty="0" smtClean="0">
                          <a:solidFill>
                            <a:schemeClr val="dk1"/>
                          </a:solidFill>
                          <a:latin typeface="Arial Narrow" panose="020B0606020202030204" pitchFamily="34" charset="0"/>
                          <a:ea typeface="+mn-ea"/>
                          <a:cs typeface="+mn-cs"/>
                        </a:rPr>
                        <a:t>One route  development project supported:</a:t>
                      </a:r>
                    </a:p>
                    <a:p>
                      <a:pPr marL="0" indent="0" algn="just">
                        <a:buFont typeface="Arial" panose="020B0604020202020204" pitchFamily="34" charset="0"/>
                        <a:buNone/>
                      </a:pPr>
                      <a:endParaRPr lang="en-US" sz="1400" b="1" i="0" u="none" strike="noStrike" kern="1200" baseline="0" dirty="0" smtClean="0">
                        <a:solidFill>
                          <a:schemeClr val="dk1"/>
                        </a:solidFill>
                        <a:latin typeface="Arial Narrow" panose="020B0606020202030204" pitchFamily="34" charset="0"/>
                        <a:ea typeface="+mn-ea"/>
                        <a:cs typeface="+mn-cs"/>
                      </a:endParaRPr>
                    </a:p>
                    <a:p>
                      <a:pPr marL="285750" indent="-285750" algn="just">
                        <a:buFont typeface="Arial" panose="020B0604020202020204" pitchFamily="34" charset="0"/>
                        <a:buChar char="•"/>
                      </a:pPr>
                      <a:r>
                        <a:rPr lang="en-US" sz="1400" b="0" i="0" u="none" strike="noStrike" kern="1200" baseline="0" dirty="0" smtClean="0">
                          <a:solidFill>
                            <a:schemeClr val="dk1"/>
                          </a:solidFill>
                          <a:latin typeface="Arial Narrow" panose="020B0606020202030204" pitchFamily="34" charset="0"/>
                          <a:ea typeface="+mn-ea"/>
                          <a:cs typeface="+mn-cs"/>
                        </a:rPr>
                        <a:t>Indi-Atlantic Route</a:t>
                      </a:r>
                      <a:endParaRPr lang="en-US" sz="1400" b="0" i="0" u="none" strike="noStrike" kern="1200" baseline="0" dirty="0">
                        <a:solidFill>
                          <a:schemeClr val="dk1"/>
                        </a:solidFill>
                        <a:latin typeface="Arial Narrow" panose="020B0606020202030204" pitchFamily="34" charset="0"/>
                        <a:ea typeface=""/>
                        <a:cs typeface=""/>
                      </a:endParaRPr>
                    </a:p>
                  </a:txBody>
                  <a:tcPr marL="86400" marR="86400" marT="9525" marB="0">
                    <a:solidFill>
                      <a:schemeClr val="bg1"/>
                    </a:solidFill>
                  </a:tcPr>
                </a:tc>
                <a:tc>
                  <a:txBody>
                    <a:bodyPr/>
                    <a:lstStyle/>
                    <a:p>
                      <a:pPr marL="0" marR="0" lvl="0" indent="0" algn="just" defTabSz="914400" rtl="0" eaLnBrk="1" fontAlgn="t" latinLnBrk="0" hangingPunct="1">
                        <a:lnSpc>
                          <a:spcPct val="100000"/>
                        </a:lnSpc>
                        <a:spcBef>
                          <a:spcPts val="95"/>
                        </a:spcBef>
                        <a:spcAft>
                          <a:spcPts val="95"/>
                        </a:spcAft>
                        <a:buClrTx/>
                        <a:buSzTx/>
                        <a:buFont typeface="Arial" panose="020B0604020202020204" pitchFamily="34" charset="0"/>
                        <a:buNone/>
                        <a:tabLst/>
                        <a:defRPr/>
                      </a:pPr>
                      <a:r>
                        <a:rPr lang="en-ZA" sz="1400" b="0" i="0" u="none" strike="noStrike" kern="1200" baseline="0" noProof="0" dirty="0" smtClean="0">
                          <a:solidFill>
                            <a:schemeClr val="tx1"/>
                          </a:solidFill>
                          <a:latin typeface="Arial Narrow" panose="020B0606020202030204" pitchFamily="34" charset="0"/>
                          <a:ea typeface=""/>
                          <a:cs typeface=""/>
                        </a:rPr>
                        <a:t>Engagements with key stakeholders in KwaZulu-Natal, Eastern Cape and Western Cape took place during the period under review to introduce the concept document and look at areas of cooperation. </a:t>
                      </a:r>
                    </a:p>
                    <a:p>
                      <a:pPr marL="0" marR="0" lvl="0" indent="0" algn="just" defTabSz="914400" rtl="0" eaLnBrk="1" fontAlgn="t" latinLnBrk="0" hangingPunct="1">
                        <a:lnSpc>
                          <a:spcPct val="100000"/>
                        </a:lnSpc>
                        <a:spcBef>
                          <a:spcPts val="95"/>
                        </a:spcBef>
                        <a:spcAft>
                          <a:spcPts val="95"/>
                        </a:spcAft>
                        <a:buClrTx/>
                        <a:buSzTx/>
                        <a:buFont typeface="Arial" panose="020B0604020202020204" pitchFamily="34" charset="0"/>
                        <a:buNone/>
                        <a:tabLst/>
                        <a:defRPr/>
                      </a:pPr>
                      <a:endParaRPr lang="en-US" sz="1400" b="0" i="0" u="none" strike="noStrike" kern="1200" baseline="0" noProof="0" dirty="0" smtClean="0">
                        <a:solidFill>
                          <a:schemeClr val="tx1"/>
                        </a:solidFill>
                        <a:latin typeface="Arial Narrow" panose="020B0606020202030204" pitchFamily="34" charset="0"/>
                        <a:ea typeface=""/>
                        <a:cs typeface=""/>
                      </a:endParaRPr>
                    </a:p>
                  </a:txBody>
                  <a:tcPr marL="86400" marR="86400" marT="9525" marB="0">
                    <a:solidFill>
                      <a:schemeClr val="bg1"/>
                    </a:solidFill>
                  </a:tcPr>
                </a:tc>
                <a:tc rowSpan="2">
                  <a:txBody>
                    <a:bodyPr/>
                    <a:lstStyle/>
                    <a:p>
                      <a:pPr algn="just" fontAlgn="t"/>
                      <a:r>
                        <a:rPr lang="en-ZA" sz="1400" b="0" i="0" u="none" strike="noStrike" dirty="0">
                          <a:solidFill>
                            <a:srgbClr val="000000"/>
                          </a:solidFill>
                          <a:effectLst/>
                          <a:latin typeface="Arial Narrow" panose="020B0606020202030204" pitchFamily="34" charset="0"/>
                        </a:rPr>
                        <a:t>Draft demand and supply report finalised. </a:t>
                      </a:r>
                    </a:p>
                  </a:txBody>
                  <a:tcPr marR="90000" marT="0" marB="0">
                    <a:solidFill>
                      <a:schemeClr val="bg1"/>
                    </a:solidFill>
                  </a:tcPr>
                </a:tc>
                <a:tc rowSpan="2">
                  <a:txBody>
                    <a:bodyPr/>
                    <a:lstStyle/>
                    <a:p>
                      <a:pPr marL="115888" marR="0" lvl="0" indent="-115888" algn="just" defTabSz="914400" rtl="0" eaLnBrk="1" fontAlgn="t" latinLnBrk="0" hangingPunct="1">
                        <a:lnSpc>
                          <a:spcPct val="100000"/>
                        </a:lnSpc>
                        <a:spcBef>
                          <a:spcPts val="95"/>
                        </a:spcBef>
                        <a:spcAft>
                          <a:spcPts val="95"/>
                        </a:spcAft>
                        <a:buClrTx/>
                        <a:buSzTx/>
                        <a:buFont typeface="Arial" panose="020B0604020202020204" pitchFamily="34" charset="0"/>
                        <a:buChar char="•"/>
                        <a:tabLst/>
                        <a:defRPr/>
                      </a:pPr>
                      <a:r>
                        <a:rPr lang="en-ZA" sz="1400" b="0" i="0" u="none" strike="noStrike" kern="1200" baseline="0" noProof="0" dirty="0" smtClean="0">
                          <a:solidFill>
                            <a:schemeClr val="tx1"/>
                          </a:solidFill>
                          <a:latin typeface="Arial Narrow" panose="020B0606020202030204" pitchFamily="34" charset="0"/>
                          <a:ea typeface=""/>
                          <a:cs typeface=""/>
                        </a:rPr>
                        <a:t>Draft demand and supply analysis report has been finalised. Consultation with key stakeholders took place:</a:t>
                      </a:r>
                    </a:p>
                    <a:p>
                      <a:pPr marL="0" marR="0" lvl="0" indent="0" algn="just" defTabSz="914400" rtl="0" eaLnBrk="1" fontAlgn="t" latinLnBrk="0" hangingPunct="1">
                        <a:lnSpc>
                          <a:spcPct val="100000"/>
                        </a:lnSpc>
                        <a:spcBef>
                          <a:spcPts val="95"/>
                        </a:spcBef>
                        <a:spcAft>
                          <a:spcPts val="95"/>
                        </a:spcAft>
                        <a:buClrTx/>
                        <a:buSzTx/>
                        <a:buFont typeface="Arial" panose="020B0604020202020204" pitchFamily="34" charset="0"/>
                        <a:buNone/>
                        <a:tabLst/>
                        <a:defRPr/>
                      </a:pPr>
                      <a:endParaRPr lang="en-ZA" sz="1400" b="0" i="0" u="none" strike="noStrike" kern="1200" baseline="0" noProof="0" dirty="0" smtClean="0">
                        <a:solidFill>
                          <a:schemeClr val="tx1"/>
                        </a:solidFill>
                        <a:latin typeface="Arial Narrow" panose="020B0606020202030204" pitchFamily="34" charset="0"/>
                        <a:ea typeface=""/>
                        <a:cs typeface=""/>
                      </a:endParaRPr>
                    </a:p>
                    <a:p>
                      <a:pPr marL="284163" marR="0" lvl="0" indent="-115888" algn="just" defTabSz="914400" rtl="0" eaLnBrk="1" fontAlgn="t" latinLnBrk="0" hangingPunct="1">
                        <a:lnSpc>
                          <a:spcPct val="100000"/>
                        </a:lnSpc>
                        <a:spcBef>
                          <a:spcPts val="95"/>
                        </a:spcBef>
                        <a:spcAft>
                          <a:spcPts val="95"/>
                        </a:spcAft>
                        <a:buClrTx/>
                        <a:buSzTx/>
                        <a:buFont typeface="Arial" panose="020B0604020202020204" pitchFamily="34" charset="0"/>
                        <a:buChar char="•"/>
                        <a:tabLst/>
                        <a:defRPr/>
                      </a:pPr>
                      <a:r>
                        <a:rPr lang="en-ZA" sz="1400" b="0" i="0" u="none" strike="noStrike" kern="1200" baseline="0" noProof="0" dirty="0" smtClean="0">
                          <a:solidFill>
                            <a:schemeClr val="tx1"/>
                          </a:solidFill>
                          <a:latin typeface="Arial Narrow" panose="020B0606020202030204" pitchFamily="34" charset="0"/>
                          <a:ea typeface=""/>
                          <a:cs typeface=""/>
                        </a:rPr>
                        <a:t>Eastern Cape (8 November 2017),</a:t>
                      </a:r>
                    </a:p>
                    <a:p>
                      <a:pPr marL="284163" marR="0" lvl="0" indent="-115888" algn="l" defTabSz="914400" rtl="0" eaLnBrk="1" fontAlgn="t" latinLnBrk="0" hangingPunct="1">
                        <a:lnSpc>
                          <a:spcPct val="100000"/>
                        </a:lnSpc>
                        <a:spcBef>
                          <a:spcPts val="95"/>
                        </a:spcBef>
                        <a:spcAft>
                          <a:spcPts val="95"/>
                        </a:spcAft>
                        <a:buClrTx/>
                        <a:buSzTx/>
                        <a:buFont typeface="Arial" panose="020B0604020202020204" pitchFamily="34" charset="0"/>
                        <a:buChar char="•"/>
                        <a:tabLst/>
                        <a:defRPr/>
                      </a:pPr>
                      <a:r>
                        <a:rPr lang="en-ZA" sz="1400" b="0" i="0" u="none" strike="noStrike" kern="1200" baseline="0" noProof="0" dirty="0" smtClean="0">
                          <a:solidFill>
                            <a:schemeClr val="tx1"/>
                          </a:solidFill>
                          <a:latin typeface="Arial Narrow" panose="020B0606020202030204" pitchFamily="34" charset="0"/>
                          <a:ea typeface=""/>
                          <a:cs typeface=""/>
                        </a:rPr>
                        <a:t>KwaZulu-Natal (20 – 21 November 2017), </a:t>
                      </a:r>
                    </a:p>
                    <a:p>
                      <a:pPr marL="284163" marR="0" lvl="0" indent="-115888" algn="just" defTabSz="914400" rtl="0" eaLnBrk="1" fontAlgn="t" latinLnBrk="0" hangingPunct="1">
                        <a:lnSpc>
                          <a:spcPct val="100000"/>
                        </a:lnSpc>
                        <a:spcBef>
                          <a:spcPts val="95"/>
                        </a:spcBef>
                        <a:spcAft>
                          <a:spcPts val="95"/>
                        </a:spcAft>
                        <a:buClrTx/>
                        <a:buSzTx/>
                        <a:buFont typeface="Arial" panose="020B0604020202020204" pitchFamily="34" charset="0"/>
                        <a:buChar char="•"/>
                        <a:tabLst/>
                        <a:defRPr/>
                      </a:pPr>
                      <a:r>
                        <a:rPr lang="en-ZA" sz="1400" b="0" i="0" u="none" strike="noStrike" kern="1200" baseline="0" noProof="0" dirty="0" smtClean="0">
                          <a:solidFill>
                            <a:schemeClr val="tx1"/>
                          </a:solidFill>
                          <a:latin typeface="Arial Narrow" panose="020B0606020202030204" pitchFamily="34" charset="0"/>
                          <a:ea typeface=""/>
                          <a:cs typeface=""/>
                        </a:rPr>
                        <a:t>Western Cape (23 November 2017)</a:t>
                      </a:r>
                    </a:p>
                    <a:p>
                      <a:pPr marL="284163" marR="0" lvl="0" indent="-115888" algn="just" defTabSz="914400" rtl="0" eaLnBrk="1" fontAlgn="t" latinLnBrk="0" hangingPunct="1">
                        <a:lnSpc>
                          <a:spcPct val="100000"/>
                        </a:lnSpc>
                        <a:spcBef>
                          <a:spcPts val="95"/>
                        </a:spcBef>
                        <a:spcAft>
                          <a:spcPts val="95"/>
                        </a:spcAft>
                        <a:buClrTx/>
                        <a:buSzTx/>
                        <a:buFont typeface="Arial" panose="020B0604020202020204" pitchFamily="34" charset="0"/>
                        <a:buChar char="•"/>
                        <a:tabLst/>
                        <a:defRPr/>
                      </a:pPr>
                      <a:r>
                        <a:rPr lang="en-ZA" sz="1400" b="0" i="0" u="none" strike="noStrike" kern="1200" baseline="0" noProof="0" dirty="0" smtClean="0">
                          <a:solidFill>
                            <a:schemeClr val="tx1"/>
                          </a:solidFill>
                          <a:latin typeface="Arial Narrow" panose="020B0606020202030204" pitchFamily="34" charset="0"/>
                          <a:ea typeface=""/>
                          <a:cs typeface=""/>
                        </a:rPr>
                        <a:t>Northern Cape (6 December 2017)</a:t>
                      </a:r>
                    </a:p>
                  </a:txBody>
                  <a:tcPr marL="85725" marR="86400" marT="0" marB="0">
                    <a:solidFill>
                      <a:schemeClr val="bg1"/>
                    </a:solidFill>
                  </a:tcPr>
                </a:tc>
                <a:extLst>
                  <a:ext uri="{0D108BD9-81ED-4DB2-BD59-A6C34878D82A}">
                    <a16:rowId xmlns:a16="http://schemas.microsoft.com/office/drawing/2014/main" xmlns="" val="10005"/>
                  </a:ext>
                </a:extLst>
              </a:tr>
              <a:tr h="1433591">
                <a:tc vMerge="1">
                  <a:txBody>
                    <a:bodyPr/>
                    <a:lstStyle/>
                    <a:p>
                      <a:endParaRPr lang="en-ZA"/>
                    </a:p>
                  </a:txBody>
                  <a:tcPr/>
                </a:tc>
                <a:tc vMerge="1">
                  <a:txBody>
                    <a:bodyPr/>
                    <a:lstStyle/>
                    <a:p>
                      <a:endParaRPr lang="en-ZA"/>
                    </a:p>
                  </a:txBody>
                  <a:tcPr/>
                </a:tc>
                <a:tc>
                  <a:txBody>
                    <a:bodyPr/>
                    <a:lstStyle/>
                    <a:p>
                      <a:pPr marL="0" marR="0" lvl="0" indent="0" algn="just" defTabSz="914400" rtl="0" eaLnBrk="1" fontAlgn="t" latinLnBrk="0" hangingPunct="1">
                        <a:lnSpc>
                          <a:spcPct val="100000"/>
                        </a:lnSpc>
                        <a:spcBef>
                          <a:spcPts val="95"/>
                        </a:spcBef>
                        <a:spcAft>
                          <a:spcPts val="95"/>
                        </a:spcAft>
                        <a:buClrTx/>
                        <a:buSzTx/>
                        <a:buFont typeface="Arial" panose="020B0604020202020204" pitchFamily="34" charset="0"/>
                        <a:buNone/>
                        <a:tabLst/>
                        <a:defRPr/>
                      </a:pPr>
                      <a:r>
                        <a:rPr lang="en-ZA" sz="1400" b="0" i="0" u="none" strike="noStrike" kern="1200" baseline="0" noProof="0" dirty="0" smtClean="0">
                          <a:solidFill>
                            <a:schemeClr val="tx1"/>
                          </a:solidFill>
                          <a:latin typeface="Arial Narrow" panose="020B0606020202030204" pitchFamily="34" charset="0"/>
                          <a:ea typeface=""/>
                          <a:cs typeface=""/>
                        </a:rPr>
                        <a:t>Conducting of demand and supply analysis commenced in October 2017.</a:t>
                      </a:r>
                      <a:endParaRPr lang="en-US" sz="1400" b="0" i="0" u="none" strike="noStrike" kern="1200" baseline="0" noProof="0" dirty="0" smtClean="0">
                        <a:solidFill>
                          <a:schemeClr val="tx1"/>
                        </a:solidFill>
                        <a:latin typeface="Arial Narrow" panose="020B0606020202030204" pitchFamily="34" charset="0"/>
                        <a:ea typeface=""/>
                        <a:cs typeface=""/>
                      </a:endParaRPr>
                    </a:p>
                  </a:txBody>
                  <a:tcPr marL="86400" marR="86400" marT="9525" marB="0">
                    <a:solidFill>
                      <a:schemeClr val="bg1"/>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4068263204"/>
                  </a:ext>
                </a:extLst>
              </a:tr>
            </a:tbl>
          </a:graphicData>
        </a:graphic>
      </p:graphicFrame>
    </p:spTree>
    <p:extLst>
      <p:ext uri="{BB962C8B-B14F-4D97-AF65-F5344CB8AC3E}">
        <p14:creationId xmlns:p14="http://schemas.microsoft.com/office/powerpoint/2010/main" val="3260660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16132" y="6064074"/>
            <a:ext cx="3204881" cy="292277"/>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1047197575"/>
              </p:ext>
            </p:extLst>
          </p:nvPr>
        </p:nvGraphicFramePr>
        <p:xfrm>
          <a:off x="337430" y="276370"/>
          <a:ext cx="8477386" cy="3434217"/>
        </p:xfrm>
        <a:graphic>
          <a:graphicData uri="http://schemas.openxmlformats.org/drawingml/2006/table">
            <a:tbl>
              <a:tblPr>
                <a:tableStyleId>{8A107856-5554-42FB-B03E-39F5DBC370BA}</a:tableStyleId>
              </a:tblPr>
              <a:tblGrid>
                <a:gridCol w="1703472">
                  <a:extLst>
                    <a:ext uri="{9D8B030D-6E8A-4147-A177-3AD203B41FA5}">
                      <a16:colId xmlns:a16="http://schemas.microsoft.com/office/drawing/2014/main" xmlns="" val="20000"/>
                    </a:ext>
                  </a:extLst>
                </a:gridCol>
                <a:gridCol w="1509122">
                  <a:extLst>
                    <a:ext uri="{9D8B030D-6E8A-4147-A177-3AD203B41FA5}">
                      <a16:colId xmlns:a16="http://schemas.microsoft.com/office/drawing/2014/main" xmlns="" val="20001"/>
                    </a:ext>
                  </a:extLst>
                </a:gridCol>
                <a:gridCol w="1586752">
                  <a:extLst>
                    <a:ext uri="{9D8B030D-6E8A-4147-A177-3AD203B41FA5}">
                      <a16:colId xmlns:a16="http://schemas.microsoft.com/office/drawing/2014/main" xmlns="" val="20004"/>
                    </a:ext>
                  </a:extLst>
                </a:gridCol>
                <a:gridCol w="1492624">
                  <a:extLst>
                    <a:ext uri="{9D8B030D-6E8A-4147-A177-3AD203B41FA5}">
                      <a16:colId xmlns:a16="http://schemas.microsoft.com/office/drawing/2014/main" xmlns="" val="20005"/>
                    </a:ext>
                  </a:extLst>
                </a:gridCol>
                <a:gridCol w="2185416">
                  <a:extLst>
                    <a:ext uri="{9D8B030D-6E8A-4147-A177-3AD203B41FA5}">
                      <a16:colId xmlns:a16="http://schemas.microsoft.com/office/drawing/2014/main" xmlns="" val="1077463996"/>
                    </a:ext>
                  </a:extLst>
                </a:gridCol>
              </a:tblGrid>
              <a:tr h="391815">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a:t>
                      </a:r>
                      <a:r>
                        <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To diversify and enhance tourism offerings.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78551">
                <a:tc rowSpan="2">
                  <a:txBody>
                    <a:bodyPr/>
                    <a:lstStyle/>
                    <a:p>
                      <a:pPr algn="ctr">
                        <a:lnSpc>
                          <a:spcPct val="100000"/>
                        </a:lnSpc>
                      </a:pPr>
                      <a:r>
                        <a:rPr lang="en-US" sz="1400" b="1" dirty="0" smtClean="0">
                          <a:latin typeface="Arial Narrow" panose="020B0606020202030204" pitchFamily="34" charset="0"/>
                        </a:rPr>
                        <a:t>Key</a:t>
                      </a:r>
                      <a:r>
                        <a:rPr lang="en-US" sz="1400" b="1" baseline="0" dirty="0" smtClean="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73537">
                <a:tc vMerge="1">
                  <a:txBody>
                    <a:bodyPr/>
                    <a:lstStyle/>
                    <a:p>
                      <a:endParaRPr lang="en-ZA"/>
                    </a:p>
                  </a:txBody>
                  <a:tcPr/>
                </a:tc>
                <a:tc vMerge="1">
                  <a:txBody>
                    <a:bodyPr/>
                    <a:lstStyle/>
                    <a:p>
                      <a:pPr marL="0" indent="0" algn="ctr">
                        <a:lnSpc>
                          <a:spcPct val="100000"/>
                        </a:lnSpc>
                        <a:tabLst>
                          <a:tab pos="534988" algn="l"/>
                          <a:tab pos="1614488" algn="l"/>
                        </a:tabLst>
                      </a:pP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2"/>
                  </a:ext>
                </a:extLst>
              </a:tr>
              <a:tr h="865259">
                <a:tc rowSpan="2">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rPr>
                        <a:t>Number of destination enhancement initiatives implemented</a:t>
                      </a:r>
                      <a:endParaRPr kumimoji="0" lang="en-US" sz="14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400" b="0" kern="1200" dirty="0" smtClean="0">
                        <a:solidFill>
                          <a:schemeClr val="tx1"/>
                        </a:solidFill>
                        <a:latin typeface="Arial Narrow" pitchFamily="34" charset="0"/>
                        <a:ea typeface="+mn-ea"/>
                        <a:cs typeface="+mn-cs"/>
                      </a:endParaRPr>
                    </a:p>
                  </a:txBody>
                  <a:tcPr marL="86409" marR="86400" marT="45713" marB="45713" horzOverflow="overflow">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just"/>
                      <a:r>
                        <a:rPr lang="en-ZA" sz="1400" b="0" i="0" u="none" strike="noStrike" baseline="0" dirty="0" smtClean="0">
                          <a:latin typeface="Arial Narrow" panose="020B0606020202030204" pitchFamily="34" charset="0"/>
                        </a:rPr>
                        <a:t>Destination planning</a:t>
                      </a:r>
                    </a:p>
                    <a:p>
                      <a:pPr algn="just"/>
                      <a:r>
                        <a:rPr lang="en-ZA" sz="1400" b="0" i="0" u="none" strike="noStrike" baseline="0" dirty="0" smtClean="0">
                          <a:latin typeface="Arial Narrow" panose="020B0606020202030204" pitchFamily="34" charset="0"/>
                        </a:rPr>
                        <a:t>manual developed.</a:t>
                      </a:r>
                      <a:endParaRPr lang="en-US" sz="1400" b="0" i="0" u="none" strike="noStrike" kern="1200" baseline="0" dirty="0">
                        <a:solidFill>
                          <a:schemeClr val="dk1"/>
                        </a:solidFill>
                        <a:latin typeface="Arial Narrow" panose="020B0606020202030204" pitchFamily="34" charset="0"/>
                        <a:ea typeface=""/>
                        <a:cs typeface=""/>
                      </a:endParaRPr>
                    </a:p>
                  </a:txBody>
                  <a:tcPr marL="86400" marR="86400" marT="9525" marB="0">
                    <a:noFill/>
                  </a:tcPr>
                </a:tc>
                <a:tc>
                  <a:txBody>
                    <a:bodyPr/>
                    <a:lstStyle/>
                    <a:p>
                      <a:pPr algn="just"/>
                      <a:r>
                        <a:rPr lang="en-ZA" sz="1400" b="0" i="0" u="none" strike="noStrike" kern="1200" dirty="0" smtClean="0">
                          <a:solidFill>
                            <a:schemeClr val="tx1"/>
                          </a:solidFill>
                          <a:effectLst/>
                          <a:latin typeface="Arial Narrow" panose="020B0606020202030204" pitchFamily="34" charset="0"/>
                          <a:ea typeface="+mn-ea"/>
                          <a:cs typeface="+mn-cs"/>
                        </a:rPr>
                        <a:t>Desktop research on destination planning was conducted.</a:t>
                      </a:r>
                    </a:p>
                    <a:p>
                      <a:pPr algn="just"/>
                      <a:endParaRPr lang="en-ZA" sz="1400" b="0" i="0" u="none" strike="noStrike" kern="1200" dirty="0">
                        <a:solidFill>
                          <a:schemeClr val="tx1"/>
                        </a:solidFill>
                        <a:effectLst/>
                        <a:latin typeface="Arial Narrow" panose="020B0606020202030204" pitchFamily="34" charset="0"/>
                        <a:ea typeface="+mn-ea"/>
                        <a:cs typeface="+mn-cs"/>
                      </a:endParaRPr>
                    </a:p>
                  </a:txBody>
                  <a:tcPr marL="86400" marR="86400" marT="7620" marB="0">
                    <a:noFill/>
                  </a:tcPr>
                </a:tc>
                <a:tc>
                  <a:txBody>
                    <a:bodyPr/>
                    <a:lstStyle/>
                    <a:p>
                      <a:pPr algn="l" fontAlgn="t"/>
                      <a:r>
                        <a:rPr lang="en-ZA" sz="1400" b="0" i="0" u="none" strike="noStrike" dirty="0">
                          <a:solidFill>
                            <a:srgbClr val="000000"/>
                          </a:solidFill>
                          <a:effectLst/>
                          <a:latin typeface="Arial Narrow" panose="020B0606020202030204" pitchFamily="34" charset="0"/>
                        </a:rPr>
                        <a:t>Draft Destination Planning </a:t>
                      </a:r>
                      <a:r>
                        <a:rPr lang="en-ZA" sz="1400" b="0" i="0" u="none" strike="noStrike" dirty="0" smtClean="0">
                          <a:solidFill>
                            <a:srgbClr val="000000"/>
                          </a:solidFill>
                          <a:effectLst/>
                          <a:latin typeface="Arial Narrow" panose="020B0606020202030204" pitchFamily="34" charset="0"/>
                        </a:rPr>
                        <a:t>manual developed.</a:t>
                      </a:r>
                      <a:endParaRPr lang="en-ZA" sz="1400" b="0" i="0" u="none" strike="noStrike" dirty="0">
                        <a:solidFill>
                          <a:srgbClr val="000000"/>
                        </a:solidFill>
                        <a:effectLst/>
                        <a:latin typeface="Arial Narrow" panose="020B0606020202030204" pitchFamily="34" charset="0"/>
                      </a:endParaRPr>
                    </a:p>
                  </a:txBody>
                  <a:tcPr marR="90000" marT="0" marB="0">
                    <a:noFill/>
                  </a:tcPr>
                </a:tc>
                <a:tc>
                  <a:txBody>
                    <a:bodyPr/>
                    <a:lstStyle/>
                    <a:p>
                      <a:pPr algn="just" fontAlgn="t"/>
                      <a:r>
                        <a:rPr lang="en-ZA" sz="1400" b="0" i="0" u="none" strike="noStrike" dirty="0" smtClean="0">
                          <a:solidFill>
                            <a:srgbClr val="000000"/>
                          </a:solidFill>
                          <a:effectLst/>
                          <a:latin typeface="Arial Narrow" panose="020B0606020202030204" pitchFamily="34" charset="0"/>
                        </a:rPr>
                        <a:t>Draft </a:t>
                      </a:r>
                      <a:r>
                        <a:rPr lang="en-ZA" sz="1400" b="0" i="0" u="none" strike="noStrike" dirty="0">
                          <a:solidFill>
                            <a:srgbClr val="000000"/>
                          </a:solidFill>
                          <a:effectLst/>
                          <a:latin typeface="Arial Narrow" panose="020B0606020202030204" pitchFamily="34" charset="0"/>
                        </a:rPr>
                        <a:t>Destination Planning manual </a:t>
                      </a:r>
                      <a:r>
                        <a:rPr lang="en-ZA" sz="1400" b="0" i="0" u="none" strike="noStrike" dirty="0" smtClean="0">
                          <a:solidFill>
                            <a:srgbClr val="000000"/>
                          </a:solidFill>
                          <a:effectLst/>
                          <a:latin typeface="Arial Narrow" panose="020B0606020202030204" pitchFamily="34" charset="0"/>
                        </a:rPr>
                        <a:t>has been  </a:t>
                      </a:r>
                      <a:r>
                        <a:rPr lang="en-ZA" sz="1400" b="0" i="0" u="none" strike="noStrike" dirty="0">
                          <a:solidFill>
                            <a:srgbClr val="000000"/>
                          </a:solidFill>
                          <a:effectLst/>
                          <a:latin typeface="Arial Narrow" panose="020B0606020202030204" pitchFamily="34" charset="0"/>
                        </a:rPr>
                        <a:t>developed</a:t>
                      </a:r>
                      <a:r>
                        <a:rPr lang="en-ZA" sz="1400" b="0" i="0" u="none" strike="noStrike" dirty="0" smtClean="0">
                          <a:solidFill>
                            <a:srgbClr val="000000"/>
                          </a:solidFill>
                          <a:effectLst/>
                          <a:latin typeface="Arial Narrow" panose="020B0606020202030204" pitchFamily="34" charset="0"/>
                        </a:rPr>
                        <a:t>. </a:t>
                      </a:r>
                      <a:endParaRPr lang="en-ZA" sz="1400" b="0" i="0" u="none" strike="noStrike" dirty="0">
                        <a:solidFill>
                          <a:srgbClr val="000000"/>
                        </a:solidFill>
                        <a:effectLst/>
                        <a:latin typeface="Arial Narrow" panose="020B0606020202030204" pitchFamily="34" charset="0"/>
                      </a:endParaRPr>
                    </a:p>
                  </a:txBody>
                  <a:tcPr marR="90000" marT="0" marB="0">
                    <a:noFill/>
                  </a:tcPr>
                </a:tc>
                <a:extLst>
                  <a:ext uri="{0D108BD9-81ED-4DB2-BD59-A6C34878D82A}">
                    <a16:rowId xmlns:a16="http://schemas.microsoft.com/office/drawing/2014/main" xmlns="" val="10004"/>
                  </a:ext>
                </a:extLst>
              </a:tr>
              <a:tr h="1110343">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400" b="0" kern="1200" dirty="0" smtClean="0">
                        <a:solidFill>
                          <a:schemeClr val="tx1"/>
                        </a:solidFill>
                        <a:latin typeface="Arial Narrow" pitchFamily="34" charset="0"/>
                        <a:ea typeface="+mn-ea"/>
                        <a:cs typeface="+mn-cs"/>
                      </a:endParaRPr>
                    </a:p>
                  </a:txBody>
                  <a:tcPr marL="86409" marR="86400" marT="45713" marB="45713" horzOverflow="overflow">
                    <a:noFill/>
                  </a:tcPr>
                </a:tc>
                <a:tc>
                  <a:txBody>
                    <a:bodyPr/>
                    <a:lstStyle/>
                    <a:p>
                      <a:pPr algn="just"/>
                      <a:r>
                        <a:rPr lang="en-ZA" sz="1400" b="0" i="0" u="none" strike="noStrike" baseline="0" dirty="0" smtClean="0">
                          <a:latin typeface="Arial Narrow" panose="020B0606020202030204" pitchFamily="34" charset="0"/>
                        </a:rPr>
                        <a:t>Methodology for the</a:t>
                      </a:r>
                    </a:p>
                    <a:p>
                      <a:pPr algn="just"/>
                      <a:r>
                        <a:rPr lang="en-ZA" sz="1400" b="0" i="0" u="none" strike="noStrike" baseline="0" dirty="0" smtClean="0">
                          <a:latin typeface="Arial Narrow" panose="020B0606020202030204" pitchFamily="34" charset="0"/>
                        </a:rPr>
                        <a:t>development of tourism</a:t>
                      </a:r>
                    </a:p>
                    <a:p>
                      <a:pPr algn="just"/>
                      <a:r>
                        <a:rPr lang="en-ZA" sz="1400" b="0" i="0" u="none" strike="noStrike" baseline="0" dirty="0" smtClean="0">
                          <a:latin typeface="Arial Narrow" panose="020B0606020202030204" pitchFamily="34" charset="0"/>
                        </a:rPr>
                        <a:t>precincts.</a:t>
                      </a:r>
                      <a:endParaRPr lang="en-US" sz="1400" b="0" i="0" u="none" strike="noStrike" kern="1200" baseline="0" dirty="0">
                        <a:solidFill>
                          <a:schemeClr val="dk1"/>
                        </a:solidFill>
                        <a:latin typeface="Arial Narrow" panose="020B0606020202030204" pitchFamily="34" charset="0"/>
                        <a:ea typeface=""/>
                        <a:cs typeface=""/>
                      </a:endParaRPr>
                    </a:p>
                  </a:txBody>
                  <a:tcPr marL="86400" marR="86400" marT="9525" marB="0">
                    <a:noFill/>
                  </a:tcPr>
                </a:tc>
                <a:tc>
                  <a:txBody>
                    <a:bodyPr/>
                    <a:lstStyle/>
                    <a:p>
                      <a:pPr algn="just"/>
                      <a:r>
                        <a:rPr lang="en-ZA" sz="1400" b="0" i="0" u="none" strike="noStrike" kern="1200" dirty="0" smtClean="0">
                          <a:solidFill>
                            <a:schemeClr val="tx1"/>
                          </a:solidFill>
                          <a:effectLst/>
                          <a:latin typeface="Arial Narrow" panose="020B0606020202030204" pitchFamily="34" charset="0"/>
                          <a:ea typeface="+mn-ea"/>
                          <a:cs typeface="+mn-cs"/>
                        </a:rPr>
                        <a:t>Desktop research on tourism precinct development was conducted.</a:t>
                      </a:r>
                      <a:endParaRPr lang="en-ZA" sz="1400" b="0" i="0" u="none" strike="noStrike" kern="1200" dirty="0">
                        <a:solidFill>
                          <a:schemeClr val="tx1"/>
                        </a:solidFill>
                        <a:effectLst/>
                        <a:latin typeface="Arial Narrow" panose="020B0606020202030204" pitchFamily="34" charset="0"/>
                        <a:ea typeface="+mn-ea"/>
                        <a:cs typeface="+mn-cs"/>
                      </a:endParaRPr>
                    </a:p>
                  </a:txBody>
                  <a:tcPr marL="86400" marR="86400" marT="7620" marB="0">
                    <a:noFill/>
                  </a:tcPr>
                </a:tc>
                <a:tc>
                  <a:txBody>
                    <a:bodyPr/>
                    <a:lstStyle/>
                    <a:p>
                      <a:pPr algn="just" fontAlgn="t"/>
                      <a:r>
                        <a:rPr lang="en-ZA" sz="1400" b="0" i="0" u="none" strike="noStrike" dirty="0">
                          <a:solidFill>
                            <a:srgbClr val="000000"/>
                          </a:solidFill>
                          <a:effectLst/>
                          <a:latin typeface="Arial Narrow" panose="020B0606020202030204" pitchFamily="34" charset="0"/>
                        </a:rPr>
                        <a:t>Draft tourism precinct methodology </a:t>
                      </a:r>
                      <a:r>
                        <a:rPr lang="en-ZA" sz="1400" b="0" i="0" u="none" strike="noStrike" dirty="0" smtClean="0">
                          <a:solidFill>
                            <a:srgbClr val="000000"/>
                          </a:solidFill>
                          <a:effectLst/>
                          <a:latin typeface="Arial Narrow" panose="020B0606020202030204" pitchFamily="34" charset="0"/>
                        </a:rPr>
                        <a:t>developed.</a:t>
                      </a:r>
                      <a:endParaRPr lang="en-ZA" sz="1400" b="0" i="0" u="none" strike="noStrike" dirty="0">
                        <a:solidFill>
                          <a:srgbClr val="000000"/>
                        </a:solidFill>
                        <a:effectLst/>
                        <a:latin typeface="Arial Narrow" panose="020B0606020202030204" pitchFamily="34" charset="0"/>
                      </a:endParaRPr>
                    </a:p>
                  </a:txBody>
                  <a:tcPr marR="90000" marT="0" marB="0">
                    <a:noFill/>
                  </a:tcPr>
                </a:tc>
                <a:tc>
                  <a:txBody>
                    <a:bodyPr/>
                    <a:lstStyle/>
                    <a:p>
                      <a:pPr algn="just" fontAlgn="t"/>
                      <a:r>
                        <a:rPr lang="en-ZA" sz="1400" b="0" i="0" u="none" strike="noStrike" dirty="0" smtClean="0">
                          <a:solidFill>
                            <a:srgbClr val="000000"/>
                          </a:solidFill>
                          <a:effectLst/>
                          <a:latin typeface="Arial Narrow" panose="020B0606020202030204" pitchFamily="34" charset="0"/>
                        </a:rPr>
                        <a:t>Draft </a:t>
                      </a:r>
                      <a:r>
                        <a:rPr lang="en-ZA" sz="1400" b="0" i="0" u="none" strike="noStrike" dirty="0">
                          <a:solidFill>
                            <a:srgbClr val="000000"/>
                          </a:solidFill>
                          <a:effectLst/>
                          <a:latin typeface="Arial Narrow" panose="020B0606020202030204" pitchFamily="34" charset="0"/>
                        </a:rPr>
                        <a:t>tourism precinct methodology </a:t>
                      </a:r>
                      <a:r>
                        <a:rPr lang="en-ZA" sz="1400" b="0" i="0" u="none" strike="noStrike" dirty="0" smtClean="0">
                          <a:solidFill>
                            <a:srgbClr val="000000"/>
                          </a:solidFill>
                          <a:effectLst/>
                          <a:latin typeface="Arial Narrow" panose="020B0606020202030204" pitchFamily="34" charset="0"/>
                        </a:rPr>
                        <a:t>has</a:t>
                      </a:r>
                      <a:r>
                        <a:rPr lang="en-ZA" sz="1400" b="0" i="0" u="none" strike="noStrike" baseline="0" dirty="0" smtClean="0">
                          <a:solidFill>
                            <a:srgbClr val="000000"/>
                          </a:solidFill>
                          <a:effectLst/>
                          <a:latin typeface="Arial Narrow" panose="020B0606020202030204" pitchFamily="34" charset="0"/>
                        </a:rPr>
                        <a:t> been</a:t>
                      </a:r>
                      <a:r>
                        <a:rPr lang="en-ZA" sz="1400" b="0" i="0" u="none" strike="noStrike" dirty="0" smtClean="0">
                          <a:solidFill>
                            <a:srgbClr val="000000"/>
                          </a:solidFill>
                          <a:effectLst/>
                          <a:latin typeface="Arial Narrow" panose="020B0606020202030204" pitchFamily="34" charset="0"/>
                        </a:rPr>
                        <a:t> </a:t>
                      </a:r>
                      <a:r>
                        <a:rPr lang="en-ZA" sz="1400" b="0" i="0" u="none" strike="noStrike" dirty="0">
                          <a:solidFill>
                            <a:srgbClr val="000000"/>
                          </a:solidFill>
                          <a:effectLst/>
                          <a:latin typeface="Arial Narrow" panose="020B0606020202030204" pitchFamily="34" charset="0"/>
                        </a:rPr>
                        <a:t>developed</a:t>
                      </a:r>
                      <a:r>
                        <a:rPr lang="en-ZA" sz="1400" b="0" i="0" u="none" strike="noStrike" dirty="0" smtClean="0">
                          <a:solidFill>
                            <a:srgbClr val="000000"/>
                          </a:solidFill>
                          <a:effectLst/>
                          <a:latin typeface="Arial Narrow" panose="020B0606020202030204" pitchFamily="34" charset="0"/>
                        </a:rPr>
                        <a:t>. </a:t>
                      </a:r>
                    </a:p>
                  </a:txBody>
                  <a:tcPr marR="90000" marT="0" marB="0">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041673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28</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190579" y="5903200"/>
            <a:ext cx="3204881" cy="365125"/>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2320808812"/>
              </p:ext>
            </p:extLst>
          </p:nvPr>
        </p:nvGraphicFramePr>
        <p:xfrm>
          <a:off x="190579" y="146395"/>
          <a:ext cx="8773116" cy="5551664"/>
        </p:xfrm>
        <a:graphic>
          <a:graphicData uri="http://schemas.openxmlformats.org/drawingml/2006/table">
            <a:tbl>
              <a:tblPr>
                <a:tableStyleId>{8A107856-5554-42FB-B03E-39F5DBC370BA}</a:tableStyleId>
              </a:tblPr>
              <a:tblGrid>
                <a:gridCol w="1369280">
                  <a:extLst>
                    <a:ext uri="{9D8B030D-6E8A-4147-A177-3AD203B41FA5}">
                      <a16:colId xmlns:a16="http://schemas.microsoft.com/office/drawing/2014/main" xmlns="" val="20000"/>
                    </a:ext>
                  </a:extLst>
                </a:gridCol>
                <a:gridCol w="1506070">
                  <a:extLst>
                    <a:ext uri="{9D8B030D-6E8A-4147-A177-3AD203B41FA5}">
                      <a16:colId xmlns:a16="http://schemas.microsoft.com/office/drawing/2014/main" xmlns="" val="20001"/>
                    </a:ext>
                  </a:extLst>
                </a:gridCol>
                <a:gridCol w="1385047">
                  <a:extLst>
                    <a:ext uri="{9D8B030D-6E8A-4147-A177-3AD203B41FA5}">
                      <a16:colId xmlns:a16="http://schemas.microsoft.com/office/drawing/2014/main" xmlns="" val="20003"/>
                    </a:ext>
                  </a:extLst>
                </a:gridCol>
                <a:gridCol w="1183342">
                  <a:extLst>
                    <a:ext uri="{9D8B030D-6E8A-4147-A177-3AD203B41FA5}">
                      <a16:colId xmlns:a16="http://schemas.microsoft.com/office/drawing/2014/main" xmlns="" val="20004"/>
                    </a:ext>
                  </a:extLst>
                </a:gridCol>
                <a:gridCol w="3329377">
                  <a:extLst>
                    <a:ext uri="{9D8B030D-6E8A-4147-A177-3AD203B41FA5}">
                      <a16:colId xmlns:a16="http://schemas.microsoft.com/office/drawing/2014/main" xmlns="" val="2267281469"/>
                    </a:ext>
                  </a:extLst>
                </a:gridCol>
              </a:tblGrid>
              <a:tr h="185847">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a:t>
                      </a:r>
                      <a:r>
                        <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mn-cs"/>
                        </a:rPr>
                        <a:t>To create employment opportunities by implementing tourism projects.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71622">
                <a:tc rowSpan="2">
                  <a:txBody>
                    <a:bodyPr/>
                    <a:lstStyle/>
                    <a:p>
                      <a:pPr algn="ctr">
                        <a:lnSpc>
                          <a:spcPct val="100000"/>
                        </a:lnSpc>
                      </a:pPr>
                      <a:r>
                        <a:rPr lang="en-US" sz="1300" b="1" dirty="0" smtClean="0">
                          <a:latin typeface="Arial Narrow" panose="020B0606020202030204" pitchFamily="34" charset="0"/>
                        </a:rPr>
                        <a:t>Key</a:t>
                      </a:r>
                      <a:r>
                        <a:rPr lang="en-US" sz="1300" b="1" baseline="0" dirty="0" smtClean="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643315">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2 Performance – </a:t>
                      </a:r>
                      <a:r>
                        <a:rPr lang="en-ZA" sz="1300" b="1" i="0" dirty="0" smtClean="0">
                          <a:latin typeface="Arial Narrow" panose="020B0606020202030204" pitchFamily="34" charset="0"/>
                        </a:rPr>
                        <a:t>Actual </a:t>
                      </a:r>
                      <a:r>
                        <a:rPr lang="en-US" sz="1300" b="1" dirty="0" smtClean="0">
                          <a:latin typeface="Arial Narrow" panose="020B0606020202030204" pitchFamily="34" charset="0"/>
                        </a:rPr>
                        <a:t>Data </a:t>
                      </a:r>
                      <a:endParaRPr lang="en-US" sz="13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a:t>
                      </a:r>
                      <a:r>
                        <a:rPr lang="en-US" sz="1300" b="1" baseline="0" dirty="0" smtClean="0">
                          <a:latin typeface="Arial Narrow" panose="020B0606020202030204" pitchFamily="34" charset="0"/>
                        </a:rPr>
                        <a:t> Targets</a:t>
                      </a:r>
                      <a:endParaRPr lang="en-US" sz="13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 Performance – Preliminary Data </a:t>
                      </a:r>
                      <a:endParaRPr lang="en-US" sz="13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xmlns="" val="10002"/>
                  </a:ext>
                </a:extLst>
              </a:tr>
              <a:tr h="271622">
                <a:tc rowSpan="2">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300" b="0" i="0" u="none" strike="noStrike" kern="1200" cap="none" spc="0" normalizeH="0" baseline="0" noProof="0" dirty="0" smtClean="0">
                          <a:ln>
                            <a:noFill/>
                          </a:ln>
                          <a:solidFill>
                            <a:prstClr val="black"/>
                          </a:solidFill>
                          <a:effectLst/>
                          <a:uLnTx/>
                          <a:uFillTx/>
                          <a:latin typeface="Arial Narrow" panose="020B0606020202030204" pitchFamily="34" charset="0"/>
                        </a:rPr>
                        <a:t>Number of Working for Tourism projects funded through EPWP.</a:t>
                      </a:r>
                      <a:endParaRPr kumimoji="0" lang="en-US" sz="13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300" b="0" kern="1200" dirty="0" smtClean="0">
                        <a:solidFill>
                          <a:schemeClr val="tx1"/>
                        </a:solidFill>
                        <a:latin typeface="Arial Narrow" pitchFamily="34" charset="0"/>
                        <a:ea typeface="+mn-ea"/>
                        <a:cs typeface="+mn-cs"/>
                      </a:endParaRPr>
                    </a:p>
                  </a:txBody>
                  <a:tcPr>
                    <a:noFill/>
                  </a:tcPr>
                </a:tc>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Seven projects funded:</a:t>
                      </a:r>
                    </a:p>
                  </a:txBody>
                  <a:tcPr anchor="c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dirty="0" smtClean="0">
                        <a:solidFill>
                          <a:schemeClr val="tx1"/>
                        </a:solidFill>
                        <a:latin typeface="Arial Narrow" pitchFamily="34" charset="0"/>
                        <a:cs typeface="Arial" pitchFamily="34" charset="0"/>
                      </a:endParaRPr>
                    </a:p>
                  </a:txBody>
                  <a:tcPr anchor="c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dirty="0" smtClean="0">
                        <a:solidFill>
                          <a:schemeClr val="tx1"/>
                        </a:solidFill>
                        <a:latin typeface="Arial Narrow" pitchFamily="34" charset="0"/>
                        <a:cs typeface="Arial" pitchFamily="34" charset="0"/>
                      </a:endParaRPr>
                    </a:p>
                  </a:txBody>
                  <a:tcPr anchor="c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dirty="0" smtClean="0">
                        <a:solidFill>
                          <a:schemeClr val="tx1"/>
                        </a:solidFill>
                        <a:latin typeface="Arial Narrow" pitchFamily="34" charset="0"/>
                        <a:cs typeface="Arial" pitchFamily="34" charset="0"/>
                      </a:endParaRPr>
                    </a:p>
                  </a:txBody>
                  <a:tcPr anchor="ctr">
                    <a:noFill/>
                  </a:tcPr>
                </a:tc>
                <a:extLst>
                  <a:ext uri="{0D108BD9-81ED-4DB2-BD59-A6C34878D82A}">
                    <a16:rowId xmlns:a16="http://schemas.microsoft.com/office/drawing/2014/main" xmlns="" val="10003"/>
                  </a:ext>
                </a:extLst>
              </a:tr>
              <a:tr h="4088624">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300" b="0" kern="1200" dirty="0" smtClean="0">
                        <a:solidFill>
                          <a:schemeClr val="tx1"/>
                        </a:solidFill>
                        <a:latin typeface="Arial Narrow" pitchFamily="34" charset="0"/>
                        <a:ea typeface="+mn-ea"/>
                        <a:cs typeface="+mn-cs"/>
                      </a:endParaRPr>
                    </a:p>
                  </a:txBody>
                  <a:tcPr marL="86409" marR="86400" marT="45713" marB="45713" horzOverflow="overflow">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noProof="0" dirty="0" smtClean="0">
                          <a:ln>
                            <a:noFill/>
                          </a:ln>
                          <a:solidFill>
                            <a:prstClr val="black"/>
                          </a:solidFill>
                          <a:effectLst/>
                          <a:uLnTx/>
                          <a:uFillTx/>
                          <a:latin typeface="Arial Narrow" panose="020B0606020202030204" pitchFamily="34" charset="0"/>
                        </a:rPr>
                        <a:t>NW </a:t>
                      </a:r>
                      <a:r>
                        <a:rPr kumimoji="0" lang="en-ZA" sz="1300" b="0" i="0" u="none" strike="noStrike" kern="1200" cap="none" spc="0" normalizeH="0" baseline="0" noProof="0" dirty="0" err="1" smtClean="0">
                          <a:ln>
                            <a:noFill/>
                          </a:ln>
                          <a:solidFill>
                            <a:prstClr val="black"/>
                          </a:solidFill>
                          <a:effectLst/>
                          <a:uLnTx/>
                          <a:uFillTx/>
                          <a:latin typeface="Arial Narrow" panose="020B0606020202030204" pitchFamily="34" charset="0"/>
                        </a:rPr>
                        <a:t>Letlamoreng</a:t>
                      </a:r>
                      <a:r>
                        <a:rPr kumimoji="0" lang="en-ZA" sz="1300" b="0" i="0" u="none" strike="noStrike" kern="1200" cap="none" spc="0" normalizeH="0" baseline="0" noProof="0" dirty="0" smtClean="0">
                          <a:ln>
                            <a:noFill/>
                          </a:ln>
                          <a:solidFill>
                            <a:prstClr val="black"/>
                          </a:solidFill>
                          <a:effectLst/>
                          <a:uLnTx/>
                          <a:uFillTx/>
                          <a:latin typeface="Arial Narrow" panose="020B0606020202030204" pitchFamily="34" charset="0"/>
                        </a:rPr>
                        <a:t> Dam</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noProof="0" dirty="0" err="1" smtClean="0">
                          <a:ln>
                            <a:noFill/>
                          </a:ln>
                          <a:solidFill>
                            <a:prstClr val="black"/>
                          </a:solidFill>
                          <a:effectLst/>
                          <a:uLnTx/>
                          <a:uFillTx/>
                          <a:latin typeface="Arial Narrow" panose="020B0606020202030204" pitchFamily="34" charset="0"/>
                        </a:rPr>
                        <a:t>Phiphidi</a:t>
                      </a:r>
                      <a:r>
                        <a:rPr kumimoji="0" lang="en-ZA" sz="1300" b="0" i="0" u="none" strike="noStrike" kern="1200" cap="none" spc="0" normalizeH="0" baseline="0" noProof="0" dirty="0" smtClean="0">
                          <a:ln>
                            <a:noFill/>
                          </a:ln>
                          <a:solidFill>
                            <a:prstClr val="black"/>
                          </a:solidFill>
                          <a:effectLst/>
                          <a:uLnTx/>
                          <a:uFillTx/>
                          <a:latin typeface="Arial Narrow" panose="020B0606020202030204" pitchFamily="34" charset="0"/>
                        </a:rPr>
                        <a:t> Waterfall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noProof="0" dirty="0" err="1" smtClean="0">
                          <a:ln>
                            <a:noFill/>
                          </a:ln>
                          <a:solidFill>
                            <a:prstClr val="black"/>
                          </a:solidFill>
                          <a:effectLst/>
                          <a:uLnTx/>
                          <a:uFillTx/>
                          <a:latin typeface="Arial Narrow" panose="020B0606020202030204" pitchFamily="34" charset="0"/>
                        </a:rPr>
                        <a:t>Platfontein</a:t>
                      </a:r>
                      <a:r>
                        <a:rPr kumimoji="0" lang="en-ZA" sz="1300" b="0" i="0" u="none" strike="noStrike" kern="1200" cap="none" spc="0" normalizeH="0" baseline="0" noProof="0" dirty="0" smtClean="0">
                          <a:ln>
                            <a:noFill/>
                          </a:ln>
                          <a:solidFill>
                            <a:prstClr val="black"/>
                          </a:solidFill>
                          <a:effectLst/>
                          <a:uLnTx/>
                          <a:uFillTx/>
                          <a:latin typeface="Arial Narrow" panose="020B0606020202030204" pitchFamily="34" charset="0"/>
                        </a:rPr>
                        <a:t> Game Farm</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noProof="0" dirty="0" smtClean="0">
                          <a:ln>
                            <a:noFill/>
                          </a:ln>
                          <a:solidFill>
                            <a:prstClr val="black"/>
                          </a:solidFill>
                          <a:effectLst/>
                          <a:uLnTx/>
                          <a:uFillTx/>
                          <a:latin typeface="Arial Narrow" panose="020B0606020202030204" pitchFamily="34" charset="0"/>
                        </a:rPr>
                        <a:t>National Youth Chefs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noProof="0" dirty="0" smtClean="0">
                          <a:ln>
                            <a:noFill/>
                          </a:ln>
                          <a:solidFill>
                            <a:prstClr val="black"/>
                          </a:solidFill>
                          <a:effectLst/>
                          <a:uLnTx/>
                          <a:uFillTx/>
                          <a:latin typeface="Arial Narrow" panose="020B0606020202030204" pitchFamily="34" charset="0"/>
                        </a:rPr>
                        <a:t>Sommelier Training Course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noProof="0" dirty="0" smtClean="0">
                          <a:ln>
                            <a:noFill/>
                          </a:ln>
                          <a:solidFill>
                            <a:prstClr val="black"/>
                          </a:solidFill>
                          <a:effectLst/>
                          <a:uLnTx/>
                          <a:uFillTx/>
                          <a:latin typeface="Arial Narrow" panose="020B0606020202030204" pitchFamily="34" charset="0"/>
                        </a:rPr>
                        <a:t>Youth in Hospitality Service Training Programme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noProof="0" dirty="0" smtClean="0">
                          <a:ln>
                            <a:noFill/>
                          </a:ln>
                          <a:solidFill>
                            <a:prstClr val="black"/>
                          </a:solidFill>
                          <a:effectLst/>
                          <a:uLnTx/>
                          <a:uFillTx/>
                          <a:latin typeface="Arial Narrow" panose="020B0606020202030204" pitchFamily="34" charset="0"/>
                        </a:rPr>
                        <a:t>Food Safety Programme</a:t>
                      </a:r>
                      <a:endParaRPr kumimoji="0" lang="en-US" sz="1300" b="0" i="0" u="none" strike="noStrike" kern="1200" cap="none" spc="0" normalizeH="0" baseline="0" noProof="0" dirty="0" smtClean="0">
                        <a:ln>
                          <a:noFill/>
                        </a:ln>
                        <a:solidFill>
                          <a:prstClr val="black"/>
                        </a:solidFill>
                        <a:effectLst/>
                        <a:uLnTx/>
                        <a:uFillTx/>
                        <a:latin typeface="Arial Narrow" panose="020B0606020202030204" pitchFamily="34" charset="0"/>
                        <a:ea typeface=""/>
                        <a:cs typeface=""/>
                      </a:endParaRPr>
                    </a:p>
                    <a:p>
                      <a:pPr marL="342900" indent="-342900" algn="just" fontAlgn="t">
                        <a:buFont typeface="+mj-lt"/>
                        <a:buAutoNum type="arabicPeriod" startAt="3"/>
                      </a:pPr>
                      <a:endParaRPr lang="en-ZA" sz="1300" u="none" strike="noStrike" dirty="0" smtClean="0">
                        <a:effectLst/>
                        <a:latin typeface="Arial Narrow" panose="020B0606020202030204" pitchFamily="34" charset="0"/>
                      </a:endParaRPr>
                    </a:p>
                  </a:txBody>
                  <a:tcPr marL="85725" marR="86400" marT="9525" marB="0">
                    <a:noFill/>
                  </a:tcPr>
                </a:tc>
                <a:tc>
                  <a:txBody>
                    <a:bodyPr/>
                    <a:lstStyle/>
                    <a:p>
                      <a:pPr algn="just"/>
                      <a:r>
                        <a:rPr lang="en-ZA" sz="1300" b="0" i="0" u="none" strike="noStrike" kern="1200" dirty="0" smtClean="0">
                          <a:solidFill>
                            <a:srgbClr val="000000"/>
                          </a:solidFill>
                          <a:effectLst/>
                          <a:latin typeface="Arial Narrow" panose="020B0606020202030204" pitchFamily="34" charset="0"/>
                          <a:ea typeface="+mn-ea"/>
                          <a:cs typeface="+mn-cs"/>
                        </a:rPr>
                        <a:t>There was no request for payment for the NW Letlamoreng Dam and LP Phiphidi Waterfall projects in this quarter. Payment is based on request and satisfactory performance. Approval was granted to process the payment for Northern Cape (NC) Platfontein Lodge project.</a:t>
                      </a:r>
                      <a:endParaRPr lang="en-ZA" sz="1300" b="0" i="0" u="none" strike="noStrike" kern="1200" dirty="0">
                        <a:solidFill>
                          <a:srgbClr val="000000"/>
                        </a:solidFill>
                        <a:effectLst/>
                        <a:latin typeface="Arial Narrow" panose="020B0606020202030204" pitchFamily="34" charset="0"/>
                        <a:ea typeface="+mn-ea"/>
                        <a:cs typeface="+mn-cs"/>
                      </a:endParaRPr>
                    </a:p>
                  </a:txBody>
                  <a:tcPr marL="86400" marR="86400" marT="7620" marB="0">
                    <a:noFill/>
                  </a:tcPr>
                </a:tc>
                <a:tc>
                  <a:txBody>
                    <a:bodyPr/>
                    <a:lstStyle/>
                    <a:p>
                      <a:pPr algn="l" fontAlgn="t"/>
                      <a:r>
                        <a:rPr lang="en-ZA" sz="1300" b="0" i="0" u="none" strike="noStrike" dirty="0">
                          <a:solidFill>
                            <a:srgbClr val="000000"/>
                          </a:solidFill>
                          <a:effectLst/>
                          <a:latin typeface="Arial Narrow" panose="020B0606020202030204" pitchFamily="34" charset="0"/>
                        </a:rPr>
                        <a:t>Transfer payments based on satisfactory progress reports</a:t>
                      </a:r>
                      <a:br>
                        <a:rPr lang="en-ZA" sz="1300" b="0" i="0" u="none" strike="noStrike" dirty="0">
                          <a:solidFill>
                            <a:srgbClr val="000000"/>
                          </a:solidFill>
                          <a:effectLst/>
                          <a:latin typeface="Arial Narrow" panose="020B0606020202030204" pitchFamily="34" charset="0"/>
                        </a:rPr>
                      </a:br>
                      <a:endParaRPr lang="en-ZA" sz="1300" b="0" i="0" u="none" strike="noStrike" dirty="0">
                        <a:solidFill>
                          <a:srgbClr val="000000"/>
                        </a:solidFill>
                        <a:effectLst/>
                        <a:latin typeface="Arial Narrow" panose="020B0606020202030204" pitchFamily="34" charset="0"/>
                      </a:endParaRPr>
                    </a:p>
                  </a:txBody>
                  <a:tcPr marR="90000" marT="0" marB="0">
                    <a:noFill/>
                  </a:tcPr>
                </a:tc>
                <a:tc>
                  <a:txBody>
                    <a:bodyPr/>
                    <a:lstStyle/>
                    <a:p>
                      <a:pPr algn="just" fontAlgn="t"/>
                      <a:r>
                        <a:rPr lang="en-ZA" sz="1300" b="0" i="0" u="none" strike="noStrike" dirty="0" smtClean="0">
                          <a:solidFill>
                            <a:srgbClr val="000000"/>
                          </a:solidFill>
                          <a:effectLst/>
                          <a:latin typeface="Arial Narrow" panose="020B0606020202030204" pitchFamily="34" charset="0"/>
                        </a:rPr>
                        <a:t>There was no request for payment for </a:t>
                      </a:r>
                      <a:r>
                        <a:rPr lang="en-ZA" sz="1300" b="1" i="0" u="none" strike="noStrike" dirty="0" smtClean="0">
                          <a:solidFill>
                            <a:srgbClr val="000000"/>
                          </a:solidFill>
                          <a:effectLst/>
                          <a:latin typeface="Arial Narrow" panose="020B0606020202030204" pitchFamily="34" charset="0"/>
                        </a:rPr>
                        <a:t>the NW </a:t>
                      </a:r>
                      <a:r>
                        <a:rPr lang="en-ZA" sz="1300" b="1" i="0" u="none" strike="noStrike" dirty="0" err="1" smtClean="0">
                          <a:solidFill>
                            <a:srgbClr val="000000"/>
                          </a:solidFill>
                          <a:effectLst/>
                          <a:latin typeface="Arial Narrow" panose="020B0606020202030204" pitchFamily="34" charset="0"/>
                        </a:rPr>
                        <a:t>Letlamoreng</a:t>
                      </a:r>
                      <a:r>
                        <a:rPr lang="en-ZA" sz="1300" b="1" i="0" u="none" strike="noStrike" dirty="0" smtClean="0">
                          <a:solidFill>
                            <a:srgbClr val="000000"/>
                          </a:solidFill>
                          <a:effectLst/>
                          <a:latin typeface="Arial Narrow" panose="020B0606020202030204" pitchFamily="34" charset="0"/>
                        </a:rPr>
                        <a:t> Dam and the Sommelier Training project.</a:t>
                      </a:r>
                      <a:r>
                        <a:rPr lang="en-ZA" sz="1300" b="1" i="0" u="none" strike="noStrike" baseline="0" dirty="0" smtClean="0">
                          <a:solidFill>
                            <a:srgbClr val="000000"/>
                          </a:solidFill>
                          <a:effectLst/>
                          <a:latin typeface="Arial Narrow" panose="020B0606020202030204" pitchFamily="34" charset="0"/>
                        </a:rPr>
                        <a:t>  Progress </a:t>
                      </a:r>
                      <a:r>
                        <a:rPr lang="en-ZA" sz="1300" b="0" i="0" u="none" strike="noStrike" dirty="0" smtClean="0">
                          <a:solidFill>
                            <a:srgbClr val="000000"/>
                          </a:solidFill>
                          <a:effectLst/>
                          <a:latin typeface="Arial Narrow" panose="020B0606020202030204" pitchFamily="34" charset="0"/>
                        </a:rPr>
                        <a:t> payments were made during the quarter</a:t>
                      </a:r>
                      <a:r>
                        <a:rPr lang="en-ZA" sz="1300" b="0" i="0" u="none" strike="noStrike" baseline="0" dirty="0" smtClean="0">
                          <a:solidFill>
                            <a:srgbClr val="000000"/>
                          </a:solidFill>
                          <a:effectLst/>
                          <a:latin typeface="Arial Narrow" panose="020B0606020202030204" pitchFamily="34" charset="0"/>
                        </a:rPr>
                        <a:t> to the following projects: </a:t>
                      </a:r>
                      <a:r>
                        <a:rPr lang="en-ZA" sz="1300" b="0" i="0" u="none" strike="noStrike" dirty="0" smtClean="0">
                          <a:solidFill>
                            <a:srgbClr val="000000"/>
                          </a:solidFill>
                          <a:effectLst/>
                          <a:latin typeface="Arial Narrow" panose="020B0606020202030204" pitchFamily="34" charset="0"/>
                        </a:rPr>
                        <a:t>  </a:t>
                      </a:r>
                    </a:p>
                    <a:p>
                      <a:pPr algn="just" fontAlgn="t"/>
                      <a:endParaRPr lang="en-ZA" sz="1300" b="0" i="0" u="none" strike="noStrike" dirty="0" smtClean="0">
                        <a:solidFill>
                          <a:srgbClr val="000000"/>
                        </a:solidFill>
                        <a:effectLst/>
                        <a:latin typeface="Arial Narrow" panose="020B0606020202030204" pitchFamily="34" charset="0"/>
                      </a:endParaRPr>
                    </a:p>
                    <a:p>
                      <a:pPr marL="171450" indent="-171450" algn="just" fontAlgn="t">
                        <a:lnSpc>
                          <a:spcPct val="150000"/>
                        </a:lnSpc>
                        <a:buFont typeface="Arial" panose="020B0604020202020204" pitchFamily="34" charset="0"/>
                        <a:buChar char="•"/>
                      </a:pPr>
                      <a:r>
                        <a:rPr lang="en-ZA" sz="1300" b="0" i="0" u="none" strike="noStrike" dirty="0" smtClean="0">
                          <a:solidFill>
                            <a:srgbClr val="000000"/>
                          </a:solidFill>
                          <a:effectLst/>
                          <a:latin typeface="Arial Narrow" panose="020B0606020202030204" pitchFamily="34" charset="0"/>
                        </a:rPr>
                        <a:t>LP </a:t>
                      </a:r>
                      <a:r>
                        <a:rPr lang="en-ZA" sz="1300" b="0" i="0" u="none" strike="noStrike" dirty="0" err="1" smtClean="0">
                          <a:solidFill>
                            <a:srgbClr val="000000"/>
                          </a:solidFill>
                          <a:effectLst/>
                          <a:latin typeface="Arial Narrow" panose="020B0606020202030204" pitchFamily="34" charset="0"/>
                        </a:rPr>
                        <a:t>Phiphidi</a:t>
                      </a:r>
                      <a:r>
                        <a:rPr lang="en-ZA" sz="1300" b="0" i="0" u="none" strike="noStrike" dirty="0" smtClean="0">
                          <a:solidFill>
                            <a:srgbClr val="000000"/>
                          </a:solidFill>
                          <a:effectLst/>
                          <a:latin typeface="Arial Narrow" panose="020B0606020202030204" pitchFamily="34" charset="0"/>
                        </a:rPr>
                        <a:t> Project; </a:t>
                      </a:r>
                    </a:p>
                    <a:p>
                      <a:pPr marL="171450" indent="-171450" algn="just" fontAlgn="t">
                        <a:lnSpc>
                          <a:spcPct val="150000"/>
                        </a:lnSpc>
                        <a:buFont typeface="Arial" panose="020B0604020202020204" pitchFamily="34" charset="0"/>
                        <a:buChar char="•"/>
                      </a:pPr>
                      <a:r>
                        <a:rPr lang="en-ZA" sz="1300" b="0" i="0" u="none" strike="noStrike" dirty="0" smtClean="0">
                          <a:solidFill>
                            <a:srgbClr val="000000"/>
                          </a:solidFill>
                          <a:effectLst/>
                          <a:latin typeface="Arial Narrow" panose="020B0606020202030204" pitchFamily="34" charset="0"/>
                        </a:rPr>
                        <a:t>NC </a:t>
                      </a:r>
                      <a:r>
                        <a:rPr lang="en-ZA" sz="1300" b="0" i="0" u="none" strike="noStrike" dirty="0" err="1" smtClean="0">
                          <a:solidFill>
                            <a:srgbClr val="000000"/>
                          </a:solidFill>
                          <a:effectLst/>
                          <a:latin typeface="Arial Narrow" panose="020B0606020202030204" pitchFamily="34" charset="0"/>
                        </a:rPr>
                        <a:t>Platfontein</a:t>
                      </a:r>
                      <a:r>
                        <a:rPr lang="en-ZA" sz="1300" b="0" i="0" u="none" strike="noStrike" dirty="0" smtClean="0">
                          <a:solidFill>
                            <a:srgbClr val="000000"/>
                          </a:solidFill>
                          <a:effectLst/>
                          <a:latin typeface="Arial Narrow" panose="020B0606020202030204" pitchFamily="34" charset="0"/>
                        </a:rPr>
                        <a:t> Lodge Project; </a:t>
                      </a:r>
                    </a:p>
                    <a:p>
                      <a:pPr marL="171450" indent="-171450" algn="just" fontAlgn="t">
                        <a:lnSpc>
                          <a:spcPct val="150000"/>
                        </a:lnSpc>
                        <a:buFont typeface="Arial" panose="020B0604020202020204" pitchFamily="34" charset="0"/>
                        <a:buChar char="•"/>
                      </a:pPr>
                      <a:r>
                        <a:rPr lang="en-ZA" sz="1300" b="0" i="0" u="none" strike="noStrike" dirty="0" smtClean="0">
                          <a:solidFill>
                            <a:srgbClr val="000000"/>
                          </a:solidFill>
                          <a:effectLst/>
                          <a:latin typeface="Arial Narrow" panose="020B0606020202030204" pitchFamily="34" charset="0"/>
                        </a:rPr>
                        <a:t>National Chefs Training Programme;</a:t>
                      </a:r>
                    </a:p>
                    <a:p>
                      <a:pPr marL="171450" indent="-171450" algn="just" fontAlgn="t">
                        <a:lnSpc>
                          <a:spcPct val="150000"/>
                        </a:lnSpc>
                        <a:buFont typeface="Arial" panose="020B0604020202020204" pitchFamily="34" charset="0"/>
                        <a:buChar char="•"/>
                      </a:pPr>
                      <a:r>
                        <a:rPr lang="en-ZA" sz="1300" b="0" i="0" u="none" strike="noStrike" dirty="0" smtClean="0">
                          <a:solidFill>
                            <a:srgbClr val="000000"/>
                          </a:solidFill>
                          <a:effectLst/>
                          <a:latin typeface="Arial Narrow" panose="020B0606020202030204" pitchFamily="34" charset="0"/>
                        </a:rPr>
                        <a:t>Food Safety Programme -  Hospitality Youth Programme</a:t>
                      </a:r>
                      <a:r>
                        <a:rPr lang="en-ZA" sz="1300" b="0" i="0" u="none" strike="noStrike" baseline="0" dirty="0" smtClean="0">
                          <a:solidFill>
                            <a:srgbClr val="000000"/>
                          </a:solidFill>
                          <a:effectLst/>
                          <a:latin typeface="Arial Narrow" panose="020B0606020202030204" pitchFamily="34" charset="0"/>
                        </a:rPr>
                        <a:t> </a:t>
                      </a:r>
                      <a:r>
                        <a:rPr lang="en-ZA" sz="1300" b="0" i="0" u="none" strike="noStrike" dirty="0" smtClean="0">
                          <a:solidFill>
                            <a:srgbClr val="000000"/>
                          </a:solidFill>
                          <a:effectLst/>
                          <a:latin typeface="Arial Narrow" panose="020B0606020202030204" pitchFamily="34" charset="0"/>
                        </a:rPr>
                        <a:t>for service providers in all 9 provinces . </a:t>
                      </a:r>
                    </a:p>
                  </a:txBody>
                  <a:tcPr marR="90000" marT="0" marB="0">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1965889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29</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190579" y="5903200"/>
            <a:ext cx="3204881" cy="365125"/>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3546108956"/>
              </p:ext>
            </p:extLst>
          </p:nvPr>
        </p:nvGraphicFramePr>
        <p:xfrm>
          <a:off x="190580" y="290428"/>
          <a:ext cx="8773116" cy="5485268"/>
        </p:xfrm>
        <a:graphic>
          <a:graphicData uri="http://schemas.openxmlformats.org/drawingml/2006/table">
            <a:tbl>
              <a:tblPr>
                <a:tableStyleId>{8A107856-5554-42FB-B03E-39F5DBC370BA}</a:tableStyleId>
              </a:tblPr>
              <a:tblGrid>
                <a:gridCol w="1221361">
                  <a:extLst>
                    <a:ext uri="{9D8B030D-6E8A-4147-A177-3AD203B41FA5}">
                      <a16:colId xmlns:a16="http://schemas.microsoft.com/office/drawing/2014/main" xmlns="" val="20000"/>
                    </a:ext>
                  </a:extLst>
                </a:gridCol>
                <a:gridCol w="1438835">
                  <a:extLst>
                    <a:ext uri="{9D8B030D-6E8A-4147-A177-3AD203B41FA5}">
                      <a16:colId xmlns:a16="http://schemas.microsoft.com/office/drawing/2014/main" xmlns="" val="20001"/>
                    </a:ext>
                  </a:extLst>
                </a:gridCol>
                <a:gridCol w="2070848">
                  <a:extLst>
                    <a:ext uri="{9D8B030D-6E8A-4147-A177-3AD203B41FA5}">
                      <a16:colId xmlns:a16="http://schemas.microsoft.com/office/drawing/2014/main" xmlns="" val="20003"/>
                    </a:ext>
                  </a:extLst>
                </a:gridCol>
                <a:gridCol w="1169894">
                  <a:extLst>
                    <a:ext uri="{9D8B030D-6E8A-4147-A177-3AD203B41FA5}">
                      <a16:colId xmlns:a16="http://schemas.microsoft.com/office/drawing/2014/main" xmlns="" val="20004"/>
                    </a:ext>
                  </a:extLst>
                </a:gridCol>
                <a:gridCol w="2872178">
                  <a:extLst>
                    <a:ext uri="{9D8B030D-6E8A-4147-A177-3AD203B41FA5}">
                      <a16:colId xmlns:a16="http://schemas.microsoft.com/office/drawing/2014/main" xmlns="" val="20005"/>
                    </a:ext>
                  </a:extLst>
                </a:gridCol>
              </a:tblGrid>
              <a:tr h="223932">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itchFamily="34" charset="0"/>
                          <a:ea typeface="+mn-ea"/>
                          <a:cs typeface="+mn-cs"/>
                        </a:rPr>
                        <a:t>Strategic objective: </a:t>
                      </a:r>
                      <a:r>
                        <a:rPr kumimoji="0" lang="en-US" sz="1200" b="1" i="0" u="none" strike="noStrike" kern="1200" cap="none" spc="0" normalizeH="0" baseline="0" noProof="0" dirty="0" smtClean="0">
                          <a:ln>
                            <a:noFill/>
                          </a:ln>
                          <a:solidFill>
                            <a:schemeClr val="tx1"/>
                          </a:solidFill>
                          <a:effectLst/>
                          <a:uLnTx/>
                          <a:uFillTx/>
                          <a:latin typeface="Arial Narrow" pitchFamily="34" charset="0"/>
                          <a:ea typeface="+mn-ea"/>
                          <a:cs typeface="+mn-cs"/>
                        </a:rPr>
                        <a:t>To create employment opportunities by implementing tourism projects.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79915">
                <a:tc rowSpan="2">
                  <a:txBody>
                    <a:bodyPr/>
                    <a:lstStyle/>
                    <a:p>
                      <a:pPr algn="ctr">
                        <a:lnSpc>
                          <a:spcPct val="100000"/>
                        </a:lnSpc>
                      </a:pPr>
                      <a:r>
                        <a:rPr lang="en-US" sz="1200" b="1" dirty="0" smtClean="0">
                          <a:solidFill>
                            <a:schemeClr val="tx1"/>
                          </a:solidFill>
                          <a:latin typeface="Arial Narrow" panose="020B0606020202030204" pitchFamily="34" charset="0"/>
                        </a:rPr>
                        <a:t>Key</a:t>
                      </a:r>
                      <a:r>
                        <a:rPr lang="en-US" sz="1200" b="1" baseline="0" dirty="0" smtClean="0">
                          <a:solidFill>
                            <a:schemeClr val="tx1"/>
                          </a:solidFill>
                          <a:latin typeface="Arial Narrow" panose="020B0606020202030204" pitchFamily="34" charset="0"/>
                        </a:rPr>
                        <a:t> Performance Indicator</a:t>
                      </a:r>
                      <a:endParaRPr lang="en-US" sz="12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200" b="1" dirty="0" smtClean="0">
                          <a:solidFill>
                            <a:schemeClr val="tx1"/>
                          </a:solidFill>
                          <a:latin typeface="Arial Narrow" panose="020B0606020202030204" pitchFamily="34" charset="0"/>
                        </a:rPr>
                        <a:t>Annual Target</a:t>
                      </a:r>
                      <a:endParaRPr lang="en-US" sz="12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Quarterly Targets</a:t>
                      </a:r>
                      <a:endParaRPr kumimoji="0" lang="en-US" sz="1200" b="1" i="0" u="none" strike="noStrike" kern="1200" cap="none" spc="0" normalizeH="0" baseline="0" noProof="0" dirty="0" smtClean="0">
                        <a:ln>
                          <a:noFill/>
                        </a:ln>
                        <a:solidFill>
                          <a:schemeClr val="tx1"/>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500861">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2 Performance – </a:t>
                      </a:r>
                      <a:r>
                        <a:rPr lang="en-ZA" sz="1200" b="1" i="0" dirty="0" smtClean="0">
                          <a:latin typeface="Arial Narrow" panose="020B0606020202030204" pitchFamily="34" charset="0"/>
                        </a:rPr>
                        <a:t>Actual </a:t>
                      </a:r>
                      <a:r>
                        <a:rPr lang="en-US" sz="1200" b="1" dirty="0" smtClean="0">
                          <a:latin typeface="Arial Narrow" panose="020B0606020202030204" pitchFamily="34" charset="0"/>
                        </a:rPr>
                        <a:t>Data </a:t>
                      </a:r>
                      <a:endParaRPr lang="en-US" sz="12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3</a:t>
                      </a:r>
                      <a:r>
                        <a:rPr lang="en-US" sz="1200" b="1" baseline="0" dirty="0" smtClean="0">
                          <a:latin typeface="Arial Narrow" panose="020B0606020202030204" pitchFamily="34" charset="0"/>
                        </a:rPr>
                        <a:t> Targets</a:t>
                      </a:r>
                      <a:endParaRPr lang="en-US" sz="12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3 Performance – Preliminary Data </a:t>
                      </a:r>
                      <a:endParaRPr lang="en-US" sz="1200" b="1" dirty="0" smtClean="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xmlns="" val="10002"/>
                  </a:ext>
                </a:extLst>
              </a:tr>
              <a:tr h="224382">
                <a:tc rowSpan="2">
                  <a:txBody>
                    <a:bodyPr/>
                    <a:lstStyle/>
                    <a:p>
                      <a:pPr marL="174625" marR="0" lvl="0" indent="-174625" algn="just"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200" b="0" i="0" u="none" strike="noStrike" kern="1200" cap="none" spc="0" normalizeH="0" baseline="0" noProof="0" dirty="0" smtClean="0">
                          <a:ln>
                            <a:noFill/>
                          </a:ln>
                          <a:solidFill>
                            <a:schemeClr val="tx1"/>
                          </a:solidFill>
                          <a:effectLst/>
                          <a:uLnTx/>
                          <a:uFillTx/>
                          <a:latin typeface="Arial Narrow" panose="020B0606020202030204" pitchFamily="34" charset="0"/>
                        </a:rPr>
                        <a:t>Number of Working for Tourism projects funded through EPWP.</a:t>
                      </a:r>
                      <a:endParaRPr kumimoji="0" lang="en-US" sz="12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200" b="0" kern="1200" dirty="0" smtClean="0">
                        <a:solidFill>
                          <a:schemeClr val="tx1"/>
                        </a:solidFill>
                        <a:latin typeface="Arial Narrow" pitchFamily="34" charset="0"/>
                        <a:ea typeface="+mn-ea"/>
                        <a:cs typeface="+mn-cs"/>
                      </a:endParaRPr>
                    </a:p>
                  </a:txBody>
                  <a:tcPr>
                    <a:noFill/>
                  </a:tcPr>
                </a:tc>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Seven projects funded   (</a:t>
                      </a:r>
                      <a:r>
                        <a:rPr kumimoji="0" lang="en-ZA" sz="1200" b="1" i="0" u="none" strike="noStrike" kern="1200" cap="none" spc="0" normalizeH="0" baseline="0" noProof="0" dirty="0" err="1" smtClean="0">
                          <a:ln>
                            <a:noFill/>
                          </a:ln>
                          <a:solidFill>
                            <a:prstClr val="black"/>
                          </a:solidFill>
                          <a:effectLst/>
                          <a:uLnTx/>
                          <a:uFillTx/>
                          <a:latin typeface="Arial Narrow" panose="020B0606020202030204" pitchFamily="34" charset="0"/>
                          <a:ea typeface="+mn-ea"/>
                          <a:cs typeface="+mn-cs"/>
                        </a:rPr>
                        <a:t>Cont</a:t>
                      </a:r>
                      <a:r>
                        <a:rPr kumimoji="0" lang="en-ZA"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t>
                      </a:r>
                    </a:p>
                  </a:txBody>
                  <a:tcPr anchor="c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chemeClr val="tx1"/>
                        </a:solidFill>
                        <a:latin typeface="Arial Narrow" pitchFamily="34" charset="0"/>
                        <a:cs typeface="Arial" pitchFamily="34" charset="0"/>
                      </a:endParaRPr>
                    </a:p>
                  </a:txBody>
                  <a:tcPr anchor="c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3"/>
                  </a:ext>
                </a:extLst>
              </a:tr>
              <a:tr h="3948668">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200" b="0" kern="1200" dirty="0" smtClean="0">
                        <a:solidFill>
                          <a:schemeClr val="tx1"/>
                        </a:solidFill>
                        <a:latin typeface="Arial Narrow" pitchFamily="34" charset="0"/>
                        <a:ea typeface="+mn-ea"/>
                        <a:cs typeface="+mn-cs"/>
                      </a:endParaRPr>
                    </a:p>
                  </a:txBody>
                  <a:tcPr marL="86409" marR="86400" marT="45713" marB="45713" horzOverflow="overflow">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chemeClr val="tx1"/>
                          </a:solidFill>
                          <a:effectLst/>
                          <a:uLnTx/>
                          <a:uFillTx/>
                          <a:latin typeface="Arial Narrow" panose="020B0606020202030204" pitchFamily="34" charset="0"/>
                        </a:rPr>
                        <a:t>NW </a:t>
                      </a:r>
                      <a:r>
                        <a:rPr kumimoji="0" lang="en-ZA" sz="1200" b="0" i="0" u="none" strike="noStrike" kern="1200" cap="none" spc="0" normalizeH="0" baseline="0" noProof="0" dirty="0" err="1" smtClean="0">
                          <a:ln>
                            <a:noFill/>
                          </a:ln>
                          <a:solidFill>
                            <a:schemeClr val="tx1"/>
                          </a:solidFill>
                          <a:effectLst/>
                          <a:uLnTx/>
                          <a:uFillTx/>
                          <a:latin typeface="Arial Narrow" panose="020B0606020202030204" pitchFamily="34" charset="0"/>
                        </a:rPr>
                        <a:t>Letlamoreng</a:t>
                      </a:r>
                      <a:r>
                        <a:rPr kumimoji="0" lang="en-ZA" sz="1200" b="0" i="0" u="none" strike="noStrike" kern="1200" cap="none" spc="0" normalizeH="0" baseline="0" noProof="0" dirty="0" smtClean="0">
                          <a:ln>
                            <a:noFill/>
                          </a:ln>
                          <a:solidFill>
                            <a:schemeClr val="tx1"/>
                          </a:solidFill>
                          <a:effectLst/>
                          <a:uLnTx/>
                          <a:uFillTx/>
                          <a:latin typeface="Arial Narrow" panose="020B0606020202030204" pitchFamily="34" charset="0"/>
                        </a:rPr>
                        <a:t> Dam</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err="1" smtClean="0">
                          <a:ln>
                            <a:noFill/>
                          </a:ln>
                          <a:solidFill>
                            <a:schemeClr val="tx1"/>
                          </a:solidFill>
                          <a:effectLst/>
                          <a:uLnTx/>
                          <a:uFillTx/>
                          <a:latin typeface="Arial Narrow" panose="020B0606020202030204" pitchFamily="34" charset="0"/>
                        </a:rPr>
                        <a:t>Phiphidi</a:t>
                      </a:r>
                      <a:r>
                        <a:rPr kumimoji="0" lang="en-ZA" sz="1200" b="0" i="0" u="none" strike="noStrike" kern="1200" cap="none" spc="0" normalizeH="0" baseline="0" noProof="0" dirty="0" smtClean="0">
                          <a:ln>
                            <a:noFill/>
                          </a:ln>
                          <a:solidFill>
                            <a:schemeClr val="tx1"/>
                          </a:solidFill>
                          <a:effectLst/>
                          <a:uLnTx/>
                          <a:uFillTx/>
                          <a:latin typeface="Arial Narrow" panose="020B0606020202030204" pitchFamily="34" charset="0"/>
                        </a:rPr>
                        <a:t> Waterfall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err="1" smtClean="0">
                          <a:ln>
                            <a:noFill/>
                          </a:ln>
                          <a:solidFill>
                            <a:schemeClr val="tx1"/>
                          </a:solidFill>
                          <a:effectLst/>
                          <a:uLnTx/>
                          <a:uFillTx/>
                          <a:latin typeface="Arial Narrow" panose="020B0606020202030204" pitchFamily="34" charset="0"/>
                        </a:rPr>
                        <a:t>Platfontein</a:t>
                      </a:r>
                      <a:r>
                        <a:rPr kumimoji="0" lang="en-ZA" sz="1200" b="0" i="0" u="none" strike="noStrike" kern="1200" cap="none" spc="0" normalizeH="0" baseline="0" noProof="0" dirty="0" smtClean="0">
                          <a:ln>
                            <a:noFill/>
                          </a:ln>
                          <a:solidFill>
                            <a:schemeClr val="tx1"/>
                          </a:solidFill>
                          <a:effectLst/>
                          <a:uLnTx/>
                          <a:uFillTx/>
                          <a:latin typeface="Arial Narrow" panose="020B0606020202030204" pitchFamily="34" charset="0"/>
                        </a:rPr>
                        <a:t> Game Farm</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chemeClr val="tx1"/>
                          </a:solidFill>
                          <a:effectLst/>
                          <a:uLnTx/>
                          <a:uFillTx/>
                          <a:latin typeface="Arial Narrow" panose="020B0606020202030204" pitchFamily="34" charset="0"/>
                        </a:rPr>
                        <a:t>National Youth Chefs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chemeClr val="tx1"/>
                          </a:solidFill>
                          <a:effectLst/>
                          <a:uLnTx/>
                          <a:uFillTx/>
                          <a:latin typeface="Arial Narrow" panose="020B0606020202030204" pitchFamily="34" charset="0"/>
                        </a:rPr>
                        <a:t>Sommelier Training Course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chemeClr val="tx1"/>
                          </a:solidFill>
                          <a:effectLst/>
                          <a:uLnTx/>
                          <a:uFillTx/>
                          <a:latin typeface="Arial Narrow" panose="020B0606020202030204" pitchFamily="34" charset="0"/>
                        </a:rPr>
                        <a:t>Youth in Hospitality Service Training Programme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chemeClr val="tx1"/>
                          </a:solidFill>
                          <a:effectLst/>
                          <a:uLnTx/>
                          <a:uFillTx/>
                          <a:latin typeface="Arial Narrow" panose="020B0606020202030204" pitchFamily="34" charset="0"/>
                        </a:rPr>
                        <a:t>Food Safety Programme</a:t>
                      </a:r>
                      <a:endParaRPr kumimoji="0" lang="en-US" sz="1200" b="0" i="0" u="none" strike="noStrike" kern="1200" cap="none" spc="0" normalizeH="0" baseline="0" noProof="0" dirty="0" smtClean="0">
                        <a:ln>
                          <a:noFill/>
                        </a:ln>
                        <a:solidFill>
                          <a:schemeClr val="tx1"/>
                        </a:solidFill>
                        <a:effectLst/>
                        <a:uLnTx/>
                        <a:uFillTx/>
                        <a:latin typeface="Arial Narrow" panose="020B0606020202030204" pitchFamily="34" charset="0"/>
                        <a:ea typeface=""/>
                        <a:cs typeface=""/>
                      </a:endParaRPr>
                    </a:p>
                    <a:p>
                      <a:pPr marL="342900" indent="-342900" algn="just" fontAlgn="t">
                        <a:buFont typeface="+mj-lt"/>
                        <a:buAutoNum type="arabicPeriod" startAt="3"/>
                      </a:pPr>
                      <a:endParaRPr lang="en-ZA" sz="1200" u="none" strike="noStrike" dirty="0" smtClean="0">
                        <a:solidFill>
                          <a:schemeClr val="tx1"/>
                        </a:solidFill>
                        <a:effectLst/>
                        <a:latin typeface="Arial Narrow" panose="020B0606020202030204" pitchFamily="34" charset="0"/>
                      </a:endParaRPr>
                    </a:p>
                  </a:txBody>
                  <a:tcPr marL="85725" marR="86400" marT="9525" marB="0">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200" kern="1200" dirty="0" smtClean="0">
                          <a:solidFill>
                            <a:schemeClr val="tx1"/>
                          </a:solidFill>
                          <a:latin typeface="Arial Narrow" panose="020B0606020202030204" pitchFamily="34" charset="0"/>
                          <a:ea typeface="+mn-ea"/>
                          <a:cs typeface="+mn-cs"/>
                        </a:rPr>
                        <a:t>Monitoring of implementation was done in NC Platfontein and LP Phiphidi Waterfall projects as follows:</a:t>
                      </a:r>
                    </a:p>
                    <a:p>
                      <a:pPr marL="342900" marR="0" lvl="0" indent="-342900" algn="just" defTabSz="914400" rtl="0" eaLnBrk="1" fontAlgn="auto" latinLnBrk="0" hangingPunct="1">
                        <a:lnSpc>
                          <a:spcPct val="100000"/>
                        </a:lnSpc>
                        <a:spcBef>
                          <a:spcPts val="0"/>
                        </a:spcBef>
                        <a:spcAft>
                          <a:spcPts val="0"/>
                        </a:spcAft>
                        <a:buClrTx/>
                        <a:buSzTx/>
                        <a:buFont typeface="+mj-lt"/>
                        <a:tabLst/>
                        <a:defRPr/>
                      </a:pPr>
                      <a:r>
                        <a:rPr kumimoji="0" lang="en-ZA" sz="1200" b="0"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 </a:t>
                      </a:r>
                      <a:r>
                        <a:rPr kumimoji="0" lang="en-ZA" sz="12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NC Platfontein- </a:t>
                      </a:r>
                      <a:r>
                        <a:rPr kumimoji="0" lang="en-ZA" sz="1200" b="0"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Monitoring of implementation was done and the Project Manager conducted a site visit on the 24 August 2017. Construction is progressing well and a total of 112 people were employed in July and 113 in August 2017. </a:t>
                      </a:r>
                    </a:p>
                    <a:p>
                      <a:pPr marL="342900" marR="0" lvl="0" indent="-342900" algn="just" defTabSz="914400" rtl="0" eaLnBrk="1" fontAlgn="auto" latinLnBrk="0" hangingPunct="1">
                        <a:lnSpc>
                          <a:spcPct val="100000"/>
                        </a:lnSpc>
                        <a:spcBef>
                          <a:spcPts val="0"/>
                        </a:spcBef>
                        <a:spcAft>
                          <a:spcPts val="0"/>
                        </a:spcAft>
                        <a:buClrTx/>
                        <a:buSzTx/>
                        <a:buFont typeface="+mj-lt"/>
                        <a:tabLst/>
                        <a:defRPr/>
                      </a:pPr>
                      <a:r>
                        <a:rPr kumimoji="0" lang="en-ZA" sz="1200" b="0"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 </a:t>
                      </a:r>
                      <a:r>
                        <a:rPr kumimoji="0" lang="en-ZA" sz="12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LP Phiphidi Waterfall </a:t>
                      </a:r>
                      <a:r>
                        <a:rPr kumimoji="0" lang="en-ZA" sz="1200" b="0"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project - Monitoring of implementation was done on the 11th July and 24 August. Construction commenced recently. A total 64 people were employed in July and 61 in August 2017.</a:t>
                      </a:r>
                      <a:endParaRPr kumimoji="0" lang="en-ZA" sz="1200" b="0" i="0" u="none" strike="noStrike" kern="1200" cap="none" spc="0" normalizeH="0" baseline="0" dirty="0">
                        <a:ln>
                          <a:noFill/>
                        </a:ln>
                        <a:solidFill>
                          <a:schemeClr val="tx1"/>
                        </a:solidFill>
                        <a:effectLst/>
                        <a:uLnTx/>
                        <a:uFillTx/>
                        <a:latin typeface="Arial Narrow" panose="020B0606020202030204" pitchFamily="34" charset="0"/>
                        <a:ea typeface="+mn-ea"/>
                        <a:cs typeface="+mn-cs"/>
                      </a:endParaRPr>
                    </a:p>
                  </a:txBody>
                  <a:tcPr marL="86400" marR="86400" marT="0" marB="0">
                    <a:noFill/>
                  </a:tcPr>
                </a:tc>
                <a:tc>
                  <a:txBody>
                    <a:bodyPr/>
                    <a:lstStyle/>
                    <a:p>
                      <a:pPr algn="just" fontAlgn="t"/>
                      <a:r>
                        <a:rPr lang="en-ZA" sz="1200" b="0" i="0" u="none" strike="noStrike" dirty="0">
                          <a:solidFill>
                            <a:srgbClr val="000000"/>
                          </a:solidFill>
                          <a:effectLst/>
                          <a:latin typeface="Arial Narrow" panose="020B0606020202030204" pitchFamily="34" charset="0"/>
                        </a:rPr>
                        <a:t>Monitor implementation of projects</a:t>
                      </a:r>
                    </a:p>
                  </a:txBody>
                  <a:tcPr marR="90000" marT="0" marB="0">
                    <a:noFill/>
                  </a:tcPr>
                </a:tc>
                <a:tc>
                  <a:txBody>
                    <a:bodyPr/>
                    <a:lstStyle/>
                    <a:p>
                      <a:pPr algn="just" fontAlgn="t"/>
                      <a:r>
                        <a:rPr lang="en-ZA" sz="1200" b="1" i="0" u="none" strike="noStrike" dirty="0" smtClean="0">
                          <a:solidFill>
                            <a:srgbClr val="000000"/>
                          </a:solidFill>
                          <a:effectLst/>
                          <a:latin typeface="Arial Narrow" panose="020B0606020202030204" pitchFamily="34" charset="0"/>
                        </a:rPr>
                        <a:t>NC </a:t>
                      </a:r>
                      <a:r>
                        <a:rPr lang="en-ZA" sz="1200" b="1" i="0" u="none" strike="noStrike" dirty="0" err="1" smtClean="0">
                          <a:solidFill>
                            <a:srgbClr val="000000"/>
                          </a:solidFill>
                          <a:effectLst/>
                          <a:latin typeface="Arial Narrow" panose="020B0606020202030204" pitchFamily="34" charset="0"/>
                        </a:rPr>
                        <a:t>Platfontein</a:t>
                      </a:r>
                      <a:r>
                        <a:rPr lang="en-ZA" sz="1200" b="0" i="0" u="none" strike="noStrike" dirty="0" smtClean="0">
                          <a:solidFill>
                            <a:srgbClr val="000000"/>
                          </a:solidFill>
                          <a:effectLst/>
                          <a:latin typeface="Arial Narrow" panose="020B0606020202030204" pitchFamily="34" charset="0"/>
                        </a:rPr>
                        <a:t> – Implementation of the project was monitored. A site visit was conducted on 16 November 2017. Construction is progressing well. </a:t>
                      </a:r>
                    </a:p>
                    <a:p>
                      <a:pPr algn="just" fontAlgn="t"/>
                      <a:endParaRPr lang="en-ZA" sz="1200" b="0" i="0" u="none" strike="noStrike" dirty="0" smtClean="0">
                        <a:solidFill>
                          <a:srgbClr val="000000"/>
                        </a:solidFill>
                        <a:effectLst/>
                        <a:latin typeface="Arial Narrow" panose="020B0606020202030204" pitchFamily="34" charset="0"/>
                      </a:endParaRPr>
                    </a:p>
                    <a:p>
                      <a:pPr algn="just" fontAlgn="t"/>
                      <a:r>
                        <a:rPr lang="en-ZA" sz="1200" b="1" i="0" u="none" strike="noStrike" dirty="0" smtClean="0">
                          <a:solidFill>
                            <a:srgbClr val="000000"/>
                          </a:solidFill>
                          <a:effectLst/>
                          <a:latin typeface="Arial Narrow" panose="020B0606020202030204" pitchFamily="34" charset="0"/>
                        </a:rPr>
                        <a:t>LP </a:t>
                      </a:r>
                      <a:r>
                        <a:rPr lang="en-ZA" sz="1200" b="1" i="0" u="none" strike="noStrike" dirty="0" err="1" smtClean="0">
                          <a:solidFill>
                            <a:srgbClr val="000000"/>
                          </a:solidFill>
                          <a:effectLst/>
                          <a:latin typeface="Arial Narrow" panose="020B0606020202030204" pitchFamily="34" charset="0"/>
                        </a:rPr>
                        <a:t>Phiphidi</a:t>
                      </a:r>
                      <a:r>
                        <a:rPr lang="en-ZA" sz="1200" b="1" i="0" u="none" strike="noStrike" dirty="0" smtClean="0">
                          <a:solidFill>
                            <a:srgbClr val="000000"/>
                          </a:solidFill>
                          <a:effectLst/>
                          <a:latin typeface="Arial Narrow" panose="020B0606020202030204" pitchFamily="34" charset="0"/>
                        </a:rPr>
                        <a:t> Waterfall project </a:t>
                      </a:r>
                      <a:r>
                        <a:rPr lang="en-ZA" sz="1200" b="0" i="0" u="none" strike="noStrike" dirty="0" smtClean="0">
                          <a:solidFill>
                            <a:srgbClr val="000000"/>
                          </a:solidFill>
                          <a:effectLst/>
                          <a:latin typeface="Arial Narrow" panose="020B0606020202030204" pitchFamily="34" charset="0"/>
                        </a:rPr>
                        <a:t>- Implementation of the project was monitored. Site visits were conducted on 27 October and  12 December 2017. Construction is progressing well. </a:t>
                      </a:r>
                    </a:p>
                    <a:p>
                      <a:pPr algn="just" fontAlgn="t"/>
                      <a:endParaRPr lang="en-ZA" sz="1200" b="0" i="0" u="none" strike="noStrike" dirty="0" smtClean="0">
                        <a:solidFill>
                          <a:srgbClr val="000000"/>
                        </a:solidFill>
                        <a:effectLst/>
                        <a:latin typeface="Arial Narrow" panose="020B0606020202030204" pitchFamily="34" charset="0"/>
                      </a:endParaRPr>
                    </a:p>
                    <a:p>
                      <a:pPr algn="just" fontAlgn="t"/>
                      <a:r>
                        <a:rPr lang="en-ZA" sz="1200" b="1" i="0" u="none" strike="noStrike" dirty="0" smtClean="0">
                          <a:solidFill>
                            <a:srgbClr val="000000"/>
                          </a:solidFill>
                          <a:effectLst/>
                          <a:latin typeface="Arial Narrow" panose="020B0606020202030204" pitchFamily="34" charset="0"/>
                        </a:rPr>
                        <a:t>Note: </a:t>
                      </a:r>
                      <a:r>
                        <a:rPr lang="en-ZA" sz="1200" b="0" i="0" u="none" strike="noStrike" dirty="0" smtClean="0">
                          <a:solidFill>
                            <a:srgbClr val="000000"/>
                          </a:solidFill>
                          <a:effectLst/>
                          <a:latin typeface="Arial Narrow" panose="020B0606020202030204" pitchFamily="34" charset="0"/>
                        </a:rPr>
                        <a:t>The reports for the implementation of the following Training Programmes are reported under  Tourism Sector Support Services (TSSS) (slides 53-56):</a:t>
                      </a:r>
                      <a:r>
                        <a:rPr lang="en-ZA" sz="1200" b="0" i="0" u="none" strike="noStrike" baseline="0" dirty="0" smtClean="0">
                          <a:solidFill>
                            <a:srgbClr val="000000"/>
                          </a:solidFill>
                          <a:effectLst/>
                          <a:latin typeface="Arial Narrow" panose="020B0606020202030204" pitchFamily="34" charset="0"/>
                        </a:rPr>
                        <a:t> </a:t>
                      </a:r>
                    </a:p>
                    <a:p>
                      <a:pPr algn="just" fontAlgn="t"/>
                      <a:endParaRPr lang="en-ZA" sz="1200" b="0" i="0" u="none" strike="noStrike" baseline="0" dirty="0" smtClean="0">
                        <a:solidFill>
                          <a:srgbClr val="000000"/>
                        </a:solidFill>
                        <a:effectLst/>
                        <a:latin typeface="Arial Narrow" panose="020B0606020202030204" pitchFamily="34" charset="0"/>
                      </a:endParaRPr>
                    </a:p>
                    <a:p>
                      <a:pPr marL="171450" indent="-171450" algn="just" fontAlgn="t">
                        <a:buFont typeface="Arial" panose="020B0604020202020204" pitchFamily="34" charset="0"/>
                        <a:buChar char="•"/>
                      </a:pPr>
                      <a:r>
                        <a:rPr lang="en-ZA" sz="1200" b="0" i="0" u="none" strike="noStrike" baseline="0" dirty="0" smtClean="0">
                          <a:solidFill>
                            <a:srgbClr val="000000"/>
                          </a:solidFill>
                          <a:effectLst/>
                          <a:latin typeface="Arial Narrow" panose="020B0606020202030204" pitchFamily="34" charset="0"/>
                        </a:rPr>
                        <a:t>National Youth Chefs</a:t>
                      </a:r>
                    </a:p>
                    <a:p>
                      <a:pPr marL="171450" indent="-171450" algn="just" fontAlgn="t">
                        <a:buFont typeface="Arial" panose="020B0604020202020204" pitchFamily="34" charset="0"/>
                        <a:buChar char="•"/>
                      </a:pPr>
                      <a:r>
                        <a:rPr lang="en-ZA" sz="1200" b="0" i="0" u="none" strike="noStrike" baseline="0" dirty="0" smtClean="0">
                          <a:solidFill>
                            <a:srgbClr val="000000"/>
                          </a:solidFill>
                          <a:effectLst/>
                          <a:latin typeface="Arial Narrow" panose="020B0606020202030204" pitchFamily="34" charset="0"/>
                        </a:rPr>
                        <a:t>Sommelier Training Course</a:t>
                      </a:r>
                    </a:p>
                    <a:p>
                      <a:pPr marL="171450" indent="-171450" algn="just" fontAlgn="t">
                        <a:buFont typeface="Arial" panose="020B0604020202020204" pitchFamily="34" charset="0"/>
                        <a:buChar char="•"/>
                      </a:pPr>
                      <a:r>
                        <a:rPr lang="en-ZA" sz="1200" b="0" i="0" u="none" strike="noStrike" baseline="0" dirty="0" smtClean="0">
                          <a:solidFill>
                            <a:srgbClr val="000000"/>
                          </a:solidFill>
                          <a:effectLst/>
                          <a:latin typeface="Arial Narrow" panose="020B0606020202030204" pitchFamily="34" charset="0"/>
                        </a:rPr>
                        <a:t>Youth in Hospitality Service Training Programme</a:t>
                      </a:r>
                    </a:p>
                    <a:p>
                      <a:pPr marL="171450" indent="-171450" algn="just" fontAlgn="t">
                        <a:buFont typeface="Arial" panose="020B0604020202020204" pitchFamily="34" charset="0"/>
                        <a:buChar char="•"/>
                      </a:pPr>
                      <a:r>
                        <a:rPr lang="en-ZA" sz="1200" b="0" i="0" u="none" strike="noStrike" baseline="0" dirty="0" smtClean="0">
                          <a:solidFill>
                            <a:srgbClr val="000000"/>
                          </a:solidFill>
                          <a:effectLst/>
                          <a:latin typeface="Arial Narrow" panose="020B0606020202030204" pitchFamily="34" charset="0"/>
                        </a:rPr>
                        <a:t>Food Safety Programme</a:t>
                      </a:r>
                    </a:p>
                    <a:p>
                      <a:pPr algn="just" fontAlgn="t"/>
                      <a:endParaRPr lang="en-ZA" sz="1200" b="0" i="0" u="none" strike="noStrike" dirty="0" smtClean="0">
                        <a:solidFill>
                          <a:srgbClr val="000000"/>
                        </a:solidFill>
                        <a:effectLst/>
                        <a:latin typeface="Arial Narrow" panose="020B0606020202030204" pitchFamily="34" charset="0"/>
                      </a:endParaRPr>
                    </a:p>
                  </a:txBody>
                  <a:tcPr marR="90000" marT="0" marB="0">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662377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1095632" y="1066800"/>
            <a:ext cx="7591168" cy="3892378"/>
          </a:xfrm>
        </p:spPr>
        <p:txBody>
          <a:bodyPr>
            <a:noAutofit/>
          </a:bodyPr>
          <a:lstStyle/>
          <a:p>
            <a:pPr marL="0" indent="0" algn="just">
              <a:lnSpc>
                <a:spcPct val="160000"/>
              </a:lnSpc>
              <a:buNone/>
            </a:pPr>
            <a:endParaRPr lang="en-US" sz="2800" dirty="0" smtClean="0">
              <a:latin typeface="Arial Narrow" pitchFamily="34" charset="0"/>
            </a:endParaRPr>
          </a:p>
          <a:p>
            <a:pPr marL="457200" lvl="1" indent="0" algn="just">
              <a:buNone/>
            </a:pPr>
            <a:endParaRPr lang="en-US" dirty="0" smtClean="0">
              <a:latin typeface="Arial Narrow" pitchFamily="34" charset="0"/>
            </a:endParaRPr>
          </a:p>
          <a:p>
            <a:pPr marL="0" indent="0">
              <a:buNone/>
            </a:pPr>
            <a:endParaRPr lang="en-US" sz="2800" dirty="0">
              <a:latin typeface="Arial Narrow" pitchFamily="34" charset="0"/>
            </a:endParaRPr>
          </a:p>
          <a:p>
            <a:endParaRPr lang="en-US" sz="2800" dirty="0" smtClean="0">
              <a:latin typeface="Arial Narrow" pitchFamily="34" charset="0"/>
            </a:endParaRPr>
          </a:p>
          <a:p>
            <a:endParaRPr lang="en-US" sz="2800" dirty="0" smtClean="0">
              <a:latin typeface="Arial Narrow" pitchFamily="34" charset="0"/>
            </a:endParaRPr>
          </a:p>
        </p:txBody>
      </p:sp>
      <p:sp>
        <p:nvSpPr>
          <p:cNvPr id="4" name="Title 1"/>
          <p:cNvSpPr txBox="1">
            <a:spLocks/>
          </p:cNvSpPr>
          <p:nvPr/>
        </p:nvSpPr>
        <p:spPr>
          <a:xfrm>
            <a:off x="514865" y="1813632"/>
            <a:ext cx="8171935" cy="2398713"/>
          </a:xfrm>
          <a:prstGeom prst="rect">
            <a:avLst/>
          </a:prstGeom>
          <a:solidFill>
            <a:schemeClr val="accent2">
              <a:lumMod val="40000"/>
              <a:lumOff val="60000"/>
            </a:schemeClr>
          </a:solidFill>
          <a:ln>
            <a:solidFill>
              <a:schemeClr val="accent6">
                <a:lumMod val="75000"/>
              </a:schemeClr>
            </a:solidFill>
          </a:ln>
        </p:spPr>
        <p:txBody>
          <a:bodyPr/>
          <a:lstStyle/>
          <a:p>
            <a:pPr algn="ctr">
              <a:defRPr/>
            </a:pPr>
            <a:endParaRPr lang="en-US" sz="4000" b="1" dirty="0">
              <a:solidFill>
                <a:prstClr val="black"/>
              </a:solidFill>
              <a:latin typeface="Arial Narrow" pitchFamily="34" charset="0"/>
              <a:ea typeface="+mj-ea"/>
              <a:cs typeface="+mj-cs"/>
            </a:endParaRPr>
          </a:p>
          <a:p>
            <a:pPr algn="ctr">
              <a:defRPr/>
            </a:pPr>
            <a:r>
              <a:rPr lang="en-US" sz="5400" b="1" dirty="0" smtClean="0">
                <a:solidFill>
                  <a:prstClr val="black"/>
                </a:solidFill>
                <a:latin typeface="Arial Narrow" pitchFamily="34" charset="0"/>
                <a:ea typeface="+mj-ea"/>
                <a:cs typeface="+mj-cs"/>
              </a:rPr>
              <a:t> 1.	Performance Overview</a:t>
            </a:r>
            <a:endParaRPr lang="en-US" sz="5400" b="1" dirty="0">
              <a:solidFill>
                <a:prstClr val="black"/>
              </a:solidFill>
              <a:latin typeface="Arial Narrow" pitchFamily="34" charset="0"/>
              <a:ea typeface="+mj-ea"/>
              <a:cs typeface="+mj-cs"/>
            </a:endParaRPr>
          </a:p>
        </p:txBody>
      </p:sp>
      <p:sp>
        <p:nvSpPr>
          <p:cNvPr id="5" name="Footer Placeholder 1"/>
          <p:cNvSpPr>
            <a:spLocks noGrp="1"/>
          </p:cNvSpPr>
          <p:nvPr>
            <p:ph type="ftr" sz="quarter" idx="11"/>
          </p:nvPr>
        </p:nvSpPr>
        <p:spPr>
          <a:xfrm>
            <a:off x="660400" y="5895032"/>
            <a:ext cx="5526216" cy="365125"/>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5946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30</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52433" y="6052457"/>
            <a:ext cx="3057612" cy="303894"/>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1351267707"/>
              </p:ext>
            </p:extLst>
          </p:nvPr>
        </p:nvGraphicFramePr>
        <p:xfrm>
          <a:off x="475862" y="321208"/>
          <a:ext cx="8266922" cy="5000959"/>
        </p:xfrm>
        <a:graphic>
          <a:graphicData uri="http://schemas.openxmlformats.org/drawingml/2006/table">
            <a:tbl>
              <a:tblPr>
                <a:tableStyleId>{8A107856-5554-42FB-B03E-39F5DBC370BA}</a:tableStyleId>
              </a:tblPr>
              <a:tblGrid>
                <a:gridCol w="1763485">
                  <a:extLst>
                    <a:ext uri="{9D8B030D-6E8A-4147-A177-3AD203B41FA5}">
                      <a16:colId xmlns:a16="http://schemas.microsoft.com/office/drawing/2014/main" xmlns="" val="20000"/>
                    </a:ext>
                  </a:extLst>
                </a:gridCol>
                <a:gridCol w="1306286">
                  <a:extLst>
                    <a:ext uri="{9D8B030D-6E8A-4147-A177-3AD203B41FA5}">
                      <a16:colId xmlns:a16="http://schemas.microsoft.com/office/drawing/2014/main" xmlns="" val="20001"/>
                    </a:ext>
                  </a:extLst>
                </a:gridCol>
                <a:gridCol w="1576873">
                  <a:extLst>
                    <a:ext uri="{9D8B030D-6E8A-4147-A177-3AD203B41FA5}">
                      <a16:colId xmlns:a16="http://schemas.microsoft.com/office/drawing/2014/main" xmlns="" val="20003"/>
                    </a:ext>
                  </a:extLst>
                </a:gridCol>
                <a:gridCol w="1399592">
                  <a:extLst>
                    <a:ext uri="{9D8B030D-6E8A-4147-A177-3AD203B41FA5}">
                      <a16:colId xmlns:a16="http://schemas.microsoft.com/office/drawing/2014/main" xmlns="" val="20004"/>
                    </a:ext>
                  </a:extLst>
                </a:gridCol>
                <a:gridCol w="2220686">
                  <a:extLst>
                    <a:ext uri="{9D8B030D-6E8A-4147-A177-3AD203B41FA5}">
                      <a16:colId xmlns:a16="http://schemas.microsoft.com/office/drawing/2014/main" xmlns="" val="4275823500"/>
                    </a:ext>
                  </a:extLst>
                </a:gridCol>
              </a:tblGrid>
              <a:tr h="356162">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1" kern="1200" baseline="0" noProof="0" dirty="0" smtClean="0">
                          <a:solidFill>
                            <a:schemeClr val="dk1"/>
                          </a:solidFill>
                          <a:latin typeface="Arial Narrow" panose="020B0606020202030204" pitchFamily="34" charset="0"/>
                          <a:ea typeface="+mn-ea"/>
                          <a:cs typeface="+mn-cs"/>
                        </a:rPr>
                        <a:t>Strategic objective: </a:t>
                      </a:r>
                      <a:r>
                        <a:rPr lang="en-US" sz="1400" b="1" kern="1200" baseline="0" noProof="0" dirty="0" smtClean="0">
                          <a:solidFill>
                            <a:schemeClr val="dk1"/>
                          </a:solidFill>
                          <a:latin typeface="Arial Narrow" panose="020B0606020202030204" pitchFamily="34" charset="0"/>
                          <a:ea typeface="+mn-ea"/>
                          <a:cs typeface="+mn-cs"/>
                        </a:rPr>
                        <a:t>To create employment opportunities by implementing tourism projects.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62654">
                <a:tc rowSpan="2">
                  <a:txBody>
                    <a:bodyPr/>
                    <a:lstStyle/>
                    <a:p>
                      <a:pPr algn="ctr">
                        <a:lnSpc>
                          <a:spcPct val="100000"/>
                        </a:lnSpc>
                      </a:pPr>
                      <a:r>
                        <a:rPr lang="en-US" sz="1400" b="1" dirty="0" smtClean="0">
                          <a:latin typeface="Arial Narrow" panose="020B0606020202030204" pitchFamily="34" charset="0"/>
                        </a:rPr>
                        <a:t>Key</a:t>
                      </a:r>
                      <a:r>
                        <a:rPr lang="en-US" sz="1400" b="1" baseline="0" dirty="0" smtClean="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kern="1200" baseline="0" dirty="0" smtClean="0">
                          <a:solidFill>
                            <a:schemeClr val="dk1"/>
                          </a:solidFill>
                          <a:latin typeface="Arial Narrow" panose="020B0606020202030204" pitchFamily="34" charset="0"/>
                          <a:ea typeface="+mn-ea"/>
                          <a:cs typeface="+mn-cs"/>
                        </a:rPr>
                        <a:t>Annual Target</a:t>
                      </a:r>
                      <a:endParaRPr lang="en-US" sz="1400" b="1" kern="1200" baseline="0" dirty="0">
                        <a:solidFill>
                          <a:schemeClr val="dk1"/>
                        </a:solidFill>
                        <a:latin typeface="Arial Narrow" panose="020B0606020202030204" pitchFamily="34" charset="0"/>
                        <a:ea typeface="+mn-ea"/>
                        <a:cs typeface="+mn-cs"/>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baseline="0" noProof="0" dirty="0" smtClean="0">
                          <a:solidFill>
                            <a:schemeClr val="dk1"/>
                          </a:solidFill>
                          <a:latin typeface="Arial Narrow" panose="020B0606020202030204" pitchFamily="34" charset="0"/>
                          <a:ea typeface="+mn-ea"/>
                          <a:cs typeface="+mn-cs"/>
                        </a:rPr>
                        <a:t>Quarterly Targets</a:t>
                      </a: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780025">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dk1"/>
                          </a:solidFill>
                          <a:latin typeface="Arial Narrow" panose="020B0606020202030204" pitchFamily="34" charset="0"/>
                          <a:ea typeface="+mn-ea"/>
                          <a:cs typeface="+mn-cs"/>
                        </a:rPr>
                        <a:t>Quarter 2 Performance – </a:t>
                      </a:r>
                      <a:r>
                        <a:rPr lang="en-ZA" sz="1400" b="1" kern="1200" baseline="0" dirty="0" smtClean="0">
                          <a:solidFill>
                            <a:schemeClr val="dk1"/>
                          </a:solidFill>
                          <a:latin typeface="Arial Narrow" panose="020B0606020202030204" pitchFamily="34" charset="0"/>
                          <a:ea typeface="+mn-ea"/>
                          <a:cs typeface="+mn-cs"/>
                        </a:rPr>
                        <a:t>Actual </a:t>
                      </a:r>
                      <a:r>
                        <a:rPr lang="en-US" sz="1400" b="1" kern="1200" baseline="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dk1"/>
                          </a:solidFill>
                          <a:latin typeface="Arial Narrow" panose="020B0606020202030204" pitchFamily="34" charset="0"/>
                          <a:ea typeface="+mn-ea"/>
                          <a:cs typeface="+mn-cs"/>
                        </a:rPr>
                        <a:t>Quarter 3 Targets</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dk1"/>
                          </a:solidFill>
                          <a:latin typeface="Arial Narrow" panose="020B0606020202030204" pitchFamily="34" charset="0"/>
                          <a:ea typeface="+mn-ea"/>
                          <a:cs typeface="+mn-cs"/>
                        </a:rPr>
                        <a:t>Quarter 3 Performance – Preliminary Data </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502118">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r>
                        <a:rPr lang="en-US" sz="1400" b="0" i="0" u="none" strike="noStrike" baseline="0" dirty="0" smtClean="0">
                          <a:latin typeface="Arial Narrow" panose="020B0606020202030204" pitchFamily="34" charset="0"/>
                        </a:rPr>
                        <a:t>Number of full-time equivalent jobs (FTE) created through Working for Tourism programme per year.</a:t>
                      </a:r>
                      <a:endParaRPr lang="en-US" sz="1400" b="0" kern="1200" dirty="0" smtClean="0">
                        <a:solidFill>
                          <a:schemeClr val="tx1"/>
                        </a:solidFill>
                        <a:latin typeface="Arial Narrow" pitchFamily="34" charset="0"/>
                        <a:ea typeface="+mn-ea"/>
                        <a:cs typeface="+mn-cs"/>
                      </a:endParaRPr>
                    </a:p>
                  </a:txBody>
                  <a:tcPr marL="86409" marR="86400" marT="45713" marB="45713" horzOverflow="overflow">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a:r>
                        <a:rPr lang="en-US" sz="1400" b="0" i="0" u="none" strike="noStrike" baseline="0" dirty="0" smtClean="0">
                          <a:latin typeface="Arial Narrow" panose="020B0606020202030204" pitchFamily="34" charset="0"/>
                        </a:rPr>
                        <a:t>3 085 FTE jobs created.</a:t>
                      </a:r>
                      <a:endParaRPr lang="en-US" sz="1400" b="0" i="0" u="none" strike="noStrike" kern="1200" baseline="0" dirty="0">
                        <a:solidFill>
                          <a:schemeClr val="dk1"/>
                        </a:solidFill>
                        <a:latin typeface="Arial Narrow" panose="020B0606020202030204" pitchFamily="34" charset="0"/>
                        <a:ea typeface=""/>
                        <a:cs typeface=""/>
                      </a:endParaRPr>
                    </a:p>
                  </a:txBody>
                  <a:tcPr marL="85725" marR="86400" marT="9525" marB="0">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indent="0" algn="just" defTabSz="914400" rtl="0" eaLnBrk="1" fontAlgn="t" latinLnBrk="0" hangingPunct="1">
                        <a:spcBef>
                          <a:spcPts val="300"/>
                        </a:spcBef>
                        <a:spcAft>
                          <a:spcPts val="95"/>
                        </a:spcAft>
                        <a:buFont typeface="Arial"/>
                        <a:buNone/>
                      </a:pPr>
                      <a:r>
                        <a:rPr kumimoji="0" lang="en-ZA" sz="1400" b="0" i="0" u="none" strike="noStrike" kern="1200" cap="none" spc="0" normalizeH="0" baseline="0" dirty="0" smtClean="0">
                          <a:ln>
                            <a:noFill/>
                          </a:ln>
                          <a:solidFill>
                            <a:prstClr val="black"/>
                          </a:solidFill>
                          <a:effectLst/>
                          <a:uLnTx/>
                          <a:uFillTx/>
                          <a:latin typeface="Arial Narrow" panose="020B0606020202030204" pitchFamily="34" charset="0"/>
                          <a:ea typeface=""/>
                          <a:cs typeface=""/>
                        </a:rPr>
                        <a:t>888 FTEs were created through Working for Tourism programme.</a:t>
                      </a:r>
                    </a:p>
                  </a:txBody>
                  <a:tcPr marL="85725" marR="86400" marT="9525" marB="0">
                    <a:noFill/>
                  </a:tcPr>
                </a:tc>
                <a:tc>
                  <a:txBody>
                    <a:bodyPr/>
                    <a:lstStyle/>
                    <a:p>
                      <a:pPr algn="just" fontAlgn="t"/>
                      <a:r>
                        <a:rPr kumimoji="0" lang="en-ZA" sz="1400" b="0" i="0" u="none" strike="noStrike" kern="1200" cap="none" spc="0" normalizeH="0" baseline="0" dirty="0">
                          <a:ln>
                            <a:noFill/>
                          </a:ln>
                          <a:solidFill>
                            <a:prstClr val="black"/>
                          </a:solidFill>
                          <a:effectLst/>
                          <a:uLnTx/>
                          <a:uFillTx/>
                          <a:latin typeface="Arial Narrow" panose="020B0606020202030204" pitchFamily="34" charset="0"/>
                          <a:ea typeface=""/>
                          <a:cs typeface=""/>
                        </a:rPr>
                        <a:t>771</a:t>
                      </a:r>
                    </a:p>
                  </a:txBody>
                  <a:tcPr marR="90000" marT="0" marB="0">
                    <a:noFill/>
                  </a:tcPr>
                </a:tc>
                <a:tc>
                  <a:txBody>
                    <a:bodyPr/>
                    <a:lstStyle/>
                    <a:p>
                      <a:pPr algn="just" fontAlgn="t"/>
                      <a:r>
                        <a:rPr kumimoji="0" lang="en-ZA" sz="1400" b="0" i="0" u="none" strike="noStrike" kern="1200" cap="none" spc="0" normalizeH="0" baseline="0" dirty="0" smtClean="0">
                          <a:ln>
                            <a:noFill/>
                          </a:ln>
                          <a:solidFill>
                            <a:prstClr val="black"/>
                          </a:solidFill>
                          <a:effectLst/>
                          <a:uLnTx/>
                          <a:uFillTx/>
                          <a:latin typeface="Arial Narrow" panose="020B0606020202030204" pitchFamily="34" charset="0"/>
                          <a:ea typeface=""/>
                          <a:cs typeface=""/>
                        </a:rPr>
                        <a:t>902 </a:t>
                      </a:r>
                      <a:r>
                        <a:rPr lang="en-US" sz="1400" b="0" i="0" u="none" strike="noStrike" baseline="0" dirty="0" smtClean="0">
                          <a:latin typeface="Arial Narrow" panose="020B0606020202030204" pitchFamily="34" charset="0"/>
                        </a:rPr>
                        <a:t>full-time equivalent jobs (FTE) were created </a:t>
                      </a:r>
                      <a:r>
                        <a:rPr kumimoji="0" lang="en-ZA" sz="1400" b="0" i="0" u="none" strike="noStrike" kern="1200" cap="none" spc="0" normalizeH="0" baseline="0" dirty="0" smtClean="0">
                          <a:ln>
                            <a:noFill/>
                          </a:ln>
                          <a:solidFill>
                            <a:prstClr val="black"/>
                          </a:solidFill>
                          <a:effectLst/>
                          <a:uLnTx/>
                          <a:uFillTx/>
                          <a:latin typeface="Arial Narrow" panose="020B0606020202030204" pitchFamily="34" charset="0"/>
                          <a:ea typeface=""/>
                          <a:cs typeface=""/>
                        </a:rPr>
                        <a:t>through Working for Tourism programme</a:t>
                      </a:r>
                      <a:r>
                        <a:rPr lang="en-US" sz="1400" b="0" i="0" u="none" strike="noStrike" baseline="0" dirty="0" smtClean="0">
                          <a:latin typeface="Arial Narrow" panose="020B0606020202030204" pitchFamily="34" charset="0"/>
                        </a:rPr>
                        <a:t>. </a:t>
                      </a:r>
                    </a:p>
                    <a:p>
                      <a:pPr algn="just" fontAlgn="t"/>
                      <a:r>
                        <a:rPr kumimoji="0" lang="en-ZA" sz="1400" b="0" i="0" u="none" strike="noStrike" kern="1200" cap="none" spc="0" normalizeH="0" baseline="0" dirty="0" smtClean="0">
                          <a:ln>
                            <a:noFill/>
                          </a:ln>
                          <a:solidFill>
                            <a:prstClr val="black"/>
                          </a:solidFill>
                          <a:effectLst/>
                          <a:uLnTx/>
                          <a:uFillTx/>
                          <a:latin typeface="Arial Narrow" panose="020B0606020202030204" pitchFamily="34" charset="0"/>
                          <a:ea typeface=""/>
                          <a:cs typeface=""/>
                        </a:rPr>
                        <a:t>Seven (7) new projects were approved, implemented and reported during the period under review. </a:t>
                      </a:r>
                    </a:p>
                    <a:p>
                      <a:pPr algn="just" fontAlgn="t"/>
                      <a:r>
                        <a:rPr kumimoji="0" lang="en-ZA" sz="1400" b="0" i="0" u="none" strike="noStrike" kern="1200" cap="none" spc="0" normalizeH="0" baseline="0" dirty="0" smtClean="0">
                          <a:ln>
                            <a:noFill/>
                          </a:ln>
                          <a:solidFill>
                            <a:prstClr val="black"/>
                          </a:solidFill>
                          <a:effectLst/>
                          <a:uLnTx/>
                          <a:uFillTx/>
                          <a:latin typeface="Arial Narrow" panose="020B0606020202030204" pitchFamily="34" charset="0"/>
                          <a:ea typeface=""/>
                          <a:cs typeface=""/>
                        </a:rPr>
                        <a:t>These projects have contributed an additional of 131 FTE's. </a:t>
                      </a:r>
                      <a:endParaRPr kumimoji="0" lang="en-ZA" sz="1400" b="0" i="0" u="none" strike="noStrike" kern="1200" cap="none" spc="0" normalizeH="0" baseline="0" dirty="0">
                        <a:ln>
                          <a:noFill/>
                        </a:ln>
                        <a:solidFill>
                          <a:prstClr val="black"/>
                        </a:solidFill>
                        <a:effectLst/>
                        <a:uLnTx/>
                        <a:uFillTx/>
                        <a:latin typeface="Arial Narrow" panose="020B0606020202030204" pitchFamily="34" charset="0"/>
                        <a:ea typeface=""/>
                        <a:cs typeface=""/>
                      </a:endParaRPr>
                    </a:p>
                  </a:txBody>
                  <a:tcPr marR="90000" marT="0" marB="0">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2016478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873211" y="5911507"/>
            <a:ext cx="2835190" cy="365125"/>
          </a:xfrm>
        </p:spPr>
        <p:txBody>
          <a:bodyPr/>
          <a:lstStyle/>
          <a:p>
            <a:pPr>
              <a:defRPr/>
            </a:pPr>
            <a:r>
              <a:rPr lang="en-ZA" sz="1000" i="1" dirty="0">
                <a:latin typeface="Arial Narrow" panose="020B0606020202030204" pitchFamily="34" charset="0"/>
              </a:rPr>
              <a:t>2017-18 Quarter 3 Report – Preliminary Data</a:t>
            </a:r>
          </a:p>
        </p:txBody>
      </p:sp>
      <p:sp>
        <p:nvSpPr>
          <p:cNvPr id="2" name="Rectangle 1"/>
          <p:cNvSpPr/>
          <p:nvPr/>
        </p:nvSpPr>
        <p:spPr>
          <a:xfrm>
            <a:off x="401651" y="1781086"/>
            <a:ext cx="8453591" cy="1938992"/>
          </a:xfrm>
          <a:prstGeom prst="rect">
            <a:avLst/>
          </a:prstGeom>
        </p:spPr>
        <p:txBody>
          <a:bodyPr wrap="square">
            <a:spAutoFit/>
          </a:bodyPr>
          <a:lstStyle/>
          <a:p>
            <a:pPr algn="ctr" eaLnBrk="0" hangingPunct="0">
              <a:defRPr/>
            </a:pPr>
            <a:r>
              <a:rPr lang="en-US" sz="4000" b="1" kern="0" dirty="0" smtClean="0">
                <a:solidFill>
                  <a:prstClr val="black"/>
                </a:solidFill>
                <a:latin typeface="Arial Narrow" pitchFamily="34" charset="0"/>
              </a:rPr>
              <a:t>2.3	PROGRAMME 4</a:t>
            </a:r>
          </a:p>
          <a:p>
            <a:pPr algn="ctr" eaLnBrk="0" hangingPunct="0">
              <a:defRPr/>
            </a:pPr>
            <a:endParaRPr lang="en-US" sz="4000" b="1" kern="0" dirty="0">
              <a:solidFill>
                <a:prstClr val="black"/>
              </a:solidFill>
              <a:latin typeface="Arial Narrow" pitchFamily="34" charset="0"/>
            </a:endParaRPr>
          </a:p>
          <a:p>
            <a:pPr algn="ctr" eaLnBrk="0" hangingPunct="0">
              <a:defRPr/>
            </a:pPr>
            <a:r>
              <a:rPr lang="en-US" sz="4000" b="1" kern="0" dirty="0" smtClean="0">
                <a:solidFill>
                  <a:prstClr val="black"/>
                </a:solidFill>
                <a:latin typeface="Arial Narrow" pitchFamily="34" charset="0"/>
              </a:rPr>
              <a:t>TOURISM SECTOR SUPPORT SERVICES </a:t>
            </a:r>
            <a:endParaRPr lang="en-US" sz="4000" b="1" kern="0" dirty="0">
              <a:solidFill>
                <a:prstClr val="black"/>
              </a:solidFill>
              <a:latin typeface="Arial Narrow" pitchFamily="34" charset="0"/>
            </a:endParaRPr>
          </a:p>
        </p:txBody>
      </p:sp>
    </p:spTree>
    <p:extLst>
      <p:ext uri="{BB962C8B-B14F-4D97-AF65-F5344CB8AC3E}">
        <p14:creationId xmlns:p14="http://schemas.microsoft.com/office/powerpoint/2010/main" val="523642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33809" y="6074229"/>
            <a:ext cx="2991708" cy="282122"/>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822310322"/>
              </p:ext>
            </p:extLst>
          </p:nvPr>
        </p:nvGraphicFramePr>
        <p:xfrm>
          <a:off x="233809" y="224005"/>
          <a:ext cx="8639603" cy="4924678"/>
        </p:xfrm>
        <a:graphic>
          <a:graphicData uri="http://schemas.openxmlformats.org/drawingml/2006/table">
            <a:tbl>
              <a:tblPr/>
              <a:tblGrid>
                <a:gridCol w="1585660">
                  <a:extLst>
                    <a:ext uri="{9D8B030D-6E8A-4147-A177-3AD203B41FA5}">
                      <a16:colId xmlns:a16="http://schemas.microsoft.com/office/drawing/2014/main" xmlns="" val="20000"/>
                    </a:ext>
                  </a:extLst>
                </a:gridCol>
                <a:gridCol w="1595535">
                  <a:extLst>
                    <a:ext uri="{9D8B030D-6E8A-4147-A177-3AD203B41FA5}">
                      <a16:colId xmlns:a16="http://schemas.microsoft.com/office/drawing/2014/main" xmlns="" val="20001"/>
                    </a:ext>
                  </a:extLst>
                </a:gridCol>
                <a:gridCol w="1379734">
                  <a:extLst>
                    <a:ext uri="{9D8B030D-6E8A-4147-A177-3AD203B41FA5}">
                      <a16:colId xmlns:a16="http://schemas.microsoft.com/office/drawing/2014/main" xmlns="" val="20003"/>
                    </a:ext>
                  </a:extLst>
                </a:gridCol>
                <a:gridCol w="1617785">
                  <a:extLst>
                    <a:ext uri="{9D8B030D-6E8A-4147-A177-3AD203B41FA5}">
                      <a16:colId xmlns:a16="http://schemas.microsoft.com/office/drawing/2014/main" xmlns="" val="20004"/>
                    </a:ext>
                  </a:extLst>
                </a:gridCol>
                <a:gridCol w="2460889">
                  <a:extLst>
                    <a:ext uri="{9D8B030D-6E8A-4147-A177-3AD203B41FA5}">
                      <a16:colId xmlns:a16="http://schemas.microsoft.com/office/drawing/2014/main" xmlns="" val="20005"/>
                    </a:ext>
                  </a:extLst>
                </a:gridCol>
              </a:tblGrid>
              <a:tr h="287734">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Narrow"/>
                        </a:rPr>
                        <a:t>Strategic objective: </a:t>
                      </a:r>
                      <a:r>
                        <a:rPr kumimoji="0" lang="en-ZA" sz="1300" b="1" i="0" u="none" strike="noStrike" kern="1200" cap="none" spc="0" normalizeH="0" baseline="0" noProof="0" dirty="0" smtClean="0">
                          <a:ln>
                            <a:noFill/>
                          </a:ln>
                          <a:solidFill>
                            <a:srgbClr val="000000"/>
                          </a:solidFill>
                          <a:effectLst/>
                          <a:uLnTx/>
                          <a:uFillTx/>
                          <a:latin typeface="Arial Narrow"/>
                        </a:rPr>
                        <a:t>To accelerate the transformation of the tourism sector.</a:t>
                      </a:r>
                      <a:endParaRPr kumimoji="0" lang="en-US" sz="13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49488">
                <a:tc rowSpan="2">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Annual 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300" b="1" dirty="0" smtClean="0">
                          <a:solidFill>
                            <a:schemeClr val="tx1"/>
                          </a:solidFill>
                          <a:latin typeface="Arial Narrow" pitchFamily="34" charset="0"/>
                          <a:cs typeface="Arial" pitchFamily="34" charset="0"/>
                        </a:rPr>
                        <a:t>Quarterly </a:t>
                      </a:r>
                      <a:r>
                        <a:rPr lang="en-US" sz="1300" b="1" baseline="0" dirty="0" smtClean="0">
                          <a:solidFill>
                            <a:schemeClr val="tx1"/>
                          </a:solidFill>
                          <a:latin typeface="Arial Narrow" pitchFamily="34" charset="0"/>
                          <a:cs typeface="Arial" pitchFamily="34" charset="0"/>
                        </a:rPr>
                        <a:t> </a:t>
                      </a:r>
                      <a:r>
                        <a:rPr lang="en-US" sz="1300" b="1" dirty="0" smtClean="0">
                          <a:solidFill>
                            <a:schemeClr val="tx1"/>
                          </a:solidFill>
                          <a:latin typeface="Arial Narrow" pitchFamily="34" charset="0"/>
                          <a:cs typeface="Arial" pitchFamily="34" charset="0"/>
                        </a:rPr>
                        <a:t>Targets</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59089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2 Performance – </a:t>
                      </a:r>
                      <a:r>
                        <a:rPr lang="en-ZA" sz="1300" b="1" i="0" dirty="0" smtClean="0">
                          <a:latin typeface="Arial Narrow" panose="020B0606020202030204" pitchFamily="34" charset="0"/>
                        </a:rPr>
                        <a:t>Actual </a:t>
                      </a:r>
                      <a:r>
                        <a:rPr lang="en-US" sz="1300" b="1" dirty="0" smtClean="0">
                          <a:latin typeface="Arial Narrow" panose="020B0606020202030204" pitchFamily="34" charset="0"/>
                        </a:rPr>
                        <a:t>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a:t>
                      </a:r>
                      <a:r>
                        <a:rPr lang="en-US" sz="1300" b="1" baseline="0" dirty="0" smtClean="0">
                          <a:latin typeface="Arial Narrow" panose="020B0606020202030204" pitchFamily="34" charset="0"/>
                        </a:rPr>
                        <a:t> Targets</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 Performance – Preliminary 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286767">
                <a:tc rowSpan="2">
                  <a:txBody>
                    <a:bodyPr/>
                    <a:lstStyle/>
                    <a:p>
                      <a:pPr marL="342900" lvl="0" indent="-342900" algn="just">
                        <a:lnSpc>
                          <a:spcPct val="115000"/>
                        </a:lnSpc>
                        <a:spcAft>
                          <a:spcPts val="0"/>
                        </a:spcAft>
                        <a:buFont typeface="+mj-lt"/>
                        <a:buAutoNum type="arabicPeriod"/>
                      </a:pPr>
                      <a:r>
                        <a:rPr lang="en-ZA" sz="1300" kern="1200" dirty="0" smtClean="0">
                          <a:solidFill>
                            <a:schemeClr val="tx1"/>
                          </a:solidFill>
                          <a:latin typeface="Arial Narrow" pitchFamily="34" charset="0"/>
                          <a:ea typeface="+mn-ea"/>
                          <a:cs typeface="+mn-cs"/>
                        </a:rPr>
                        <a:t>Number of initiatives supported to promote B-BBEE implementation.</a:t>
                      </a:r>
                      <a:endParaRPr lang="en-US" sz="1300" dirty="0">
                        <a:solidFill>
                          <a:schemeClr val="tx1"/>
                        </a:solidFill>
                        <a:latin typeface="Arial Narrow" pitchFamily="34" charset="0"/>
                        <a:ea typeface="Calibri"/>
                        <a:cs typeface="Times New Roman"/>
                      </a:endParaRPr>
                    </a:p>
                  </a:txBody>
                  <a:tcP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gridSpan="4">
                  <a:txBody>
                    <a:bodyPr/>
                    <a:lstStyle/>
                    <a:p>
                      <a:pPr marL="0" indent="0" algn="l">
                        <a:lnSpc>
                          <a:spcPct val="100000"/>
                        </a:lnSpc>
                        <a:tabLst>
                          <a:tab pos="534988" algn="l"/>
                          <a:tab pos="1614488" algn="l"/>
                        </a:tabLst>
                      </a:pPr>
                      <a:r>
                        <a:rPr lang="en-ZA" sz="1300" b="1" dirty="0" smtClean="0">
                          <a:solidFill>
                            <a:schemeClr val="tx1"/>
                          </a:solidFill>
                          <a:latin typeface="Arial Narrow" pitchFamily="34" charset="0"/>
                          <a:cs typeface="Arial" pitchFamily="34" charset="0"/>
                        </a:rPr>
                        <a:t>Four initiatives supported to promote B-BBEE implementation: </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4"/>
                  </a:ext>
                </a:extLst>
              </a:tr>
              <a:tr h="3372024">
                <a:tc v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lvl="0" indent="-342900" algn="just">
                        <a:lnSpc>
                          <a:spcPct val="115000"/>
                        </a:lnSpc>
                        <a:spcAft>
                          <a:spcPts val="0"/>
                        </a:spcAft>
                        <a:buFont typeface="+mj-lt"/>
                        <a:buAutoNum type="arabicPeriod"/>
                      </a:pPr>
                      <a:endParaRPr lang="en-US" sz="1200" dirty="0">
                        <a:solidFill>
                          <a:schemeClr val="tx1"/>
                        </a:solidFill>
                        <a:latin typeface="Arial Narrow" pitchFamily="34" charset="0"/>
                        <a:ea typeface="Calibri"/>
                        <a:cs typeface="Times New Roman"/>
                      </a:endParaRPr>
                    </a:p>
                  </a:txBody>
                  <a:tcPr marL="86399" marR="86399"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176213" marR="0" lvl="0" indent="-176213" algn="just" defTabSz="914400" rtl="0" eaLnBrk="1" fontAlgn="t" latinLnBrk="0" hangingPunct="1">
                        <a:lnSpc>
                          <a:spcPct val="100000"/>
                        </a:lnSpc>
                        <a:spcBef>
                          <a:spcPts val="0"/>
                        </a:spcBef>
                        <a:spcAft>
                          <a:spcPts val="0"/>
                        </a:spcAft>
                        <a:buClrTx/>
                        <a:buSzTx/>
                        <a:buFont typeface="+mj-lt"/>
                        <a:buAutoNum type="arabicParenR"/>
                        <a:tabLst/>
                        <a:defRPr/>
                      </a:pPr>
                      <a:r>
                        <a:rPr kumimoji="0" lang="en-ZA" sz="13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Monitoring report on the implementation of the amended tourism B-BBEE sector code developed.</a:t>
                      </a:r>
                      <a:r>
                        <a:rPr lang="en-ZA" sz="1300" b="0" i="0" u="none" strike="noStrike" dirty="0" smtClean="0">
                          <a:solidFill>
                            <a:srgbClr val="000000"/>
                          </a:solidFill>
                          <a:effectLst/>
                          <a:latin typeface="Arial Narrow" panose="020B0606020202030204" pitchFamily="34" charset="0"/>
                        </a:rPr>
                        <a:t>                                                                                                                                                                                                                                                                                                                                                                           </a:t>
                      </a:r>
                      <a:endParaRPr lang="en-ZA" sz="1300" b="0" i="0" u="none" strike="noStrike" dirty="0">
                        <a:solidFill>
                          <a:srgbClr val="000000"/>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kern="1200" dirty="0" smtClean="0">
                          <a:solidFill>
                            <a:schemeClr val="tx1"/>
                          </a:solidFill>
                          <a:effectLst/>
                          <a:latin typeface="Arial Narrow" panose="020B0606020202030204" pitchFamily="34" charset="0"/>
                          <a:ea typeface="+mn-ea"/>
                          <a:cs typeface="+mn-cs"/>
                        </a:rPr>
                        <a:t>The service provider to conduct the surveys on the implementation of the amended tourism B-BBEE sector code was not appointed, however, terms of reference for the appointment of the service provider and Bid specifications were developed.</a:t>
                      </a:r>
                    </a:p>
                    <a:p>
                      <a:pPr marL="0" marR="0" lvl="0" indent="0" algn="just" defTabSz="914400" rtl="0" eaLnBrk="1" fontAlgn="t" latinLnBrk="0" hangingPunct="1">
                        <a:lnSpc>
                          <a:spcPct val="100000"/>
                        </a:lnSpc>
                        <a:spcBef>
                          <a:spcPts val="0"/>
                        </a:spcBef>
                        <a:spcAft>
                          <a:spcPts val="0"/>
                        </a:spcAft>
                        <a:buClrTx/>
                        <a:buSzTx/>
                        <a:buFontTx/>
                        <a:buNone/>
                        <a:tabLst/>
                        <a:defRPr/>
                      </a:pPr>
                      <a:endParaRPr lang="en-ZA" sz="1300" b="0" i="0" u="none" strike="noStrike" kern="1200" dirty="0" smtClean="0">
                        <a:solidFill>
                          <a:schemeClr val="tx1"/>
                        </a:solidFill>
                        <a:effectLst/>
                        <a:latin typeface="Arial Narrow" panose="020B0606020202030204" pitchFamily="34" charset="0"/>
                        <a:ea typeface="+mn-ea"/>
                        <a:cs typeface="+mn-cs"/>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300" b="0" i="0" u="none" strike="noStrike" dirty="0">
                          <a:solidFill>
                            <a:srgbClr val="000000"/>
                          </a:solidFill>
                          <a:effectLst/>
                          <a:latin typeface="Arial Narrow" panose="020B0606020202030204" pitchFamily="34" charset="0"/>
                        </a:rPr>
                        <a:t>Surveys conducted on the implementation of the amended tourism </a:t>
                      </a:r>
                      <a:r>
                        <a:rPr lang="en-ZA" sz="1300" b="0" i="0" u="none" strike="noStrike" dirty="0" smtClean="0">
                          <a:solidFill>
                            <a:srgbClr val="000000"/>
                          </a:solidFill>
                          <a:effectLst/>
                          <a:latin typeface="Arial Narrow" panose="020B0606020202030204" pitchFamily="34" charset="0"/>
                        </a:rPr>
                        <a:t>B-BBEE </a:t>
                      </a:r>
                      <a:r>
                        <a:rPr lang="en-ZA" sz="1300" b="0" i="0" u="none" strike="noStrike" dirty="0">
                          <a:solidFill>
                            <a:srgbClr val="000000"/>
                          </a:solidFill>
                          <a:effectLst/>
                          <a:latin typeface="Arial Narrow" panose="020B0606020202030204" pitchFamily="34" charset="0"/>
                        </a:rPr>
                        <a:t>sector code</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Surveys on the implementation of the amended tourism B-BBEE sector code was conducted and draft report developed. </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3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The Department continued with the base line study commenced in 2016/17 financial year to measure transformation in the sector in all the 9 provinces, across the 5 elements of the B-BBEE scorecard and three tourism sub-sectors. Urban-Development Economist (Urban-Econ) was commissioned to conduct the study.</a:t>
                      </a:r>
                      <a:endParaRPr kumimoji="0" lang="en-ZA" sz="13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866214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04724" y="6074229"/>
            <a:ext cx="2991708" cy="282122"/>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1009136835"/>
              </p:ext>
            </p:extLst>
          </p:nvPr>
        </p:nvGraphicFramePr>
        <p:xfrm>
          <a:off x="204724" y="224005"/>
          <a:ext cx="8616550" cy="5426001"/>
        </p:xfrm>
        <a:graphic>
          <a:graphicData uri="http://schemas.openxmlformats.org/drawingml/2006/table">
            <a:tbl>
              <a:tblPr/>
              <a:tblGrid>
                <a:gridCol w="1570288">
                  <a:extLst>
                    <a:ext uri="{9D8B030D-6E8A-4147-A177-3AD203B41FA5}">
                      <a16:colId xmlns:a16="http://schemas.microsoft.com/office/drawing/2014/main" xmlns="" val="20000"/>
                    </a:ext>
                  </a:extLst>
                </a:gridCol>
                <a:gridCol w="1586753">
                  <a:extLst>
                    <a:ext uri="{9D8B030D-6E8A-4147-A177-3AD203B41FA5}">
                      <a16:colId xmlns:a16="http://schemas.microsoft.com/office/drawing/2014/main" xmlns="" val="20001"/>
                    </a:ext>
                  </a:extLst>
                </a:gridCol>
                <a:gridCol w="2138082">
                  <a:extLst>
                    <a:ext uri="{9D8B030D-6E8A-4147-A177-3AD203B41FA5}">
                      <a16:colId xmlns:a16="http://schemas.microsoft.com/office/drawing/2014/main" xmlns="" val="20003"/>
                    </a:ext>
                  </a:extLst>
                </a:gridCol>
                <a:gridCol w="1196788">
                  <a:extLst>
                    <a:ext uri="{9D8B030D-6E8A-4147-A177-3AD203B41FA5}">
                      <a16:colId xmlns:a16="http://schemas.microsoft.com/office/drawing/2014/main" xmlns="" val="20004"/>
                    </a:ext>
                  </a:extLst>
                </a:gridCol>
                <a:gridCol w="2124639">
                  <a:extLst>
                    <a:ext uri="{9D8B030D-6E8A-4147-A177-3AD203B41FA5}">
                      <a16:colId xmlns:a16="http://schemas.microsoft.com/office/drawing/2014/main" xmlns="" val="2969168384"/>
                    </a:ext>
                  </a:extLst>
                </a:gridCol>
              </a:tblGrid>
              <a:tr h="312434">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US" sz="1400" b="1" kern="1200" noProof="0" dirty="0" smtClean="0">
                          <a:solidFill>
                            <a:schemeClr val="tx1"/>
                          </a:solidFill>
                          <a:latin typeface="Arial Narrow" pitchFamily="34" charset="0"/>
                          <a:ea typeface="+mn-ea"/>
                          <a:cs typeface="Arial" pitchFamily="34" charset="0"/>
                        </a:rPr>
                        <a:t>Strategic objective: </a:t>
                      </a:r>
                      <a:r>
                        <a:rPr lang="en-ZA" sz="1400" b="1" kern="1200" noProof="0" dirty="0" smtClean="0">
                          <a:solidFill>
                            <a:schemeClr val="tx1"/>
                          </a:solidFill>
                          <a:latin typeface="Arial Narrow" pitchFamily="34" charset="0"/>
                          <a:ea typeface="+mn-ea"/>
                          <a:cs typeface="Arial" pitchFamily="34" charset="0"/>
                        </a:rPr>
                        <a:t>To accelerate the transformation of the tourism sector.</a:t>
                      </a:r>
                      <a:endParaRPr lang="en-US" sz="1400" b="1" kern="1200" noProof="0" dirty="0">
                        <a:solidFill>
                          <a:schemeClr val="tx1"/>
                        </a:solidFill>
                        <a:latin typeface="Arial Narrow" pitchFamily="34" charset="0"/>
                        <a:ea typeface="+mn-ea"/>
                        <a:cs typeface="Arial"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xmlns="" val="10000"/>
                  </a:ext>
                </a:extLst>
              </a:tr>
              <a:tr h="271215">
                <a:tc rowSpan="2">
                  <a:txBody>
                    <a:bodyPr/>
                    <a:lstStyle/>
                    <a:p>
                      <a:pPr algn="ctr">
                        <a:lnSpc>
                          <a:spcPct val="100000"/>
                        </a:lnSpc>
                      </a:pPr>
                      <a:r>
                        <a:rPr lang="en-US" sz="1400" b="1" dirty="0" smtClean="0">
                          <a:solidFill>
                            <a:schemeClr val="tx1"/>
                          </a:solidFill>
                          <a:latin typeface="Arial Narrow" pitchFamily="34" charset="0"/>
                          <a:cs typeface="Arial" pitchFamily="34" charset="0"/>
                        </a:rPr>
                        <a:t>Key</a:t>
                      </a:r>
                      <a:r>
                        <a:rPr lang="en-US" sz="1400" b="1" baseline="0" dirty="0" smtClean="0">
                          <a:solidFill>
                            <a:schemeClr val="tx1"/>
                          </a:solidFill>
                          <a:latin typeface="Arial Narrow" pitchFamily="34" charset="0"/>
                          <a:cs typeface="Arial"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solidFill>
                            <a:schemeClr val="tx1"/>
                          </a:solidFill>
                          <a:latin typeface="Arial Narrow" pitchFamily="34" charset="0"/>
                          <a:cs typeface="Arial" pitchFamily="34" charset="0"/>
                        </a:rPr>
                        <a:t>Annual 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400" b="1" kern="1200" dirty="0" smtClean="0">
                          <a:solidFill>
                            <a:schemeClr val="tx1"/>
                          </a:solidFill>
                          <a:latin typeface="Arial Narrow" pitchFamily="34" charset="0"/>
                          <a:ea typeface="+mn-ea"/>
                          <a:cs typeface="Arial" pitchFamily="34" charset="0"/>
                        </a:rPr>
                        <a:t>Quarterly  Targets</a:t>
                      </a:r>
                      <a:endParaRPr lang="en-US" sz="1400" b="1" kern="1200" dirty="0">
                        <a:solidFill>
                          <a:schemeClr val="tx1"/>
                        </a:solidFill>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xmlns="" val="10001"/>
                  </a:ext>
                </a:extLst>
              </a:tr>
              <a:tr h="650917">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Arial Narrow" pitchFamily="34" charset="0"/>
                          <a:ea typeface="+mn-ea"/>
                          <a:cs typeface="Arial" pitchFamily="34" charset="0"/>
                        </a:rPr>
                        <a:t>Quarter 2 Performance – </a:t>
                      </a:r>
                      <a:r>
                        <a:rPr lang="en-ZA" sz="1400" b="1" kern="1200" dirty="0" smtClean="0">
                          <a:solidFill>
                            <a:schemeClr val="tx1"/>
                          </a:solidFill>
                          <a:latin typeface="Arial Narrow" pitchFamily="34" charset="0"/>
                          <a:ea typeface="+mn-ea"/>
                          <a:cs typeface="Arial" pitchFamily="34" charset="0"/>
                        </a:rPr>
                        <a:t>Actual </a:t>
                      </a:r>
                      <a:r>
                        <a:rPr lang="en-US" sz="1400" b="1" kern="1200" dirty="0" smtClean="0">
                          <a:solidFill>
                            <a:schemeClr val="tx1"/>
                          </a:solidFill>
                          <a:latin typeface="Arial Narrow" pitchFamily="34" charset="0"/>
                          <a:ea typeface="+mn-ea"/>
                          <a:cs typeface="Arial" pitchFamily="34" charset="0"/>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Arial Narrow" pitchFamily="34" charset="0"/>
                          <a:ea typeface="+mn-ea"/>
                          <a:cs typeface="Arial" pitchFamily="34" charset="0"/>
                        </a:rPr>
                        <a:t>Quarter 3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Arial Narrow" pitchFamily="34" charset="0"/>
                          <a:ea typeface="+mn-ea"/>
                          <a:cs typeface="Arial" pitchFamily="34" charset="0"/>
                        </a:rPr>
                        <a:t>Quarter 3 Performance – Preliminary 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09750">
                <a:tc rowSpan="2">
                  <a:txBody>
                    <a:bodyPr/>
                    <a:lstStyle/>
                    <a:p>
                      <a:pPr marL="342900" marR="0" lvl="0" indent="-342900" algn="just" defTabSz="914400" rtl="0" eaLnBrk="1" fontAlgn="auto" latinLnBrk="0" hangingPunct="1">
                        <a:lnSpc>
                          <a:spcPct val="115000"/>
                        </a:lnSpc>
                        <a:spcBef>
                          <a:spcPts val="0"/>
                        </a:spcBef>
                        <a:spcAft>
                          <a:spcPts val="0"/>
                        </a:spcAft>
                        <a:buClrTx/>
                        <a:buSzTx/>
                        <a:buFont typeface="+mj-lt"/>
                        <a:buAutoNum type="arabicPeriod"/>
                        <a:tabLst/>
                        <a:defRPr/>
                      </a:pPr>
                      <a:r>
                        <a:rPr kumimoji="0" lang="en-ZA" sz="1400" b="0" i="0" u="none" strike="noStrike" kern="1200" cap="none" spc="0" normalizeH="0" baseline="0" noProof="0" dirty="0" smtClean="0">
                          <a:ln>
                            <a:noFill/>
                          </a:ln>
                          <a:solidFill>
                            <a:prstClr val="black"/>
                          </a:solidFill>
                          <a:effectLst/>
                          <a:uLnTx/>
                          <a:uFillTx/>
                          <a:latin typeface="Arial Narrow" pitchFamily="34" charset="0"/>
                          <a:ea typeface="+mn-ea"/>
                          <a:cs typeface="+mn-cs"/>
                        </a:rPr>
                        <a:t>Number of initiatives supported to promote B-BBEE implementation.</a:t>
                      </a:r>
                      <a:endParaRPr kumimoji="0" lang="en-US" sz="1400" b="0" i="0" u="none" strike="noStrike" kern="1200" cap="none" spc="0" normalizeH="0" baseline="0" noProof="0" dirty="0" smtClean="0">
                        <a:ln>
                          <a:noFill/>
                        </a:ln>
                        <a:solidFill>
                          <a:prstClr val="black"/>
                        </a:solidFill>
                        <a:effectLst/>
                        <a:uLnTx/>
                        <a:uFillTx/>
                        <a:latin typeface="Arial Narrow" pitchFamily="34" charset="0"/>
                        <a:ea typeface="Calibri"/>
                        <a:cs typeface="Times New Roman"/>
                      </a:endParaRPr>
                    </a:p>
                    <a:p>
                      <a:pPr marL="182880" lvl="0" indent="-182880" algn="just">
                        <a:lnSpc>
                          <a:spcPct val="115000"/>
                        </a:lnSpc>
                        <a:spcAft>
                          <a:spcPts val="0"/>
                        </a:spcAft>
                        <a:buFont typeface="+mj-lt"/>
                        <a:buAutoNum type="arabicPeriod" startAt="3"/>
                      </a:pPr>
                      <a:endParaRPr lang="en-US" sz="1400" dirty="0">
                        <a:solidFill>
                          <a:schemeClr val="tx1"/>
                        </a:solidFill>
                        <a:latin typeface="Arial Narrow" pitchFamily="34" charset="0"/>
                        <a:ea typeface="Calibri"/>
                        <a:cs typeface="Times New Roman"/>
                      </a:endParaRPr>
                    </a:p>
                  </a:txBody>
                  <a:tcP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tab pos="534988" algn="l"/>
                          <a:tab pos="1614488" algn="l"/>
                        </a:tabLst>
                        <a:defRPr/>
                      </a:pPr>
                      <a:r>
                        <a:rPr kumimoji="0" lang="en-ZA" sz="12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Four initiatives supported to promote B-BBEE implementation  (</a:t>
                      </a:r>
                      <a:r>
                        <a:rPr kumimoji="0" lang="en-ZA" sz="1200" b="1" i="0" u="none" strike="noStrike" kern="1200" cap="none" spc="0" normalizeH="0" baseline="0" noProof="0" dirty="0" err="1" smtClean="0">
                          <a:ln>
                            <a:noFill/>
                          </a:ln>
                          <a:solidFill>
                            <a:prstClr val="black"/>
                          </a:solidFill>
                          <a:effectLst/>
                          <a:uLnTx/>
                          <a:uFillTx/>
                          <a:latin typeface="Arial Narrow" pitchFamily="34" charset="0"/>
                          <a:ea typeface="+mn-ea"/>
                          <a:cs typeface="Arial" pitchFamily="34" charset="0"/>
                        </a:rPr>
                        <a:t>Cont</a:t>
                      </a:r>
                      <a:r>
                        <a:rPr kumimoji="0" lang="en-ZA" sz="12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 </a:t>
                      </a:r>
                      <a:endPar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tx1"/>
                        </a:solidFill>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tx1"/>
                        </a:solidFill>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tx1"/>
                        </a:solidFill>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764400">
                <a:tc vMerge="1">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182880" lvl="0" indent="-182880" algn="just">
                        <a:lnSpc>
                          <a:spcPct val="115000"/>
                        </a:lnSpc>
                        <a:spcAft>
                          <a:spcPts val="0"/>
                        </a:spcAft>
                        <a:buFont typeface="+mj-lt"/>
                        <a:buAutoNum type="arabicPeriod" startAt="3"/>
                      </a:pPr>
                      <a:endParaRPr lang="en-US" sz="1400" dirty="0">
                        <a:solidFill>
                          <a:schemeClr val="tx1"/>
                        </a:solidFill>
                        <a:latin typeface="Arial Narrow" pitchFamily="34" charset="0"/>
                        <a:ea typeface="Calibri"/>
                        <a:cs typeface="Times New Roman"/>
                      </a:endParaRP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342900" indent="-342900" algn="just" fontAlgn="t">
                        <a:buFont typeface="+mj-lt"/>
                        <a:buAutoNum type="arabicParenR" startAt="2"/>
                      </a:pPr>
                      <a:r>
                        <a:rPr kumimoji="0" lang="en-ZA" sz="1400" b="0" i="0" u="none" strike="noStrike" kern="1200" cap="none" spc="0" normalizeH="0" baseline="0" dirty="0">
                          <a:ln>
                            <a:noFill/>
                          </a:ln>
                          <a:solidFill>
                            <a:srgbClr val="000000"/>
                          </a:solidFill>
                          <a:effectLst/>
                          <a:uLnTx/>
                          <a:uFillTx/>
                          <a:latin typeface="Arial Narrow" panose="020B0606020202030204" pitchFamily="34" charset="0"/>
                          <a:ea typeface="+mn-ea"/>
                          <a:cs typeface="+mn-cs"/>
                        </a:rPr>
                        <a:t>Tourism Sector Transformation </a:t>
                      </a:r>
                      <a:r>
                        <a:rPr kumimoji="0" lang="en-ZA" sz="1400" b="0" i="0" u="none" strike="noStrike" kern="1200" cap="none" spc="0" normalizeH="0" baseline="0" dirty="0" smtClean="0">
                          <a:ln>
                            <a:noFill/>
                          </a:ln>
                          <a:solidFill>
                            <a:srgbClr val="000000"/>
                          </a:solidFill>
                          <a:effectLst/>
                          <a:uLnTx/>
                          <a:uFillTx/>
                          <a:latin typeface="Arial Narrow" panose="020B0606020202030204" pitchFamily="34" charset="0"/>
                          <a:ea typeface="+mn-ea"/>
                          <a:cs typeface="+mn-cs"/>
                        </a:rPr>
                        <a:t>Indaba (Summit).</a:t>
                      </a:r>
                      <a:endParaRPr kumimoji="0" lang="en-ZA" sz="1400" b="0" i="0" u="none" strike="noStrike" kern="1200" cap="none" spc="0" normalizeH="0" baseline="0" dirty="0">
                        <a:ln>
                          <a:noFill/>
                        </a:ln>
                        <a:solidFill>
                          <a:srgbClr val="000000"/>
                        </a:solidFill>
                        <a:effectLst/>
                        <a:uLnTx/>
                        <a:uFillTx/>
                        <a:latin typeface="Arial Narrow" panose="020B0606020202030204" pitchFamily="34" charset="0"/>
                        <a:ea typeface="+mn-ea"/>
                        <a:cs typeface="+mn-cs"/>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indent="0" algn="just" defTabSz="914400" rtl="0" eaLnBrk="1" fontAlgn="t" latinLnBrk="0" hangingPunct="1">
                        <a:buFont typeface="Arial" panose="020B0604020202020204" pitchFamily="34" charset="0"/>
                        <a:buNone/>
                      </a:pPr>
                      <a:r>
                        <a:rPr lang="en-ZA" sz="1400" b="0" i="0" u="none" strike="noStrike" kern="1200" dirty="0" smtClean="0">
                          <a:solidFill>
                            <a:schemeClr val="tx1"/>
                          </a:solidFill>
                          <a:effectLst/>
                          <a:latin typeface="Arial Narrow" panose="020B0606020202030204" pitchFamily="34" charset="0"/>
                          <a:ea typeface="+mn-ea"/>
                          <a:cs typeface="+mn-cs"/>
                        </a:rPr>
                        <a:t>Stakeholder consultation and mobilisation for Tourism Transformation Indaba (Summit) were done.</a:t>
                      </a:r>
                      <a:r>
                        <a:rPr lang="en-ZA" sz="1400" b="0" i="0" u="none" strike="noStrike" kern="1200" baseline="0" dirty="0" smtClean="0">
                          <a:solidFill>
                            <a:schemeClr val="tx1"/>
                          </a:solidFill>
                          <a:effectLst/>
                          <a:latin typeface="Arial Narrow" panose="020B0606020202030204" pitchFamily="34" charset="0"/>
                          <a:ea typeface="+mn-ea"/>
                          <a:cs typeface="+mn-cs"/>
                        </a:rPr>
                        <a:t> </a:t>
                      </a:r>
                      <a:endParaRPr lang="en-ZA" sz="1400" b="0" i="0" u="none" strike="noStrike" kern="1200" dirty="0" smtClean="0">
                        <a:solidFill>
                          <a:schemeClr val="tx1"/>
                        </a:solidFill>
                        <a:effectLst/>
                        <a:latin typeface="Arial Narrow" panose="020B0606020202030204" pitchFamily="34" charset="0"/>
                        <a:ea typeface="+mn-ea"/>
                        <a:cs typeface="+mn-cs"/>
                      </a:endParaRPr>
                    </a:p>
                    <a:p>
                      <a:pPr marL="0" indent="0" algn="just" defTabSz="914400" rtl="0" eaLnBrk="1" fontAlgn="t" latinLnBrk="0" hangingPunct="1">
                        <a:buFont typeface="Arial" panose="020B0604020202020204" pitchFamily="34" charset="0"/>
                        <a:buNone/>
                      </a:pPr>
                      <a:r>
                        <a:rPr lang="en-ZA" sz="1400" b="0" i="0" u="none" strike="noStrike" kern="1200" dirty="0" smtClean="0">
                          <a:solidFill>
                            <a:schemeClr val="tx1"/>
                          </a:solidFill>
                          <a:effectLst/>
                          <a:latin typeface="Arial Narrow" panose="020B0606020202030204" pitchFamily="34" charset="0"/>
                          <a:ea typeface="+mn-ea"/>
                          <a:cs typeface="+mn-cs"/>
                        </a:rPr>
                        <a:t>Consultation was conducted with the following stakeholders:</a:t>
                      </a:r>
                    </a:p>
                    <a:p>
                      <a:pPr marL="285750" indent="-285750" algn="just" defTabSz="914400" rtl="0" eaLnBrk="1" fontAlgn="t" latinLnBrk="0" hangingPunct="1">
                        <a:buFont typeface="Arial" panose="020B0604020202020204" pitchFamily="34" charset="0"/>
                        <a:buChar char="•"/>
                      </a:pPr>
                      <a:r>
                        <a:rPr lang="en-ZA" sz="1400" b="0" i="0" u="none" strike="noStrike" kern="1200" dirty="0" smtClean="0">
                          <a:solidFill>
                            <a:schemeClr val="tx1"/>
                          </a:solidFill>
                          <a:effectLst/>
                          <a:latin typeface="Arial Narrow" panose="020B0606020202030204" pitchFamily="34" charset="0"/>
                          <a:ea typeface="+mn-ea"/>
                          <a:cs typeface="+mn-cs"/>
                        </a:rPr>
                        <a:t>BEE Commission- 8 August 2017;</a:t>
                      </a:r>
                    </a:p>
                    <a:p>
                      <a:pPr marL="285750" indent="-285750" algn="just" defTabSz="914400" rtl="0" eaLnBrk="1" fontAlgn="t" latinLnBrk="0" hangingPunct="1">
                        <a:buFont typeface="Arial" panose="020B0604020202020204" pitchFamily="34" charset="0"/>
                        <a:buChar char="•"/>
                      </a:pPr>
                      <a:r>
                        <a:rPr lang="en-ZA" sz="1400" b="0" i="0" u="none" strike="noStrike" kern="1200" dirty="0" smtClean="0">
                          <a:solidFill>
                            <a:schemeClr val="tx1"/>
                          </a:solidFill>
                          <a:effectLst/>
                          <a:latin typeface="Arial Narrow" panose="020B0606020202030204" pitchFamily="34" charset="0"/>
                          <a:ea typeface="+mn-ea"/>
                          <a:cs typeface="+mn-cs"/>
                        </a:rPr>
                        <a:t>SANParks- 21 August 2017;</a:t>
                      </a:r>
                    </a:p>
                    <a:p>
                      <a:pPr marL="285750" indent="-285750" algn="just" defTabSz="914400" rtl="0" eaLnBrk="1" fontAlgn="t" latinLnBrk="0" hangingPunct="1">
                        <a:buFont typeface="Arial" panose="020B0604020202020204" pitchFamily="34" charset="0"/>
                        <a:buChar char="•"/>
                      </a:pPr>
                      <a:r>
                        <a:rPr lang="en-ZA" sz="1400" b="0" i="0" u="none" strike="noStrike" kern="1200" dirty="0" smtClean="0">
                          <a:solidFill>
                            <a:schemeClr val="tx1"/>
                          </a:solidFill>
                          <a:effectLst/>
                          <a:latin typeface="Arial Narrow" panose="020B0606020202030204" pitchFamily="34" charset="0"/>
                          <a:ea typeface="+mn-ea"/>
                          <a:cs typeface="+mn-cs"/>
                        </a:rPr>
                        <a:t>Government</a:t>
                      </a:r>
                      <a:r>
                        <a:rPr lang="en-ZA" sz="1400" b="0" i="0" u="none" strike="noStrike" kern="1200" baseline="0" dirty="0" smtClean="0">
                          <a:solidFill>
                            <a:schemeClr val="tx1"/>
                          </a:solidFill>
                          <a:effectLst/>
                          <a:latin typeface="Arial Narrow" panose="020B0606020202030204" pitchFamily="34" charset="0"/>
                          <a:ea typeface="+mn-ea"/>
                          <a:cs typeface="+mn-cs"/>
                        </a:rPr>
                        <a:t> Working Group- 2 August 2017;</a:t>
                      </a:r>
                    </a:p>
                    <a:p>
                      <a:pPr marL="285750" indent="-285750" algn="just" defTabSz="914400" rtl="0" eaLnBrk="1" fontAlgn="t" latinLnBrk="0" hangingPunct="1">
                        <a:buFont typeface="Arial" panose="020B0604020202020204" pitchFamily="34" charset="0"/>
                        <a:buChar char="•"/>
                      </a:pPr>
                      <a:r>
                        <a:rPr lang="en-ZA" sz="1400" b="0" i="0" u="none" strike="noStrike" kern="1200" dirty="0" smtClean="0">
                          <a:solidFill>
                            <a:schemeClr val="tx1"/>
                          </a:solidFill>
                          <a:effectLst/>
                          <a:latin typeface="Arial Narrow" panose="020B0606020202030204" pitchFamily="34" charset="0"/>
                          <a:ea typeface="+mn-ea"/>
                          <a:cs typeface="+mn-cs"/>
                        </a:rPr>
                        <a:t>Tourism</a:t>
                      </a:r>
                      <a:r>
                        <a:rPr lang="en-ZA" sz="1400" b="0" i="0" u="none" strike="noStrike" kern="1200" baseline="0" dirty="0" smtClean="0">
                          <a:solidFill>
                            <a:schemeClr val="tx1"/>
                          </a:solidFill>
                          <a:effectLst/>
                          <a:latin typeface="Arial Narrow" panose="020B0606020202030204" pitchFamily="34" charset="0"/>
                          <a:ea typeface="+mn-ea"/>
                          <a:cs typeface="+mn-cs"/>
                        </a:rPr>
                        <a:t> Industry- 25 August 2017;</a:t>
                      </a:r>
                    </a:p>
                    <a:p>
                      <a:pPr marL="285750" indent="-285750" algn="just" defTabSz="914400" rtl="0" eaLnBrk="1" fontAlgn="t" latinLnBrk="0" hangingPunct="1">
                        <a:buFont typeface="Arial" panose="020B0604020202020204" pitchFamily="34" charset="0"/>
                        <a:buChar char="•"/>
                      </a:pPr>
                      <a:r>
                        <a:rPr lang="en-ZA" sz="1400" b="0" i="0" u="none" strike="noStrike" kern="1200" baseline="0" dirty="0" smtClean="0">
                          <a:solidFill>
                            <a:schemeClr val="tx1"/>
                          </a:solidFill>
                          <a:effectLst/>
                          <a:latin typeface="Arial Narrow" panose="020B0606020202030204" pitchFamily="34" charset="0"/>
                          <a:ea typeface="+mn-ea"/>
                          <a:cs typeface="+mn-cs"/>
                        </a:rPr>
                        <a:t>Northern Cape Tourism Marketing- 19 September 2017.</a:t>
                      </a:r>
                      <a:endParaRPr lang="en-ZA" sz="1400" b="0" i="0" u="none" strike="noStrike" kern="1200" dirty="0" smtClean="0">
                        <a:solidFill>
                          <a:schemeClr val="tx1"/>
                        </a:solidFill>
                        <a:effectLst/>
                        <a:latin typeface="Arial Narrow" panose="020B0606020202030204" pitchFamily="34" charset="0"/>
                        <a:ea typeface="+mn-ea"/>
                        <a:cs typeface="+mn-cs"/>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l" fontAlgn="t"/>
                      <a:r>
                        <a:rPr lang="en-ZA" sz="1400" b="0" i="0" u="none" strike="noStrike" kern="1200" dirty="0" smtClean="0">
                          <a:solidFill>
                            <a:schemeClr val="tx1"/>
                          </a:solidFill>
                          <a:effectLst/>
                          <a:latin typeface="Arial Narrow" panose="020B0606020202030204" pitchFamily="34" charset="0"/>
                          <a:ea typeface="+mn-ea"/>
                          <a:cs typeface="+mn-cs"/>
                        </a:rPr>
                        <a:t>Tourism</a:t>
                      </a:r>
                      <a:r>
                        <a:rPr lang="en-ZA" sz="1400" b="0" i="0" u="none" strike="noStrike" kern="1200" baseline="0" dirty="0" smtClean="0">
                          <a:solidFill>
                            <a:schemeClr val="tx1"/>
                          </a:solidFill>
                          <a:effectLst/>
                          <a:latin typeface="Arial Narrow" panose="020B0606020202030204" pitchFamily="34" charset="0"/>
                          <a:ea typeface="+mn-ea"/>
                          <a:cs typeface="+mn-cs"/>
                        </a:rPr>
                        <a:t> </a:t>
                      </a:r>
                      <a:r>
                        <a:rPr lang="en-ZA" sz="1400" b="0" i="0" u="none" strike="noStrike" kern="1200" dirty="0" smtClean="0">
                          <a:solidFill>
                            <a:schemeClr val="tx1"/>
                          </a:solidFill>
                          <a:effectLst/>
                          <a:latin typeface="Arial Narrow" panose="020B0606020202030204" pitchFamily="34" charset="0"/>
                          <a:ea typeface="+mn-ea"/>
                          <a:cs typeface="+mn-cs"/>
                        </a:rPr>
                        <a:t>Transformation</a:t>
                      </a:r>
                      <a:r>
                        <a:rPr lang="en-ZA" sz="1400" b="0" i="0" u="none" strike="noStrike" kern="1200" dirty="0">
                          <a:solidFill>
                            <a:schemeClr val="tx1"/>
                          </a:solidFill>
                          <a:effectLst/>
                          <a:latin typeface="Arial Narrow" panose="020B0606020202030204" pitchFamily="34" charset="0"/>
                          <a:ea typeface="+mn-ea"/>
                          <a:cs typeface="+mn-cs"/>
                        </a:rPr>
                        <a:t/>
                      </a:r>
                      <a:br>
                        <a:rPr lang="en-ZA" sz="1400" b="0" i="0" u="none" strike="noStrike" kern="1200" dirty="0">
                          <a:solidFill>
                            <a:schemeClr val="tx1"/>
                          </a:solidFill>
                          <a:effectLst/>
                          <a:latin typeface="Arial Narrow" panose="020B0606020202030204" pitchFamily="34" charset="0"/>
                          <a:ea typeface="+mn-ea"/>
                          <a:cs typeface="+mn-cs"/>
                        </a:rPr>
                      </a:br>
                      <a:r>
                        <a:rPr lang="en-ZA" sz="1400" b="0" i="0" u="none" strike="noStrike" kern="1200" dirty="0">
                          <a:solidFill>
                            <a:schemeClr val="tx1"/>
                          </a:solidFill>
                          <a:effectLst/>
                          <a:latin typeface="Arial Narrow" panose="020B0606020202030204" pitchFamily="34" charset="0"/>
                          <a:ea typeface="+mn-ea"/>
                          <a:cs typeface="+mn-cs"/>
                        </a:rPr>
                        <a:t>Indaba </a:t>
                      </a:r>
                      <a:r>
                        <a:rPr lang="en-ZA" sz="1400" b="0" i="0" u="none" strike="noStrike" kern="1200" dirty="0" smtClean="0">
                          <a:solidFill>
                            <a:schemeClr val="tx1"/>
                          </a:solidFill>
                          <a:effectLst/>
                          <a:latin typeface="Arial Narrow" panose="020B0606020202030204" pitchFamily="34" charset="0"/>
                          <a:ea typeface="+mn-ea"/>
                          <a:cs typeface="+mn-cs"/>
                        </a:rPr>
                        <a:t>(Summit</a:t>
                      </a:r>
                      <a:r>
                        <a:rPr lang="en-ZA" sz="1400" b="0" i="0" u="none" strike="noStrike" kern="1200" dirty="0" smtClean="0">
                          <a:solidFill>
                            <a:schemeClr val="tx1"/>
                          </a:solidFill>
                          <a:effectLst/>
                          <a:latin typeface="Arial Narrow" panose="020B0606020202030204" pitchFamily="34" charset="0"/>
                          <a:ea typeface="+mn-ea"/>
                          <a:cs typeface="+mn-cs"/>
                        </a:rPr>
                        <a:t>) held.</a:t>
                      </a:r>
                      <a:endParaRPr lang="en-ZA" sz="1400" b="0" i="0" u="none" strike="noStrike" kern="1200" dirty="0">
                        <a:solidFill>
                          <a:schemeClr val="tx1"/>
                        </a:solidFill>
                        <a:effectLst/>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400" b="0" i="0" u="none" strike="noStrike" kern="1200" dirty="0" smtClean="0">
                          <a:solidFill>
                            <a:schemeClr val="tx1"/>
                          </a:solidFill>
                          <a:effectLst/>
                          <a:latin typeface="Arial Narrow" panose="020B0606020202030204" pitchFamily="34" charset="0"/>
                          <a:ea typeface="+mn-ea"/>
                          <a:cs typeface="+mn-cs"/>
                        </a:rPr>
                        <a:t>Tourism</a:t>
                      </a:r>
                      <a:r>
                        <a:rPr lang="en-ZA" sz="1400" b="0" i="0" u="none" strike="noStrike" kern="1200" baseline="0" dirty="0" smtClean="0">
                          <a:solidFill>
                            <a:schemeClr val="tx1"/>
                          </a:solidFill>
                          <a:effectLst/>
                          <a:latin typeface="Arial Narrow" panose="020B0606020202030204" pitchFamily="34" charset="0"/>
                          <a:ea typeface="+mn-ea"/>
                          <a:cs typeface="+mn-cs"/>
                        </a:rPr>
                        <a:t> </a:t>
                      </a:r>
                      <a:r>
                        <a:rPr lang="en-ZA" sz="1400" b="0" i="0" u="none" strike="noStrike" kern="1200" dirty="0" smtClean="0">
                          <a:solidFill>
                            <a:schemeClr val="tx1"/>
                          </a:solidFill>
                          <a:effectLst/>
                          <a:latin typeface="Arial Narrow" panose="020B0606020202030204" pitchFamily="34" charset="0"/>
                          <a:ea typeface="+mn-ea"/>
                          <a:cs typeface="+mn-cs"/>
                        </a:rPr>
                        <a:t>Transformation</a:t>
                      </a:r>
                      <a:r>
                        <a:rPr lang="en-ZA" sz="1400" b="0" i="0" u="none" strike="noStrike" kern="1200" dirty="0">
                          <a:solidFill>
                            <a:schemeClr val="tx1"/>
                          </a:solidFill>
                          <a:effectLst/>
                          <a:latin typeface="Arial Narrow" panose="020B0606020202030204" pitchFamily="34" charset="0"/>
                          <a:ea typeface="+mn-ea"/>
                          <a:cs typeface="+mn-cs"/>
                        </a:rPr>
                        <a:t/>
                      </a:r>
                      <a:br>
                        <a:rPr lang="en-ZA" sz="1400" b="0" i="0" u="none" strike="noStrike" kern="1200" dirty="0">
                          <a:solidFill>
                            <a:schemeClr val="tx1"/>
                          </a:solidFill>
                          <a:effectLst/>
                          <a:latin typeface="Arial Narrow" panose="020B0606020202030204" pitchFamily="34" charset="0"/>
                          <a:ea typeface="+mn-ea"/>
                          <a:cs typeface="+mn-cs"/>
                        </a:rPr>
                      </a:br>
                      <a:r>
                        <a:rPr lang="en-ZA" sz="1400" b="0" i="0" u="none" strike="noStrike" kern="1200" dirty="0" smtClean="0">
                          <a:solidFill>
                            <a:schemeClr val="tx1"/>
                          </a:solidFill>
                          <a:effectLst/>
                          <a:latin typeface="Arial Narrow" panose="020B0606020202030204" pitchFamily="34" charset="0"/>
                          <a:ea typeface="+mn-ea"/>
                          <a:cs typeface="+mn-cs"/>
                        </a:rPr>
                        <a:t>(Summit)</a:t>
                      </a:r>
                      <a:r>
                        <a:rPr lang="en-ZA" sz="1400" b="0" i="0" u="none" strike="noStrike" kern="1200" baseline="0" dirty="0" smtClean="0">
                          <a:solidFill>
                            <a:schemeClr val="tx1"/>
                          </a:solidFill>
                          <a:effectLst/>
                          <a:latin typeface="Arial Narrow" panose="020B0606020202030204" pitchFamily="34" charset="0"/>
                          <a:ea typeface="+mn-ea"/>
                          <a:cs typeface="+mn-cs"/>
                        </a:rPr>
                        <a:t> </a:t>
                      </a:r>
                      <a:r>
                        <a:rPr lang="en-ZA" sz="1400" b="0" i="0" u="none" strike="noStrike" kern="1200" dirty="0" smtClean="0">
                          <a:solidFill>
                            <a:schemeClr val="tx1"/>
                          </a:solidFill>
                          <a:effectLst/>
                          <a:latin typeface="Arial Narrow" panose="020B0606020202030204" pitchFamily="34" charset="0"/>
                          <a:ea typeface="+mn-ea"/>
                          <a:cs typeface="+mn-cs"/>
                        </a:rPr>
                        <a:t>was </a:t>
                      </a:r>
                      <a:r>
                        <a:rPr lang="en-ZA" sz="1400" b="0" i="0" u="none" strike="noStrike" kern="1200" dirty="0">
                          <a:solidFill>
                            <a:schemeClr val="tx1"/>
                          </a:solidFill>
                          <a:effectLst/>
                          <a:latin typeface="Arial Narrow" panose="020B0606020202030204" pitchFamily="34" charset="0"/>
                          <a:ea typeface="+mn-ea"/>
                          <a:cs typeface="+mn-cs"/>
                        </a:rPr>
                        <a:t>held on 30-31 October </a:t>
                      </a:r>
                      <a:r>
                        <a:rPr lang="en-ZA" sz="1400" b="0" i="0" u="none" strike="noStrike" kern="1200" dirty="0" smtClean="0">
                          <a:solidFill>
                            <a:schemeClr val="tx1"/>
                          </a:solidFill>
                          <a:effectLst/>
                          <a:latin typeface="Arial Narrow" panose="020B0606020202030204" pitchFamily="34" charset="0"/>
                          <a:ea typeface="+mn-ea"/>
                          <a:cs typeface="+mn-cs"/>
                        </a:rPr>
                        <a:t>2017 at Kopanong Conference Centre in Benoni. </a:t>
                      </a:r>
                    </a:p>
                    <a:p>
                      <a:pPr algn="just" fontAlgn="t"/>
                      <a:endParaRPr lang="en-ZA" sz="1400" b="0" i="0" u="none" strike="noStrike" kern="1200" dirty="0" smtClean="0">
                        <a:solidFill>
                          <a:schemeClr val="tx1"/>
                        </a:solidFill>
                        <a:effectLst/>
                        <a:latin typeface="Arial Narrow" panose="020B0606020202030204" pitchFamily="34" charset="0"/>
                        <a:ea typeface="+mn-ea"/>
                        <a:cs typeface="+mn-cs"/>
                      </a:endParaRPr>
                    </a:p>
                    <a:p>
                      <a:pPr algn="just" fontAlgn="t"/>
                      <a:r>
                        <a:rPr lang="en-ZA" sz="1400" b="0" i="0" u="none" strike="noStrike" kern="1200" dirty="0" smtClean="0">
                          <a:solidFill>
                            <a:schemeClr val="tx1"/>
                          </a:solidFill>
                          <a:effectLst/>
                          <a:latin typeface="Arial Narrow" panose="020B0606020202030204" pitchFamily="34" charset="0"/>
                          <a:ea typeface="+mn-ea"/>
                          <a:cs typeface="+mn-cs"/>
                        </a:rPr>
                        <a:t>The</a:t>
                      </a:r>
                      <a:r>
                        <a:rPr lang="en-ZA" sz="1400" b="0" i="0" u="none" strike="noStrike" kern="1200" baseline="0" dirty="0" smtClean="0">
                          <a:solidFill>
                            <a:schemeClr val="tx1"/>
                          </a:solidFill>
                          <a:effectLst/>
                          <a:latin typeface="Arial Narrow" panose="020B0606020202030204" pitchFamily="34" charset="0"/>
                          <a:ea typeface="+mn-ea"/>
                          <a:cs typeface="+mn-cs"/>
                        </a:rPr>
                        <a:t> Summit</a:t>
                      </a:r>
                      <a:r>
                        <a:rPr lang="en-ZA" sz="1400" b="0" i="0" u="none" strike="noStrike" kern="1200" dirty="0" smtClean="0">
                          <a:solidFill>
                            <a:schemeClr val="tx1"/>
                          </a:solidFill>
                          <a:effectLst/>
                          <a:latin typeface="Arial Narrow" panose="020B0606020202030204" pitchFamily="34" charset="0"/>
                          <a:ea typeface="+mn-ea"/>
                          <a:cs typeface="+mn-cs"/>
                        </a:rPr>
                        <a:t> is a platform for dialogue and exchange for</a:t>
                      </a:r>
                      <a:r>
                        <a:rPr lang="en-ZA" sz="1400" b="0" i="0" u="none" strike="noStrike" kern="1200" baseline="0" dirty="0" smtClean="0">
                          <a:solidFill>
                            <a:schemeClr val="tx1"/>
                          </a:solidFill>
                          <a:effectLst/>
                          <a:latin typeface="Arial Narrow" panose="020B0606020202030204" pitchFamily="34" charset="0"/>
                          <a:ea typeface="+mn-ea"/>
                          <a:cs typeface="+mn-cs"/>
                        </a:rPr>
                        <a:t> tourism sector transformation strategies and investment opportunities. </a:t>
                      </a:r>
                    </a:p>
                    <a:p>
                      <a:pPr algn="just" fontAlgn="t"/>
                      <a:r>
                        <a:rPr lang="en-ZA" sz="1400" b="0" i="0" u="none" strike="noStrike" kern="1200" baseline="0" dirty="0" smtClean="0">
                          <a:solidFill>
                            <a:schemeClr val="tx1"/>
                          </a:solidFill>
                          <a:effectLst/>
                          <a:latin typeface="Arial Narrow" panose="020B0606020202030204" pitchFamily="34" charset="0"/>
                          <a:ea typeface="+mn-ea"/>
                          <a:cs typeface="+mn-cs"/>
                        </a:rPr>
                        <a:t>The Summit also contributes towards radically improving </a:t>
                      </a:r>
                      <a:r>
                        <a:rPr lang="en-ZA" sz="1400" b="0" i="0" u="none" strike="noStrike" kern="1200" dirty="0" smtClean="0">
                          <a:solidFill>
                            <a:schemeClr val="tx1"/>
                          </a:solidFill>
                          <a:effectLst/>
                          <a:latin typeface="Arial Narrow" panose="020B0606020202030204" pitchFamily="34" charset="0"/>
                          <a:ea typeface="+mn-ea"/>
                          <a:cs typeface="+mn-cs"/>
                        </a:rPr>
                        <a:t> previously disadvantage people to participate across</a:t>
                      </a:r>
                      <a:r>
                        <a:rPr lang="en-ZA" sz="1400" b="0" i="0" u="none" strike="noStrike" kern="1200" baseline="0" dirty="0" smtClean="0">
                          <a:solidFill>
                            <a:schemeClr val="tx1"/>
                          </a:solidFill>
                          <a:effectLst/>
                          <a:latin typeface="Arial Narrow" panose="020B0606020202030204" pitchFamily="34" charset="0"/>
                          <a:ea typeface="+mn-ea"/>
                          <a:cs typeface="+mn-cs"/>
                        </a:rPr>
                        <a:t> the Tourism value chain.</a:t>
                      </a:r>
                      <a:endParaRPr lang="en-ZA" sz="1400" b="0" i="0" u="none" strike="noStrike" kern="1200" dirty="0">
                        <a:solidFill>
                          <a:schemeClr val="tx1"/>
                        </a:solidFill>
                        <a:effectLst/>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800915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04724" y="6074229"/>
            <a:ext cx="2991708" cy="282122"/>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1798207213"/>
              </p:ext>
            </p:extLst>
          </p:nvPr>
        </p:nvGraphicFramePr>
        <p:xfrm>
          <a:off x="204724" y="224005"/>
          <a:ext cx="8710677" cy="5376502"/>
        </p:xfrm>
        <a:graphic>
          <a:graphicData uri="http://schemas.openxmlformats.org/drawingml/2006/table">
            <a:tbl>
              <a:tblPr/>
              <a:tblGrid>
                <a:gridCol w="1464278">
                  <a:extLst>
                    <a:ext uri="{9D8B030D-6E8A-4147-A177-3AD203B41FA5}">
                      <a16:colId xmlns:a16="http://schemas.microsoft.com/office/drawing/2014/main" xmlns="" val="20000"/>
                    </a:ext>
                  </a:extLst>
                </a:gridCol>
                <a:gridCol w="1704513">
                  <a:extLst>
                    <a:ext uri="{9D8B030D-6E8A-4147-A177-3AD203B41FA5}">
                      <a16:colId xmlns:a16="http://schemas.microsoft.com/office/drawing/2014/main" xmlns="" val="20001"/>
                    </a:ext>
                  </a:extLst>
                </a:gridCol>
                <a:gridCol w="1669132">
                  <a:extLst>
                    <a:ext uri="{9D8B030D-6E8A-4147-A177-3AD203B41FA5}">
                      <a16:colId xmlns:a16="http://schemas.microsoft.com/office/drawing/2014/main" xmlns="" val="20002"/>
                    </a:ext>
                  </a:extLst>
                </a:gridCol>
                <a:gridCol w="1446930">
                  <a:extLst>
                    <a:ext uri="{9D8B030D-6E8A-4147-A177-3AD203B41FA5}">
                      <a16:colId xmlns:a16="http://schemas.microsoft.com/office/drawing/2014/main" xmlns="" val="1808669348"/>
                    </a:ext>
                  </a:extLst>
                </a:gridCol>
                <a:gridCol w="2425824">
                  <a:extLst>
                    <a:ext uri="{9D8B030D-6E8A-4147-A177-3AD203B41FA5}">
                      <a16:colId xmlns:a16="http://schemas.microsoft.com/office/drawing/2014/main" xmlns="" val="20004"/>
                    </a:ext>
                  </a:extLst>
                </a:gridCol>
              </a:tblGrid>
              <a:tr h="225382">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Arial Narrow"/>
                        </a:rPr>
                        <a:t>Strategic objective: </a:t>
                      </a:r>
                      <a:r>
                        <a:rPr kumimoji="0" lang="en-ZA" sz="1400" b="1" i="0" u="none" strike="noStrike" kern="1200" cap="none" spc="0" normalizeH="0" baseline="0" noProof="0" dirty="0" smtClean="0">
                          <a:ln>
                            <a:noFill/>
                          </a:ln>
                          <a:solidFill>
                            <a:schemeClr val="tx1"/>
                          </a:solidFill>
                          <a:effectLst/>
                          <a:uLnTx/>
                          <a:uFillTx/>
                          <a:latin typeface="Arial Narrow"/>
                        </a:rPr>
                        <a:t>To accelerate the transformation of the tourism sector.</a:t>
                      </a:r>
                      <a:endParaRPr kumimoji="0" lang="en-US" sz="1400" b="1" i="0" u="none" strike="noStrike" kern="1200" cap="none" spc="0" normalizeH="0" baseline="0" noProof="0" dirty="0">
                        <a:ln>
                          <a:noFill/>
                        </a:ln>
                        <a:solidFill>
                          <a:schemeClr val="tx1"/>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extLst>
                  <a:ext uri="{0D108BD9-81ED-4DB2-BD59-A6C34878D82A}">
                    <a16:rowId xmlns:a16="http://schemas.microsoft.com/office/drawing/2014/main" xmlns="" val="10000"/>
                  </a:ext>
                </a:extLst>
              </a:tr>
              <a:tr h="28269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smtClean="0">
                          <a:ln>
                            <a:noFill/>
                          </a:ln>
                          <a:solidFill>
                            <a:schemeClr val="tx1"/>
                          </a:solidFill>
                          <a:effectLst/>
                          <a:uLnTx/>
                          <a:uFillTx/>
                          <a:latin typeface="Arial Narrow"/>
                          <a:ea typeface="+mn-ea"/>
                          <a:cs typeface="+mn-cs"/>
                        </a:rPr>
                        <a:t>Key Performance Indicator</a:t>
                      </a:r>
                      <a:endParaRPr kumimoji="0" lang="en-US" sz="1400" b="1" i="0" u="none" strike="noStrike" kern="1200" cap="none" spc="0" normalizeH="0" baseline="0" dirty="0">
                        <a:ln>
                          <a:noFill/>
                        </a:ln>
                        <a:solidFill>
                          <a:schemeClr val="tx1"/>
                        </a:solidFill>
                        <a:effectLst/>
                        <a:uLnTx/>
                        <a:uFillTx/>
                        <a:latin typeface="Arial Narrow"/>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smtClean="0">
                          <a:ln>
                            <a:noFill/>
                          </a:ln>
                          <a:solidFill>
                            <a:schemeClr val="tx1"/>
                          </a:solidFill>
                          <a:effectLst/>
                          <a:uLnTx/>
                          <a:uFillTx/>
                          <a:latin typeface="Arial Narrow"/>
                          <a:ea typeface="+mn-ea"/>
                          <a:cs typeface="+mn-cs"/>
                        </a:rPr>
                        <a:t>Annual Target</a:t>
                      </a:r>
                      <a:endParaRPr kumimoji="0" lang="en-US" sz="1400" b="1" i="0" u="none" strike="noStrike" kern="1200" cap="none" spc="0" normalizeH="0" baseline="0" dirty="0">
                        <a:ln>
                          <a:noFill/>
                        </a:ln>
                        <a:solidFill>
                          <a:schemeClr val="tx1"/>
                        </a:solidFill>
                        <a:effectLst/>
                        <a:uLnTx/>
                        <a:uFillTx/>
                        <a:latin typeface="Arial Narrow"/>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smtClean="0">
                          <a:ln>
                            <a:noFill/>
                          </a:ln>
                          <a:solidFill>
                            <a:schemeClr val="tx1"/>
                          </a:solidFill>
                          <a:effectLst/>
                          <a:uLnTx/>
                          <a:uFillTx/>
                          <a:latin typeface="Arial Narrow"/>
                          <a:ea typeface="+mn-ea"/>
                          <a:cs typeface="+mn-cs"/>
                        </a:rPr>
                        <a:t>Quarterly  Targets</a:t>
                      </a:r>
                      <a:endParaRPr kumimoji="0" lang="en-US" sz="1400" b="1" i="0" u="none" strike="noStrike" kern="1200" cap="none" spc="0" normalizeH="0" baseline="0" dirty="0">
                        <a:ln>
                          <a:noFill/>
                        </a:ln>
                        <a:solidFill>
                          <a:schemeClr val="tx1"/>
                        </a:solidFill>
                        <a:effectLst/>
                        <a:uLnTx/>
                        <a:uFillTx/>
                        <a:latin typeface="Arial Narrow"/>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pPr algn="ctr">
                        <a:lnSpc>
                          <a:spcPct val="100000"/>
                        </a:lnSpc>
                      </a:pPr>
                      <a:endParaRPr lang="en-US" sz="1400" b="1" dirty="0">
                        <a:solidFill>
                          <a:srgbClr val="FF0000"/>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a:p>
                  </a:txBody>
                  <a:tcPr/>
                </a:tc>
                <a:extLst>
                  <a:ext uri="{0D108BD9-81ED-4DB2-BD59-A6C34878D82A}">
                    <a16:rowId xmlns:a16="http://schemas.microsoft.com/office/drawing/2014/main" xmlns="" val="10001"/>
                  </a:ext>
                </a:extLst>
              </a:tr>
              <a:tr h="678456">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smtClean="0">
                          <a:ln>
                            <a:noFill/>
                          </a:ln>
                          <a:solidFill>
                            <a:schemeClr val="tx1"/>
                          </a:solidFill>
                          <a:effectLst/>
                          <a:uLnTx/>
                          <a:uFillTx/>
                          <a:latin typeface="Arial Narrow"/>
                          <a:ea typeface="+mn-ea"/>
                          <a:cs typeface="+mn-cs"/>
                        </a:rPr>
                        <a:t>Quarter 2 Performance – </a:t>
                      </a:r>
                      <a:r>
                        <a:rPr kumimoji="0" lang="en-ZA" sz="1400" b="1" i="0" u="none" strike="noStrike" kern="1200" cap="none" spc="0" normalizeH="0" baseline="0" dirty="0" smtClean="0">
                          <a:ln>
                            <a:noFill/>
                          </a:ln>
                          <a:solidFill>
                            <a:schemeClr val="tx1"/>
                          </a:solidFill>
                          <a:effectLst/>
                          <a:uLnTx/>
                          <a:uFillTx/>
                          <a:latin typeface="Arial Narrow"/>
                          <a:ea typeface="+mn-ea"/>
                          <a:cs typeface="+mn-cs"/>
                        </a:rPr>
                        <a:t>Actual </a:t>
                      </a:r>
                      <a:r>
                        <a:rPr kumimoji="0" lang="en-US" sz="1400" b="1" i="0" u="none" strike="noStrike" kern="1200" cap="none" spc="0" normalizeH="0" baseline="0" dirty="0" smtClean="0">
                          <a:ln>
                            <a:noFill/>
                          </a:ln>
                          <a:solidFill>
                            <a:schemeClr val="tx1"/>
                          </a:solidFill>
                          <a:effectLst/>
                          <a:uLnTx/>
                          <a:uFillTx/>
                          <a:latin typeface="Arial Narrow"/>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smtClean="0">
                          <a:ln>
                            <a:noFill/>
                          </a:ln>
                          <a:solidFill>
                            <a:schemeClr val="tx1"/>
                          </a:solidFill>
                          <a:effectLst/>
                          <a:uLnTx/>
                          <a:uFillTx/>
                          <a:latin typeface="Arial Narrow"/>
                          <a:ea typeface="+mn-ea"/>
                          <a:cs typeface="+mn-cs"/>
                        </a:rPr>
                        <a:t>Quarter 3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smtClean="0">
                          <a:ln>
                            <a:noFill/>
                          </a:ln>
                          <a:solidFill>
                            <a:schemeClr val="tx1"/>
                          </a:solidFill>
                          <a:effectLst/>
                          <a:uLnTx/>
                          <a:uFillTx/>
                          <a:latin typeface="Arial Narrow"/>
                          <a:ea typeface="+mn-ea"/>
                          <a:cs typeface="+mn-cs"/>
                        </a:rPr>
                        <a:t>Quarter 3 Performance – Preliminary 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262303">
                <a:tc rowSpan="2">
                  <a:txBody>
                    <a:bodyPr/>
                    <a:lstStyle/>
                    <a:p>
                      <a:pPr marL="168275" marR="0" lvl="0" indent="-168275" algn="just" defTabSz="914400" rtl="0" eaLnBrk="1" fontAlgn="auto" latinLnBrk="0" hangingPunct="1">
                        <a:lnSpc>
                          <a:spcPct val="115000"/>
                        </a:lnSpc>
                        <a:spcBef>
                          <a:spcPts val="0"/>
                        </a:spcBef>
                        <a:spcAft>
                          <a:spcPts val="0"/>
                        </a:spcAft>
                        <a:buClrTx/>
                        <a:buSzTx/>
                        <a:buFont typeface="+mj-lt"/>
                        <a:buAutoNum type="arabicPeriod"/>
                        <a:tabLst/>
                        <a:defRPr/>
                      </a:pPr>
                      <a:r>
                        <a:rPr kumimoji="0" lang="en-ZA" sz="1400" b="0" i="0" u="none" strike="noStrike" kern="1200" cap="none" spc="0" normalizeH="0" baseline="0" noProof="0" dirty="0" smtClean="0">
                          <a:ln>
                            <a:noFill/>
                          </a:ln>
                          <a:solidFill>
                            <a:schemeClr val="tx1"/>
                          </a:solidFill>
                          <a:effectLst/>
                          <a:uLnTx/>
                          <a:uFillTx/>
                          <a:latin typeface="Arial Narrow" pitchFamily="34" charset="0"/>
                          <a:ea typeface="+mn-ea"/>
                          <a:cs typeface="+mn-cs"/>
                        </a:rPr>
                        <a:t>Number of initiatives supported to promote B-BBEE implementation.</a:t>
                      </a:r>
                      <a:endParaRPr kumimoji="0" lang="en-US" sz="1400" b="0" i="0" u="none" strike="noStrike" kern="1200" cap="none" spc="0" normalizeH="0" baseline="0" noProof="0" dirty="0" smtClean="0">
                        <a:ln>
                          <a:noFill/>
                        </a:ln>
                        <a:solidFill>
                          <a:schemeClr val="tx1"/>
                        </a:solidFill>
                        <a:effectLst/>
                        <a:uLnTx/>
                        <a:uFillTx/>
                        <a:latin typeface="Arial Narrow" pitchFamily="34" charset="0"/>
                        <a:ea typeface="Calibri"/>
                        <a:cs typeface="Times New Roman"/>
                      </a:endParaRPr>
                    </a:p>
                    <a:p>
                      <a:pPr marL="182880" lvl="0" indent="-182880" algn="just">
                        <a:lnSpc>
                          <a:spcPct val="115000"/>
                        </a:lnSpc>
                        <a:spcAft>
                          <a:spcPts val="0"/>
                        </a:spcAft>
                        <a:buFont typeface="+mj-lt"/>
                        <a:buAutoNum type="arabicPeriod" startAt="3"/>
                      </a:pPr>
                      <a:endParaRPr lang="en-US" sz="1400" dirty="0">
                        <a:solidFill>
                          <a:schemeClr val="tx1"/>
                        </a:solidFill>
                        <a:latin typeface="Arial Narrow" pitchFamily="34" charset="0"/>
                        <a:ea typeface="Calibri"/>
                        <a:cs typeface="Times New Roman"/>
                      </a:endParaRPr>
                    </a:p>
                  </a:txBody>
                  <a:tcP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tab pos="534988" algn="l"/>
                          <a:tab pos="1614488" algn="l"/>
                        </a:tabLst>
                        <a:defRPr/>
                      </a:pPr>
                      <a:r>
                        <a:rPr kumimoji="0" lang="en-ZA" sz="12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Four initiatives supported to promote B-BBEE implementation (</a:t>
                      </a:r>
                      <a:r>
                        <a:rPr kumimoji="0" lang="en-ZA" sz="1200" b="1" i="0" u="none" strike="noStrike" kern="1200" cap="none" spc="0" normalizeH="0" baseline="0" noProof="0" dirty="0" err="1" smtClean="0">
                          <a:ln>
                            <a:noFill/>
                          </a:ln>
                          <a:solidFill>
                            <a:prstClr val="black"/>
                          </a:solidFill>
                          <a:effectLst/>
                          <a:uLnTx/>
                          <a:uFillTx/>
                          <a:latin typeface="Arial Narrow" pitchFamily="34" charset="0"/>
                          <a:ea typeface="+mn-ea"/>
                          <a:cs typeface="Arial" pitchFamily="34" charset="0"/>
                        </a:rPr>
                        <a:t>Cont</a:t>
                      </a:r>
                      <a:r>
                        <a:rPr kumimoji="0" lang="en-ZA" sz="12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a:t>
                      </a:r>
                      <a:endPar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dirty="0" smtClean="0">
                        <a:ln>
                          <a:noFill/>
                        </a:ln>
                        <a:solidFill>
                          <a:schemeClr val="tx1"/>
                        </a:solidFill>
                        <a:effectLst/>
                        <a:uLnTx/>
                        <a:uFillTx/>
                        <a:latin typeface="Arial Narrow"/>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10003"/>
                  </a:ext>
                </a:extLst>
              </a:tr>
              <a:tr h="3759775">
                <a:tc vMerge="1">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182880" lvl="0" indent="-182880" algn="just">
                        <a:lnSpc>
                          <a:spcPct val="115000"/>
                        </a:lnSpc>
                        <a:spcAft>
                          <a:spcPts val="0"/>
                        </a:spcAft>
                        <a:buFont typeface="+mj-lt"/>
                        <a:buAutoNum type="arabicPeriod" startAt="3"/>
                      </a:pPr>
                      <a:endParaRPr lang="en-US" sz="1400" dirty="0">
                        <a:solidFill>
                          <a:schemeClr val="tx1"/>
                        </a:solidFill>
                        <a:latin typeface="Arial Narrow" pitchFamily="34" charset="0"/>
                        <a:ea typeface="Calibri"/>
                        <a:cs typeface="Times New Roman"/>
                      </a:endParaRP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342900" indent="-342900" algn="just" fontAlgn="t">
                        <a:buFont typeface="+mj-lt"/>
                        <a:buAutoNum type="arabicParenR" startAt="3"/>
                      </a:pPr>
                      <a:r>
                        <a:rPr lang="en-ZA" sz="1400" b="0" i="0" u="none" strike="noStrike" dirty="0">
                          <a:solidFill>
                            <a:schemeClr val="tx1"/>
                          </a:solidFill>
                          <a:effectLst/>
                          <a:latin typeface="Arial Narrow" panose="020B0606020202030204" pitchFamily="34" charset="0"/>
                        </a:rPr>
                        <a:t>Guidelines for commercialisation of state-owned attractions.</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algn="just" defTabSz="914400" rtl="0" eaLnBrk="1" fontAlgn="t" latinLnBrk="0" hangingPunct="1"/>
                      <a:r>
                        <a:rPr lang="en-ZA" sz="1400" b="0" i="0" u="none" strike="noStrike" kern="1200" dirty="0" smtClean="0">
                          <a:solidFill>
                            <a:schemeClr val="tx1"/>
                          </a:solidFill>
                          <a:effectLst/>
                          <a:latin typeface="Arial Narrow" panose="020B0606020202030204" pitchFamily="34" charset="0"/>
                          <a:ea typeface="+mn-ea"/>
                          <a:cs typeface="+mn-cs"/>
                        </a:rPr>
                        <a:t>Site visits of state-owned attractions were conducted in all the nine provinces.</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l" fontAlgn="t"/>
                      <a:r>
                        <a:rPr lang="en-ZA" sz="1400" b="0" i="0" u="none" strike="noStrike" kern="1200" dirty="0">
                          <a:solidFill>
                            <a:schemeClr val="tx1"/>
                          </a:solidFill>
                          <a:effectLst/>
                          <a:latin typeface="Arial Narrow" panose="020B0606020202030204" pitchFamily="34" charset="0"/>
                          <a:ea typeface="+mn-ea"/>
                          <a:cs typeface="+mn-cs"/>
                        </a:rPr>
                        <a:t>Draft guidelines </a:t>
                      </a:r>
                      <a:r>
                        <a:rPr lang="en-ZA" sz="1400" b="0" i="0" u="none" strike="noStrike" kern="1200" dirty="0" smtClean="0">
                          <a:solidFill>
                            <a:schemeClr val="tx1"/>
                          </a:solidFill>
                          <a:effectLst/>
                          <a:latin typeface="Arial Narrow" panose="020B0606020202030204" pitchFamily="34" charset="0"/>
                          <a:ea typeface="+mn-ea"/>
                          <a:cs typeface="+mn-cs"/>
                        </a:rPr>
                        <a:t>and</a:t>
                      </a:r>
                      <a:r>
                        <a:rPr lang="en-ZA" sz="1400" b="0" i="0" u="none" strike="noStrike" kern="1200" dirty="0">
                          <a:solidFill>
                            <a:schemeClr val="tx1"/>
                          </a:solidFill>
                          <a:effectLst/>
                          <a:latin typeface="Arial Narrow" panose="020B0606020202030204" pitchFamily="34" charset="0"/>
                          <a:ea typeface="+mn-ea"/>
                          <a:cs typeface="+mn-cs"/>
                        </a:rPr>
                        <a:t/>
                      </a:r>
                      <a:br>
                        <a:rPr lang="en-ZA" sz="1400" b="0" i="0" u="none" strike="noStrike" kern="1200" dirty="0">
                          <a:solidFill>
                            <a:schemeClr val="tx1"/>
                          </a:solidFill>
                          <a:effectLst/>
                          <a:latin typeface="Arial Narrow" panose="020B0606020202030204" pitchFamily="34" charset="0"/>
                          <a:ea typeface="+mn-ea"/>
                          <a:cs typeface="+mn-cs"/>
                        </a:rPr>
                      </a:br>
                      <a:r>
                        <a:rPr lang="en-ZA" sz="1400" b="0" i="0" u="none" strike="noStrike" kern="1200" dirty="0">
                          <a:solidFill>
                            <a:schemeClr val="tx1"/>
                          </a:solidFill>
                          <a:effectLst/>
                          <a:latin typeface="Arial Narrow" panose="020B0606020202030204" pitchFamily="34" charset="0"/>
                          <a:ea typeface="+mn-ea"/>
                          <a:cs typeface="+mn-cs"/>
                        </a:rPr>
                        <a:t>consultations with </a:t>
                      </a:r>
                      <a:r>
                        <a:rPr lang="en-ZA" sz="1400" b="0" i="0" u="none" strike="noStrike" kern="1200" dirty="0" smtClean="0">
                          <a:solidFill>
                            <a:schemeClr val="tx1"/>
                          </a:solidFill>
                          <a:effectLst/>
                          <a:latin typeface="Arial Narrow" panose="020B0606020202030204" pitchFamily="34" charset="0"/>
                          <a:ea typeface="+mn-ea"/>
                          <a:cs typeface="+mn-cs"/>
                        </a:rPr>
                        <a:t>key</a:t>
                      </a:r>
                      <a:r>
                        <a:rPr lang="en-ZA" sz="1400" b="0" i="0" u="none" strike="noStrike" kern="1200" dirty="0">
                          <a:solidFill>
                            <a:schemeClr val="tx1"/>
                          </a:solidFill>
                          <a:effectLst/>
                          <a:latin typeface="Arial Narrow" panose="020B0606020202030204" pitchFamily="34" charset="0"/>
                          <a:ea typeface="+mn-ea"/>
                          <a:cs typeface="+mn-cs"/>
                        </a:rPr>
                        <a:t/>
                      </a:r>
                      <a:br>
                        <a:rPr lang="en-ZA" sz="1400" b="0" i="0" u="none" strike="noStrike" kern="1200" dirty="0">
                          <a:solidFill>
                            <a:schemeClr val="tx1"/>
                          </a:solidFill>
                          <a:effectLst/>
                          <a:latin typeface="Arial Narrow" panose="020B0606020202030204" pitchFamily="34" charset="0"/>
                          <a:ea typeface="+mn-ea"/>
                          <a:cs typeface="+mn-cs"/>
                        </a:rPr>
                      </a:br>
                      <a:r>
                        <a:rPr lang="en-ZA" sz="1400" b="0" i="0" u="none" strike="noStrike" kern="1200" dirty="0">
                          <a:solidFill>
                            <a:schemeClr val="tx1"/>
                          </a:solidFill>
                          <a:effectLst/>
                          <a:latin typeface="Arial Narrow" panose="020B0606020202030204" pitchFamily="34" charset="0"/>
                          <a:ea typeface="+mn-ea"/>
                          <a:cs typeface="+mn-cs"/>
                        </a:rPr>
                        <a:t>stakeholders </a:t>
                      </a:r>
                      <a:r>
                        <a:rPr lang="en-ZA" sz="1400" b="0" i="0" u="none" strike="noStrike" kern="1200" dirty="0" smtClean="0">
                          <a:solidFill>
                            <a:schemeClr val="tx1"/>
                          </a:solidFill>
                          <a:effectLst/>
                          <a:latin typeface="Arial Narrow" panose="020B0606020202030204" pitchFamily="34" charset="0"/>
                          <a:ea typeface="+mn-ea"/>
                          <a:cs typeface="+mn-cs"/>
                        </a:rPr>
                        <a:t>held.</a:t>
                      </a:r>
                      <a:endParaRPr lang="en-ZA" sz="1400" b="0" i="0" u="none" strike="noStrike" kern="1200" dirty="0">
                        <a:solidFill>
                          <a:schemeClr val="tx1"/>
                        </a:solidFill>
                        <a:effectLst/>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400" b="0" i="0" u="none" strike="noStrike" kern="1200" dirty="0" smtClean="0">
                          <a:solidFill>
                            <a:schemeClr val="tx1"/>
                          </a:solidFill>
                          <a:effectLst/>
                          <a:latin typeface="Arial Narrow" panose="020B0606020202030204" pitchFamily="34" charset="0"/>
                          <a:ea typeface="+mn-ea"/>
                          <a:cs typeface="+mn-cs"/>
                        </a:rPr>
                        <a:t>Draft </a:t>
                      </a:r>
                      <a:r>
                        <a:rPr lang="en-ZA" sz="1400" b="0" i="0" u="none" strike="noStrike" kern="1200" dirty="0">
                          <a:solidFill>
                            <a:schemeClr val="tx1"/>
                          </a:solidFill>
                          <a:effectLst/>
                          <a:latin typeface="Arial Narrow" panose="020B0606020202030204" pitchFamily="34" charset="0"/>
                          <a:ea typeface="+mn-ea"/>
                          <a:cs typeface="+mn-cs"/>
                        </a:rPr>
                        <a:t>g</a:t>
                      </a:r>
                      <a:r>
                        <a:rPr lang="en-ZA" sz="1400" b="0" i="0" u="none" strike="noStrike" kern="1200" dirty="0" smtClean="0">
                          <a:solidFill>
                            <a:schemeClr val="tx1"/>
                          </a:solidFill>
                          <a:effectLst/>
                          <a:latin typeface="Arial Narrow" panose="020B0606020202030204" pitchFamily="34" charset="0"/>
                          <a:ea typeface="+mn-ea"/>
                          <a:cs typeface="+mn-cs"/>
                        </a:rPr>
                        <a:t>uidelines </a:t>
                      </a:r>
                      <a:r>
                        <a:rPr lang="en-ZA" sz="1400" b="0" i="0" u="none" strike="noStrike" kern="1200" dirty="0">
                          <a:solidFill>
                            <a:schemeClr val="tx1"/>
                          </a:solidFill>
                          <a:effectLst/>
                          <a:latin typeface="Arial Narrow" panose="020B0606020202030204" pitchFamily="34" charset="0"/>
                          <a:ea typeface="+mn-ea"/>
                          <a:cs typeface="+mn-cs"/>
                        </a:rPr>
                        <a:t>for the Commercialisation of state owned attractions </a:t>
                      </a:r>
                      <a:r>
                        <a:rPr lang="en-ZA" sz="1400" b="0" i="0" u="none" strike="noStrike" kern="1200" dirty="0" smtClean="0">
                          <a:solidFill>
                            <a:schemeClr val="tx1"/>
                          </a:solidFill>
                          <a:effectLst/>
                          <a:latin typeface="Arial Narrow" panose="020B0606020202030204" pitchFamily="34" charset="0"/>
                          <a:ea typeface="+mn-ea"/>
                          <a:cs typeface="+mn-cs"/>
                        </a:rPr>
                        <a:t>have been developed</a:t>
                      </a:r>
                      <a:r>
                        <a:rPr lang="en-ZA" sz="1400" b="0" i="0" u="none" strike="noStrike" kern="1200" dirty="0">
                          <a:solidFill>
                            <a:schemeClr val="tx1"/>
                          </a:solidFill>
                          <a:effectLst/>
                          <a:latin typeface="Arial Narrow" panose="020B0606020202030204" pitchFamily="34" charset="0"/>
                          <a:ea typeface="+mn-ea"/>
                          <a:cs typeface="+mn-cs"/>
                        </a:rPr>
                        <a:t>. Consultations were conducted with  National Treasury and SANParks for inputs. </a:t>
                      </a:r>
                      <a:r>
                        <a:rPr lang="en-ZA" sz="1400" b="0" i="0" u="none" strike="noStrike" kern="1200" dirty="0" smtClean="0">
                          <a:solidFill>
                            <a:schemeClr val="tx1"/>
                          </a:solidFill>
                          <a:effectLst/>
                          <a:latin typeface="Arial Narrow" panose="020B0606020202030204" pitchFamily="34" charset="0"/>
                          <a:ea typeface="+mn-ea"/>
                          <a:cs typeface="+mn-cs"/>
                        </a:rPr>
                        <a:t>Amongst</a:t>
                      </a:r>
                      <a:r>
                        <a:rPr lang="en-ZA" sz="1400" b="0" i="0" u="none" strike="noStrike" kern="1200" baseline="0" dirty="0" smtClean="0">
                          <a:solidFill>
                            <a:schemeClr val="tx1"/>
                          </a:solidFill>
                          <a:effectLst/>
                          <a:latin typeface="Arial Narrow" panose="020B0606020202030204" pitchFamily="34" charset="0"/>
                          <a:ea typeface="+mn-ea"/>
                          <a:cs typeface="+mn-cs"/>
                        </a:rPr>
                        <a:t> others, the </a:t>
                      </a:r>
                      <a:r>
                        <a:rPr lang="en-ZA" sz="1400" b="0" i="0" u="none" strike="noStrike" kern="1200" dirty="0" smtClean="0">
                          <a:solidFill>
                            <a:schemeClr val="tx1"/>
                          </a:solidFill>
                          <a:effectLst/>
                          <a:latin typeface="Arial Narrow" panose="020B0606020202030204" pitchFamily="34" charset="0"/>
                          <a:ea typeface="+mn-ea"/>
                          <a:cs typeface="+mn-cs"/>
                        </a:rPr>
                        <a:t>Guidelines address the</a:t>
                      </a:r>
                      <a:r>
                        <a:rPr lang="en-ZA" sz="1400" b="0" i="0" u="none" strike="noStrike" kern="1200" baseline="0" dirty="0" smtClean="0">
                          <a:solidFill>
                            <a:schemeClr val="tx1"/>
                          </a:solidFill>
                          <a:effectLst/>
                          <a:latin typeface="Arial Narrow" panose="020B0606020202030204" pitchFamily="34" charset="0"/>
                          <a:ea typeface="+mn-ea"/>
                          <a:cs typeface="+mn-cs"/>
                        </a:rPr>
                        <a:t> following:</a:t>
                      </a:r>
                    </a:p>
                    <a:p>
                      <a:pPr algn="just" fontAlgn="t"/>
                      <a:endParaRPr lang="en-ZA" sz="1400" b="0" i="0" u="none" strike="noStrike" kern="1200" baseline="0" dirty="0" smtClean="0">
                        <a:solidFill>
                          <a:schemeClr val="tx1"/>
                        </a:solidFill>
                        <a:effectLst/>
                        <a:latin typeface="Arial Narrow" panose="020B0606020202030204" pitchFamily="34" charset="0"/>
                        <a:ea typeface="+mn-ea"/>
                        <a:cs typeface="+mn-cs"/>
                      </a:endParaRPr>
                    </a:p>
                    <a:p>
                      <a:pPr marL="171450" indent="-171450" algn="just" defTabSz="914400" rtl="0" eaLnBrk="1" fontAlgn="t" latinLnBrk="0" hangingPunct="1">
                        <a:buFont typeface="Arial" panose="020B0604020202020204" pitchFamily="34" charset="0"/>
                        <a:buChar char="•"/>
                      </a:pPr>
                      <a:r>
                        <a:rPr lang="en-ZA" sz="1400" b="0" i="0" u="none" strike="noStrike" kern="1200" dirty="0" smtClean="0">
                          <a:solidFill>
                            <a:srgbClr val="000000"/>
                          </a:solidFill>
                          <a:effectLst/>
                          <a:latin typeface="Arial Narrow" panose="020B0606020202030204" pitchFamily="34" charset="0"/>
                          <a:ea typeface="+mn-ea"/>
                          <a:cs typeface="+mn-cs"/>
                        </a:rPr>
                        <a:t>Definition of tourism concession;</a:t>
                      </a:r>
                    </a:p>
                    <a:p>
                      <a:pPr marL="171450" indent="-171450" algn="just" defTabSz="914400" rtl="0" eaLnBrk="1" fontAlgn="t" latinLnBrk="0" hangingPunct="1">
                        <a:buFont typeface="Arial" panose="020B0604020202020204" pitchFamily="34" charset="0"/>
                        <a:buChar char="•"/>
                      </a:pPr>
                      <a:r>
                        <a:rPr lang="en-ZA" sz="1400" b="0" i="0" u="none" strike="noStrike" kern="1200" dirty="0" smtClean="0">
                          <a:solidFill>
                            <a:srgbClr val="000000"/>
                          </a:solidFill>
                          <a:effectLst/>
                          <a:latin typeface="Arial Narrow" panose="020B0606020202030204" pitchFamily="34" charset="0"/>
                          <a:ea typeface="+mn-ea"/>
                          <a:cs typeface="+mn-cs"/>
                        </a:rPr>
                        <a:t>Difference between concession guidelines and the Tourism PPP Toolkit;</a:t>
                      </a:r>
                    </a:p>
                    <a:p>
                      <a:pPr marL="171450" indent="-171450" algn="just" defTabSz="914400" rtl="0" eaLnBrk="1" fontAlgn="t" latinLnBrk="0" hangingPunct="1">
                        <a:buFont typeface="Arial" panose="020B0604020202020204" pitchFamily="34" charset="0"/>
                        <a:buChar char="•"/>
                      </a:pPr>
                      <a:r>
                        <a:rPr lang="en-ZA" sz="1400" b="0" i="0" u="none" strike="noStrike" kern="1200" dirty="0" smtClean="0">
                          <a:solidFill>
                            <a:srgbClr val="000000"/>
                          </a:solidFill>
                          <a:effectLst/>
                          <a:latin typeface="Arial Narrow" panose="020B0606020202030204" pitchFamily="34" charset="0"/>
                          <a:ea typeface="+mn-ea"/>
                          <a:cs typeface="+mn-cs"/>
                        </a:rPr>
                        <a:t>Benefits of concessions;</a:t>
                      </a:r>
                    </a:p>
                    <a:p>
                      <a:pPr marL="171450" indent="-171450" algn="just" defTabSz="914400" rtl="0" eaLnBrk="1" fontAlgn="t" latinLnBrk="0" hangingPunct="1">
                        <a:buFont typeface="Arial" panose="020B0604020202020204" pitchFamily="34" charset="0"/>
                        <a:buChar char="•"/>
                      </a:pPr>
                      <a:r>
                        <a:rPr lang="en-ZA" sz="1400" b="0" i="0" u="none" strike="noStrike" kern="1200" dirty="0" smtClean="0">
                          <a:solidFill>
                            <a:srgbClr val="000000"/>
                          </a:solidFill>
                          <a:effectLst/>
                          <a:latin typeface="Arial Narrow" panose="020B0606020202030204" pitchFamily="34" charset="0"/>
                          <a:ea typeface="+mn-ea"/>
                          <a:cs typeface="+mn-cs"/>
                        </a:rPr>
                        <a:t>Process for establishing a concession; and</a:t>
                      </a:r>
                    </a:p>
                    <a:p>
                      <a:pPr marL="171450" indent="-171450" algn="just" defTabSz="914400" rtl="0" eaLnBrk="1" fontAlgn="t" latinLnBrk="0" hangingPunct="1">
                        <a:buFont typeface="Arial" panose="020B0604020202020204" pitchFamily="34" charset="0"/>
                        <a:buChar char="•"/>
                      </a:pPr>
                      <a:r>
                        <a:rPr lang="en-ZA" sz="1400" b="0" i="0" u="none" strike="noStrike" kern="1200" dirty="0" smtClean="0">
                          <a:solidFill>
                            <a:srgbClr val="000000"/>
                          </a:solidFill>
                          <a:effectLst/>
                          <a:latin typeface="Arial Narrow" panose="020B0606020202030204" pitchFamily="34" charset="0"/>
                          <a:ea typeface="+mn-ea"/>
                          <a:cs typeface="+mn-cs"/>
                        </a:rPr>
                        <a:t>Awarding procedure.</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1455375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130629" y="5886793"/>
            <a:ext cx="3450772" cy="365125"/>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3760480486"/>
              </p:ext>
            </p:extLst>
          </p:nvPr>
        </p:nvGraphicFramePr>
        <p:xfrm>
          <a:off x="405971" y="224005"/>
          <a:ext cx="8459757" cy="5451381"/>
        </p:xfrm>
        <a:graphic>
          <a:graphicData uri="http://schemas.openxmlformats.org/drawingml/2006/table">
            <a:tbl>
              <a:tblPr/>
              <a:tblGrid>
                <a:gridCol w="1431707">
                  <a:extLst>
                    <a:ext uri="{9D8B030D-6E8A-4147-A177-3AD203B41FA5}">
                      <a16:colId xmlns:a16="http://schemas.microsoft.com/office/drawing/2014/main" xmlns="" val="20000"/>
                    </a:ext>
                  </a:extLst>
                </a:gridCol>
                <a:gridCol w="1819922">
                  <a:extLst>
                    <a:ext uri="{9D8B030D-6E8A-4147-A177-3AD203B41FA5}">
                      <a16:colId xmlns:a16="http://schemas.microsoft.com/office/drawing/2014/main" xmlns="" val="20001"/>
                    </a:ext>
                  </a:extLst>
                </a:gridCol>
                <a:gridCol w="121024">
                  <a:extLst>
                    <a:ext uri="{9D8B030D-6E8A-4147-A177-3AD203B41FA5}">
                      <a16:colId xmlns:a16="http://schemas.microsoft.com/office/drawing/2014/main" xmlns="" val="20002"/>
                    </a:ext>
                  </a:extLst>
                </a:gridCol>
                <a:gridCol w="1610122">
                  <a:extLst>
                    <a:ext uri="{9D8B030D-6E8A-4147-A177-3AD203B41FA5}">
                      <a16:colId xmlns:a16="http://schemas.microsoft.com/office/drawing/2014/main" xmlns="" val="20003"/>
                    </a:ext>
                  </a:extLst>
                </a:gridCol>
                <a:gridCol w="1500326">
                  <a:extLst>
                    <a:ext uri="{9D8B030D-6E8A-4147-A177-3AD203B41FA5}">
                      <a16:colId xmlns:a16="http://schemas.microsoft.com/office/drawing/2014/main" xmlns="" val="20004"/>
                    </a:ext>
                  </a:extLst>
                </a:gridCol>
                <a:gridCol w="1976656">
                  <a:extLst>
                    <a:ext uri="{9D8B030D-6E8A-4147-A177-3AD203B41FA5}">
                      <a16:colId xmlns:a16="http://schemas.microsoft.com/office/drawing/2014/main" xmlns="" val="20005"/>
                    </a:ext>
                  </a:extLst>
                </a:gridCol>
              </a:tblGrid>
              <a:tr h="456914">
                <a:tc gridSpan="6">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Narrow"/>
                        </a:rPr>
                        <a:t>Strategic objective: </a:t>
                      </a:r>
                      <a:r>
                        <a:rPr kumimoji="0" lang="en-ZA" sz="1300" b="1" i="0" u="none" strike="noStrike" kern="1200" cap="none" spc="0" normalizeH="0" baseline="0" noProof="0" dirty="0" smtClean="0">
                          <a:ln>
                            <a:noFill/>
                          </a:ln>
                          <a:solidFill>
                            <a:srgbClr val="000000"/>
                          </a:solidFill>
                          <a:effectLst/>
                          <a:uLnTx/>
                          <a:uFillTx/>
                          <a:latin typeface="Arial Narrow"/>
                        </a:rPr>
                        <a:t>To accelerate the transformation of the tourism sector.</a:t>
                      </a:r>
                      <a:endParaRPr kumimoji="0" lang="en-US" sz="13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73001">
                <a:tc rowSpan="2">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gridSpan="2">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Annual 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h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96627">
                <a:tc vMerge="1">
                  <a:txBody>
                    <a:bodyPr/>
                    <a:lstStyle/>
                    <a:p>
                      <a:endParaRPr lang="en-ZA"/>
                    </a:p>
                  </a:txBody>
                  <a:tcPr/>
                </a:tc>
                <a:tc gridSpan="2" vMerge="1">
                  <a:txBody>
                    <a:bodyPr/>
                    <a:lstStyle/>
                    <a:p>
                      <a:endParaRPr lang="en-ZA"/>
                    </a:p>
                  </a:txBody>
                  <a:tcPr/>
                </a:tc>
                <a:tc hMerge="1"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2 Performance – </a:t>
                      </a:r>
                      <a:r>
                        <a:rPr lang="en-ZA" sz="1300" b="1" i="0" dirty="0" smtClean="0">
                          <a:latin typeface="Arial Narrow" panose="020B0606020202030204" pitchFamily="34" charset="0"/>
                        </a:rPr>
                        <a:t>Actual </a:t>
                      </a:r>
                      <a:r>
                        <a:rPr lang="en-US" sz="1300" b="1" dirty="0" smtClean="0">
                          <a:latin typeface="Arial Narrow" panose="020B0606020202030204" pitchFamily="34" charset="0"/>
                        </a:rPr>
                        <a:t>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a:t>
                      </a:r>
                      <a:r>
                        <a:rPr lang="en-US" sz="1300" b="1" baseline="0" dirty="0" smtClean="0">
                          <a:latin typeface="Arial Narrow" panose="020B0606020202030204" pitchFamily="34" charset="0"/>
                        </a:rPr>
                        <a:t> Targets</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 Performance – Preliminary 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250724">
                <a:tc rowSpan="2">
                  <a:txBody>
                    <a:bodyPr/>
                    <a:lstStyle/>
                    <a:p>
                      <a:pPr marL="168275" lvl="0" indent="-168275" algn="just">
                        <a:lnSpc>
                          <a:spcPct val="115000"/>
                        </a:lnSpc>
                        <a:spcAft>
                          <a:spcPts val="0"/>
                        </a:spcAft>
                        <a:buFont typeface="+mj-lt"/>
                        <a:buAutoNum type="arabicPeriod"/>
                      </a:pPr>
                      <a:r>
                        <a:rPr lang="en-ZA" sz="1300" kern="1200" dirty="0" smtClean="0">
                          <a:solidFill>
                            <a:schemeClr val="tx1"/>
                          </a:solidFill>
                          <a:latin typeface="Arial Narrow" pitchFamily="34" charset="0"/>
                          <a:ea typeface="+mn-ea"/>
                          <a:cs typeface="+mn-cs"/>
                        </a:rPr>
                        <a:t>Number of initiatives supported to promote B-BBEE implementation.</a:t>
                      </a:r>
                      <a:endParaRPr lang="en-US" sz="1300" dirty="0">
                        <a:solidFill>
                          <a:schemeClr val="tx1"/>
                        </a:solidFill>
                        <a:latin typeface="Arial Narrow" pitchFamily="34" charset="0"/>
                        <a:ea typeface="Calibri"/>
                        <a:cs typeface="Times New Roman"/>
                      </a:endParaRPr>
                    </a:p>
                  </a:txBody>
                  <a:tcP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tab pos="534988" algn="l"/>
                          <a:tab pos="1614488" algn="l"/>
                        </a:tabLst>
                        <a:defRPr/>
                      </a:pPr>
                      <a:r>
                        <a:rPr kumimoji="0" lang="en-ZA" sz="12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Four initiatives supported to promote B-BBEE implementation (Cont......)</a:t>
                      </a:r>
                      <a:endPar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3744787">
                <a:tc v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lvl="0" indent="-342900" algn="just">
                        <a:lnSpc>
                          <a:spcPct val="115000"/>
                        </a:lnSpc>
                        <a:spcAft>
                          <a:spcPts val="0"/>
                        </a:spcAft>
                        <a:buFont typeface="+mj-lt"/>
                        <a:buAutoNum type="arabicPeriod"/>
                      </a:pPr>
                      <a:endParaRPr lang="en-US" sz="1300" dirty="0">
                        <a:solidFill>
                          <a:schemeClr val="tx1"/>
                        </a:solidFill>
                        <a:latin typeface="Arial Narrow" pitchFamily="34" charset="0"/>
                        <a:ea typeface="Calibri"/>
                        <a:cs typeface="Times New Roman"/>
                      </a:endParaRPr>
                    </a:p>
                  </a:txBody>
                  <a:tcPr marL="86399" marR="86399"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168275" indent="-168275" algn="just" fontAlgn="t">
                        <a:buFont typeface="+mj-lt"/>
                        <a:buAutoNum type="arabicParenR" startAt="4"/>
                      </a:pPr>
                      <a:r>
                        <a:rPr lang="en-ZA" sz="1300" b="0" i="0" u="none" strike="noStrike" dirty="0">
                          <a:solidFill>
                            <a:srgbClr val="000000"/>
                          </a:solidFill>
                          <a:effectLst/>
                          <a:latin typeface="Arial Narrow" panose="020B0606020202030204" pitchFamily="34" charset="0"/>
                        </a:rPr>
                        <a:t>Establish funding mechanisms through partnerships with development finance institutions (DFIs) to support tourism sector transformation.</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gridSpan="2">
                  <a:txBody>
                    <a:bodyPr/>
                    <a:lstStyle/>
                    <a:p>
                      <a:pPr marL="0" algn="just" defTabSz="914400" rtl="0" eaLnBrk="1" fontAlgn="t" latinLnBrk="0" hangingPunct="1"/>
                      <a:r>
                        <a:rPr lang="en-ZA" sz="1300" b="0" i="0" u="none" strike="noStrike" kern="1200" dirty="0" smtClean="0">
                          <a:solidFill>
                            <a:schemeClr val="tx1"/>
                          </a:solidFill>
                          <a:effectLst/>
                          <a:latin typeface="Arial Narrow" panose="020B0606020202030204" pitchFamily="34" charset="0"/>
                          <a:ea typeface="+mn-ea"/>
                          <a:cs typeface="+mn-cs"/>
                        </a:rPr>
                        <a:t>Draft report on funding mechanism through partnership with DFIs to support tourism sector transformation was developed and stakeholders consulted.</a:t>
                      </a:r>
                    </a:p>
                    <a:p>
                      <a:pPr marL="0" algn="just" defTabSz="914400" rtl="0" eaLnBrk="1" fontAlgn="t" latinLnBrk="0" hangingPunct="1"/>
                      <a:r>
                        <a:rPr lang="en-ZA" sz="1300" b="0" i="0" u="none" strike="noStrike" kern="1200" dirty="0" smtClean="0">
                          <a:solidFill>
                            <a:schemeClr val="tx1"/>
                          </a:solidFill>
                          <a:effectLst/>
                          <a:latin typeface="Arial Narrow" panose="020B0606020202030204" pitchFamily="34" charset="0"/>
                          <a:ea typeface="+mn-ea"/>
                          <a:cs typeface="+mn-cs"/>
                        </a:rPr>
                        <a:t>National Empowerment Fund</a:t>
                      </a:r>
                      <a:r>
                        <a:rPr lang="en-ZA" sz="1300" b="0" i="0" u="none" strike="noStrike" kern="1200" baseline="0" dirty="0" smtClean="0">
                          <a:solidFill>
                            <a:schemeClr val="tx1"/>
                          </a:solidFill>
                          <a:effectLst/>
                          <a:latin typeface="Arial Narrow" panose="020B0606020202030204" pitchFamily="34" charset="0"/>
                          <a:ea typeface="+mn-ea"/>
                          <a:cs typeface="+mn-cs"/>
                        </a:rPr>
                        <a:t> (NEF) was consulted on 14 September 2017.</a:t>
                      </a:r>
                      <a:endParaRPr lang="en-ZA" sz="1300" b="0" i="0" u="none" strike="noStrike" kern="1200" dirty="0">
                        <a:solidFill>
                          <a:schemeClr val="tx1"/>
                        </a:solidFill>
                        <a:effectLst/>
                        <a:latin typeface="Arial Narrow" panose="020B0606020202030204" pitchFamily="34" charset="0"/>
                        <a:ea typeface="+mn-ea"/>
                        <a:cs typeface="+mn-cs"/>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algn="just" defTabSz="914400" rtl="0" eaLnBrk="1" fontAlgn="t" latinLnBrk="0" hangingPunct="1"/>
                      <a:endParaRPr lang="en-ZA" sz="1300" b="0" i="0" u="none" strike="noStrike" kern="1200" dirty="0">
                        <a:solidFill>
                          <a:schemeClr val="tx1"/>
                        </a:solidFill>
                        <a:effectLst/>
                        <a:latin typeface="Arial Narrow" panose="020B0606020202030204" pitchFamily="34" charset="0"/>
                        <a:ea typeface="+mn-ea"/>
                        <a:cs typeface="+mn-cs"/>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300" b="0" i="0" u="none" strike="noStrike" kern="1200" dirty="0">
                          <a:solidFill>
                            <a:schemeClr val="tx1"/>
                          </a:solidFill>
                          <a:effectLst/>
                          <a:latin typeface="Arial Narrow" panose="020B0606020202030204" pitchFamily="34" charset="0"/>
                          <a:ea typeface="+mn-ea"/>
                          <a:cs typeface="+mn-cs"/>
                        </a:rPr>
                        <a:t>Draft report on funding mechanism through partnership with DFIs to support tourism sector transformation developed and stakeholders consulted</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algn="just" defTabSz="914400" rtl="0" eaLnBrk="1" fontAlgn="t" latinLnBrk="0" hangingPunct="1"/>
                      <a:r>
                        <a:rPr lang="en-ZA" sz="1300" b="0" i="0" u="none" strike="noStrike" kern="1200" dirty="0" smtClean="0">
                          <a:solidFill>
                            <a:schemeClr val="tx1"/>
                          </a:solidFill>
                          <a:effectLst/>
                          <a:latin typeface="Arial Narrow" panose="020B0606020202030204" pitchFamily="34" charset="0"/>
                          <a:ea typeface="+mn-ea"/>
                          <a:cs typeface="+mn-cs"/>
                        </a:rPr>
                        <a:t>Draft report on funding mechanism through partnership with DFIs to support tourism sector transformation was developed and stakeholders were consulted.</a:t>
                      </a:r>
                    </a:p>
                    <a:p>
                      <a:pPr marL="0" algn="just" defTabSz="914400" rtl="0" eaLnBrk="1" fontAlgn="t" latinLnBrk="0" hangingPunct="1"/>
                      <a:r>
                        <a:rPr lang="en-ZA" sz="1300" b="0" i="0" u="none" strike="noStrike" kern="1200" dirty="0" smtClean="0">
                          <a:solidFill>
                            <a:schemeClr val="tx1"/>
                          </a:solidFill>
                          <a:effectLst/>
                          <a:latin typeface="Arial Narrow" panose="020B0606020202030204" pitchFamily="34" charset="0"/>
                          <a:ea typeface="+mn-ea"/>
                          <a:cs typeface="+mn-cs"/>
                        </a:rPr>
                        <a:t>The report covers:</a:t>
                      </a:r>
                    </a:p>
                    <a:p>
                      <a:pPr marL="0" algn="just" defTabSz="914400" rtl="0" eaLnBrk="1" fontAlgn="t" latinLnBrk="0" hangingPunct="1"/>
                      <a:endParaRPr lang="en-ZA" sz="1300" b="0" i="0" u="none" strike="noStrike" kern="1200" dirty="0" smtClean="0">
                        <a:solidFill>
                          <a:schemeClr val="tx1"/>
                        </a:solidFill>
                        <a:effectLst/>
                        <a:latin typeface="Arial Narrow" panose="020B0606020202030204" pitchFamily="34" charset="0"/>
                        <a:ea typeface="+mn-ea"/>
                        <a:cs typeface="+mn-cs"/>
                      </a:endParaRPr>
                    </a:p>
                    <a:p>
                      <a:pPr marL="171450" indent="-171450" algn="just" defTabSz="914400" rtl="0" eaLnBrk="1" fontAlgn="t" latinLnBrk="0" hangingPunct="1">
                        <a:buFont typeface="Arial" panose="020B0604020202020204" pitchFamily="34" charset="0"/>
                        <a:buChar char="•"/>
                      </a:pPr>
                      <a:r>
                        <a:rPr lang="en-ZA" sz="1300" b="0" i="0" u="none" strike="noStrike" kern="1200" dirty="0" smtClean="0">
                          <a:solidFill>
                            <a:srgbClr val="000000"/>
                          </a:solidFill>
                          <a:effectLst/>
                          <a:latin typeface="Arial Narrow" panose="020B0606020202030204" pitchFamily="34" charset="0"/>
                          <a:ea typeface="+mn-ea"/>
                          <a:cs typeface="+mn-cs"/>
                        </a:rPr>
                        <a:t>Establishment of Tourism Transformation Fund Steering Committee;</a:t>
                      </a:r>
                    </a:p>
                    <a:p>
                      <a:pPr marL="171450" indent="-171450" algn="just" defTabSz="914400" rtl="0" eaLnBrk="1" fontAlgn="t" latinLnBrk="0" hangingPunct="1">
                        <a:buFont typeface="Arial" panose="020B0604020202020204" pitchFamily="34" charset="0"/>
                        <a:buChar char="•"/>
                      </a:pPr>
                      <a:r>
                        <a:rPr lang="en-ZA" sz="1300" b="0" i="0" u="none" strike="noStrike" kern="1200" dirty="0" smtClean="0">
                          <a:solidFill>
                            <a:srgbClr val="000000"/>
                          </a:solidFill>
                          <a:effectLst/>
                          <a:latin typeface="Arial Narrow" panose="020B0606020202030204" pitchFamily="34" charset="0"/>
                          <a:ea typeface="+mn-ea"/>
                          <a:cs typeface="+mn-cs"/>
                        </a:rPr>
                        <a:t>Design and Technical Criteria of the Fund;</a:t>
                      </a:r>
                    </a:p>
                    <a:p>
                      <a:pPr marL="171450" indent="-171450" algn="just" defTabSz="914400" rtl="0" eaLnBrk="1" fontAlgn="t" latinLnBrk="0" hangingPunct="1">
                        <a:buFont typeface="Arial" panose="020B0604020202020204" pitchFamily="34" charset="0"/>
                        <a:buChar char="•"/>
                      </a:pPr>
                      <a:r>
                        <a:rPr lang="en-ZA" sz="1300" b="0" i="0" u="none" strike="noStrike" kern="1200" dirty="0" smtClean="0">
                          <a:solidFill>
                            <a:srgbClr val="000000"/>
                          </a:solidFill>
                          <a:effectLst/>
                          <a:latin typeface="Arial Narrow" panose="020B0606020202030204" pitchFamily="34" charset="0"/>
                          <a:ea typeface="+mn-ea"/>
                          <a:cs typeface="+mn-cs"/>
                        </a:rPr>
                        <a:t>Project Adjudication;</a:t>
                      </a:r>
                      <a:r>
                        <a:rPr lang="en-ZA" sz="1300" b="0" i="0" u="none" strike="noStrike" kern="1200" baseline="0" dirty="0" smtClean="0">
                          <a:solidFill>
                            <a:srgbClr val="000000"/>
                          </a:solidFill>
                          <a:effectLst/>
                          <a:latin typeface="Arial Narrow" panose="020B0606020202030204" pitchFamily="34" charset="0"/>
                          <a:ea typeface="+mn-ea"/>
                          <a:cs typeface="+mn-cs"/>
                        </a:rPr>
                        <a:t> and</a:t>
                      </a:r>
                      <a:endParaRPr lang="en-ZA" sz="1300" b="0" i="0" u="none" strike="noStrike" kern="1200" dirty="0" smtClean="0">
                        <a:solidFill>
                          <a:srgbClr val="000000"/>
                        </a:solidFill>
                        <a:effectLst/>
                        <a:latin typeface="Arial Narrow" panose="020B0606020202030204" pitchFamily="34" charset="0"/>
                        <a:ea typeface="+mn-ea"/>
                        <a:cs typeface="+mn-cs"/>
                      </a:endParaRPr>
                    </a:p>
                    <a:p>
                      <a:pPr marL="171450" indent="-171450" algn="just" defTabSz="914400" rtl="0" eaLnBrk="1" fontAlgn="t" latinLnBrk="0" hangingPunct="1">
                        <a:buFont typeface="Arial" panose="020B0604020202020204" pitchFamily="34" charset="0"/>
                        <a:buChar char="•"/>
                      </a:pPr>
                      <a:r>
                        <a:rPr lang="en-ZA" sz="1300" b="0" i="0" u="none" strike="noStrike" kern="1200" dirty="0" smtClean="0">
                          <a:solidFill>
                            <a:srgbClr val="000000"/>
                          </a:solidFill>
                          <a:effectLst/>
                          <a:latin typeface="Arial Narrow" panose="020B0606020202030204" pitchFamily="34" charset="0"/>
                          <a:ea typeface="+mn-ea"/>
                          <a:cs typeface="+mn-cs"/>
                        </a:rPr>
                        <a:t>Statement of funds received.</a:t>
                      </a:r>
                      <a:endParaRPr lang="en-ZA" sz="1300" b="0" i="0" u="none" strike="noStrike" kern="1200" dirty="0">
                        <a:solidFill>
                          <a:srgbClr val="000000"/>
                        </a:solidFill>
                        <a:effectLst/>
                        <a:latin typeface="Arial Narrow" panose="020B0606020202030204" pitchFamily="34" charset="0"/>
                        <a:ea typeface="+mn-ea"/>
                        <a:cs typeface="+mn-cs"/>
                      </a:endParaRPr>
                    </a:p>
                  </a:txBody>
                  <a:tcPr marL="85725" marR="900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9327960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22423" y="5870318"/>
            <a:ext cx="2876377" cy="365125"/>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1013499870"/>
              </p:ext>
            </p:extLst>
          </p:nvPr>
        </p:nvGraphicFramePr>
        <p:xfrm>
          <a:off x="205274" y="224005"/>
          <a:ext cx="8671232" cy="5267737"/>
        </p:xfrm>
        <a:graphic>
          <a:graphicData uri="http://schemas.openxmlformats.org/drawingml/2006/table">
            <a:tbl>
              <a:tblPr/>
              <a:tblGrid>
                <a:gridCol w="1520890">
                  <a:extLst>
                    <a:ext uri="{9D8B030D-6E8A-4147-A177-3AD203B41FA5}">
                      <a16:colId xmlns:a16="http://schemas.microsoft.com/office/drawing/2014/main" xmlns="" val="20000"/>
                    </a:ext>
                  </a:extLst>
                </a:gridCol>
                <a:gridCol w="1530221">
                  <a:extLst>
                    <a:ext uri="{9D8B030D-6E8A-4147-A177-3AD203B41FA5}">
                      <a16:colId xmlns:a16="http://schemas.microsoft.com/office/drawing/2014/main" xmlns="" val="20001"/>
                    </a:ext>
                  </a:extLst>
                </a:gridCol>
                <a:gridCol w="1763485">
                  <a:extLst>
                    <a:ext uri="{9D8B030D-6E8A-4147-A177-3AD203B41FA5}">
                      <a16:colId xmlns:a16="http://schemas.microsoft.com/office/drawing/2014/main" xmlns="" val="20003"/>
                    </a:ext>
                  </a:extLst>
                </a:gridCol>
                <a:gridCol w="1425318">
                  <a:extLst>
                    <a:ext uri="{9D8B030D-6E8A-4147-A177-3AD203B41FA5}">
                      <a16:colId xmlns:a16="http://schemas.microsoft.com/office/drawing/2014/main" xmlns="" val="20004"/>
                    </a:ext>
                  </a:extLst>
                </a:gridCol>
                <a:gridCol w="2431318">
                  <a:extLst>
                    <a:ext uri="{9D8B030D-6E8A-4147-A177-3AD203B41FA5}">
                      <a16:colId xmlns:a16="http://schemas.microsoft.com/office/drawing/2014/main" xmlns="" val="20005"/>
                    </a:ext>
                  </a:extLst>
                </a:gridCol>
              </a:tblGrid>
              <a:tr h="299497">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a:rPr>
                        <a:t>Strategic objective: To accelerate the transformation of the tourism sector.</a:t>
                      </a:r>
                      <a:endParaRPr kumimoji="0" lang="en-US" sz="14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0"/>
                  </a:ext>
                </a:extLst>
              </a:tr>
              <a:tr h="256387">
                <a:tc rowSpan="2">
                  <a:txBody>
                    <a:bodyPr/>
                    <a:lstStyle/>
                    <a:p>
                      <a:pPr algn="ctr">
                        <a:lnSpc>
                          <a:spcPct val="100000"/>
                        </a:lnSpc>
                      </a:pPr>
                      <a:r>
                        <a:rPr lang="en-US" sz="1400" b="1" dirty="0" smtClean="0">
                          <a:solidFill>
                            <a:schemeClr val="tx1"/>
                          </a:solidFill>
                          <a:latin typeface="Arial Narrow" pitchFamily="34" charset="0"/>
                          <a:cs typeface="Arial" pitchFamily="34" charset="0"/>
                        </a:rPr>
                        <a:t>Key</a:t>
                      </a:r>
                      <a:r>
                        <a:rPr lang="en-US" sz="1400" b="1" baseline="0" dirty="0" smtClean="0">
                          <a:solidFill>
                            <a:schemeClr val="tx1"/>
                          </a:solidFill>
                          <a:latin typeface="Arial Narrow" pitchFamily="34" charset="0"/>
                          <a:cs typeface="Arial"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solidFill>
                            <a:schemeClr val="tx1"/>
                          </a:solidFill>
                          <a:latin typeface="Arial Narrow" pitchFamily="34" charset="0"/>
                          <a:cs typeface="Arial" pitchFamily="34" charset="0"/>
                        </a:rPr>
                        <a:t>Annual 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a:p>
                  </a:txBody>
                  <a:tcPr/>
                </a:tc>
                <a:extLst>
                  <a:ext uri="{0D108BD9-81ED-4DB2-BD59-A6C34878D82A}">
                    <a16:rowId xmlns:a16="http://schemas.microsoft.com/office/drawing/2014/main" xmlns="" val="10001"/>
                  </a:ext>
                </a:extLst>
              </a:tr>
              <a:tr h="602181">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302563">
                <a:tc rowSpan="2">
                  <a:txBody>
                    <a:bodyPr/>
                    <a:lstStyle/>
                    <a:p>
                      <a:pPr marL="342900" lvl="0" indent="-342900" algn="just">
                        <a:lnSpc>
                          <a:spcPct val="115000"/>
                        </a:lnSpc>
                        <a:spcAft>
                          <a:spcPts val="0"/>
                        </a:spcAft>
                        <a:buFont typeface="+mj-lt"/>
                        <a:buAutoNum type="arabicPeriod" startAt="2"/>
                      </a:pPr>
                      <a:r>
                        <a:rPr lang="en-ZA" sz="1400" kern="1200" dirty="0" smtClean="0">
                          <a:solidFill>
                            <a:schemeClr val="tx1"/>
                          </a:solidFill>
                          <a:latin typeface="Arial Narrow" pitchFamily="34" charset="0"/>
                          <a:ea typeface="+mn-ea"/>
                          <a:cs typeface="+mn-cs"/>
                        </a:rPr>
                        <a:t>Number of social tourism initiatives undertaken.</a:t>
                      </a:r>
                      <a:endParaRPr lang="en-US" sz="1400" dirty="0">
                        <a:solidFill>
                          <a:schemeClr val="tx1"/>
                        </a:solidFill>
                        <a:latin typeface="Arial Narrow" pitchFamily="34" charset="0"/>
                        <a:ea typeface="Calibri"/>
                        <a:cs typeface="Times New Roman"/>
                      </a:endParaRPr>
                    </a:p>
                  </a:txBody>
                  <a:tcP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gridSpan="4">
                  <a:txBody>
                    <a:bodyPr/>
                    <a:lstStyle/>
                    <a:p>
                      <a:pPr marL="0" marR="0" lvl="0" indent="0" algn="just" defTabSz="896938" rtl="0" eaLnBrk="1" fontAlgn="t" latinLnBrk="0" hangingPunct="1">
                        <a:lnSpc>
                          <a:spcPct val="100000"/>
                        </a:lnSpc>
                        <a:spcBef>
                          <a:spcPts val="0"/>
                        </a:spcBef>
                        <a:spcAft>
                          <a:spcPts val="0"/>
                        </a:spcAft>
                        <a:buClrTx/>
                        <a:buSzTx/>
                        <a:buFontTx/>
                        <a:buNone/>
                        <a:tabLst>
                          <a:tab pos="541338" algn="l"/>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Two social tourism initiatives undertaken:</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10004"/>
                  </a:ext>
                </a:extLst>
              </a:tr>
              <a:tr h="3070247">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lvl="0" indent="-342900" algn="just">
                        <a:lnSpc>
                          <a:spcPct val="115000"/>
                        </a:lnSpc>
                        <a:spcAft>
                          <a:spcPts val="0"/>
                        </a:spcAft>
                        <a:buFont typeface="+mj-lt"/>
                        <a:buAutoNum type="arabicPeriod" startAt="2"/>
                      </a:pPr>
                      <a:endParaRPr lang="en-US" sz="1400" dirty="0">
                        <a:solidFill>
                          <a:schemeClr val="tx1"/>
                        </a:solidFill>
                        <a:latin typeface="Arial Narrow" pitchFamily="34" charset="0"/>
                        <a:ea typeface="Calibri"/>
                        <a:cs typeface="Times New Roman"/>
                      </a:endParaRP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342900" indent="-342900" algn="just" defTabSz="896938" fontAlgn="t">
                        <a:buFont typeface="+mj-lt"/>
                        <a:buAutoNum type="arabicParenR"/>
                        <a:tabLst>
                          <a:tab pos="541338" algn="l"/>
                        </a:tabLst>
                      </a:pPr>
                      <a:r>
                        <a:rPr lang="en-ZA" sz="1400" b="0" i="0" u="none" strike="noStrike" dirty="0" smtClean="0">
                          <a:solidFill>
                            <a:srgbClr val="000000"/>
                          </a:solidFill>
                          <a:effectLst/>
                          <a:latin typeface="Arial Narrow" panose="020B0606020202030204" pitchFamily="34" charset="0"/>
                        </a:rPr>
                        <a:t>Framework </a:t>
                      </a:r>
                      <a:r>
                        <a:rPr lang="en-ZA" sz="1400" b="0" i="0" u="none" strike="noStrike" dirty="0">
                          <a:solidFill>
                            <a:srgbClr val="000000"/>
                          </a:solidFill>
                          <a:effectLst/>
                          <a:latin typeface="Arial Narrow" panose="020B0606020202030204" pitchFamily="34" charset="0"/>
                        </a:rPr>
                        <a:t>for supporting tour operators to facilitate social tourism.</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baseline="0" dirty="0" smtClean="0">
                          <a:solidFill>
                            <a:schemeClr val="tx1"/>
                          </a:solidFill>
                          <a:latin typeface="Arial Narrow" pitchFamily="34" charset="0"/>
                        </a:rPr>
                        <a:t>3 information workshops were hosted in Kimberly, Durban and Cape Town (consultations done).</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400" b="0" i="0" u="none" strike="noStrike" dirty="0">
                          <a:solidFill>
                            <a:schemeClr val="tx1"/>
                          </a:solidFill>
                          <a:effectLst/>
                          <a:latin typeface="Arial Narrow" panose="020B0606020202030204" pitchFamily="34" charset="0"/>
                        </a:rPr>
                        <a:t>3 information workshops hosted (consultations done</a:t>
                      </a:r>
                      <a:r>
                        <a:rPr lang="en-ZA" sz="1400" b="0" i="0" u="none" strike="noStrike" dirty="0" smtClean="0">
                          <a:solidFill>
                            <a:schemeClr val="tx1"/>
                          </a:solidFill>
                          <a:effectLst/>
                          <a:latin typeface="Arial Narrow" panose="020B0606020202030204" pitchFamily="34" charset="0"/>
                        </a:rPr>
                        <a:t>).</a:t>
                      </a:r>
                      <a:endParaRPr lang="en-ZA" sz="1400" b="0" i="0" u="none" strike="noStrike" dirty="0">
                        <a:solidFill>
                          <a:schemeClr val="tx1"/>
                        </a:solidFill>
                        <a:effectLst/>
                        <a:latin typeface="Arial Narrow" panose="020B0606020202030204" pitchFamily="34" charset="0"/>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400" b="0" i="0" u="none" strike="noStrike" dirty="0" smtClean="0">
                          <a:solidFill>
                            <a:schemeClr val="tx1"/>
                          </a:solidFill>
                          <a:effectLst/>
                          <a:latin typeface="Arial Narrow" panose="020B0606020202030204" pitchFamily="34" charset="0"/>
                        </a:rPr>
                        <a:t>3 information workshops were not hosted (consultations were not done).</a:t>
                      </a:r>
                    </a:p>
                    <a:p>
                      <a:pPr algn="just" fontAlgn="t"/>
                      <a:endParaRPr lang="en-ZA" sz="1400" b="0" i="0" u="none" strike="noStrike" dirty="0" smtClean="0">
                        <a:solidFill>
                          <a:schemeClr val="tx1"/>
                        </a:solidFill>
                        <a:effectLst/>
                        <a:latin typeface="Arial Narrow" panose="020B060602020203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smtClean="0">
                          <a:ln>
                            <a:noFill/>
                          </a:ln>
                          <a:solidFill>
                            <a:schemeClr val="tx1"/>
                          </a:solidFill>
                          <a:effectLst/>
                          <a:uLnTx/>
                          <a:uFillTx/>
                          <a:latin typeface="Arial Narrow" panose="020B0606020202030204" pitchFamily="34" charset="0"/>
                          <a:ea typeface=""/>
                          <a:cs typeface=""/>
                        </a:rPr>
                        <a:t>Challenge and Corrective Measure: </a:t>
                      </a:r>
                      <a:r>
                        <a:rPr lang="en-US" sz="1400" b="1" i="0" u="none" strike="noStrike" baseline="0" dirty="0" smtClean="0">
                          <a:solidFill>
                            <a:schemeClr val="tx1"/>
                          </a:solidFill>
                          <a:latin typeface="Arial Narrow" panose="020B0606020202030204" pitchFamily="34" charset="0"/>
                        </a:rPr>
                        <a:t> </a:t>
                      </a:r>
                    </a:p>
                    <a:p>
                      <a:pPr algn="just" fontAlgn="t"/>
                      <a:r>
                        <a:rPr lang="en-ZA" sz="1400" b="0" i="0" u="none" strike="noStrike" dirty="0" smtClean="0">
                          <a:solidFill>
                            <a:schemeClr val="tx1"/>
                          </a:solidFill>
                          <a:effectLst/>
                          <a:latin typeface="Arial Narrow" panose="020B0606020202030204" pitchFamily="34" charset="0"/>
                        </a:rPr>
                        <a:t>Due to other activities, such as Women in Tourism Breakfast sessions in August (5 sessions: MP, GP, WC, PE, NW and KZN), and the Women in Tourism Conference in November, the 3 information workshops were not hosted</a:t>
                      </a:r>
                      <a:r>
                        <a:rPr lang="en-ZA" sz="1400" b="0" i="0" u="none" strike="noStrike" baseline="0" dirty="0" smtClean="0">
                          <a:solidFill>
                            <a:schemeClr val="tx1"/>
                          </a:solidFill>
                          <a:effectLst/>
                          <a:latin typeface="Arial Narrow" panose="020B0606020202030204" pitchFamily="34" charset="0"/>
                        </a:rPr>
                        <a:t> due to not enough capacity.</a:t>
                      </a:r>
                      <a:endParaRPr lang="en-ZA" sz="1400" b="0" i="0" u="none" strike="noStrike" dirty="0" smtClean="0">
                        <a:solidFill>
                          <a:schemeClr val="tx1"/>
                        </a:solidFill>
                        <a:effectLst/>
                        <a:latin typeface="Arial Narrow" panose="020B0606020202030204" pitchFamily="34" charset="0"/>
                      </a:endParaRPr>
                    </a:p>
                    <a:p>
                      <a:pPr algn="just" fontAlgn="t"/>
                      <a:r>
                        <a:rPr lang="en-ZA" sz="1400" b="0" i="0" u="none" strike="noStrike" dirty="0" smtClean="0">
                          <a:solidFill>
                            <a:schemeClr val="tx1"/>
                          </a:solidFill>
                          <a:effectLst/>
                          <a:latin typeface="Arial Narrow" panose="020B0606020202030204" pitchFamily="34" charset="0"/>
                        </a:rPr>
                        <a:t>The (3) workshops will be done in Quarter 4 </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6331873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22423" y="5870318"/>
            <a:ext cx="2876377" cy="365125"/>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265595668"/>
              </p:ext>
            </p:extLst>
          </p:nvPr>
        </p:nvGraphicFramePr>
        <p:xfrm>
          <a:off x="222423" y="317311"/>
          <a:ext cx="8706973" cy="5277114"/>
        </p:xfrm>
        <a:graphic>
          <a:graphicData uri="http://schemas.openxmlformats.org/drawingml/2006/table">
            <a:tbl>
              <a:tblPr/>
              <a:tblGrid>
                <a:gridCol w="1482090">
                  <a:extLst>
                    <a:ext uri="{9D8B030D-6E8A-4147-A177-3AD203B41FA5}">
                      <a16:colId xmlns:a16="http://schemas.microsoft.com/office/drawing/2014/main" xmlns="" val="20000"/>
                    </a:ext>
                  </a:extLst>
                </a:gridCol>
                <a:gridCol w="1553592">
                  <a:extLst>
                    <a:ext uri="{9D8B030D-6E8A-4147-A177-3AD203B41FA5}">
                      <a16:colId xmlns:a16="http://schemas.microsoft.com/office/drawing/2014/main" xmlns="" val="20001"/>
                    </a:ext>
                  </a:extLst>
                </a:gridCol>
                <a:gridCol w="2112885">
                  <a:extLst>
                    <a:ext uri="{9D8B030D-6E8A-4147-A177-3AD203B41FA5}">
                      <a16:colId xmlns:a16="http://schemas.microsoft.com/office/drawing/2014/main" xmlns="" val="20002"/>
                    </a:ext>
                  </a:extLst>
                </a:gridCol>
                <a:gridCol w="1491449">
                  <a:extLst>
                    <a:ext uri="{9D8B030D-6E8A-4147-A177-3AD203B41FA5}">
                      <a16:colId xmlns:a16="http://schemas.microsoft.com/office/drawing/2014/main" xmlns="" val="20003"/>
                    </a:ext>
                  </a:extLst>
                </a:gridCol>
                <a:gridCol w="2066957">
                  <a:extLst>
                    <a:ext uri="{9D8B030D-6E8A-4147-A177-3AD203B41FA5}">
                      <a16:colId xmlns:a16="http://schemas.microsoft.com/office/drawing/2014/main" xmlns="" val="20004"/>
                    </a:ext>
                  </a:extLst>
                </a:gridCol>
              </a:tblGrid>
              <a:tr h="352229">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Narrow"/>
                        </a:rPr>
                        <a:t>Strategic objective: To accelerate the transformation of the tourism sector.</a:t>
                      </a:r>
                      <a:endParaRPr kumimoji="0" lang="en-US" sz="13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24793">
                <a:tc rowSpan="2">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Annual 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77680">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2 Performance – </a:t>
                      </a:r>
                      <a:r>
                        <a:rPr lang="en-ZA" sz="1300" b="1" i="0" dirty="0" smtClean="0">
                          <a:latin typeface="Arial Narrow" panose="020B0606020202030204" pitchFamily="34" charset="0"/>
                        </a:rPr>
                        <a:t>Actual </a:t>
                      </a:r>
                      <a:r>
                        <a:rPr lang="en-US" sz="1300" b="1" dirty="0" smtClean="0">
                          <a:latin typeface="Arial Narrow" panose="020B0606020202030204" pitchFamily="34" charset="0"/>
                        </a:rPr>
                        <a:t>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a:t>
                      </a:r>
                      <a:r>
                        <a:rPr lang="en-US" sz="1300" b="1" baseline="0" dirty="0" smtClean="0">
                          <a:latin typeface="Arial Narrow" panose="020B0606020202030204" pitchFamily="34" charset="0"/>
                        </a:rPr>
                        <a:t> Targets</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 Performance – Preliminary 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377680">
                <a:tc rowSpan="2">
                  <a:txBody>
                    <a:bodyPr/>
                    <a:lstStyle/>
                    <a:p>
                      <a:pPr marL="168275" lvl="0" indent="-168275" algn="just">
                        <a:lnSpc>
                          <a:spcPct val="115000"/>
                        </a:lnSpc>
                        <a:spcAft>
                          <a:spcPts val="0"/>
                        </a:spcAft>
                        <a:buFont typeface="+mj-lt"/>
                        <a:buAutoNum type="arabicPeriod" startAt="2"/>
                      </a:pPr>
                      <a:r>
                        <a:rPr lang="en-ZA" sz="1300" kern="1200" dirty="0" smtClean="0">
                          <a:solidFill>
                            <a:schemeClr val="tx1"/>
                          </a:solidFill>
                          <a:latin typeface="Arial Narrow" pitchFamily="34" charset="0"/>
                          <a:ea typeface="+mn-ea"/>
                          <a:cs typeface="+mn-cs"/>
                        </a:rPr>
                        <a:t>Number of social tourism initiatives undertaken.</a:t>
                      </a:r>
                      <a:endParaRPr lang="en-US" sz="1300" dirty="0">
                        <a:solidFill>
                          <a:schemeClr val="tx1"/>
                        </a:solidFill>
                        <a:latin typeface="Arial Narrow" pitchFamily="34" charset="0"/>
                        <a:ea typeface="Calibri"/>
                        <a:cs typeface="Times New Roman"/>
                      </a:endParaRPr>
                    </a:p>
                  </a:txBody>
                  <a:tcP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gridSpan="4">
                  <a:txBody>
                    <a:bodyPr/>
                    <a:lstStyle/>
                    <a:p>
                      <a:pPr marL="0" indent="0" algn="l">
                        <a:lnSpc>
                          <a:spcPct val="100000"/>
                        </a:lnSpc>
                        <a:tabLst>
                          <a:tab pos="534988" algn="l"/>
                          <a:tab pos="1614488" algn="l"/>
                        </a:tabLst>
                      </a:pPr>
                      <a:r>
                        <a:rPr lang="en-ZA" sz="1300" b="1" dirty="0" smtClean="0">
                          <a:solidFill>
                            <a:schemeClr val="tx1"/>
                          </a:solidFill>
                          <a:latin typeface="Arial Narrow" pitchFamily="34" charset="0"/>
                          <a:cs typeface="Arial" pitchFamily="34" charset="0"/>
                        </a:rPr>
                        <a:t>Two social tourism initiatives undertaken:  (</a:t>
                      </a:r>
                      <a:r>
                        <a:rPr lang="en-ZA" sz="1300" b="1" dirty="0" err="1" smtClean="0">
                          <a:solidFill>
                            <a:schemeClr val="tx1"/>
                          </a:solidFill>
                          <a:latin typeface="Arial Narrow" pitchFamily="34" charset="0"/>
                          <a:cs typeface="Arial" pitchFamily="34" charset="0"/>
                        </a:rPr>
                        <a:t>Cont</a:t>
                      </a:r>
                      <a:r>
                        <a:rPr lang="en-ZA" sz="1300" b="1" dirty="0" smtClean="0">
                          <a:solidFill>
                            <a:schemeClr val="tx1"/>
                          </a:solidFill>
                          <a:latin typeface="Arial Narrow" pitchFamily="34" charset="0"/>
                          <a:cs typeface="Arial" pitchFamily="34" charset="0"/>
                        </a:rPr>
                        <a:t>….)</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3769965">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lvl="0" indent="-342900" algn="just">
                        <a:lnSpc>
                          <a:spcPct val="115000"/>
                        </a:lnSpc>
                        <a:spcAft>
                          <a:spcPts val="0"/>
                        </a:spcAft>
                        <a:buFont typeface="+mj-lt"/>
                        <a:buAutoNum type="arabicPeriod" startAt="2"/>
                      </a:pPr>
                      <a:endParaRPr lang="en-US" sz="1400" dirty="0">
                        <a:solidFill>
                          <a:schemeClr val="tx1"/>
                        </a:solidFill>
                        <a:latin typeface="Arial Narrow" pitchFamily="34" charset="0"/>
                        <a:ea typeface="Calibri"/>
                        <a:cs typeface="Times New Roman"/>
                      </a:endParaRP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230188" indent="-230188" algn="just" fontAlgn="t">
                        <a:buFont typeface="+mj-lt"/>
                        <a:buAutoNum type="arabicParenR" startAt="2"/>
                      </a:pPr>
                      <a:r>
                        <a:rPr lang="en-ZA" sz="1300" b="0" i="0" u="none" strike="noStrike" dirty="0" smtClean="0">
                          <a:solidFill>
                            <a:srgbClr val="000000"/>
                          </a:solidFill>
                          <a:effectLst/>
                          <a:latin typeface="Arial Narrow" panose="020B0606020202030204" pitchFamily="34" charset="0"/>
                        </a:rPr>
                        <a:t>Develop one social tourism scheme.</a:t>
                      </a:r>
                      <a:endParaRPr lang="en-ZA" sz="1300" b="0" i="0" u="none" strike="noStrike" dirty="0">
                        <a:solidFill>
                          <a:srgbClr val="000000"/>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dirty="0" smtClean="0">
                          <a:solidFill>
                            <a:schemeClr val="tx1"/>
                          </a:solidFill>
                          <a:latin typeface="Arial Narrow" pitchFamily="34" charset="0"/>
                        </a:rPr>
                        <a:t>Stakeholder engagements, i.e. Department of Education, Department of Social Development and NGOs were conducted as follows:</a:t>
                      </a:r>
                    </a:p>
                    <a:p>
                      <a:pPr marL="0" marR="0" lvl="0" indent="0" algn="just" defTabSz="914400" rtl="0" eaLnBrk="1" fontAlgn="t" latinLnBrk="0" hangingPunct="1">
                        <a:lnSpc>
                          <a:spcPct val="100000"/>
                        </a:lnSpc>
                        <a:spcBef>
                          <a:spcPts val="0"/>
                        </a:spcBef>
                        <a:spcAft>
                          <a:spcPts val="0"/>
                        </a:spcAft>
                        <a:buClrTx/>
                        <a:buSzTx/>
                        <a:buFontTx/>
                        <a:buNone/>
                        <a:tabLst/>
                        <a:defRPr/>
                      </a:pPr>
                      <a:endParaRPr lang="en-ZA" sz="1300" b="0" i="0" u="none" strike="noStrike" dirty="0" smtClean="0">
                        <a:solidFill>
                          <a:schemeClr val="tx1"/>
                        </a:solidFill>
                        <a:latin typeface="Arial Narrow" pitchFamily="34" charset="0"/>
                      </a:endParaRPr>
                    </a:p>
                    <a:p>
                      <a:pPr marL="115888" marR="0" lvl="0" indent="-115888"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dirty="0" smtClean="0">
                          <a:solidFill>
                            <a:schemeClr val="tx1"/>
                          </a:solidFill>
                          <a:latin typeface="Arial Narrow" pitchFamily="34" charset="0"/>
                        </a:rPr>
                        <a:t>City of Ekurhuleni-</a:t>
                      </a:r>
                      <a:r>
                        <a:rPr lang="en-ZA" sz="1300" b="0" i="0" u="none" strike="noStrike" baseline="0" dirty="0" smtClean="0">
                          <a:solidFill>
                            <a:schemeClr val="tx1"/>
                          </a:solidFill>
                          <a:latin typeface="Arial Narrow" pitchFamily="34" charset="0"/>
                        </a:rPr>
                        <a:t> 3 August 2017;</a:t>
                      </a:r>
                    </a:p>
                    <a:p>
                      <a:pPr marL="115888" marR="0" lvl="0" indent="-115888"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dirty="0" smtClean="0">
                          <a:solidFill>
                            <a:schemeClr val="tx1"/>
                          </a:solidFill>
                          <a:latin typeface="Arial Narrow" pitchFamily="34" charset="0"/>
                        </a:rPr>
                        <a:t>Mbizana- 17 July 2017;</a:t>
                      </a:r>
                    </a:p>
                    <a:p>
                      <a:pPr marL="115888" marR="0" lvl="0" indent="-115888"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dirty="0" smtClean="0">
                          <a:solidFill>
                            <a:schemeClr val="tx1"/>
                          </a:solidFill>
                          <a:latin typeface="Arial Narrow" pitchFamily="34" charset="0"/>
                        </a:rPr>
                        <a:t>SASFA- 1</a:t>
                      </a:r>
                      <a:r>
                        <a:rPr lang="en-ZA" sz="1300" b="0" i="0" u="none" strike="noStrike" baseline="0" dirty="0" smtClean="0">
                          <a:solidFill>
                            <a:schemeClr val="tx1"/>
                          </a:solidFill>
                          <a:latin typeface="Arial Narrow" pitchFamily="34" charset="0"/>
                        </a:rPr>
                        <a:t> August 2017;</a:t>
                      </a:r>
                      <a:r>
                        <a:rPr lang="en-ZA" sz="1300" b="0" i="0" u="none" strike="noStrike" dirty="0" smtClean="0">
                          <a:solidFill>
                            <a:schemeClr val="tx1"/>
                          </a:solidFill>
                          <a:latin typeface="Arial Narrow" pitchFamily="34" charset="0"/>
                        </a:rPr>
                        <a:t> and </a:t>
                      </a:r>
                    </a:p>
                    <a:p>
                      <a:pPr marL="115888" marR="0" lvl="0" indent="-115888"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dirty="0" smtClean="0">
                          <a:solidFill>
                            <a:schemeClr val="tx1"/>
                          </a:solidFill>
                          <a:latin typeface="Arial Narrow" pitchFamily="34" charset="0"/>
                        </a:rPr>
                        <a:t>IARI-</a:t>
                      </a:r>
                      <a:r>
                        <a:rPr lang="en-ZA" sz="1300" b="0" i="0" u="none" strike="noStrike" baseline="0" dirty="0" smtClean="0">
                          <a:solidFill>
                            <a:schemeClr val="tx1"/>
                          </a:solidFill>
                          <a:latin typeface="Arial Narrow" pitchFamily="34" charset="0"/>
                        </a:rPr>
                        <a:t> </a:t>
                      </a:r>
                      <a:r>
                        <a:rPr lang="en-ZA" sz="1300" b="0" i="0" u="none" strike="noStrike" dirty="0" smtClean="0">
                          <a:solidFill>
                            <a:schemeClr val="tx1"/>
                          </a:solidFill>
                          <a:latin typeface="Arial Narrow" pitchFamily="34" charset="0"/>
                        </a:rPr>
                        <a:t>11 September 2017.</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300" b="0" i="0" u="none" strike="noStrike" kern="1200" dirty="0">
                          <a:solidFill>
                            <a:schemeClr val="tx1"/>
                          </a:solidFill>
                          <a:latin typeface="Arial Narrow" pitchFamily="34" charset="0"/>
                          <a:ea typeface="+mn-ea"/>
                          <a:cs typeface="+mn-cs"/>
                        </a:rPr>
                        <a:t>Draft social tourism scheme developed and consulted with stakeholders</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dirty="0" smtClean="0">
                          <a:solidFill>
                            <a:schemeClr val="tx1"/>
                          </a:solidFill>
                          <a:latin typeface="Arial Narrow" pitchFamily="34" charset="0"/>
                        </a:rPr>
                        <a:t>Draft social tourism scheme was developed and consultation with stakeholders was not done.</a:t>
                      </a:r>
                    </a:p>
                    <a:p>
                      <a:pPr marL="0" marR="0" lvl="0" indent="0" algn="just" defTabSz="914400" rtl="0" eaLnBrk="1" fontAlgn="t" latinLnBrk="0" hangingPunct="1">
                        <a:lnSpc>
                          <a:spcPct val="100000"/>
                        </a:lnSpc>
                        <a:spcBef>
                          <a:spcPts val="0"/>
                        </a:spcBef>
                        <a:spcAft>
                          <a:spcPts val="0"/>
                        </a:spcAft>
                        <a:buClrTx/>
                        <a:buSzTx/>
                        <a:buFontTx/>
                        <a:buNone/>
                        <a:tabLst/>
                        <a:defRPr/>
                      </a:pPr>
                      <a:endParaRPr lang="en-ZA" sz="1300" b="0" i="0" u="none" strike="noStrike" dirty="0" smtClean="0">
                        <a:solidFill>
                          <a:schemeClr val="tx1"/>
                        </a:solidFill>
                        <a:latin typeface="Arial Narrow"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smtClean="0">
                          <a:ln>
                            <a:noFill/>
                          </a:ln>
                          <a:solidFill>
                            <a:schemeClr val="tx1"/>
                          </a:solidFill>
                          <a:effectLst/>
                          <a:uLnTx/>
                          <a:uFillTx/>
                          <a:latin typeface="Arial Narrow" panose="020B0606020202030204" pitchFamily="34" charset="0"/>
                          <a:ea typeface=""/>
                          <a:cs typeface=""/>
                        </a:rPr>
                        <a:t>Challenge and Corrective Measure: </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Due to other activities, such as Women in Tourism breakfast sessions in August, the Women in Tourism Conference in November, the workshops were not hosted hence the TOR and  Tourism scheme could not be developed.</a:t>
                      </a:r>
                    </a:p>
                  </a:txBody>
                  <a:tcPr marL="86400"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6841597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38</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22423" y="5870318"/>
            <a:ext cx="2876377" cy="365125"/>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3486036201"/>
              </p:ext>
            </p:extLst>
          </p:nvPr>
        </p:nvGraphicFramePr>
        <p:xfrm>
          <a:off x="222423" y="303556"/>
          <a:ext cx="8589427" cy="5341464"/>
        </p:xfrm>
        <a:graphic>
          <a:graphicData uri="http://schemas.openxmlformats.org/drawingml/2006/table">
            <a:tbl>
              <a:tblPr/>
              <a:tblGrid>
                <a:gridCol w="1559724">
                  <a:extLst>
                    <a:ext uri="{9D8B030D-6E8A-4147-A177-3AD203B41FA5}">
                      <a16:colId xmlns:a16="http://schemas.microsoft.com/office/drawing/2014/main" xmlns="" val="20000"/>
                    </a:ext>
                  </a:extLst>
                </a:gridCol>
                <a:gridCol w="1287624">
                  <a:extLst>
                    <a:ext uri="{9D8B030D-6E8A-4147-A177-3AD203B41FA5}">
                      <a16:colId xmlns:a16="http://schemas.microsoft.com/office/drawing/2014/main" xmlns="" val="20001"/>
                    </a:ext>
                  </a:extLst>
                </a:gridCol>
                <a:gridCol w="1698172">
                  <a:extLst>
                    <a:ext uri="{9D8B030D-6E8A-4147-A177-3AD203B41FA5}">
                      <a16:colId xmlns:a16="http://schemas.microsoft.com/office/drawing/2014/main" xmlns="" val="20003"/>
                    </a:ext>
                  </a:extLst>
                </a:gridCol>
                <a:gridCol w="1623526">
                  <a:extLst>
                    <a:ext uri="{9D8B030D-6E8A-4147-A177-3AD203B41FA5}">
                      <a16:colId xmlns:a16="http://schemas.microsoft.com/office/drawing/2014/main" xmlns="" val="20004"/>
                    </a:ext>
                  </a:extLst>
                </a:gridCol>
                <a:gridCol w="2420381">
                  <a:extLst>
                    <a:ext uri="{9D8B030D-6E8A-4147-A177-3AD203B41FA5}">
                      <a16:colId xmlns:a16="http://schemas.microsoft.com/office/drawing/2014/main" xmlns="" val="3544967434"/>
                    </a:ext>
                  </a:extLst>
                </a:gridCol>
              </a:tblGrid>
              <a:tr h="573522">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a:rPr>
                        <a:t>Strategic objective: </a:t>
                      </a:r>
                      <a:r>
                        <a:rPr kumimoji="0" lang="en-ZA" sz="1400" b="1" i="0" u="none" strike="noStrike" kern="1200" cap="none" spc="0" normalizeH="0" baseline="0" noProof="0" dirty="0" smtClean="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4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xmlns="" val="10000"/>
                  </a:ext>
                </a:extLst>
              </a:tr>
              <a:tr h="296232">
                <a:tc rowSpan="2">
                  <a:txBody>
                    <a:bodyPr/>
                    <a:lstStyle/>
                    <a:p>
                      <a:pPr algn="ctr">
                        <a:lnSpc>
                          <a:spcPct val="100000"/>
                        </a:lnSpc>
                      </a:pPr>
                      <a:r>
                        <a:rPr lang="en-US" sz="1400" b="1" dirty="0" smtClean="0">
                          <a:solidFill>
                            <a:schemeClr val="tx1"/>
                          </a:solidFill>
                          <a:latin typeface="Arial Narrow" pitchFamily="34" charset="0"/>
                          <a:cs typeface="Arial" pitchFamily="34" charset="0"/>
                        </a:rPr>
                        <a:t>Key</a:t>
                      </a:r>
                      <a:r>
                        <a:rPr lang="en-US" sz="1400" b="1" baseline="0" dirty="0" smtClean="0">
                          <a:solidFill>
                            <a:schemeClr val="tx1"/>
                          </a:solidFill>
                          <a:latin typeface="Arial Narrow" pitchFamily="34" charset="0"/>
                          <a:cs typeface="Arial"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solidFill>
                            <a:schemeClr val="tx1"/>
                          </a:solidFill>
                          <a:latin typeface="Arial Narrow" pitchFamily="34" charset="0"/>
                          <a:cs typeface="Arial" pitchFamily="34" charset="0"/>
                        </a:rPr>
                        <a:t>Annual 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xmlns="" val="10001"/>
                  </a:ext>
                </a:extLst>
              </a:tr>
              <a:tr h="514615">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37316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just" defTabSz="914400" rtl="0" eaLnBrk="1" fontAlgn="auto" latinLnBrk="0" hangingPunct="1">
                        <a:lnSpc>
                          <a:spcPct val="115000"/>
                        </a:lnSpc>
                        <a:spcBef>
                          <a:spcPts val="0"/>
                        </a:spcBef>
                        <a:spcAft>
                          <a:spcPts val="0"/>
                        </a:spcAft>
                        <a:buClrTx/>
                        <a:buSzTx/>
                        <a:buFont typeface="+mj-lt"/>
                        <a:buAutoNum type="arabicPeriod" startAt="3"/>
                        <a:tabLst/>
                        <a:defRPr/>
                      </a:pPr>
                      <a:r>
                        <a:rPr kumimoji="0" lang="en-ZA" sz="1400" b="0" i="0" u="none" strike="noStrike" kern="1200" cap="none" spc="0" normalizeH="0" baseline="0" noProof="0" dirty="0" smtClean="0">
                          <a:ln>
                            <a:noFill/>
                          </a:ln>
                          <a:solidFill>
                            <a:prstClr val="black"/>
                          </a:solidFill>
                          <a:effectLst/>
                          <a:uLnTx/>
                          <a:uFillTx/>
                          <a:latin typeface="Arial Narrow" pitchFamily="34" charset="0"/>
                          <a:ea typeface="+mn-ea"/>
                          <a:cs typeface="+mn-cs"/>
                        </a:rPr>
                        <a:t>Implementation of the enterprise development programme.</a:t>
                      </a:r>
                      <a:endParaRPr kumimoji="0" lang="en-US" sz="1400" b="0" i="0" u="none" strike="noStrike" kern="1200" cap="none" spc="0" normalizeH="0" baseline="0" noProof="0" dirty="0" smtClean="0">
                        <a:ln>
                          <a:noFill/>
                        </a:ln>
                        <a:solidFill>
                          <a:prstClr val="black"/>
                        </a:solidFill>
                        <a:effectLst/>
                        <a:uLnTx/>
                        <a:uFillTx/>
                        <a:latin typeface="Arial Narrow" pitchFamily="34" charset="0"/>
                        <a:ea typeface="Calibri"/>
                        <a:cs typeface="Times New Roman"/>
                      </a:endParaRPr>
                    </a:p>
                    <a:p>
                      <a:pPr marL="182880" indent="-182880" algn="just">
                        <a:buFont typeface="+mj-lt"/>
                        <a:buAutoNum type="arabicPeriod" startAt="4"/>
                      </a:pPr>
                      <a:endParaRPr lang="en-US" sz="1400" dirty="0">
                        <a:solidFill>
                          <a:schemeClr val="tx1"/>
                        </a:solidFill>
                        <a:latin typeface="Arial Narrow" pitchFamily="34" charset="0"/>
                      </a:endParaRP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ZA" sz="1400" b="0" i="0" u="none" strike="noStrike" dirty="0">
                          <a:solidFill>
                            <a:srgbClr val="000000"/>
                          </a:solidFill>
                          <a:effectLst/>
                          <a:latin typeface="Arial Narrow" panose="020B0606020202030204" pitchFamily="34" charset="0"/>
                        </a:rPr>
                        <a:t>400 enterprises supported with training and development.</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en-ZA" sz="1400" kern="1200" dirty="0" smtClean="0">
                          <a:solidFill>
                            <a:schemeClr val="tx1"/>
                          </a:solidFill>
                          <a:effectLst/>
                          <a:latin typeface="Arial Narrow" panose="020B0606020202030204" pitchFamily="34" charset="0"/>
                          <a:ea typeface="+mn-ea"/>
                          <a:cs typeface="+mn-cs"/>
                        </a:rPr>
                        <a:t>Selected interventions were implemented on 321 enterprises through mentorship, coaching, cookery course, marketing training, service excellence workshop, grading assistance, pricing and funding workshop and house keeping training. </a:t>
                      </a:r>
                      <a:endParaRPr lang="en-ZA" sz="1400" kern="1200" dirty="0">
                        <a:solidFill>
                          <a:schemeClr val="tx1"/>
                        </a:solidFill>
                        <a:effectLst/>
                        <a:latin typeface="Arial Narrow" panose="020B0606020202030204" pitchFamily="34" charset="0"/>
                        <a:ea typeface="+mn-ea"/>
                        <a:cs typeface="+mn-cs"/>
                      </a:endParaRP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400" kern="1200" dirty="0">
                          <a:solidFill>
                            <a:schemeClr val="tx1"/>
                          </a:solidFill>
                          <a:effectLst/>
                          <a:latin typeface="Arial Narrow" panose="020B0606020202030204" pitchFamily="34" charset="0"/>
                          <a:ea typeface="+mn-ea"/>
                          <a:cs typeface="+mn-cs"/>
                        </a:rPr>
                        <a:t>Selected interventions</a:t>
                      </a:r>
                      <a:br>
                        <a:rPr lang="en-ZA" sz="1400" kern="1200" dirty="0">
                          <a:solidFill>
                            <a:schemeClr val="tx1"/>
                          </a:solidFill>
                          <a:effectLst/>
                          <a:latin typeface="Arial Narrow" panose="020B0606020202030204" pitchFamily="34" charset="0"/>
                          <a:ea typeface="+mn-ea"/>
                          <a:cs typeface="+mn-cs"/>
                        </a:rPr>
                      </a:br>
                      <a:r>
                        <a:rPr lang="en-ZA" sz="1400" kern="1200" dirty="0">
                          <a:solidFill>
                            <a:schemeClr val="tx1"/>
                          </a:solidFill>
                          <a:effectLst/>
                          <a:latin typeface="Arial Narrow" panose="020B0606020202030204" pitchFamily="34" charset="0"/>
                          <a:ea typeface="+mn-ea"/>
                          <a:cs typeface="+mn-cs"/>
                        </a:rPr>
                        <a:t>implemented</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ZA" sz="1400" kern="1200" dirty="0" smtClean="0">
                          <a:solidFill>
                            <a:schemeClr val="tx1"/>
                          </a:solidFill>
                          <a:effectLst/>
                          <a:latin typeface="Arial Narrow" panose="020B0606020202030204" pitchFamily="34" charset="0"/>
                          <a:ea typeface="+mn-ea"/>
                          <a:cs typeface="+mn-cs"/>
                        </a:rPr>
                        <a:t>Selected interventions were</a:t>
                      </a:r>
                    </a:p>
                    <a:p>
                      <a:pPr algn="just" fontAlgn="t"/>
                      <a:r>
                        <a:rPr lang="en-ZA" sz="1400" kern="1200" dirty="0" smtClean="0">
                          <a:solidFill>
                            <a:schemeClr val="tx1"/>
                          </a:solidFill>
                          <a:effectLst/>
                          <a:latin typeface="Arial Narrow" panose="020B0606020202030204" pitchFamily="34" charset="0"/>
                          <a:ea typeface="+mn-ea"/>
                          <a:cs typeface="+mn-cs"/>
                        </a:rPr>
                        <a:t>Implemented</a:t>
                      </a:r>
                      <a:r>
                        <a:rPr lang="en-ZA" sz="1400" kern="1200" baseline="0" dirty="0" smtClean="0">
                          <a:solidFill>
                            <a:schemeClr val="tx1"/>
                          </a:solidFill>
                          <a:effectLst/>
                          <a:latin typeface="Arial Narrow" panose="020B0606020202030204" pitchFamily="34" charset="0"/>
                          <a:ea typeface="+mn-ea"/>
                          <a:cs typeface="+mn-cs"/>
                        </a:rPr>
                        <a:t> </a:t>
                      </a:r>
                      <a:r>
                        <a:rPr lang="en-ZA" sz="1400" kern="1200" dirty="0" smtClean="0">
                          <a:solidFill>
                            <a:schemeClr val="tx1"/>
                          </a:solidFill>
                          <a:effectLst/>
                          <a:latin typeface="Arial Narrow" panose="020B0606020202030204" pitchFamily="34" charset="0"/>
                          <a:ea typeface="+mn-ea"/>
                          <a:cs typeface="+mn-cs"/>
                        </a:rPr>
                        <a:t>through the following:</a:t>
                      </a:r>
                    </a:p>
                    <a:p>
                      <a:pPr marL="171450" indent="-171450" algn="just" fontAlgn="t">
                        <a:buFont typeface="Arial" panose="020B0604020202020204" pitchFamily="34" charset="0"/>
                        <a:buChar char="•"/>
                      </a:pPr>
                      <a:r>
                        <a:rPr lang="en-ZA" sz="1400" kern="1200" dirty="0" smtClean="0">
                          <a:solidFill>
                            <a:schemeClr val="tx1"/>
                          </a:solidFill>
                          <a:effectLst/>
                          <a:latin typeface="Arial Narrow" panose="020B0606020202030204" pitchFamily="34" charset="0"/>
                          <a:ea typeface="+mn-ea"/>
                          <a:cs typeface="+mn-cs"/>
                        </a:rPr>
                        <a:t>Conducting Business Planning and Coaching workshops;</a:t>
                      </a:r>
                    </a:p>
                    <a:p>
                      <a:pPr marL="171450" indent="-171450" algn="just" fontAlgn="t">
                        <a:buFont typeface="Arial" panose="020B0604020202020204" pitchFamily="34" charset="0"/>
                        <a:buChar char="•"/>
                      </a:pPr>
                      <a:r>
                        <a:rPr lang="en-ZA" sz="1400" kern="1200" dirty="0" smtClean="0">
                          <a:solidFill>
                            <a:schemeClr val="tx1"/>
                          </a:solidFill>
                          <a:effectLst/>
                          <a:latin typeface="Arial Narrow" panose="020B0606020202030204" pitchFamily="34" charset="0"/>
                          <a:ea typeface="+mn-ea"/>
                          <a:cs typeface="+mn-cs"/>
                        </a:rPr>
                        <a:t>Teaching enterprises the regulatory importance of various Labour Laws;</a:t>
                      </a:r>
                    </a:p>
                    <a:p>
                      <a:pPr marL="171450" indent="-171450" algn="just" fontAlgn="t">
                        <a:buFont typeface="Arial" panose="020B0604020202020204" pitchFamily="34" charset="0"/>
                        <a:buChar char="•"/>
                      </a:pPr>
                      <a:r>
                        <a:rPr lang="en-ZA" sz="1400" kern="1200" dirty="0" smtClean="0">
                          <a:solidFill>
                            <a:schemeClr val="tx1"/>
                          </a:solidFill>
                          <a:effectLst/>
                          <a:latin typeface="Arial Narrow" panose="020B0606020202030204" pitchFamily="34" charset="0"/>
                          <a:ea typeface="+mn-ea"/>
                          <a:cs typeface="+mn-cs"/>
                        </a:rPr>
                        <a:t>Assisting enterprises with development of Marketing Collateral and Planning;</a:t>
                      </a:r>
                    </a:p>
                    <a:p>
                      <a:pPr marL="171450" indent="-171450" algn="just" fontAlgn="t">
                        <a:buFont typeface="Arial" panose="020B0604020202020204" pitchFamily="34" charset="0"/>
                        <a:buChar char="•"/>
                      </a:pPr>
                      <a:r>
                        <a:rPr lang="en-ZA" sz="1400" kern="1200" dirty="0" smtClean="0">
                          <a:solidFill>
                            <a:schemeClr val="tx1"/>
                          </a:solidFill>
                          <a:effectLst/>
                          <a:latin typeface="Arial Narrow" panose="020B0606020202030204" pitchFamily="34" charset="0"/>
                          <a:ea typeface="+mn-ea"/>
                          <a:cs typeface="+mn-cs"/>
                        </a:rPr>
                        <a:t>Training on Record-keeping Compliancy, Pricing and Customer Care.</a:t>
                      </a:r>
                    </a:p>
                    <a:p>
                      <a:pPr marL="171450" indent="-171450" algn="just" fontAlgn="t">
                        <a:buFont typeface="Arial" panose="020B0604020202020204" pitchFamily="34" charset="0"/>
                        <a:buChar char="•"/>
                      </a:pPr>
                      <a:r>
                        <a:rPr lang="en-ZA" sz="1400" kern="1200" dirty="0" smtClean="0">
                          <a:solidFill>
                            <a:schemeClr val="tx1"/>
                          </a:solidFill>
                          <a:effectLst/>
                          <a:latin typeface="Arial Narrow" panose="020B0606020202030204" pitchFamily="34" charset="0"/>
                          <a:ea typeface="+mn-ea"/>
                          <a:cs typeface="+mn-cs"/>
                        </a:rPr>
                        <a:t>Cultivating strong partnerships between enterprises and government institutions. </a:t>
                      </a:r>
                      <a:endParaRPr lang="en-ZA" sz="1400" kern="1200" dirty="0">
                        <a:solidFill>
                          <a:schemeClr val="tx1"/>
                        </a:solidFill>
                        <a:effectLst/>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1234245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39</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22423" y="5870318"/>
            <a:ext cx="2876377" cy="365125"/>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721683439"/>
              </p:ext>
            </p:extLst>
          </p:nvPr>
        </p:nvGraphicFramePr>
        <p:xfrm>
          <a:off x="222423" y="154266"/>
          <a:ext cx="8589427" cy="4427065"/>
        </p:xfrm>
        <a:graphic>
          <a:graphicData uri="http://schemas.openxmlformats.org/drawingml/2006/table">
            <a:tbl>
              <a:tblPr/>
              <a:tblGrid>
                <a:gridCol w="1760452">
                  <a:extLst>
                    <a:ext uri="{9D8B030D-6E8A-4147-A177-3AD203B41FA5}">
                      <a16:colId xmlns:a16="http://schemas.microsoft.com/office/drawing/2014/main" xmlns="" val="20000"/>
                    </a:ext>
                  </a:extLst>
                </a:gridCol>
                <a:gridCol w="1656064">
                  <a:extLst>
                    <a:ext uri="{9D8B030D-6E8A-4147-A177-3AD203B41FA5}">
                      <a16:colId xmlns:a16="http://schemas.microsoft.com/office/drawing/2014/main" xmlns="" val="20001"/>
                    </a:ext>
                  </a:extLst>
                </a:gridCol>
                <a:gridCol w="1539551">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2261760">
                  <a:extLst>
                    <a:ext uri="{9D8B030D-6E8A-4147-A177-3AD203B41FA5}">
                      <a16:colId xmlns:a16="http://schemas.microsoft.com/office/drawing/2014/main" xmlns="" val="3544967434"/>
                    </a:ext>
                  </a:extLst>
                </a:gridCol>
              </a:tblGrid>
              <a:tr h="473972">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a:rPr>
                        <a:t>Strategic objective: </a:t>
                      </a:r>
                      <a:r>
                        <a:rPr kumimoji="0" lang="en-ZA" sz="1400" b="1" i="0" u="none" strike="noStrike" kern="1200" cap="none" spc="0" normalizeH="0" baseline="0" noProof="0" dirty="0" smtClean="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4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xmlns="" val="10000"/>
                  </a:ext>
                </a:extLst>
              </a:tr>
              <a:tr h="296232">
                <a:tc rowSpan="2">
                  <a:txBody>
                    <a:bodyPr/>
                    <a:lstStyle/>
                    <a:p>
                      <a:pPr algn="ctr">
                        <a:lnSpc>
                          <a:spcPct val="100000"/>
                        </a:lnSpc>
                      </a:pPr>
                      <a:r>
                        <a:rPr lang="en-US" sz="1400" b="1" dirty="0" smtClean="0">
                          <a:solidFill>
                            <a:schemeClr val="tx1"/>
                          </a:solidFill>
                          <a:latin typeface="Arial Narrow" pitchFamily="34" charset="0"/>
                          <a:cs typeface="Arial" pitchFamily="34" charset="0"/>
                        </a:rPr>
                        <a:t>Key</a:t>
                      </a:r>
                      <a:r>
                        <a:rPr lang="en-US" sz="1400" b="1" baseline="0" dirty="0" smtClean="0">
                          <a:solidFill>
                            <a:schemeClr val="tx1"/>
                          </a:solidFill>
                          <a:latin typeface="Arial Narrow" pitchFamily="34" charset="0"/>
                          <a:cs typeface="Arial"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solidFill>
                            <a:schemeClr val="tx1"/>
                          </a:solidFill>
                          <a:latin typeface="Arial Narrow" pitchFamily="34" charset="0"/>
                          <a:cs typeface="Arial" pitchFamily="34" charset="0"/>
                        </a:rPr>
                        <a:t>Annual 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xmlns="" val="10001"/>
                  </a:ext>
                </a:extLst>
              </a:tr>
              <a:tr h="514615">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29167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just" defTabSz="914400" rtl="0" eaLnBrk="1" fontAlgn="auto" latinLnBrk="0" hangingPunct="1">
                        <a:lnSpc>
                          <a:spcPct val="115000"/>
                        </a:lnSpc>
                        <a:spcBef>
                          <a:spcPts val="0"/>
                        </a:spcBef>
                        <a:spcAft>
                          <a:spcPts val="0"/>
                        </a:spcAft>
                        <a:buClrTx/>
                        <a:buSzTx/>
                        <a:buFont typeface="+mj-lt"/>
                        <a:buAutoNum type="arabicPeriod" startAt="3"/>
                        <a:tabLst/>
                        <a:defRPr/>
                      </a:pPr>
                      <a:r>
                        <a:rPr kumimoji="0" lang="en-ZA" sz="1400" b="0" i="0" u="none" strike="noStrike" kern="1200" cap="none" spc="0" normalizeH="0" baseline="0" noProof="0" dirty="0" smtClean="0">
                          <a:ln>
                            <a:noFill/>
                          </a:ln>
                          <a:solidFill>
                            <a:prstClr val="black"/>
                          </a:solidFill>
                          <a:effectLst/>
                          <a:uLnTx/>
                          <a:uFillTx/>
                          <a:latin typeface="Arial Narrow" pitchFamily="34" charset="0"/>
                          <a:ea typeface="+mn-ea"/>
                          <a:cs typeface="+mn-cs"/>
                        </a:rPr>
                        <a:t>Implementation of the enterprise development programme.</a:t>
                      </a:r>
                      <a:endParaRPr kumimoji="0" lang="en-US" sz="1400" b="0" i="0" u="none" strike="noStrike" kern="1200" cap="none" spc="0" normalizeH="0" baseline="0" noProof="0" dirty="0" smtClean="0">
                        <a:ln>
                          <a:noFill/>
                        </a:ln>
                        <a:solidFill>
                          <a:prstClr val="black"/>
                        </a:solidFill>
                        <a:effectLst/>
                        <a:uLnTx/>
                        <a:uFillTx/>
                        <a:latin typeface="Arial Narrow" pitchFamily="34" charset="0"/>
                        <a:ea typeface="Calibri"/>
                        <a:cs typeface="Times New Roman"/>
                      </a:endParaRPr>
                    </a:p>
                    <a:p>
                      <a:pPr marL="182880" indent="-182880" algn="just">
                        <a:buFont typeface="+mj-lt"/>
                        <a:buAutoNum type="arabicPeriod" startAt="4"/>
                      </a:pPr>
                      <a:endParaRPr lang="en-US" sz="1400" dirty="0">
                        <a:solidFill>
                          <a:schemeClr val="tx1"/>
                        </a:solidFill>
                        <a:latin typeface="Arial Narrow" pitchFamily="34" charset="0"/>
                      </a:endParaRP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ZA" sz="1400" b="0" i="0" u="none" strike="noStrike" dirty="0">
                          <a:solidFill>
                            <a:srgbClr val="000000"/>
                          </a:solidFill>
                          <a:effectLst/>
                          <a:latin typeface="Arial Narrow" panose="020B0606020202030204" pitchFamily="34" charset="0"/>
                        </a:rPr>
                        <a:t>Development of the Long-Term Framework for enterprise development based on current policy pronouncement.</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400" kern="1200" dirty="0" smtClean="0">
                          <a:solidFill>
                            <a:schemeClr val="tx1"/>
                          </a:solidFill>
                          <a:effectLst/>
                          <a:latin typeface="Arial Narrow" panose="020B0606020202030204" pitchFamily="34" charset="0"/>
                          <a:ea typeface="+mn-ea"/>
                          <a:cs typeface="+mn-cs"/>
                        </a:rPr>
                        <a:t>Review and update on the current ED was done.</a:t>
                      </a:r>
                      <a:endParaRPr lang="en-ZA" sz="1400" kern="1200" dirty="0">
                        <a:solidFill>
                          <a:schemeClr val="tx1"/>
                        </a:solidFill>
                        <a:effectLst/>
                        <a:latin typeface="Arial Narrow" panose="020B0606020202030204" pitchFamily="34" charset="0"/>
                        <a:ea typeface="+mn-ea"/>
                        <a:cs typeface="+mn-cs"/>
                      </a:endParaRP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400" b="0" i="0" u="none" strike="noStrike" dirty="0">
                          <a:solidFill>
                            <a:srgbClr val="000000"/>
                          </a:solidFill>
                          <a:effectLst/>
                          <a:latin typeface="Arial Narrow" panose="020B0606020202030204" pitchFamily="34" charset="0"/>
                        </a:rPr>
                        <a:t>Draft </a:t>
                      </a:r>
                      <a:r>
                        <a:rPr lang="en-ZA" sz="1400" b="0" i="0" u="none" strike="noStrike" dirty="0" smtClean="0">
                          <a:solidFill>
                            <a:srgbClr val="000000"/>
                          </a:solidFill>
                          <a:effectLst/>
                          <a:latin typeface="Arial Narrow" panose="020B0606020202030204" pitchFamily="34" charset="0"/>
                        </a:rPr>
                        <a:t>long-term</a:t>
                      </a:r>
                      <a:r>
                        <a:rPr lang="en-ZA" sz="1400" b="0" i="0" u="none" strike="noStrike" dirty="0">
                          <a:solidFill>
                            <a:srgbClr val="000000"/>
                          </a:solidFill>
                          <a:effectLst/>
                          <a:latin typeface="Arial Narrow" panose="020B0606020202030204" pitchFamily="34" charset="0"/>
                        </a:rPr>
                        <a:t/>
                      </a:r>
                      <a:br>
                        <a:rPr lang="en-ZA" sz="1400" b="0" i="0" u="none" strike="noStrike" dirty="0">
                          <a:solidFill>
                            <a:srgbClr val="000000"/>
                          </a:solidFill>
                          <a:effectLst/>
                          <a:latin typeface="Arial Narrow" panose="020B0606020202030204" pitchFamily="34" charset="0"/>
                        </a:rPr>
                      </a:br>
                      <a:r>
                        <a:rPr lang="en-ZA" sz="1400" b="0" i="0" u="none" strike="noStrike" dirty="0">
                          <a:solidFill>
                            <a:srgbClr val="000000"/>
                          </a:solidFill>
                          <a:effectLst/>
                          <a:latin typeface="Arial Narrow" panose="020B0606020202030204" pitchFamily="34" charset="0"/>
                        </a:rPr>
                        <a:t>framework presented at</a:t>
                      </a:r>
                      <a:br>
                        <a:rPr lang="en-ZA" sz="1400" b="0" i="0" u="none" strike="noStrike" dirty="0">
                          <a:solidFill>
                            <a:srgbClr val="000000"/>
                          </a:solidFill>
                          <a:effectLst/>
                          <a:latin typeface="Arial Narrow" panose="020B0606020202030204" pitchFamily="34" charset="0"/>
                        </a:rPr>
                      </a:br>
                      <a:r>
                        <a:rPr lang="en-ZA" sz="1400" b="0" i="0" u="none" strike="noStrike" dirty="0">
                          <a:solidFill>
                            <a:srgbClr val="000000"/>
                          </a:solidFill>
                          <a:effectLst/>
                          <a:latin typeface="Arial Narrow" panose="020B0606020202030204" pitchFamily="34" charset="0"/>
                        </a:rPr>
                        <a:t>Lekgotla</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0" algn="just" defTabSz="914400" rtl="0" eaLnBrk="1" fontAlgn="t" latinLnBrk="0" hangingPunct="1"/>
                      <a:r>
                        <a:rPr lang="en-ZA" sz="1400" b="0" i="0" u="none" strike="noStrike" kern="1200" baseline="0" dirty="0" smtClean="0">
                          <a:solidFill>
                            <a:schemeClr val="tx1"/>
                          </a:solidFill>
                          <a:latin typeface="Arial Narrow" panose="020B0606020202030204" pitchFamily="34" charset="0"/>
                          <a:ea typeface="+mn-ea"/>
                          <a:cs typeface="+mn-cs"/>
                        </a:rPr>
                        <a:t>Draft long term framework was developed. However not presented at Lekgotla. </a:t>
                      </a:r>
                    </a:p>
                    <a:p>
                      <a:pPr algn="just" fontAlgn="t"/>
                      <a:endParaRPr lang="en-ZA" sz="1400" b="0" i="0" u="none" strike="noStrike" dirty="0" smtClean="0">
                        <a:solidFill>
                          <a:srgbClr val="FF0000"/>
                        </a:solidFill>
                        <a:effectLst/>
                        <a:latin typeface="Arial Narrow" panose="020B060602020203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smtClean="0">
                          <a:ln>
                            <a:noFill/>
                          </a:ln>
                          <a:solidFill>
                            <a:schemeClr val="tx1"/>
                          </a:solidFill>
                          <a:effectLst/>
                          <a:uLnTx/>
                          <a:uFillTx/>
                          <a:latin typeface="Arial Narrow" panose="020B0606020202030204" pitchFamily="34" charset="0"/>
                          <a:ea typeface=""/>
                          <a:cs typeface=""/>
                        </a:rPr>
                        <a:t>Challenge and Corrective Measure: </a:t>
                      </a:r>
                      <a:r>
                        <a:rPr lang="en-US" sz="1400" b="1" i="0" u="none" strike="noStrike" baseline="0" dirty="0" smtClean="0">
                          <a:solidFill>
                            <a:schemeClr val="tx1"/>
                          </a:solidFill>
                          <a:latin typeface="Arial Narrow" panose="020B0606020202030204" pitchFamily="34" charset="0"/>
                        </a:rPr>
                        <a:t> </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baseline="0" dirty="0" smtClean="0">
                          <a:solidFill>
                            <a:schemeClr val="tx1"/>
                          </a:solidFill>
                          <a:latin typeface="Arial Narrow" panose="020B0606020202030204" pitchFamily="34" charset="0"/>
                        </a:rPr>
                        <a:t>The long-term framework was not presented at Lekgotla as it was not complete by the October Lekgotla date. However, the Framework has since been completed. </a:t>
                      </a:r>
                      <a:endParaRPr lang="en-ZA" sz="1400" b="0" i="0" u="none" strike="noStrike" kern="1200" baseline="0" dirty="0">
                        <a:solidFill>
                          <a:schemeClr val="tx1"/>
                        </a:solidFill>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020470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2" name="Rectangle 1"/>
          <p:cNvSpPr/>
          <p:nvPr/>
        </p:nvSpPr>
        <p:spPr>
          <a:xfrm>
            <a:off x="741406" y="358039"/>
            <a:ext cx="7465782" cy="338554"/>
          </a:xfrm>
          <a:prstGeom prst="rect">
            <a:avLst/>
          </a:prstGeom>
        </p:spPr>
        <p:txBody>
          <a:bodyPr wrap="square">
            <a:spAutoFit/>
          </a:bodyPr>
          <a:lstStyle/>
          <a:p>
            <a:pPr algn="ctr"/>
            <a:r>
              <a:rPr lang="en-US" sz="1600" b="1" kern="0" dirty="0" smtClean="0">
                <a:solidFill>
                  <a:prstClr val="black"/>
                </a:solidFill>
                <a:latin typeface="Arial Narrow" pitchFamily="34" charset="0"/>
              </a:rPr>
              <a:t>2017/18 QUARTER  2 PERFORMANCE (ACTUAL)  </a:t>
            </a:r>
            <a:endParaRPr lang="en-US" sz="1600" dirty="0">
              <a:solidFill>
                <a:prstClr val="black"/>
              </a:solidFill>
              <a:latin typeface="Arial Narrow" pitchFamily="34" charset="0"/>
            </a:endParaRPr>
          </a:p>
        </p:txBody>
      </p:sp>
      <p:graphicFrame>
        <p:nvGraphicFramePr>
          <p:cNvPr id="9" name="Content Placeholder 5"/>
          <p:cNvGraphicFramePr>
            <a:graphicFrameLocks/>
          </p:cNvGraphicFramePr>
          <p:nvPr>
            <p:extLst/>
          </p:nvPr>
        </p:nvGraphicFramePr>
        <p:xfrm>
          <a:off x="607013" y="960482"/>
          <a:ext cx="7464983" cy="4184300"/>
        </p:xfrm>
        <a:graphic>
          <a:graphicData uri="http://schemas.openxmlformats.org/drawingml/2006/table">
            <a:tbl>
              <a:tblPr firstRow="1" bandRow="1">
                <a:tableStyleId>{5C22544A-7EE6-4342-B048-85BDC9FD1C3A}</a:tableStyleId>
              </a:tblPr>
              <a:tblGrid>
                <a:gridCol w="1492996">
                  <a:extLst>
                    <a:ext uri="{9D8B030D-6E8A-4147-A177-3AD203B41FA5}">
                      <a16:colId xmlns:a16="http://schemas.microsoft.com/office/drawing/2014/main" xmlns="" val="20000"/>
                    </a:ext>
                  </a:extLst>
                </a:gridCol>
                <a:gridCol w="1547675">
                  <a:extLst>
                    <a:ext uri="{9D8B030D-6E8A-4147-A177-3AD203B41FA5}">
                      <a16:colId xmlns:a16="http://schemas.microsoft.com/office/drawing/2014/main" xmlns="" val="20001"/>
                    </a:ext>
                  </a:extLst>
                </a:gridCol>
                <a:gridCol w="1520336">
                  <a:extLst>
                    <a:ext uri="{9D8B030D-6E8A-4147-A177-3AD203B41FA5}">
                      <a16:colId xmlns:a16="http://schemas.microsoft.com/office/drawing/2014/main" xmlns="" val="20002"/>
                    </a:ext>
                  </a:extLst>
                </a:gridCol>
                <a:gridCol w="1520336">
                  <a:extLst>
                    <a:ext uri="{9D8B030D-6E8A-4147-A177-3AD203B41FA5}">
                      <a16:colId xmlns:a16="http://schemas.microsoft.com/office/drawing/2014/main" xmlns="" val="20003"/>
                    </a:ext>
                  </a:extLst>
                </a:gridCol>
                <a:gridCol w="1383640">
                  <a:extLst>
                    <a:ext uri="{9D8B030D-6E8A-4147-A177-3AD203B41FA5}">
                      <a16:colId xmlns:a16="http://schemas.microsoft.com/office/drawing/2014/main" xmlns="" val="20004"/>
                    </a:ext>
                  </a:extLst>
                </a:gridCol>
              </a:tblGrid>
              <a:tr h="94503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solidFill>
                            <a:schemeClr val="tx1"/>
                          </a:solidFill>
                          <a:latin typeface="Arial Narrow" pitchFamily="34" charset="0"/>
                        </a:rPr>
                        <a:t>Branches</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solidFill>
                            <a:schemeClr val="tx1"/>
                          </a:solidFill>
                          <a:latin typeface="Arial Narrow" pitchFamily="34" charset="0"/>
                        </a:rPr>
                        <a:t>Achieved</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solidFill>
                            <a:schemeClr val="tx1"/>
                          </a:solidFill>
                          <a:latin typeface="Arial Narrow" pitchFamily="34" charset="0"/>
                        </a:rPr>
                        <a:t>Not  achieved; sig</a:t>
                      </a:r>
                      <a:r>
                        <a:rPr lang="en-US" sz="1400" baseline="0" dirty="0" smtClean="0">
                          <a:solidFill>
                            <a:schemeClr val="tx1"/>
                          </a:solidFill>
                          <a:latin typeface="Arial Narrow" pitchFamily="34" charset="0"/>
                        </a:rPr>
                        <a:t>nificant work done</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solidFill>
                            <a:schemeClr val="tx1"/>
                          </a:solidFill>
                          <a:latin typeface="Arial Narrow" pitchFamily="34" charset="0"/>
                        </a:rPr>
                        <a:t>Not achieved; intervention required</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solidFill>
                            <a:schemeClr val="tx1"/>
                          </a:solidFill>
                          <a:latin typeface="Arial Narrow" pitchFamily="34" charset="0"/>
                        </a:rPr>
                        <a:t>Insufficient information  to express opinion</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349778">
                <a:tc vMerge="1">
                  <a:txBody>
                    <a:bodyPr/>
                    <a:lstStyle/>
                    <a:p>
                      <a:pPr algn="just"/>
                      <a:endParaRPr lang="en-US" sz="1400" dirty="0">
                        <a:solidFill>
                          <a:schemeClr val="tx2"/>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300"/>
                    </a:solidFill>
                  </a:tcPr>
                </a:tc>
                <a:extLst>
                  <a:ext uri="{0D108BD9-81ED-4DB2-BD59-A6C34878D82A}">
                    <a16:rowId xmlns:a16="http://schemas.microsoft.com/office/drawing/2014/main" xmlns="" val="10001"/>
                  </a:ext>
                </a:extLst>
              </a:tr>
              <a:tr h="5545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prstClr val="black"/>
                          </a:solidFill>
                          <a:latin typeface="Arial Narrow" pitchFamily="34" charset="0"/>
                        </a:rPr>
                        <a:t>Corporate Management </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82.35% (14 of 17)</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17.65% (3 of 17)</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0.00% (0 of 17)</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 0.00% (0 of 17)</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2"/>
                  </a:ext>
                </a:extLst>
              </a:tr>
              <a:tr h="6553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prstClr val="black"/>
                          </a:solidFill>
                          <a:latin typeface="Arial Narrow" pitchFamily="34" charset="0"/>
                        </a:rPr>
                        <a:t>Tourism Policy and Planning </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100.00% (17 of 17)</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0.00% (0 of 17)</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0.00% (0 of 17)</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0.00% (0 of 17)</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62179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prstClr val="black"/>
                          </a:solidFill>
                          <a:latin typeface="Arial Narrow" pitchFamily="34" charset="0"/>
                        </a:rPr>
                        <a:t>Destination Development</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90.00% (9 of 10)</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10.00% (1 of 10)</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0.00% (0 of 10)</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0.00% (0 of 10)</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4"/>
                  </a:ext>
                </a:extLst>
              </a:tr>
              <a:tr h="7316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Tourism</a:t>
                      </a:r>
                      <a:r>
                        <a:rPr lang="en-US" sz="1400" b="1" baseline="0" dirty="0" smtClean="0">
                          <a:solidFill>
                            <a:schemeClr val="tx1"/>
                          </a:solidFill>
                          <a:latin typeface="Arial Narrow" pitchFamily="34" charset="0"/>
                        </a:rPr>
                        <a:t> Sector</a:t>
                      </a:r>
                      <a:r>
                        <a:rPr lang="en-US" sz="1400" b="1" dirty="0" smtClean="0">
                          <a:solidFill>
                            <a:schemeClr val="tx1"/>
                          </a:solidFill>
                          <a:latin typeface="Arial Narrow" pitchFamily="34" charset="0"/>
                        </a:rPr>
                        <a:t>  Support Services</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86.21% (25 of 29)</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6.90% (2 of 29)</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6.90% (2 of 29)</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0.00% (0 of 29)</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5"/>
                  </a:ext>
                </a:extLst>
              </a:tr>
              <a:tr h="3262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Total</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89.04%</a:t>
                      </a:r>
                      <a:r>
                        <a:rPr lang="en-US" sz="1400" b="1" baseline="0" dirty="0" smtClean="0">
                          <a:solidFill>
                            <a:schemeClr val="tx1"/>
                          </a:solidFill>
                          <a:latin typeface="Arial Narrow" pitchFamily="34" charset="0"/>
                        </a:rPr>
                        <a:t> </a:t>
                      </a:r>
                      <a:r>
                        <a:rPr lang="en-US" sz="1400" b="1" dirty="0" smtClean="0">
                          <a:solidFill>
                            <a:schemeClr val="tx1"/>
                          </a:solidFill>
                          <a:latin typeface="Arial Narrow" pitchFamily="34" charset="0"/>
                        </a:rPr>
                        <a:t>(65 of 73)</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8.22%</a:t>
                      </a:r>
                      <a:r>
                        <a:rPr lang="en-US" sz="1400" b="1" baseline="0" dirty="0" smtClean="0">
                          <a:solidFill>
                            <a:schemeClr val="tx1"/>
                          </a:solidFill>
                          <a:latin typeface="Arial Narrow" pitchFamily="34" charset="0"/>
                        </a:rPr>
                        <a:t> </a:t>
                      </a:r>
                      <a:r>
                        <a:rPr lang="en-US" sz="1400" b="1" dirty="0" smtClean="0">
                          <a:solidFill>
                            <a:schemeClr val="tx1"/>
                          </a:solidFill>
                          <a:latin typeface="Arial Narrow" pitchFamily="34" charset="0"/>
                        </a:rPr>
                        <a:t>(6 of 73)</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2.74% (2 of 73)</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0.00% (0 of 73)</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6"/>
                  </a:ext>
                </a:extLst>
              </a:tr>
            </a:tbl>
          </a:graphicData>
        </a:graphic>
      </p:graphicFrame>
      <p:sp>
        <p:nvSpPr>
          <p:cNvPr id="10" name="Footer Placeholder 1"/>
          <p:cNvSpPr>
            <a:spLocks noGrp="1"/>
          </p:cNvSpPr>
          <p:nvPr>
            <p:ph type="ftr" sz="quarter" idx="11"/>
          </p:nvPr>
        </p:nvSpPr>
        <p:spPr>
          <a:xfrm>
            <a:off x="818029" y="5745322"/>
            <a:ext cx="2331571" cy="365125"/>
          </a:xfrm>
        </p:spPr>
        <p:txBody>
          <a:bodyPr/>
          <a:lstStyle/>
          <a:p>
            <a:pPr>
              <a:defRPr/>
            </a:pPr>
            <a:r>
              <a:rPr lang="en-ZA" sz="1000" i="1" dirty="0">
                <a:solidFill>
                  <a:prstClr val="black"/>
                </a:solidFill>
                <a:latin typeface="Arial Narrow" panose="020B0606020202030204" pitchFamily="34" charset="0"/>
              </a:rPr>
              <a:t>2017-18 </a:t>
            </a:r>
            <a:r>
              <a:rPr lang="en-ZA" sz="1000" i="1" dirty="0" smtClean="0">
                <a:solidFill>
                  <a:prstClr val="black"/>
                </a:solidFill>
                <a:latin typeface="Arial Narrow" panose="020B0606020202030204" pitchFamily="34" charset="0"/>
              </a:rPr>
              <a:t>Mid-Year Performance Overview</a:t>
            </a:r>
            <a:endParaRPr lang="en-ZA" sz="1000" i="1"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3675734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40</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72534" y="5991226"/>
            <a:ext cx="2803612" cy="365125"/>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1701225388"/>
              </p:ext>
            </p:extLst>
          </p:nvPr>
        </p:nvGraphicFramePr>
        <p:xfrm>
          <a:off x="272534" y="224007"/>
          <a:ext cx="8666193" cy="5353399"/>
        </p:xfrm>
        <a:graphic>
          <a:graphicData uri="http://schemas.openxmlformats.org/drawingml/2006/table">
            <a:tbl>
              <a:tblPr/>
              <a:tblGrid>
                <a:gridCol w="1444299">
                  <a:extLst>
                    <a:ext uri="{9D8B030D-6E8A-4147-A177-3AD203B41FA5}">
                      <a16:colId xmlns:a16="http://schemas.microsoft.com/office/drawing/2014/main" xmlns="" val="20000"/>
                    </a:ext>
                  </a:extLst>
                </a:gridCol>
                <a:gridCol w="1623526">
                  <a:extLst>
                    <a:ext uri="{9D8B030D-6E8A-4147-A177-3AD203B41FA5}">
                      <a16:colId xmlns:a16="http://schemas.microsoft.com/office/drawing/2014/main" xmlns="" val="20001"/>
                    </a:ext>
                  </a:extLst>
                </a:gridCol>
                <a:gridCol w="2267339">
                  <a:extLst>
                    <a:ext uri="{9D8B030D-6E8A-4147-A177-3AD203B41FA5}">
                      <a16:colId xmlns:a16="http://schemas.microsoft.com/office/drawing/2014/main" xmlns="" val="20003"/>
                    </a:ext>
                  </a:extLst>
                </a:gridCol>
                <a:gridCol w="1277196">
                  <a:extLst>
                    <a:ext uri="{9D8B030D-6E8A-4147-A177-3AD203B41FA5}">
                      <a16:colId xmlns:a16="http://schemas.microsoft.com/office/drawing/2014/main" xmlns="" val="20004"/>
                    </a:ext>
                  </a:extLst>
                </a:gridCol>
                <a:gridCol w="2053833">
                  <a:extLst>
                    <a:ext uri="{9D8B030D-6E8A-4147-A177-3AD203B41FA5}">
                      <a16:colId xmlns:a16="http://schemas.microsoft.com/office/drawing/2014/main" xmlns="" val="977918748"/>
                    </a:ext>
                  </a:extLst>
                </a:gridCol>
              </a:tblGrid>
              <a:tr h="444636">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Narrow"/>
                        </a:rPr>
                        <a:t>Strategic objective: </a:t>
                      </a:r>
                      <a:r>
                        <a:rPr kumimoji="0" lang="en-ZA" sz="1300" b="1" i="0" u="none" strike="noStrike" kern="1200" cap="none" spc="0" normalizeH="0" baseline="0" noProof="0" dirty="0" smtClean="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3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xmlns="" val="10000"/>
                  </a:ext>
                </a:extLst>
              </a:tr>
              <a:tr h="277898">
                <a:tc rowSpan="2">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Annual 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xmlns="" val="10001"/>
                  </a:ext>
                </a:extLst>
              </a:tr>
              <a:tr h="625701">
                <a:tc vMerge="1">
                  <a:txBody>
                    <a:bodyPr/>
                    <a:lstStyle/>
                    <a:p>
                      <a:endParaRPr lang="en-ZA"/>
                    </a:p>
                  </a:txBody>
                  <a:tcPr/>
                </a:tc>
                <a:tc vMerge="1">
                  <a:txBody>
                    <a:bodyPr/>
                    <a:lstStyle/>
                    <a:p>
                      <a:pPr marL="0" indent="0" algn="ctr">
                        <a:lnSpc>
                          <a:spcPct val="100000"/>
                        </a:lnSpc>
                        <a:tabLst>
                          <a:tab pos="534988" algn="l"/>
                          <a:tab pos="1614488" algn="l"/>
                        </a:tabLst>
                      </a:pP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2 Performance – </a:t>
                      </a:r>
                      <a:r>
                        <a:rPr lang="en-ZA" sz="1300" b="1" i="0" dirty="0" smtClean="0">
                          <a:latin typeface="Arial Narrow" panose="020B0606020202030204" pitchFamily="34" charset="0"/>
                        </a:rPr>
                        <a:t>Actual </a:t>
                      </a:r>
                      <a:r>
                        <a:rPr lang="en-US" sz="1300" b="1" dirty="0" smtClean="0">
                          <a:latin typeface="Arial Narrow" panose="020B0606020202030204" pitchFamily="34" charset="0"/>
                        </a:rPr>
                        <a:t>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a:t>
                      </a:r>
                      <a:r>
                        <a:rPr lang="en-US" sz="1300" b="1" baseline="0" dirty="0" smtClean="0">
                          <a:latin typeface="Arial Narrow" panose="020B0606020202030204" pitchFamily="34" charset="0"/>
                        </a:rPr>
                        <a:t> Targets</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 Performance – Preliminary 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3993502">
                <a:tc>
                  <a:txBody>
                    <a:bodyPr/>
                    <a:lstStyle/>
                    <a:p>
                      <a:pPr marL="342900" lvl="0" indent="-342900" algn="just">
                        <a:lnSpc>
                          <a:spcPct val="115000"/>
                        </a:lnSpc>
                        <a:spcAft>
                          <a:spcPts val="0"/>
                        </a:spcAft>
                        <a:buFont typeface="+mj-lt"/>
                        <a:buAutoNum type="arabicPeriod" startAt="4"/>
                      </a:pPr>
                      <a:r>
                        <a:rPr lang="en-ZA" sz="1300" kern="1200" dirty="0" smtClean="0">
                          <a:solidFill>
                            <a:schemeClr val="tx1"/>
                          </a:solidFill>
                          <a:latin typeface="Arial Narrow" pitchFamily="34" charset="0"/>
                          <a:ea typeface="+mn-ea"/>
                          <a:cs typeface="+mn-cs"/>
                        </a:rPr>
                        <a:t>Number of Incubators implemented.</a:t>
                      </a:r>
                      <a:endParaRPr lang="en-US" sz="1300" dirty="0">
                        <a:solidFill>
                          <a:schemeClr val="tx1"/>
                        </a:solidFill>
                        <a:latin typeface="Arial Narrow" pitchFamily="34" charset="0"/>
                        <a:ea typeface="Calibri"/>
                        <a:cs typeface="Times New Roman"/>
                      </a:endParaRPr>
                    </a:p>
                  </a:txBody>
                  <a:tcPr marL="86396" marR="86396"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115888" indent="-115888" algn="just" fontAlgn="t">
                        <a:buFont typeface="Arial" panose="020B0604020202020204" pitchFamily="34" charset="0"/>
                        <a:buChar char="•"/>
                      </a:pPr>
                      <a:r>
                        <a:rPr lang="en-ZA" sz="1300" b="0" i="0" u="none" strike="noStrike" dirty="0" smtClean="0">
                          <a:solidFill>
                            <a:srgbClr val="000000"/>
                          </a:solidFill>
                          <a:effectLst/>
                          <a:latin typeface="Arial Narrow" panose="020B0606020202030204" pitchFamily="34" charset="0"/>
                        </a:rPr>
                        <a:t>2 </a:t>
                      </a:r>
                      <a:r>
                        <a:rPr lang="en-ZA" sz="1300" b="0" i="0" u="none" strike="noStrike" dirty="0">
                          <a:solidFill>
                            <a:srgbClr val="000000"/>
                          </a:solidFill>
                          <a:effectLst/>
                          <a:latin typeface="Arial Narrow" panose="020B0606020202030204" pitchFamily="34" charset="0"/>
                        </a:rPr>
                        <a:t>existing incubators supported</a:t>
                      </a:r>
                      <a:r>
                        <a:rPr lang="en-ZA" sz="1300" b="0" i="0" u="none" strike="noStrike" dirty="0" smtClean="0">
                          <a:solidFill>
                            <a:srgbClr val="000000"/>
                          </a:solidFill>
                          <a:effectLst/>
                          <a:latin typeface="Arial Narrow" panose="020B0606020202030204" pitchFamily="34" charset="0"/>
                        </a:rPr>
                        <a:t>.</a:t>
                      </a:r>
                    </a:p>
                    <a:p>
                      <a:pPr marL="115888" marR="0" lvl="0" indent="-115888"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smtClean="0">
                          <a:ln>
                            <a:noFill/>
                          </a:ln>
                          <a:solidFill>
                            <a:srgbClr val="000000"/>
                          </a:solidFill>
                          <a:effectLst/>
                          <a:uLnTx/>
                          <a:uFillTx/>
                          <a:latin typeface="Arial Narrow"/>
                        </a:rPr>
                        <a:t>1 new incubator established.</a:t>
                      </a:r>
                    </a:p>
                    <a:p>
                      <a:pPr algn="just" fontAlgn="t"/>
                      <a:endParaRPr lang="en-ZA" sz="1300" b="0" i="0" u="none" strike="noStrike" dirty="0">
                        <a:solidFill>
                          <a:srgbClr val="000000"/>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kumimoji="0" lang="en-ZA" sz="1300" b="0" i="0" u="none" strike="noStrike" kern="1200" cap="none" spc="0" normalizeH="0" baseline="0" dirty="0" smtClean="0">
                          <a:ln>
                            <a:noFill/>
                          </a:ln>
                          <a:solidFill>
                            <a:srgbClr val="000000"/>
                          </a:solidFill>
                          <a:effectLst/>
                          <a:uLnTx/>
                          <a:uFillTx/>
                          <a:latin typeface="Arial Narrow" panose="020B0606020202030204" pitchFamily="34" charset="0"/>
                          <a:ea typeface="+mn-ea"/>
                          <a:cs typeface="+mn-cs"/>
                        </a:rPr>
                        <a:t>2 existing incubators (Manyeleti and </a:t>
                      </a:r>
                      <a:r>
                        <a:rPr kumimoji="0" lang="en-ZA" sz="1300" b="0" i="0" u="none" strike="noStrike" kern="1200" cap="none" spc="0" normalizeH="0" baseline="0" dirty="0" err="1" smtClean="0">
                          <a:ln>
                            <a:noFill/>
                          </a:ln>
                          <a:solidFill>
                            <a:srgbClr val="000000"/>
                          </a:solidFill>
                          <a:effectLst/>
                          <a:uLnTx/>
                          <a:uFillTx/>
                          <a:latin typeface="Arial Narrow" panose="020B0606020202030204" pitchFamily="34" charset="0"/>
                          <a:ea typeface="+mn-ea"/>
                          <a:cs typeface="+mn-cs"/>
                        </a:rPr>
                        <a:t>Maruleng</a:t>
                      </a:r>
                      <a:r>
                        <a:rPr kumimoji="0" lang="en-ZA" sz="1300" b="0" i="0" u="none" strike="noStrike" kern="1200" cap="none" spc="0" normalizeH="0" baseline="0" dirty="0" smtClean="0">
                          <a:ln>
                            <a:noFill/>
                          </a:ln>
                          <a:solidFill>
                            <a:srgbClr val="000000"/>
                          </a:solidFill>
                          <a:effectLst/>
                          <a:uLnTx/>
                          <a:uFillTx/>
                          <a:latin typeface="Arial Narrow" panose="020B0606020202030204" pitchFamily="34" charset="0"/>
                          <a:ea typeface="+mn-ea"/>
                          <a:cs typeface="+mn-cs"/>
                        </a:rPr>
                        <a:t>) were supported. Support provided included the following: </a:t>
                      </a:r>
                    </a:p>
                    <a:p>
                      <a:pPr marL="171450" marR="0" lvl="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kern="1200" dirty="0" smtClean="0">
                          <a:solidFill>
                            <a:schemeClr val="tx1"/>
                          </a:solidFill>
                          <a:latin typeface="Arial Narrow"/>
                          <a:ea typeface="+mn-ea"/>
                          <a:cs typeface="+mn-cs"/>
                        </a:rPr>
                        <a:t>Mentorship and coaching conducted in Manyeleti incubator and various interventions implemented in </a:t>
                      </a:r>
                      <a:r>
                        <a:rPr lang="en-ZA" sz="1300" b="0" i="0" u="none" strike="noStrike" kern="1200" dirty="0" err="1" smtClean="0">
                          <a:solidFill>
                            <a:schemeClr val="tx1"/>
                          </a:solidFill>
                          <a:latin typeface="Arial Narrow"/>
                          <a:ea typeface="+mn-ea"/>
                          <a:cs typeface="+mn-cs"/>
                        </a:rPr>
                        <a:t>Maruleng</a:t>
                      </a:r>
                      <a:r>
                        <a:rPr lang="en-ZA" sz="1300" b="0" i="0" u="none" strike="noStrike" kern="1200" dirty="0" smtClean="0">
                          <a:solidFill>
                            <a:schemeClr val="tx1"/>
                          </a:solidFill>
                          <a:latin typeface="Arial Narrow"/>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incubator;</a:t>
                      </a:r>
                    </a:p>
                    <a:p>
                      <a:pPr marL="171450" marR="0" lvl="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kern="1200" dirty="0" smtClean="0">
                          <a:solidFill>
                            <a:schemeClr val="tx1"/>
                          </a:solidFill>
                          <a:latin typeface="Arial Narrow"/>
                          <a:ea typeface="+mn-ea"/>
                          <a:cs typeface="+mn-cs"/>
                        </a:rPr>
                        <a:t>Trade show training and business advisory services.</a:t>
                      </a:r>
                    </a:p>
                    <a:p>
                      <a:pPr marL="171450" marR="0" lvl="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kern="1200" dirty="0" smtClean="0">
                          <a:solidFill>
                            <a:schemeClr val="tx1"/>
                          </a:solidFill>
                          <a:latin typeface="Arial Narrow"/>
                          <a:ea typeface="+mn-ea"/>
                          <a:cs typeface="+mn-cs"/>
                        </a:rPr>
                        <a:t>Commencement of SAICA 18 month financial training programme.</a:t>
                      </a:r>
                    </a:p>
                    <a:p>
                      <a:pPr marL="171450" marR="0" lvl="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kern="1200" dirty="0" smtClean="0">
                          <a:solidFill>
                            <a:schemeClr val="tx1"/>
                          </a:solidFill>
                          <a:latin typeface="Arial Narrow"/>
                          <a:ea typeface="+mn-ea"/>
                          <a:cs typeface="+mn-cs"/>
                        </a:rPr>
                        <a:t>Entrepreneur exposure Fair Trade workshop.</a:t>
                      </a:r>
                    </a:p>
                    <a:p>
                      <a:pPr marL="171450" marR="0" lvl="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kern="1200" dirty="0" smtClean="0">
                          <a:solidFill>
                            <a:schemeClr val="tx1"/>
                          </a:solidFill>
                          <a:latin typeface="Arial Narrow"/>
                          <a:ea typeface="+mn-ea"/>
                          <a:cs typeface="+mn-cs"/>
                        </a:rPr>
                        <a:t>Website development and grading support. </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kumimoji="0" lang="en-ZA" sz="1300" b="0" i="0" u="none" strike="noStrike" kern="1200" cap="none" spc="0" normalizeH="0" baseline="0" dirty="0" smtClean="0">
                          <a:ln>
                            <a:noFill/>
                          </a:ln>
                          <a:solidFill>
                            <a:srgbClr val="000000"/>
                          </a:solidFill>
                          <a:effectLst/>
                          <a:uLnTx/>
                          <a:uFillTx/>
                          <a:latin typeface="Arial Narrow" panose="020B0606020202030204" pitchFamily="34" charset="0"/>
                          <a:ea typeface="+mn-ea"/>
                          <a:cs typeface="+mn-cs"/>
                        </a:rPr>
                        <a:t>Annual report on incubator support.</a:t>
                      </a: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300" b="0" i="0" u="none" strike="noStrike" kern="1200" dirty="0" smtClean="0">
                          <a:solidFill>
                            <a:schemeClr val="tx1"/>
                          </a:solidFill>
                          <a:latin typeface="Arial Narrow"/>
                          <a:ea typeface="+mn-ea"/>
                          <a:cs typeface="+mn-cs"/>
                        </a:rPr>
                        <a:t>Annual report on incubator was developed. The report addressed the following:</a:t>
                      </a:r>
                    </a:p>
                    <a:p>
                      <a:pPr marL="0" marR="0" lvl="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ZA" sz="1300" b="0" i="0" u="none" strike="noStrike" kern="1200" dirty="0" smtClean="0">
                        <a:solidFill>
                          <a:schemeClr val="tx1"/>
                        </a:solidFill>
                        <a:latin typeface="Arial Narrow"/>
                        <a:ea typeface="+mn-ea"/>
                        <a:cs typeface="+mn-cs"/>
                      </a:endParaRPr>
                    </a:p>
                    <a:p>
                      <a:pPr marL="0" marR="0" lvl="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300" b="1" i="0" u="none" strike="noStrike" kern="1200" dirty="0" err="1" smtClean="0">
                          <a:solidFill>
                            <a:schemeClr val="tx1"/>
                          </a:solidFill>
                          <a:latin typeface="Arial Narrow"/>
                          <a:ea typeface="+mn-ea"/>
                          <a:cs typeface="+mn-cs"/>
                        </a:rPr>
                        <a:t>Maruleng</a:t>
                      </a:r>
                      <a:r>
                        <a:rPr lang="en-ZA" sz="1300" b="1" i="0" u="none" strike="noStrike" kern="1200" dirty="0" smtClean="0">
                          <a:solidFill>
                            <a:schemeClr val="tx1"/>
                          </a:solidFill>
                          <a:latin typeface="Arial Narrow"/>
                          <a:ea typeface="+mn-ea"/>
                          <a:cs typeface="+mn-cs"/>
                        </a:rPr>
                        <a:t> (</a:t>
                      </a:r>
                      <a:r>
                        <a:rPr lang="en-ZA" sz="1300" b="1" i="0" u="none" strike="noStrike" kern="1200" dirty="0" err="1" smtClean="0">
                          <a:solidFill>
                            <a:schemeClr val="tx1"/>
                          </a:solidFill>
                          <a:latin typeface="Arial Narrow"/>
                          <a:ea typeface="+mn-ea"/>
                          <a:cs typeface="+mn-cs"/>
                        </a:rPr>
                        <a:t>Pilanesburg</a:t>
                      </a:r>
                      <a:r>
                        <a:rPr lang="en-ZA" sz="1300" b="1" i="0" u="none" strike="noStrike" kern="1200" dirty="0" smtClean="0">
                          <a:solidFill>
                            <a:schemeClr val="tx1"/>
                          </a:solidFill>
                          <a:latin typeface="Arial Narrow"/>
                          <a:ea typeface="+mn-ea"/>
                          <a:cs typeface="+mn-cs"/>
                        </a:rPr>
                        <a:t>) Tourism Incubator:</a:t>
                      </a:r>
                    </a:p>
                    <a:p>
                      <a:pPr marL="171450" marR="0" lvl="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kern="1200" dirty="0" smtClean="0">
                          <a:solidFill>
                            <a:schemeClr val="tx1"/>
                          </a:solidFill>
                          <a:latin typeface="Arial Narrow"/>
                          <a:ea typeface="+mn-ea"/>
                          <a:cs typeface="+mn-cs"/>
                        </a:rPr>
                        <a:t>Report on work done</a:t>
                      </a:r>
                    </a:p>
                    <a:p>
                      <a:pPr marL="171450" marR="0" lvl="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kern="1200" dirty="0" smtClean="0">
                          <a:solidFill>
                            <a:schemeClr val="tx1"/>
                          </a:solidFill>
                          <a:latin typeface="Arial Narrow"/>
                          <a:ea typeface="+mn-ea"/>
                          <a:cs typeface="+mn-cs"/>
                        </a:rPr>
                        <a:t>Outcomes achieved</a:t>
                      </a:r>
                    </a:p>
                    <a:p>
                      <a:pPr marL="171450" marR="0" lvl="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kern="1200" dirty="0" smtClean="0">
                          <a:solidFill>
                            <a:schemeClr val="tx1"/>
                          </a:solidFill>
                          <a:latin typeface="Arial Narrow"/>
                          <a:ea typeface="+mn-ea"/>
                          <a:cs typeface="+mn-cs"/>
                        </a:rPr>
                        <a:t>Challenges and Opportunities</a:t>
                      </a:r>
                    </a:p>
                    <a:p>
                      <a:pPr marL="171450" marR="0" lvl="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kern="1200" dirty="0" smtClean="0">
                          <a:solidFill>
                            <a:schemeClr val="tx1"/>
                          </a:solidFill>
                          <a:latin typeface="Arial Narrow"/>
                          <a:ea typeface="+mn-ea"/>
                          <a:cs typeface="+mn-cs"/>
                        </a:rPr>
                        <a:t>Proposals on intervention by Government</a:t>
                      </a:r>
                    </a:p>
                    <a:p>
                      <a:pPr marL="0" marR="0" lvl="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ZA" sz="1300" b="0" i="0" u="none" strike="noStrike" kern="1200" dirty="0" smtClean="0">
                        <a:solidFill>
                          <a:schemeClr val="tx1"/>
                        </a:solidFill>
                        <a:latin typeface="Arial Narrow"/>
                        <a:ea typeface="+mn-ea"/>
                        <a:cs typeface="+mn-cs"/>
                      </a:endParaRPr>
                    </a:p>
                    <a:p>
                      <a:pPr marL="0" marR="0" lvl="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300" b="1" i="0" u="none" strike="noStrike" kern="1200" dirty="0" err="1" smtClean="0">
                          <a:solidFill>
                            <a:schemeClr val="tx1"/>
                          </a:solidFill>
                          <a:latin typeface="Arial Narrow"/>
                          <a:ea typeface="+mn-ea"/>
                          <a:cs typeface="+mn-cs"/>
                        </a:rPr>
                        <a:t>Manyeleti</a:t>
                      </a:r>
                      <a:r>
                        <a:rPr lang="en-ZA" sz="1300" b="1" i="0" u="none" strike="noStrike" kern="1200" dirty="0" smtClean="0">
                          <a:solidFill>
                            <a:schemeClr val="tx1"/>
                          </a:solidFill>
                          <a:latin typeface="Arial Narrow"/>
                          <a:ea typeface="+mn-ea"/>
                          <a:cs typeface="+mn-cs"/>
                        </a:rPr>
                        <a:t>  (Bushbuckridge)Tourism Incubator:</a:t>
                      </a:r>
                    </a:p>
                    <a:p>
                      <a:pPr marL="171450" marR="0" lvl="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kern="1200" dirty="0" smtClean="0">
                          <a:solidFill>
                            <a:schemeClr val="tx1"/>
                          </a:solidFill>
                          <a:latin typeface="Arial Narrow"/>
                          <a:ea typeface="+mn-ea"/>
                          <a:cs typeface="+mn-cs"/>
                        </a:rPr>
                        <a:t>Project deliverables</a:t>
                      </a:r>
                    </a:p>
                    <a:p>
                      <a:pPr marL="168275" marR="0" lvl="0" indent="-168275"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kern="1200" dirty="0" smtClean="0">
                          <a:solidFill>
                            <a:schemeClr val="tx1"/>
                          </a:solidFill>
                          <a:latin typeface="Arial Narrow"/>
                          <a:ea typeface="+mn-ea"/>
                          <a:cs typeface="+mn-cs"/>
                        </a:rPr>
                        <a:t>Outcomes</a:t>
                      </a:r>
                    </a:p>
                    <a:p>
                      <a:pPr marL="168275" marR="0" lvl="0" indent="-168275"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kern="1200" dirty="0" smtClean="0">
                          <a:solidFill>
                            <a:schemeClr val="tx1"/>
                          </a:solidFill>
                          <a:latin typeface="Arial Narrow"/>
                          <a:ea typeface="+mn-ea"/>
                          <a:cs typeface="+mn-cs"/>
                        </a:rPr>
                        <a:t>Recommendations</a:t>
                      </a: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6002898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72534" y="5991226"/>
            <a:ext cx="2803612" cy="365125"/>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2020060012"/>
              </p:ext>
            </p:extLst>
          </p:nvPr>
        </p:nvGraphicFramePr>
        <p:xfrm>
          <a:off x="272535" y="224005"/>
          <a:ext cx="8551425" cy="3770314"/>
        </p:xfrm>
        <a:graphic>
          <a:graphicData uri="http://schemas.openxmlformats.org/drawingml/2006/table">
            <a:tbl>
              <a:tblPr/>
              <a:tblGrid>
                <a:gridCol w="1462959">
                  <a:extLst>
                    <a:ext uri="{9D8B030D-6E8A-4147-A177-3AD203B41FA5}">
                      <a16:colId xmlns:a16="http://schemas.microsoft.com/office/drawing/2014/main" xmlns="" val="20000"/>
                    </a:ext>
                  </a:extLst>
                </a:gridCol>
                <a:gridCol w="1530220">
                  <a:extLst>
                    <a:ext uri="{9D8B030D-6E8A-4147-A177-3AD203B41FA5}">
                      <a16:colId xmlns:a16="http://schemas.microsoft.com/office/drawing/2014/main" xmlns="" val="20001"/>
                    </a:ext>
                  </a:extLst>
                </a:gridCol>
                <a:gridCol w="2034074">
                  <a:extLst>
                    <a:ext uri="{9D8B030D-6E8A-4147-A177-3AD203B41FA5}">
                      <a16:colId xmlns:a16="http://schemas.microsoft.com/office/drawing/2014/main" xmlns="" val="20003"/>
                    </a:ext>
                  </a:extLst>
                </a:gridCol>
                <a:gridCol w="1996751">
                  <a:extLst>
                    <a:ext uri="{9D8B030D-6E8A-4147-A177-3AD203B41FA5}">
                      <a16:colId xmlns:a16="http://schemas.microsoft.com/office/drawing/2014/main" xmlns="" val="20004"/>
                    </a:ext>
                  </a:extLst>
                </a:gridCol>
                <a:gridCol w="1527421">
                  <a:extLst>
                    <a:ext uri="{9D8B030D-6E8A-4147-A177-3AD203B41FA5}">
                      <a16:colId xmlns:a16="http://schemas.microsoft.com/office/drawing/2014/main" xmlns="" val="1644029792"/>
                    </a:ext>
                  </a:extLst>
                </a:gridCol>
              </a:tblGrid>
              <a:tr h="444636">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a:rPr>
                        <a:t>Strategic objective: </a:t>
                      </a:r>
                      <a:r>
                        <a:rPr kumimoji="0" lang="en-ZA" sz="1400" b="1" i="0" u="none" strike="noStrike" kern="1200" cap="none" spc="0" normalizeH="0" baseline="0" noProof="0" dirty="0" smtClean="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4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xmlns="" val="10000"/>
                  </a:ext>
                </a:extLst>
              </a:tr>
              <a:tr h="277898">
                <a:tc rowSpan="2">
                  <a:txBody>
                    <a:bodyPr/>
                    <a:lstStyle/>
                    <a:p>
                      <a:pPr algn="ctr">
                        <a:lnSpc>
                          <a:spcPct val="100000"/>
                        </a:lnSpc>
                      </a:pPr>
                      <a:r>
                        <a:rPr lang="en-US" sz="1400" b="1" dirty="0" smtClean="0">
                          <a:solidFill>
                            <a:schemeClr val="tx1"/>
                          </a:solidFill>
                          <a:latin typeface="Arial Narrow" pitchFamily="34" charset="0"/>
                          <a:cs typeface="Arial" pitchFamily="34" charset="0"/>
                        </a:rPr>
                        <a:t>Key</a:t>
                      </a:r>
                      <a:r>
                        <a:rPr lang="en-US" sz="1400" b="1" baseline="0" dirty="0" smtClean="0">
                          <a:solidFill>
                            <a:schemeClr val="tx1"/>
                          </a:solidFill>
                          <a:latin typeface="Arial Narrow" pitchFamily="34" charset="0"/>
                          <a:cs typeface="Arial"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solidFill>
                            <a:schemeClr val="tx1"/>
                          </a:solidFill>
                          <a:latin typeface="Arial Narrow" pitchFamily="34" charset="0"/>
                          <a:cs typeface="Arial" pitchFamily="34" charset="0"/>
                        </a:rPr>
                        <a:t>Annual 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xmlns="" val="10001"/>
                  </a:ext>
                </a:extLst>
              </a:tr>
              <a:tr h="544091">
                <a:tc vMerge="1">
                  <a:txBody>
                    <a:bodyPr/>
                    <a:lstStyle/>
                    <a:p>
                      <a:endParaRPr lang="en-ZA"/>
                    </a:p>
                  </a:txBody>
                  <a:tcPr/>
                </a:tc>
                <a:tc vMerge="1">
                  <a:txBody>
                    <a:bodyPr/>
                    <a:lstStyle/>
                    <a:p>
                      <a:pPr marL="0" indent="0" algn="ctr">
                        <a:lnSpc>
                          <a:spcPct val="100000"/>
                        </a:lnSpc>
                        <a:tabLst>
                          <a:tab pos="534988" algn="l"/>
                          <a:tab pos="1614488" algn="l"/>
                        </a:tabLst>
                      </a:pP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2289358">
                <a:tc>
                  <a:txBody>
                    <a:bodyPr/>
                    <a:lstStyle/>
                    <a:p>
                      <a:pPr marL="342900" lvl="0" indent="-342900" algn="just">
                        <a:lnSpc>
                          <a:spcPct val="115000"/>
                        </a:lnSpc>
                        <a:spcAft>
                          <a:spcPts val="0"/>
                        </a:spcAft>
                        <a:buFont typeface="+mj-lt"/>
                        <a:buAutoNum type="arabicPeriod" startAt="4"/>
                      </a:pPr>
                      <a:r>
                        <a:rPr lang="en-ZA" sz="1400" kern="1200" dirty="0" smtClean="0">
                          <a:solidFill>
                            <a:schemeClr val="tx1"/>
                          </a:solidFill>
                          <a:latin typeface="Arial Narrow" pitchFamily="34" charset="0"/>
                          <a:ea typeface="+mn-ea"/>
                          <a:cs typeface="+mn-cs"/>
                        </a:rPr>
                        <a:t>Number of Incubators implemented.</a:t>
                      </a:r>
                      <a:endParaRPr lang="en-US" sz="1400" dirty="0">
                        <a:solidFill>
                          <a:schemeClr val="tx1"/>
                        </a:solidFill>
                        <a:latin typeface="Arial Narrow" pitchFamily="34" charset="0"/>
                        <a:ea typeface="Calibri"/>
                        <a:cs typeface="Times New Roman"/>
                      </a:endParaRPr>
                    </a:p>
                  </a:txBody>
                  <a:tcPr marL="86396" marR="86396"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285750" indent="-285750"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2 </a:t>
                      </a:r>
                      <a:r>
                        <a:rPr lang="en-ZA" sz="1400" b="0" i="0" u="none" strike="noStrike" dirty="0">
                          <a:solidFill>
                            <a:srgbClr val="000000"/>
                          </a:solidFill>
                          <a:effectLst/>
                          <a:latin typeface="Arial Narrow" panose="020B0606020202030204" pitchFamily="34" charset="0"/>
                        </a:rPr>
                        <a:t>existing incubators supported</a:t>
                      </a:r>
                      <a:r>
                        <a:rPr lang="en-ZA" sz="1400" b="0" i="0" u="none" strike="noStrike" dirty="0" smtClean="0">
                          <a:solidFill>
                            <a:srgbClr val="000000"/>
                          </a:solidFill>
                          <a:effectLst/>
                          <a:latin typeface="Arial Narrow" panose="020B0606020202030204" pitchFamily="34" charset="0"/>
                        </a:rPr>
                        <a:t>.</a:t>
                      </a:r>
                    </a:p>
                    <a:p>
                      <a:pPr marL="2857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Arial Narrow"/>
                        </a:rPr>
                        <a:t>1 new incubator established.</a:t>
                      </a:r>
                    </a:p>
                    <a:p>
                      <a:pPr algn="just" fontAlgn="t"/>
                      <a:endParaRPr lang="en-ZA" sz="1400" b="0" i="0" u="none" strike="noStrike" dirty="0">
                        <a:solidFill>
                          <a:srgbClr val="000000"/>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baseline="0" dirty="0" smtClean="0">
                          <a:solidFill>
                            <a:schemeClr val="tx1"/>
                          </a:solidFill>
                          <a:latin typeface="Arial Narrow" panose="020B0606020202030204" pitchFamily="34" charset="0"/>
                          <a:ea typeface=""/>
                          <a:cs typeface=""/>
                        </a:rPr>
                        <a:t>3 rural tourism node incubator outreach conducted in Pilgrims Rest (Mpumalanga), Phalaborwa (Limpopo) and Mier in the Northern Cape (feasibility studies to determine the suitability of setting up a tourism incubator in future done).</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baseline="0" dirty="0" smtClean="0">
                          <a:solidFill>
                            <a:schemeClr val="tx1"/>
                          </a:solidFill>
                          <a:latin typeface="Arial Narrow" panose="020B0606020202030204" pitchFamily="34" charset="0"/>
                          <a:ea typeface=""/>
                          <a:cs typeface=""/>
                        </a:rPr>
                        <a:t>Annual Report on existing incubators support. </a:t>
                      </a: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baseline="0" dirty="0" smtClean="0">
                          <a:solidFill>
                            <a:schemeClr val="tx1"/>
                          </a:solidFill>
                          <a:latin typeface="Arial Narrow" panose="020B0606020202030204" pitchFamily="34" charset="0"/>
                          <a:ea typeface=""/>
                          <a:cs typeface=""/>
                        </a:rPr>
                        <a:t>Draft Annual Report for 2 existing incubators done.</a:t>
                      </a: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2050103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413656" y="5797858"/>
            <a:ext cx="3934409" cy="365125"/>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2050650760"/>
              </p:ext>
            </p:extLst>
          </p:nvPr>
        </p:nvGraphicFramePr>
        <p:xfrm>
          <a:off x="257233" y="89917"/>
          <a:ext cx="8537162" cy="5730240"/>
        </p:xfrm>
        <a:graphic>
          <a:graphicData uri="http://schemas.openxmlformats.org/drawingml/2006/table">
            <a:tbl>
              <a:tblPr/>
              <a:tblGrid>
                <a:gridCol w="1305237">
                  <a:extLst>
                    <a:ext uri="{9D8B030D-6E8A-4147-A177-3AD203B41FA5}">
                      <a16:colId xmlns:a16="http://schemas.microsoft.com/office/drawing/2014/main" xmlns="" val="20000"/>
                    </a:ext>
                  </a:extLst>
                </a:gridCol>
                <a:gridCol w="1384916">
                  <a:extLst>
                    <a:ext uri="{9D8B030D-6E8A-4147-A177-3AD203B41FA5}">
                      <a16:colId xmlns:a16="http://schemas.microsoft.com/office/drawing/2014/main" xmlns="" val="20001"/>
                    </a:ext>
                  </a:extLst>
                </a:gridCol>
                <a:gridCol w="1944210">
                  <a:extLst>
                    <a:ext uri="{9D8B030D-6E8A-4147-A177-3AD203B41FA5}">
                      <a16:colId xmlns:a16="http://schemas.microsoft.com/office/drawing/2014/main" xmlns="" val="20003"/>
                    </a:ext>
                  </a:extLst>
                </a:gridCol>
                <a:gridCol w="1340528">
                  <a:extLst>
                    <a:ext uri="{9D8B030D-6E8A-4147-A177-3AD203B41FA5}">
                      <a16:colId xmlns:a16="http://schemas.microsoft.com/office/drawing/2014/main" xmlns="" val="20004"/>
                    </a:ext>
                  </a:extLst>
                </a:gridCol>
                <a:gridCol w="2562271">
                  <a:extLst>
                    <a:ext uri="{9D8B030D-6E8A-4147-A177-3AD203B41FA5}">
                      <a16:colId xmlns:a16="http://schemas.microsoft.com/office/drawing/2014/main" xmlns="" val="4176967302"/>
                    </a:ext>
                  </a:extLst>
                </a:gridCol>
              </a:tblGrid>
              <a:tr h="365356">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Narrow"/>
                        </a:rPr>
                        <a:t>Strategic objective: </a:t>
                      </a:r>
                      <a:r>
                        <a:rPr kumimoji="0" lang="en-ZA" sz="1300" b="1" i="0" u="none" strike="noStrike" kern="1200" cap="none" spc="0" normalizeH="0" baseline="0" noProof="0" dirty="0" smtClean="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3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xmlns="" val="10000"/>
                  </a:ext>
                </a:extLst>
              </a:tr>
              <a:tr h="266991">
                <a:tc rowSpan="2">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Annual 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xmlns="" val="10001"/>
                  </a:ext>
                </a:extLst>
              </a:tr>
              <a:tr h="449669">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2 Performance – </a:t>
                      </a:r>
                      <a:r>
                        <a:rPr lang="en-ZA" sz="1300" b="1" i="0" dirty="0" smtClean="0">
                          <a:latin typeface="Arial Narrow" panose="020B0606020202030204" pitchFamily="34" charset="0"/>
                        </a:rPr>
                        <a:t>Actual </a:t>
                      </a:r>
                      <a:r>
                        <a:rPr lang="en-US" sz="1300" b="1" dirty="0" smtClean="0">
                          <a:latin typeface="Arial Narrow" panose="020B0606020202030204" pitchFamily="34" charset="0"/>
                        </a:rPr>
                        <a:t>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a:t>
                      </a:r>
                      <a:r>
                        <a:rPr lang="en-US" sz="1300" b="1" baseline="0" dirty="0" smtClean="0">
                          <a:latin typeface="Arial Narrow" panose="020B0606020202030204" pitchFamily="34" charset="0"/>
                        </a:rPr>
                        <a:t> Targets</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 Performance – Preliminary 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23748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68275" marR="0" indent="-165100" algn="just" defTabSz="914400" rtl="0" eaLnBrk="1" fontAlgn="auto" latinLnBrk="0" hangingPunct="1">
                        <a:lnSpc>
                          <a:spcPct val="100000"/>
                        </a:lnSpc>
                        <a:spcBef>
                          <a:spcPts val="0"/>
                        </a:spcBef>
                        <a:spcAft>
                          <a:spcPts val="0"/>
                        </a:spcAft>
                        <a:buClrTx/>
                        <a:buSzTx/>
                        <a:buFont typeface="+mj-lt"/>
                        <a:buAutoNum type="arabicPeriod" startAt="5"/>
                        <a:tabLst>
                          <a:tab pos="266700" algn="l"/>
                        </a:tabLst>
                        <a:defRPr/>
                      </a:pPr>
                      <a:r>
                        <a:rPr lang="en-ZA" sz="1300" kern="1200" dirty="0" smtClean="0">
                          <a:solidFill>
                            <a:schemeClr val="tx1"/>
                          </a:solidFill>
                          <a:latin typeface="Arial Narrow" pitchFamily="34" charset="0"/>
                          <a:ea typeface="Calibri"/>
                          <a:cs typeface="Times New Roman"/>
                        </a:rPr>
                        <a:t>Number of priority areas to support the implementation of Responsible Tourism.</a:t>
                      </a:r>
                      <a:endParaRPr lang="en-US" sz="1300" kern="1200" dirty="0">
                        <a:solidFill>
                          <a:schemeClr val="tx1"/>
                        </a:solidFill>
                        <a:latin typeface="Arial Narrow" pitchFamily="34" charset="0"/>
                        <a:ea typeface="Calibri"/>
                        <a:cs typeface="Times New Roman"/>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algn="l" fontAlgn="t"/>
                      <a:r>
                        <a:rPr lang="en-ZA" sz="1300" b="1" i="0" u="none" strike="noStrike" dirty="0">
                          <a:solidFill>
                            <a:srgbClr val="000000"/>
                          </a:solidFill>
                          <a:effectLst/>
                          <a:latin typeface="Arial Narrow" panose="020B0606020202030204" pitchFamily="34" charset="0"/>
                        </a:rPr>
                        <a:t>Four incentive programmes supported with funding: </a:t>
                      </a:r>
                      <a:r>
                        <a:rPr lang="en-ZA" sz="1300" b="0" i="0" u="none" strike="noStrike" dirty="0">
                          <a:solidFill>
                            <a:srgbClr val="000000"/>
                          </a:solidFill>
                          <a:effectLst/>
                          <a:latin typeface="Arial Narrow" panose="020B0606020202030204" pitchFamily="34" charset="0"/>
                        </a:rPr>
                        <a:t/>
                      </a:r>
                      <a:br>
                        <a:rPr lang="en-ZA" sz="1300" b="0" i="0" u="none" strike="noStrike" dirty="0">
                          <a:solidFill>
                            <a:srgbClr val="000000"/>
                          </a:solidFill>
                          <a:effectLst/>
                          <a:latin typeface="Arial Narrow" panose="020B0606020202030204" pitchFamily="34" charset="0"/>
                        </a:rPr>
                      </a:br>
                      <a:r>
                        <a:rPr lang="en-ZA" sz="1300" b="0" i="0" u="none" strike="noStrike" dirty="0">
                          <a:solidFill>
                            <a:srgbClr val="000000"/>
                          </a:solidFill>
                          <a:effectLst/>
                          <a:latin typeface="Arial Narrow" panose="020B0606020202030204" pitchFamily="34" charset="0"/>
                        </a:rPr>
                        <a:t>• Market access</a:t>
                      </a:r>
                      <a:br>
                        <a:rPr lang="en-ZA" sz="1300" b="0" i="0" u="none" strike="noStrike" dirty="0">
                          <a:solidFill>
                            <a:srgbClr val="000000"/>
                          </a:solidFill>
                          <a:effectLst/>
                          <a:latin typeface="Arial Narrow" panose="020B0606020202030204" pitchFamily="34" charset="0"/>
                        </a:rPr>
                      </a:br>
                      <a:r>
                        <a:rPr lang="en-ZA" sz="1300" b="0" i="0" u="none" strike="noStrike" dirty="0">
                          <a:solidFill>
                            <a:srgbClr val="000000"/>
                          </a:solidFill>
                          <a:effectLst/>
                          <a:latin typeface="Arial Narrow" panose="020B0606020202030204" pitchFamily="34" charset="0"/>
                        </a:rPr>
                        <a:t>• Tourism grading</a:t>
                      </a:r>
                      <a:br>
                        <a:rPr lang="en-ZA" sz="1300" b="0" i="0" u="none" strike="noStrike" dirty="0">
                          <a:solidFill>
                            <a:srgbClr val="000000"/>
                          </a:solidFill>
                          <a:effectLst/>
                          <a:latin typeface="Arial Narrow" panose="020B0606020202030204" pitchFamily="34" charset="0"/>
                        </a:rPr>
                      </a:br>
                      <a:r>
                        <a:rPr lang="en-ZA" sz="1300" b="0" i="0" u="none" strike="noStrike" dirty="0">
                          <a:solidFill>
                            <a:srgbClr val="000000"/>
                          </a:solidFill>
                          <a:effectLst/>
                          <a:latin typeface="Arial Narrow" panose="020B0606020202030204" pitchFamily="34" charset="0"/>
                        </a:rPr>
                        <a:t>• Energy efficiency</a:t>
                      </a:r>
                      <a:br>
                        <a:rPr lang="en-ZA" sz="1300" b="0" i="0" u="none" strike="noStrike" dirty="0">
                          <a:solidFill>
                            <a:srgbClr val="000000"/>
                          </a:solidFill>
                          <a:effectLst/>
                          <a:latin typeface="Arial Narrow" panose="020B0606020202030204" pitchFamily="34" charset="0"/>
                        </a:rPr>
                      </a:br>
                      <a:r>
                        <a:rPr lang="en-ZA" sz="1300" b="0" i="0" u="none" strike="noStrike" dirty="0">
                          <a:solidFill>
                            <a:srgbClr val="000000"/>
                          </a:solidFill>
                          <a:effectLst/>
                          <a:latin typeface="Arial Narrow" panose="020B0606020202030204" pitchFamily="34" charset="0"/>
                        </a:rPr>
                        <a:t>• Universal </a:t>
                      </a:r>
                      <a:r>
                        <a:rPr lang="en-ZA" sz="1300" b="0" i="0" u="none" strike="noStrike" dirty="0" smtClean="0">
                          <a:solidFill>
                            <a:srgbClr val="000000"/>
                          </a:solidFill>
                          <a:effectLst/>
                          <a:latin typeface="Arial Narrow" panose="020B0606020202030204" pitchFamily="34" charset="0"/>
                        </a:rPr>
                        <a:t>  </a:t>
                      </a:r>
                    </a:p>
                    <a:p>
                      <a:pPr algn="l" fontAlgn="t"/>
                      <a:r>
                        <a:rPr lang="en-ZA" sz="1300" b="0" i="0" u="none" strike="noStrike" dirty="0" smtClean="0">
                          <a:solidFill>
                            <a:srgbClr val="000000"/>
                          </a:solidFill>
                          <a:effectLst/>
                          <a:latin typeface="Arial Narrow" panose="020B0606020202030204" pitchFamily="34" charset="0"/>
                        </a:rPr>
                        <a:t>   Accessibility </a:t>
                      </a:r>
                      <a:r>
                        <a:rPr lang="en-ZA" sz="1300" b="0" i="0" u="none" strike="noStrike" dirty="0">
                          <a:solidFill>
                            <a:srgbClr val="000000"/>
                          </a:solidFill>
                          <a:effectLst/>
                          <a:latin typeface="Arial Narrow" panose="020B0606020202030204" pitchFamily="34" charset="0"/>
                        </a:rPr>
                        <a:t>(pilot)</a:t>
                      </a:r>
                      <a:br>
                        <a:rPr lang="en-ZA" sz="1300" b="0" i="0" u="none" strike="noStrike" dirty="0">
                          <a:solidFill>
                            <a:srgbClr val="000000"/>
                          </a:solidFill>
                          <a:effectLst/>
                          <a:latin typeface="Arial Narrow" panose="020B0606020202030204" pitchFamily="34" charset="0"/>
                        </a:rPr>
                      </a:br>
                      <a:endParaRPr lang="en-ZA" sz="1300" b="0" i="0" u="none" strike="noStrike" dirty="0">
                        <a:solidFill>
                          <a:srgbClr val="000000"/>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en-ZA" sz="1300" b="0" i="0" u="none" strike="noStrike" kern="1200" dirty="0" smtClean="0">
                          <a:solidFill>
                            <a:schemeClr val="tx1"/>
                          </a:solidFill>
                          <a:latin typeface="Arial Narrow"/>
                          <a:ea typeface="+mn-ea"/>
                          <a:cs typeface="+mn-cs"/>
                        </a:rPr>
                        <a:t>Implementation report covering new and existing programmes funded through TIP. The report covers progress on the development and implementation of programmes and support related to market access, tourism grading, energy efficiency, the pilot initiative on universal accessibility and other initiatives. </a:t>
                      </a:r>
                      <a:endParaRPr lang="en-ZA" sz="1300" b="0" i="0" u="none" strike="noStrike" kern="1200" dirty="0">
                        <a:solidFill>
                          <a:schemeClr val="tx1"/>
                        </a:solidFill>
                        <a:latin typeface="Arial Narrow"/>
                        <a:ea typeface="+mn-ea"/>
                        <a:cs typeface="+mn-cs"/>
                      </a:endParaRP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kern="1200" baseline="0" dirty="0" smtClean="0">
                          <a:solidFill>
                            <a:schemeClr val="tx1"/>
                          </a:solidFill>
                          <a:latin typeface="Arial Narrow" panose="020B0606020202030204" pitchFamily="34" charset="0"/>
                          <a:ea typeface=""/>
                          <a:cs typeface=""/>
                        </a:rPr>
                        <a:t>Implementation report covering new and existing programmes funded through TIP:</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kern="1200" baseline="0" dirty="0" smtClean="0">
                          <a:solidFill>
                            <a:schemeClr val="tx1"/>
                          </a:solidFill>
                          <a:latin typeface="Arial Narrow" panose="020B0606020202030204" pitchFamily="34" charset="0"/>
                          <a:ea typeface=""/>
                          <a:cs typeface=""/>
                        </a:rPr>
                        <a:t>• Market access</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kern="1200" baseline="0" dirty="0" smtClean="0">
                          <a:solidFill>
                            <a:schemeClr val="tx1"/>
                          </a:solidFill>
                          <a:latin typeface="Arial Narrow" panose="020B0606020202030204" pitchFamily="34" charset="0"/>
                          <a:ea typeface=""/>
                          <a:cs typeface=""/>
                        </a:rPr>
                        <a:t>• Tourism grading</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kern="1200" baseline="0" dirty="0" smtClean="0">
                          <a:solidFill>
                            <a:schemeClr val="tx1"/>
                          </a:solidFill>
                          <a:latin typeface="Arial Narrow" panose="020B0606020202030204" pitchFamily="34" charset="0"/>
                          <a:ea typeface=""/>
                          <a:cs typeface=""/>
                        </a:rPr>
                        <a:t>• Energy-efficiency</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kern="1200" baseline="0" dirty="0" smtClean="0">
                          <a:solidFill>
                            <a:schemeClr val="tx1"/>
                          </a:solidFill>
                          <a:latin typeface="Arial Narrow" panose="020B0606020202030204" pitchFamily="34" charset="0"/>
                          <a:ea typeface=""/>
                          <a:cs typeface=""/>
                        </a:rPr>
                        <a:t>• Universal </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kern="1200" baseline="0" dirty="0" smtClean="0">
                          <a:solidFill>
                            <a:schemeClr val="tx1"/>
                          </a:solidFill>
                          <a:latin typeface="Arial Narrow" panose="020B0606020202030204" pitchFamily="34" charset="0"/>
                          <a:ea typeface=""/>
                          <a:cs typeface=""/>
                        </a:rPr>
                        <a:t>  Accessibility (pilot)</a:t>
                      </a: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300" b="0" i="0" u="none" strike="noStrike" kern="1200" dirty="0" smtClean="0">
                          <a:solidFill>
                            <a:schemeClr val="tx1"/>
                          </a:solidFill>
                          <a:latin typeface="Arial Narrow"/>
                          <a:ea typeface="+mn-ea"/>
                          <a:cs typeface="+mn-cs"/>
                        </a:rPr>
                        <a:t>Implementation report covering new and existing programmes funded through TIP was developed.</a:t>
                      </a:r>
                    </a:p>
                    <a:p>
                      <a:pPr algn="just"/>
                      <a:r>
                        <a:rPr lang="en-ZA" sz="1300" b="0" i="0" u="none" strike="noStrike" kern="1200" dirty="0" smtClean="0">
                          <a:solidFill>
                            <a:schemeClr val="tx1"/>
                          </a:solidFill>
                          <a:latin typeface="Arial Narrow"/>
                          <a:ea typeface="+mn-ea"/>
                          <a:cs typeface="+mn-cs"/>
                        </a:rPr>
                        <a:t>The report covers progress on the development and implementation of programmes and support-related to market access, tourism grading, energy efficiency, the pilot initiative on universal accessibility, stakeholder engagements and other initiatives. </a:t>
                      </a: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82677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5888" marR="0" indent="-112713" algn="just" defTabSz="914400" rtl="0" eaLnBrk="1" fontAlgn="auto" latinLnBrk="0" hangingPunct="1">
                        <a:lnSpc>
                          <a:spcPct val="100000"/>
                        </a:lnSpc>
                        <a:spcBef>
                          <a:spcPts val="0"/>
                        </a:spcBef>
                        <a:spcAft>
                          <a:spcPts val="0"/>
                        </a:spcAft>
                        <a:buClrTx/>
                        <a:buSzTx/>
                        <a:buFont typeface="+mj-lt"/>
                        <a:buAutoNum type="arabicPeriod" startAt="6"/>
                        <a:tabLst>
                          <a:tab pos="266700" algn="l"/>
                        </a:tabLst>
                        <a:defRPr/>
                      </a:pPr>
                      <a:r>
                        <a:rPr lang="en-ZA" sz="1300" kern="1200" dirty="0" smtClean="0">
                          <a:solidFill>
                            <a:schemeClr val="tx1"/>
                          </a:solidFill>
                          <a:latin typeface="Arial Narrow" pitchFamily="34" charset="0"/>
                          <a:ea typeface="Calibri"/>
                          <a:cs typeface="Times New Roman"/>
                        </a:rPr>
                        <a:t>Number of priority areas to support the implementation of Responsible Tourism.</a:t>
                      </a:r>
                      <a:endParaRPr lang="en-US" sz="1300" kern="1200" dirty="0">
                        <a:solidFill>
                          <a:schemeClr val="tx1"/>
                        </a:solidFill>
                        <a:latin typeface="Arial Narrow" pitchFamily="34" charset="0"/>
                        <a:ea typeface="Calibri"/>
                        <a:cs typeface="Times New Roman"/>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ZA" sz="1300" b="0" i="0" u="none" strike="noStrike" dirty="0">
                          <a:solidFill>
                            <a:srgbClr val="000000"/>
                          </a:solidFill>
                          <a:effectLst/>
                          <a:latin typeface="Arial Narrow" panose="020B0606020202030204" pitchFamily="34" charset="0"/>
                        </a:rPr>
                        <a:t>Five Community Tourism enterprises supported to enter tourism value chain.</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algn="just" defTabSz="914400" rtl="0" eaLnBrk="1" latinLnBrk="0" hangingPunct="1"/>
                      <a:r>
                        <a:rPr lang="en-ZA" sz="1300" b="0" i="0" u="none" strike="noStrike" kern="1200" dirty="0" smtClean="0">
                          <a:solidFill>
                            <a:schemeClr val="tx1"/>
                          </a:solidFill>
                          <a:latin typeface="Arial Narrow"/>
                          <a:ea typeface="+mn-ea"/>
                          <a:cs typeface="+mn-cs"/>
                        </a:rPr>
                        <a:t>Stakeholder consultation was conducted as follows:</a:t>
                      </a:r>
                    </a:p>
                    <a:p>
                      <a:pPr marL="171450" indent="-171450" algn="just" defTabSz="914400" rtl="0" eaLnBrk="1" latinLnBrk="0" hangingPunct="1">
                        <a:buFont typeface="Arial" panose="020B0604020202020204" pitchFamily="34" charset="0"/>
                        <a:buChar char="•"/>
                      </a:pPr>
                      <a:r>
                        <a:rPr lang="en-ZA" sz="1300" b="0" i="0" u="none" strike="noStrike" kern="1200" dirty="0" smtClean="0">
                          <a:solidFill>
                            <a:schemeClr val="tx1"/>
                          </a:solidFill>
                          <a:latin typeface="Arial Narrow"/>
                          <a:ea typeface="+mn-ea"/>
                          <a:cs typeface="+mn-cs"/>
                        </a:rPr>
                        <a:t>21 July 2017- Rampampa in North West;</a:t>
                      </a:r>
                    </a:p>
                    <a:p>
                      <a:pPr marL="171450" indent="-171450" algn="just" defTabSz="914400" rtl="0" eaLnBrk="1" latinLnBrk="0" hangingPunct="1">
                        <a:buFont typeface="Arial" panose="020B0604020202020204" pitchFamily="34" charset="0"/>
                        <a:buChar char="•"/>
                      </a:pPr>
                      <a:r>
                        <a:rPr lang="en-ZA" sz="1300" b="0" i="0" u="none" strike="noStrike" kern="1200" dirty="0" smtClean="0">
                          <a:solidFill>
                            <a:schemeClr val="tx1"/>
                          </a:solidFill>
                          <a:latin typeface="Arial Narrow"/>
                          <a:ea typeface="+mn-ea"/>
                          <a:cs typeface="+mn-cs"/>
                        </a:rPr>
                        <a:t>04 August 2017- Soweto;</a:t>
                      </a:r>
                    </a:p>
                    <a:p>
                      <a:pPr marL="171450" indent="-171450" algn="just" defTabSz="914400" rtl="0" eaLnBrk="1" latinLnBrk="0" hangingPunct="1">
                        <a:buFont typeface="Arial" panose="020B0604020202020204" pitchFamily="34" charset="0"/>
                        <a:buChar char="•"/>
                      </a:pPr>
                      <a:r>
                        <a:rPr lang="en-ZA" sz="1300" b="0" i="0" u="none" strike="noStrike" kern="1200" dirty="0" smtClean="0">
                          <a:solidFill>
                            <a:schemeClr val="tx1"/>
                          </a:solidFill>
                          <a:latin typeface="Arial Narrow"/>
                          <a:ea typeface="+mn-ea"/>
                          <a:cs typeface="+mn-cs"/>
                        </a:rPr>
                        <a:t>11 August 2017- Obonjaneni in KwaZulu-Natal;</a:t>
                      </a:r>
                    </a:p>
                    <a:p>
                      <a:pPr marL="171450" indent="-171450" algn="just" defTabSz="914400" rtl="0" eaLnBrk="1" latinLnBrk="0" hangingPunct="1">
                        <a:buFont typeface="Arial" panose="020B0604020202020204" pitchFamily="34" charset="0"/>
                        <a:buChar char="•"/>
                      </a:pPr>
                      <a:r>
                        <a:rPr lang="en-ZA" sz="1300" b="0" i="0" u="none" strike="noStrike" kern="1200" dirty="0" smtClean="0">
                          <a:solidFill>
                            <a:schemeClr val="tx1"/>
                          </a:solidFill>
                          <a:latin typeface="Arial Narrow"/>
                          <a:ea typeface="+mn-ea"/>
                          <a:cs typeface="+mn-cs"/>
                        </a:rPr>
                        <a:t>17 August 2017- St. Lucia Municipality in KwaZulu-Natal.</a:t>
                      </a:r>
                      <a:endParaRPr lang="en-ZA" sz="1300" b="0" i="0" u="none" strike="noStrike" kern="1200" dirty="0">
                        <a:solidFill>
                          <a:schemeClr val="tx1"/>
                        </a:solidFill>
                        <a:latin typeface="Arial Narrow"/>
                        <a:ea typeface="+mn-ea"/>
                        <a:cs typeface="+mn-cs"/>
                      </a:endParaRP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300" b="0" i="0" u="none" strike="noStrike" kern="1200" dirty="0" smtClean="0">
                          <a:solidFill>
                            <a:schemeClr val="tx1"/>
                          </a:solidFill>
                          <a:latin typeface="Arial Narrow"/>
                          <a:ea typeface="+mn-ea"/>
                          <a:cs typeface="+mn-cs"/>
                        </a:rPr>
                        <a:t>Implementation plan developed.</a:t>
                      </a:r>
                      <a:endParaRPr lang="en-ZA" sz="1300" b="0" i="0" u="none" strike="noStrike" kern="1200" dirty="0">
                        <a:solidFill>
                          <a:schemeClr val="tx1"/>
                        </a:solidFill>
                        <a:latin typeface="Arial Narrow"/>
                        <a:ea typeface="+mn-ea"/>
                        <a:cs typeface="+mn-cs"/>
                      </a:endParaRP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algn="just" defTabSz="914400" rtl="0" eaLnBrk="1" latinLnBrk="0" hangingPunct="1"/>
                      <a:r>
                        <a:rPr lang="en-ZA" sz="1300" b="0" i="0" u="none" strike="noStrike" kern="1200" dirty="0" smtClean="0">
                          <a:solidFill>
                            <a:schemeClr val="tx1"/>
                          </a:solidFill>
                          <a:latin typeface="Arial Narrow"/>
                          <a:ea typeface="+mn-ea"/>
                          <a:cs typeface="+mn-cs"/>
                        </a:rPr>
                        <a:t>The implementation plan for</a:t>
                      </a:r>
                      <a:r>
                        <a:rPr lang="en-ZA" sz="1300" b="0" i="0" u="none" strike="noStrike" kern="1200" baseline="0" dirty="0" smtClean="0">
                          <a:solidFill>
                            <a:schemeClr val="tx1"/>
                          </a:solidFill>
                          <a:latin typeface="Arial Narrow"/>
                          <a:ea typeface="+mn-ea"/>
                          <a:cs typeface="+mn-cs"/>
                        </a:rPr>
                        <a:t> the development and support for f</a:t>
                      </a:r>
                      <a:r>
                        <a:rPr lang="en-ZA" sz="1300" b="0" i="0" u="none" strike="noStrike" dirty="0" smtClean="0">
                          <a:solidFill>
                            <a:schemeClr val="tx1"/>
                          </a:solidFill>
                          <a:effectLst/>
                          <a:latin typeface="Arial Narrow" panose="020B0606020202030204" pitchFamily="34" charset="0"/>
                        </a:rPr>
                        <a:t>ive</a:t>
                      </a:r>
                      <a:r>
                        <a:rPr lang="en-ZA" sz="1300" b="0" i="0" u="none" strike="noStrike" baseline="0" dirty="0" smtClean="0">
                          <a:solidFill>
                            <a:schemeClr val="tx1"/>
                          </a:solidFill>
                          <a:effectLst/>
                          <a:latin typeface="Arial Narrow" panose="020B0606020202030204" pitchFamily="34" charset="0"/>
                        </a:rPr>
                        <a:t> c</a:t>
                      </a:r>
                      <a:r>
                        <a:rPr lang="en-ZA" sz="1300" b="0" i="0" u="none" strike="noStrike" dirty="0" smtClean="0">
                          <a:solidFill>
                            <a:schemeClr val="tx1"/>
                          </a:solidFill>
                          <a:effectLst/>
                          <a:latin typeface="Arial Narrow" panose="020B0606020202030204" pitchFamily="34" charset="0"/>
                        </a:rPr>
                        <a:t>ommunity tourism enterprises</a:t>
                      </a:r>
                      <a:r>
                        <a:rPr lang="en-ZA" sz="1300" b="0" i="0" u="none" strike="noStrike" baseline="0" dirty="0" smtClean="0">
                          <a:solidFill>
                            <a:schemeClr val="tx1"/>
                          </a:solidFill>
                          <a:effectLst/>
                          <a:latin typeface="Arial Narrow" panose="020B0606020202030204" pitchFamily="34" charset="0"/>
                        </a:rPr>
                        <a:t> </a:t>
                      </a:r>
                      <a:r>
                        <a:rPr lang="en-ZA" sz="1300" b="0" i="0" u="none" strike="noStrike" dirty="0" smtClean="0">
                          <a:solidFill>
                            <a:schemeClr val="tx1"/>
                          </a:solidFill>
                          <a:effectLst/>
                          <a:latin typeface="Arial Narrow" panose="020B0606020202030204" pitchFamily="34" charset="0"/>
                        </a:rPr>
                        <a:t>to enter tourism value chain </a:t>
                      </a:r>
                      <a:r>
                        <a:rPr lang="en-ZA" sz="1300" b="0" i="0" u="none" strike="noStrike" kern="1200" dirty="0" smtClean="0">
                          <a:solidFill>
                            <a:schemeClr val="tx1"/>
                          </a:solidFill>
                          <a:latin typeface="Arial Narrow"/>
                          <a:ea typeface="+mn-ea"/>
                          <a:cs typeface="+mn-cs"/>
                        </a:rPr>
                        <a:t>has been developed.</a:t>
                      </a:r>
                    </a:p>
                    <a:p>
                      <a:pPr marL="0" algn="just" defTabSz="914400" rtl="0" eaLnBrk="1" latinLnBrk="0" hangingPunct="1"/>
                      <a:r>
                        <a:rPr lang="en-ZA" sz="1300" b="0" i="0" u="none" strike="noStrike" kern="1200" dirty="0" smtClean="0">
                          <a:solidFill>
                            <a:schemeClr val="tx1"/>
                          </a:solidFill>
                          <a:latin typeface="Arial Narrow"/>
                          <a:ea typeface="+mn-ea"/>
                          <a:cs typeface="+mn-cs"/>
                        </a:rPr>
                        <a:t>The Plan covers procurement process, preparations for implementation, implementation</a:t>
                      </a:r>
                      <a:r>
                        <a:rPr lang="en-ZA" sz="1300" b="0" i="0" u="none" strike="noStrike" kern="1200" baseline="0" dirty="0" smtClean="0">
                          <a:solidFill>
                            <a:schemeClr val="tx1"/>
                          </a:solidFill>
                          <a:latin typeface="Arial Narrow"/>
                          <a:ea typeface="+mn-ea"/>
                          <a:cs typeface="+mn-cs"/>
                        </a:rPr>
                        <a:t> phase and reporting.</a:t>
                      </a:r>
                      <a:endParaRPr lang="en-ZA" sz="1300" b="0" i="0" u="none" strike="noStrike" kern="1200" dirty="0">
                        <a:solidFill>
                          <a:schemeClr val="tx1"/>
                        </a:solidFill>
                        <a:latin typeface="Arial Narrow"/>
                        <a:ea typeface="+mn-ea"/>
                        <a:cs typeface="+mn-cs"/>
                      </a:endParaRP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3949586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176623" y="5991226"/>
            <a:ext cx="3251199" cy="365125"/>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2652087339"/>
              </p:ext>
            </p:extLst>
          </p:nvPr>
        </p:nvGraphicFramePr>
        <p:xfrm>
          <a:off x="289248" y="224005"/>
          <a:ext cx="8500189" cy="4676433"/>
        </p:xfrm>
        <a:graphic>
          <a:graphicData uri="http://schemas.openxmlformats.org/drawingml/2006/table">
            <a:tbl>
              <a:tblPr/>
              <a:tblGrid>
                <a:gridCol w="1604866">
                  <a:extLst>
                    <a:ext uri="{9D8B030D-6E8A-4147-A177-3AD203B41FA5}">
                      <a16:colId xmlns:a16="http://schemas.microsoft.com/office/drawing/2014/main" xmlns="" val="20000"/>
                    </a:ext>
                  </a:extLst>
                </a:gridCol>
                <a:gridCol w="1464906">
                  <a:extLst>
                    <a:ext uri="{9D8B030D-6E8A-4147-A177-3AD203B41FA5}">
                      <a16:colId xmlns:a16="http://schemas.microsoft.com/office/drawing/2014/main" xmlns="" val="20001"/>
                    </a:ext>
                  </a:extLst>
                </a:gridCol>
                <a:gridCol w="1612373">
                  <a:extLst>
                    <a:ext uri="{9D8B030D-6E8A-4147-A177-3AD203B41FA5}">
                      <a16:colId xmlns:a16="http://schemas.microsoft.com/office/drawing/2014/main" xmlns="" val="20003"/>
                    </a:ext>
                  </a:extLst>
                </a:gridCol>
                <a:gridCol w="1156138">
                  <a:extLst>
                    <a:ext uri="{9D8B030D-6E8A-4147-A177-3AD203B41FA5}">
                      <a16:colId xmlns:a16="http://schemas.microsoft.com/office/drawing/2014/main" xmlns="" val="20004"/>
                    </a:ext>
                  </a:extLst>
                </a:gridCol>
                <a:gridCol w="2661906">
                  <a:extLst>
                    <a:ext uri="{9D8B030D-6E8A-4147-A177-3AD203B41FA5}">
                      <a16:colId xmlns:a16="http://schemas.microsoft.com/office/drawing/2014/main" xmlns="" val="2724276150"/>
                    </a:ext>
                  </a:extLst>
                </a:gridCol>
              </a:tblGrid>
              <a:tr h="524441">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US" sz="1600" b="1" i="0" u="none" strike="noStrike" kern="1200" noProof="0" dirty="0" smtClean="0">
                          <a:solidFill>
                            <a:srgbClr val="000000"/>
                          </a:solidFill>
                          <a:effectLst/>
                          <a:latin typeface="Arial Narrow" panose="020B0606020202030204" pitchFamily="34" charset="0"/>
                          <a:ea typeface="+mn-ea"/>
                          <a:cs typeface="+mn-cs"/>
                        </a:rPr>
                        <a:t>Strategic objective: Strategic objective: </a:t>
                      </a:r>
                      <a:r>
                        <a:rPr lang="en-ZA" sz="1600" b="1" i="0" u="none" strike="noStrike" kern="1200" noProof="0" dirty="0" smtClean="0">
                          <a:solidFill>
                            <a:srgbClr val="000000"/>
                          </a:solidFill>
                          <a:effectLst/>
                          <a:latin typeface="Arial Narrow" panose="020B0606020202030204" pitchFamily="34" charset="0"/>
                          <a:ea typeface="+mn-ea"/>
                          <a:cs typeface="+mn-cs"/>
                        </a:rPr>
                        <a:t>To facilitate the development and growth of tourism enterprises to contribute to inclusive economic growth and job creation.</a:t>
                      </a:r>
                      <a:endParaRPr lang="en-US" sz="1600" b="1" i="0" u="none" strike="noStrike" kern="1200" noProof="0" dirty="0" smtClean="0">
                        <a:solidFill>
                          <a:srgbClr val="000000"/>
                        </a:solidFill>
                        <a:effectLst/>
                        <a:latin typeface="Arial Narrow" panose="020B0606020202030204"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xmlns="" val="10000"/>
                  </a:ext>
                </a:extLst>
              </a:tr>
              <a:tr h="320096">
                <a:tc rowSpan="2">
                  <a:txBody>
                    <a:bodyPr/>
                    <a:lstStyle/>
                    <a:p>
                      <a:pPr algn="ctr">
                        <a:lnSpc>
                          <a:spcPct val="100000"/>
                        </a:lnSpc>
                      </a:pPr>
                      <a:r>
                        <a:rPr lang="en-US" sz="1400" b="1" i="0" u="none" strike="noStrike" kern="1200" dirty="0" smtClean="0">
                          <a:solidFill>
                            <a:srgbClr val="000000"/>
                          </a:solidFill>
                          <a:effectLst/>
                          <a:latin typeface="Arial Narrow" panose="020B0606020202030204" pitchFamily="34" charset="0"/>
                          <a:ea typeface="+mn-ea"/>
                          <a:cs typeface="+mn-cs"/>
                        </a:rPr>
                        <a:t>Key Performance Indicator</a:t>
                      </a:r>
                      <a:endParaRPr lang="en-US" sz="1400" b="1" i="0" u="none" strike="noStrike" kern="1200" dirty="0">
                        <a:solidFill>
                          <a:srgbClr val="000000"/>
                        </a:solidFill>
                        <a:effectLst/>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i="0" u="none" strike="noStrike" kern="1200" dirty="0" smtClean="0">
                          <a:solidFill>
                            <a:srgbClr val="000000"/>
                          </a:solidFill>
                          <a:effectLst/>
                          <a:latin typeface="Arial Narrow" panose="020B0606020202030204" pitchFamily="34" charset="0"/>
                          <a:ea typeface="+mn-ea"/>
                          <a:cs typeface="+mn-cs"/>
                        </a:rPr>
                        <a:t>Annual Target</a:t>
                      </a:r>
                      <a:endParaRPr lang="en-US" sz="1400" b="1" i="0" u="none" strike="noStrike" kern="1200" dirty="0">
                        <a:solidFill>
                          <a:srgbClr val="000000"/>
                        </a:solidFill>
                        <a:effectLst/>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kern="1200" noProof="0" dirty="0" smtClean="0">
                          <a:solidFill>
                            <a:srgbClr val="000000"/>
                          </a:solidFill>
                          <a:effectLst/>
                          <a:latin typeface="Arial Narrow" panose="020B0606020202030204" pitchFamily="34" charset="0"/>
                          <a:ea typeface="+mn-ea"/>
                          <a:cs typeface="+mn-cs"/>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xmlns="" val="10001"/>
                  </a:ext>
                </a:extLst>
              </a:tr>
              <a:tr h="562023">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30851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7"/>
                        <a:tabLst>
                          <a:tab pos="266700" algn="l"/>
                        </a:tabLst>
                        <a:defRPr/>
                      </a:pPr>
                      <a:r>
                        <a:rPr lang="en-ZA" sz="1400" b="0" i="0" u="none" strike="noStrike" kern="1200" dirty="0" smtClean="0">
                          <a:solidFill>
                            <a:srgbClr val="000000"/>
                          </a:solidFill>
                          <a:effectLst/>
                          <a:latin typeface="Arial Narrow" panose="020B0606020202030204" pitchFamily="34" charset="0"/>
                          <a:ea typeface="+mn-ea"/>
                          <a:cs typeface="+mn-cs"/>
                        </a:rPr>
                        <a:t>Number of initiatives for improving visitor services implemented.</a:t>
                      </a:r>
                      <a:endParaRPr lang="en-US" sz="1400" b="0" i="0" u="none" strike="noStrike" kern="1200" dirty="0">
                        <a:solidFill>
                          <a:srgbClr val="000000"/>
                        </a:solidFill>
                        <a:effectLst/>
                        <a:latin typeface="Arial Narrow" panose="020B0606020202030204" pitchFamily="34" charset="0"/>
                        <a:ea typeface="+mn-ea"/>
                        <a:cs typeface="+mn-cs"/>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ZA" sz="1400" b="0" i="0" u="none" strike="noStrike" kern="1200" dirty="0">
                          <a:solidFill>
                            <a:srgbClr val="000000"/>
                          </a:solidFill>
                          <a:effectLst/>
                          <a:latin typeface="Arial Narrow" panose="020B0606020202030204" pitchFamily="34" charset="0"/>
                          <a:ea typeface="+mn-ea"/>
                          <a:cs typeface="+mn-cs"/>
                        </a:rPr>
                        <a:t>Initiate audit of the tourist guides register.</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400" b="0" i="0" u="none" strike="noStrike" kern="1200" dirty="0" smtClean="0">
                          <a:solidFill>
                            <a:srgbClr val="000000"/>
                          </a:solidFill>
                          <a:effectLst/>
                          <a:latin typeface="Arial Narrow" panose="020B0606020202030204" pitchFamily="34" charset="0"/>
                          <a:ea typeface="+mn-ea"/>
                          <a:cs typeface="+mn-cs"/>
                        </a:rPr>
                        <a:t>A benchmarking exercise of systems to be developed was conducted on the CATHSSETA system. </a:t>
                      </a:r>
                    </a:p>
                  </a:txBody>
                  <a:tcPr marL="85725"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400" b="0" i="0" u="none" strike="noStrike" dirty="0">
                          <a:solidFill>
                            <a:srgbClr val="000000"/>
                          </a:solidFill>
                          <a:effectLst/>
                          <a:latin typeface="Arial Narrow" panose="020B0606020202030204" pitchFamily="34" charset="0"/>
                        </a:rPr>
                        <a:t>Consultation with key stakeholders</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400" b="0" i="0" u="none" strike="noStrike" kern="1200" dirty="0" smtClean="0">
                          <a:solidFill>
                            <a:srgbClr val="000000"/>
                          </a:solidFill>
                          <a:effectLst/>
                          <a:latin typeface="Arial Narrow" panose="020B0606020202030204" pitchFamily="34" charset="0"/>
                          <a:ea typeface="+mn-ea"/>
                          <a:cs typeface="+mn-cs"/>
                        </a:rPr>
                        <a:t>Consultations were held with key stakeholders on the following dates:</a:t>
                      </a:r>
                    </a:p>
                    <a:p>
                      <a:pPr algn="just"/>
                      <a:endParaRPr lang="en-ZA" sz="1400" b="0" i="0" u="none" strike="noStrike" kern="1200" dirty="0" smtClean="0">
                        <a:solidFill>
                          <a:srgbClr val="000000"/>
                        </a:solidFill>
                        <a:effectLst/>
                        <a:latin typeface="Arial Narrow" panose="020B0606020202030204" pitchFamily="34" charset="0"/>
                        <a:ea typeface="+mn-ea"/>
                        <a:cs typeface="+mn-cs"/>
                      </a:endParaRPr>
                    </a:p>
                    <a:p>
                      <a:pPr marL="115888" indent="-115888" algn="l">
                        <a:buFont typeface="Arial" panose="020B0604020202020204" pitchFamily="34" charset="0"/>
                        <a:buChar char="•"/>
                      </a:pPr>
                      <a:r>
                        <a:rPr lang="en-ZA" sz="1400" b="0" i="0" u="none" strike="noStrike" kern="1200" dirty="0" smtClean="0">
                          <a:solidFill>
                            <a:srgbClr val="000000"/>
                          </a:solidFill>
                          <a:effectLst/>
                          <a:latin typeface="Arial Narrow" panose="020B0606020202030204" pitchFamily="34" charset="0"/>
                          <a:ea typeface="+mn-ea"/>
                          <a:cs typeface="+mn-cs"/>
                        </a:rPr>
                        <a:t>4 October 2017- Limpopo;</a:t>
                      </a:r>
                    </a:p>
                    <a:p>
                      <a:pPr marL="115888" indent="-115888" algn="l">
                        <a:buFont typeface="Arial" panose="020B0604020202020204" pitchFamily="34" charset="0"/>
                        <a:buNone/>
                      </a:pPr>
                      <a:endParaRPr lang="en-ZA" sz="1400" b="0" i="0" u="none" strike="noStrike" kern="1200" dirty="0" smtClean="0">
                        <a:solidFill>
                          <a:srgbClr val="000000"/>
                        </a:solidFill>
                        <a:effectLst/>
                        <a:latin typeface="Arial Narrow" panose="020B0606020202030204" pitchFamily="34" charset="0"/>
                        <a:ea typeface="+mn-ea"/>
                        <a:cs typeface="+mn-cs"/>
                      </a:endParaRPr>
                    </a:p>
                    <a:p>
                      <a:pPr marL="115888" indent="-115888" algn="l">
                        <a:buFont typeface="Arial" panose="020B0604020202020204" pitchFamily="34" charset="0"/>
                        <a:buChar char="•"/>
                      </a:pPr>
                      <a:r>
                        <a:rPr lang="en-ZA" sz="1400" b="0" i="0" u="none" strike="noStrike" kern="1200" dirty="0" smtClean="0">
                          <a:solidFill>
                            <a:srgbClr val="000000"/>
                          </a:solidFill>
                          <a:effectLst/>
                          <a:latin typeface="Arial Narrow" panose="020B0606020202030204" pitchFamily="34" charset="0"/>
                          <a:ea typeface="+mn-ea"/>
                          <a:cs typeface="+mn-cs"/>
                        </a:rPr>
                        <a:t>26 October 2017- Mpumalanga;</a:t>
                      </a:r>
                    </a:p>
                    <a:p>
                      <a:pPr marL="115888" indent="-115888" algn="l">
                        <a:buFont typeface="Arial" panose="020B0604020202020204" pitchFamily="34" charset="0"/>
                        <a:buNone/>
                      </a:pPr>
                      <a:endParaRPr lang="en-ZA" sz="1400" b="0" i="0" u="none" strike="noStrike" kern="1200" dirty="0" smtClean="0">
                        <a:solidFill>
                          <a:srgbClr val="000000"/>
                        </a:solidFill>
                        <a:effectLst/>
                        <a:latin typeface="Arial Narrow" panose="020B0606020202030204" pitchFamily="34" charset="0"/>
                        <a:ea typeface="+mn-ea"/>
                        <a:cs typeface="+mn-cs"/>
                      </a:endParaRPr>
                    </a:p>
                    <a:p>
                      <a:pPr marL="115888" indent="-115888" algn="l">
                        <a:buFont typeface="Arial" panose="020B0604020202020204" pitchFamily="34" charset="0"/>
                        <a:buChar char="•"/>
                      </a:pPr>
                      <a:r>
                        <a:rPr lang="en-ZA" sz="1400" b="0" i="0" u="none" strike="noStrike" kern="1200" dirty="0" smtClean="0">
                          <a:solidFill>
                            <a:srgbClr val="000000"/>
                          </a:solidFill>
                          <a:effectLst/>
                          <a:latin typeface="Arial Narrow" panose="020B0606020202030204" pitchFamily="34" charset="0"/>
                          <a:ea typeface="+mn-ea"/>
                          <a:cs typeface="+mn-cs"/>
                        </a:rPr>
                        <a:t>16 November 2017-  Provincial                       </a:t>
                      </a:r>
                    </a:p>
                    <a:p>
                      <a:pPr marL="0" indent="0" algn="l">
                        <a:buFont typeface="Arial" panose="020B0604020202020204" pitchFamily="34" charset="0"/>
                        <a:buNone/>
                      </a:pPr>
                      <a:r>
                        <a:rPr lang="en-ZA" sz="1400" b="0" i="0" u="none" strike="noStrike" kern="1200" dirty="0" smtClean="0">
                          <a:solidFill>
                            <a:srgbClr val="000000"/>
                          </a:solidFill>
                          <a:effectLst/>
                          <a:latin typeface="Arial Narrow" panose="020B0606020202030204" pitchFamily="34" charset="0"/>
                          <a:ea typeface="+mn-ea"/>
                          <a:cs typeface="+mn-cs"/>
                        </a:rPr>
                        <a:t>                                     Registrars.</a:t>
                      </a:r>
                      <a:endParaRPr lang="en-ZA" sz="1400" b="0" i="0" u="none" strike="noStrike" kern="1200" dirty="0">
                        <a:solidFill>
                          <a:srgbClr val="000000"/>
                        </a:solidFill>
                        <a:effectLst/>
                        <a:latin typeface="Arial Narrow" panose="020B0606020202030204" pitchFamily="34" charset="0"/>
                        <a:ea typeface="+mn-ea"/>
                        <a:cs typeface="+mn-cs"/>
                      </a:endParaRPr>
                    </a:p>
                  </a:txBody>
                  <a:tcPr marL="85725"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0171799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176623" y="5991226"/>
            <a:ext cx="3251199" cy="365125"/>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2895011977"/>
              </p:ext>
            </p:extLst>
          </p:nvPr>
        </p:nvGraphicFramePr>
        <p:xfrm>
          <a:off x="289248" y="224005"/>
          <a:ext cx="8500189" cy="5460400"/>
        </p:xfrm>
        <a:graphic>
          <a:graphicData uri="http://schemas.openxmlformats.org/drawingml/2006/table">
            <a:tbl>
              <a:tblPr/>
              <a:tblGrid>
                <a:gridCol w="1379754">
                  <a:extLst>
                    <a:ext uri="{9D8B030D-6E8A-4147-A177-3AD203B41FA5}">
                      <a16:colId xmlns:a16="http://schemas.microsoft.com/office/drawing/2014/main" xmlns="" val="20000"/>
                    </a:ext>
                  </a:extLst>
                </a:gridCol>
                <a:gridCol w="1313895">
                  <a:extLst>
                    <a:ext uri="{9D8B030D-6E8A-4147-A177-3AD203B41FA5}">
                      <a16:colId xmlns:a16="http://schemas.microsoft.com/office/drawing/2014/main" xmlns="" val="20001"/>
                    </a:ext>
                  </a:extLst>
                </a:gridCol>
                <a:gridCol w="1873188">
                  <a:extLst>
                    <a:ext uri="{9D8B030D-6E8A-4147-A177-3AD203B41FA5}">
                      <a16:colId xmlns:a16="http://schemas.microsoft.com/office/drawing/2014/main" xmlns="" val="20003"/>
                    </a:ext>
                  </a:extLst>
                </a:gridCol>
                <a:gridCol w="1109709">
                  <a:extLst>
                    <a:ext uri="{9D8B030D-6E8A-4147-A177-3AD203B41FA5}">
                      <a16:colId xmlns:a16="http://schemas.microsoft.com/office/drawing/2014/main" xmlns="" val="20004"/>
                    </a:ext>
                  </a:extLst>
                </a:gridCol>
                <a:gridCol w="2823643">
                  <a:extLst>
                    <a:ext uri="{9D8B030D-6E8A-4147-A177-3AD203B41FA5}">
                      <a16:colId xmlns:a16="http://schemas.microsoft.com/office/drawing/2014/main" xmlns="" val="2724276150"/>
                    </a:ext>
                  </a:extLst>
                </a:gridCol>
              </a:tblGrid>
              <a:tr h="524441">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US" sz="1200" b="1" i="0" u="none" strike="noStrike" kern="1200" noProof="0" dirty="0" smtClean="0">
                          <a:solidFill>
                            <a:srgbClr val="000000"/>
                          </a:solidFill>
                          <a:effectLst/>
                          <a:latin typeface="Arial Narrow" panose="020B0606020202030204" pitchFamily="34" charset="0"/>
                          <a:ea typeface="+mn-ea"/>
                          <a:cs typeface="+mn-cs"/>
                        </a:rPr>
                        <a:t>Strategic objective: Strategic objective: </a:t>
                      </a:r>
                      <a:r>
                        <a:rPr lang="en-ZA" sz="1200" b="1" i="0" u="none" strike="noStrike" kern="1200" noProof="0" dirty="0" smtClean="0">
                          <a:solidFill>
                            <a:srgbClr val="000000"/>
                          </a:solidFill>
                          <a:effectLst/>
                          <a:latin typeface="Arial Narrow" panose="020B0606020202030204" pitchFamily="34" charset="0"/>
                          <a:ea typeface="+mn-ea"/>
                          <a:cs typeface="+mn-cs"/>
                        </a:rPr>
                        <a:t>To facilitate the development and growth of tourism enterprises to contribute to inclusive economic growth and job creation.</a:t>
                      </a:r>
                      <a:endParaRPr lang="en-US" sz="1200" b="1" i="0" u="none" strike="noStrike" kern="1200" noProof="0" dirty="0" smtClean="0">
                        <a:solidFill>
                          <a:srgbClr val="000000"/>
                        </a:solidFill>
                        <a:effectLst/>
                        <a:latin typeface="Arial Narrow" panose="020B0606020202030204"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xmlns="" val="10000"/>
                  </a:ext>
                </a:extLst>
              </a:tr>
              <a:tr h="320096">
                <a:tc rowSpan="2">
                  <a:txBody>
                    <a:bodyPr/>
                    <a:lstStyle/>
                    <a:p>
                      <a:pPr algn="ctr">
                        <a:lnSpc>
                          <a:spcPct val="100000"/>
                        </a:lnSpc>
                      </a:pPr>
                      <a:r>
                        <a:rPr lang="en-US" sz="1200" b="1" i="0" u="none" strike="noStrike" kern="1200" dirty="0" smtClean="0">
                          <a:solidFill>
                            <a:srgbClr val="000000"/>
                          </a:solidFill>
                          <a:effectLst/>
                          <a:latin typeface="Arial Narrow" panose="020B0606020202030204" pitchFamily="34" charset="0"/>
                          <a:ea typeface="+mn-ea"/>
                          <a:cs typeface="+mn-cs"/>
                        </a:rPr>
                        <a:t>Key Performance Indicator</a:t>
                      </a:r>
                      <a:endParaRPr lang="en-US" sz="1200" b="1" i="0" u="none" strike="noStrike" kern="1200" dirty="0">
                        <a:solidFill>
                          <a:srgbClr val="000000"/>
                        </a:solidFill>
                        <a:effectLst/>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200" b="1" i="0" u="none" strike="noStrike" kern="1200" dirty="0" smtClean="0">
                          <a:solidFill>
                            <a:srgbClr val="000000"/>
                          </a:solidFill>
                          <a:effectLst/>
                          <a:latin typeface="Arial Narrow" panose="020B0606020202030204" pitchFamily="34" charset="0"/>
                          <a:ea typeface="+mn-ea"/>
                          <a:cs typeface="+mn-cs"/>
                        </a:rPr>
                        <a:t>Annual Target</a:t>
                      </a:r>
                      <a:endParaRPr lang="en-US" sz="1200" b="1" i="0" u="none" strike="noStrike" kern="1200" dirty="0">
                        <a:solidFill>
                          <a:srgbClr val="000000"/>
                        </a:solidFill>
                        <a:effectLst/>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noProof="0" dirty="0" smtClean="0">
                          <a:solidFill>
                            <a:srgbClr val="000000"/>
                          </a:solidFill>
                          <a:effectLst/>
                          <a:latin typeface="Arial Narrow" panose="020B0606020202030204" pitchFamily="34" charset="0"/>
                          <a:ea typeface="+mn-ea"/>
                          <a:cs typeface="+mn-cs"/>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xmlns="" val="10001"/>
                  </a:ext>
                </a:extLst>
              </a:tr>
              <a:tr h="562023">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2 Performance – </a:t>
                      </a:r>
                      <a:r>
                        <a:rPr lang="en-ZA" sz="1200" b="1" i="0" dirty="0" smtClean="0">
                          <a:latin typeface="Arial Narrow" panose="020B0606020202030204" pitchFamily="34" charset="0"/>
                        </a:rPr>
                        <a:t>Actual </a:t>
                      </a:r>
                      <a:r>
                        <a:rPr lang="en-US" sz="1200" b="1" dirty="0" smtClean="0">
                          <a:latin typeface="Arial Narrow" panose="020B0606020202030204" pitchFamily="34" charset="0"/>
                        </a:rPr>
                        <a:t>Data </a:t>
                      </a:r>
                      <a:endParaRPr lang="en-US" sz="12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3</a:t>
                      </a:r>
                      <a:r>
                        <a:rPr lang="en-US" sz="1200" b="1" baseline="0" dirty="0" smtClean="0">
                          <a:latin typeface="Arial Narrow" panose="020B0606020202030204" pitchFamily="34" charset="0"/>
                        </a:rPr>
                        <a:t> Targets</a:t>
                      </a:r>
                      <a:endParaRPr lang="en-US" sz="12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3 Performance – Preliminary Data </a:t>
                      </a:r>
                      <a:endParaRPr lang="en-US" sz="12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27898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68275" marR="0" indent="-165100" algn="just" defTabSz="914400" rtl="0" eaLnBrk="1" fontAlgn="auto" latinLnBrk="0" hangingPunct="1">
                        <a:lnSpc>
                          <a:spcPct val="100000"/>
                        </a:lnSpc>
                        <a:spcBef>
                          <a:spcPts val="0"/>
                        </a:spcBef>
                        <a:spcAft>
                          <a:spcPts val="0"/>
                        </a:spcAft>
                        <a:buClrTx/>
                        <a:buSzTx/>
                        <a:buFont typeface="+mj-lt"/>
                        <a:buAutoNum type="arabicPeriod" startAt="7"/>
                        <a:tabLst>
                          <a:tab pos="266700" algn="l"/>
                        </a:tabLst>
                        <a:defRPr/>
                      </a:pPr>
                      <a:r>
                        <a:rPr lang="en-ZA" sz="1400" b="0" i="0" u="none" strike="noStrike" kern="1200" dirty="0" smtClean="0">
                          <a:solidFill>
                            <a:srgbClr val="000000"/>
                          </a:solidFill>
                          <a:effectLst/>
                          <a:latin typeface="Arial Narrow" panose="020B0606020202030204" pitchFamily="34" charset="0"/>
                          <a:ea typeface="+mn-ea"/>
                          <a:cs typeface="+mn-cs"/>
                        </a:rPr>
                        <a:t>Number of initiatives for improving visitor services implemented.</a:t>
                      </a:r>
                      <a:endParaRPr lang="en-US" sz="1400" b="0" i="0" u="none" strike="noStrike" kern="1200" dirty="0">
                        <a:solidFill>
                          <a:srgbClr val="000000"/>
                        </a:solidFill>
                        <a:effectLst/>
                        <a:latin typeface="Arial Narrow" panose="020B0606020202030204" pitchFamily="34" charset="0"/>
                        <a:ea typeface="+mn-ea"/>
                        <a:cs typeface="+mn-cs"/>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ZA" sz="1400" b="0" i="0" u="none" strike="noStrike" kern="1200" dirty="0">
                          <a:solidFill>
                            <a:srgbClr val="000000"/>
                          </a:solidFill>
                          <a:effectLst/>
                          <a:latin typeface="Arial Narrow" panose="020B0606020202030204" pitchFamily="34" charset="0"/>
                          <a:ea typeface="+mn-ea"/>
                          <a:cs typeface="+mn-cs"/>
                        </a:rPr>
                        <a:t>Upgrade on the security features on the tourist guides’ identification badges. </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400" b="0" i="0" u="none" strike="noStrike" kern="1200" dirty="0" smtClean="0">
                          <a:solidFill>
                            <a:srgbClr val="000000"/>
                          </a:solidFill>
                          <a:effectLst/>
                          <a:latin typeface="Arial Narrow" panose="020B0606020202030204" pitchFamily="34" charset="0"/>
                          <a:ea typeface="+mn-ea"/>
                          <a:cs typeface="+mn-cs"/>
                        </a:rPr>
                        <a:t>Consultation with key stakeholders was conducted as follows:                                     </a:t>
                      </a:r>
                    </a:p>
                    <a:p>
                      <a:pPr marL="171450" indent="-171450" algn="just">
                        <a:buFont typeface="Arial" panose="020B0604020202020204" pitchFamily="34" charset="0"/>
                        <a:buChar char="•"/>
                      </a:pPr>
                      <a:r>
                        <a:rPr lang="en-ZA" sz="1400" b="0" i="0" u="none" strike="noStrike" kern="1200" dirty="0" smtClean="0">
                          <a:solidFill>
                            <a:srgbClr val="000000"/>
                          </a:solidFill>
                          <a:effectLst/>
                          <a:latin typeface="Arial Narrow" panose="020B0606020202030204" pitchFamily="34" charset="0"/>
                          <a:ea typeface="+mn-ea"/>
                          <a:cs typeface="+mn-cs"/>
                        </a:rPr>
                        <a:t>The department had a discussion on a way forward on the implementation of upgrade on the Security features for the identification cards with State Security Agency (SSA).                                               </a:t>
                      </a:r>
                    </a:p>
                    <a:p>
                      <a:pPr marL="171450" indent="-171450" algn="just">
                        <a:buFont typeface="Arial" panose="020B0604020202020204" pitchFamily="34" charset="0"/>
                        <a:buChar char="•"/>
                      </a:pPr>
                      <a:r>
                        <a:rPr lang="en-ZA" sz="1400" b="0" i="0" u="none" strike="noStrike" kern="1200" dirty="0" smtClean="0">
                          <a:solidFill>
                            <a:srgbClr val="000000"/>
                          </a:solidFill>
                          <a:effectLst/>
                          <a:latin typeface="Arial Narrow" panose="020B0606020202030204" pitchFamily="34" charset="0"/>
                          <a:ea typeface="+mn-ea"/>
                          <a:cs typeface="+mn-cs"/>
                        </a:rPr>
                        <a:t>The department also met with Government Printing Works (GPW) to identify the role they can play in the printing of the identification cards/badges.</a:t>
                      </a:r>
                      <a:endParaRPr lang="en-ZA" sz="1400" b="0" i="0" u="none" strike="noStrike" kern="1200" dirty="0">
                        <a:solidFill>
                          <a:srgbClr val="000000"/>
                        </a:solidFill>
                        <a:effectLst/>
                        <a:latin typeface="Arial Narrow" panose="020B0606020202030204" pitchFamily="34" charset="0"/>
                        <a:ea typeface="+mn-ea"/>
                        <a:cs typeface="+mn-cs"/>
                      </a:endParaRPr>
                    </a:p>
                  </a:txBody>
                  <a:tcPr marL="85725"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400" b="0" i="0" u="none" strike="noStrike" dirty="0">
                          <a:solidFill>
                            <a:srgbClr val="000000"/>
                          </a:solidFill>
                          <a:effectLst/>
                          <a:latin typeface="Arial Narrow" panose="020B0606020202030204" pitchFamily="34" charset="0"/>
                        </a:rPr>
                        <a:t>Initiate procurement process to identify suitable service provider to produce tourist guide identification</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400" b="0" i="0" u="none" strike="noStrike" kern="1200" dirty="0" smtClean="0">
                          <a:solidFill>
                            <a:srgbClr val="000000"/>
                          </a:solidFill>
                          <a:effectLst/>
                          <a:latin typeface="Arial Narrow" panose="020B0606020202030204" pitchFamily="34" charset="0"/>
                          <a:ea typeface="+mn-ea"/>
                          <a:cs typeface="+mn-cs"/>
                        </a:rPr>
                        <a:t>Initiation of procurement process to identify suitable service provider to produce tourist guide identification was not done. </a:t>
                      </a:r>
                    </a:p>
                    <a:p>
                      <a:pPr algn="just"/>
                      <a:r>
                        <a:rPr lang="en-ZA" sz="1400" b="0" i="0" u="none" strike="noStrike" kern="1200" dirty="0" smtClean="0">
                          <a:solidFill>
                            <a:srgbClr val="000000"/>
                          </a:solidFill>
                          <a:effectLst/>
                          <a:latin typeface="Arial Narrow" panose="020B0606020202030204" pitchFamily="34" charset="0"/>
                          <a:ea typeface="+mn-ea"/>
                          <a:cs typeface="+mn-cs"/>
                        </a:rPr>
                        <a:t>However, a draft agreement has been developed between Government Printing Works and the Department for the required services to be rendered.</a:t>
                      </a:r>
                    </a:p>
                    <a:p>
                      <a:pPr algn="just"/>
                      <a:endParaRPr lang="en-ZA" sz="1400" b="0" i="0" u="none" strike="noStrike" kern="1200" dirty="0" smtClean="0">
                        <a:solidFill>
                          <a:srgbClr val="000000"/>
                        </a:solidFill>
                        <a:effectLst/>
                        <a:latin typeface="Arial Narrow" panose="020B0606020202030204"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smtClean="0">
                          <a:ln>
                            <a:noFill/>
                          </a:ln>
                          <a:solidFill>
                            <a:schemeClr val="tx1"/>
                          </a:solidFill>
                          <a:effectLst/>
                          <a:uLnTx/>
                          <a:uFillTx/>
                          <a:latin typeface="Arial Narrow" panose="020B0606020202030204" pitchFamily="34" charset="0"/>
                          <a:ea typeface=""/>
                          <a:cs typeface=""/>
                        </a:rPr>
                        <a:t>Challenge and Reason for Variance</a:t>
                      </a:r>
                      <a:r>
                        <a:rPr kumimoji="0" lang="en-US" sz="1400" b="1" i="0" u="none" strike="noStrike" kern="1200" cap="none" spc="0" normalizeH="0" baseline="0" noProof="0" dirty="0" smtClean="0">
                          <a:ln>
                            <a:noFill/>
                          </a:ln>
                          <a:solidFill>
                            <a:schemeClr val="tx1"/>
                          </a:solidFill>
                          <a:effectLst/>
                          <a:uLnTx/>
                          <a:uFillTx/>
                          <a:latin typeface="Arial Narrow" panose="020B0606020202030204" pitchFamily="34" charset="0"/>
                          <a:ea typeface=""/>
                          <a:cs typeface=""/>
                        </a:rPr>
                        <a:t>:</a:t>
                      </a:r>
                      <a:r>
                        <a:rPr lang="en-US" sz="1400" b="1" i="0" u="none" strike="noStrike" baseline="0" dirty="0" smtClean="0">
                          <a:solidFill>
                            <a:schemeClr val="tx1"/>
                          </a:solidFill>
                          <a:latin typeface="Arial Narrow" panose="020B0606020202030204" pitchFamily="34" charset="0"/>
                        </a:rPr>
                        <a:t> </a:t>
                      </a:r>
                    </a:p>
                    <a:p>
                      <a:pPr marL="0" marR="0" lvl="0" indent="0" algn="just" defTabSz="914400" rtl="0" eaLnBrk="1" fontAlgn="t" latinLnBrk="0" hangingPunct="1">
                        <a:lnSpc>
                          <a:spcPct val="100000"/>
                        </a:lnSpc>
                        <a:spcBef>
                          <a:spcPts val="0"/>
                        </a:spcBef>
                        <a:spcAft>
                          <a:spcPts val="0"/>
                        </a:spcAft>
                        <a:buClrTx/>
                        <a:buSzTx/>
                        <a:buFontTx/>
                        <a:buNone/>
                        <a:tabLst/>
                        <a:defRPr/>
                      </a:pPr>
                      <a:r>
                        <a:rPr lang="en-US" sz="1400" b="0" i="0" u="none" strike="noStrike" baseline="0" dirty="0" smtClean="0">
                          <a:solidFill>
                            <a:schemeClr val="tx1"/>
                          </a:solidFill>
                          <a:latin typeface="Arial Narrow" panose="020B0606020202030204" pitchFamily="34" charset="0"/>
                        </a:rPr>
                        <a:t>During the procurement process the department received information that Government Printing Works is able to produce tourist guides identification badges with the suitable security features.</a:t>
                      </a:r>
                    </a:p>
                    <a:p>
                      <a:pPr marL="0" marR="0" lvl="0" indent="0" algn="just" defTabSz="914400" rtl="0" eaLnBrk="1" fontAlgn="t" latinLnBrk="0" hangingPunct="1">
                        <a:lnSpc>
                          <a:spcPct val="100000"/>
                        </a:lnSpc>
                        <a:spcBef>
                          <a:spcPts val="0"/>
                        </a:spcBef>
                        <a:spcAft>
                          <a:spcPts val="0"/>
                        </a:spcAft>
                        <a:buClrTx/>
                        <a:buSzTx/>
                        <a:buFontTx/>
                        <a:buNone/>
                        <a:tabLst/>
                        <a:defRPr/>
                      </a:pPr>
                      <a:r>
                        <a:rPr lang="en-US" sz="1400" b="0" i="0" u="none" strike="noStrike" baseline="0" dirty="0" smtClean="0">
                          <a:solidFill>
                            <a:schemeClr val="tx1"/>
                          </a:solidFill>
                          <a:latin typeface="Arial Narrow" panose="020B0606020202030204" pitchFamily="34" charset="0"/>
                        </a:rPr>
                        <a:t>The MOU with GPW will be signed in January 2018.</a:t>
                      </a:r>
                    </a:p>
                  </a:txBody>
                  <a:tcPr marL="85725"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75853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568412" y="6115959"/>
            <a:ext cx="2340429" cy="240392"/>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820225899"/>
              </p:ext>
            </p:extLst>
          </p:nvPr>
        </p:nvGraphicFramePr>
        <p:xfrm>
          <a:off x="381799" y="234331"/>
          <a:ext cx="8343769" cy="4955667"/>
        </p:xfrm>
        <a:graphic>
          <a:graphicData uri="http://schemas.openxmlformats.org/drawingml/2006/table">
            <a:tbl>
              <a:tblPr/>
              <a:tblGrid>
                <a:gridCol w="1484978">
                  <a:extLst>
                    <a:ext uri="{9D8B030D-6E8A-4147-A177-3AD203B41FA5}">
                      <a16:colId xmlns:a16="http://schemas.microsoft.com/office/drawing/2014/main" xmlns="" val="20000"/>
                    </a:ext>
                  </a:extLst>
                </a:gridCol>
                <a:gridCol w="1453472">
                  <a:extLst>
                    <a:ext uri="{9D8B030D-6E8A-4147-A177-3AD203B41FA5}">
                      <a16:colId xmlns:a16="http://schemas.microsoft.com/office/drawing/2014/main" xmlns="" val="20001"/>
                    </a:ext>
                  </a:extLst>
                </a:gridCol>
                <a:gridCol w="2054184">
                  <a:extLst>
                    <a:ext uri="{9D8B030D-6E8A-4147-A177-3AD203B41FA5}">
                      <a16:colId xmlns:a16="http://schemas.microsoft.com/office/drawing/2014/main" xmlns="" val="20003"/>
                    </a:ext>
                  </a:extLst>
                </a:gridCol>
                <a:gridCol w="1548881">
                  <a:extLst>
                    <a:ext uri="{9D8B030D-6E8A-4147-A177-3AD203B41FA5}">
                      <a16:colId xmlns:a16="http://schemas.microsoft.com/office/drawing/2014/main" xmlns="" val="20004"/>
                    </a:ext>
                  </a:extLst>
                </a:gridCol>
                <a:gridCol w="1802254">
                  <a:extLst>
                    <a:ext uri="{9D8B030D-6E8A-4147-A177-3AD203B41FA5}">
                      <a16:colId xmlns:a16="http://schemas.microsoft.com/office/drawing/2014/main" xmlns="" val="731078355"/>
                    </a:ext>
                  </a:extLst>
                </a:gridCol>
              </a:tblGrid>
              <a:tr h="342458">
                <a:tc gridSpan="5">
                  <a:txBody>
                    <a:bodyPr/>
                    <a:lstStyle/>
                    <a:p>
                      <a:pPr algn="just" fontAlgn="ctr"/>
                      <a:r>
                        <a:rPr lang="en-US" sz="1400" b="1" i="0" u="none" strike="noStrike" dirty="0" smtClean="0">
                          <a:solidFill>
                            <a:srgbClr val="000000"/>
                          </a:solidFill>
                          <a:latin typeface="Arial Narrow" pitchFamily="34" charset="0"/>
                        </a:rPr>
                        <a:t>Strategic objective: To facilitate tourism capacity-building programmes.</a:t>
                      </a:r>
                      <a:endParaRPr lang="en-US" sz="1400" b="1" i="0" u="none" strike="noStrike" dirty="0">
                        <a:solidFill>
                          <a:srgbClr val="000000"/>
                        </a:solidFill>
                        <a:latin typeface="Arial Narrow"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xmlns="" val="10000"/>
                  </a:ext>
                </a:extLst>
              </a:tr>
              <a:tr h="331262">
                <a:tc rowSpan="2">
                  <a:txBody>
                    <a:bodyPr/>
                    <a:lstStyle/>
                    <a:p>
                      <a:pPr algn="ctr">
                        <a:lnSpc>
                          <a:spcPct val="100000"/>
                        </a:lnSpc>
                      </a:pPr>
                      <a:r>
                        <a:rPr lang="en-US" sz="1400" b="1" dirty="0" smtClean="0">
                          <a:solidFill>
                            <a:schemeClr val="tx1"/>
                          </a:solidFill>
                          <a:latin typeface="Arial Narrow" pitchFamily="34" charset="0"/>
                          <a:cs typeface="Arial" pitchFamily="34" charset="0"/>
                        </a:rPr>
                        <a:t>Key</a:t>
                      </a:r>
                      <a:r>
                        <a:rPr lang="en-US" sz="1400" b="1" baseline="0" dirty="0" smtClean="0">
                          <a:solidFill>
                            <a:schemeClr val="tx1"/>
                          </a:solidFill>
                          <a:latin typeface="Arial Narrow" pitchFamily="34" charset="0"/>
                          <a:cs typeface="Arial"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solidFill>
                            <a:schemeClr val="tx1"/>
                          </a:solidFill>
                          <a:latin typeface="Arial Narrow" pitchFamily="34" charset="0"/>
                          <a:cs typeface="Arial" pitchFamily="34" charset="0"/>
                        </a:rPr>
                        <a:t>Annual 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Quarter 3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extLst>
                  <a:ext uri="{0D108BD9-81ED-4DB2-BD59-A6C34878D82A}">
                    <a16:rowId xmlns:a16="http://schemas.microsoft.com/office/drawing/2014/main" xmlns="" val="10001"/>
                  </a:ext>
                </a:extLst>
              </a:tr>
              <a:tr h="416859">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376378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68275" marR="0" indent="-165100" algn="just" defTabSz="914400" rtl="0" eaLnBrk="1" fontAlgn="auto" latinLnBrk="0" hangingPunct="1">
                        <a:lnSpc>
                          <a:spcPct val="100000"/>
                        </a:lnSpc>
                        <a:spcBef>
                          <a:spcPts val="0"/>
                        </a:spcBef>
                        <a:spcAft>
                          <a:spcPts val="0"/>
                        </a:spcAft>
                        <a:buClrTx/>
                        <a:buSzTx/>
                        <a:buFont typeface="+mj-lt"/>
                        <a:buAutoNum type="arabicPeriod" startAt="7"/>
                        <a:tabLst>
                          <a:tab pos="266700" algn="l"/>
                        </a:tabLst>
                        <a:defRPr/>
                      </a:pPr>
                      <a:r>
                        <a:rPr lang="en-ZA" sz="1400" dirty="0" smtClean="0">
                          <a:solidFill>
                            <a:schemeClr val="tx1"/>
                          </a:solidFill>
                          <a:latin typeface="Arial Narrow" pitchFamily="34" charset="0"/>
                          <a:ea typeface="Calibri"/>
                          <a:cs typeface="Times New Roman"/>
                        </a:rPr>
                        <a:t>Number of initiatives for improving visitor services implemented.</a:t>
                      </a:r>
                      <a:endParaRPr lang="en-US" sz="14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0" indent="0" algn="just" fontAlgn="t">
                        <a:buFont typeface="Arial" panose="020B0604020202020204" pitchFamily="34" charset="0"/>
                        <a:buNone/>
                      </a:pPr>
                      <a:r>
                        <a:rPr lang="en-ZA" sz="1400" b="0" i="0" u="none" strike="noStrike" dirty="0" smtClean="0">
                          <a:solidFill>
                            <a:srgbClr val="000000"/>
                          </a:solidFill>
                          <a:effectLst/>
                          <a:latin typeface="Arial Narrow" panose="020B0606020202030204" pitchFamily="34" charset="0"/>
                        </a:rPr>
                        <a:t>Two </a:t>
                      </a:r>
                      <a:r>
                        <a:rPr lang="en-ZA" sz="1400" b="0" i="0" u="none" strike="noStrike" dirty="0">
                          <a:solidFill>
                            <a:srgbClr val="000000"/>
                          </a:solidFill>
                          <a:effectLst/>
                          <a:latin typeface="Arial Narrow" panose="020B0606020202030204" pitchFamily="34" charset="0"/>
                        </a:rPr>
                        <a:t>National Tourism Information </a:t>
                      </a:r>
                      <a:r>
                        <a:rPr lang="en-ZA" sz="1400" b="0" i="0" u="none" strike="noStrike" dirty="0" smtClean="0">
                          <a:solidFill>
                            <a:srgbClr val="000000"/>
                          </a:solidFill>
                          <a:effectLst/>
                          <a:latin typeface="Arial Narrow" panose="020B0606020202030204" pitchFamily="34" charset="0"/>
                        </a:rPr>
                        <a:t>Gateways (</a:t>
                      </a:r>
                      <a:r>
                        <a:rPr lang="en-ZA" sz="1400" b="0" i="0" u="none" strike="noStrike" dirty="0">
                          <a:solidFill>
                            <a:srgbClr val="000000"/>
                          </a:solidFill>
                          <a:effectLst/>
                          <a:latin typeface="Arial Narrow" panose="020B0606020202030204" pitchFamily="34" charset="0"/>
                        </a:rPr>
                        <a:t>NTIGs</a:t>
                      </a:r>
                      <a:r>
                        <a:rPr lang="en-ZA" sz="1400" b="0" i="0" u="none" strike="noStrike" dirty="0" smtClean="0">
                          <a:solidFill>
                            <a:srgbClr val="000000"/>
                          </a:solidFill>
                          <a:effectLst/>
                          <a:latin typeface="Arial Narrow" panose="020B0606020202030204" pitchFamily="34" charset="0"/>
                        </a:rPr>
                        <a:t>) maintained </a:t>
                      </a:r>
                      <a:r>
                        <a:rPr lang="en-ZA" sz="1400" b="0" i="0" u="none" strike="noStrike" dirty="0">
                          <a:solidFill>
                            <a:srgbClr val="000000"/>
                          </a:solidFill>
                          <a:effectLst/>
                          <a:latin typeface="Arial Narrow" panose="020B0606020202030204" pitchFamily="34" charset="0"/>
                        </a:rPr>
                        <a:t>and </a:t>
                      </a:r>
                      <a:r>
                        <a:rPr lang="en-ZA" sz="1400" b="0" i="0" u="none" strike="noStrike" dirty="0" smtClean="0">
                          <a:solidFill>
                            <a:srgbClr val="000000"/>
                          </a:solidFill>
                          <a:effectLst/>
                          <a:latin typeface="Arial Narrow" panose="020B0606020202030204" pitchFamily="34" charset="0"/>
                        </a:rPr>
                        <a:t>enhanced:</a:t>
                      </a:r>
                    </a:p>
                    <a:p>
                      <a:pPr marL="0" indent="0" algn="just" fontAlgn="t">
                        <a:buFont typeface="Arial" panose="020B0604020202020204" pitchFamily="34" charset="0"/>
                        <a:buNone/>
                      </a:pPr>
                      <a:endParaRPr lang="en-ZA" sz="1400" b="1" i="0" u="none" strike="noStrike" dirty="0" smtClean="0">
                        <a:solidFill>
                          <a:srgbClr val="000000"/>
                        </a:solidFill>
                        <a:effectLst/>
                        <a:latin typeface="Arial Narrow" panose="020B0606020202030204" pitchFamily="34" charset="0"/>
                      </a:endParaRPr>
                    </a:p>
                    <a:p>
                      <a:pPr marL="171450" indent="-171450" algn="just" defTabSz="914400" rtl="0" eaLnBrk="1" fontAlgn="t" latinLnBrk="0" hangingPunct="1">
                        <a:buFont typeface="Arial" panose="020B0604020202020204" pitchFamily="34" charset="0"/>
                        <a:buChar char="•"/>
                      </a:pPr>
                      <a:r>
                        <a:rPr lang="en-ZA" sz="1400" b="0" i="0" u="none" strike="noStrike" kern="1200" dirty="0" smtClean="0">
                          <a:solidFill>
                            <a:srgbClr val="000000"/>
                          </a:solidFill>
                          <a:effectLst/>
                          <a:latin typeface="Arial Narrow" panose="020B0606020202030204" pitchFamily="34" charset="0"/>
                          <a:ea typeface="+mn-ea"/>
                          <a:cs typeface="+mn-cs"/>
                        </a:rPr>
                        <a:t>ORTIA NTIG</a:t>
                      </a:r>
                    </a:p>
                    <a:p>
                      <a:pPr marL="171450" indent="-171450" algn="just" defTabSz="914400" rtl="0" eaLnBrk="1" fontAlgn="t" latinLnBrk="0" hangingPunct="1">
                        <a:buFont typeface="Arial" panose="020B0604020202020204" pitchFamily="34" charset="0"/>
                        <a:buChar char="•"/>
                      </a:pPr>
                      <a:r>
                        <a:rPr lang="en-ZA" sz="1400" b="0" i="0" u="none" strike="noStrike" kern="1200" dirty="0" smtClean="0">
                          <a:solidFill>
                            <a:srgbClr val="000000"/>
                          </a:solidFill>
                          <a:effectLst/>
                          <a:latin typeface="Arial Narrow" panose="020B0606020202030204" pitchFamily="34" charset="0"/>
                          <a:ea typeface="+mn-ea"/>
                          <a:cs typeface="+mn-cs"/>
                        </a:rPr>
                        <a:t>KSIA </a:t>
                      </a:r>
                      <a:r>
                        <a:rPr lang="en-ZA" sz="1400" b="0" i="0" u="none" strike="noStrike" kern="1200" dirty="0">
                          <a:solidFill>
                            <a:srgbClr val="000000"/>
                          </a:solidFill>
                          <a:effectLst/>
                          <a:latin typeface="Arial Narrow" panose="020B0606020202030204" pitchFamily="34" charset="0"/>
                          <a:ea typeface="+mn-ea"/>
                          <a:cs typeface="+mn-cs"/>
                        </a:rPr>
                        <a:t>NTIG </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en-ZA" sz="1400" b="0" kern="1200" dirty="0" smtClean="0">
                          <a:solidFill>
                            <a:schemeClr val="tx1"/>
                          </a:solidFill>
                          <a:latin typeface="Arial Narrow" panose="020B0606020202030204" pitchFamily="34" charset="0"/>
                          <a:ea typeface="+mn-ea"/>
                          <a:cs typeface="+mn-cs"/>
                        </a:rPr>
                        <a:t>Two Operational and Enhancement Reports were developed: </a:t>
                      </a:r>
                    </a:p>
                    <a:p>
                      <a:pPr algn="just"/>
                      <a:r>
                        <a:rPr lang="en-ZA" sz="1400" b="0" kern="1200" dirty="0" smtClean="0">
                          <a:solidFill>
                            <a:schemeClr val="tx1"/>
                          </a:solidFill>
                          <a:latin typeface="Arial Narrow" panose="020B0606020202030204" pitchFamily="34" charset="0"/>
                          <a:ea typeface="+mn-ea"/>
                          <a:cs typeface="+mn-cs"/>
                        </a:rPr>
                        <a:t>• ORTIA NTIG</a:t>
                      </a:r>
                    </a:p>
                    <a:p>
                      <a:pPr algn="just"/>
                      <a:r>
                        <a:rPr lang="en-ZA" sz="1400" b="0" kern="1200" dirty="0" smtClean="0">
                          <a:solidFill>
                            <a:schemeClr val="tx1"/>
                          </a:solidFill>
                          <a:latin typeface="Arial Narrow" panose="020B0606020202030204" pitchFamily="34" charset="0"/>
                          <a:ea typeface="+mn-ea"/>
                          <a:cs typeface="+mn-cs"/>
                        </a:rPr>
                        <a:t>• KSIA NTIG</a:t>
                      </a:r>
                    </a:p>
                    <a:p>
                      <a:pPr algn="just"/>
                      <a:endParaRPr lang="en-ZA" sz="1400" b="0" kern="1200" dirty="0" smtClean="0">
                        <a:solidFill>
                          <a:schemeClr val="tx1"/>
                        </a:solidFill>
                        <a:latin typeface="Arial Narrow" panose="020B0606020202030204" pitchFamily="34" charset="0"/>
                        <a:ea typeface="+mn-ea"/>
                        <a:cs typeface="+mn-cs"/>
                      </a:endParaRPr>
                    </a:p>
                    <a:p>
                      <a:pPr algn="just"/>
                      <a:r>
                        <a:rPr lang="en-ZA" sz="1400" b="0" kern="1200" dirty="0" smtClean="0">
                          <a:solidFill>
                            <a:schemeClr val="tx1"/>
                          </a:solidFill>
                          <a:latin typeface="Arial Narrow" panose="020B0606020202030204" pitchFamily="34" charset="0"/>
                          <a:ea typeface="+mn-ea"/>
                          <a:cs typeface="+mn-cs"/>
                        </a:rPr>
                        <a:t>The reports provide progress on the following: </a:t>
                      </a:r>
                    </a:p>
                    <a:p>
                      <a:pPr marL="111125" indent="-111125" algn="just">
                        <a:buFontTx/>
                        <a:buChar char="-"/>
                      </a:pPr>
                      <a:r>
                        <a:rPr lang="en-ZA" sz="1400" b="0" kern="1200" dirty="0" smtClean="0">
                          <a:solidFill>
                            <a:schemeClr val="tx1"/>
                          </a:solidFill>
                          <a:latin typeface="Arial Narrow" panose="020B0606020202030204" pitchFamily="34" charset="0"/>
                          <a:ea typeface="+mn-ea"/>
                          <a:cs typeface="+mn-cs"/>
                        </a:rPr>
                        <a:t>Capacity-building and enhancement;</a:t>
                      </a:r>
                    </a:p>
                    <a:p>
                      <a:pPr marL="111125" indent="-111125" algn="just">
                        <a:buFontTx/>
                        <a:buChar char="-"/>
                      </a:pPr>
                      <a:r>
                        <a:rPr lang="en-ZA" sz="1400" b="0" kern="1200" dirty="0" smtClean="0">
                          <a:solidFill>
                            <a:schemeClr val="tx1"/>
                          </a:solidFill>
                          <a:latin typeface="Arial Narrow" panose="020B0606020202030204" pitchFamily="34" charset="0"/>
                          <a:ea typeface="+mn-ea"/>
                          <a:cs typeface="+mn-cs"/>
                        </a:rPr>
                        <a:t>Stakeholder relations; </a:t>
                      </a:r>
                    </a:p>
                    <a:p>
                      <a:pPr marL="111125" indent="-111125" algn="just">
                        <a:buFontTx/>
                        <a:buChar char="-"/>
                      </a:pPr>
                      <a:r>
                        <a:rPr lang="en-ZA" sz="1400" b="0" kern="1200" dirty="0" smtClean="0">
                          <a:solidFill>
                            <a:schemeClr val="tx1"/>
                          </a:solidFill>
                          <a:latin typeface="Arial Narrow" panose="020B0606020202030204" pitchFamily="34" charset="0"/>
                          <a:ea typeface="+mn-ea"/>
                          <a:cs typeface="+mn-cs"/>
                        </a:rPr>
                        <a:t>Visitor Statistics; and</a:t>
                      </a:r>
                    </a:p>
                    <a:p>
                      <a:pPr marL="111125" indent="-111125" algn="just">
                        <a:buFontTx/>
                        <a:buChar char="-"/>
                      </a:pPr>
                      <a:r>
                        <a:rPr lang="en-ZA" sz="1400" b="0" kern="1200" dirty="0" smtClean="0">
                          <a:solidFill>
                            <a:schemeClr val="tx1"/>
                          </a:solidFill>
                          <a:latin typeface="Arial Narrow" panose="020B0606020202030204" pitchFamily="34" charset="0"/>
                          <a:ea typeface="+mn-ea"/>
                          <a:cs typeface="+mn-cs"/>
                        </a:rPr>
                        <a:t>Tourism-related enquiries.</a:t>
                      </a:r>
                      <a:endParaRPr lang="en-ZA" sz="1400" b="0" kern="1200" dirty="0">
                        <a:solidFill>
                          <a:schemeClr val="tx1"/>
                        </a:solidFill>
                        <a:latin typeface="Arial Narrow" panose="020B0606020202030204" pitchFamily="34" charset="0"/>
                        <a:ea typeface="+mn-ea"/>
                        <a:cs typeface="+mn-cs"/>
                      </a:endParaRPr>
                    </a:p>
                  </a:txBody>
                  <a:tcPr marL="86393"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l" fontAlgn="t"/>
                      <a:r>
                        <a:rPr lang="en-ZA" sz="1400" b="0" i="0" u="none" strike="noStrike" dirty="0">
                          <a:solidFill>
                            <a:srgbClr val="000000"/>
                          </a:solidFill>
                          <a:effectLst/>
                          <a:latin typeface="Arial Narrow" panose="020B0606020202030204" pitchFamily="34" charset="0"/>
                        </a:rPr>
                        <a:t>Two Operational and Enhancement Reports developed </a:t>
                      </a:r>
                      <a:r>
                        <a:rPr lang="en-ZA" sz="1400" b="0" i="0" u="none" strike="noStrike" dirty="0" smtClean="0">
                          <a:solidFill>
                            <a:srgbClr val="000000"/>
                          </a:solidFill>
                          <a:effectLst/>
                          <a:latin typeface="Arial Narrow" panose="020B0606020202030204" pitchFamily="34" charset="0"/>
                        </a:rPr>
                        <a:t>for </a:t>
                      </a:r>
                      <a:r>
                        <a:rPr lang="en-ZA" sz="1400" b="0" i="0" u="none" strike="noStrike" dirty="0">
                          <a:solidFill>
                            <a:srgbClr val="000000"/>
                          </a:solidFill>
                          <a:effectLst/>
                          <a:latin typeface="Arial Narrow" panose="020B0606020202030204" pitchFamily="34" charset="0"/>
                        </a:rPr>
                        <a:t>approval</a:t>
                      </a:r>
                      <a:r>
                        <a:rPr lang="en-ZA" sz="1400" b="0" i="0" u="none" strike="noStrike" dirty="0" smtClean="0">
                          <a:solidFill>
                            <a:srgbClr val="000000"/>
                          </a:solidFill>
                          <a:effectLst/>
                          <a:latin typeface="Arial Narrow" panose="020B0606020202030204" pitchFamily="34" charset="0"/>
                        </a:rPr>
                        <a:t>:</a:t>
                      </a:r>
                    </a:p>
                    <a:p>
                      <a:pPr algn="l" fontAlgn="t"/>
                      <a:r>
                        <a:rPr lang="en-ZA" sz="1400" b="0" i="0" u="none" strike="noStrike" dirty="0">
                          <a:solidFill>
                            <a:srgbClr val="000000"/>
                          </a:solidFill>
                          <a:effectLst/>
                          <a:latin typeface="Arial Narrow" panose="020B0606020202030204" pitchFamily="34" charset="0"/>
                        </a:rPr>
                        <a:t/>
                      </a:r>
                      <a:br>
                        <a:rPr lang="en-ZA" sz="1400" b="0" i="0" u="none" strike="noStrike" dirty="0">
                          <a:solidFill>
                            <a:srgbClr val="000000"/>
                          </a:solidFill>
                          <a:effectLst/>
                          <a:latin typeface="Arial Narrow" panose="020B0606020202030204" pitchFamily="34" charset="0"/>
                        </a:rPr>
                      </a:br>
                      <a:r>
                        <a:rPr lang="en-ZA" sz="1400" b="0" i="0" u="none" strike="noStrike" dirty="0">
                          <a:solidFill>
                            <a:srgbClr val="000000"/>
                          </a:solidFill>
                          <a:effectLst/>
                          <a:latin typeface="Arial Narrow" panose="020B0606020202030204" pitchFamily="34" charset="0"/>
                        </a:rPr>
                        <a:t>• ORTIA NTIG</a:t>
                      </a:r>
                      <a:br>
                        <a:rPr lang="en-ZA" sz="1400" b="0" i="0" u="none" strike="noStrike" dirty="0">
                          <a:solidFill>
                            <a:srgbClr val="000000"/>
                          </a:solidFill>
                          <a:effectLst/>
                          <a:latin typeface="Arial Narrow" panose="020B0606020202030204" pitchFamily="34" charset="0"/>
                        </a:rPr>
                      </a:br>
                      <a:r>
                        <a:rPr lang="en-ZA" sz="1400" b="0" i="0" u="none" strike="noStrike" dirty="0">
                          <a:solidFill>
                            <a:srgbClr val="000000"/>
                          </a:solidFill>
                          <a:effectLst/>
                          <a:latin typeface="Arial Narrow" panose="020B0606020202030204" pitchFamily="34" charset="0"/>
                        </a:rPr>
                        <a:t>• KSIA NTIG</a:t>
                      </a:r>
                      <a:br>
                        <a:rPr lang="en-ZA" sz="1400" b="0" i="0" u="none" strike="noStrike" dirty="0">
                          <a:solidFill>
                            <a:srgbClr val="000000"/>
                          </a:solidFill>
                          <a:effectLst/>
                          <a:latin typeface="Arial Narrow" panose="020B0606020202030204" pitchFamily="34" charset="0"/>
                        </a:rPr>
                      </a:br>
                      <a:endParaRPr lang="en-ZA" sz="1400" b="0" i="0" u="none" strike="noStrike" dirty="0">
                        <a:solidFill>
                          <a:srgbClr val="000000"/>
                        </a:solidFill>
                        <a:effectLst/>
                        <a:latin typeface="Arial Narrow" panose="020B0606020202030204" pitchFamily="34" charset="0"/>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400" b="0" kern="1200" dirty="0" smtClean="0">
                          <a:solidFill>
                            <a:schemeClr val="tx1"/>
                          </a:solidFill>
                          <a:latin typeface="Arial Narrow" panose="020B0606020202030204" pitchFamily="34" charset="0"/>
                          <a:ea typeface="+mn-ea"/>
                          <a:cs typeface="+mn-cs"/>
                        </a:rPr>
                        <a:t>Two operational and Enhancement reports were developed for approval on ORTIA &amp; KSIA NTIG.</a:t>
                      </a:r>
                    </a:p>
                    <a:p>
                      <a:pPr algn="just"/>
                      <a:r>
                        <a:rPr lang="en-ZA" sz="1400" b="0" kern="1200" dirty="0" smtClean="0">
                          <a:solidFill>
                            <a:schemeClr val="tx1"/>
                          </a:solidFill>
                          <a:latin typeface="Arial Narrow" panose="020B0606020202030204" pitchFamily="34" charset="0"/>
                          <a:ea typeface="+mn-ea"/>
                          <a:cs typeface="+mn-cs"/>
                        </a:rPr>
                        <a:t>The reports provide progress on the following:</a:t>
                      </a:r>
                    </a:p>
                    <a:p>
                      <a:pPr algn="just"/>
                      <a:endParaRPr lang="en-ZA" sz="1400" b="0" kern="1200" dirty="0" smtClean="0">
                        <a:solidFill>
                          <a:schemeClr val="tx1"/>
                        </a:solidFill>
                        <a:latin typeface="Arial Narrow" panose="020B0606020202030204" pitchFamily="34" charset="0"/>
                        <a:ea typeface="+mn-ea"/>
                        <a:cs typeface="+mn-cs"/>
                      </a:endParaRPr>
                    </a:p>
                    <a:p>
                      <a:pPr marL="171450" indent="-171450" algn="just" defTabSz="914400" rtl="0" eaLnBrk="1" latinLnBrk="0" hangingPunct="1">
                        <a:buFont typeface="Arial" panose="020B0604020202020204" pitchFamily="34" charset="0"/>
                        <a:buChar char="•"/>
                      </a:pPr>
                      <a:r>
                        <a:rPr lang="en-ZA" sz="1400" b="0" i="0" u="none" strike="noStrike" kern="1200" dirty="0" smtClean="0">
                          <a:solidFill>
                            <a:srgbClr val="000000"/>
                          </a:solidFill>
                          <a:effectLst/>
                          <a:latin typeface="Arial Narrow" panose="020B0606020202030204" pitchFamily="34" charset="0"/>
                          <a:ea typeface="+mn-ea"/>
                          <a:cs typeface="+mn-cs"/>
                        </a:rPr>
                        <a:t>Capacity-building and enhancement;</a:t>
                      </a:r>
                    </a:p>
                    <a:p>
                      <a:pPr marL="171450" indent="-171450" algn="just" defTabSz="914400" rtl="0" eaLnBrk="1" latinLnBrk="0" hangingPunct="1">
                        <a:buFont typeface="Arial" panose="020B0604020202020204" pitchFamily="34" charset="0"/>
                        <a:buChar char="•"/>
                      </a:pPr>
                      <a:r>
                        <a:rPr lang="en-ZA" sz="1400" b="0" i="0" u="none" strike="noStrike" kern="1200" dirty="0" smtClean="0">
                          <a:solidFill>
                            <a:srgbClr val="000000"/>
                          </a:solidFill>
                          <a:effectLst/>
                          <a:latin typeface="Arial Narrow" panose="020B0606020202030204" pitchFamily="34" charset="0"/>
                          <a:ea typeface="+mn-ea"/>
                          <a:cs typeface="+mn-cs"/>
                        </a:rPr>
                        <a:t>Human Resources; and</a:t>
                      </a:r>
                    </a:p>
                    <a:p>
                      <a:pPr marL="171450" indent="-171450" algn="just" defTabSz="914400" rtl="0" eaLnBrk="1" latinLnBrk="0" hangingPunct="1">
                        <a:buFont typeface="Arial" panose="020B0604020202020204" pitchFamily="34" charset="0"/>
                        <a:buChar char="•"/>
                      </a:pPr>
                      <a:r>
                        <a:rPr lang="en-ZA" sz="1400" b="0" i="0" u="none" strike="noStrike" kern="1200" dirty="0" smtClean="0">
                          <a:solidFill>
                            <a:srgbClr val="000000"/>
                          </a:solidFill>
                          <a:effectLst/>
                          <a:latin typeface="Arial Narrow" panose="020B0606020202030204" pitchFamily="34" charset="0"/>
                          <a:ea typeface="+mn-ea"/>
                          <a:cs typeface="+mn-cs"/>
                        </a:rPr>
                        <a:t>Visitor Statistics.</a:t>
                      </a:r>
                      <a:endParaRPr lang="en-ZA" sz="1400" b="0" i="0" u="none" strike="noStrike" kern="1200" dirty="0">
                        <a:solidFill>
                          <a:srgbClr val="000000"/>
                        </a:solidFill>
                        <a:effectLst/>
                        <a:latin typeface="Arial Narrow" panose="020B0606020202030204" pitchFamily="34" charset="0"/>
                        <a:ea typeface="+mn-ea"/>
                        <a:cs typeface="+mn-cs"/>
                      </a:endParaRPr>
                    </a:p>
                  </a:txBody>
                  <a:tcPr marL="86393"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0064102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568412" y="6115959"/>
            <a:ext cx="2340429" cy="240392"/>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274695300"/>
              </p:ext>
            </p:extLst>
          </p:nvPr>
        </p:nvGraphicFramePr>
        <p:xfrm>
          <a:off x="381799" y="234331"/>
          <a:ext cx="8343769" cy="5359644"/>
        </p:xfrm>
        <a:graphic>
          <a:graphicData uri="http://schemas.openxmlformats.org/drawingml/2006/table">
            <a:tbl>
              <a:tblPr/>
              <a:tblGrid>
                <a:gridCol w="1304958">
                  <a:extLst>
                    <a:ext uri="{9D8B030D-6E8A-4147-A177-3AD203B41FA5}">
                      <a16:colId xmlns:a16="http://schemas.microsoft.com/office/drawing/2014/main" xmlns="" val="20000"/>
                    </a:ext>
                  </a:extLst>
                </a:gridCol>
                <a:gridCol w="1180730">
                  <a:extLst>
                    <a:ext uri="{9D8B030D-6E8A-4147-A177-3AD203B41FA5}">
                      <a16:colId xmlns:a16="http://schemas.microsoft.com/office/drawing/2014/main" xmlns="" val="20001"/>
                    </a:ext>
                  </a:extLst>
                </a:gridCol>
                <a:gridCol w="1844472">
                  <a:extLst>
                    <a:ext uri="{9D8B030D-6E8A-4147-A177-3AD203B41FA5}">
                      <a16:colId xmlns:a16="http://schemas.microsoft.com/office/drawing/2014/main" xmlns="" val="20003"/>
                    </a:ext>
                  </a:extLst>
                </a:gridCol>
                <a:gridCol w="1085159">
                  <a:extLst>
                    <a:ext uri="{9D8B030D-6E8A-4147-A177-3AD203B41FA5}">
                      <a16:colId xmlns:a16="http://schemas.microsoft.com/office/drawing/2014/main" xmlns="" val="20004"/>
                    </a:ext>
                  </a:extLst>
                </a:gridCol>
                <a:gridCol w="2928450">
                  <a:extLst>
                    <a:ext uri="{9D8B030D-6E8A-4147-A177-3AD203B41FA5}">
                      <a16:colId xmlns:a16="http://schemas.microsoft.com/office/drawing/2014/main" xmlns="" val="731078355"/>
                    </a:ext>
                  </a:extLst>
                </a:gridCol>
              </a:tblGrid>
              <a:tr h="324402">
                <a:tc gridSpan="5">
                  <a:txBody>
                    <a:bodyPr/>
                    <a:lstStyle/>
                    <a:p>
                      <a:pPr algn="just" fontAlgn="ctr"/>
                      <a:r>
                        <a:rPr lang="en-US" sz="1300" b="1" i="0" u="none" strike="noStrike" dirty="0" smtClean="0">
                          <a:solidFill>
                            <a:srgbClr val="000000"/>
                          </a:solidFill>
                          <a:latin typeface="Arial Narrow" pitchFamily="34" charset="0"/>
                        </a:rPr>
                        <a:t>Strategic objective: To facilitate tourism capacity-building programmes.</a:t>
                      </a:r>
                      <a:endParaRPr lang="en-US" sz="1300" b="1" i="0" u="none" strike="noStrike" dirty="0">
                        <a:solidFill>
                          <a:srgbClr val="000000"/>
                        </a:solidFill>
                        <a:latin typeface="Arial Narrow"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xmlns="" val="10000"/>
                  </a:ext>
                </a:extLst>
              </a:tr>
              <a:tr h="313797">
                <a:tc rowSpan="2">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Annual 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Quarter 3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extLst>
                  <a:ext uri="{0D108BD9-81ED-4DB2-BD59-A6C34878D82A}">
                    <a16:rowId xmlns:a16="http://schemas.microsoft.com/office/drawing/2014/main" xmlns="" val="10001"/>
                  </a:ext>
                </a:extLst>
              </a:tr>
              <a:tr h="649642">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2 Performance – </a:t>
                      </a:r>
                      <a:r>
                        <a:rPr lang="en-ZA" sz="1300" b="1" i="0" dirty="0" smtClean="0">
                          <a:latin typeface="Arial Narrow" panose="020B0606020202030204" pitchFamily="34" charset="0"/>
                        </a:rPr>
                        <a:t>Actual </a:t>
                      </a:r>
                      <a:r>
                        <a:rPr lang="en-US" sz="1300" b="1" dirty="0" smtClean="0">
                          <a:latin typeface="Arial Narrow" panose="020B0606020202030204" pitchFamily="34" charset="0"/>
                        </a:rPr>
                        <a:t>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a:t>
                      </a:r>
                      <a:r>
                        <a:rPr lang="en-US" sz="1300" b="1" baseline="0" dirty="0" smtClean="0">
                          <a:latin typeface="Arial Narrow" panose="020B0606020202030204" pitchFamily="34" charset="0"/>
                        </a:rPr>
                        <a:t> Targets</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 Performance – Preliminary 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40718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68275" marR="0" indent="-168275" algn="just" defTabSz="914400" rtl="0" eaLnBrk="1" fontAlgn="auto" latinLnBrk="0" hangingPunct="1">
                        <a:lnSpc>
                          <a:spcPct val="100000"/>
                        </a:lnSpc>
                        <a:spcBef>
                          <a:spcPts val="0"/>
                        </a:spcBef>
                        <a:spcAft>
                          <a:spcPts val="0"/>
                        </a:spcAft>
                        <a:buClrTx/>
                        <a:buSzTx/>
                        <a:buFont typeface="+mj-lt"/>
                        <a:buAutoNum type="arabicPeriod" startAt="7"/>
                        <a:tabLst>
                          <a:tab pos="168275" algn="l"/>
                        </a:tabLst>
                        <a:defRPr/>
                      </a:pPr>
                      <a:r>
                        <a:rPr lang="en-ZA" sz="1300" dirty="0" smtClean="0">
                          <a:solidFill>
                            <a:schemeClr val="tx1"/>
                          </a:solidFill>
                          <a:latin typeface="Arial Narrow" pitchFamily="34" charset="0"/>
                          <a:ea typeface="Calibri"/>
                          <a:cs typeface="Times New Roman"/>
                        </a:rPr>
                        <a:t>Number of initiatives for improving visitor services implemented.</a:t>
                      </a:r>
                      <a:endParaRPr lang="en-US" sz="13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0" indent="0" algn="just" fontAlgn="t">
                        <a:buFont typeface="Arial" panose="020B0604020202020204" pitchFamily="34" charset="0"/>
                        <a:buNone/>
                      </a:pPr>
                      <a:r>
                        <a:rPr lang="en-ZA" sz="1300" b="1" i="0" u="none" strike="noStrike" dirty="0" smtClean="0">
                          <a:solidFill>
                            <a:srgbClr val="000000"/>
                          </a:solidFill>
                          <a:effectLst/>
                          <a:latin typeface="Arial Narrow" panose="020B0606020202030204" pitchFamily="34" charset="0"/>
                        </a:rPr>
                        <a:t>One NTIG developed:</a:t>
                      </a:r>
                    </a:p>
                    <a:p>
                      <a:pPr marL="0" indent="0" algn="just" fontAlgn="t">
                        <a:buFont typeface="Arial" panose="020B0604020202020204" pitchFamily="34" charset="0"/>
                        <a:buNone/>
                      </a:pPr>
                      <a:endParaRPr lang="en-ZA" sz="1300" b="1" i="0" u="none" strike="noStrike" dirty="0" smtClean="0">
                        <a:solidFill>
                          <a:srgbClr val="000000"/>
                        </a:solidFill>
                        <a:effectLst/>
                        <a:latin typeface="Arial Narrow" panose="020B0606020202030204" pitchFamily="34" charset="0"/>
                      </a:endParaRPr>
                    </a:p>
                    <a:p>
                      <a:pPr marL="115888" indent="-115888" algn="just" fontAlgn="t">
                        <a:buFont typeface="Arial" panose="020B0604020202020204" pitchFamily="34" charset="0"/>
                        <a:buChar char="•"/>
                      </a:pPr>
                      <a:r>
                        <a:rPr lang="en-ZA" sz="1300" b="0" i="0" u="none" strike="noStrike" kern="1200" dirty="0" smtClean="0">
                          <a:solidFill>
                            <a:srgbClr val="000000"/>
                          </a:solidFill>
                          <a:effectLst/>
                          <a:latin typeface="Arial Narrow" panose="020B0606020202030204" pitchFamily="34" charset="0"/>
                          <a:ea typeface="+mn-ea"/>
                          <a:cs typeface="+mn-cs"/>
                        </a:rPr>
                        <a:t>Cape </a:t>
                      </a:r>
                      <a:r>
                        <a:rPr lang="en-ZA" sz="1300" b="0" i="0" u="none" strike="noStrike" kern="1200" dirty="0">
                          <a:solidFill>
                            <a:srgbClr val="000000"/>
                          </a:solidFill>
                          <a:effectLst/>
                          <a:latin typeface="Arial Narrow" panose="020B0606020202030204" pitchFamily="34" charset="0"/>
                          <a:ea typeface="+mn-ea"/>
                          <a:cs typeface="+mn-cs"/>
                        </a:rPr>
                        <a:t>Town International Airport (CTIA</a:t>
                      </a:r>
                      <a:r>
                        <a:rPr lang="en-ZA" sz="1300" b="0" i="0" u="none" strike="noStrike" kern="1200" dirty="0" smtClean="0">
                          <a:solidFill>
                            <a:srgbClr val="000000"/>
                          </a:solidFill>
                          <a:effectLst/>
                          <a:latin typeface="Arial Narrow" panose="020B0606020202030204" pitchFamily="34" charset="0"/>
                          <a:ea typeface="+mn-ea"/>
                          <a:cs typeface="+mn-cs"/>
                        </a:rPr>
                        <a:t>)</a:t>
                      </a:r>
                      <a:endParaRPr lang="en-ZA" sz="1300" b="0" i="0" u="none" strike="noStrike" kern="1200" dirty="0">
                        <a:solidFill>
                          <a:srgbClr val="000000"/>
                        </a:solidFill>
                        <a:effectLst/>
                        <a:latin typeface="Arial Narrow" panose="020B0606020202030204" pitchFamily="34" charset="0"/>
                        <a:ea typeface="+mn-ea"/>
                        <a:cs typeface="+mn-cs"/>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300" b="0" kern="1200" dirty="0" smtClean="0">
                          <a:solidFill>
                            <a:schemeClr val="tx1"/>
                          </a:solidFill>
                          <a:latin typeface="Arial Narrow" panose="020B0606020202030204" pitchFamily="34" charset="0"/>
                          <a:ea typeface="+mn-ea"/>
                          <a:cs typeface="+mn-cs"/>
                        </a:rPr>
                        <a:t>Report on stakeholder engagements held on 24 August and 15 September 2017 and resource requirements was developed.</a:t>
                      </a:r>
                      <a:endParaRPr lang="en-ZA" sz="1300" b="0" kern="1200" dirty="0">
                        <a:solidFill>
                          <a:schemeClr val="tx1"/>
                        </a:solidFill>
                        <a:latin typeface="Arial Narrow" panose="020B0606020202030204" pitchFamily="34" charset="0"/>
                        <a:ea typeface="+mn-ea"/>
                        <a:cs typeface="+mn-cs"/>
                      </a:endParaRPr>
                    </a:p>
                  </a:txBody>
                  <a:tcPr marL="86393"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300" b="0" kern="1200" dirty="0">
                          <a:solidFill>
                            <a:schemeClr val="tx1"/>
                          </a:solidFill>
                          <a:latin typeface="Arial Narrow" panose="020B0606020202030204" pitchFamily="34" charset="0"/>
                          <a:ea typeface="+mn-ea"/>
                          <a:cs typeface="+mn-cs"/>
                        </a:rPr>
                        <a:t>Procurement of operational resources</a:t>
                      </a:r>
                      <a:r>
                        <a:rPr lang="en-ZA" sz="1300" b="0" kern="1200" dirty="0" smtClean="0">
                          <a:solidFill>
                            <a:schemeClr val="tx1"/>
                          </a:solidFill>
                          <a:latin typeface="Arial Narrow" panose="020B0606020202030204" pitchFamily="34" charset="0"/>
                          <a:ea typeface="+mn-ea"/>
                          <a:cs typeface="+mn-cs"/>
                        </a:rPr>
                        <a:t>.</a:t>
                      </a:r>
                      <a:endParaRPr lang="en-ZA" sz="1300" b="0" kern="1200" dirty="0">
                        <a:solidFill>
                          <a:schemeClr val="tx1"/>
                        </a:solidFill>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300" b="0" kern="1200" dirty="0" smtClean="0">
                          <a:solidFill>
                            <a:schemeClr val="tx1"/>
                          </a:solidFill>
                          <a:latin typeface="Arial Narrow" panose="020B0606020202030204" pitchFamily="34" charset="0"/>
                          <a:ea typeface="+mn-ea"/>
                          <a:cs typeface="+mn-cs"/>
                        </a:rPr>
                        <a:t>Procurement of operational resources was not done.</a:t>
                      </a:r>
                    </a:p>
                    <a:p>
                      <a:pPr algn="just"/>
                      <a:endParaRPr lang="en-ZA" sz="1300" b="0" kern="1200" dirty="0" smtClean="0">
                        <a:solidFill>
                          <a:schemeClr val="tx1"/>
                        </a:solidFill>
                        <a:latin typeface="Arial Narrow" panose="020B0606020202030204"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smtClean="0">
                          <a:ln>
                            <a:noFill/>
                          </a:ln>
                          <a:solidFill>
                            <a:schemeClr val="tx1"/>
                          </a:solidFill>
                          <a:effectLst/>
                          <a:uLnTx/>
                          <a:uFillTx/>
                          <a:latin typeface="Arial Narrow" panose="020B0606020202030204" pitchFamily="34" charset="0"/>
                          <a:ea typeface=""/>
                          <a:cs typeface=""/>
                        </a:rPr>
                        <a:t>Challenge and Corrective Measure: </a:t>
                      </a:r>
                      <a:r>
                        <a:rPr lang="en-US" sz="1300" b="1" i="0" u="none" strike="noStrike" baseline="0" dirty="0" smtClean="0">
                          <a:solidFill>
                            <a:schemeClr val="tx1"/>
                          </a:solidFill>
                          <a:latin typeface="Arial Narrow" panose="020B0606020202030204" pitchFamily="34" charset="0"/>
                        </a:rPr>
                        <a:t> </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baseline="0" dirty="0" smtClean="0">
                          <a:solidFill>
                            <a:schemeClr val="tx1"/>
                          </a:solidFill>
                          <a:latin typeface="Arial Narrow" panose="020B0606020202030204" pitchFamily="34" charset="0"/>
                        </a:rPr>
                        <a:t>Cape Town Tourism stakeholders unanimously indicated that they did not  support the development of an NTIG in Cape Town. It was indicated that this model is not sustainable and will not achieve the desired results. </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kern="1200" dirty="0" smtClean="0">
                          <a:solidFill>
                            <a:schemeClr val="tx1"/>
                          </a:solidFill>
                          <a:effectLst/>
                          <a:latin typeface="Arial Narrow" panose="020B0606020202030204" pitchFamily="34" charset="0"/>
                          <a:ea typeface="+mn-ea"/>
                          <a:cs typeface="+mn-cs"/>
                        </a:rPr>
                        <a:t>The stakeholder engagement was undertaken with tourism stakeholders from 22-23 November 2017 to explore a viable solution. Instead of developing the Cape Town NTIG, Cape Town stakeholders are of the view that a mobile VIC will best serve the interest of the tourism sector based on the current model. The next session is planned to discuss the partnership for the implementation of a mobile VIC.</a:t>
                      </a:r>
                    </a:p>
                  </a:txBody>
                  <a:tcPr marL="86393"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590973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568412" y="6115959"/>
            <a:ext cx="2340429" cy="240392"/>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1597868315"/>
              </p:ext>
            </p:extLst>
          </p:nvPr>
        </p:nvGraphicFramePr>
        <p:xfrm>
          <a:off x="381799" y="234331"/>
          <a:ext cx="8472952" cy="5001516"/>
        </p:xfrm>
        <a:graphic>
          <a:graphicData uri="http://schemas.openxmlformats.org/drawingml/2006/table">
            <a:tbl>
              <a:tblPr/>
              <a:tblGrid>
                <a:gridCol w="1353695">
                  <a:extLst>
                    <a:ext uri="{9D8B030D-6E8A-4147-A177-3AD203B41FA5}">
                      <a16:colId xmlns:a16="http://schemas.microsoft.com/office/drawing/2014/main" xmlns="" val="20000"/>
                    </a:ext>
                  </a:extLst>
                </a:gridCol>
                <a:gridCol w="1203649">
                  <a:extLst>
                    <a:ext uri="{9D8B030D-6E8A-4147-A177-3AD203B41FA5}">
                      <a16:colId xmlns:a16="http://schemas.microsoft.com/office/drawing/2014/main" xmlns="" val="20001"/>
                    </a:ext>
                  </a:extLst>
                </a:gridCol>
                <a:gridCol w="1240971">
                  <a:extLst>
                    <a:ext uri="{9D8B030D-6E8A-4147-A177-3AD203B41FA5}">
                      <a16:colId xmlns:a16="http://schemas.microsoft.com/office/drawing/2014/main" xmlns="" val="20003"/>
                    </a:ext>
                  </a:extLst>
                </a:gridCol>
                <a:gridCol w="1362270">
                  <a:extLst>
                    <a:ext uri="{9D8B030D-6E8A-4147-A177-3AD203B41FA5}">
                      <a16:colId xmlns:a16="http://schemas.microsoft.com/office/drawing/2014/main" xmlns="" val="20004"/>
                    </a:ext>
                  </a:extLst>
                </a:gridCol>
                <a:gridCol w="3312367">
                  <a:extLst>
                    <a:ext uri="{9D8B030D-6E8A-4147-A177-3AD203B41FA5}">
                      <a16:colId xmlns:a16="http://schemas.microsoft.com/office/drawing/2014/main" xmlns="" val="731078355"/>
                    </a:ext>
                  </a:extLst>
                </a:gridCol>
              </a:tblGrid>
              <a:tr h="321108">
                <a:tc gridSpan="5">
                  <a:txBody>
                    <a:bodyPr/>
                    <a:lstStyle/>
                    <a:p>
                      <a:pPr algn="just" fontAlgn="ctr"/>
                      <a:r>
                        <a:rPr lang="en-US" sz="1300" b="1" i="0" u="none" strike="noStrike" dirty="0" smtClean="0">
                          <a:solidFill>
                            <a:srgbClr val="000000"/>
                          </a:solidFill>
                          <a:latin typeface="Arial Narrow" pitchFamily="34" charset="0"/>
                        </a:rPr>
                        <a:t>Strategic objective: To facilitate tourism capacity-building programmes.</a:t>
                      </a:r>
                      <a:endParaRPr lang="en-US" sz="1300" b="1" i="0" u="none" strike="noStrike" dirty="0">
                        <a:solidFill>
                          <a:srgbClr val="000000"/>
                        </a:solidFill>
                        <a:latin typeface="Arial Narrow"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xmlns="" val="10000"/>
                  </a:ext>
                </a:extLst>
              </a:tr>
              <a:tr h="310610">
                <a:tc rowSpan="2">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Annual 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Quarter 3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extLst>
                  <a:ext uri="{0D108BD9-81ED-4DB2-BD59-A6C34878D82A}">
                    <a16:rowId xmlns:a16="http://schemas.microsoft.com/office/drawing/2014/main" xmlns="" val="10001"/>
                  </a:ext>
                </a:extLst>
              </a:tr>
              <a:tr h="600176">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2 Performance – </a:t>
                      </a:r>
                      <a:r>
                        <a:rPr lang="en-ZA" sz="1300" b="1" i="0" dirty="0" smtClean="0">
                          <a:latin typeface="Arial Narrow" panose="020B0606020202030204" pitchFamily="34" charset="0"/>
                        </a:rPr>
                        <a:t>Actual </a:t>
                      </a:r>
                      <a:r>
                        <a:rPr lang="en-US" sz="1300" b="1" dirty="0" smtClean="0">
                          <a:latin typeface="Arial Narrow" panose="020B0606020202030204" pitchFamily="34" charset="0"/>
                        </a:rPr>
                        <a:t>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a:t>
                      </a:r>
                      <a:r>
                        <a:rPr lang="en-US" sz="1300" b="1" baseline="0" dirty="0" smtClean="0">
                          <a:latin typeface="Arial Narrow" panose="020B0606020202030204" pitchFamily="34" charset="0"/>
                        </a:rPr>
                        <a:t> Targets</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 Performance – Preliminary 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36839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68275" marR="0" indent="-165100" algn="just" defTabSz="914400" rtl="0" eaLnBrk="1" fontAlgn="auto" latinLnBrk="0" hangingPunct="1">
                        <a:lnSpc>
                          <a:spcPct val="100000"/>
                        </a:lnSpc>
                        <a:spcBef>
                          <a:spcPts val="0"/>
                        </a:spcBef>
                        <a:spcAft>
                          <a:spcPts val="0"/>
                        </a:spcAft>
                        <a:buClrTx/>
                        <a:buSzTx/>
                        <a:buFont typeface="+mj-lt"/>
                        <a:buAutoNum type="arabicPeriod" startAt="7"/>
                        <a:tabLst>
                          <a:tab pos="266700" algn="l"/>
                        </a:tabLst>
                        <a:defRPr/>
                      </a:pPr>
                      <a:r>
                        <a:rPr lang="en-ZA" sz="1300" dirty="0" smtClean="0">
                          <a:solidFill>
                            <a:schemeClr val="tx1"/>
                          </a:solidFill>
                          <a:latin typeface="Arial Narrow" pitchFamily="34" charset="0"/>
                          <a:ea typeface="Calibri"/>
                          <a:cs typeface="Times New Roman"/>
                        </a:rPr>
                        <a:t>Number of initiatives for improving visitor services implemented.</a:t>
                      </a:r>
                      <a:endParaRPr lang="en-US" sz="13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0" indent="0" algn="just" fontAlgn="t">
                        <a:buFont typeface="Arial" panose="020B0604020202020204" pitchFamily="34" charset="0"/>
                        <a:buNone/>
                      </a:pPr>
                      <a:r>
                        <a:rPr lang="en-ZA" sz="1300" b="1" i="0" u="none" strike="noStrike" dirty="0" smtClean="0">
                          <a:solidFill>
                            <a:srgbClr val="000000"/>
                          </a:solidFill>
                          <a:effectLst/>
                          <a:latin typeface="Arial Narrow" panose="020B0606020202030204" pitchFamily="34" charset="0"/>
                        </a:rPr>
                        <a:t>One NTIG developed: </a:t>
                      </a:r>
                      <a:r>
                        <a:rPr lang="en-ZA" sz="1300" b="1" i="0" u="none" strike="noStrike" dirty="0" err="1" smtClean="0">
                          <a:solidFill>
                            <a:srgbClr val="000000"/>
                          </a:solidFill>
                          <a:effectLst/>
                          <a:latin typeface="Arial Narrow" panose="020B0606020202030204" pitchFamily="34" charset="0"/>
                        </a:rPr>
                        <a:t>Cont</a:t>
                      </a:r>
                      <a:r>
                        <a:rPr lang="en-ZA" sz="1300" b="1" i="0" u="none" strike="noStrike" dirty="0" smtClean="0">
                          <a:solidFill>
                            <a:srgbClr val="000000"/>
                          </a:solidFill>
                          <a:effectLst/>
                          <a:latin typeface="Arial Narrow" panose="020B0606020202030204" pitchFamily="34" charset="0"/>
                        </a:rPr>
                        <a:t>….</a:t>
                      </a:r>
                    </a:p>
                    <a:p>
                      <a:pPr marL="0" indent="0" algn="just" fontAlgn="t">
                        <a:buFont typeface="Arial" panose="020B0604020202020204" pitchFamily="34" charset="0"/>
                        <a:buNone/>
                      </a:pPr>
                      <a:endParaRPr lang="en-ZA" sz="1300" b="1" i="0" u="none" strike="noStrike" dirty="0" smtClean="0">
                        <a:solidFill>
                          <a:srgbClr val="000000"/>
                        </a:solidFill>
                        <a:effectLst/>
                        <a:latin typeface="Arial Narrow" panose="020B0606020202030204" pitchFamily="34" charset="0"/>
                      </a:endParaRPr>
                    </a:p>
                    <a:p>
                      <a:pPr marL="285750" indent="-285750" algn="just" fontAlgn="t">
                        <a:buFont typeface="Arial" panose="020B0604020202020204" pitchFamily="34" charset="0"/>
                        <a:buChar char="•"/>
                      </a:pPr>
                      <a:r>
                        <a:rPr lang="en-ZA" sz="1300" b="0" i="0" u="none" strike="noStrike" kern="1200" dirty="0" smtClean="0">
                          <a:solidFill>
                            <a:srgbClr val="000000"/>
                          </a:solidFill>
                          <a:effectLst/>
                          <a:latin typeface="Arial Narrow" panose="020B0606020202030204" pitchFamily="34" charset="0"/>
                          <a:ea typeface="+mn-ea"/>
                          <a:cs typeface="+mn-cs"/>
                        </a:rPr>
                        <a:t>Cape </a:t>
                      </a:r>
                      <a:r>
                        <a:rPr lang="en-ZA" sz="1300" b="0" i="0" u="none" strike="noStrike" kern="1200" dirty="0">
                          <a:solidFill>
                            <a:srgbClr val="000000"/>
                          </a:solidFill>
                          <a:effectLst/>
                          <a:latin typeface="Arial Narrow" panose="020B0606020202030204" pitchFamily="34" charset="0"/>
                          <a:ea typeface="+mn-ea"/>
                          <a:cs typeface="+mn-cs"/>
                        </a:rPr>
                        <a:t>Town International Airport (CTIA</a:t>
                      </a:r>
                      <a:r>
                        <a:rPr lang="en-ZA" sz="1300" b="0" i="0" u="none" strike="noStrike" kern="1200" dirty="0" smtClean="0">
                          <a:solidFill>
                            <a:srgbClr val="000000"/>
                          </a:solidFill>
                          <a:effectLst/>
                          <a:latin typeface="Arial Narrow" panose="020B0606020202030204" pitchFamily="34" charset="0"/>
                          <a:ea typeface="+mn-ea"/>
                          <a:cs typeface="+mn-cs"/>
                        </a:rPr>
                        <a:t>)</a:t>
                      </a:r>
                      <a:endParaRPr lang="en-ZA" sz="1300" b="0" i="0" u="none" strike="noStrike" kern="1200" dirty="0">
                        <a:solidFill>
                          <a:srgbClr val="000000"/>
                        </a:solidFill>
                        <a:effectLst/>
                        <a:latin typeface="Arial Narrow" panose="020B0606020202030204" pitchFamily="34" charset="0"/>
                        <a:ea typeface="+mn-ea"/>
                        <a:cs typeface="+mn-cs"/>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300" b="0" kern="1200" dirty="0" smtClean="0">
                          <a:solidFill>
                            <a:schemeClr val="tx1"/>
                          </a:solidFill>
                          <a:latin typeface="Arial Narrow" panose="020B0606020202030204" pitchFamily="34" charset="0"/>
                          <a:ea typeface="+mn-ea"/>
                          <a:cs typeface="+mn-cs"/>
                        </a:rPr>
                        <a:t>Report on stakeholder engagements held on 24 August and 15 September 2017 and resource requirements was developed.</a:t>
                      </a:r>
                      <a:endParaRPr lang="en-ZA" sz="1300" b="0" kern="1200" dirty="0">
                        <a:solidFill>
                          <a:schemeClr val="tx1"/>
                        </a:solidFill>
                        <a:latin typeface="Arial Narrow" panose="020B0606020202030204" pitchFamily="34" charset="0"/>
                        <a:ea typeface="+mn-ea"/>
                        <a:cs typeface="+mn-cs"/>
                      </a:endParaRPr>
                    </a:p>
                  </a:txBody>
                  <a:tcPr marL="86393"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300" b="0" kern="1200" dirty="0">
                          <a:solidFill>
                            <a:schemeClr val="tx1"/>
                          </a:solidFill>
                          <a:latin typeface="Arial Narrow" panose="020B0606020202030204" pitchFamily="34" charset="0"/>
                          <a:ea typeface="+mn-ea"/>
                          <a:cs typeface="+mn-cs"/>
                        </a:rPr>
                        <a:t>Memorandum of </a:t>
                      </a:r>
                      <a:r>
                        <a:rPr lang="en-ZA" sz="1300" b="0" kern="1200" dirty="0" smtClean="0">
                          <a:solidFill>
                            <a:schemeClr val="tx1"/>
                          </a:solidFill>
                          <a:latin typeface="Arial Narrow" panose="020B0606020202030204" pitchFamily="34" charset="0"/>
                          <a:ea typeface="+mn-ea"/>
                          <a:cs typeface="+mn-cs"/>
                        </a:rPr>
                        <a:t>Understanding </a:t>
                      </a:r>
                      <a:r>
                        <a:rPr lang="en-ZA" sz="1300" b="0" kern="1200" dirty="0">
                          <a:solidFill>
                            <a:schemeClr val="tx1"/>
                          </a:solidFill>
                          <a:latin typeface="Arial Narrow" panose="020B0606020202030204" pitchFamily="34" charset="0"/>
                          <a:ea typeface="+mn-ea"/>
                          <a:cs typeface="+mn-cs"/>
                        </a:rPr>
                        <a:t>and operational plan developed for approval.</a:t>
                      </a:r>
                      <a:br>
                        <a:rPr lang="en-ZA" sz="1300" b="0" kern="1200" dirty="0">
                          <a:solidFill>
                            <a:schemeClr val="tx1"/>
                          </a:solidFill>
                          <a:latin typeface="Arial Narrow" panose="020B0606020202030204" pitchFamily="34" charset="0"/>
                          <a:ea typeface="+mn-ea"/>
                          <a:cs typeface="+mn-cs"/>
                        </a:rPr>
                      </a:br>
                      <a:endParaRPr lang="en-ZA" sz="1300" b="0" kern="1200" dirty="0">
                        <a:solidFill>
                          <a:schemeClr val="tx1"/>
                        </a:solidFill>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300" b="0" kern="1200" dirty="0" smtClean="0">
                          <a:solidFill>
                            <a:schemeClr val="tx1"/>
                          </a:solidFill>
                          <a:latin typeface="Arial Narrow" panose="020B0606020202030204" pitchFamily="34" charset="0"/>
                          <a:ea typeface="+mn-ea"/>
                          <a:cs typeface="+mn-cs"/>
                        </a:rPr>
                        <a:t>Memorandum of Understanding and operational plan for approval were not developed. However, stakeholder engagements for the development of CTIA NTIG took place in Cape Town on the 23-24 November 2017.</a:t>
                      </a:r>
                    </a:p>
                    <a:p>
                      <a:pPr algn="just"/>
                      <a:endParaRPr lang="en-ZA" sz="1300" b="0" kern="1200" dirty="0" smtClean="0">
                        <a:solidFill>
                          <a:schemeClr val="tx1"/>
                        </a:solidFill>
                        <a:latin typeface="Arial Narrow" panose="020B0606020202030204"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smtClean="0">
                          <a:ln>
                            <a:noFill/>
                          </a:ln>
                          <a:solidFill>
                            <a:schemeClr val="tx1"/>
                          </a:solidFill>
                          <a:effectLst/>
                          <a:uLnTx/>
                          <a:uFillTx/>
                          <a:latin typeface="Arial Narrow" panose="020B0606020202030204" pitchFamily="34" charset="0"/>
                          <a:ea typeface=""/>
                          <a:cs typeface=""/>
                        </a:rPr>
                        <a:t>Challenge and Corrective Measure: </a:t>
                      </a:r>
                      <a:r>
                        <a:rPr lang="en-US" sz="1300" b="1" i="0" u="none" strike="noStrike" baseline="0" dirty="0" smtClean="0">
                          <a:solidFill>
                            <a:schemeClr val="tx1"/>
                          </a:solidFill>
                          <a:latin typeface="Arial Narrow" panose="020B0606020202030204" pitchFamily="34" charset="0"/>
                        </a:rPr>
                        <a:t> </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300" b="0" kern="1200" dirty="0" smtClean="0">
                          <a:solidFill>
                            <a:schemeClr val="tx1"/>
                          </a:solidFill>
                          <a:latin typeface="Arial Narrow" panose="020B0606020202030204" pitchFamily="34" charset="0"/>
                          <a:ea typeface="+mn-ea"/>
                          <a:cs typeface="+mn-cs"/>
                        </a:rPr>
                        <a:t>Instead of developing the Cape Town NTIG, Cape Town stakeholders are of the view that a mobile VIC will best serve the interest of the tourism sector based on the current model. </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300" b="0" kern="1200" dirty="0" smtClean="0">
                          <a:solidFill>
                            <a:schemeClr val="tx1"/>
                          </a:solidFill>
                          <a:latin typeface="Arial Narrow" panose="020B0606020202030204" pitchFamily="34" charset="0"/>
                          <a:ea typeface="+mn-ea"/>
                          <a:cs typeface="+mn-cs"/>
                        </a:rPr>
                        <a:t>The next session is planned to discuss the partnership for the implementation of a mobile VIC.</a:t>
                      </a:r>
                      <a:endParaRPr lang="en-ZA" sz="1300" b="0" kern="1200" dirty="0">
                        <a:solidFill>
                          <a:schemeClr val="tx1"/>
                        </a:solidFill>
                        <a:latin typeface="Arial Narrow" panose="020B0606020202030204" pitchFamily="34" charset="0"/>
                        <a:ea typeface="+mn-ea"/>
                        <a:cs typeface="+mn-cs"/>
                      </a:endParaRPr>
                    </a:p>
                  </a:txBody>
                  <a:tcPr marL="86393"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003787790"/>
                  </a:ext>
                </a:extLst>
              </a:tr>
            </a:tbl>
          </a:graphicData>
        </a:graphic>
      </p:graphicFrame>
    </p:spTree>
    <p:extLst>
      <p:ext uri="{BB962C8B-B14F-4D97-AF65-F5344CB8AC3E}">
        <p14:creationId xmlns:p14="http://schemas.microsoft.com/office/powerpoint/2010/main" val="26236116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48</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333888" y="5991226"/>
            <a:ext cx="3136556" cy="365125"/>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388492138"/>
              </p:ext>
            </p:extLst>
          </p:nvPr>
        </p:nvGraphicFramePr>
        <p:xfrm>
          <a:off x="333888" y="224005"/>
          <a:ext cx="8408896" cy="5356644"/>
        </p:xfrm>
        <a:graphic>
          <a:graphicData uri="http://schemas.openxmlformats.org/drawingml/2006/table">
            <a:tbl>
              <a:tblPr/>
              <a:tblGrid>
                <a:gridCol w="1382945">
                  <a:extLst>
                    <a:ext uri="{9D8B030D-6E8A-4147-A177-3AD203B41FA5}">
                      <a16:colId xmlns:a16="http://schemas.microsoft.com/office/drawing/2014/main" xmlns="" val="20000"/>
                    </a:ext>
                  </a:extLst>
                </a:gridCol>
                <a:gridCol w="1306285">
                  <a:extLst>
                    <a:ext uri="{9D8B030D-6E8A-4147-A177-3AD203B41FA5}">
                      <a16:colId xmlns:a16="http://schemas.microsoft.com/office/drawing/2014/main" xmlns="" val="20001"/>
                    </a:ext>
                  </a:extLst>
                </a:gridCol>
                <a:gridCol w="1744825">
                  <a:extLst>
                    <a:ext uri="{9D8B030D-6E8A-4147-A177-3AD203B41FA5}">
                      <a16:colId xmlns:a16="http://schemas.microsoft.com/office/drawing/2014/main" xmlns="" val="20003"/>
                    </a:ext>
                  </a:extLst>
                </a:gridCol>
                <a:gridCol w="1483567">
                  <a:extLst>
                    <a:ext uri="{9D8B030D-6E8A-4147-A177-3AD203B41FA5}">
                      <a16:colId xmlns:a16="http://schemas.microsoft.com/office/drawing/2014/main" xmlns="" val="20004"/>
                    </a:ext>
                  </a:extLst>
                </a:gridCol>
                <a:gridCol w="2491274">
                  <a:extLst>
                    <a:ext uri="{9D8B030D-6E8A-4147-A177-3AD203B41FA5}">
                      <a16:colId xmlns:a16="http://schemas.microsoft.com/office/drawing/2014/main" xmlns="" val="1004350319"/>
                    </a:ext>
                  </a:extLst>
                </a:gridCol>
              </a:tblGrid>
              <a:tr h="527109">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Narrow"/>
                        </a:rPr>
                        <a:t>Strategic objective: Strategic objective: </a:t>
                      </a:r>
                      <a:r>
                        <a:rPr kumimoji="0" lang="en-ZA" sz="1300" b="1" i="0" u="none" strike="noStrike" kern="1200" cap="none" spc="0" normalizeH="0" baseline="0" noProof="0" dirty="0" smtClean="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3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xmlns="" val="10000"/>
                  </a:ext>
                </a:extLst>
              </a:tr>
              <a:tr h="429208">
                <a:tc rowSpan="2">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Annual 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xmlns="" val="10001"/>
                  </a:ext>
                </a:extLst>
              </a:tr>
              <a:tr h="636047">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2 Performance – </a:t>
                      </a:r>
                      <a:r>
                        <a:rPr lang="en-ZA" sz="1300" b="1" i="0" dirty="0" smtClean="0">
                          <a:latin typeface="Arial Narrow" panose="020B0606020202030204" pitchFamily="34" charset="0"/>
                        </a:rPr>
                        <a:t>Actual </a:t>
                      </a:r>
                      <a:r>
                        <a:rPr lang="en-US" sz="1300" b="1" dirty="0" smtClean="0">
                          <a:latin typeface="Arial Narrow" panose="020B0606020202030204" pitchFamily="34" charset="0"/>
                        </a:rPr>
                        <a:t>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a:t>
                      </a:r>
                      <a:r>
                        <a:rPr lang="en-US" sz="1300" b="1" baseline="0" dirty="0" smtClean="0">
                          <a:latin typeface="Arial Narrow" panose="020B0606020202030204" pitchFamily="34" charset="0"/>
                        </a:rPr>
                        <a:t> Targets</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 Performance – Preliminary 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350208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7"/>
                        <a:tabLst>
                          <a:tab pos="266700" algn="l"/>
                        </a:tabLst>
                        <a:defRPr/>
                      </a:pPr>
                      <a:r>
                        <a:rPr lang="en-ZA" sz="1300" dirty="0" smtClean="0">
                          <a:solidFill>
                            <a:schemeClr val="tx1"/>
                          </a:solidFill>
                          <a:latin typeface="Arial Narrow" pitchFamily="34" charset="0"/>
                          <a:ea typeface="Calibri"/>
                          <a:cs typeface="Times New Roman"/>
                        </a:rPr>
                        <a:t>Number of initiatives for improving visitor services implemented.</a:t>
                      </a:r>
                      <a:endParaRPr lang="en-US" sz="13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ZA" sz="1300" b="0" i="0" u="none" strike="noStrike" dirty="0">
                          <a:solidFill>
                            <a:srgbClr val="000000"/>
                          </a:solidFill>
                          <a:effectLst/>
                          <a:latin typeface="Arial Narrow" panose="020B0606020202030204" pitchFamily="34" charset="0"/>
                        </a:rPr>
                        <a:t>100% of tourist complaints referred to appropriate authorities for resolution within the agreed timeframes.</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300" dirty="0" smtClean="0">
                          <a:solidFill>
                            <a:schemeClr val="tx1"/>
                          </a:solidFill>
                          <a:latin typeface="Arial Narrow" panose="020B0606020202030204" pitchFamily="34" charset="0"/>
                        </a:rPr>
                        <a:t>Quarterly report on received tourism complaints was developed.</a:t>
                      </a:r>
                    </a:p>
                    <a:p>
                      <a:pPr algn="just" fontAlgn="t"/>
                      <a:r>
                        <a:rPr lang="en-US" sz="1300" dirty="0" smtClean="0">
                          <a:solidFill>
                            <a:schemeClr val="tx1"/>
                          </a:solidFill>
                          <a:latin typeface="Arial Narrow" panose="020B0606020202030204" pitchFamily="34" charset="0"/>
                        </a:rPr>
                        <a:t>There were ten</a:t>
                      </a:r>
                      <a:r>
                        <a:rPr lang="en-US" sz="1300" baseline="0" dirty="0" smtClean="0">
                          <a:solidFill>
                            <a:schemeClr val="tx1"/>
                          </a:solidFill>
                          <a:latin typeface="Arial Narrow" panose="020B0606020202030204" pitchFamily="34" charset="0"/>
                        </a:rPr>
                        <a:t> (10) complaints received; 8 were domestic and two (2) were international.</a:t>
                      </a:r>
                    </a:p>
                    <a:p>
                      <a:pPr algn="just" fontAlgn="t"/>
                      <a:endParaRPr lang="en-US" sz="1300" baseline="0" dirty="0" smtClean="0">
                        <a:solidFill>
                          <a:schemeClr val="tx1"/>
                        </a:solidFill>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300" kern="1200" dirty="0">
                          <a:solidFill>
                            <a:schemeClr val="tx1"/>
                          </a:solidFill>
                          <a:latin typeface="Arial Narrow" panose="020B0606020202030204" pitchFamily="34" charset="0"/>
                          <a:ea typeface="+mn-ea"/>
                          <a:cs typeface="+mn-cs"/>
                        </a:rPr>
                        <a:t>Quarterly report on received tourism</a:t>
                      </a:r>
                      <a:br>
                        <a:rPr lang="en-ZA" sz="1300" kern="1200" dirty="0">
                          <a:solidFill>
                            <a:schemeClr val="tx1"/>
                          </a:solidFill>
                          <a:latin typeface="Arial Narrow" panose="020B0606020202030204" pitchFamily="34" charset="0"/>
                          <a:ea typeface="+mn-ea"/>
                          <a:cs typeface="+mn-cs"/>
                        </a:rPr>
                      </a:br>
                      <a:r>
                        <a:rPr lang="en-ZA" sz="1300" kern="1200" dirty="0">
                          <a:solidFill>
                            <a:schemeClr val="tx1"/>
                          </a:solidFill>
                          <a:latin typeface="Arial Narrow" panose="020B0606020202030204" pitchFamily="34" charset="0"/>
                          <a:ea typeface="+mn-ea"/>
                          <a:cs typeface="+mn-cs"/>
                        </a:rPr>
                        <a:t>complaints developed.</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300" kern="1200" dirty="0" smtClean="0">
                          <a:solidFill>
                            <a:schemeClr val="tx1"/>
                          </a:solidFill>
                          <a:latin typeface="Arial Narrow" panose="020B0606020202030204" pitchFamily="34" charset="0"/>
                          <a:ea typeface="+mn-ea"/>
                          <a:cs typeface="+mn-cs"/>
                        </a:rPr>
                        <a:t>Quarterly report on received tourism</a:t>
                      </a:r>
                      <a:br>
                        <a:rPr lang="en-ZA" sz="1300" kern="1200" dirty="0" smtClean="0">
                          <a:solidFill>
                            <a:schemeClr val="tx1"/>
                          </a:solidFill>
                          <a:latin typeface="Arial Narrow" panose="020B0606020202030204" pitchFamily="34" charset="0"/>
                          <a:ea typeface="+mn-ea"/>
                          <a:cs typeface="+mn-cs"/>
                        </a:rPr>
                      </a:br>
                      <a:r>
                        <a:rPr lang="en-ZA" sz="1300" kern="1200" dirty="0" smtClean="0">
                          <a:solidFill>
                            <a:schemeClr val="tx1"/>
                          </a:solidFill>
                          <a:latin typeface="Arial Narrow" panose="020B0606020202030204" pitchFamily="34" charset="0"/>
                          <a:ea typeface="+mn-ea"/>
                          <a:cs typeface="+mn-cs"/>
                        </a:rPr>
                        <a:t>complaints was developed.</a:t>
                      </a:r>
                    </a:p>
                    <a:p>
                      <a:pPr algn="just" fontAlgn="t"/>
                      <a:r>
                        <a:rPr lang="en-ZA" sz="1300" kern="1200" dirty="0" smtClean="0">
                          <a:solidFill>
                            <a:schemeClr val="tx1"/>
                          </a:solidFill>
                          <a:latin typeface="Arial Narrow" panose="020B0606020202030204" pitchFamily="34" charset="0"/>
                          <a:ea typeface="+mn-ea"/>
                          <a:cs typeface="+mn-cs"/>
                        </a:rPr>
                        <a:t>Twelve (12) </a:t>
                      </a:r>
                      <a:r>
                        <a:rPr lang="en-US" sz="1300" baseline="0" dirty="0" smtClean="0">
                          <a:solidFill>
                            <a:schemeClr val="tx1"/>
                          </a:solidFill>
                          <a:latin typeface="Arial Narrow" panose="020B0606020202030204" pitchFamily="34" charset="0"/>
                        </a:rPr>
                        <a:t>complaints received,</a:t>
                      </a:r>
                      <a:r>
                        <a:rPr lang="en-ZA" sz="1300" kern="1200" dirty="0" smtClean="0">
                          <a:solidFill>
                            <a:schemeClr val="tx1"/>
                          </a:solidFill>
                          <a:latin typeface="Arial Narrow" panose="020B0606020202030204" pitchFamily="34" charset="0"/>
                          <a:ea typeface="+mn-ea"/>
                          <a:cs typeface="+mn-cs"/>
                        </a:rPr>
                        <a:t> Nine (9) of the complaints (75%) were of domestic origin whilst three (3) (25%) were from international tourist.  During the third quarter there was a slight increase in the number of complaints from international tourists (from 2 complaints during the previous quarter to 3 complaints).  Domestic complaints increased to 9 from 8 complaints during the previous quarter.</a:t>
                      </a:r>
                    </a:p>
                    <a:p>
                      <a:pPr algn="just" fontAlgn="t"/>
                      <a:endParaRPr lang="en-ZA" sz="1300" kern="1200" dirty="0" smtClean="0">
                        <a:solidFill>
                          <a:schemeClr val="tx1"/>
                        </a:solidFill>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en-US" sz="1300" baseline="0" dirty="0" smtClean="0">
                          <a:solidFill>
                            <a:schemeClr val="tx1"/>
                          </a:solidFill>
                          <a:latin typeface="Arial Narrow" panose="020B0606020202030204" pitchFamily="34" charset="0"/>
                        </a:rPr>
                        <a:t>The following graphs slides provide an indication on the nature of these complaints.</a:t>
                      </a:r>
                      <a:endParaRPr lang="en-ZA" sz="1300" dirty="0" smtClean="0">
                        <a:solidFill>
                          <a:schemeClr val="tx1"/>
                        </a:solidFill>
                        <a:latin typeface="Arial Narrow" panose="020B0606020202030204" pitchFamily="34" charset="0"/>
                      </a:endParaRPr>
                    </a:p>
                    <a:p>
                      <a:pPr algn="just" fontAlgn="t"/>
                      <a:endParaRPr lang="en-ZA" sz="1300" kern="1200" dirty="0" smtClean="0">
                        <a:solidFill>
                          <a:schemeClr val="tx1"/>
                        </a:solidFill>
                        <a:latin typeface="Arial Narrow" panose="020B0606020202030204" pitchFamily="34" charset="0"/>
                        <a:ea typeface="+mn-ea"/>
                        <a:cs typeface="+mn-cs"/>
                      </a:endParaRPr>
                    </a:p>
                  </a:txBody>
                  <a:tcPr marL="86393"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1530961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51" y="509583"/>
            <a:ext cx="8370566" cy="660311"/>
          </a:xfrm>
        </p:spPr>
        <p:txBody>
          <a:bodyPr>
            <a:normAutofit/>
          </a:bodyPr>
          <a:lstStyle/>
          <a:p>
            <a:pPr algn="ctr"/>
            <a:r>
              <a:rPr lang="en-US" sz="1875" dirty="0">
                <a:latin typeface="Arial" panose="020B0604020202020204" pitchFamily="34" charset="0"/>
                <a:cs typeface="Arial" panose="020B0604020202020204" pitchFamily="34" charset="0"/>
              </a:rPr>
              <a:t>GRAPH 1: DOMESTIC </a:t>
            </a:r>
            <a:r>
              <a:rPr lang="en-US" sz="1875" dirty="0" smtClean="0">
                <a:latin typeface="Arial" panose="020B0604020202020204" pitchFamily="34" charset="0"/>
                <a:cs typeface="Arial" panose="020B0604020202020204" pitchFamily="34" charset="0"/>
              </a:rPr>
              <a:t>AND </a:t>
            </a:r>
            <a:r>
              <a:rPr lang="en-US" sz="1875" dirty="0">
                <a:latin typeface="Arial" panose="020B0604020202020204" pitchFamily="34" charset="0"/>
                <a:cs typeface="Arial" panose="020B0604020202020204" pitchFamily="34" charset="0"/>
              </a:rPr>
              <a:t>INTERNATIONAL TOURIST COMPLAINTS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5424369"/>
              </p:ext>
            </p:extLst>
          </p:nvPr>
        </p:nvGraphicFramePr>
        <p:xfrm>
          <a:off x="384551" y="1587730"/>
          <a:ext cx="7886700" cy="3345575"/>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1"/>
          <p:cNvSpPr>
            <a:spLocks noGrp="1"/>
          </p:cNvSpPr>
          <p:nvPr>
            <p:ph type="ftr" sz="quarter" idx="11"/>
          </p:nvPr>
        </p:nvSpPr>
        <p:spPr>
          <a:xfrm>
            <a:off x="293914" y="6063343"/>
            <a:ext cx="3147787" cy="293008"/>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3576590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1756229" y="152969"/>
            <a:ext cx="609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8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800" b="1" kern="0" dirty="0" smtClean="0">
                <a:solidFill>
                  <a:prstClr val="black"/>
                </a:solidFill>
                <a:latin typeface="Arial Narrow" pitchFamily="34" charset="0"/>
              </a:rPr>
              <a:t>Summary of Overall Performance</a:t>
            </a:r>
            <a:endParaRPr lang="en-ZA" sz="2800" b="1" kern="0" dirty="0">
              <a:solidFill>
                <a:prstClr val="black"/>
              </a:solidFill>
              <a:latin typeface="Arial Narrow" pitchFamily="34" charset="0"/>
            </a:endParaRPr>
          </a:p>
        </p:txBody>
      </p:sp>
      <p:graphicFrame>
        <p:nvGraphicFramePr>
          <p:cNvPr id="8" name="Chart 7"/>
          <p:cNvGraphicFramePr>
            <a:graphicFrameLocks/>
          </p:cNvGraphicFramePr>
          <p:nvPr>
            <p:extLst/>
          </p:nvPr>
        </p:nvGraphicFramePr>
        <p:xfrm>
          <a:off x="580571" y="685799"/>
          <a:ext cx="8084458" cy="5076371"/>
        </p:xfrm>
        <a:graphic>
          <a:graphicData uri="http://schemas.openxmlformats.org/drawingml/2006/chart">
            <c:chart xmlns:c="http://schemas.openxmlformats.org/drawingml/2006/chart" xmlns:r="http://schemas.openxmlformats.org/officeDocument/2006/relationships" r:id="rId2"/>
          </a:graphicData>
        </a:graphic>
      </p:graphicFrame>
      <p:sp>
        <p:nvSpPr>
          <p:cNvPr id="9" name="Footer Placeholder 1"/>
          <p:cNvSpPr>
            <a:spLocks noGrp="1"/>
          </p:cNvSpPr>
          <p:nvPr>
            <p:ph type="ftr" sz="quarter" idx="11"/>
          </p:nvPr>
        </p:nvSpPr>
        <p:spPr>
          <a:xfrm>
            <a:off x="818029" y="5745322"/>
            <a:ext cx="2331571" cy="365125"/>
          </a:xfrm>
        </p:spPr>
        <p:txBody>
          <a:bodyPr/>
          <a:lstStyle/>
          <a:p>
            <a:pPr>
              <a:defRPr/>
            </a:pPr>
            <a:r>
              <a:rPr lang="en-ZA" sz="1000" i="1" dirty="0">
                <a:solidFill>
                  <a:prstClr val="black"/>
                </a:solidFill>
                <a:latin typeface="Arial Narrow" panose="020B0606020202030204" pitchFamily="34" charset="0"/>
              </a:rPr>
              <a:t>2017-18 </a:t>
            </a:r>
            <a:r>
              <a:rPr lang="en-ZA" sz="1000" i="1" dirty="0" smtClean="0">
                <a:solidFill>
                  <a:prstClr val="black"/>
                </a:solidFill>
                <a:latin typeface="Arial Narrow" panose="020B0606020202030204" pitchFamily="34" charset="0"/>
              </a:rPr>
              <a:t>Mid-Year Performance Overview</a:t>
            </a:r>
            <a:endParaRPr lang="en-ZA" sz="1000" i="1"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0728133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95179"/>
            <a:ext cx="7886700" cy="580586"/>
          </a:xfrm>
        </p:spPr>
        <p:txBody>
          <a:bodyPr>
            <a:normAutofit/>
          </a:bodyPr>
          <a:lstStyle/>
          <a:p>
            <a:pPr algn="ctr"/>
            <a:r>
              <a:rPr lang="en-ZA" sz="2100" dirty="0">
                <a:latin typeface="Arial" panose="020B0604020202020204" pitchFamily="34" charset="0"/>
              </a:rPr>
              <a:t>GRAPH 2: NATURE OF COMPLAINTS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9904935"/>
              </p:ext>
            </p:extLst>
          </p:nvPr>
        </p:nvGraphicFramePr>
        <p:xfrm>
          <a:off x="628650" y="1741277"/>
          <a:ext cx="7886700" cy="3263504"/>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1"/>
          <p:cNvSpPr>
            <a:spLocks noGrp="1"/>
          </p:cNvSpPr>
          <p:nvPr>
            <p:ph type="ftr" sz="quarter" idx="11"/>
          </p:nvPr>
        </p:nvSpPr>
        <p:spPr>
          <a:xfrm>
            <a:off x="293914" y="6063343"/>
            <a:ext cx="3147787" cy="293008"/>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156854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70298"/>
          </a:xfrm>
        </p:spPr>
        <p:txBody>
          <a:bodyPr>
            <a:normAutofit/>
          </a:bodyPr>
          <a:lstStyle/>
          <a:p>
            <a:pPr algn="ctr"/>
            <a:r>
              <a:rPr lang="en-ZA" sz="2100" dirty="0">
                <a:latin typeface="Arial" panose="020B0604020202020204" pitchFamily="34" charset="0"/>
                <a:cs typeface="Arial" panose="020B0604020202020204" pitchFamily="34" charset="0"/>
              </a:rPr>
              <a:t>GRAPH 3: NUMBER OF COMPLAINTS PER PROVINCE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79130008"/>
              </p:ext>
            </p:extLst>
          </p:nvPr>
        </p:nvGraphicFramePr>
        <p:xfrm>
          <a:off x="613488" y="1429819"/>
          <a:ext cx="7886700" cy="4579749"/>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1"/>
          <p:cNvSpPr>
            <a:spLocks noGrp="1"/>
          </p:cNvSpPr>
          <p:nvPr>
            <p:ph type="ftr" sz="quarter" idx="11"/>
          </p:nvPr>
        </p:nvSpPr>
        <p:spPr>
          <a:xfrm>
            <a:off x="361149" y="5863064"/>
            <a:ext cx="3147787" cy="293008"/>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29658947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29955"/>
          </a:xfrm>
        </p:spPr>
        <p:txBody>
          <a:bodyPr>
            <a:normAutofit/>
          </a:bodyPr>
          <a:lstStyle/>
          <a:p>
            <a:pPr algn="ctr"/>
            <a:r>
              <a:rPr lang="en-US" sz="2100" dirty="0">
                <a:latin typeface="Arial" panose="020B0604020202020204" pitchFamily="34" charset="0"/>
                <a:cs typeface="Arial" panose="020B0604020202020204" pitchFamily="34" charset="0"/>
              </a:rPr>
              <a:t>GRAPH 4: STATUS OF COMPLAINTS</a:t>
            </a:r>
            <a:endParaRPr lang="en-ZA" sz="2100" dirty="0">
              <a:latin typeface="Arial" panose="020B0604020202020204" pitchFamily="34" charset="0"/>
              <a:cs typeface="Arial" panose="020B0604020202020204" pitchFamily="34" charset="0"/>
            </a:endParaRPr>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val="4125351521"/>
              </p:ext>
            </p:extLst>
          </p:nvPr>
        </p:nvGraphicFramePr>
        <p:xfrm>
          <a:off x="628650" y="1588969"/>
          <a:ext cx="7886700" cy="3606818"/>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1"/>
          <p:cNvSpPr>
            <a:spLocks noGrp="1"/>
          </p:cNvSpPr>
          <p:nvPr>
            <p:ph type="ftr" sz="quarter" idx="11"/>
          </p:nvPr>
        </p:nvSpPr>
        <p:spPr>
          <a:xfrm>
            <a:off x="293914" y="5789674"/>
            <a:ext cx="3147787" cy="293008"/>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10327090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93914" y="6063343"/>
            <a:ext cx="3147787" cy="293008"/>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4199983469"/>
              </p:ext>
            </p:extLst>
          </p:nvPr>
        </p:nvGraphicFramePr>
        <p:xfrm>
          <a:off x="233265" y="224006"/>
          <a:ext cx="8604469" cy="5623011"/>
        </p:xfrm>
        <a:graphic>
          <a:graphicData uri="http://schemas.openxmlformats.org/drawingml/2006/table">
            <a:tbl>
              <a:tblPr/>
              <a:tblGrid>
                <a:gridCol w="1464906">
                  <a:extLst>
                    <a:ext uri="{9D8B030D-6E8A-4147-A177-3AD203B41FA5}">
                      <a16:colId xmlns:a16="http://schemas.microsoft.com/office/drawing/2014/main" xmlns="" val="20000"/>
                    </a:ext>
                  </a:extLst>
                </a:gridCol>
                <a:gridCol w="1362270">
                  <a:extLst>
                    <a:ext uri="{9D8B030D-6E8A-4147-A177-3AD203B41FA5}">
                      <a16:colId xmlns:a16="http://schemas.microsoft.com/office/drawing/2014/main" xmlns="" val="20001"/>
                    </a:ext>
                  </a:extLst>
                </a:gridCol>
                <a:gridCol w="2258008">
                  <a:extLst>
                    <a:ext uri="{9D8B030D-6E8A-4147-A177-3AD203B41FA5}">
                      <a16:colId xmlns:a16="http://schemas.microsoft.com/office/drawing/2014/main" xmlns="" val="20003"/>
                    </a:ext>
                  </a:extLst>
                </a:gridCol>
                <a:gridCol w="1405080">
                  <a:extLst>
                    <a:ext uri="{9D8B030D-6E8A-4147-A177-3AD203B41FA5}">
                      <a16:colId xmlns:a16="http://schemas.microsoft.com/office/drawing/2014/main" xmlns="" val="20004"/>
                    </a:ext>
                  </a:extLst>
                </a:gridCol>
                <a:gridCol w="2114205">
                  <a:extLst>
                    <a:ext uri="{9D8B030D-6E8A-4147-A177-3AD203B41FA5}">
                      <a16:colId xmlns:a16="http://schemas.microsoft.com/office/drawing/2014/main" xmlns="" val="20005"/>
                    </a:ext>
                  </a:extLst>
                </a:gridCol>
              </a:tblGrid>
              <a:tr h="363665">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Narrow"/>
                        </a:rPr>
                        <a:t>Strategic objective: </a:t>
                      </a:r>
                      <a:r>
                        <a:rPr kumimoji="0" lang="en-ZA" sz="1300" b="1" i="0" u="none" strike="noStrike" kern="1200" cap="none" spc="0" normalizeH="0" baseline="0" noProof="0" dirty="0" smtClean="0">
                          <a:ln>
                            <a:noFill/>
                          </a:ln>
                          <a:solidFill>
                            <a:srgbClr val="000000"/>
                          </a:solidFill>
                          <a:effectLst/>
                          <a:uLnTx/>
                          <a:uFillTx/>
                          <a:latin typeface="Arial Narrow"/>
                        </a:rPr>
                        <a:t>To facilitate tourism capacity-building programmes.</a:t>
                      </a:r>
                      <a:endParaRPr kumimoji="0" lang="en-US" sz="13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xmlns="" val="10000"/>
                  </a:ext>
                </a:extLst>
              </a:tr>
              <a:tr h="279051">
                <a:tc rowSpan="2">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Annual</a:t>
                      </a:r>
                      <a:r>
                        <a:rPr lang="en-US" sz="1300" b="1" baseline="0" dirty="0" smtClean="0">
                          <a:solidFill>
                            <a:schemeClr val="tx1"/>
                          </a:solidFill>
                          <a:latin typeface="Arial Narrow" pitchFamily="34" charset="0"/>
                          <a:cs typeface="Arial" pitchFamily="34" charset="0"/>
                        </a:rPr>
                        <a:t> </a:t>
                      </a:r>
                      <a:r>
                        <a:rPr lang="en-US" sz="1300" b="1" dirty="0" smtClean="0">
                          <a:solidFill>
                            <a:schemeClr val="tx1"/>
                          </a:solidFill>
                          <a:latin typeface="Arial Narrow" pitchFamily="34" charset="0"/>
                          <a:cs typeface="Arial" pitchFamily="34" charset="0"/>
                        </a:rPr>
                        <a:t>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300" b="1" dirty="0" smtClean="0">
                          <a:solidFill>
                            <a:schemeClr val="tx1"/>
                          </a:solidFill>
                          <a:latin typeface="Arial Narrow" pitchFamily="34" charset="0"/>
                          <a:cs typeface="Arial" pitchFamily="34" charset="0"/>
                        </a:rPr>
                        <a:t>Quarterly 3 Targets</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extLst>
                  <a:ext uri="{0D108BD9-81ED-4DB2-BD59-A6C34878D82A}">
                    <a16:rowId xmlns:a16="http://schemas.microsoft.com/office/drawing/2014/main" xmlns="" val="10001"/>
                  </a:ext>
                </a:extLst>
              </a:tr>
              <a:tr h="510181">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2 Performance – </a:t>
                      </a:r>
                      <a:r>
                        <a:rPr lang="en-ZA" sz="1300" b="1" i="0" dirty="0" smtClean="0">
                          <a:latin typeface="Arial Narrow" panose="020B0606020202030204" pitchFamily="34" charset="0"/>
                        </a:rPr>
                        <a:t>Actual </a:t>
                      </a:r>
                      <a:r>
                        <a:rPr lang="en-US" sz="1300" b="1" dirty="0" smtClean="0">
                          <a:latin typeface="Arial Narrow" panose="020B0606020202030204" pitchFamily="34" charset="0"/>
                        </a:rPr>
                        <a:t>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a:t>
                      </a:r>
                      <a:r>
                        <a:rPr lang="en-US" sz="1300" b="1" baseline="0" dirty="0" smtClean="0">
                          <a:latin typeface="Arial Narrow" panose="020B0606020202030204" pitchFamily="34" charset="0"/>
                        </a:rPr>
                        <a:t> Targets</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 Performance – Preliminary 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279051">
                <a:tc rowSpan="2">
                  <a:txBody>
                    <a:bodyPr/>
                    <a:lstStyle/>
                    <a:p>
                      <a:pPr marL="168275" marR="0" indent="-1651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300" dirty="0" smtClean="0">
                          <a:solidFill>
                            <a:schemeClr val="tx1"/>
                          </a:solidFill>
                          <a:latin typeface="Arial Narrow" pitchFamily="34" charset="0"/>
                          <a:ea typeface="Calibri"/>
                          <a:cs typeface="Times New Roman"/>
                        </a:rPr>
                        <a:t>Number of capacity-building programmes implemented.</a:t>
                      </a:r>
                      <a:endParaRPr lang="en-US" sz="1300" dirty="0">
                        <a:solidFill>
                          <a:schemeClr val="tx1"/>
                        </a:solidFill>
                        <a:latin typeface="Arial Narrow" pitchFamily="34" charset="0"/>
                      </a:endParaRPr>
                    </a:p>
                  </a:txBody>
                  <a:tcP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gridSpan="4">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kumimoji="0" lang="en-ZA"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Ten capacity-building programmes: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extLst>
                  <a:ext uri="{0D108BD9-81ED-4DB2-BD59-A6C34878D82A}">
                    <a16:rowId xmlns:a16="http://schemas.microsoft.com/office/drawing/2014/main" xmlns="" val="10004"/>
                  </a:ext>
                </a:extLst>
              </a:tr>
              <a:tr h="4018705">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endParaRPr lang="en-US" sz="13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168275" indent="-168275" algn="just" fontAlgn="t">
                        <a:buFont typeface="+mj-lt"/>
                        <a:buAutoNum type="arabicPeriod"/>
                      </a:pPr>
                      <a:r>
                        <a:rPr lang="en-ZA" sz="1300" b="0" i="0" u="none" strike="noStrike" dirty="0" smtClean="0">
                          <a:solidFill>
                            <a:srgbClr val="000000"/>
                          </a:solidFill>
                          <a:effectLst/>
                          <a:latin typeface="Arial Narrow" panose="020B0606020202030204" pitchFamily="34" charset="0"/>
                        </a:rPr>
                        <a:t>Implement </a:t>
                      </a:r>
                      <a:r>
                        <a:rPr lang="en-ZA" sz="1300" b="0" i="0" u="none" strike="noStrike" dirty="0">
                          <a:solidFill>
                            <a:srgbClr val="000000"/>
                          </a:solidFill>
                          <a:effectLst/>
                          <a:latin typeface="Arial Narrow" panose="020B0606020202030204" pitchFamily="34" charset="0"/>
                        </a:rPr>
                        <a:t>the National Youth Chefs (NYC) targeting 577 trainees.</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dirty="0" smtClean="0">
                          <a:solidFill>
                            <a:schemeClr val="tx1"/>
                          </a:solidFill>
                          <a:effectLst/>
                          <a:latin typeface="Arial Narrow" panose="020B0606020202030204" pitchFamily="34" charset="0"/>
                        </a:rPr>
                        <a:t>Quarterly report on the implementation of the programme was developed.</a:t>
                      </a:r>
                      <a:r>
                        <a:rPr lang="en-ZA" sz="1300" b="0" i="0" u="none" strike="noStrike" baseline="0" dirty="0" smtClean="0">
                          <a:solidFill>
                            <a:schemeClr val="tx1"/>
                          </a:solidFill>
                          <a:effectLst/>
                          <a:latin typeface="Arial Narrow" panose="020B0606020202030204" pitchFamily="34" charset="0"/>
                        </a:rPr>
                        <a:t> Graduations were held as follows:</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baseline="0" dirty="0" smtClean="0">
                          <a:solidFill>
                            <a:schemeClr val="tx1"/>
                          </a:solidFill>
                          <a:effectLst/>
                          <a:latin typeface="Arial Narrow" panose="020B0606020202030204" pitchFamily="34" charset="0"/>
                        </a:rPr>
                        <a:t>25 July 2017- GP, MP, LP, FS and NW (with 277 graduates);</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baseline="0" dirty="0" smtClean="0">
                          <a:solidFill>
                            <a:schemeClr val="tx1"/>
                          </a:solidFill>
                          <a:effectLst/>
                          <a:latin typeface="Arial Narrow" panose="020B0606020202030204" pitchFamily="34" charset="0"/>
                        </a:rPr>
                        <a:t>28 August 2017- KZN (with 89 graduates);</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baseline="0" dirty="0" smtClean="0">
                          <a:solidFill>
                            <a:schemeClr val="tx1"/>
                          </a:solidFill>
                          <a:effectLst/>
                          <a:latin typeface="Arial Narrow" panose="020B0606020202030204" pitchFamily="34" charset="0"/>
                        </a:rPr>
                        <a:t>8 and 22 August 2017- WC (with 76 graduates); and</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baseline="0" dirty="0" smtClean="0">
                          <a:solidFill>
                            <a:schemeClr val="tx1"/>
                          </a:solidFill>
                          <a:effectLst/>
                          <a:latin typeface="Arial Narrow" panose="020B0606020202030204" pitchFamily="34" charset="0"/>
                        </a:rPr>
                        <a:t>5 September 2017- EC (with 44 graduates).</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300" b="0" i="0" u="none" strike="noStrike" baseline="0" dirty="0" smtClean="0">
                        <a:solidFill>
                          <a:schemeClr val="tx1"/>
                        </a:solidFill>
                        <a:effectLst/>
                        <a:latin typeface="Arial Narrow" panose="020B0606020202030204" pitchFamily="34" charset="0"/>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baseline="0" dirty="0" smtClean="0">
                          <a:solidFill>
                            <a:schemeClr val="tx1"/>
                          </a:solidFill>
                          <a:effectLst/>
                          <a:latin typeface="Arial Narrow" panose="020B0606020202030204" pitchFamily="34" charset="0"/>
                        </a:rPr>
                        <a:t>Recruitment and selection for Phase 5 were done and concluded in all 9 provinces as follows:</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300" b="0" i="0" u="none" strike="noStrike" baseline="0" dirty="0" smtClean="0">
                        <a:solidFill>
                          <a:schemeClr val="tx1"/>
                        </a:solidFill>
                        <a:effectLst/>
                        <a:latin typeface="Arial Narrow" panose="020B0606020202030204" pitchFamily="34" charset="0"/>
                      </a:endParaRP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baseline="0" dirty="0" smtClean="0">
                          <a:solidFill>
                            <a:schemeClr val="tx1"/>
                          </a:solidFill>
                          <a:effectLst/>
                          <a:latin typeface="Arial Narrow" panose="020B0606020202030204" pitchFamily="34" charset="0"/>
                        </a:rPr>
                        <a:t>Diploma-    210</a:t>
                      </a: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baseline="0" dirty="0" smtClean="0">
                          <a:solidFill>
                            <a:schemeClr val="tx1"/>
                          </a:solidFill>
                          <a:effectLst/>
                          <a:latin typeface="Arial Narrow" panose="020B0606020202030204" pitchFamily="34" charset="0"/>
                        </a:rPr>
                        <a:t>Certificate- 470</a:t>
                      </a: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baseline="0" dirty="0" smtClean="0">
                          <a:solidFill>
                            <a:schemeClr val="tx1"/>
                          </a:solidFill>
                          <a:effectLst/>
                          <a:latin typeface="Arial Narrow" panose="020B0606020202030204" pitchFamily="34" charset="0"/>
                        </a:rPr>
                        <a:t>Pastry-         44</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300" b="0" i="0" u="none" strike="noStrike" kern="1200" dirty="0">
                          <a:solidFill>
                            <a:schemeClr val="tx1"/>
                          </a:solidFill>
                          <a:effectLst/>
                          <a:latin typeface="Arial Narrow" panose="020B0606020202030204" pitchFamily="34" charset="0"/>
                          <a:ea typeface="+mn-ea"/>
                          <a:cs typeface="+mn-cs"/>
                        </a:rPr>
                        <a:t>Quarterly report on the implementation of the </a:t>
                      </a:r>
                      <a:r>
                        <a:rPr lang="en-ZA" sz="1300" b="0" i="0" u="none" strike="noStrike" kern="1200" dirty="0" smtClean="0">
                          <a:solidFill>
                            <a:schemeClr val="tx1"/>
                          </a:solidFill>
                          <a:effectLst/>
                          <a:latin typeface="Arial Narrow" panose="020B0606020202030204" pitchFamily="34" charset="0"/>
                          <a:ea typeface="+mn-ea"/>
                          <a:cs typeface="+mn-cs"/>
                        </a:rPr>
                        <a:t>programme</a:t>
                      </a:r>
                    </a:p>
                    <a:p>
                      <a:pPr algn="just" fontAlgn="t"/>
                      <a:endParaRPr lang="en-ZA" sz="1300" b="0" i="0" u="none" strike="noStrike" kern="1200" dirty="0" smtClean="0">
                        <a:solidFill>
                          <a:schemeClr val="tx1"/>
                        </a:solidFill>
                        <a:effectLst/>
                        <a:latin typeface="Arial Narrow" panose="020B0606020202030204" pitchFamily="34" charset="0"/>
                        <a:ea typeface="+mn-ea"/>
                        <a:cs typeface="+mn-cs"/>
                      </a:endParaRPr>
                    </a:p>
                    <a:p>
                      <a:pPr algn="just" fontAlgn="t"/>
                      <a:endParaRPr lang="en-ZA" sz="1300" b="0" i="0" u="none" strike="noStrike" kern="1200" dirty="0">
                        <a:solidFill>
                          <a:schemeClr val="tx1"/>
                        </a:solidFill>
                        <a:effectLst/>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baseline="0" dirty="0" smtClean="0">
                          <a:solidFill>
                            <a:schemeClr val="tx1"/>
                          </a:solidFill>
                          <a:effectLst/>
                          <a:latin typeface="Arial Narrow" panose="020B0606020202030204" pitchFamily="34" charset="0"/>
                        </a:rPr>
                        <a:t>Quarterly report on the implementation of the programme has been developed. Progress was as follows:</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baseline="0" dirty="0" smtClean="0">
                          <a:solidFill>
                            <a:schemeClr val="tx1"/>
                          </a:solidFill>
                          <a:effectLst/>
                          <a:latin typeface="Arial Narrow" panose="020B0606020202030204" pitchFamily="34" charset="0"/>
                        </a:rPr>
                        <a:t>Recruitment of new Certificate intakes commenced on 20 October 2017 and the programme was fully rolled out on 1 November 2017.</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baseline="0" dirty="0" smtClean="0">
                          <a:solidFill>
                            <a:schemeClr val="tx1"/>
                          </a:solidFill>
                          <a:effectLst/>
                          <a:latin typeface="Arial Narrow" panose="020B0606020202030204" pitchFamily="34" charset="0"/>
                        </a:rPr>
                        <a:t>577 learners were split as follows: </a:t>
                      </a:r>
                    </a:p>
                    <a:p>
                      <a:pPr marL="171450" marR="0" indent="-171450" algn="just" defTabSz="914400" rtl="0" eaLnBrk="1" fontAlgn="t" latinLnBrk="0" hangingPunct="1">
                        <a:lnSpc>
                          <a:spcPct val="100000"/>
                        </a:lnSpc>
                        <a:spcBef>
                          <a:spcPts val="0"/>
                        </a:spcBef>
                        <a:spcAft>
                          <a:spcPts val="0"/>
                        </a:spcAft>
                        <a:buClrTx/>
                        <a:buSzTx/>
                        <a:buFont typeface="Arial Narrow" panose="020B0606020202030204" pitchFamily="34" charset="0"/>
                        <a:buChar char="−"/>
                        <a:tabLst/>
                        <a:defRPr/>
                      </a:pPr>
                      <a:r>
                        <a:rPr lang="en-ZA" sz="1300" b="0" i="0" u="none" strike="noStrike" baseline="0" dirty="0" smtClean="0">
                          <a:solidFill>
                            <a:schemeClr val="tx1"/>
                          </a:solidFill>
                          <a:effectLst/>
                          <a:latin typeface="Arial Narrow" panose="020B0606020202030204" pitchFamily="34" charset="0"/>
                        </a:rPr>
                        <a:t>250 for Certificate, </a:t>
                      </a:r>
                    </a:p>
                    <a:p>
                      <a:pPr marL="171450" marR="0" indent="-171450" algn="just" defTabSz="914400" rtl="0" eaLnBrk="1" fontAlgn="t" latinLnBrk="0" hangingPunct="1">
                        <a:lnSpc>
                          <a:spcPct val="100000"/>
                        </a:lnSpc>
                        <a:spcBef>
                          <a:spcPts val="0"/>
                        </a:spcBef>
                        <a:spcAft>
                          <a:spcPts val="0"/>
                        </a:spcAft>
                        <a:buClrTx/>
                        <a:buSzTx/>
                        <a:buFont typeface="Arial Narrow" panose="020B0606020202030204" pitchFamily="34" charset="0"/>
                        <a:buChar char="−"/>
                        <a:tabLst/>
                        <a:defRPr/>
                      </a:pPr>
                      <a:r>
                        <a:rPr lang="en-ZA" sz="1300" b="0" i="0" u="none" strike="noStrike" baseline="0" dirty="0" smtClean="0">
                          <a:solidFill>
                            <a:schemeClr val="tx1"/>
                          </a:solidFill>
                          <a:effectLst/>
                          <a:latin typeface="Arial Narrow" panose="020B0606020202030204" pitchFamily="34" charset="0"/>
                        </a:rPr>
                        <a:t>227 for Diploma, and</a:t>
                      </a:r>
                    </a:p>
                    <a:p>
                      <a:pPr marL="171450" marR="0" indent="-171450" algn="just" defTabSz="914400" rtl="0" eaLnBrk="1" fontAlgn="t" latinLnBrk="0" hangingPunct="1">
                        <a:lnSpc>
                          <a:spcPct val="100000"/>
                        </a:lnSpc>
                        <a:spcBef>
                          <a:spcPts val="0"/>
                        </a:spcBef>
                        <a:spcAft>
                          <a:spcPts val="0"/>
                        </a:spcAft>
                        <a:buClrTx/>
                        <a:buSzTx/>
                        <a:buFont typeface="Arial Narrow" panose="020B0606020202030204" pitchFamily="34" charset="0"/>
                        <a:buChar char="−"/>
                        <a:tabLst/>
                        <a:defRPr/>
                      </a:pPr>
                      <a:r>
                        <a:rPr lang="en-ZA" sz="1300" b="0" i="0" u="none" strike="noStrike" baseline="0" dirty="0" smtClean="0">
                          <a:solidFill>
                            <a:schemeClr val="tx1"/>
                          </a:solidFill>
                          <a:effectLst/>
                          <a:latin typeface="Arial Narrow" panose="020B0606020202030204" pitchFamily="34" charset="0"/>
                        </a:rPr>
                        <a:t>100 for Patisserie. </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baseline="0" dirty="0" smtClean="0">
                          <a:solidFill>
                            <a:schemeClr val="tx1"/>
                          </a:solidFill>
                          <a:effectLst/>
                          <a:latin typeface="Arial Narrow" panose="020B0606020202030204" pitchFamily="34" charset="0"/>
                        </a:rPr>
                        <a:t>Additional 222 learners have been enrolled on the programme due to high demand as well as to accommodate drop-outs.</a:t>
                      </a:r>
                    </a:p>
                  </a:txBody>
                  <a:tcPr marL="85725" marR="900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0525582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93914" y="6063343"/>
            <a:ext cx="3147787" cy="293008"/>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516597819"/>
              </p:ext>
            </p:extLst>
          </p:nvPr>
        </p:nvGraphicFramePr>
        <p:xfrm>
          <a:off x="293914" y="224005"/>
          <a:ext cx="8605899" cy="5322541"/>
        </p:xfrm>
        <a:graphic>
          <a:graphicData uri="http://schemas.openxmlformats.org/drawingml/2006/table">
            <a:tbl>
              <a:tblPr/>
              <a:tblGrid>
                <a:gridCol w="1188657">
                  <a:extLst>
                    <a:ext uri="{9D8B030D-6E8A-4147-A177-3AD203B41FA5}">
                      <a16:colId xmlns:a16="http://schemas.microsoft.com/office/drawing/2014/main" xmlns="" val="20000"/>
                    </a:ext>
                  </a:extLst>
                </a:gridCol>
                <a:gridCol w="1225118">
                  <a:extLst>
                    <a:ext uri="{9D8B030D-6E8A-4147-A177-3AD203B41FA5}">
                      <a16:colId xmlns:a16="http://schemas.microsoft.com/office/drawing/2014/main" xmlns="" val="20001"/>
                    </a:ext>
                  </a:extLst>
                </a:gridCol>
                <a:gridCol w="1865741">
                  <a:extLst>
                    <a:ext uri="{9D8B030D-6E8A-4147-A177-3AD203B41FA5}">
                      <a16:colId xmlns:a16="http://schemas.microsoft.com/office/drawing/2014/main" xmlns="" val="20002"/>
                    </a:ext>
                  </a:extLst>
                </a:gridCol>
                <a:gridCol w="1179300">
                  <a:extLst>
                    <a:ext uri="{9D8B030D-6E8A-4147-A177-3AD203B41FA5}">
                      <a16:colId xmlns:a16="http://schemas.microsoft.com/office/drawing/2014/main" xmlns="" val="20003"/>
                    </a:ext>
                  </a:extLst>
                </a:gridCol>
                <a:gridCol w="3147083">
                  <a:extLst>
                    <a:ext uri="{9D8B030D-6E8A-4147-A177-3AD203B41FA5}">
                      <a16:colId xmlns:a16="http://schemas.microsoft.com/office/drawing/2014/main" xmlns="" val="20004"/>
                    </a:ext>
                  </a:extLst>
                </a:gridCol>
              </a:tblGrid>
              <a:tr h="345649">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a:rPr>
                        <a:t>Strategic objective: </a:t>
                      </a:r>
                      <a:r>
                        <a:rPr kumimoji="0" lang="en-ZA" sz="1400" b="1" i="0" u="none" strike="noStrike" kern="1200" cap="none" spc="0" normalizeH="0" baseline="0" noProof="0" dirty="0" smtClean="0">
                          <a:ln>
                            <a:noFill/>
                          </a:ln>
                          <a:solidFill>
                            <a:srgbClr val="000000"/>
                          </a:solidFill>
                          <a:effectLst/>
                          <a:uLnTx/>
                          <a:uFillTx/>
                          <a:latin typeface="Arial Narrow"/>
                        </a:rPr>
                        <a:t>To facilitate tourism capacity-building programmes.</a:t>
                      </a:r>
                      <a:endParaRPr kumimoji="0" lang="en-US" sz="14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89128">
                <a:tc rowSpan="2">
                  <a:txBody>
                    <a:bodyPr/>
                    <a:lstStyle/>
                    <a:p>
                      <a:pPr algn="ctr">
                        <a:lnSpc>
                          <a:spcPct val="100000"/>
                        </a:lnSpc>
                      </a:pPr>
                      <a:r>
                        <a:rPr lang="en-US" sz="1400" b="1" dirty="0" smtClean="0">
                          <a:solidFill>
                            <a:schemeClr val="tx1"/>
                          </a:solidFill>
                          <a:latin typeface="Arial Narrow" pitchFamily="34" charset="0"/>
                          <a:cs typeface="Arial" pitchFamily="34" charset="0"/>
                        </a:rPr>
                        <a:t>Key</a:t>
                      </a:r>
                      <a:r>
                        <a:rPr lang="en-US" sz="1400" b="1" baseline="0" dirty="0" smtClean="0">
                          <a:solidFill>
                            <a:schemeClr val="tx1"/>
                          </a:solidFill>
                          <a:latin typeface="Arial Narrow" pitchFamily="34" charset="0"/>
                          <a:cs typeface="Arial"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solidFill>
                            <a:schemeClr val="tx1"/>
                          </a:solidFill>
                          <a:latin typeface="Arial Narrow" pitchFamily="34" charset="0"/>
                          <a:cs typeface="Arial" pitchFamily="34" charset="0"/>
                        </a:rPr>
                        <a:t>Annual</a:t>
                      </a:r>
                      <a:r>
                        <a:rPr lang="en-US" sz="1400" b="1" baseline="0" dirty="0" smtClean="0">
                          <a:solidFill>
                            <a:schemeClr val="tx1"/>
                          </a:solidFill>
                          <a:latin typeface="Arial Narrow" pitchFamily="34" charset="0"/>
                          <a:cs typeface="Arial" pitchFamily="34" charset="0"/>
                        </a:rPr>
                        <a:t> </a:t>
                      </a:r>
                      <a:r>
                        <a:rPr lang="en-US" sz="1400" b="1" dirty="0" smtClean="0">
                          <a:solidFill>
                            <a:schemeClr val="tx1"/>
                          </a:solidFill>
                          <a:latin typeface="Arial Narrow" pitchFamily="34" charset="0"/>
                          <a:cs typeface="Arial" pitchFamily="34" charset="0"/>
                        </a:rPr>
                        <a:t>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400" b="1" dirty="0" smtClean="0">
                          <a:solidFill>
                            <a:schemeClr val="tx1"/>
                          </a:solidFill>
                          <a:latin typeface="Arial Narrow" pitchFamily="34" charset="0"/>
                          <a:cs typeface="Arial" pitchFamily="34" charset="0"/>
                        </a:rPr>
                        <a:t>Quarterly 3 Targets</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534432">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274672">
                <a:tc rowSpan="2">
                  <a:txBody>
                    <a:bodyPr/>
                    <a:lstStyle/>
                    <a:p>
                      <a:pPr marL="168275" marR="0" indent="-1651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400" dirty="0" smtClean="0">
                          <a:solidFill>
                            <a:schemeClr val="tx1"/>
                          </a:solidFill>
                          <a:latin typeface="Arial Narrow" pitchFamily="34" charset="0"/>
                          <a:ea typeface="Calibri"/>
                          <a:cs typeface="Times New Roman"/>
                        </a:rPr>
                        <a:t>Number of capacity-building programmes implemented.</a:t>
                      </a:r>
                      <a:endParaRPr lang="en-US" sz="1400" dirty="0">
                        <a:solidFill>
                          <a:schemeClr val="tx1"/>
                        </a:solidFill>
                        <a:latin typeface="Arial Narrow" pitchFamily="34" charset="0"/>
                      </a:endParaRPr>
                    </a:p>
                  </a:txBody>
                  <a:tcP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gridSpan="4">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kumimoji="0" lang="en-ZA"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Ten capacity-building programmes … Continued:</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3845408">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endParaRPr lang="en-US" sz="14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168275" indent="-168275" algn="just" fontAlgn="t">
                        <a:buFont typeface="+mj-lt"/>
                        <a:buAutoNum type="arabicPeriod" startAt="2"/>
                      </a:pPr>
                      <a:r>
                        <a:rPr lang="en-ZA" sz="1400" b="0" i="0" u="none" strike="noStrike" dirty="0" smtClean="0">
                          <a:solidFill>
                            <a:srgbClr val="000000"/>
                          </a:solidFill>
                          <a:effectLst/>
                          <a:latin typeface="Arial Narrow" panose="020B0606020202030204" pitchFamily="34" charset="0"/>
                        </a:rPr>
                        <a:t>300 </a:t>
                      </a:r>
                      <a:r>
                        <a:rPr lang="en-ZA" sz="1400" b="0" i="0" u="none" strike="noStrike" dirty="0">
                          <a:solidFill>
                            <a:srgbClr val="000000"/>
                          </a:solidFill>
                          <a:effectLst/>
                          <a:latin typeface="Arial Narrow" panose="020B0606020202030204" pitchFamily="34" charset="0"/>
                        </a:rPr>
                        <a:t>Youth enrolled in the Sommelier training course.</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indent="0" algn="just">
                        <a:buFont typeface="Arial" panose="020B0604020202020204" pitchFamily="34" charset="0"/>
                        <a:buNone/>
                      </a:pPr>
                      <a:r>
                        <a:rPr lang="en-ZA" sz="1400" b="0" i="0" dirty="0" smtClean="0">
                          <a:solidFill>
                            <a:schemeClr val="tx1"/>
                          </a:solidFill>
                          <a:latin typeface="Arial Narrow" panose="020B0606020202030204" pitchFamily="34" charset="0"/>
                        </a:rPr>
                        <a:t>Quarterly report on the implementation of the programme was developed.</a:t>
                      </a:r>
                    </a:p>
                    <a:p>
                      <a:pPr marL="0" indent="0" algn="just">
                        <a:buFont typeface="Arial" panose="020B0604020202020204" pitchFamily="34" charset="0"/>
                        <a:buNone/>
                      </a:pPr>
                      <a:r>
                        <a:rPr lang="en-ZA" sz="1400" b="0" i="0" dirty="0" smtClean="0">
                          <a:solidFill>
                            <a:schemeClr val="tx1"/>
                          </a:solidFill>
                          <a:latin typeface="Arial Narrow" panose="020B0606020202030204" pitchFamily="34" charset="0"/>
                        </a:rPr>
                        <a:t>The total expenditure on the project</a:t>
                      </a:r>
                      <a:r>
                        <a:rPr lang="en-ZA" sz="1400" b="0" i="0" baseline="0" dirty="0" smtClean="0">
                          <a:solidFill>
                            <a:schemeClr val="tx1"/>
                          </a:solidFill>
                          <a:latin typeface="Arial Narrow" panose="020B0606020202030204" pitchFamily="34" charset="0"/>
                        </a:rPr>
                        <a:t> as at 30 September 2017 was at R7 053 159. </a:t>
                      </a:r>
                    </a:p>
                    <a:p>
                      <a:pPr marL="0" indent="0" algn="just">
                        <a:buFont typeface="Arial" panose="020B0604020202020204" pitchFamily="34" charset="0"/>
                        <a:buNone/>
                      </a:pPr>
                      <a:r>
                        <a:rPr lang="en-ZA" sz="1400" b="0" i="0" baseline="0" dirty="0" smtClean="0">
                          <a:solidFill>
                            <a:schemeClr val="tx1"/>
                          </a:solidFill>
                          <a:latin typeface="Arial Narrow" panose="020B0606020202030204" pitchFamily="34" charset="0"/>
                        </a:rPr>
                        <a:t>A total number of  298 learners are currently enrolled in the programme and 2 have dropped out. </a:t>
                      </a:r>
                    </a:p>
                    <a:p>
                      <a:pPr marL="0" indent="0" algn="just">
                        <a:buFont typeface="Arial" panose="020B0604020202020204" pitchFamily="34" charset="0"/>
                        <a:buNone/>
                      </a:pPr>
                      <a:r>
                        <a:rPr lang="en-ZA" sz="1400" b="0" i="0" baseline="0" dirty="0" smtClean="0">
                          <a:solidFill>
                            <a:schemeClr val="tx1"/>
                          </a:solidFill>
                          <a:latin typeface="Arial Narrow" panose="020B0606020202030204" pitchFamily="34" charset="0"/>
                        </a:rPr>
                        <a:t>Classroom and workplace site visits were conducted in Durban, Upington and Stellenbosch during the period under review.</a:t>
                      </a:r>
                      <a:endParaRPr lang="en-US" sz="1400" b="0" i="0" dirty="0" smtClean="0">
                        <a:solidFill>
                          <a:schemeClr val="tx1"/>
                        </a:solidFill>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400" b="0" i="0" u="none" strike="noStrike" dirty="0">
                          <a:solidFill>
                            <a:srgbClr val="000000"/>
                          </a:solidFill>
                          <a:effectLst/>
                          <a:latin typeface="Arial Narrow" panose="020B0606020202030204" pitchFamily="34" charset="0"/>
                        </a:rPr>
                        <a:t>Quarterly report on the implementation of the programme</a:t>
                      </a:r>
                      <a:r>
                        <a:rPr lang="en-ZA" sz="1400" b="0" i="0" u="none" strike="noStrike" dirty="0" smtClean="0">
                          <a:solidFill>
                            <a:srgbClr val="000000"/>
                          </a:solidFill>
                          <a:effectLst/>
                          <a:latin typeface="Arial Narrow" panose="020B0606020202030204" pitchFamily="34" charset="0"/>
                        </a:rPr>
                        <a:t>.</a:t>
                      </a:r>
                    </a:p>
                    <a:p>
                      <a:pPr algn="just" fontAlgn="t"/>
                      <a:endParaRPr lang="en-ZA" sz="1400" b="0" i="0" u="none" strike="noStrike" dirty="0" smtClean="0">
                        <a:solidFill>
                          <a:srgbClr val="000000"/>
                        </a:solidFill>
                        <a:effectLst/>
                        <a:latin typeface="Arial Narrow" panose="020B0606020202030204" pitchFamily="34" charset="0"/>
                      </a:endParaRPr>
                    </a:p>
                    <a:p>
                      <a:pPr algn="just" fontAlgn="t"/>
                      <a:endParaRPr lang="en-ZA" sz="1400" b="0" i="0" u="none" strike="noStrike" dirty="0">
                        <a:solidFill>
                          <a:srgbClr val="000000"/>
                        </a:solidFill>
                        <a:effectLst/>
                        <a:latin typeface="Arial Narrow" panose="020B0606020202030204" pitchFamily="34" charset="0"/>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indent="0" algn="just">
                        <a:buFont typeface="Arial" panose="020B0604020202020204" pitchFamily="34" charset="0"/>
                        <a:buNone/>
                      </a:pPr>
                      <a:r>
                        <a:rPr lang="en-ZA" sz="1400" b="0" i="0" dirty="0" smtClean="0">
                          <a:solidFill>
                            <a:schemeClr val="tx1"/>
                          </a:solidFill>
                          <a:latin typeface="Arial Narrow" panose="020B0606020202030204" pitchFamily="34" charset="0"/>
                        </a:rPr>
                        <a:t>Quarterly report on the implementation of the programme was developed was developed. Progress was as follows:</a:t>
                      </a:r>
                    </a:p>
                    <a:p>
                      <a:pPr marL="171450" indent="-171450" algn="just">
                        <a:buFont typeface="Arial" panose="020B0604020202020204" pitchFamily="34" charset="0"/>
                        <a:buChar char="•"/>
                      </a:pPr>
                      <a:r>
                        <a:rPr lang="en-ZA" sz="1400" b="0" i="0" dirty="0" smtClean="0">
                          <a:solidFill>
                            <a:schemeClr val="tx1"/>
                          </a:solidFill>
                          <a:latin typeface="Arial Narrow" panose="020B0606020202030204" pitchFamily="34" charset="0"/>
                        </a:rPr>
                        <a:t>All learners are currently</a:t>
                      </a:r>
                      <a:r>
                        <a:rPr lang="en-ZA" sz="1400" b="0" i="0" baseline="0" dirty="0" smtClean="0">
                          <a:solidFill>
                            <a:schemeClr val="tx1"/>
                          </a:solidFill>
                          <a:latin typeface="Arial Narrow" panose="020B0606020202030204" pitchFamily="34" charset="0"/>
                        </a:rPr>
                        <a:t> doing first level CATHSETA training</a:t>
                      </a:r>
                    </a:p>
                    <a:p>
                      <a:pPr marL="171450" indent="-171450" algn="just">
                        <a:buFont typeface="Arial" panose="020B0604020202020204" pitchFamily="34" charset="0"/>
                        <a:buChar char="•"/>
                      </a:pPr>
                      <a:r>
                        <a:rPr lang="en-ZA" sz="1200" b="1" dirty="0" smtClean="0">
                          <a:latin typeface="Arial" panose="020B0604020202020204" pitchFamily="34" charset="0"/>
                          <a:cs typeface="Arial" panose="020B0604020202020204" pitchFamily="34" charset="0"/>
                        </a:rPr>
                        <a:t>The training focuses on the following areas: </a:t>
                      </a:r>
                    </a:p>
                    <a:p>
                      <a:pPr marL="168275" lvl="1" indent="0" algn="just"/>
                      <a:r>
                        <a:rPr lang="en-ZA" sz="1200" dirty="0" smtClean="0">
                          <a:latin typeface="Arial" panose="020B0604020202020204" pitchFamily="34" charset="0"/>
                          <a:cs typeface="Arial" panose="020B0604020202020204" pitchFamily="34" charset="0"/>
                        </a:rPr>
                        <a:t>Bar Attendant Skills programme; Wine server course, cellar door experience, basic wine tasting; Wines of the World; Food and Wine pairing; Wine making processes; Viticulture; </a:t>
                      </a:r>
                      <a:r>
                        <a:rPr lang="en-ZA" sz="1100" dirty="0" smtClean="0">
                          <a:latin typeface="Arial" panose="020B0604020202020204" pitchFamily="34" charset="0"/>
                          <a:cs typeface="Arial" panose="020B0604020202020204" pitchFamily="34" charset="0"/>
                        </a:rPr>
                        <a:t>Customer Care and Table attendant. </a:t>
                      </a:r>
                    </a:p>
                    <a:p>
                      <a:pPr marL="171450" indent="-171450" algn="just">
                        <a:buFont typeface="Arial" panose="020B0604020202020204" pitchFamily="34" charset="0"/>
                        <a:buChar char="•"/>
                      </a:pPr>
                      <a:r>
                        <a:rPr lang="en-ZA" sz="1400" b="0" i="0" baseline="0" dirty="0" smtClean="0">
                          <a:solidFill>
                            <a:schemeClr val="tx1"/>
                          </a:solidFill>
                          <a:latin typeface="Arial Narrow" panose="020B0606020202030204" pitchFamily="34" charset="0"/>
                        </a:rPr>
                        <a:t>A total of 150 learners were recruited and placed in Upington, City of Johannesburg and eThekwini.</a:t>
                      </a:r>
                    </a:p>
                    <a:p>
                      <a:pPr marL="171450" indent="-171450" algn="just">
                        <a:buFont typeface="Arial" panose="020B0604020202020204" pitchFamily="34" charset="0"/>
                        <a:buChar char="•"/>
                      </a:pPr>
                      <a:r>
                        <a:rPr lang="en-ZA" sz="1400" b="0" i="0" baseline="0" dirty="0" smtClean="0">
                          <a:solidFill>
                            <a:schemeClr val="tx1"/>
                          </a:solidFill>
                          <a:latin typeface="Arial Narrow" panose="020B0606020202030204" pitchFamily="34" charset="0"/>
                        </a:rPr>
                        <a:t>Classroom and EPWP inductions were conducted in Jozini, Gauteng, City of Johannesburg and eThekwini</a:t>
                      </a:r>
                    </a:p>
                  </a:txBody>
                  <a:tcPr marL="86393"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1842458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93914" y="6063343"/>
            <a:ext cx="3147787" cy="293008"/>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3891155944"/>
              </p:ext>
            </p:extLst>
          </p:nvPr>
        </p:nvGraphicFramePr>
        <p:xfrm>
          <a:off x="223410" y="75286"/>
          <a:ext cx="8742539" cy="6053253"/>
        </p:xfrm>
        <a:graphic>
          <a:graphicData uri="http://schemas.openxmlformats.org/drawingml/2006/table">
            <a:tbl>
              <a:tblPr/>
              <a:tblGrid>
                <a:gridCol w="1285794">
                  <a:extLst>
                    <a:ext uri="{9D8B030D-6E8A-4147-A177-3AD203B41FA5}">
                      <a16:colId xmlns:a16="http://schemas.microsoft.com/office/drawing/2014/main" xmlns="" val="20000"/>
                    </a:ext>
                  </a:extLst>
                </a:gridCol>
                <a:gridCol w="1109709">
                  <a:extLst>
                    <a:ext uri="{9D8B030D-6E8A-4147-A177-3AD203B41FA5}">
                      <a16:colId xmlns:a16="http://schemas.microsoft.com/office/drawing/2014/main" xmlns="" val="20001"/>
                    </a:ext>
                  </a:extLst>
                </a:gridCol>
                <a:gridCol w="1704512"/>
                <a:gridCol w="923278"/>
                <a:gridCol w="116840"/>
                <a:gridCol w="3602406"/>
              </a:tblGrid>
              <a:tr h="367067">
                <a:tc gridSpan="6">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a:rPr>
                        <a:t>Strategic objective: </a:t>
                      </a:r>
                      <a:r>
                        <a:rPr kumimoji="0" lang="en-ZA" sz="1400" b="1" i="0" u="none" strike="noStrike" kern="1200" cap="none" spc="0" normalizeH="0" baseline="0" noProof="0" dirty="0" smtClean="0">
                          <a:ln>
                            <a:noFill/>
                          </a:ln>
                          <a:solidFill>
                            <a:srgbClr val="000000"/>
                          </a:solidFill>
                          <a:effectLst/>
                          <a:uLnTx/>
                          <a:uFillTx/>
                          <a:latin typeface="Arial Narrow"/>
                        </a:rPr>
                        <a:t>To facilitate tourism capacity-building programmes.</a:t>
                      </a:r>
                      <a:endParaRPr kumimoji="0" lang="en-US" sz="14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15611">
                <a:tc rowSpan="2">
                  <a:txBody>
                    <a:bodyPr/>
                    <a:lstStyle/>
                    <a:p>
                      <a:pPr algn="ctr">
                        <a:lnSpc>
                          <a:spcPct val="100000"/>
                        </a:lnSpc>
                      </a:pPr>
                      <a:r>
                        <a:rPr lang="en-US" sz="1200" b="1" dirty="0" smtClean="0">
                          <a:solidFill>
                            <a:schemeClr val="tx1"/>
                          </a:solidFill>
                          <a:latin typeface="Arial Narrow" pitchFamily="34" charset="0"/>
                          <a:cs typeface="Arial" pitchFamily="34" charset="0"/>
                        </a:rPr>
                        <a:t>Key</a:t>
                      </a:r>
                      <a:r>
                        <a:rPr lang="en-US" sz="1200" b="1" baseline="0" dirty="0" smtClean="0">
                          <a:solidFill>
                            <a:schemeClr val="tx1"/>
                          </a:solidFill>
                          <a:latin typeface="Arial Narrow" pitchFamily="34" charset="0"/>
                          <a:cs typeface="Arial" pitchFamily="34" charset="0"/>
                        </a:rPr>
                        <a:t> Performance Indicator</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200" b="1" dirty="0" smtClean="0">
                          <a:solidFill>
                            <a:schemeClr val="tx1"/>
                          </a:solidFill>
                          <a:latin typeface="Arial Narrow" pitchFamily="34" charset="0"/>
                          <a:cs typeface="Arial" pitchFamily="34" charset="0"/>
                        </a:rPr>
                        <a:t>Annual</a:t>
                      </a:r>
                      <a:r>
                        <a:rPr lang="en-US" sz="1200" b="1" baseline="0" dirty="0" smtClean="0">
                          <a:solidFill>
                            <a:schemeClr val="tx1"/>
                          </a:solidFill>
                          <a:latin typeface="Arial Narrow" pitchFamily="34" charset="0"/>
                          <a:cs typeface="Arial" pitchFamily="34" charset="0"/>
                        </a:rPr>
                        <a:t> </a:t>
                      </a:r>
                      <a:r>
                        <a:rPr lang="en-US" sz="1200" b="1" dirty="0" smtClean="0">
                          <a:solidFill>
                            <a:schemeClr val="tx1"/>
                          </a:solidFill>
                          <a:latin typeface="Arial Narrow" pitchFamily="34" charset="0"/>
                          <a:cs typeface="Arial" pitchFamily="34" charset="0"/>
                        </a:rPr>
                        <a:t>Target</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4">
                  <a:txBody>
                    <a:bodyPr/>
                    <a:lstStyle/>
                    <a:p>
                      <a:pPr algn="ctr">
                        <a:lnSpc>
                          <a:spcPct val="100000"/>
                        </a:lnSpc>
                      </a:pPr>
                      <a:r>
                        <a:rPr lang="en-US" sz="1400" b="1" dirty="0" smtClean="0">
                          <a:solidFill>
                            <a:schemeClr val="tx1"/>
                          </a:solidFill>
                          <a:latin typeface="Arial Narrow" pitchFamily="34" charset="0"/>
                          <a:cs typeface="Arial" pitchFamily="34" charset="0"/>
                        </a:rPr>
                        <a:t>Quarterly 3 Targets</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582564">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2 Performance – </a:t>
                      </a:r>
                      <a:r>
                        <a:rPr lang="en-ZA" sz="1200" b="1" i="0" dirty="0" smtClean="0">
                          <a:latin typeface="Arial Narrow" panose="020B0606020202030204" pitchFamily="34" charset="0"/>
                        </a:rPr>
                        <a:t>Actual </a:t>
                      </a:r>
                      <a:r>
                        <a:rPr lang="en-US" sz="1200" b="1" dirty="0" smtClean="0">
                          <a:latin typeface="Arial Narrow" panose="020B0606020202030204" pitchFamily="34" charset="0"/>
                        </a:rPr>
                        <a:t>Data </a:t>
                      </a:r>
                      <a:endParaRPr lang="en-US" sz="12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3</a:t>
                      </a:r>
                      <a:r>
                        <a:rPr lang="en-US" sz="1200" b="1" baseline="0" dirty="0" smtClean="0">
                          <a:latin typeface="Arial Narrow" panose="020B0606020202030204" pitchFamily="34" charset="0"/>
                        </a:rPr>
                        <a:t> Targets</a:t>
                      </a:r>
                      <a:endParaRPr lang="en-US" sz="12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3 Performance – Preliminary Data </a:t>
                      </a:r>
                      <a:endParaRPr lang="en-US" sz="12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xmlns="" val="10002"/>
                  </a:ext>
                </a:extLst>
              </a:tr>
              <a:tr h="299831">
                <a:tc rowSpan="2">
                  <a:txBody>
                    <a:bodyPr/>
                    <a:lstStyle/>
                    <a:p>
                      <a:pPr marL="168275" marR="0" indent="-168275"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400" dirty="0" smtClean="0">
                          <a:solidFill>
                            <a:schemeClr val="tx1"/>
                          </a:solidFill>
                          <a:latin typeface="Arial Narrow" pitchFamily="34" charset="0"/>
                          <a:ea typeface="Calibri"/>
                          <a:cs typeface="Times New Roman"/>
                        </a:rPr>
                        <a:t>Number of capacity-building programmes implemented.</a:t>
                      </a:r>
                      <a:endParaRPr lang="en-US" sz="1400" dirty="0">
                        <a:solidFill>
                          <a:schemeClr val="tx1"/>
                        </a:solidFill>
                        <a:latin typeface="Arial Narrow" pitchFamily="34" charset="0"/>
                      </a:endParaRPr>
                    </a:p>
                  </a:txBody>
                  <a:tcP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gridSpan="5">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kumimoji="0" lang="en-ZA"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Ten capacity-building programme : </a:t>
                      </a:r>
                      <a:r>
                        <a:rPr kumimoji="0" lang="en-ZA" sz="1300" b="1"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mn-cs"/>
                        </a:rPr>
                        <a:t>Cont</a:t>
                      </a:r>
                      <a:r>
                        <a:rPr kumimoji="0" lang="en-ZA"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4309644">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endParaRPr lang="en-US" sz="14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115888" indent="-115888" algn="just" fontAlgn="t">
                        <a:buFont typeface="+mj-lt"/>
                        <a:buAutoNum type="arabicPeriod" startAt="3"/>
                      </a:pPr>
                      <a:r>
                        <a:rPr lang="en-ZA" sz="1400" b="0" i="0" u="none" strike="noStrike" dirty="0" smtClean="0">
                          <a:solidFill>
                            <a:schemeClr val="tx1"/>
                          </a:solidFill>
                          <a:effectLst/>
                          <a:latin typeface="Arial Narrow" panose="020B0606020202030204" pitchFamily="34" charset="0"/>
                        </a:rPr>
                        <a:t>Training </a:t>
                      </a:r>
                      <a:r>
                        <a:rPr lang="en-ZA" sz="1400" b="0" i="0" u="none" strike="noStrike" dirty="0">
                          <a:solidFill>
                            <a:schemeClr val="tx1"/>
                          </a:solidFill>
                          <a:effectLst/>
                          <a:latin typeface="Arial Narrow" panose="020B0606020202030204" pitchFamily="34" charset="0"/>
                        </a:rPr>
                        <a:t>facilitated </a:t>
                      </a:r>
                      <a:r>
                        <a:rPr lang="en-ZA" sz="1400" b="0" i="0" u="none" strike="noStrike" dirty="0" smtClean="0">
                          <a:solidFill>
                            <a:schemeClr val="tx1"/>
                          </a:solidFill>
                          <a:effectLst/>
                          <a:latin typeface="Arial Narrow" panose="020B0606020202030204" pitchFamily="34" charset="0"/>
                        </a:rPr>
                        <a:t>for     2 000 </a:t>
                      </a:r>
                      <a:r>
                        <a:rPr lang="en-ZA" sz="1400" b="0" i="0" u="none" strike="noStrike" dirty="0">
                          <a:solidFill>
                            <a:schemeClr val="tx1"/>
                          </a:solidFill>
                          <a:effectLst/>
                          <a:latin typeface="Arial Narrow" panose="020B0606020202030204" pitchFamily="34" charset="0"/>
                        </a:rPr>
                        <a:t>trainees in the Youth </a:t>
                      </a:r>
                      <a:r>
                        <a:rPr lang="en-ZA" sz="1400" b="0" i="0" u="none" strike="noStrike" dirty="0" smtClean="0">
                          <a:solidFill>
                            <a:schemeClr val="tx1"/>
                          </a:solidFill>
                          <a:effectLst/>
                          <a:latin typeface="Arial Narrow" panose="020B0606020202030204" pitchFamily="34" charset="0"/>
                        </a:rPr>
                        <a:t>in</a:t>
                      </a:r>
                      <a:r>
                        <a:rPr lang="en-ZA" sz="1400" b="0" i="0" u="none" strike="noStrike" baseline="0" dirty="0" smtClean="0">
                          <a:solidFill>
                            <a:schemeClr val="tx1"/>
                          </a:solidFill>
                          <a:effectLst/>
                          <a:latin typeface="Arial Narrow" panose="020B0606020202030204" pitchFamily="34" charset="0"/>
                        </a:rPr>
                        <a:t> </a:t>
                      </a:r>
                      <a:r>
                        <a:rPr lang="en-ZA" sz="1400" b="0" i="0" u="none" strike="noStrike" dirty="0" smtClean="0">
                          <a:solidFill>
                            <a:schemeClr val="tx1"/>
                          </a:solidFill>
                          <a:effectLst/>
                          <a:latin typeface="Arial Narrow" panose="020B0606020202030204" pitchFamily="34" charset="0"/>
                        </a:rPr>
                        <a:t>Hospitality Service Training</a:t>
                      </a:r>
                      <a:r>
                        <a:rPr lang="en-ZA" sz="1400" b="0" i="0" u="none" strike="noStrike" dirty="0">
                          <a:solidFill>
                            <a:schemeClr val="tx1"/>
                          </a:solidFill>
                          <a:effectLst/>
                          <a:latin typeface="Arial Narrow" panose="020B0606020202030204" pitchFamily="34" charset="0"/>
                        </a:rPr>
                        <a:t/>
                      </a:r>
                      <a:br>
                        <a:rPr lang="en-ZA" sz="1400" b="0" i="0" u="none" strike="noStrike" dirty="0">
                          <a:solidFill>
                            <a:schemeClr val="tx1"/>
                          </a:solidFill>
                          <a:effectLst/>
                          <a:latin typeface="Arial Narrow" panose="020B0606020202030204" pitchFamily="34" charset="0"/>
                        </a:rPr>
                      </a:br>
                      <a:r>
                        <a:rPr lang="en-ZA" sz="1400" b="0" i="0" u="none" strike="noStrike" dirty="0" smtClean="0">
                          <a:solidFill>
                            <a:schemeClr val="tx1"/>
                          </a:solidFill>
                          <a:effectLst/>
                          <a:latin typeface="Arial Narrow" panose="020B0606020202030204" pitchFamily="34" charset="0"/>
                        </a:rPr>
                        <a:t>Programme.</a:t>
                      </a:r>
                      <a:endParaRPr lang="en-ZA" sz="1400" b="0" i="0" u="none" strike="noStrike" dirty="0">
                        <a:solidFill>
                          <a:schemeClr val="tx1"/>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400" b="0" i="0" u="none" strike="noStrike" dirty="0" smtClean="0">
                          <a:solidFill>
                            <a:schemeClr val="tx1"/>
                          </a:solidFill>
                          <a:effectLst/>
                          <a:latin typeface="Arial Narrow" panose="020B0606020202030204" pitchFamily="34" charset="0"/>
                        </a:rPr>
                        <a:t>Quarterly report on the implementation of the programme was developed.</a:t>
                      </a:r>
                    </a:p>
                    <a:p>
                      <a:pPr algn="just" fontAlgn="t"/>
                      <a:r>
                        <a:rPr lang="en-ZA" sz="1400" b="0" i="0" u="none" strike="noStrike" dirty="0" smtClean="0">
                          <a:solidFill>
                            <a:schemeClr val="tx1"/>
                          </a:solidFill>
                          <a:effectLst/>
                          <a:latin typeface="Arial Narrow" panose="020B0606020202030204" pitchFamily="34" charset="0"/>
                        </a:rPr>
                        <a:t>Both Accommodation Services and</a:t>
                      </a:r>
                      <a:r>
                        <a:rPr lang="en-ZA" sz="1400" b="0" i="0" u="none" strike="noStrike" baseline="0" dirty="0" smtClean="0">
                          <a:solidFill>
                            <a:schemeClr val="tx1"/>
                          </a:solidFill>
                          <a:effectLst/>
                          <a:latin typeface="Arial Narrow" panose="020B0606020202030204" pitchFamily="34" charset="0"/>
                        </a:rPr>
                        <a:t> Food and Beverages learners have completed theory training. Classroom and workplace visits were conducted during the period under review.</a:t>
                      </a:r>
                      <a:endParaRPr lang="en-ZA" sz="1400" b="0" i="0" u="none" strike="noStrike" dirty="0">
                        <a:solidFill>
                          <a:schemeClr val="tx1"/>
                        </a:solidFill>
                        <a:effectLst/>
                        <a:latin typeface="Arial Narrow" panose="020B0606020202030204" pitchFamily="34" charset="0"/>
                      </a:endParaRP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gridSpan="2">
                  <a:txBody>
                    <a:bodyPr/>
                    <a:lstStyle/>
                    <a:p>
                      <a:pPr algn="just" fontAlgn="t"/>
                      <a:r>
                        <a:rPr lang="en-ZA" sz="1400" b="0" i="0" u="none" strike="noStrike" dirty="0">
                          <a:solidFill>
                            <a:srgbClr val="000000"/>
                          </a:solidFill>
                          <a:effectLst/>
                          <a:latin typeface="Arial Narrow" panose="020B0606020202030204" pitchFamily="34" charset="0"/>
                        </a:rPr>
                        <a:t>Quarterly report on the implementation of the programme</a:t>
                      </a:r>
                      <a:r>
                        <a:rPr lang="en-ZA" sz="1400" b="0" i="0" u="none" strike="noStrike" dirty="0" smtClean="0">
                          <a:solidFill>
                            <a:srgbClr val="000000"/>
                          </a:solidFill>
                          <a:effectLst/>
                          <a:latin typeface="Arial Narrow" panose="020B0606020202030204" pitchFamily="34" charset="0"/>
                        </a:rPr>
                        <a:t>.</a:t>
                      </a:r>
                    </a:p>
                    <a:p>
                      <a:pPr algn="just" fontAlgn="t"/>
                      <a:endParaRPr lang="en-ZA" sz="1400" b="0" i="0" u="none" strike="noStrike" dirty="0" smtClean="0">
                        <a:solidFill>
                          <a:srgbClr val="000000"/>
                        </a:solidFill>
                        <a:effectLst/>
                        <a:latin typeface="Arial Narrow" panose="020B0606020202030204" pitchFamily="34" charset="0"/>
                      </a:endParaRPr>
                    </a:p>
                    <a:p>
                      <a:pPr algn="just" fontAlgn="t"/>
                      <a:endParaRPr lang="en-ZA" sz="1400" b="0" i="0" u="none" strike="noStrike" dirty="0">
                        <a:solidFill>
                          <a:srgbClr val="000000"/>
                        </a:solidFill>
                        <a:effectLst/>
                        <a:latin typeface="Arial Narrow" panose="020B0606020202030204" pitchFamily="34" charset="0"/>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indent="0" algn="just" fontAlgn="t">
                        <a:buFont typeface="Arial" panose="020B0604020202020204" pitchFamily="34" charset="0"/>
                        <a:buNone/>
                      </a:pPr>
                      <a:endParaRPr lang="en-ZA" sz="1400" b="0" i="0" u="none" strike="noStrike" baseline="0" dirty="0" smtClean="0">
                        <a:solidFill>
                          <a:schemeClr val="tx1"/>
                        </a:solidFill>
                        <a:effectLst/>
                        <a:latin typeface="Arial Narrow" panose="020B0606020202030204" pitchFamily="34"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indent="0" algn="just" fontAlgn="t">
                        <a:buFont typeface="Arial" panose="020B0604020202020204" pitchFamily="34" charset="0"/>
                        <a:buNone/>
                      </a:pPr>
                      <a:r>
                        <a:rPr lang="en-ZA" sz="1400" b="0" i="0" u="none" strike="noStrike" dirty="0" smtClean="0">
                          <a:solidFill>
                            <a:schemeClr val="tx1"/>
                          </a:solidFill>
                          <a:effectLst/>
                          <a:latin typeface="Arial Narrow" panose="020B0606020202030204" pitchFamily="34" charset="0"/>
                        </a:rPr>
                        <a:t>Quarterly report on the implementation of the programme was developed. </a:t>
                      </a:r>
                      <a:r>
                        <a:rPr lang="en-ZA" sz="1400" b="0" i="0" dirty="0" smtClean="0">
                          <a:solidFill>
                            <a:schemeClr val="tx1"/>
                          </a:solidFill>
                          <a:latin typeface="Arial Narrow" panose="020B0606020202030204" pitchFamily="34" charset="0"/>
                        </a:rPr>
                        <a:t>Progress was as follows:</a:t>
                      </a:r>
                      <a:r>
                        <a:rPr lang="en-ZA" sz="1400" b="0" i="0" u="none" strike="noStrike" dirty="0" smtClean="0">
                          <a:solidFill>
                            <a:schemeClr val="tx1"/>
                          </a:solidFill>
                          <a:effectLst/>
                          <a:latin typeface="Arial Narrow" panose="020B0606020202030204" pitchFamily="34" charset="0"/>
                        </a:rPr>
                        <a:t> </a:t>
                      </a:r>
                    </a:p>
                    <a:p>
                      <a:pPr marL="171450" indent="-171450" algn="just" fontAlgn="t">
                        <a:buFont typeface="Arial" panose="020B0604020202020204" pitchFamily="34" charset="0"/>
                        <a:buChar char="•"/>
                      </a:pPr>
                      <a:r>
                        <a:rPr lang="en-ZA" sz="1400" b="0" i="0" u="none" strike="noStrike" dirty="0" smtClean="0">
                          <a:solidFill>
                            <a:schemeClr val="tx1"/>
                          </a:solidFill>
                          <a:effectLst/>
                          <a:latin typeface="Arial Narrow" panose="020B0606020202030204" pitchFamily="34" charset="0"/>
                        </a:rPr>
                        <a:t>Trainings were 70-90% complete in their respective </a:t>
                      </a:r>
                      <a:r>
                        <a:rPr lang="en-ZA" sz="1400" b="0" i="0" u="none" strike="noStrike" baseline="0" dirty="0" smtClean="0">
                          <a:solidFill>
                            <a:schemeClr val="tx1"/>
                          </a:solidFill>
                          <a:effectLst/>
                          <a:latin typeface="Arial Narrow" panose="020B0606020202030204" pitchFamily="34" charset="0"/>
                        </a:rPr>
                        <a:t>provinces.</a:t>
                      </a:r>
                    </a:p>
                    <a:p>
                      <a:pPr marL="171450" indent="-171450" algn="just" fontAlgn="t">
                        <a:buFont typeface="Arial" panose="020B0604020202020204" pitchFamily="34" charset="0"/>
                        <a:buChar char="•"/>
                      </a:pPr>
                      <a:r>
                        <a:rPr lang="en-ZA" sz="1400" b="0" i="0" u="none" strike="noStrike" baseline="0" dirty="0" smtClean="0">
                          <a:solidFill>
                            <a:schemeClr val="tx1"/>
                          </a:solidFill>
                          <a:effectLst/>
                          <a:latin typeface="Arial Narrow" panose="020B0606020202030204" pitchFamily="34" charset="0"/>
                        </a:rPr>
                        <a:t>148 learners graduated in Mogale City (Gauteng) </a:t>
                      </a:r>
                    </a:p>
                    <a:p>
                      <a:pPr marL="171450" indent="-171450" algn="just" fontAlgn="t">
                        <a:buFont typeface="Arial" panose="020B0604020202020204" pitchFamily="34" charset="0"/>
                        <a:buChar char="•"/>
                      </a:pPr>
                      <a:r>
                        <a:rPr lang="en-ZA" sz="1400" b="0" i="0" u="none" strike="noStrike" baseline="0" dirty="0" smtClean="0">
                          <a:solidFill>
                            <a:schemeClr val="tx1"/>
                          </a:solidFill>
                          <a:effectLst/>
                          <a:latin typeface="Arial Narrow" panose="020B0606020202030204" pitchFamily="34" charset="0"/>
                        </a:rPr>
                        <a:t>275 graduated in Mbombela (Mpumalanga). </a:t>
                      </a:r>
                    </a:p>
                    <a:p>
                      <a:pPr marL="0" indent="0" algn="just" fontAlgn="t">
                        <a:buFont typeface="Arial" panose="020B0604020202020204" pitchFamily="34" charset="0"/>
                        <a:buNone/>
                      </a:pPr>
                      <a:r>
                        <a:rPr lang="en-ZA" sz="1400" b="1" i="0" u="none" strike="noStrike" baseline="0" dirty="0" smtClean="0">
                          <a:solidFill>
                            <a:schemeClr val="tx1"/>
                          </a:solidFill>
                          <a:effectLst/>
                          <a:latin typeface="Arial Narrow" panose="020B0606020202030204" pitchFamily="34" charset="0"/>
                        </a:rPr>
                        <a:t>Learners to graduate during March are:-</a:t>
                      </a:r>
                    </a:p>
                    <a:p>
                      <a:pPr marL="171450" indent="-171450" algn="just" fontAlgn="t">
                        <a:buFont typeface="Arial" panose="020B0604020202020204" pitchFamily="34" charset="0"/>
                        <a:buChar char="•"/>
                      </a:pPr>
                      <a:r>
                        <a:rPr lang="en-ZA" sz="1400" b="0" i="0" u="none" strike="noStrike" baseline="0" dirty="0" smtClean="0">
                          <a:solidFill>
                            <a:schemeClr val="tx1"/>
                          </a:solidFill>
                          <a:effectLst/>
                          <a:latin typeface="Arial Narrow" panose="020B0606020202030204" pitchFamily="34" charset="0"/>
                        </a:rPr>
                        <a:t>543 learners from KZN.</a:t>
                      </a:r>
                    </a:p>
                    <a:p>
                      <a:pPr marL="171450" indent="-171450" algn="just" fontAlgn="t">
                        <a:buFont typeface="Arial" panose="020B0604020202020204" pitchFamily="34" charset="0"/>
                        <a:buChar char="•"/>
                      </a:pPr>
                      <a:r>
                        <a:rPr lang="en-ZA" sz="1400" b="0" i="0" u="none" strike="noStrike" baseline="0" dirty="0" smtClean="0">
                          <a:solidFill>
                            <a:schemeClr val="tx1"/>
                          </a:solidFill>
                          <a:effectLst/>
                          <a:latin typeface="Arial Narrow" panose="020B0606020202030204" pitchFamily="34" charset="0"/>
                        </a:rPr>
                        <a:t>108 learners from NC</a:t>
                      </a:r>
                    </a:p>
                    <a:p>
                      <a:pPr marL="171450" indent="-171450" algn="just" fontAlgn="t">
                        <a:buFont typeface="Arial" panose="020B0604020202020204" pitchFamily="34" charset="0"/>
                        <a:buChar char="•"/>
                      </a:pPr>
                      <a:r>
                        <a:rPr lang="en-ZA" sz="1400" b="0" i="0" u="none" strike="noStrike" baseline="0" dirty="0" smtClean="0">
                          <a:solidFill>
                            <a:schemeClr val="tx1"/>
                          </a:solidFill>
                          <a:effectLst/>
                          <a:latin typeface="Arial Narrow" panose="020B0606020202030204" pitchFamily="34" charset="0"/>
                        </a:rPr>
                        <a:t>115 learners from EC</a:t>
                      </a:r>
                    </a:p>
                    <a:p>
                      <a:pPr marL="171450" indent="-171450" algn="just" fontAlgn="t">
                        <a:buFont typeface="Arial" panose="020B0604020202020204" pitchFamily="34" charset="0"/>
                        <a:buChar char="•"/>
                      </a:pPr>
                      <a:r>
                        <a:rPr lang="en-ZA" sz="1400" b="0" i="0" u="none" strike="noStrike" baseline="0" dirty="0" smtClean="0">
                          <a:solidFill>
                            <a:schemeClr val="tx1"/>
                          </a:solidFill>
                          <a:effectLst/>
                          <a:latin typeface="Arial Narrow" panose="020B0606020202030204" pitchFamily="34" charset="0"/>
                        </a:rPr>
                        <a:t>483 learners from  WC</a:t>
                      </a:r>
                    </a:p>
                    <a:p>
                      <a:pPr marL="171450" indent="-171450" algn="just" fontAlgn="t">
                        <a:buFont typeface="Arial" panose="020B0604020202020204" pitchFamily="34" charset="0"/>
                        <a:buChar char="•"/>
                      </a:pPr>
                      <a:r>
                        <a:rPr lang="en-ZA" sz="1400" b="0" i="0" u="none" strike="noStrike" baseline="0" dirty="0" smtClean="0">
                          <a:solidFill>
                            <a:schemeClr val="tx1"/>
                          </a:solidFill>
                          <a:effectLst/>
                          <a:latin typeface="Arial Narrow" panose="020B0606020202030204" pitchFamily="34" charset="0"/>
                        </a:rPr>
                        <a:t>97 Students were additional (top-up) and will complete training in April</a:t>
                      </a:r>
                    </a:p>
                    <a:p>
                      <a:pPr marL="0" indent="0" algn="just" fontAlgn="t">
                        <a:buFont typeface="Arial" panose="020B0604020202020204" pitchFamily="34" charset="0"/>
                        <a:buNone/>
                      </a:pPr>
                      <a:r>
                        <a:rPr lang="en-ZA" sz="1400" b="1" i="0" u="none" strike="noStrike" baseline="0" dirty="0" smtClean="0">
                          <a:solidFill>
                            <a:schemeClr val="tx1"/>
                          </a:solidFill>
                          <a:effectLst/>
                          <a:latin typeface="Arial Narrow" panose="020B0606020202030204" pitchFamily="34" charset="0"/>
                        </a:rPr>
                        <a:t>Provinces that started late will complete in November 2018 are:-</a:t>
                      </a:r>
                    </a:p>
                    <a:p>
                      <a:pPr marL="171450" indent="-171450" algn="just" fontAlgn="t">
                        <a:buFont typeface="Arial" panose="020B0604020202020204" pitchFamily="34" charset="0"/>
                        <a:buChar char="•"/>
                      </a:pPr>
                      <a:r>
                        <a:rPr lang="en-ZA" sz="1400" b="0" i="0" u="none" strike="noStrike" baseline="0" dirty="0" smtClean="0">
                          <a:solidFill>
                            <a:schemeClr val="tx1"/>
                          </a:solidFill>
                          <a:effectLst/>
                          <a:latin typeface="Arial Narrow" panose="020B0606020202030204" pitchFamily="34" charset="0"/>
                        </a:rPr>
                        <a:t>300 Learners from LP joined late</a:t>
                      </a:r>
                    </a:p>
                    <a:p>
                      <a:pPr marL="171450" marR="0" lvl="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b="0" i="0" u="none" strike="noStrike" baseline="0" dirty="0" smtClean="0">
                          <a:solidFill>
                            <a:schemeClr val="tx1"/>
                          </a:solidFill>
                          <a:effectLst/>
                          <a:latin typeface="Arial Narrow" panose="020B0606020202030204" pitchFamily="34" charset="0"/>
                        </a:rPr>
                        <a:t>200 Learners from NW joined late</a:t>
                      </a:r>
                    </a:p>
                    <a:p>
                      <a:pPr marL="171450" marR="0" lvl="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b="0" i="0" u="none" strike="noStrike" baseline="0" dirty="0" smtClean="0">
                          <a:solidFill>
                            <a:schemeClr val="tx1"/>
                          </a:solidFill>
                          <a:effectLst/>
                          <a:latin typeface="Arial Narrow" panose="020B0606020202030204" pitchFamily="34" charset="0"/>
                        </a:rPr>
                        <a:t>100 Learners from FS joined late</a:t>
                      </a:r>
                    </a:p>
                    <a:p>
                      <a:pPr marL="171450" indent="-171450" algn="just" fontAlgn="t">
                        <a:buFont typeface="Arial" panose="020B0604020202020204" pitchFamily="34" charset="0"/>
                        <a:buChar char="•"/>
                      </a:pPr>
                      <a:r>
                        <a:rPr lang="en-ZA" sz="1400" b="0" i="0" u="none" strike="noStrike" baseline="0" dirty="0" smtClean="0">
                          <a:solidFill>
                            <a:schemeClr val="tx1"/>
                          </a:solidFill>
                          <a:effectLst/>
                          <a:latin typeface="Arial Narrow" panose="020B0606020202030204" pitchFamily="34" charset="0"/>
                        </a:rPr>
                        <a:t>Classroom visits were conducted in Limpopo, Gauteng and Mpumalanga.</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6123497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93914" y="6063343"/>
            <a:ext cx="3147787" cy="293008"/>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159504544"/>
              </p:ext>
            </p:extLst>
          </p:nvPr>
        </p:nvGraphicFramePr>
        <p:xfrm>
          <a:off x="204749" y="224005"/>
          <a:ext cx="8724098" cy="5094133"/>
        </p:xfrm>
        <a:graphic>
          <a:graphicData uri="http://schemas.openxmlformats.org/drawingml/2006/table">
            <a:tbl>
              <a:tblPr/>
              <a:tblGrid>
                <a:gridCol w="1670704">
                  <a:extLst>
                    <a:ext uri="{9D8B030D-6E8A-4147-A177-3AD203B41FA5}">
                      <a16:colId xmlns:a16="http://schemas.microsoft.com/office/drawing/2014/main" xmlns="" val="20000"/>
                    </a:ext>
                  </a:extLst>
                </a:gridCol>
                <a:gridCol w="1343608">
                  <a:extLst>
                    <a:ext uri="{9D8B030D-6E8A-4147-A177-3AD203B41FA5}">
                      <a16:colId xmlns:a16="http://schemas.microsoft.com/office/drawing/2014/main" xmlns="" val="20001"/>
                    </a:ext>
                  </a:extLst>
                </a:gridCol>
                <a:gridCol w="1744825">
                  <a:extLst>
                    <a:ext uri="{9D8B030D-6E8A-4147-A177-3AD203B41FA5}">
                      <a16:colId xmlns:a16="http://schemas.microsoft.com/office/drawing/2014/main" xmlns="" val="20003"/>
                    </a:ext>
                  </a:extLst>
                </a:gridCol>
                <a:gridCol w="1436914">
                  <a:extLst>
                    <a:ext uri="{9D8B030D-6E8A-4147-A177-3AD203B41FA5}">
                      <a16:colId xmlns:a16="http://schemas.microsoft.com/office/drawing/2014/main" xmlns="" val="20004"/>
                    </a:ext>
                  </a:extLst>
                </a:gridCol>
                <a:gridCol w="2528047">
                  <a:extLst>
                    <a:ext uri="{9D8B030D-6E8A-4147-A177-3AD203B41FA5}">
                      <a16:colId xmlns:a16="http://schemas.microsoft.com/office/drawing/2014/main" xmlns="" val="646888407"/>
                    </a:ext>
                  </a:extLst>
                </a:gridCol>
              </a:tblGrid>
              <a:tr h="354493">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a:rPr>
                        <a:t>Strategic objective: </a:t>
                      </a:r>
                      <a:r>
                        <a:rPr kumimoji="0" lang="en-ZA" sz="1400" b="1" i="0" u="none" strike="noStrike" kern="1200" cap="none" spc="0" normalizeH="0" baseline="0" noProof="0" dirty="0" smtClean="0">
                          <a:ln>
                            <a:noFill/>
                          </a:ln>
                          <a:solidFill>
                            <a:srgbClr val="000000"/>
                          </a:solidFill>
                          <a:effectLst/>
                          <a:uLnTx/>
                          <a:uFillTx/>
                          <a:latin typeface="Arial Narrow"/>
                        </a:rPr>
                        <a:t>To facilitate tourism capacity-building programmes.</a:t>
                      </a:r>
                      <a:endParaRPr kumimoji="0" lang="en-US" sz="14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xmlns="" val="10000"/>
                  </a:ext>
                </a:extLst>
              </a:tr>
              <a:tr h="287524">
                <a:tc rowSpan="2">
                  <a:txBody>
                    <a:bodyPr/>
                    <a:lstStyle/>
                    <a:p>
                      <a:pPr algn="ctr">
                        <a:lnSpc>
                          <a:spcPct val="100000"/>
                        </a:lnSpc>
                      </a:pPr>
                      <a:r>
                        <a:rPr lang="en-US" sz="1400" b="1" dirty="0" smtClean="0">
                          <a:solidFill>
                            <a:schemeClr val="tx1"/>
                          </a:solidFill>
                          <a:latin typeface="Arial Narrow" pitchFamily="34" charset="0"/>
                          <a:cs typeface="Arial" pitchFamily="34" charset="0"/>
                        </a:rPr>
                        <a:t>Key</a:t>
                      </a:r>
                      <a:r>
                        <a:rPr lang="en-US" sz="1400" b="1" baseline="0" dirty="0" smtClean="0">
                          <a:solidFill>
                            <a:schemeClr val="tx1"/>
                          </a:solidFill>
                          <a:latin typeface="Arial Narrow" pitchFamily="34" charset="0"/>
                          <a:cs typeface="Arial"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solidFill>
                            <a:schemeClr val="tx1"/>
                          </a:solidFill>
                          <a:latin typeface="Arial Narrow" pitchFamily="34" charset="0"/>
                          <a:cs typeface="Arial" pitchFamily="34" charset="0"/>
                        </a:rPr>
                        <a:t>Annual</a:t>
                      </a:r>
                      <a:r>
                        <a:rPr lang="en-US" sz="1400" b="1" baseline="0" dirty="0" smtClean="0">
                          <a:solidFill>
                            <a:schemeClr val="tx1"/>
                          </a:solidFill>
                          <a:latin typeface="Arial Narrow" pitchFamily="34" charset="0"/>
                          <a:cs typeface="Arial" pitchFamily="34" charset="0"/>
                        </a:rPr>
                        <a:t> </a:t>
                      </a:r>
                      <a:r>
                        <a:rPr lang="en-US" sz="1400" b="1" dirty="0" smtClean="0">
                          <a:solidFill>
                            <a:schemeClr val="tx1"/>
                          </a:solidFill>
                          <a:latin typeface="Arial Narrow" pitchFamily="34" charset="0"/>
                          <a:cs typeface="Arial" pitchFamily="34" charset="0"/>
                        </a:rPr>
                        <a:t>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400" b="1" dirty="0" smtClean="0">
                          <a:solidFill>
                            <a:schemeClr val="tx1"/>
                          </a:solidFill>
                          <a:latin typeface="Arial Narrow" pitchFamily="34" charset="0"/>
                          <a:cs typeface="Arial" pitchFamily="34" charset="0"/>
                        </a:rPr>
                        <a:t>Quarterly 3 Targets</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extLst>
                  <a:ext uri="{0D108BD9-81ED-4DB2-BD59-A6C34878D82A}">
                    <a16:rowId xmlns:a16="http://schemas.microsoft.com/office/drawing/2014/main" xmlns="" val="10001"/>
                  </a:ext>
                </a:extLst>
              </a:tr>
              <a:tr h="446236">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73641">
                <a:tc rowSpan="2">
                  <a:txBody>
                    <a:body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400" dirty="0" smtClean="0">
                          <a:solidFill>
                            <a:schemeClr val="tx1"/>
                          </a:solidFill>
                          <a:latin typeface="Arial Narrow" pitchFamily="34" charset="0"/>
                          <a:ea typeface="Calibri"/>
                          <a:cs typeface="Times New Roman"/>
                        </a:rPr>
                        <a:t>Number of capacity-building programmes implemented.</a:t>
                      </a:r>
                      <a:endParaRPr lang="en-US" sz="1400" dirty="0">
                        <a:solidFill>
                          <a:schemeClr val="tx1"/>
                        </a:solidFill>
                        <a:latin typeface="Arial Narrow" pitchFamily="34" charset="0"/>
                      </a:endParaRPr>
                    </a:p>
                  </a:txBody>
                  <a:tcP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gridSpan="4">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kumimoji="0" lang="en-ZA"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Ten capacity-building programmes … Continued:</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311745">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endParaRPr lang="en-US" sz="14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342900" indent="-342900" algn="just" fontAlgn="t">
                        <a:buFont typeface="+mj-lt"/>
                        <a:buAutoNum type="arabicPeriod" startAt="4"/>
                      </a:pPr>
                      <a:r>
                        <a:rPr lang="en-ZA" sz="1400" b="0" i="0" u="none" strike="noStrike" dirty="0" smtClean="0">
                          <a:solidFill>
                            <a:schemeClr val="tx1"/>
                          </a:solidFill>
                          <a:effectLst/>
                          <a:latin typeface="Arial Narrow" panose="020B0606020202030204" pitchFamily="34" charset="0"/>
                        </a:rPr>
                        <a:t>500 </a:t>
                      </a:r>
                      <a:r>
                        <a:rPr lang="en-ZA" sz="1400" b="0" i="0" u="none" strike="noStrike" dirty="0">
                          <a:solidFill>
                            <a:schemeClr val="tx1"/>
                          </a:solidFill>
                          <a:effectLst/>
                          <a:latin typeface="Arial Narrow" panose="020B0606020202030204" pitchFamily="34" charset="0"/>
                        </a:rPr>
                        <a:t>learners enrolled in the Food Safety programme.</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t"/>
                      <a:r>
                        <a:rPr lang="en-ZA" sz="1400" b="0" i="0" u="none" strike="noStrike" dirty="0" smtClean="0">
                          <a:solidFill>
                            <a:schemeClr val="tx1"/>
                          </a:solidFill>
                          <a:effectLst/>
                          <a:latin typeface="Arial Narrow" panose="020B0606020202030204" pitchFamily="34" charset="0"/>
                        </a:rPr>
                        <a:t>Quarterly report on the implementation of the programme was developed.</a:t>
                      </a:r>
                    </a:p>
                    <a:p>
                      <a:pPr algn="just" fontAlgn="t"/>
                      <a:r>
                        <a:rPr lang="en-ZA" sz="1400" b="0" i="0" u="none" strike="noStrike" dirty="0" smtClean="0">
                          <a:solidFill>
                            <a:schemeClr val="tx1"/>
                          </a:solidFill>
                          <a:effectLst/>
                          <a:latin typeface="Arial Narrow" panose="020B0606020202030204" pitchFamily="34" charset="0"/>
                        </a:rPr>
                        <a:t>Out</a:t>
                      </a:r>
                      <a:r>
                        <a:rPr lang="en-ZA" sz="1400" b="0" i="0" u="none" strike="noStrike" baseline="0" dirty="0" smtClean="0">
                          <a:solidFill>
                            <a:schemeClr val="tx1"/>
                          </a:solidFill>
                          <a:effectLst/>
                          <a:latin typeface="Arial Narrow" panose="020B0606020202030204" pitchFamily="34" charset="0"/>
                        </a:rPr>
                        <a:t> of 4 Skills programmes, 3 have been completed. </a:t>
                      </a:r>
                    </a:p>
                    <a:p>
                      <a:pPr algn="just" fontAlgn="t"/>
                      <a:r>
                        <a:rPr lang="en-ZA" sz="1400" b="0" i="0" u="none" strike="noStrike" baseline="0" dirty="0" smtClean="0">
                          <a:solidFill>
                            <a:schemeClr val="tx1"/>
                          </a:solidFill>
                          <a:effectLst/>
                          <a:latin typeface="Arial Narrow" panose="020B0606020202030204" pitchFamily="34" charset="0"/>
                        </a:rPr>
                        <a:t>The total number of learners enrolled by end of September was 497 due to drop-out.</a:t>
                      </a:r>
                    </a:p>
                    <a:p>
                      <a:pPr algn="just" fontAlgn="t"/>
                      <a:r>
                        <a:rPr lang="en-ZA" sz="1400" b="0" i="0" u="none" strike="noStrike" baseline="0" dirty="0" smtClean="0">
                          <a:solidFill>
                            <a:schemeClr val="tx1"/>
                          </a:solidFill>
                          <a:effectLst/>
                          <a:latin typeface="Arial Narrow" panose="020B0606020202030204" pitchFamily="34" charset="0"/>
                        </a:rPr>
                        <a:t>Site inspections were conducted on both classroom and workplace training in 5 provinces.</a:t>
                      </a:r>
                      <a:endParaRPr lang="en-ZA" sz="1400" b="0" i="0" u="none" strike="noStrike" dirty="0">
                        <a:solidFill>
                          <a:schemeClr val="tx1"/>
                        </a:solidFill>
                        <a:effectLst/>
                        <a:latin typeface="Arial Narrow" panose="020B0606020202030204" pitchFamily="34" charset="0"/>
                      </a:endParaRPr>
                    </a:p>
                  </a:txBody>
                  <a:tcPr marL="86393"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400" b="0" i="0" u="none" strike="noStrike" dirty="0">
                          <a:solidFill>
                            <a:srgbClr val="000000"/>
                          </a:solidFill>
                          <a:effectLst/>
                          <a:latin typeface="Arial Narrow" panose="020B0606020202030204" pitchFamily="34" charset="0"/>
                        </a:rPr>
                        <a:t>Quarterly report on the implementation of the programme.</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l" fontAlgn="t"/>
                      <a:r>
                        <a:rPr lang="en-ZA" sz="1400" b="0" i="0" u="none" strike="noStrike" dirty="0" smtClean="0">
                          <a:solidFill>
                            <a:schemeClr val="tx1"/>
                          </a:solidFill>
                          <a:effectLst/>
                          <a:latin typeface="Arial Narrow" panose="020B0606020202030204" pitchFamily="34" charset="0"/>
                        </a:rPr>
                        <a:t>Quarterly report on the implementation of the programme was developed. </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400" b="0" i="0" u="none" strike="noStrike" dirty="0" smtClean="0">
                        <a:solidFill>
                          <a:schemeClr val="tx1"/>
                        </a:solidFill>
                        <a:effectLst/>
                        <a:latin typeface="Arial Narrow" panose="020B0606020202030204" pitchFamily="34" charset="0"/>
                      </a:endParaRPr>
                    </a:p>
                    <a:p>
                      <a:pPr marL="0" marR="0" indent="0" algn="just" defTabSz="914400" rtl="0" eaLnBrk="1" fontAlgn="t" latinLnBrk="0" hangingPunct="1">
                        <a:lnSpc>
                          <a:spcPct val="100000"/>
                        </a:lnSpc>
                        <a:spcBef>
                          <a:spcPts val="0"/>
                        </a:spcBef>
                        <a:spcAft>
                          <a:spcPts val="0"/>
                        </a:spcAft>
                        <a:buClrTx/>
                        <a:buSzTx/>
                        <a:buFontTx/>
                        <a:buNone/>
                        <a:tabLst/>
                        <a:defRPr/>
                      </a:pPr>
                      <a:r>
                        <a:rPr lang="en-ZA" sz="1400" b="0" i="0" dirty="0" smtClean="0">
                          <a:solidFill>
                            <a:schemeClr val="tx1"/>
                          </a:solidFill>
                          <a:latin typeface="Arial Narrow" panose="020B0606020202030204" pitchFamily="34" charset="0"/>
                        </a:rPr>
                        <a:t>Progress was as follows:</a:t>
                      </a:r>
                      <a:r>
                        <a:rPr lang="en-ZA" sz="1400" b="0" i="0" u="none" strike="noStrike" dirty="0" smtClean="0">
                          <a:solidFill>
                            <a:schemeClr val="tx1"/>
                          </a:solidFill>
                          <a:effectLst/>
                          <a:latin typeface="Arial Narrow" panose="020B0606020202030204" pitchFamily="34" charset="0"/>
                        </a:rPr>
                        <a:t> </a:t>
                      </a:r>
                    </a:p>
                    <a:p>
                      <a:pPr marL="168275" indent="-168275" algn="just" fontAlgn="t">
                        <a:buFont typeface="Arial" panose="020B0604020202020204" pitchFamily="34" charset="0"/>
                        <a:buChar char="•"/>
                      </a:pPr>
                      <a:r>
                        <a:rPr lang="en-ZA" sz="1400" b="0" i="0" u="none" strike="noStrike" dirty="0" smtClean="0">
                          <a:solidFill>
                            <a:schemeClr val="tx1"/>
                          </a:solidFill>
                          <a:effectLst/>
                          <a:latin typeface="Arial Narrow" panose="020B0606020202030204" pitchFamily="34" charset="0"/>
                        </a:rPr>
                        <a:t>Assessments for Skills Programme</a:t>
                      </a:r>
                      <a:r>
                        <a:rPr lang="en-ZA" sz="1400" b="0" i="0" u="none" strike="noStrike" baseline="0" dirty="0" smtClean="0">
                          <a:solidFill>
                            <a:schemeClr val="tx1"/>
                          </a:solidFill>
                          <a:effectLst/>
                          <a:latin typeface="Arial Narrow" panose="020B0606020202030204" pitchFamily="34" charset="0"/>
                        </a:rPr>
                        <a:t> levels 1-5 have been completed. </a:t>
                      </a:r>
                    </a:p>
                    <a:p>
                      <a:pPr marL="168275" indent="-168275" algn="just" fontAlgn="t">
                        <a:buFont typeface="Arial" panose="020B0604020202020204" pitchFamily="34" charset="0"/>
                        <a:buChar char="•"/>
                      </a:pPr>
                      <a:r>
                        <a:rPr lang="en-ZA" sz="1400" b="0" i="0" u="none" strike="noStrike" baseline="0" dirty="0" smtClean="0">
                          <a:solidFill>
                            <a:schemeClr val="tx1"/>
                          </a:solidFill>
                          <a:effectLst/>
                          <a:latin typeface="Arial Narrow" panose="020B0606020202030204" pitchFamily="34" charset="0"/>
                        </a:rPr>
                        <a:t>Site inspections were conducted in Gauteng, KZN, Northern Cape, Western Cape and Mpumalanga; </a:t>
                      </a:r>
                    </a:p>
                    <a:p>
                      <a:pPr marL="168275" indent="-168275" algn="just" fontAlgn="t">
                        <a:buFont typeface="Arial" panose="020B0604020202020204" pitchFamily="34" charset="0"/>
                        <a:buChar char="•"/>
                      </a:pPr>
                      <a:r>
                        <a:rPr lang="en-ZA" sz="1400" b="0" i="0" u="none" strike="noStrike" baseline="0" dirty="0" smtClean="0">
                          <a:solidFill>
                            <a:schemeClr val="tx1"/>
                          </a:solidFill>
                          <a:effectLst/>
                          <a:latin typeface="Arial Narrow" panose="020B0606020202030204" pitchFamily="34" charset="0"/>
                        </a:rPr>
                        <a:t>183 learners were interviewed during the visits. </a:t>
                      </a:r>
                      <a:endParaRPr lang="en-ZA" sz="1400" b="0" i="0" u="none" strike="noStrike" dirty="0">
                        <a:solidFill>
                          <a:schemeClr val="tx1"/>
                        </a:solidFill>
                        <a:effectLst/>
                        <a:latin typeface="Arial Narrow" panose="020B0606020202030204" pitchFamily="34"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3878453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93914" y="6063343"/>
            <a:ext cx="3147787" cy="293008"/>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3128279955"/>
              </p:ext>
            </p:extLst>
          </p:nvPr>
        </p:nvGraphicFramePr>
        <p:xfrm>
          <a:off x="183847" y="143210"/>
          <a:ext cx="8708418" cy="5445323"/>
        </p:xfrm>
        <a:graphic>
          <a:graphicData uri="http://schemas.openxmlformats.org/drawingml/2006/table">
            <a:tbl>
              <a:tblPr/>
              <a:tblGrid>
                <a:gridCol w="1607631">
                  <a:extLst>
                    <a:ext uri="{9D8B030D-6E8A-4147-A177-3AD203B41FA5}">
                      <a16:colId xmlns:a16="http://schemas.microsoft.com/office/drawing/2014/main" xmlns="" val="20000"/>
                    </a:ext>
                  </a:extLst>
                </a:gridCol>
                <a:gridCol w="1558212">
                  <a:extLst>
                    <a:ext uri="{9D8B030D-6E8A-4147-A177-3AD203B41FA5}">
                      <a16:colId xmlns:a16="http://schemas.microsoft.com/office/drawing/2014/main" xmlns="" val="20001"/>
                    </a:ext>
                  </a:extLst>
                </a:gridCol>
                <a:gridCol w="1586204">
                  <a:extLst>
                    <a:ext uri="{9D8B030D-6E8A-4147-A177-3AD203B41FA5}">
                      <a16:colId xmlns:a16="http://schemas.microsoft.com/office/drawing/2014/main" xmlns="" val="20003"/>
                    </a:ext>
                  </a:extLst>
                </a:gridCol>
                <a:gridCol w="1535927">
                  <a:extLst>
                    <a:ext uri="{9D8B030D-6E8A-4147-A177-3AD203B41FA5}">
                      <a16:colId xmlns:a16="http://schemas.microsoft.com/office/drawing/2014/main" xmlns="" val="20004"/>
                    </a:ext>
                  </a:extLst>
                </a:gridCol>
                <a:gridCol w="2420444">
                  <a:extLst>
                    <a:ext uri="{9D8B030D-6E8A-4147-A177-3AD203B41FA5}">
                      <a16:colId xmlns:a16="http://schemas.microsoft.com/office/drawing/2014/main" xmlns="" val="20005"/>
                    </a:ext>
                  </a:extLst>
                </a:gridCol>
              </a:tblGrid>
              <a:tr h="378543">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Narrow"/>
                        </a:rPr>
                        <a:t>Strategic objective: </a:t>
                      </a:r>
                      <a:r>
                        <a:rPr kumimoji="0" lang="en-ZA" sz="1300" b="1" i="0" u="none" strike="noStrike" kern="1200" cap="none" spc="0" normalizeH="0" baseline="0" noProof="0" dirty="0" smtClean="0">
                          <a:ln>
                            <a:noFill/>
                          </a:ln>
                          <a:solidFill>
                            <a:srgbClr val="000000"/>
                          </a:solidFill>
                          <a:effectLst/>
                          <a:uLnTx/>
                          <a:uFillTx/>
                          <a:latin typeface="Arial Narrow"/>
                        </a:rPr>
                        <a:t>To facilitate tourism capacity-building programmes.</a:t>
                      </a:r>
                      <a:endParaRPr kumimoji="0" lang="en-US" sz="13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0"/>
                  </a:ext>
                </a:extLst>
              </a:tr>
              <a:tr h="273368">
                <a:tc rowSpan="2">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Annual</a:t>
                      </a:r>
                      <a:r>
                        <a:rPr lang="en-US" sz="1300" b="1" baseline="0" dirty="0" smtClean="0">
                          <a:solidFill>
                            <a:schemeClr val="tx1"/>
                          </a:solidFill>
                          <a:latin typeface="Arial Narrow" pitchFamily="34" charset="0"/>
                          <a:cs typeface="Arial" pitchFamily="34" charset="0"/>
                        </a:rPr>
                        <a:t> </a:t>
                      </a:r>
                      <a:r>
                        <a:rPr lang="en-US" sz="1300" b="1" dirty="0" smtClean="0">
                          <a:solidFill>
                            <a:schemeClr val="tx1"/>
                          </a:solidFill>
                          <a:latin typeface="Arial Narrow" pitchFamily="34" charset="0"/>
                          <a:cs typeface="Arial" pitchFamily="34" charset="0"/>
                        </a:rPr>
                        <a:t>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300" b="1" dirty="0" smtClean="0">
                          <a:solidFill>
                            <a:schemeClr val="tx1"/>
                          </a:solidFill>
                          <a:latin typeface="Arial Narrow" pitchFamily="34" charset="0"/>
                          <a:cs typeface="Arial" pitchFamily="34" charset="0"/>
                        </a:rPr>
                        <a:t>Quarterly 3 Targets</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10001"/>
                  </a:ext>
                </a:extLst>
              </a:tr>
              <a:tr h="647451">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2 Performance – </a:t>
                      </a:r>
                      <a:r>
                        <a:rPr lang="en-ZA" sz="1300" b="1" i="0" dirty="0" smtClean="0">
                          <a:latin typeface="Arial Narrow" panose="020B0606020202030204" pitchFamily="34" charset="0"/>
                        </a:rPr>
                        <a:t>Actual </a:t>
                      </a:r>
                      <a:r>
                        <a:rPr lang="en-US" sz="1300" b="1" dirty="0" smtClean="0">
                          <a:latin typeface="Arial Narrow" panose="020B0606020202030204" pitchFamily="34" charset="0"/>
                        </a:rPr>
                        <a:t>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a:t>
                      </a:r>
                      <a:r>
                        <a:rPr lang="en-US" sz="1300" b="1" baseline="0" dirty="0" smtClean="0">
                          <a:latin typeface="Arial Narrow" panose="020B0606020202030204" pitchFamily="34" charset="0"/>
                        </a:rPr>
                        <a:t> Targets</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 Performance – Preliminary 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273368">
                <a:tc rowSpan="3">
                  <a:txBody>
                    <a:body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300" dirty="0" smtClean="0">
                          <a:solidFill>
                            <a:schemeClr val="tx1"/>
                          </a:solidFill>
                          <a:latin typeface="Arial Narrow" pitchFamily="34" charset="0"/>
                          <a:ea typeface="Calibri"/>
                          <a:cs typeface="Times New Roman"/>
                        </a:rPr>
                        <a:t>Number of capacity-building programmes implemented.</a:t>
                      </a:r>
                      <a:endParaRPr lang="en-US" sz="1300" dirty="0">
                        <a:solidFill>
                          <a:schemeClr val="tx1"/>
                        </a:solidFill>
                        <a:latin typeface="Arial Narrow" pitchFamily="34" charset="0"/>
                      </a:endParaRPr>
                    </a:p>
                  </a:txBody>
                  <a:tcP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gridSpan="4">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kumimoji="0" lang="en-ZA"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Ten capacity-building programmes … Continued:</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10004"/>
                  </a:ext>
                </a:extLst>
              </a:tr>
              <a:tr h="757158">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endParaRPr lang="en-US" sz="13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342900" indent="-342900" algn="just" fontAlgn="t">
                        <a:buFont typeface="+mj-lt"/>
                        <a:buAutoNum type="arabicPeriod" startAt="5"/>
                      </a:pPr>
                      <a:r>
                        <a:rPr lang="en-ZA" sz="1300" b="0" i="0" u="none" strike="noStrike" dirty="0" smtClean="0">
                          <a:solidFill>
                            <a:srgbClr val="000000"/>
                          </a:solidFill>
                          <a:effectLst/>
                          <a:latin typeface="Arial Narrow" panose="020B0606020202030204" pitchFamily="34" charset="0"/>
                        </a:rPr>
                        <a:t>Establishment </a:t>
                      </a:r>
                      <a:r>
                        <a:rPr lang="en-ZA" sz="1300" b="0" i="0" u="none" strike="noStrike" dirty="0">
                          <a:solidFill>
                            <a:srgbClr val="000000"/>
                          </a:solidFill>
                          <a:effectLst/>
                          <a:latin typeface="Arial Narrow" panose="020B0606020202030204" pitchFamily="34" charset="0"/>
                        </a:rPr>
                        <a:t>of a coordinating body for THRD.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300" b="0" i="0" u="none" strike="noStrike" kern="1200" dirty="0" smtClean="0">
                          <a:solidFill>
                            <a:srgbClr val="000000"/>
                          </a:solidFill>
                          <a:effectLst/>
                          <a:latin typeface="Arial Narrow" panose="020B0606020202030204" pitchFamily="34" charset="0"/>
                          <a:ea typeface="+mn-ea"/>
                          <a:cs typeface="+mn-cs"/>
                        </a:rPr>
                        <a:t>Guidelines for structures and institutional setting were developed.</a:t>
                      </a:r>
                      <a:endParaRPr lang="en-ZA" sz="1300" b="0" i="0" u="none" strike="noStrike" kern="1200" dirty="0">
                        <a:solidFill>
                          <a:srgbClr val="000000"/>
                        </a:solidFill>
                        <a:effectLst/>
                        <a:latin typeface="Arial Narrow" panose="020B0606020202030204" pitchFamily="34" charset="0"/>
                        <a:ea typeface="+mn-ea"/>
                        <a:cs typeface="+mn-cs"/>
                      </a:endParaRP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300" b="0" i="0" u="none" strike="noStrike" kern="1200" dirty="0">
                          <a:solidFill>
                            <a:srgbClr val="000000"/>
                          </a:solidFill>
                          <a:effectLst/>
                          <a:latin typeface="Arial Narrow" panose="020B0606020202030204" pitchFamily="34" charset="0"/>
                          <a:ea typeface="+mn-ea"/>
                          <a:cs typeface="+mn-cs"/>
                        </a:rPr>
                        <a:t>Concept document </a:t>
                      </a:r>
                      <a:r>
                        <a:rPr lang="en-ZA" sz="1300" b="0" i="0" u="none" strike="noStrike" kern="1200" dirty="0" smtClean="0">
                          <a:solidFill>
                            <a:srgbClr val="000000"/>
                          </a:solidFill>
                          <a:effectLst/>
                          <a:latin typeface="Arial Narrow" panose="020B0606020202030204" pitchFamily="34" charset="0"/>
                          <a:ea typeface="+mn-ea"/>
                          <a:cs typeface="+mn-cs"/>
                        </a:rPr>
                        <a:t>with recommendations </a:t>
                      </a:r>
                      <a:r>
                        <a:rPr lang="en-ZA" sz="1300" b="0" i="0" u="none" strike="noStrike" kern="1200" dirty="0">
                          <a:solidFill>
                            <a:srgbClr val="000000"/>
                          </a:solidFill>
                          <a:effectLst/>
                          <a:latin typeface="Arial Narrow" panose="020B0606020202030204" pitchFamily="34" charset="0"/>
                          <a:ea typeface="+mn-ea"/>
                          <a:cs typeface="+mn-cs"/>
                        </a:rPr>
                        <a:t>drafted.</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300" b="0" i="0" u="none" strike="noStrike" kern="1200" dirty="0" smtClean="0">
                          <a:solidFill>
                            <a:srgbClr val="000000"/>
                          </a:solidFill>
                          <a:effectLst/>
                          <a:latin typeface="Arial Narrow" panose="020B0606020202030204" pitchFamily="34" charset="0"/>
                          <a:ea typeface="+mn-ea"/>
                          <a:cs typeface="+mn-cs"/>
                        </a:rPr>
                        <a:t>Concept document with</a:t>
                      </a:r>
                    </a:p>
                    <a:p>
                      <a:pPr algn="just"/>
                      <a:r>
                        <a:rPr lang="en-ZA" sz="1300" b="0" i="0" u="none" strike="noStrike" kern="1200" dirty="0" smtClean="0">
                          <a:solidFill>
                            <a:srgbClr val="000000"/>
                          </a:solidFill>
                          <a:effectLst/>
                          <a:latin typeface="Arial Narrow" panose="020B0606020202030204" pitchFamily="34" charset="0"/>
                          <a:ea typeface="+mn-ea"/>
                          <a:cs typeface="+mn-cs"/>
                        </a:rPr>
                        <a:t>recommendations was drafted.</a:t>
                      </a:r>
                      <a:endParaRPr lang="en-ZA" sz="1300" b="0" i="0" u="none" strike="noStrike" kern="1200" dirty="0">
                        <a:solidFill>
                          <a:srgbClr val="000000"/>
                        </a:solidFill>
                        <a:effectLst/>
                        <a:latin typeface="Arial Narrow" panose="020B0606020202030204" pitchFamily="34" charset="0"/>
                        <a:ea typeface="+mn-ea"/>
                        <a:cs typeface="+mn-cs"/>
                      </a:endParaRPr>
                    </a:p>
                  </a:txBody>
                  <a:tcPr marL="85725" marR="900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999855">
                <a:tc vMerge="1">
                  <a:txBody>
                    <a:bodyPr/>
                    <a:lstStyle/>
                    <a:p>
                      <a:endParaRPr lang="en-ZA"/>
                    </a:p>
                  </a:txBody>
                  <a:tcP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342900" indent="-342900" algn="just" fontAlgn="t">
                        <a:buFont typeface="+mj-lt"/>
                        <a:buAutoNum type="arabicPeriod" startAt="6"/>
                      </a:pPr>
                      <a:r>
                        <a:rPr lang="en-ZA" sz="1300" b="0" i="0" u="none" strike="noStrike" dirty="0" smtClean="0">
                          <a:solidFill>
                            <a:srgbClr val="000000"/>
                          </a:solidFill>
                          <a:effectLst/>
                          <a:latin typeface="Arial Narrow" panose="020B0606020202030204" pitchFamily="34" charset="0"/>
                        </a:rPr>
                        <a:t>Local </a:t>
                      </a:r>
                      <a:r>
                        <a:rPr lang="en-ZA" sz="1300" b="0" i="0" u="none" strike="noStrike" dirty="0">
                          <a:solidFill>
                            <a:srgbClr val="000000"/>
                          </a:solidFill>
                          <a:effectLst/>
                          <a:latin typeface="Arial Narrow" panose="020B0606020202030204" pitchFamily="34" charset="0"/>
                        </a:rPr>
                        <a:t>government tourism induction programme, with a focus on rural areas with tourism potential (eight municipalities).</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t"/>
                      <a:r>
                        <a:rPr lang="en-ZA" sz="1300" kern="1200" dirty="0" smtClean="0">
                          <a:solidFill>
                            <a:schemeClr val="tx1"/>
                          </a:solidFill>
                          <a:latin typeface="Arial Narrow" panose="020B0606020202030204" pitchFamily="34" charset="0"/>
                          <a:ea typeface="+mn-ea"/>
                          <a:cs typeface="+mn-cs"/>
                        </a:rPr>
                        <a:t>Needs assessment conducted and coordinated at Ngaka Modiri Molema District Municipality.</a:t>
                      </a:r>
                      <a:endParaRPr lang="en-ZA" sz="1300" kern="1200" dirty="0">
                        <a:solidFill>
                          <a:schemeClr val="tx1"/>
                        </a:solidFill>
                        <a:latin typeface="Arial Narrow" panose="020B0606020202030204" pitchFamily="34" charset="0"/>
                        <a:ea typeface="+mn-ea"/>
                        <a:cs typeface="+mn-cs"/>
                      </a:endParaRPr>
                    </a:p>
                  </a:txBody>
                  <a:tcPr marL="86393"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300" kern="1200" dirty="0">
                          <a:solidFill>
                            <a:schemeClr val="tx1"/>
                          </a:solidFill>
                          <a:latin typeface="Arial Narrow" panose="020B0606020202030204" pitchFamily="34" charset="0"/>
                          <a:ea typeface="+mn-ea"/>
                          <a:cs typeface="+mn-cs"/>
                        </a:rPr>
                        <a:t>Conduct and coordinate needs assessment for the identified rural areas.</a:t>
                      </a:r>
                      <a:br>
                        <a:rPr lang="en-ZA" sz="1300" kern="1200" dirty="0">
                          <a:solidFill>
                            <a:schemeClr val="tx1"/>
                          </a:solidFill>
                          <a:latin typeface="Arial Narrow" panose="020B0606020202030204" pitchFamily="34" charset="0"/>
                          <a:ea typeface="+mn-ea"/>
                          <a:cs typeface="+mn-cs"/>
                        </a:rPr>
                      </a:br>
                      <a:endParaRPr lang="en-ZA" sz="1300" kern="1200" dirty="0">
                        <a:solidFill>
                          <a:schemeClr val="tx1"/>
                        </a:solidFill>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300" b="0" i="0" u="none" strike="noStrike" kern="1200" dirty="0" smtClean="0">
                          <a:solidFill>
                            <a:srgbClr val="000000"/>
                          </a:solidFill>
                          <a:effectLst/>
                          <a:latin typeface="Arial Narrow" panose="020B0606020202030204" pitchFamily="34" charset="0"/>
                          <a:ea typeface="+mn-ea"/>
                          <a:cs typeface="+mn-cs"/>
                        </a:rPr>
                        <a:t>Needs assessment for the identified rural areas were conducted and coordinated. </a:t>
                      </a:r>
                    </a:p>
                    <a:p>
                      <a:pPr algn="just" fontAlgn="t"/>
                      <a:r>
                        <a:rPr lang="en-ZA" sz="1300" b="0" i="0" u="none" strike="noStrike" kern="1200" dirty="0" smtClean="0">
                          <a:solidFill>
                            <a:srgbClr val="000000"/>
                          </a:solidFill>
                          <a:effectLst/>
                          <a:latin typeface="Arial Narrow" panose="020B0606020202030204" pitchFamily="34" charset="0"/>
                          <a:ea typeface="+mn-ea"/>
                          <a:cs typeface="+mn-cs"/>
                        </a:rPr>
                        <a:t>Four Capacity Building Workshops were held in the following districts: </a:t>
                      </a:r>
                    </a:p>
                    <a:p>
                      <a:pPr marL="171450" indent="-171450" algn="just" fontAlgn="t">
                        <a:buFont typeface="Arial" panose="020B0604020202020204" pitchFamily="34" charset="0"/>
                        <a:buChar char="•"/>
                      </a:pPr>
                      <a:r>
                        <a:rPr lang="en-ZA" sz="1300" b="0" i="0" u="none" strike="noStrike" kern="1200" dirty="0" smtClean="0">
                          <a:solidFill>
                            <a:srgbClr val="000000"/>
                          </a:solidFill>
                          <a:effectLst/>
                          <a:latin typeface="Arial Narrow" panose="020B0606020202030204" pitchFamily="34" charset="0"/>
                          <a:ea typeface="+mn-ea"/>
                          <a:cs typeface="+mn-cs"/>
                        </a:rPr>
                        <a:t>Zululand district on the 11 - 12 October 2017 at UMgungundlovu Multi-Media Centre; </a:t>
                      </a:r>
                    </a:p>
                    <a:p>
                      <a:pPr marL="171450" indent="-171450" algn="just" fontAlgn="t">
                        <a:buFont typeface="Arial" panose="020B0604020202020204" pitchFamily="34" charset="0"/>
                        <a:buChar char="•"/>
                      </a:pPr>
                      <a:r>
                        <a:rPr lang="en-ZA" sz="1300" b="0" i="0" u="none" strike="noStrike" kern="1200" dirty="0" smtClean="0">
                          <a:solidFill>
                            <a:srgbClr val="000000"/>
                          </a:solidFill>
                          <a:effectLst/>
                          <a:latin typeface="Arial Narrow" panose="020B0606020202030204" pitchFamily="34" charset="0"/>
                          <a:ea typeface="+mn-ea"/>
                          <a:cs typeface="+mn-cs"/>
                        </a:rPr>
                        <a:t>OR Tambo district on the 21 - 22 November 2017 at Dan's Country Lodge; </a:t>
                      </a:r>
                    </a:p>
                    <a:p>
                      <a:pPr marL="171450" indent="-171450" algn="just" fontAlgn="t">
                        <a:buFont typeface="Arial" panose="020B0604020202020204" pitchFamily="34" charset="0"/>
                        <a:buChar char="•"/>
                      </a:pPr>
                      <a:r>
                        <a:rPr lang="en-ZA" sz="1300" b="0" i="0" u="none" strike="noStrike" kern="1200" dirty="0" smtClean="0">
                          <a:solidFill>
                            <a:srgbClr val="000000"/>
                          </a:solidFill>
                          <a:effectLst/>
                          <a:latin typeface="Arial Narrow" panose="020B0606020202030204" pitchFamily="34" charset="0"/>
                          <a:ea typeface="+mn-ea"/>
                          <a:cs typeface="+mn-cs"/>
                        </a:rPr>
                        <a:t>West Coast district on 21 November 2017, and </a:t>
                      </a:r>
                    </a:p>
                    <a:p>
                      <a:pPr marL="171450" indent="-171450" algn="just" fontAlgn="t">
                        <a:buFont typeface="Arial" panose="020B0604020202020204" pitchFamily="34" charset="0"/>
                        <a:buChar char="•"/>
                      </a:pPr>
                      <a:r>
                        <a:rPr lang="en-ZA" sz="1300" b="0" i="0" u="none" strike="noStrike" kern="1200" dirty="0" smtClean="0">
                          <a:solidFill>
                            <a:srgbClr val="000000"/>
                          </a:solidFill>
                          <a:effectLst/>
                          <a:latin typeface="Arial Narrow" panose="020B0606020202030204" pitchFamily="34" charset="0"/>
                          <a:ea typeface="+mn-ea"/>
                          <a:cs typeface="+mn-cs"/>
                        </a:rPr>
                        <a:t>Namakwe District on the 27 November 2017 in Springbok. </a:t>
                      </a:r>
                      <a:endParaRPr lang="en-ZA" sz="1300" b="0" i="0" u="none" strike="noStrike" kern="1200" dirty="0">
                        <a:solidFill>
                          <a:srgbClr val="000000"/>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4971430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58</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93914" y="6063343"/>
            <a:ext cx="3147787" cy="293008"/>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2245571628"/>
              </p:ext>
            </p:extLst>
          </p:nvPr>
        </p:nvGraphicFramePr>
        <p:xfrm>
          <a:off x="183847" y="143209"/>
          <a:ext cx="8708418" cy="5278188"/>
        </p:xfrm>
        <a:graphic>
          <a:graphicData uri="http://schemas.openxmlformats.org/drawingml/2006/table">
            <a:tbl>
              <a:tblPr/>
              <a:tblGrid>
                <a:gridCol w="1411688">
                  <a:extLst>
                    <a:ext uri="{9D8B030D-6E8A-4147-A177-3AD203B41FA5}">
                      <a16:colId xmlns:a16="http://schemas.microsoft.com/office/drawing/2014/main" xmlns="" val="20000"/>
                    </a:ext>
                  </a:extLst>
                </a:gridCol>
                <a:gridCol w="1427583">
                  <a:extLst>
                    <a:ext uri="{9D8B030D-6E8A-4147-A177-3AD203B41FA5}">
                      <a16:colId xmlns:a16="http://schemas.microsoft.com/office/drawing/2014/main" xmlns="" val="20001"/>
                    </a:ext>
                  </a:extLst>
                </a:gridCol>
                <a:gridCol w="1511560">
                  <a:extLst>
                    <a:ext uri="{9D8B030D-6E8A-4147-A177-3AD203B41FA5}">
                      <a16:colId xmlns:a16="http://schemas.microsoft.com/office/drawing/2014/main" xmlns="" val="20003"/>
                    </a:ext>
                  </a:extLst>
                </a:gridCol>
                <a:gridCol w="1427583">
                  <a:extLst>
                    <a:ext uri="{9D8B030D-6E8A-4147-A177-3AD203B41FA5}">
                      <a16:colId xmlns:a16="http://schemas.microsoft.com/office/drawing/2014/main" xmlns="" val="20004"/>
                    </a:ext>
                  </a:extLst>
                </a:gridCol>
                <a:gridCol w="2930004">
                  <a:extLst>
                    <a:ext uri="{9D8B030D-6E8A-4147-A177-3AD203B41FA5}">
                      <a16:colId xmlns:a16="http://schemas.microsoft.com/office/drawing/2014/main" xmlns="" val="3496367180"/>
                    </a:ext>
                  </a:extLst>
                </a:gridCol>
              </a:tblGrid>
              <a:tr h="476612">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Narrow"/>
                        </a:rPr>
                        <a:t>Strategic objective: </a:t>
                      </a:r>
                      <a:r>
                        <a:rPr kumimoji="0" lang="en-ZA" sz="1300" b="1" i="0" u="none" strike="noStrike" kern="1200" cap="none" spc="0" normalizeH="0" baseline="0" noProof="0" dirty="0" smtClean="0">
                          <a:ln>
                            <a:noFill/>
                          </a:ln>
                          <a:solidFill>
                            <a:srgbClr val="000000"/>
                          </a:solidFill>
                          <a:effectLst/>
                          <a:uLnTx/>
                          <a:uFillTx/>
                          <a:latin typeface="Arial Narrow"/>
                        </a:rPr>
                        <a:t>To facilitate tourism capacity-building programmes.</a:t>
                      </a:r>
                      <a:endParaRPr kumimoji="0" lang="en-US" sz="13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xmlns="" val="10000"/>
                  </a:ext>
                </a:extLst>
              </a:tr>
              <a:tr h="327770">
                <a:tc rowSpan="2">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Annual</a:t>
                      </a:r>
                      <a:r>
                        <a:rPr lang="en-US" sz="1300" b="1" baseline="0" dirty="0" smtClean="0">
                          <a:solidFill>
                            <a:schemeClr val="tx1"/>
                          </a:solidFill>
                          <a:latin typeface="Arial Narrow" pitchFamily="34" charset="0"/>
                          <a:cs typeface="Arial" pitchFamily="34" charset="0"/>
                        </a:rPr>
                        <a:t> </a:t>
                      </a:r>
                      <a:r>
                        <a:rPr lang="en-US" sz="1300" b="1" dirty="0" smtClean="0">
                          <a:solidFill>
                            <a:schemeClr val="tx1"/>
                          </a:solidFill>
                          <a:latin typeface="Arial Narrow" pitchFamily="34" charset="0"/>
                          <a:cs typeface="Arial" pitchFamily="34" charset="0"/>
                        </a:rPr>
                        <a:t>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300" b="1" dirty="0" smtClean="0">
                          <a:solidFill>
                            <a:schemeClr val="tx1"/>
                          </a:solidFill>
                          <a:latin typeface="Arial Narrow" pitchFamily="34" charset="0"/>
                          <a:cs typeface="Arial" pitchFamily="34" charset="0"/>
                        </a:rPr>
                        <a:t>Quarterly 3 Targets</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extLst>
                  <a:ext uri="{0D108BD9-81ED-4DB2-BD59-A6C34878D82A}">
                    <a16:rowId xmlns:a16="http://schemas.microsoft.com/office/drawing/2014/main" xmlns="" val="10001"/>
                  </a:ext>
                </a:extLst>
              </a:tr>
              <a:tr h="477797">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2 Performance – </a:t>
                      </a:r>
                      <a:r>
                        <a:rPr lang="en-ZA" sz="1300" b="1" i="0" dirty="0" smtClean="0">
                          <a:latin typeface="Arial Narrow" panose="020B0606020202030204" pitchFamily="34" charset="0"/>
                        </a:rPr>
                        <a:t>Actual </a:t>
                      </a:r>
                      <a:r>
                        <a:rPr lang="en-US" sz="1300" b="1" dirty="0" smtClean="0">
                          <a:latin typeface="Arial Narrow" panose="020B0606020202030204" pitchFamily="34" charset="0"/>
                        </a:rPr>
                        <a:t>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a:t>
                      </a:r>
                      <a:r>
                        <a:rPr lang="en-US" sz="1300" b="1" baseline="0" dirty="0" smtClean="0">
                          <a:latin typeface="Arial Narrow" panose="020B0606020202030204" pitchFamily="34" charset="0"/>
                        </a:rPr>
                        <a:t> Targets</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 Performance – Preliminary 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235750">
                <a:tc rowSpan="2">
                  <a:txBody>
                    <a:bodyPr/>
                    <a:lstStyle/>
                    <a:p>
                      <a:pPr marL="168275" marR="0" indent="-168275" algn="just" defTabSz="914400" rtl="0" eaLnBrk="1" fontAlgn="auto" latinLnBrk="0" hangingPunct="1">
                        <a:lnSpc>
                          <a:spcPct val="100000"/>
                        </a:lnSpc>
                        <a:spcBef>
                          <a:spcPts val="0"/>
                        </a:spcBef>
                        <a:spcAft>
                          <a:spcPts val="0"/>
                        </a:spcAft>
                        <a:buClrTx/>
                        <a:buSzTx/>
                        <a:buFont typeface="+mj-lt"/>
                        <a:buAutoNum type="arabicPeriod" startAt="8"/>
                        <a:tabLst>
                          <a:tab pos="168275" algn="l"/>
                        </a:tabLst>
                        <a:defRPr/>
                      </a:pPr>
                      <a:r>
                        <a:rPr lang="en-ZA" sz="1300" dirty="0" smtClean="0">
                          <a:solidFill>
                            <a:schemeClr val="tx1"/>
                          </a:solidFill>
                          <a:latin typeface="Arial Narrow" pitchFamily="34" charset="0"/>
                          <a:ea typeface="Calibri"/>
                          <a:cs typeface="Times New Roman"/>
                        </a:rPr>
                        <a:t>Number of capacity-building programmes implemented.</a:t>
                      </a:r>
                      <a:endParaRPr lang="en-US" sz="1300" dirty="0">
                        <a:solidFill>
                          <a:schemeClr val="tx1"/>
                        </a:solidFill>
                        <a:latin typeface="Arial Narrow" pitchFamily="34" charset="0"/>
                      </a:endParaRPr>
                    </a:p>
                  </a:txBody>
                  <a:tcP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gridSpan="4">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kumimoji="0" lang="en-ZA"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Ten capacity-building programmes </a:t>
                      </a:r>
                      <a:r>
                        <a:rPr kumimoji="0" lang="en-ZA" sz="1300" b="1"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mn-cs"/>
                        </a:rPr>
                        <a:t>Cont</a:t>
                      </a:r>
                      <a:r>
                        <a:rPr kumimoji="0" lang="en-ZA"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49844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endParaRPr lang="en-US" sz="13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168275" indent="-168275" algn="just" fontAlgn="t">
                        <a:buFont typeface="+mj-lt"/>
                        <a:buAutoNum type="arabicPeriod" startAt="6"/>
                        <a:tabLst>
                          <a:tab pos="168275" algn="l"/>
                        </a:tabLst>
                      </a:pPr>
                      <a:r>
                        <a:rPr lang="en-ZA" sz="1300" b="0" i="0" u="none" strike="noStrike" dirty="0" smtClean="0">
                          <a:solidFill>
                            <a:srgbClr val="000000"/>
                          </a:solidFill>
                          <a:effectLst/>
                          <a:latin typeface="Arial Narrow" panose="020B0606020202030204" pitchFamily="34" charset="0"/>
                        </a:rPr>
                        <a:t>Local </a:t>
                      </a:r>
                      <a:r>
                        <a:rPr lang="en-ZA" sz="1300" b="0" i="0" u="none" strike="noStrike" dirty="0">
                          <a:solidFill>
                            <a:srgbClr val="000000"/>
                          </a:solidFill>
                          <a:effectLst/>
                          <a:latin typeface="Arial Narrow" panose="020B0606020202030204" pitchFamily="34" charset="0"/>
                        </a:rPr>
                        <a:t>government tourism induction programme, with a focus on rural areas with tourism potential (eight municipalities).</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t"/>
                      <a:r>
                        <a:rPr lang="en-ZA" sz="1300" b="0" i="0" u="none" strike="noStrike" dirty="0" smtClean="0">
                          <a:solidFill>
                            <a:srgbClr val="000000"/>
                          </a:solidFill>
                          <a:effectLst/>
                          <a:latin typeface="Arial Narrow" panose="020B0606020202030204" pitchFamily="34" charset="0"/>
                        </a:rPr>
                        <a:t>Three workshops were conducted in two District municipalities (Mopani &amp; Ngaka Modiri Molema and Zululand).</a:t>
                      </a:r>
                    </a:p>
                    <a:p>
                      <a:pPr algn="just" fontAlgn="t"/>
                      <a:endParaRPr lang="en-ZA" sz="1300" b="0" i="0" u="none" strike="noStrike" dirty="0" smtClean="0">
                        <a:solidFill>
                          <a:srgbClr val="000000"/>
                        </a:solidFill>
                        <a:effectLst/>
                        <a:latin typeface="Arial Narrow" panose="020B0606020202030204" pitchFamily="34" charset="0"/>
                      </a:endParaRPr>
                    </a:p>
                  </a:txBody>
                  <a:tcPr marL="86393"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300" b="0" i="0" u="none" strike="noStrike" kern="1200" dirty="0">
                          <a:solidFill>
                            <a:srgbClr val="000000"/>
                          </a:solidFill>
                          <a:effectLst/>
                          <a:latin typeface="Arial Narrow" panose="020B0606020202030204" pitchFamily="34" charset="0"/>
                          <a:ea typeface="+mn-ea"/>
                          <a:cs typeface="+mn-cs"/>
                        </a:rPr>
                        <a:t>Conduct workshops in four municipalities.</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300" b="0" i="0" u="none" strike="noStrike" dirty="0" smtClean="0">
                          <a:solidFill>
                            <a:srgbClr val="000000"/>
                          </a:solidFill>
                          <a:effectLst/>
                          <a:latin typeface="Arial Narrow" panose="020B0606020202030204" pitchFamily="34" charset="0"/>
                        </a:rPr>
                        <a:t>Workshops were conducted in three municipalities namely; OR Tambo District from 21- 22 October 2017, Nkomazi Local Municipality from 15-16 November 2017 and Thulamela Local Municipality from 30 November 2017 to 01 December 2017.</a:t>
                      </a:r>
                    </a:p>
                    <a:p>
                      <a:pPr algn="just" fontAlgn="t"/>
                      <a:endParaRPr lang="en-ZA" sz="1300" b="0" i="0" u="none" strike="noStrike" dirty="0" smtClean="0">
                        <a:solidFill>
                          <a:srgbClr val="000000"/>
                        </a:solidFill>
                        <a:effectLst/>
                        <a:latin typeface="Arial Narrow" panose="020B0606020202030204" pitchFamily="34" charset="0"/>
                      </a:endParaRPr>
                    </a:p>
                    <a:p>
                      <a:pPr algn="just"/>
                      <a:r>
                        <a:rPr lang="en-US" sz="1300" b="1" i="1" dirty="0" smtClean="0">
                          <a:solidFill>
                            <a:schemeClr val="tx1"/>
                          </a:solidFill>
                          <a:latin typeface="Arial Narrow" panose="020B0606020202030204" pitchFamily="34" charset="0"/>
                        </a:rPr>
                        <a:t>Challenge and Corrective Measure:</a:t>
                      </a:r>
                      <a:endParaRPr lang="en-ZA" sz="1300" b="1" i="1" baseline="0" dirty="0" smtClean="0">
                        <a:solidFill>
                          <a:schemeClr val="tx1"/>
                        </a:solidFill>
                        <a:latin typeface="Arial Narrow" panose="020B0606020202030204" pitchFamily="34" charset="0"/>
                      </a:endParaRPr>
                    </a:p>
                    <a:p>
                      <a:pPr algn="just"/>
                      <a:r>
                        <a:rPr lang="en-ZA" sz="1300" b="0" i="0" baseline="0" dirty="0" smtClean="0">
                          <a:solidFill>
                            <a:schemeClr val="tx1"/>
                          </a:solidFill>
                          <a:latin typeface="Arial Narrow" panose="020B0606020202030204" pitchFamily="34" charset="0"/>
                        </a:rPr>
                        <a:t>The workshop in the Northern Cape (ZF Mgcawu &amp; Namaqua) was rescheduled to the 4th quarter. This was due to the changes to the co-ordinators of the programme in the Province. </a:t>
                      </a:r>
                    </a:p>
                    <a:p>
                      <a:pPr algn="just"/>
                      <a:r>
                        <a:rPr lang="en-ZA" sz="1300" b="0" i="0" u="none" strike="noStrike" dirty="0" smtClean="0">
                          <a:solidFill>
                            <a:srgbClr val="000000"/>
                          </a:solidFill>
                          <a:effectLst/>
                          <a:latin typeface="Arial Narrow" panose="020B0606020202030204" pitchFamily="34" charset="0"/>
                        </a:rPr>
                        <a:t>The workshops are scheduled to take place on the 20-23 February 2018.</a:t>
                      </a:r>
                      <a:endParaRPr lang="en-ZA" sz="1300" b="0" i="0" u="none" strike="noStrike" dirty="0">
                        <a:solidFill>
                          <a:srgbClr val="000000"/>
                        </a:solidFill>
                        <a:effectLst/>
                        <a:latin typeface="Arial Narrow" panose="020B0606020202030204" pitchFamily="34"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6962775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59</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93914" y="6063343"/>
            <a:ext cx="3147787" cy="293008"/>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1754940525"/>
              </p:ext>
            </p:extLst>
          </p:nvPr>
        </p:nvGraphicFramePr>
        <p:xfrm>
          <a:off x="359228" y="392026"/>
          <a:ext cx="8488558" cy="3980197"/>
        </p:xfrm>
        <a:graphic>
          <a:graphicData uri="http://schemas.openxmlformats.org/drawingml/2006/table">
            <a:tbl>
              <a:tblPr/>
              <a:tblGrid>
                <a:gridCol w="2234654">
                  <a:extLst>
                    <a:ext uri="{9D8B030D-6E8A-4147-A177-3AD203B41FA5}">
                      <a16:colId xmlns:a16="http://schemas.microsoft.com/office/drawing/2014/main" xmlns="" val="20000"/>
                    </a:ext>
                  </a:extLst>
                </a:gridCol>
                <a:gridCol w="1371628">
                  <a:extLst>
                    <a:ext uri="{9D8B030D-6E8A-4147-A177-3AD203B41FA5}">
                      <a16:colId xmlns:a16="http://schemas.microsoft.com/office/drawing/2014/main" xmlns="" val="20001"/>
                    </a:ext>
                  </a:extLst>
                </a:gridCol>
                <a:gridCol w="1502229">
                  <a:extLst>
                    <a:ext uri="{9D8B030D-6E8A-4147-A177-3AD203B41FA5}">
                      <a16:colId xmlns:a16="http://schemas.microsoft.com/office/drawing/2014/main" xmlns="" val="20003"/>
                    </a:ext>
                  </a:extLst>
                </a:gridCol>
                <a:gridCol w="1651518">
                  <a:extLst>
                    <a:ext uri="{9D8B030D-6E8A-4147-A177-3AD203B41FA5}">
                      <a16:colId xmlns:a16="http://schemas.microsoft.com/office/drawing/2014/main" xmlns="" val="20004"/>
                    </a:ext>
                  </a:extLst>
                </a:gridCol>
                <a:gridCol w="1728529">
                  <a:extLst>
                    <a:ext uri="{9D8B030D-6E8A-4147-A177-3AD203B41FA5}">
                      <a16:colId xmlns:a16="http://schemas.microsoft.com/office/drawing/2014/main" xmlns="" val="1517969093"/>
                    </a:ext>
                  </a:extLst>
                </a:gridCol>
              </a:tblGrid>
              <a:tr h="443212">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a:rPr>
                        <a:t>Strategic objective: </a:t>
                      </a:r>
                      <a:r>
                        <a:rPr kumimoji="0" lang="en-ZA" sz="1400" b="1" i="0" u="none" strike="noStrike" kern="1200" cap="none" spc="0" normalizeH="0" baseline="0" noProof="0" dirty="0" smtClean="0">
                          <a:ln>
                            <a:noFill/>
                          </a:ln>
                          <a:solidFill>
                            <a:srgbClr val="000000"/>
                          </a:solidFill>
                          <a:effectLst/>
                          <a:uLnTx/>
                          <a:uFillTx/>
                          <a:latin typeface="Arial Narrow"/>
                        </a:rPr>
                        <a:t>To facilitate tourism capacity-building programmes.</a:t>
                      </a:r>
                      <a:endParaRPr kumimoji="0" lang="en-US" sz="14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xmlns="" val="10000"/>
                  </a:ext>
                </a:extLst>
              </a:tr>
              <a:tr h="287524">
                <a:tc rowSpan="2">
                  <a:txBody>
                    <a:bodyPr/>
                    <a:lstStyle/>
                    <a:p>
                      <a:pPr algn="ctr">
                        <a:lnSpc>
                          <a:spcPct val="100000"/>
                        </a:lnSpc>
                      </a:pPr>
                      <a:r>
                        <a:rPr lang="en-US" sz="1400" b="1" dirty="0" smtClean="0">
                          <a:solidFill>
                            <a:schemeClr val="tx1"/>
                          </a:solidFill>
                          <a:latin typeface="Arial Narrow" pitchFamily="34" charset="0"/>
                          <a:cs typeface="Arial" pitchFamily="34" charset="0"/>
                        </a:rPr>
                        <a:t>Key</a:t>
                      </a:r>
                      <a:r>
                        <a:rPr lang="en-US" sz="1400" b="1" baseline="0" dirty="0" smtClean="0">
                          <a:solidFill>
                            <a:schemeClr val="tx1"/>
                          </a:solidFill>
                          <a:latin typeface="Arial Narrow" pitchFamily="34" charset="0"/>
                          <a:cs typeface="Arial"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solidFill>
                            <a:schemeClr val="tx1"/>
                          </a:solidFill>
                          <a:latin typeface="Arial Narrow" pitchFamily="34" charset="0"/>
                          <a:cs typeface="Arial" pitchFamily="34" charset="0"/>
                        </a:rPr>
                        <a:t>Annual</a:t>
                      </a:r>
                      <a:r>
                        <a:rPr lang="en-US" sz="1400" b="1" baseline="0" dirty="0" smtClean="0">
                          <a:solidFill>
                            <a:schemeClr val="tx1"/>
                          </a:solidFill>
                          <a:latin typeface="Arial Narrow" pitchFamily="34" charset="0"/>
                          <a:cs typeface="Arial" pitchFamily="34" charset="0"/>
                        </a:rPr>
                        <a:t> </a:t>
                      </a:r>
                      <a:r>
                        <a:rPr lang="en-US" sz="1400" b="1" dirty="0" smtClean="0">
                          <a:solidFill>
                            <a:schemeClr val="tx1"/>
                          </a:solidFill>
                          <a:latin typeface="Arial Narrow" pitchFamily="34" charset="0"/>
                          <a:cs typeface="Arial" pitchFamily="34" charset="0"/>
                        </a:rPr>
                        <a:t>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400" b="1" dirty="0" smtClean="0">
                          <a:solidFill>
                            <a:schemeClr val="tx1"/>
                          </a:solidFill>
                          <a:latin typeface="Arial Narrow" pitchFamily="34" charset="0"/>
                          <a:cs typeface="Arial" pitchFamily="34" charset="0"/>
                        </a:rPr>
                        <a:t>Quarterly 3 Targets</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extLst>
                  <a:ext uri="{0D108BD9-81ED-4DB2-BD59-A6C34878D82A}">
                    <a16:rowId xmlns:a16="http://schemas.microsoft.com/office/drawing/2014/main" xmlns="" val="10001"/>
                  </a:ext>
                </a:extLst>
              </a:tr>
              <a:tr h="312244">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312244">
                <a:tc rowSpan="3">
                  <a:txBody>
                    <a:body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400" dirty="0" smtClean="0">
                          <a:solidFill>
                            <a:schemeClr val="tx1"/>
                          </a:solidFill>
                          <a:latin typeface="Arial Narrow" pitchFamily="34" charset="0"/>
                          <a:ea typeface="Calibri"/>
                          <a:cs typeface="Times New Roman"/>
                        </a:rPr>
                        <a:t>Number of capacity-building programmes implemented.</a:t>
                      </a:r>
                      <a:endParaRPr lang="en-US" sz="1400" dirty="0">
                        <a:solidFill>
                          <a:schemeClr val="tx1"/>
                        </a:solidFill>
                        <a:latin typeface="Arial Narrow" pitchFamily="34" charset="0"/>
                      </a:endParaRPr>
                    </a:p>
                  </a:txBody>
                  <a:tcP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gridSpan="4">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Ten capacity-building programmes … Continued:</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106070">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endParaRPr lang="en-US" sz="16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rowSpan="2">
                  <a:txBody>
                    <a:bodyPr/>
                    <a:lstStyle/>
                    <a:p>
                      <a:pPr marL="342900" indent="-342900" algn="just" fontAlgn="t">
                        <a:buFont typeface="+mj-lt"/>
                        <a:buAutoNum type="arabicPeriod" startAt="7"/>
                      </a:pPr>
                      <a:r>
                        <a:rPr lang="en-ZA" sz="1400" b="0" i="0" u="none" strike="noStrike" dirty="0" smtClean="0">
                          <a:solidFill>
                            <a:srgbClr val="000000"/>
                          </a:solidFill>
                          <a:effectLst/>
                          <a:latin typeface="Arial Narrow" panose="020B0606020202030204" pitchFamily="34" charset="0"/>
                        </a:rPr>
                        <a:t>NTCE </a:t>
                      </a:r>
                      <a:r>
                        <a:rPr lang="en-ZA" sz="1400" b="0" i="0" u="none" strike="noStrike" dirty="0">
                          <a:solidFill>
                            <a:srgbClr val="000000"/>
                          </a:solidFill>
                          <a:effectLst/>
                          <a:latin typeface="Arial Narrow" panose="020B0606020202030204" pitchFamily="34" charset="0"/>
                        </a:rPr>
                        <a:t>convened.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400" b="0" i="0" u="none" strike="noStrike" kern="1200" dirty="0" smtClean="0">
                          <a:solidFill>
                            <a:srgbClr val="000000"/>
                          </a:solidFill>
                          <a:effectLst/>
                          <a:latin typeface="Arial Narrow" panose="020B0606020202030204" pitchFamily="34" charset="0"/>
                          <a:ea typeface="+mn-ea"/>
                          <a:cs typeface="+mn-cs"/>
                        </a:rPr>
                        <a:t>Media launch was hosted on 7 September 2017 in Virginia.</a:t>
                      </a:r>
                      <a:endParaRPr lang="en-ZA" sz="1400" b="0" i="0" u="none" strike="noStrike" kern="1200" dirty="0">
                        <a:solidFill>
                          <a:srgbClr val="000000"/>
                        </a:solidFill>
                        <a:effectLst/>
                        <a:latin typeface="Arial Narrow" panose="020B0606020202030204" pitchFamily="34" charset="0"/>
                        <a:ea typeface="+mn-ea"/>
                        <a:cs typeface="+mn-cs"/>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rowSpan="2">
                  <a:txBody>
                    <a:bodyPr/>
                    <a:lstStyle/>
                    <a:p>
                      <a:pPr algn="just" fontAlgn="t"/>
                      <a:r>
                        <a:rPr lang="en-ZA" sz="1400" b="0" i="0" u="none" strike="noStrike" kern="1200" dirty="0" smtClean="0">
                          <a:solidFill>
                            <a:srgbClr val="000000"/>
                          </a:solidFill>
                          <a:effectLst/>
                          <a:latin typeface="Arial Narrow" panose="020B0606020202030204" pitchFamily="34" charset="0"/>
                          <a:ea typeface="+mn-ea"/>
                          <a:cs typeface="+mn-cs"/>
                        </a:rPr>
                        <a:t>Final report NTCE report in place.</a:t>
                      </a:r>
                      <a:endParaRPr lang="en-ZA" sz="1400" b="0" i="0" u="none" strike="noStrike" kern="1200" dirty="0">
                        <a:solidFill>
                          <a:srgbClr val="000000"/>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rowSpan="2">
                  <a:txBody>
                    <a:bodyPr/>
                    <a:lstStyle/>
                    <a:p>
                      <a:pPr algn="just" fontAlgn="t"/>
                      <a:r>
                        <a:rPr lang="en-ZA" sz="1400" b="0" i="0" u="none" strike="noStrike" kern="1200" dirty="0" smtClean="0">
                          <a:solidFill>
                            <a:srgbClr val="000000"/>
                          </a:solidFill>
                          <a:effectLst/>
                          <a:latin typeface="Arial Narrow" panose="020B0606020202030204" pitchFamily="34" charset="0"/>
                          <a:ea typeface="+mn-ea"/>
                          <a:cs typeface="+mn-cs"/>
                        </a:rPr>
                        <a:t>Final NTCE report was developed and is in place.</a:t>
                      </a:r>
                      <a:endParaRPr lang="en-ZA" sz="1400" b="0" i="0" u="none" strike="noStrike" kern="1200" dirty="0">
                        <a:solidFill>
                          <a:srgbClr val="000000"/>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082351">
                <a:tc vMerge="1">
                  <a:txBody>
                    <a:bodyPr/>
                    <a:lstStyle/>
                    <a:p>
                      <a:endParaRPr lang="en-ZA"/>
                    </a:p>
                  </a:txBody>
                  <a:tcPr/>
                </a:tc>
                <a:tc vMerge="1">
                  <a:txBody>
                    <a:bodyPr/>
                    <a:lstStyle/>
                    <a:p>
                      <a:endParaRPr lang="en-ZA"/>
                    </a:p>
                  </a:txBody>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dirty="0" smtClean="0">
                          <a:solidFill>
                            <a:srgbClr val="000000"/>
                          </a:solidFill>
                          <a:effectLst/>
                          <a:latin typeface="Arial Narrow" panose="020B0606020202030204" pitchFamily="34" charset="0"/>
                          <a:ea typeface="+mn-ea"/>
                          <a:cs typeface="+mn-cs"/>
                        </a:rPr>
                        <a:t>NTCE 2017 event hosted 28-30 September 2017 in Bloemfontein.</a:t>
                      </a:r>
                    </a:p>
                    <a:p>
                      <a:pPr marL="0" marR="0" indent="0" algn="just" defTabSz="914400" rtl="0" eaLnBrk="1" fontAlgn="t" latinLnBrk="0" hangingPunct="1">
                        <a:lnSpc>
                          <a:spcPct val="100000"/>
                        </a:lnSpc>
                        <a:spcBef>
                          <a:spcPts val="0"/>
                        </a:spcBef>
                        <a:spcAft>
                          <a:spcPts val="0"/>
                        </a:spcAft>
                        <a:buClrTx/>
                        <a:buSzTx/>
                        <a:buFontTx/>
                        <a:buNone/>
                        <a:tabLst/>
                        <a:defRPr/>
                      </a:pPr>
                      <a:endParaRPr lang="en-US" sz="1400" b="0" i="0" u="none" strike="noStrike" dirty="0" smtClean="0">
                        <a:solidFill>
                          <a:srgbClr val="000000"/>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vMerge="1">
                  <a:txBody>
                    <a:bodyPr/>
                    <a:lstStyle/>
                    <a:p>
                      <a:endParaRPr lang="en-ZA" dirty="0"/>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vMerge="1">
                  <a:txBody>
                    <a:bodyPr/>
                    <a:lstStyle/>
                    <a:p>
                      <a:endParaRPr lang="en-ZA" dirty="0"/>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916152071"/>
                  </a:ext>
                </a:extLst>
              </a:tr>
            </a:tbl>
          </a:graphicData>
        </a:graphic>
      </p:graphicFrame>
    </p:spTree>
    <p:extLst>
      <p:ext uri="{BB962C8B-B14F-4D97-AF65-F5344CB8AC3E}">
        <p14:creationId xmlns:p14="http://schemas.microsoft.com/office/powerpoint/2010/main" val="904441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2" name="Rectangle 1"/>
          <p:cNvSpPr/>
          <p:nvPr/>
        </p:nvSpPr>
        <p:spPr>
          <a:xfrm>
            <a:off x="741406" y="358039"/>
            <a:ext cx="7465782" cy="338554"/>
          </a:xfrm>
          <a:prstGeom prst="rect">
            <a:avLst/>
          </a:prstGeom>
        </p:spPr>
        <p:txBody>
          <a:bodyPr wrap="square">
            <a:spAutoFit/>
          </a:bodyPr>
          <a:lstStyle/>
          <a:p>
            <a:pPr algn="ctr"/>
            <a:r>
              <a:rPr lang="en-US" sz="1600" b="1" kern="0" dirty="0" smtClean="0">
                <a:solidFill>
                  <a:prstClr val="black"/>
                </a:solidFill>
                <a:latin typeface="Arial Narrow" pitchFamily="34" charset="0"/>
              </a:rPr>
              <a:t>2017/18 QUARTER 3 PERFORMANCE (PRELIMINARY)  </a:t>
            </a:r>
            <a:endParaRPr lang="en-US" sz="1600" dirty="0">
              <a:latin typeface="Arial Narrow" pitchFamily="34" charset="0"/>
            </a:endParaRPr>
          </a:p>
        </p:txBody>
      </p:sp>
      <p:sp>
        <p:nvSpPr>
          <p:cNvPr id="8" name="Footer Placeholder 1"/>
          <p:cNvSpPr>
            <a:spLocks noGrp="1"/>
          </p:cNvSpPr>
          <p:nvPr>
            <p:ph type="ftr" sz="quarter" idx="11"/>
          </p:nvPr>
        </p:nvSpPr>
        <p:spPr>
          <a:xfrm>
            <a:off x="871708" y="5911507"/>
            <a:ext cx="5323146" cy="365125"/>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9" name="Content Placeholder 5"/>
          <p:cNvGraphicFramePr>
            <a:graphicFrameLocks/>
          </p:cNvGraphicFramePr>
          <p:nvPr>
            <p:extLst>
              <p:ext uri="{D42A27DB-BD31-4B8C-83A1-F6EECF244321}">
                <p14:modId xmlns:p14="http://schemas.microsoft.com/office/powerpoint/2010/main" val="464301851"/>
              </p:ext>
            </p:extLst>
          </p:nvPr>
        </p:nvGraphicFramePr>
        <p:xfrm>
          <a:off x="871708" y="1043206"/>
          <a:ext cx="7464983" cy="4184300"/>
        </p:xfrm>
        <a:graphic>
          <a:graphicData uri="http://schemas.openxmlformats.org/drawingml/2006/table">
            <a:tbl>
              <a:tblPr firstRow="1" bandRow="1">
                <a:tableStyleId>{5C22544A-7EE6-4342-B048-85BDC9FD1C3A}</a:tableStyleId>
              </a:tblPr>
              <a:tblGrid>
                <a:gridCol w="1492996">
                  <a:extLst>
                    <a:ext uri="{9D8B030D-6E8A-4147-A177-3AD203B41FA5}">
                      <a16:colId xmlns:a16="http://schemas.microsoft.com/office/drawing/2014/main" xmlns="" val="20000"/>
                    </a:ext>
                  </a:extLst>
                </a:gridCol>
                <a:gridCol w="1547675">
                  <a:extLst>
                    <a:ext uri="{9D8B030D-6E8A-4147-A177-3AD203B41FA5}">
                      <a16:colId xmlns:a16="http://schemas.microsoft.com/office/drawing/2014/main" xmlns="" val="20001"/>
                    </a:ext>
                  </a:extLst>
                </a:gridCol>
                <a:gridCol w="1520336">
                  <a:extLst>
                    <a:ext uri="{9D8B030D-6E8A-4147-A177-3AD203B41FA5}">
                      <a16:colId xmlns:a16="http://schemas.microsoft.com/office/drawing/2014/main" xmlns="" val="20002"/>
                    </a:ext>
                  </a:extLst>
                </a:gridCol>
                <a:gridCol w="1520336">
                  <a:extLst>
                    <a:ext uri="{9D8B030D-6E8A-4147-A177-3AD203B41FA5}">
                      <a16:colId xmlns:a16="http://schemas.microsoft.com/office/drawing/2014/main" xmlns="" val="20003"/>
                    </a:ext>
                  </a:extLst>
                </a:gridCol>
                <a:gridCol w="1383640">
                  <a:extLst>
                    <a:ext uri="{9D8B030D-6E8A-4147-A177-3AD203B41FA5}">
                      <a16:colId xmlns:a16="http://schemas.microsoft.com/office/drawing/2014/main" xmlns="" val="20004"/>
                    </a:ext>
                  </a:extLst>
                </a:gridCol>
              </a:tblGrid>
              <a:tr h="94503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solidFill>
                            <a:schemeClr val="tx1"/>
                          </a:solidFill>
                          <a:latin typeface="Arial Narrow" pitchFamily="34" charset="0"/>
                        </a:rPr>
                        <a:t>Branches</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solidFill>
                            <a:schemeClr val="tx1"/>
                          </a:solidFill>
                          <a:latin typeface="Arial Narrow" pitchFamily="34" charset="0"/>
                        </a:rPr>
                        <a:t>Achieved</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solidFill>
                            <a:schemeClr val="tx1"/>
                          </a:solidFill>
                          <a:latin typeface="Arial Narrow" pitchFamily="34" charset="0"/>
                        </a:rPr>
                        <a:t>Not  achieved; sig</a:t>
                      </a:r>
                      <a:r>
                        <a:rPr lang="en-US" sz="1400" baseline="0" dirty="0" smtClean="0">
                          <a:solidFill>
                            <a:schemeClr val="tx1"/>
                          </a:solidFill>
                          <a:latin typeface="Arial Narrow" pitchFamily="34" charset="0"/>
                        </a:rPr>
                        <a:t>nificant work done</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solidFill>
                            <a:schemeClr val="tx1"/>
                          </a:solidFill>
                          <a:latin typeface="Arial Narrow" pitchFamily="34" charset="0"/>
                        </a:rPr>
                        <a:t>Not achieved; intervention required</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solidFill>
                            <a:schemeClr val="tx1"/>
                          </a:solidFill>
                          <a:latin typeface="Arial Narrow" pitchFamily="34" charset="0"/>
                        </a:rPr>
                        <a:t>Insufficient information  to express opinion</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349778">
                <a:tc vMerge="1">
                  <a:txBody>
                    <a:bodyPr/>
                    <a:lstStyle/>
                    <a:p>
                      <a:pPr algn="just"/>
                      <a:endParaRPr lang="en-US" sz="1400" dirty="0">
                        <a:solidFill>
                          <a:schemeClr val="tx2"/>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300"/>
                    </a:solidFill>
                  </a:tcPr>
                </a:tc>
                <a:extLst>
                  <a:ext uri="{0D108BD9-81ED-4DB2-BD59-A6C34878D82A}">
                    <a16:rowId xmlns:a16="http://schemas.microsoft.com/office/drawing/2014/main" xmlns="" val="10001"/>
                  </a:ext>
                </a:extLst>
              </a:tr>
              <a:tr h="5545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Corporate Management </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75.00% (12 of 16)</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18.75% (3 of 16)</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6.25% (1 of 16)</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 0.00% (0 of 16)</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2"/>
                  </a:ext>
                </a:extLst>
              </a:tr>
              <a:tr h="6553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Tourism Policy and Planning</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93.75% (15 of 16)</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6.25% (1 of 16)</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0.00% (0 of 16)</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0.00% (0 of 16)</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62179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Destination Development</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87.50% (7 of 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12.50% (1 of 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0.00% (0</a:t>
                      </a:r>
                      <a:r>
                        <a:rPr lang="en-US" sz="1400" b="1" baseline="0" dirty="0" smtClean="0">
                          <a:solidFill>
                            <a:schemeClr val="tx1"/>
                          </a:solidFill>
                          <a:latin typeface="Arial Narrow" pitchFamily="34" charset="0"/>
                        </a:rPr>
                        <a:t> </a:t>
                      </a:r>
                      <a:r>
                        <a:rPr lang="en-US" sz="1400" b="1" dirty="0" smtClean="0">
                          <a:solidFill>
                            <a:schemeClr val="tx1"/>
                          </a:solidFill>
                          <a:latin typeface="Arial Narrow" pitchFamily="34" charset="0"/>
                        </a:rPr>
                        <a:t>of 8)</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0.00% (0 of 8)</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4"/>
                  </a:ext>
                </a:extLst>
              </a:tr>
              <a:tr h="7316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just" defTabSz="914400" rtl="0" eaLnBrk="1" latinLnBrk="0" hangingPunct="1"/>
                      <a:r>
                        <a:rPr lang="en-US" sz="1400" b="1" kern="1200" dirty="0" smtClean="0">
                          <a:solidFill>
                            <a:schemeClr val="tx1"/>
                          </a:solidFill>
                          <a:latin typeface="Arial Narrow" pitchFamily="34" charset="0"/>
                          <a:ea typeface="+mn-ea"/>
                          <a:cs typeface="+mn-cs"/>
                        </a:rPr>
                        <a:t>Tourism Sector  Support Services</a:t>
                      </a:r>
                      <a:endParaRPr lang="en-US" sz="1400" b="1" kern="1200" dirty="0">
                        <a:solidFill>
                          <a:schemeClr val="tx1"/>
                        </a:solidFill>
                        <a:latin typeface="Arial Narrow" pitchFamily="34" charset="0"/>
                        <a:ea typeface="+mn-ea"/>
                        <a:cs typeface="+mn-cs"/>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71.43% (20 of 28)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17.86% (5 of 28)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10.71% (3 of 28)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0.00% (0 of 28)</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5"/>
                  </a:ext>
                </a:extLst>
              </a:tr>
              <a:tr h="3262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just" defTabSz="914400" rtl="0" eaLnBrk="1" latinLnBrk="0" hangingPunct="1"/>
                      <a:r>
                        <a:rPr lang="en-US" sz="1400" b="1" kern="1200" dirty="0" smtClean="0">
                          <a:solidFill>
                            <a:schemeClr val="tx1"/>
                          </a:solidFill>
                          <a:latin typeface="Arial Narrow" pitchFamily="34" charset="0"/>
                          <a:ea typeface="+mn-ea"/>
                          <a:cs typeface="+mn-cs"/>
                        </a:rPr>
                        <a:t>Total</a:t>
                      </a:r>
                      <a:endParaRPr lang="en-US" sz="1400" b="1" kern="1200" dirty="0">
                        <a:solidFill>
                          <a:schemeClr val="tx1"/>
                        </a:solidFill>
                        <a:latin typeface="Arial Narrow" pitchFamily="34" charset="0"/>
                        <a:ea typeface="+mn-ea"/>
                        <a:cs typeface="+mn-cs"/>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79.41%</a:t>
                      </a:r>
                      <a:r>
                        <a:rPr lang="en-US" sz="1400" b="1" baseline="0" dirty="0" smtClean="0">
                          <a:solidFill>
                            <a:schemeClr val="tx1"/>
                          </a:solidFill>
                          <a:latin typeface="Arial Narrow" pitchFamily="34" charset="0"/>
                        </a:rPr>
                        <a:t> </a:t>
                      </a:r>
                      <a:r>
                        <a:rPr lang="en-US" sz="1400" b="1" dirty="0" smtClean="0">
                          <a:solidFill>
                            <a:schemeClr val="tx1"/>
                          </a:solidFill>
                          <a:latin typeface="Arial Narrow" pitchFamily="34" charset="0"/>
                        </a:rPr>
                        <a:t>(54 of 68)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14.71%</a:t>
                      </a:r>
                      <a:r>
                        <a:rPr lang="en-US" sz="1400" b="1" baseline="0" dirty="0" smtClean="0">
                          <a:solidFill>
                            <a:schemeClr val="tx1"/>
                          </a:solidFill>
                          <a:latin typeface="Arial Narrow" pitchFamily="34" charset="0"/>
                        </a:rPr>
                        <a:t> </a:t>
                      </a:r>
                      <a:r>
                        <a:rPr lang="en-US" sz="1400" b="1" dirty="0" smtClean="0">
                          <a:solidFill>
                            <a:schemeClr val="tx1"/>
                          </a:solidFill>
                          <a:latin typeface="Arial Narrow" pitchFamily="34" charset="0"/>
                        </a:rPr>
                        <a:t>(10</a:t>
                      </a:r>
                      <a:r>
                        <a:rPr lang="en-US" sz="1400" b="1" baseline="0" dirty="0" smtClean="0">
                          <a:solidFill>
                            <a:schemeClr val="tx1"/>
                          </a:solidFill>
                          <a:latin typeface="Arial Narrow" pitchFamily="34" charset="0"/>
                        </a:rPr>
                        <a:t> </a:t>
                      </a:r>
                      <a:r>
                        <a:rPr lang="en-US" sz="1400" b="1" dirty="0" smtClean="0">
                          <a:solidFill>
                            <a:schemeClr val="tx1"/>
                          </a:solidFill>
                          <a:latin typeface="Arial Narrow" pitchFamily="34" charset="0"/>
                        </a:rPr>
                        <a:t>of 68)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5.88% (4 of 68)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0.00% (0 of 68)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7401165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60</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93914" y="6063343"/>
            <a:ext cx="3147787" cy="293008"/>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806944919"/>
              </p:ext>
            </p:extLst>
          </p:nvPr>
        </p:nvGraphicFramePr>
        <p:xfrm>
          <a:off x="293914" y="224005"/>
          <a:ext cx="8488558" cy="5355551"/>
        </p:xfrm>
        <a:graphic>
          <a:graphicData uri="http://schemas.openxmlformats.org/drawingml/2006/table">
            <a:tbl>
              <a:tblPr/>
              <a:tblGrid>
                <a:gridCol w="1581539">
                  <a:extLst>
                    <a:ext uri="{9D8B030D-6E8A-4147-A177-3AD203B41FA5}">
                      <a16:colId xmlns:a16="http://schemas.microsoft.com/office/drawing/2014/main" xmlns="" val="20000"/>
                    </a:ext>
                  </a:extLst>
                </a:gridCol>
                <a:gridCol w="1558212">
                  <a:extLst>
                    <a:ext uri="{9D8B030D-6E8A-4147-A177-3AD203B41FA5}">
                      <a16:colId xmlns:a16="http://schemas.microsoft.com/office/drawing/2014/main" xmlns="" val="20001"/>
                    </a:ext>
                  </a:extLst>
                </a:gridCol>
                <a:gridCol w="1502229">
                  <a:extLst>
                    <a:ext uri="{9D8B030D-6E8A-4147-A177-3AD203B41FA5}">
                      <a16:colId xmlns:a16="http://schemas.microsoft.com/office/drawing/2014/main" xmlns="" val="20003"/>
                    </a:ext>
                  </a:extLst>
                </a:gridCol>
                <a:gridCol w="1376129">
                  <a:extLst>
                    <a:ext uri="{9D8B030D-6E8A-4147-A177-3AD203B41FA5}">
                      <a16:colId xmlns:a16="http://schemas.microsoft.com/office/drawing/2014/main" xmlns="" val="20004"/>
                    </a:ext>
                  </a:extLst>
                </a:gridCol>
                <a:gridCol w="2470449">
                  <a:extLst>
                    <a:ext uri="{9D8B030D-6E8A-4147-A177-3AD203B41FA5}">
                      <a16:colId xmlns:a16="http://schemas.microsoft.com/office/drawing/2014/main" xmlns="" val="20005"/>
                    </a:ext>
                  </a:extLst>
                </a:gridCol>
              </a:tblGrid>
              <a:tr h="410149">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a:rPr>
                        <a:t>Strategic objective: </a:t>
                      </a:r>
                      <a:r>
                        <a:rPr kumimoji="0" lang="en-ZA" sz="1400" b="1" i="0" u="none" strike="noStrike" kern="1200" cap="none" spc="0" normalizeH="0" baseline="0" noProof="0" dirty="0" smtClean="0">
                          <a:ln>
                            <a:noFill/>
                          </a:ln>
                          <a:solidFill>
                            <a:srgbClr val="000000"/>
                          </a:solidFill>
                          <a:effectLst/>
                          <a:uLnTx/>
                          <a:uFillTx/>
                          <a:latin typeface="Arial Narrow"/>
                        </a:rPr>
                        <a:t>To facilitate tourism capacity-building programmes.</a:t>
                      </a:r>
                      <a:endParaRPr kumimoji="0" lang="en-US" sz="14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0"/>
                  </a:ext>
                </a:extLst>
              </a:tr>
              <a:tr h="282062">
                <a:tc rowSpan="2">
                  <a:txBody>
                    <a:bodyPr/>
                    <a:lstStyle/>
                    <a:p>
                      <a:pPr algn="ctr">
                        <a:lnSpc>
                          <a:spcPct val="100000"/>
                        </a:lnSpc>
                      </a:pPr>
                      <a:r>
                        <a:rPr lang="en-US" sz="1400" b="1" dirty="0" smtClean="0">
                          <a:solidFill>
                            <a:schemeClr val="tx1"/>
                          </a:solidFill>
                          <a:latin typeface="Arial Narrow" pitchFamily="34" charset="0"/>
                          <a:cs typeface="Arial" pitchFamily="34" charset="0"/>
                        </a:rPr>
                        <a:t>Key</a:t>
                      </a:r>
                      <a:r>
                        <a:rPr lang="en-US" sz="1400" b="1" baseline="0" dirty="0" smtClean="0">
                          <a:solidFill>
                            <a:schemeClr val="tx1"/>
                          </a:solidFill>
                          <a:latin typeface="Arial Narrow" pitchFamily="34" charset="0"/>
                          <a:cs typeface="Arial"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solidFill>
                            <a:schemeClr val="tx1"/>
                          </a:solidFill>
                          <a:latin typeface="Arial Narrow" pitchFamily="34" charset="0"/>
                          <a:cs typeface="Arial" pitchFamily="34" charset="0"/>
                        </a:rPr>
                        <a:t>Annual</a:t>
                      </a:r>
                      <a:r>
                        <a:rPr lang="en-US" sz="1400" b="1" baseline="0" dirty="0" smtClean="0">
                          <a:solidFill>
                            <a:schemeClr val="tx1"/>
                          </a:solidFill>
                          <a:latin typeface="Arial Narrow" pitchFamily="34" charset="0"/>
                          <a:cs typeface="Arial" pitchFamily="34" charset="0"/>
                        </a:rPr>
                        <a:t> </a:t>
                      </a:r>
                      <a:r>
                        <a:rPr lang="en-US" sz="1400" b="1" dirty="0" smtClean="0">
                          <a:solidFill>
                            <a:schemeClr val="tx1"/>
                          </a:solidFill>
                          <a:latin typeface="Arial Narrow" pitchFamily="34" charset="0"/>
                          <a:cs typeface="Arial" pitchFamily="34" charset="0"/>
                        </a:rPr>
                        <a:t>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400" b="1" dirty="0" smtClean="0">
                          <a:solidFill>
                            <a:schemeClr val="tx1"/>
                          </a:solidFill>
                          <a:latin typeface="Arial Narrow" pitchFamily="34" charset="0"/>
                          <a:cs typeface="Arial" pitchFamily="34" charset="0"/>
                        </a:rPr>
                        <a:t>Quarterly 3 Targets</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10001"/>
                  </a:ext>
                </a:extLst>
              </a:tr>
              <a:tr h="676950">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marR="9000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288951">
                <a:tc rowSpan="2">
                  <a:txBody>
                    <a:body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400" dirty="0" smtClean="0">
                          <a:solidFill>
                            <a:schemeClr val="tx1"/>
                          </a:solidFill>
                          <a:latin typeface="Arial Narrow" pitchFamily="34" charset="0"/>
                          <a:ea typeface="Calibri"/>
                          <a:cs typeface="Times New Roman"/>
                        </a:rPr>
                        <a:t>Number of capacity-building programmes implemented.</a:t>
                      </a:r>
                      <a:endParaRPr lang="en-US" sz="1400" dirty="0">
                        <a:solidFill>
                          <a:schemeClr val="tx1"/>
                        </a:solidFill>
                        <a:latin typeface="Arial Narrow" pitchFamily="34" charset="0"/>
                      </a:endParaRPr>
                    </a:p>
                  </a:txBody>
                  <a:tcP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gridSpan="4">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Ten capacity-building programmes … Continued:</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latin typeface="Arial Narrow" pitchFamily="34" charset="0"/>
                        <a:cs typeface="Arial" pitchFamily="34" charset="0"/>
                      </a:endParaRPr>
                    </a:p>
                  </a:txBody>
                  <a:tcPr marR="9000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10003"/>
                  </a:ext>
                </a:extLst>
              </a:tr>
              <a:tr h="3604282">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endParaRPr lang="en-US" sz="14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342900" indent="-342900" algn="just" fontAlgn="t">
                        <a:buFont typeface="+mj-lt"/>
                        <a:buAutoNum type="arabicPeriod" startAt="8"/>
                      </a:pPr>
                      <a:r>
                        <a:rPr lang="en-ZA" sz="1400" b="0" i="0" u="none" strike="noStrike" dirty="0" smtClean="0">
                          <a:solidFill>
                            <a:srgbClr val="000000"/>
                          </a:solidFill>
                          <a:effectLst/>
                          <a:latin typeface="Arial Narrow" panose="020B0606020202030204" pitchFamily="34" charset="0"/>
                        </a:rPr>
                        <a:t>Twenty </a:t>
                      </a:r>
                      <a:r>
                        <a:rPr lang="en-ZA" sz="1400" b="0" i="0" u="none" strike="noStrike" dirty="0">
                          <a:solidFill>
                            <a:srgbClr val="000000"/>
                          </a:solidFill>
                          <a:effectLst/>
                          <a:latin typeface="Arial Narrow" panose="020B0606020202030204" pitchFamily="34" charset="0"/>
                        </a:rPr>
                        <a:t>Black women trained at an institution of higher learning.</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400" dirty="0" smtClean="0">
                          <a:solidFill>
                            <a:schemeClr val="tx1"/>
                          </a:solidFill>
                          <a:latin typeface="Arial Narrow" panose="020B0606020202030204" pitchFamily="34" charset="0"/>
                        </a:rPr>
                        <a:t>Quarterly report on the training of 20 candidates was</a:t>
                      </a:r>
                      <a:r>
                        <a:rPr lang="en-ZA" sz="1400" baseline="0" dirty="0" smtClean="0">
                          <a:solidFill>
                            <a:schemeClr val="tx1"/>
                          </a:solidFill>
                          <a:latin typeface="Arial Narrow" panose="020B0606020202030204" pitchFamily="34" charset="0"/>
                        </a:rPr>
                        <a:t> </a:t>
                      </a:r>
                      <a:r>
                        <a:rPr lang="en-ZA" sz="1400" dirty="0" smtClean="0">
                          <a:solidFill>
                            <a:schemeClr val="tx1"/>
                          </a:solidFill>
                          <a:latin typeface="Arial Narrow" panose="020B0606020202030204" pitchFamily="34" charset="0"/>
                        </a:rPr>
                        <a:t>developed.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400" kern="1200" dirty="0">
                          <a:solidFill>
                            <a:schemeClr val="tx1"/>
                          </a:solidFill>
                          <a:latin typeface="Arial Narrow" panose="020B0606020202030204" pitchFamily="34" charset="0"/>
                          <a:ea typeface="+mn-ea"/>
                          <a:cs typeface="+mn-cs"/>
                        </a:rPr>
                        <a:t>Quarterly report on the training of 20 candidates.</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400" b="0" i="0" baseline="0" dirty="0" smtClean="0">
                          <a:solidFill>
                            <a:schemeClr val="tx1"/>
                          </a:solidFill>
                          <a:latin typeface="Arial Narrow" panose="020B0606020202030204" pitchFamily="34" charset="0"/>
                        </a:rPr>
                        <a:t>Quarterly report on the training of 20 candidates was developed.</a:t>
                      </a:r>
                    </a:p>
                    <a:p>
                      <a:pPr algn="just"/>
                      <a:r>
                        <a:rPr lang="en-ZA" sz="1400" b="0" i="0" baseline="0" dirty="0" smtClean="0">
                          <a:solidFill>
                            <a:schemeClr val="tx1"/>
                          </a:solidFill>
                          <a:latin typeface="Arial Narrow" panose="020B0606020202030204" pitchFamily="34" charset="0"/>
                        </a:rPr>
                        <a:t>A total of 16 out of 19 Women graduated from UNISA on the 19 October 2017.  The recruitment process has been finalised and the 40 selected women have been notified. UNISA is currently registering students in their  system. </a:t>
                      </a:r>
                    </a:p>
                    <a:p>
                      <a:pPr algn="just"/>
                      <a:r>
                        <a:rPr lang="en-ZA" sz="1400" b="0" i="0" baseline="0" dirty="0" smtClean="0">
                          <a:solidFill>
                            <a:schemeClr val="tx1"/>
                          </a:solidFill>
                          <a:latin typeface="Arial Narrow" panose="020B0606020202030204" pitchFamily="34" charset="0"/>
                        </a:rPr>
                        <a:t>The 1st study school (2018) is scheduled for 12-16 February 2018 The Minister has been invited to address the new group on 16 February 2018.</a:t>
                      </a:r>
                    </a:p>
                  </a:txBody>
                  <a:tcPr marL="86393"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3516933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93914" y="6063343"/>
            <a:ext cx="3147787" cy="293008"/>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3192672032"/>
              </p:ext>
            </p:extLst>
          </p:nvPr>
        </p:nvGraphicFramePr>
        <p:xfrm>
          <a:off x="359226" y="392026"/>
          <a:ext cx="8540074" cy="5359393"/>
        </p:xfrm>
        <a:graphic>
          <a:graphicData uri="http://schemas.openxmlformats.org/drawingml/2006/table">
            <a:tbl>
              <a:tblPr/>
              <a:tblGrid>
                <a:gridCol w="1385598">
                  <a:extLst>
                    <a:ext uri="{9D8B030D-6E8A-4147-A177-3AD203B41FA5}">
                      <a16:colId xmlns:a16="http://schemas.microsoft.com/office/drawing/2014/main" xmlns="" val="20000"/>
                    </a:ext>
                  </a:extLst>
                </a:gridCol>
                <a:gridCol w="1614196">
                  <a:extLst>
                    <a:ext uri="{9D8B030D-6E8A-4147-A177-3AD203B41FA5}">
                      <a16:colId xmlns:a16="http://schemas.microsoft.com/office/drawing/2014/main" xmlns="" val="20001"/>
                    </a:ext>
                  </a:extLst>
                </a:gridCol>
                <a:gridCol w="1511560">
                  <a:extLst>
                    <a:ext uri="{9D8B030D-6E8A-4147-A177-3AD203B41FA5}">
                      <a16:colId xmlns:a16="http://schemas.microsoft.com/office/drawing/2014/main" xmlns="" val="20003"/>
                    </a:ext>
                  </a:extLst>
                </a:gridCol>
                <a:gridCol w="1278293">
                  <a:extLst>
                    <a:ext uri="{9D8B030D-6E8A-4147-A177-3AD203B41FA5}">
                      <a16:colId xmlns:a16="http://schemas.microsoft.com/office/drawing/2014/main" xmlns="" val="20004"/>
                    </a:ext>
                  </a:extLst>
                </a:gridCol>
                <a:gridCol w="2750427">
                  <a:extLst>
                    <a:ext uri="{9D8B030D-6E8A-4147-A177-3AD203B41FA5}">
                      <a16:colId xmlns:a16="http://schemas.microsoft.com/office/drawing/2014/main" xmlns="" val="258895472"/>
                    </a:ext>
                  </a:extLst>
                </a:gridCol>
              </a:tblGrid>
              <a:tr h="443212">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Narrow"/>
                        </a:rPr>
                        <a:t>Strategic objective: </a:t>
                      </a:r>
                      <a:r>
                        <a:rPr kumimoji="0" lang="en-ZA" sz="1200" b="1" i="0" u="none" strike="noStrike" kern="1200" cap="none" spc="0" normalizeH="0" baseline="0" noProof="0" dirty="0" smtClean="0">
                          <a:ln>
                            <a:noFill/>
                          </a:ln>
                          <a:solidFill>
                            <a:srgbClr val="000000"/>
                          </a:solidFill>
                          <a:effectLst/>
                          <a:uLnTx/>
                          <a:uFillTx/>
                          <a:latin typeface="Arial Narrow"/>
                        </a:rPr>
                        <a:t>To facilitate tourism capacity-building programmes.</a:t>
                      </a:r>
                      <a:endParaRPr kumimoji="0" lang="en-US" sz="12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xmlns="" val="10000"/>
                  </a:ext>
                </a:extLst>
              </a:tr>
              <a:tr h="287524">
                <a:tc rowSpan="2">
                  <a:txBody>
                    <a:bodyPr/>
                    <a:lstStyle/>
                    <a:p>
                      <a:pPr algn="ctr">
                        <a:lnSpc>
                          <a:spcPct val="100000"/>
                        </a:lnSpc>
                      </a:pPr>
                      <a:r>
                        <a:rPr lang="en-US" sz="1200" b="1" dirty="0" smtClean="0">
                          <a:solidFill>
                            <a:schemeClr val="tx1"/>
                          </a:solidFill>
                          <a:latin typeface="Arial Narrow" pitchFamily="34" charset="0"/>
                          <a:cs typeface="Arial" pitchFamily="34" charset="0"/>
                        </a:rPr>
                        <a:t>Key</a:t>
                      </a:r>
                      <a:r>
                        <a:rPr lang="en-US" sz="1200" b="1" baseline="0" dirty="0" smtClean="0">
                          <a:solidFill>
                            <a:schemeClr val="tx1"/>
                          </a:solidFill>
                          <a:latin typeface="Arial Narrow" pitchFamily="34" charset="0"/>
                          <a:cs typeface="Arial" pitchFamily="34" charset="0"/>
                        </a:rPr>
                        <a:t> Performance Indicator</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200" b="1" dirty="0" smtClean="0">
                          <a:solidFill>
                            <a:schemeClr val="tx1"/>
                          </a:solidFill>
                          <a:latin typeface="Arial Narrow" pitchFamily="34" charset="0"/>
                          <a:cs typeface="Arial" pitchFamily="34" charset="0"/>
                        </a:rPr>
                        <a:t>Annual</a:t>
                      </a:r>
                      <a:r>
                        <a:rPr lang="en-US" sz="1200" b="1" baseline="0" dirty="0" smtClean="0">
                          <a:solidFill>
                            <a:schemeClr val="tx1"/>
                          </a:solidFill>
                          <a:latin typeface="Arial Narrow" pitchFamily="34" charset="0"/>
                          <a:cs typeface="Arial" pitchFamily="34" charset="0"/>
                        </a:rPr>
                        <a:t> </a:t>
                      </a:r>
                      <a:r>
                        <a:rPr lang="en-US" sz="1200" b="1" dirty="0" smtClean="0">
                          <a:solidFill>
                            <a:schemeClr val="tx1"/>
                          </a:solidFill>
                          <a:latin typeface="Arial Narrow" pitchFamily="34" charset="0"/>
                          <a:cs typeface="Arial" pitchFamily="34" charset="0"/>
                        </a:rPr>
                        <a:t>Target</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200" b="1" dirty="0" smtClean="0">
                          <a:solidFill>
                            <a:schemeClr val="tx1"/>
                          </a:solidFill>
                          <a:latin typeface="Arial Narrow" pitchFamily="34" charset="0"/>
                          <a:cs typeface="Arial" pitchFamily="34" charset="0"/>
                        </a:rPr>
                        <a:t>Quarterly 3 Targets</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extLst>
                  <a:ext uri="{0D108BD9-81ED-4DB2-BD59-A6C34878D82A}">
                    <a16:rowId xmlns:a16="http://schemas.microsoft.com/office/drawing/2014/main" xmlns="" val="10001"/>
                  </a:ext>
                </a:extLst>
              </a:tr>
              <a:tr h="487594">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2 Performance – </a:t>
                      </a:r>
                      <a:r>
                        <a:rPr lang="en-ZA" sz="1200" b="1" i="0" dirty="0" smtClean="0">
                          <a:latin typeface="Arial Narrow" panose="020B0606020202030204" pitchFamily="34" charset="0"/>
                        </a:rPr>
                        <a:t>Actual </a:t>
                      </a:r>
                      <a:r>
                        <a:rPr lang="en-US" sz="1200" b="1" dirty="0" smtClean="0">
                          <a:latin typeface="Arial Narrow" panose="020B0606020202030204" pitchFamily="34" charset="0"/>
                        </a:rPr>
                        <a:t>Data </a:t>
                      </a:r>
                      <a:endParaRPr lang="en-US" sz="12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3</a:t>
                      </a:r>
                      <a:r>
                        <a:rPr lang="en-US" sz="1200" b="1" baseline="0" dirty="0" smtClean="0">
                          <a:latin typeface="Arial Narrow" panose="020B0606020202030204" pitchFamily="34" charset="0"/>
                        </a:rPr>
                        <a:t> Targets</a:t>
                      </a:r>
                      <a:endParaRPr lang="en-US" sz="12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3 Performance – Preliminary Data </a:t>
                      </a:r>
                      <a:endParaRPr lang="en-US" sz="12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321452">
                <a:tc rowSpan="2">
                  <a:txBody>
                    <a:body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200" dirty="0" smtClean="0">
                          <a:solidFill>
                            <a:schemeClr val="tx1"/>
                          </a:solidFill>
                          <a:latin typeface="Arial Narrow" pitchFamily="34" charset="0"/>
                          <a:ea typeface="Calibri"/>
                          <a:cs typeface="Times New Roman"/>
                        </a:rPr>
                        <a:t>Number of capacity-building programmes implemented.</a:t>
                      </a:r>
                      <a:endParaRPr lang="en-US" sz="1200" dirty="0">
                        <a:solidFill>
                          <a:schemeClr val="tx1"/>
                        </a:solidFill>
                        <a:latin typeface="Arial Narrow" pitchFamily="34" charset="0"/>
                      </a:endParaRPr>
                    </a:p>
                  </a:txBody>
                  <a:tcP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gridSpan="4">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Ten capacity-building programmes … Continued:</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583599">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endParaRPr lang="en-US" sz="12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342900" indent="-342900" algn="just" fontAlgn="t">
                        <a:buFont typeface="+mj-lt"/>
                        <a:buAutoNum type="arabicPeriod" startAt="9"/>
                      </a:pPr>
                      <a:r>
                        <a:rPr lang="en-ZA" sz="1200" b="0" i="0" u="none" strike="noStrike" dirty="0" smtClean="0">
                          <a:solidFill>
                            <a:srgbClr val="000000"/>
                          </a:solidFill>
                          <a:effectLst/>
                          <a:latin typeface="Arial Narrow" panose="020B0606020202030204" pitchFamily="34" charset="0"/>
                        </a:rPr>
                        <a:t>Two </a:t>
                      </a:r>
                      <a:r>
                        <a:rPr lang="en-ZA" sz="1200" b="0" i="0" u="none" strike="noStrike" dirty="0">
                          <a:solidFill>
                            <a:srgbClr val="000000"/>
                          </a:solidFill>
                          <a:effectLst/>
                          <a:latin typeface="Arial Narrow" panose="020B0606020202030204" pitchFamily="34" charset="0"/>
                        </a:rPr>
                        <a:t>tourist guiding skills development programmes identified and implemented: </a:t>
                      </a:r>
                      <a:endParaRPr lang="en-ZA" sz="1200" b="0" i="0" u="none" strike="noStrike" dirty="0" smtClean="0">
                        <a:solidFill>
                          <a:srgbClr val="000000"/>
                        </a:solidFill>
                        <a:effectLst/>
                        <a:latin typeface="Arial Narrow" panose="020B0606020202030204" pitchFamily="34" charset="0"/>
                      </a:endParaRPr>
                    </a:p>
                    <a:p>
                      <a:pPr marL="284163" indent="-230188" algn="just" fontAlgn="t">
                        <a:buFont typeface="Arial" panose="020B0604020202020204" pitchFamily="34" charset="0"/>
                        <a:buChar char="•"/>
                      </a:pPr>
                      <a:r>
                        <a:rPr lang="en-ZA" sz="1200" b="0" i="0" u="none" strike="noStrike" dirty="0" smtClean="0">
                          <a:solidFill>
                            <a:srgbClr val="000000"/>
                          </a:solidFill>
                          <a:effectLst/>
                          <a:latin typeface="Arial Narrow" panose="020B0606020202030204" pitchFamily="34" charset="0"/>
                        </a:rPr>
                        <a:t>Up-skilling </a:t>
                      </a:r>
                      <a:r>
                        <a:rPr lang="en-ZA" sz="1200" b="0" i="0" u="none" strike="noStrike" dirty="0">
                          <a:solidFill>
                            <a:srgbClr val="000000"/>
                          </a:solidFill>
                          <a:effectLst/>
                          <a:latin typeface="Arial Narrow" panose="020B0606020202030204" pitchFamily="34" charset="0"/>
                        </a:rPr>
                        <a:t>of existing tourist guides at </a:t>
                      </a:r>
                      <a:r>
                        <a:rPr lang="en-ZA" sz="1200" b="0" i="0" u="none" strike="noStrike" dirty="0" smtClean="0">
                          <a:solidFill>
                            <a:srgbClr val="000000"/>
                          </a:solidFill>
                          <a:effectLst/>
                          <a:latin typeface="Arial Narrow" panose="020B0606020202030204" pitchFamily="34" charset="0"/>
                        </a:rPr>
                        <a:t>WHS (</a:t>
                      </a:r>
                      <a:r>
                        <a:rPr lang="en-ZA" sz="1200" b="0" i="0" u="none" strike="noStrike" dirty="0">
                          <a:solidFill>
                            <a:srgbClr val="000000"/>
                          </a:solidFill>
                          <a:effectLst/>
                          <a:latin typeface="Arial Narrow" panose="020B0606020202030204" pitchFamily="34" charset="0"/>
                        </a:rPr>
                        <a:t>Mapungubwe and uKhahlamba</a:t>
                      </a:r>
                      <a:r>
                        <a:rPr lang="en-ZA" sz="1200" b="0" i="0" u="none" strike="noStrike" dirty="0" smtClean="0">
                          <a:solidFill>
                            <a:srgbClr val="000000"/>
                          </a:solidFill>
                          <a:effectLst/>
                          <a:latin typeface="Arial Narrow" panose="020B0606020202030204" pitchFamily="34" charset="0"/>
                        </a:rPr>
                        <a:t>)</a:t>
                      </a:r>
                    </a:p>
                    <a:p>
                      <a:pPr marL="53975" indent="0" algn="just" fontAlgn="t">
                        <a:buFont typeface="Arial" panose="020B0604020202020204" pitchFamily="34" charset="0"/>
                        <a:buNone/>
                      </a:pPr>
                      <a:endParaRPr lang="en-ZA" sz="1200" b="0" i="0" u="none" strike="noStrike" dirty="0" smtClean="0">
                        <a:solidFill>
                          <a:srgbClr val="000000"/>
                        </a:solidFill>
                        <a:effectLst/>
                        <a:latin typeface="Arial Narrow" panose="020B0606020202030204" pitchFamily="34" charset="0"/>
                      </a:endParaRPr>
                    </a:p>
                    <a:p>
                      <a:pPr marL="284163" indent="-230188" algn="just" fontAlgn="t">
                        <a:buFont typeface="Arial" panose="020B0604020202020204" pitchFamily="34" charset="0"/>
                        <a:buChar char="•"/>
                      </a:pPr>
                      <a:r>
                        <a:rPr lang="en-ZA" sz="1200" b="0" i="0" u="none" strike="noStrike" dirty="0" smtClean="0">
                          <a:solidFill>
                            <a:srgbClr val="000000"/>
                          </a:solidFill>
                          <a:effectLst/>
                          <a:latin typeface="Arial Narrow" panose="020B0606020202030204" pitchFamily="34" charset="0"/>
                        </a:rPr>
                        <a:t>Training </a:t>
                      </a:r>
                      <a:r>
                        <a:rPr lang="en-ZA" sz="1200" b="0" i="0" u="none" strike="noStrike" dirty="0">
                          <a:solidFill>
                            <a:srgbClr val="000000"/>
                          </a:solidFill>
                          <a:effectLst/>
                          <a:latin typeface="Arial Narrow" panose="020B0606020202030204" pitchFamily="34" charset="0"/>
                        </a:rPr>
                        <a:t>of new entrants in adventure guiding.</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200" b="0" i="0" u="none" strike="noStrike" dirty="0" smtClean="0">
                          <a:solidFill>
                            <a:schemeClr val="tx1"/>
                          </a:solidFill>
                          <a:effectLst/>
                          <a:latin typeface="Arial Narrow" panose="020B0606020202030204" pitchFamily="34" charset="0"/>
                        </a:rPr>
                        <a:t>Recruitment of tourist</a:t>
                      </a:r>
                      <a:r>
                        <a:rPr lang="en-ZA" sz="1200" b="0" i="0" u="none" strike="noStrike" baseline="0" dirty="0" smtClean="0">
                          <a:solidFill>
                            <a:schemeClr val="tx1"/>
                          </a:solidFill>
                          <a:effectLst/>
                          <a:latin typeface="Arial Narrow" panose="020B0606020202030204" pitchFamily="34" charset="0"/>
                        </a:rPr>
                        <a:t> guides in </a:t>
                      </a:r>
                      <a:r>
                        <a:rPr lang="en-ZA" sz="1200" b="0" i="0" u="none" strike="noStrike" baseline="0" dirty="0" err="1" smtClean="0">
                          <a:solidFill>
                            <a:schemeClr val="tx1"/>
                          </a:solidFill>
                          <a:effectLst/>
                          <a:latin typeface="Arial Narrow" panose="020B0606020202030204" pitchFamily="34" charset="0"/>
                        </a:rPr>
                        <a:t>Ezemvelo</a:t>
                      </a:r>
                      <a:endParaRPr lang="en-ZA" sz="1200" b="0" i="0" u="none" strike="noStrike" dirty="0" smtClean="0">
                        <a:solidFill>
                          <a:schemeClr val="tx1"/>
                        </a:solidFill>
                        <a:effectLst/>
                        <a:latin typeface="Arial Narrow" panose="020B0606020202030204" pitchFamily="34" charset="0"/>
                      </a:endParaRPr>
                    </a:p>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ZA" sz="1200" b="0" i="0" u="none" strike="noStrike" dirty="0" smtClean="0">
                        <a:solidFill>
                          <a:schemeClr val="tx1"/>
                        </a:solidFill>
                        <a:effectLst/>
                        <a:latin typeface="Arial Narrow" panose="020B0606020202030204" pitchFamily="34" charset="0"/>
                      </a:endParaRPr>
                    </a:p>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ZA" sz="1200" b="0" i="0" u="none" strike="noStrike" dirty="0" smtClean="0">
                        <a:solidFill>
                          <a:schemeClr val="tx1"/>
                        </a:solidFill>
                        <a:effectLst/>
                        <a:latin typeface="Arial Narrow" panose="020B0606020202030204" pitchFamily="34" charset="0"/>
                      </a:endParaRPr>
                    </a:p>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ZA" sz="1200" b="0" i="0" u="none" strike="noStrike" dirty="0" smtClean="0">
                        <a:solidFill>
                          <a:schemeClr val="tx1"/>
                        </a:solidFill>
                        <a:effectLst/>
                        <a:latin typeface="Arial Narrow" panose="020B0606020202030204" pitchFamily="34" charset="0"/>
                      </a:endParaRPr>
                    </a:p>
                    <a:p>
                      <a:pPr marL="53975" marR="0" indent="-53975"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200" b="0" i="0" u="none" strike="noStrike" dirty="0" smtClean="0">
                          <a:solidFill>
                            <a:schemeClr val="tx1"/>
                          </a:solidFill>
                          <a:effectLst/>
                          <a:latin typeface="Arial Narrow" panose="020B0606020202030204" pitchFamily="34" charset="0"/>
                        </a:rPr>
                        <a:t>Recruitment of suitable candidates in adventure and culture site guiding done in the Northern Cape.</a:t>
                      </a:r>
                    </a:p>
                    <a:p>
                      <a:pPr marL="53975" marR="0" indent="-53975"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200" b="0" i="0" u="none" strike="noStrike" dirty="0" smtClean="0">
                          <a:solidFill>
                            <a:schemeClr val="tx1"/>
                          </a:solidFill>
                          <a:effectLst/>
                          <a:latin typeface="Arial Narrow" panose="020B0606020202030204" pitchFamily="34" charset="0"/>
                        </a:rPr>
                        <a:t>The interviews were conducted on 12 and 13 September 2017 in  Upington.</a:t>
                      </a:r>
                      <a:r>
                        <a:rPr lang="en-ZA" sz="1200" b="0" i="0" u="none" strike="noStrike" baseline="0" dirty="0" smtClean="0">
                          <a:solidFill>
                            <a:schemeClr val="tx1"/>
                          </a:solidFill>
                          <a:effectLst/>
                          <a:latin typeface="Arial Narrow" panose="020B0606020202030204" pitchFamily="34" charset="0"/>
                        </a:rPr>
                        <a:t> </a:t>
                      </a:r>
                    </a:p>
                    <a:p>
                      <a:pPr marL="53975" marR="0" indent="-53975"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200" b="0" i="0" u="none" strike="noStrike" dirty="0" smtClean="0">
                          <a:solidFill>
                            <a:schemeClr val="tx1"/>
                          </a:solidFill>
                          <a:effectLst/>
                          <a:latin typeface="Arial Narrow" panose="020B0606020202030204" pitchFamily="34" charset="0"/>
                        </a:rPr>
                        <a:t>Fifteen (15) candidates have</a:t>
                      </a:r>
                      <a:r>
                        <a:rPr lang="en-ZA" sz="1200" b="0" i="0" u="none" strike="noStrike" baseline="0" dirty="0" smtClean="0">
                          <a:solidFill>
                            <a:schemeClr val="tx1"/>
                          </a:solidFill>
                          <a:effectLst/>
                          <a:latin typeface="Arial Narrow" panose="020B0606020202030204" pitchFamily="34" charset="0"/>
                        </a:rPr>
                        <a:t> been recommended for culture site guide and ten (10) for adventure site guide.</a:t>
                      </a:r>
                      <a:endParaRPr lang="en-ZA" sz="1200" b="0" i="0" u="none" strike="noStrike" dirty="0">
                        <a:solidFill>
                          <a:schemeClr val="tx1"/>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200" b="0" i="0" u="none" strike="noStrike" kern="1200" dirty="0">
                          <a:solidFill>
                            <a:schemeClr val="tx1"/>
                          </a:solidFill>
                          <a:effectLst/>
                          <a:latin typeface="Arial Narrow" panose="020B0606020202030204" pitchFamily="34" charset="0"/>
                          <a:ea typeface="+mn-ea"/>
                          <a:cs typeface="+mn-cs"/>
                        </a:rPr>
                        <a:t>Progress report on the implementation of the identified skills development programmes.</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200" b="0" i="0" u="none" strike="noStrike" dirty="0" smtClean="0">
                          <a:solidFill>
                            <a:schemeClr val="tx1"/>
                          </a:solidFill>
                          <a:effectLst/>
                          <a:latin typeface="Arial Narrow" panose="020B0606020202030204" pitchFamily="34" charset="0"/>
                        </a:rPr>
                        <a:t>Progress report on the implementation of the identified skills development programmes was not developed.</a:t>
                      </a:r>
                    </a:p>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ZA" sz="1200" b="0" i="0" u="none" strike="noStrike" dirty="0" smtClean="0">
                        <a:solidFill>
                          <a:schemeClr val="tx1"/>
                        </a:solidFill>
                        <a:effectLst/>
                        <a:latin typeface="Arial Narrow" panose="020B0606020202030204" pitchFamily="34" charset="0"/>
                      </a:endParaRPr>
                    </a:p>
                    <a:p>
                      <a:pPr algn="just"/>
                      <a:r>
                        <a:rPr lang="en-US" sz="1200" b="1" i="1" dirty="0" smtClean="0">
                          <a:solidFill>
                            <a:schemeClr val="tx1"/>
                          </a:solidFill>
                          <a:latin typeface="Arial Narrow" panose="020B0606020202030204" pitchFamily="34" charset="0"/>
                        </a:rPr>
                        <a:t>Challenge and</a:t>
                      </a:r>
                      <a:r>
                        <a:rPr lang="en-US" sz="1200" b="1" i="1" baseline="0" dirty="0" smtClean="0">
                          <a:solidFill>
                            <a:schemeClr val="tx1"/>
                          </a:solidFill>
                          <a:latin typeface="Arial Narrow" panose="020B0606020202030204" pitchFamily="34" charset="0"/>
                        </a:rPr>
                        <a:t> Corrective Measure</a:t>
                      </a:r>
                      <a:r>
                        <a:rPr lang="en-ZA" sz="1200" b="1" i="1" baseline="0" dirty="0" smtClean="0">
                          <a:solidFill>
                            <a:schemeClr val="tx1"/>
                          </a:solidFill>
                          <a:latin typeface="Arial Narrow" panose="020B0606020202030204" pitchFamily="34" charset="0"/>
                        </a:rPr>
                        <a:t>:</a:t>
                      </a:r>
                    </a:p>
                    <a:p>
                      <a:pPr marL="284163" indent="-115888" algn="just">
                        <a:buFont typeface="Courier New" panose="02070309020205020404" pitchFamily="49" charset="0"/>
                        <a:buChar char="o"/>
                      </a:pPr>
                      <a:r>
                        <a:rPr lang="en-ZA" sz="1200" b="0" i="0" baseline="0" dirty="0" smtClean="0">
                          <a:solidFill>
                            <a:schemeClr val="tx1"/>
                          </a:solidFill>
                          <a:latin typeface="Arial Narrow" panose="020B0606020202030204" pitchFamily="34" charset="0"/>
                        </a:rPr>
                        <a:t>Ezemvelo KZN Wildlife has delayed the process despite the Department receiving commitments from them. </a:t>
                      </a:r>
                      <a:r>
                        <a:rPr lang="en-ZA" sz="1200" b="0" i="0" u="none" strike="noStrike" dirty="0" smtClean="0">
                          <a:solidFill>
                            <a:schemeClr val="tx1"/>
                          </a:solidFill>
                          <a:effectLst/>
                          <a:latin typeface="Arial Narrow" panose="020B0606020202030204" pitchFamily="34" charset="0"/>
                        </a:rPr>
                        <a:t>The Department will continue with the training of community guides from the UKhahlamba region with support from the KZN Provincial Registrar. </a:t>
                      </a:r>
                    </a:p>
                    <a:p>
                      <a:pPr marL="284163" indent="-115888" algn="just">
                        <a:buFont typeface="Courier New" panose="02070309020205020404" pitchFamily="49" charset="0"/>
                        <a:buChar char="o"/>
                      </a:pPr>
                      <a:r>
                        <a:rPr lang="en-ZA" sz="1200" b="0" i="0" u="none" strike="noStrike" dirty="0" smtClean="0">
                          <a:solidFill>
                            <a:schemeClr val="tx1"/>
                          </a:solidFill>
                          <a:effectLst/>
                          <a:latin typeface="Arial Narrow" panose="020B0606020202030204" pitchFamily="34" charset="0"/>
                        </a:rPr>
                        <a:t>The training however, will only commence in January 2018 and finalised in February 2018. </a:t>
                      </a:r>
                    </a:p>
                    <a:p>
                      <a:pPr algn="just"/>
                      <a:endParaRPr lang="en-ZA" sz="1200" b="0" i="0" u="none" strike="noStrike" dirty="0" smtClean="0">
                        <a:solidFill>
                          <a:schemeClr val="tx1"/>
                        </a:solidFill>
                        <a:effectLst/>
                        <a:latin typeface="Arial Narrow" panose="020B0606020202030204" pitchFamily="34" charset="0"/>
                      </a:endParaRPr>
                    </a:p>
                    <a:p>
                      <a:pPr marL="171450" indent="-171450" algn="just">
                        <a:buFont typeface="Arial" panose="020B0604020202020204" pitchFamily="34" charset="0"/>
                        <a:buChar char="•"/>
                      </a:pPr>
                      <a:r>
                        <a:rPr lang="en-ZA" sz="1200" b="0" i="0" u="none" strike="noStrike" dirty="0" smtClean="0">
                          <a:solidFill>
                            <a:schemeClr val="tx1"/>
                          </a:solidFill>
                          <a:effectLst/>
                          <a:latin typeface="Arial Narrow" panose="020B0606020202030204" pitchFamily="34" charset="0"/>
                        </a:rPr>
                        <a:t>The process of training of new entrants in the field of tourist guiding has commenced in the Northern Cape and North West Provinces</a:t>
                      </a:r>
                      <a:endParaRPr lang="en-ZA" sz="1200" b="0" i="0" u="none" strike="noStrike" dirty="0">
                        <a:solidFill>
                          <a:schemeClr val="tx1"/>
                        </a:solidFill>
                        <a:effectLst/>
                        <a:latin typeface="Arial Narrow" panose="020B0606020202030204" pitchFamily="34" charset="0"/>
                      </a:endParaRPr>
                    </a:p>
                  </a:txBody>
                  <a:tcPr marL="86400" marR="900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701071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93914" y="6063343"/>
            <a:ext cx="3147787" cy="293008"/>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12" name="Table 11"/>
          <p:cNvGraphicFramePr>
            <a:graphicFrameLocks noGrp="1"/>
          </p:cNvGraphicFramePr>
          <p:nvPr>
            <p:extLst>
              <p:ext uri="{D42A27DB-BD31-4B8C-83A1-F6EECF244321}">
                <p14:modId xmlns:p14="http://schemas.microsoft.com/office/powerpoint/2010/main" val="2653380812"/>
              </p:ext>
            </p:extLst>
          </p:nvPr>
        </p:nvGraphicFramePr>
        <p:xfrm>
          <a:off x="293914" y="233406"/>
          <a:ext cx="8578711" cy="3971590"/>
        </p:xfrm>
        <a:graphic>
          <a:graphicData uri="http://schemas.openxmlformats.org/drawingml/2006/table">
            <a:tbl>
              <a:tblPr/>
              <a:tblGrid>
                <a:gridCol w="1422919">
                  <a:extLst>
                    <a:ext uri="{9D8B030D-6E8A-4147-A177-3AD203B41FA5}">
                      <a16:colId xmlns:a16="http://schemas.microsoft.com/office/drawing/2014/main" xmlns="" val="20000"/>
                    </a:ext>
                  </a:extLst>
                </a:gridCol>
                <a:gridCol w="1726163">
                  <a:extLst>
                    <a:ext uri="{9D8B030D-6E8A-4147-A177-3AD203B41FA5}">
                      <a16:colId xmlns:a16="http://schemas.microsoft.com/office/drawing/2014/main" xmlns="" val="20001"/>
                    </a:ext>
                  </a:extLst>
                </a:gridCol>
                <a:gridCol w="1735494">
                  <a:extLst>
                    <a:ext uri="{9D8B030D-6E8A-4147-A177-3AD203B41FA5}">
                      <a16:colId xmlns:a16="http://schemas.microsoft.com/office/drawing/2014/main" xmlns="" val="20003"/>
                    </a:ext>
                  </a:extLst>
                </a:gridCol>
                <a:gridCol w="1558212">
                  <a:extLst>
                    <a:ext uri="{9D8B030D-6E8A-4147-A177-3AD203B41FA5}">
                      <a16:colId xmlns:a16="http://schemas.microsoft.com/office/drawing/2014/main" xmlns="" val="20004"/>
                    </a:ext>
                  </a:extLst>
                </a:gridCol>
                <a:gridCol w="2135923">
                  <a:extLst>
                    <a:ext uri="{9D8B030D-6E8A-4147-A177-3AD203B41FA5}">
                      <a16:colId xmlns:a16="http://schemas.microsoft.com/office/drawing/2014/main" xmlns="" val="1269175053"/>
                    </a:ext>
                  </a:extLst>
                </a:gridCol>
              </a:tblGrid>
              <a:tr h="482897">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a:rPr>
                        <a:t>Strategic objective: </a:t>
                      </a:r>
                      <a:r>
                        <a:rPr kumimoji="0" lang="en-ZA" sz="1400" b="1" i="0" u="none" strike="noStrike" kern="1200" cap="none" spc="0" normalizeH="0" baseline="0" noProof="0" dirty="0" smtClean="0">
                          <a:ln>
                            <a:noFill/>
                          </a:ln>
                          <a:solidFill>
                            <a:srgbClr val="000000"/>
                          </a:solidFill>
                          <a:effectLst/>
                          <a:uLnTx/>
                          <a:uFillTx/>
                          <a:latin typeface="Arial Narrow"/>
                        </a:rPr>
                        <a:t>To facilitate tourism capacity-building programmes.</a:t>
                      </a:r>
                      <a:endParaRPr kumimoji="0" lang="en-US" sz="14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xmlns="" val="10000"/>
                  </a:ext>
                </a:extLst>
              </a:tr>
              <a:tr h="332091">
                <a:tc rowSpan="2">
                  <a:txBody>
                    <a:bodyPr/>
                    <a:lstStyle/>
                    <a:p>
                      <a:pPr algn="ctr">
                        <a:lnSpc>
                          <a:spcPct val="100000"/>
                        </a:lnSpc>
                      </a:pPr>
                      <a:r>
                        <a:rPr lang="en-US" sz="1400" b="1" dirty="0" smtClean="0">
                          <a:solidFill>
                            <a:schemeClr val="tx1"/>
                          </a:solidFill>
                          <a:latin typeface="Arial Narrow" pitchFamily="34" charset="0"/>
                          <a:cs typeface="Arial" pitchFamily="34" charset="0"/>
                        </a:rPr>
                        <a:t>Key</a:t>
                      </a:r>
                      <a:r>
                        <a:rPr lang="en-US" sz="1400" b="1" baseline="0" dirty="0" smtClean="0">
                          <a:solidFill>
                            <a:schemeClr val="tx1"/>
                          </a:solidFill>
                          <a:latin typeface="Arial Narrow" pitchFamily="34" charset="0"/>
                          <a:cs typeface="Arial"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solidFill>
                            <a:schemeClr val="tx1"/>
                          </a:solidFill>
                          <a:latin typeface="Arial Narrow" pitchFamily="34" charset="0"/>
                          <a:cs typeface="Arial" pitchFamily="34" charset="0"/>
                        </a:rPr>
                        <a:t>Annual</a:t>
                      </a:r>
                      <a:r>
                        <a:rPr lang="en-US" sz="1400" b="1" baseline="0" dirty="0" smtClean="0">
                          <a:solidFill>
                            <a:schemeClr val="tx1"/>
                          </a:solidFill>
                          <a:latin typeface="Arial Narrow" pitchFamily="34" charset="0"/>
                          <a:cs typeface="Arial" pitchFamily="34" charset="0"/>
                        </a:rPr>
                        <a:t> </a:t>
                      </a:r>
                      <a:r>
                        <a:rPr lang="en-US" sz="1400" b="1" dirty="0" smtClean="0">
                          <a:solidFill>
                            <a:schemeClr val="tx1"/>
                          </a:solidFill>
                          <a:latin typeface="Arial Narrow" pitchFamily="34" charset="0"/>
                          <a:cs typeface="Arial" pitchFamily="34" charset="0"/>
                        </a:rPr>
                        <a:t>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400" b="1" dirty="0" smtClean="0">
                          <a:solidFill>
                            <a:schemeClr val="tx1"/>
                          </a:solidFill>
                          <a:latin typeface="Arial Narrow" pitchFamily="34" charset="0"/>
                          <a:cs typeface="Arial" pitchFamily="34" charset="0"/>
                        </a:rPr>
                        <a:t>Quarterly 3 Targets</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extLst>
                  <a:ext uri="{0D108BD9-81ED-4DB2-BD59-A6C34878D82A}">
                    <a16:rowId xmlns:a16="http://schemas.microsoft.com/office/drawing/2014/main" xmlns="" val="10001"/>
                  </a:ext>
                </a:extLst>
              </a:tr>
              <a:tr h="588382">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250592">
                <a:tc rowSpan="2">
                  <a:txBody>
                    <a:body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400" dirty="0" smtClean="0">
                          <a:solidFill>
                            <a:schemeClr val="tx1"/>
                          </a:solidFill>
                          <a:latin typeface="Arial Narrow" pitchFamily="34" charset="0"/>
                          <a:ea typeface="Calibri"/>
                          <a:cs typeface="Times New Roman"/>
                        </a:rPr>
                        <a:t>Number of capacity-building programmes implemented.</a:t>
                      </a:r>
                      <a:endParaRPr lang="en-US" sz="1400" dirty="0">
                        <a:solidFill>
                          <a:schemeClr val="tx1"/>
                        </a:solidFill>
                        <a:latin typeface="Arial Narrow" pitchFamily="34" charset="0"/>
                      </a:endParaRPr>
                    </a:p>
                  </a:txBody>
                  <a:tcP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gridSpan="4">
                  <a:txBody>
                    <a:bodyPr/>
                    <a:lstStyle/>
                    <a:p>
                      <a:pPr marL="0" indent="0" algn="l">
                        <a:lnSpc>
                          <a:spcPct val="100000"/>
                        </a:lnSpc>
                        <a:tabLst>
                          <a:tab pos="534988" algn="l"/>
                          <a:tab pos="1614488" algn="l"/>
                        </a:tabLst>
                      </a:pPr>
                      <a:r>
                        <a:rPr lang="en-US" sz="1400" b="1" dirty="0" smtClean="0">
                          <a:solidFill>
                            <a:schemeClr val="tx1"/>
                          </a:solidFill>
                          <a:latin typeface="Arial Narrow" pitchFamily="34" charset="0"/>
                          <a:cs typeface="Arial" pitchFamily="34" charset="0"/>
                        </a:rPr>
                        <a:t>Ten capacity-building </a:t>
                      </a:r>
                      <a:r>
                        <a:rPr lang="en-US" sz="1400" b="1" dirty="0" err="1" smtClean="0">
                          <a:solidFill>
                            <a:schemeClr val="tx1"/>
                          </a:solidFill>
                          <a:latin typeface="Arial Narrow" pitchFamily="34" charset="0"/>
                          <a:cs typeface="Arial" pitchFamily="34" charset="0"/>
                        </a:rPr>
                        <a:t>programmes</a:t>
                      </a:r>
                      <a:r>
                        <a:rPr lang="en-US" sz="1400" b="1" dirty="0" smtClean="0">
                          <a:solidFill>
                            <a:schemeClr val="tx1"/>
                          </a:solidFill>
                          <a:latin typeface="Arial Narrow" pitchFamily="34" charset="0"/>
                          <a:cs typeface="Arial" pitchFamily="34" charset="0"/>
                        </a:rPr>
                        <a:t> … Continued:</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120282">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endParaRPr lang="en-US" sz="14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342900" indent="-342900" algn="just" fontAlgn="t">
                        <a:buFont typeface="+mj-lt"/>
                        <a:buAutoNum type="arabicPeriod" startAt="10"/>
                      </a:pPr>
                      <a:r>
                        <a:rPr lang="en-ZA" sz="1400" b="0" i="0" u="none" strike="noStrike" dirty="0" smtClean="0">
                          <a:solidFill>
                            <a:srgbClr val="000000"/>
                          </a:solidFill>
                          <a:effectLst/>
                          <a:latin typeface="Arial Narrow" panose="020B0606020202030204" pitchFamily="34" charset="0"/>
                        </a:rPr>
                        <a:t>Training </a:t>
                      </a:r>
                      <a:r>
                        <a:rPr lang="en-ZA" sz="1400" b="0" i="0" u="none" strike="noStrike" dirty="0">
                          <a:solidFill>
                            <a:srgbClr val="000000"/>
                          </a:solidFill>
                          <a:effectLst/>
                          <a:latin typeface="Arial Narrow" panose="020B0606020202030204" pitchFamily="34" charset="0"/>
                        </a:rPr>
                        <a:t>of 60 youth on Resource Efficiency (National Cleaner Production Centre of South Africa) assessment methodology.</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dirty="0" smtClean="0">
                          <a:solidFill>
                            <a:schemeClr val="tx1"/>
                          </a:solidFill>
                          <a:effectLst/>
                          <a:latin typeface="Arial Narrow" panose="020B0606020202030204" pitchFamily="34" charset="0"/>
                        </a:rPr>
                        <a:t>Quarterly report on progress of conducting training was developed.</a:t>
                      </a:r>
                      <a:r>
                        <a:rPr lang="en-ZA" sz="1400" b="0" i="0" u="none" strike="noStrike" baseline="0" dirty="0" smtClean="0">
                          <a:solidFill>
                            <a:schemeClr val="tx1"/>
                          </a:solidFill>
                          <a:effectLst/>
                          <a:latin typeface="Arial Narrow" panose="020B0606020202030204" pitchFamily="34" charset="0"/>
                        </a:rPr>
                        <a:t> </a:t>
                      </a:r>
                      <a:r>
                        <a:rPr lang="en-ZA" sz="1400" b="0" i="0" u="none" strike="noStrike" dirty="0" smtClean="0">
                          <a:solidFill>
                            <a:schemeClr val="tx1"/>
                          </a:solidFill>
                          <a:effectLst/>
                          <a:latin typeface="Arial Narrow" panose="020B0606020202030204" pitchFamily="34" charset="0"/>
                        </a:rPr>
                        <a:t>Training took place as follows: </a:t>
                      </a: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b="0" i="0" u="none" strike="noStrike" dirty="0" smtClean="0">
                          <a:solidFill>
                            <a:schemeClr val="tx1"/>
                          </a:solidFill>
                          <a:effectLst/>
                          <a:latin typeface="Arial Narrow" panose="020B0606020202030204" pitchFamily="34" charset="0"/>
                        </a:rPr>
                        <a:t>Gauteng: 9-13 Oct 2017; and</a:t>
                      </a:r>
                    </a:p>
                    <a:p>
                      <a:pPr marL="285750" marR="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b="0" i="0" u="none" strike="noStrike" dirty="0" smtClean="0">
                          <a:solidFill>
                            <a:schemeClr val="tx1"/>
                          </a:solidFill>
                          <a:effectLst/>
                          <a:latin typeface="Arial Narrow" panose="020B0606020202030204" pitchFamily="34" charset="0"/>
                        </a:rPr>
                        <a:t>Limpopo,</a:t>
                      </a:r>
                      <a:r>
                        <a:rPr lang="en-ZA" sz="1400" b="0" i="0" u="none" strike="noStrike" baseline="0" dirty="0" smtClean="0">
                          <a:solidFill>
                            <a:schemeClr val="tx1"/>
                          </a:solidFill>
                          <a:effectLst/>
                          <a:latin typeface="Arial Narrow" panose="020B0606020202030204" pitchFamily="34" charset="0"/>
                        </a:rPr>
                        <a:t> </a:t>
                      </a:r>
                      <a:r>
                        <a:rPr lang="en-ZA" sz="1400" b="0" i="0" u="none" strike="noStrike" dirty="0" smtClean="0">
                          <a:solidFill>
                            <a:schemeClr val="tx1"/>
                          </a:solidFill>
                          <a:effectLst/>
                          <a:latin typeface="Arial Narrow" panose="020B0606020202030204" pitchFamily="34" charset="0"/>
                        </a:rPr>
                        <a:t>KZN: 16-20 October 2017.</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400" b="0" i="0" u="none" strike="noStrike" kern="1200" dirty="0">
                          <a:solidFill>
                            <a:schemeClr val="tx1"/>
                          </a:solidFill>
                          <a:effectLst/>
                          <a:latin typeface="Arial Narrow" panose="020B0606020202030204" pitchFamily="34" charset="0"/>
                          <a:ea typeface="+mn-ea"/>
                          <a:cs typeface="+mn-cs"/>
                        </a:rPr>
                        <a:t>Quarterly report on the training of 20 learners.</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dirty="0" smtClean="0">
                          <a:solidFill>
                            <a:schemeClr val="tx1"/>
                          </a:solidFill>
                          <a:effectLst/>
                          <a:latin typeface="Arial Narrow" panose="020B0606020202030204" pitchFamily="34" charset="0"/>
                        </a:rPr>
                        <a:t>Quarterly report on the training of 20 learners was developed. All 60 learners have been trained and placed for work-based training.</a:t>
                      </a:r>
                      <a:endParaRPr lang="en-ZA" sz="1400" b="0" i="0" u="none" strike="noStrike" dirty="0">
                        <a:solidFill>
                          <a:schemeClr val="tx1"/>
                        </a:solidFill>
                        <a:effectLst/>
                        <a:latin typeface="Arial Narrow" panose="020B0606020202030204" pitchFamily="34" charset="0"/>
                      </a:endParaRP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3483969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015556" y="239393"/>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4" name="Rectangle 3"/>
          <p:cNvSpPr/>
          <p:nvPr/>
        </p:nvSpPr>
        <p:spPr>
          <a:xfrm>
            <a:off x="741405" y="1673994"/>
            <a:ext cx="7773944" cy="1938992"/>
          </a:xfrm>
          <a:prstGeom prst="rect">
            <a:avLst/>
          </a:prstGeom>
          <a:noFill/>
        </p:spPr>
        <p:txBody>
          <a:bodyPr wrap="square">
            <a:spAutoFit/>
          </a:bodyPr>
          <a:lstStyle/>
          <a:p>
            <a:pPr algn="ctr" eaLnBrk="0" hangingPunct="0">
              <a:defRPr/>
            </a:pPr>
            <a:r>
              <a:rPr lang="en-US" sz="4000" b="1" kern="0" dirty="0" smtClean="0">
                <a:solidFill>
                  <a:prstClr val="black"/>
                </a:solidFill>
                <a:latin typeface="Arial Narrow" pitchFamily="34" charset="0"/>
              </a:rPr>
              <a:t>2.4	PROGRAMME 1:</a:t>
            </a:r>
            <a:endParaRPr lang="en-US" sz="4000" b="1" kern="0" dirty="0">
              <a:solidFill>
                <a:prstClr val="black"/>
              </a:solidFill>
              <a:latin typeface="Arial Narrow" pitchFamily="34" charset="0"/>
            </a:endParaRPr>
          </a:p>
          <a:p>
            <a:pPr algn="ctr" eaLnBrk="0" hangingPunct="0">
              <a:defRPr/>
            </a:pPr>
            <a:endParaRPr lang="en-US" sz="4000" b="1" kern="0" dirty="0">
              <a:solidFill>
                <a:prstClr val="black"/>
              </a:solidFill>
              <a:latin typeface="Arial Narrow" pitchFamily="34" charset="0"/>
            </a:endParaRPr>
          </a:p>
          <a:p>
            <a:pPr algn="ctr" eaLnBrk="0" hangingPunct="0">
              <a:defRPr/>
            </a:pPr>
            <a:r>
              <a:rPr lang="en-US" sz="4000" b="1" kern="0" dirty="0" smtClean="0">
                <a:solidFill>
                  <a:prstClr val="black"/>
                </a:solidFill>
                <a:latin typeface="Arial Narrow" pitchFamily="34" charset="0"/>
              </a:rPr>
              <a:t>CORPORATE MANAGEMENT</a:t>
            </a:r>
            <a:endParaRPr lang="en-ZA" sz="4000" dirty="0"/>
          </a:p>
        </p:txBody>
      </p:sp>
      <p:sp>
        <p:nvSpPr>
          <p:cNvPr id="7" name="Footer Placeholder 1"/>
          <p:cNvSpPr>
            <a:spLocks noGrp="1"/>
          </p:cNvSpPr>
          <p:nvPr>
            <p:ph type="ftr" sz="quarter" idx="11"/>
          </p:nvPr>
        </p:nvSpPr>
        <p:spPr>
          <a:xfrm>
            <a:off x="1143000" y="5903269"/>
            <a:ext cx="5084805" cy="365125"/>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19031731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783819642"/>
              </p:ext>
            </p:extLst>
          </p:nvPr>
        </p:nvGraphicFramePr>
        <p:xfrm>
          <a:off x="269102" y="224005"/>
          <a:ext cx="8483012" cy="4276128"/>
        </p:xfrm>
        <a:graphic>
          <a:graphicData uri="http://schemas.openxmlformats.org/drawingml/2006/table">
            <a:tbl>
              <a:tblPr firstRow="1" bandRow="1">
                <a:tableStyleId>{21E4AEA4-8DFA-4A89-87EB-49C32662AFE0}</a:tableStyleId>
              </a:tblPr>
              <a:tblGrid>
                <a:gridCol w="1595714">
                  <a:extLst>
                    <a:ext uri="{9D8B030D-6E8A-4147-A177-3AD203B41FA5}">
                      <a16:colId xmlns:a16="http://schemas.microsoft.com/office/drawing/2014/main" xmlns="" val="20000"/>
                    </a:ext>
                  </a:extLst>
                </a:gridCol>
                <a:gridCol w="1243584">
                  <a:extLst>
                    <a:ext uri="{9D8B030D-6E8A-4147-A177-3AD203B41FA5}">
                      <a16:colId xmlns:a16="http://schemas.microsoft.com/office/drawing/2014/main" xmlns="" val="20001"/>
                    </a:ext>
                  </a:extLst>
                </a:gridCol>
                <a:gridCol w="2295144">
                  <a:extLst>
                    <a:ext uri="{9D8B030D-6E8A-4147-A177-3AD203B41FA5}">
                      <a16:colId xmlns:a16="http://schemas.microsoft.com/office/drawing/2014/main" xmlns="" val="20003"/>
                    </a:ext>
                  </a:extLst>
                </a:gridCol>
                <a:gridCol w="1517728">
                  <a:extLst>
                    <a:ext uri="{9D8B030D-6E8A-4147-A177-3AD203B41FA5}">
                      <a16:colId xmlns:a16="http://schemas.microsoft.com/office/drawing/2014/main" xmlns="" val="20004"/>
                    </a:ext>
                  </a:extLst>
                </a:gridCol>
                <a:gridCol w="1830842">
                  <a:extLst>
                    <a:ext uri="{9D8B030D-6E8A-4147-A177-3AD203B41FA5}">
                      <a16:colId xmlns:a16="http://schemas.microsoft.com/office/drawing/2014/main" xmlns="" val="4185084170"/>
                    </a:ext>
                  </a:extLst>
                </a:gridCol>
              </a:tblGrid>
              <a:tr h="375006">
                <a:tc gridSpan="5">
                  <a:txBody>
                    <a:bodyPr/>
                    <a:lstStyle/>
                    <a:p>
                      <a:pPr algn="just" fontAlgn="ctr"/>
                      <a:r>
                        <a:rPr lang="en-US" sz="1400" u="none" strike="noStrike" dirty="0" smtClean="0">
                          <a:solidFill>
                            <a:schemeClr val="tx1"/>
                          </a:solidFill>
                          <a:latin typeface="Arial Narrow" panose="020B0606020202030204" pitchFamily="34" charset="0"/>
                        </a:rPr>
                        <a:t>Strategic Objective: To ensure economic, efficient and effective use of departmental resources.</a:t>
                      </a:r>
                      <a:endParaRPr lang="en-US" sz="1400" b="1" i="0" u="none" strike="noStrike" dirty="0" smtClean="0">
                        <a:solidFill>
                          <a:schemeClr val="tx1"/>
                        </a:solidFill>
                        <a:latin typeface="Arial Narrow" pitchFamily="34" charset="0"/>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75033">
                <a:tc rowSpan="2">
                  <a:txBody>
                    <a:bodyPr/>
                    <a:lstStyle/>
                    <a:p>
                      <a:pPr algn="ctr">
                        <a:lnSpc>
                          <a:spcPct val="100000"/>
                        </a:lnSpc>
                      </a:pPr>
                      <a:r>
                        <a:rPr lang="en-US" sz="1400" b="1" dirty="0" smtClean="0">
                          <a:latin typeface="Arial Narrow" panose="020B0606020202030204" pitchFamily="34" charset="0"/>
                        </a:rPr>
                        <a:t>Key</a:t>
                      </a:r>
                      <a:r>
                        <a:rPr lang="en-US" sz="1400" b="1" baseline="0" dirty="0" smtClean="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algn="ctr">
                        <a:lnSpc>
                          <a:spcPct val="100000"/>
                        </a:lnSpc>
                      </a:pPr>
                      <a:r>
                        <a:rPr lang="en-US" sz="1400" b="1" dirty="0" smtClean="0">
                          <a:latin typeface="Arial Narrow" panose="020B0606020202030204" pitchFamily="34" charset="0"/>
                        </a:rPr>
                        <a:t>Quarterly Targets</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latin typeface="Arial Narrow" panose="020B060602020203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630821">
                <a:tc vMerge="1">
                  <a:txBody>
                    <a:bodyPr/>
                    <a:lstStyle/>
                    <a:p>
                      <a:endParaRPr lang="en-ZA"/>
                    </a:p>
                  </a:txBody>
                  <a:tcPr/>
                </a:tc>
                <a:tc vMerge="1">
                  <a:txBody>
                    <a:bodyPr/>
                    <a:lstStyle/>
                    <a:p>
                      <a:pPr marL="0" indent="0" algn="ctr">
                        <a:lnSpc>
                          <a:spcPct val="100000"/>
                        </a:lnSpc>
                        <a:tabLst>
                          <a:tab pos="534988" algn="l"/>
                          <a:tab pos="1614488" algn="l"/>
                        </a:tabLst>
                      </a:pP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2895268">
                <a:tc>
                  <a:txBody>
                    <a:bodyPr/>
                    <a:lstStyle/>
                    <a:p>
                      <a:pPr marL="342900" indent="-342900" algn="just" fontAlgn="t">
                        <a:spcBef>
                          <a:spcPts val="600"/>
                        </a:spcBef>
                        <a:spcAft>
                          <a:spcPts val="600"/>
                        </a:spcAft>
                        <a:buFont typeface="+mj-lt"/>
                        <a:buAutoNum type="arabicPeriod"/>
                      </a:pPr>
                      <a:r>
                        <a:rPr lang="en-US" sz="1400" b="0" i="0" u="none" strike="noStrike" dirty="0" smtClean="0">
                          <a:solidFill>
                            <a:srgbClr val="000000"/>
                          </a:solidFill>
                          <a:latin typeface="Arial Narrow" pitchFamily="34" charset="0"/>
                        </a:rPr>
                        <a:t>Number of strategic documents developed.</a:t>
                      </a:r>
                      <a:endParaRPr lang="en-US" sz="1400" b="0" i="0" u="none" strike="noStrike" dirty="0">
                        <a:solidFill>
                          <a:srgbClr val="000000"/>
                        </a:solidFill>
                        <a:latin typeface="Arial Narrow" pitchFamily="34" charset="0"/>
                      </a:endParaRPr>
                    </a:p>
                  </a:txBody>
                  <a:tcPr marL="86399" marR="86399"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Narrow" pitchFamily="34" charset="0"/>
                        </a:rPr>
                        <a:t>Review of the SP and APP for 2018/19.</a:t>
                      </a:r>
                    </a:p>
                  </a:txBody>
                  <a:tcPr marL="86399" marR="86399"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algn="just" defTabSz="914400" rtl="0" eaLnBrk="1" fontAlgn="t" latinLnBrk="0" hangingPunct="1"/>
                      <a:r>
                        <a:rPr lang="en-ZA" sz="1400" u="none" strike="noStrike" kern="1200" dirty="0" smtClean="0">
                          <a:solidFill>
                            <a:schemeClr val="tx1"/>
                          </a:solidFill>
                          <a:effectLst/>
                          <a:latin typeface="Arial Narrow" panose="020B0606020202030204" pitchFamily="34" charset="0"/>
                          <a:ea typeface="+mn-ea"/>
                          <a:cs typeface="+mn-cs"/>
                        </a:rPr>
                        <a:t>First draft SP and APP for 2018/19 was submitted to Department of Planning, Monitoring and Evaluation (DPME) and National Treasury (NT).</a:t>
                      </a:r>
                      <a:endParaRPr lang="en-ZA" sz="1400" u="none" strike="noStrike" kern="1200" dirty="0">
                        <a:solidFill>
                          <a:schemeClr val="tx1"/>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algn="just" defTabSz="914400" rtl="0" eaLnBrk="1" fontAlgn="t" latinLnBrk="0" hangingPunct="1"/>
                      <a:r>
                        <a:rPr lang="en-ZA" sz="1400" u="none" strike="noStrike" kern="1200" dirty="0" smtClean="0">
                          <a:solidFill>
                            <a:schemeClr val="tx1"/>
                          </a:solidFill>
                          <a:effectLst/>
                          <a:latin typeface="Arial Narrow" panose="020B0606020202030204" pitchFamily="34" charset="0"/>
                          <a:ea typeface="+mn-ea"/>
                          <a:cs typeface="+mn-cs"/>
                        </a:rPr>
                        <a:t>Second draft SP and APP for 2018/19 submitted to DPME and NT.</a:t>
                      </a:r>
                      <a:endParaRPr lang="en-ZA" sz="1400" u="none" strike="noStrike" kern="1200" dirty="0">
                        <a:solidFill>
                          <a:schemeClr val="tx1"/>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algn="just" defTabSz="914400" rtl="0" eaLnBrk="1" fontAlgn="t" latinLnBrk="0" hangingPunct="1"/>
                      <a:r>
                        <a:rPr lang="en-ZA" sz="1400" u="none" strike="noStrike" kern="1200" dirty="0" smtClean="0">
                          <a:solidFill>
                            <a:schemeClr val="tx1"/>
                          </a:solidFill>
                          <a:effectLst/>
                          <a:latin typeface="Arial Narrow" panose="020B0606020202030204" pitchFamily="34" charset="0"/>
                          <a:ea typeface="+mn-ea"/>
                          <a:cs typeface="+mn-cs"/>
                        </a:rPr>
                        <a:t>Second draft SP and APP for 2018/19 were submitted to DPME and NT.</a:t>
                      </a:r>
                      <a:endParaRPr lang="en-ZA" sz="1400" u="none" strike="noStrike" kern="1200" dirty="0">
                        <a:solidFill>
                          <a:schemeClr val="tx1"/>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13" name="Footer Placeholder 1"/>
          <p:cNvSpPr>
            <a:spLocks noGrp="1"/>
          </p:cNvSpPr>
          <p:nvPr>
            <p:ph type="ftr" sz="quarter" idx="11"/>
          </p:nvPr>
        </p:nvSpPr>
        <p:spPr>
          <a:xfrm>
            <a:off x="812184" y="5903269"/>
            <a:ext cx="5934606" cy="365125"/>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37409817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276080591"/>
              </p:ext>
            </p:extLst>
          </p:nvPr>
        </p:nvGraphicFramePr>
        <p:xfrm>
          <a:off x="246980" y="379674"/>
          <a:ext cx="8533127" cy="4166200"/>
        </p:xfrm>
        <a:graphic>
          <a:graphicData uri="http://schemas.openxmlformats.org/drawingml/2006/table">
            <a:tbl>
              <a:tblPr firstRow="1" bandRow="1">
                <a:tableStyleId>{21E4AEA4-8DFA-4A89-87EB-49C32662AFE0}</a:tableStyleId>
              </a:tblPr>
              <a:tblGrid>
                <a:gridCol w="1597602">
                  <a:extLst>
                    <a:ext uri="{9D8B030D-6E8A-4147-A177-3AD203B41FA5}">
                      <a16:colId xmlns:a16="http://schemas.microsoft.com/office/drawing/2014/main" xmlns="" val="20000"/>
                    </a:ext>
                  </a:extLst>
                </a:gridCol>
                <a:gridCol w="1514439">
                  <a:extLst>
                    <a:ext uri="{9D8B030D-6E8A-4147-A177-3AD203B41FA5}">
                      <a16:colId xmlns:a16="http://schemas.microsoft.com/office/drawing/2014/main" xmlns="" val="20001"/>
                    </a:ext>
                  </a:extLst>
                </a:gridCol>
                <a:gridCol w="1642187">
                  <a:extLst>
                    <a:ext uri="{9D8B030D-6E8A-4147-A177-3AD203B41FA5}">
                      <a16:colId xmlns:a16="http://schemas.microsoft.com/office/drawing/2014/main" xmlns="" val="20003"/>
                    </a:ext>
                  </a:extLst>
                </a:gridCol>
                <a:gridCol w="1856792">
                  <a:extLst>
                    <a:ext uri="{9D8B030D-6E8A-4147-A177-3AD203B41FA5}">
                      <a16:colId xmlns:a16="http://schemas.microsoft.com/office/drawing/2014/main" xmlns="" val="20004"/>
                    </a:ext>
                  </a:extLst>
                </a:gridCol>
                <a:gridCol w="1922107">
                  <a:extLst>
                    <a:ext uri="{9D8B030D-6E8A-4147-A177-3AD203B41FA5}">
                      <a16:colId xmlns:a16="http://schemas.microsoft.com/office/drawing/2014/main" xmlns="" val="3604572948"/>
                    </a:ext>
                  </a:extLst>
                </a:gridCol>
              </a:tblGrid>
              <a:tr h="320120">
                <a:tc gridSpan="5">
                  <a:txBody>
                    <a:bodyPr/>
                    <a:lstStyle/>
                    <a:p>
                      <a:pPr algn="just" fontAlgn="ctr"/>
                      <a:r>
                        <a:rPr lang="en-US" sz="1600" u="none" strike="noStrike" dirty="0" smtClean="0">
                          <a:solidFill>
                            <a:schemeClr val="tx1"/>
                          </a:solidFill>
                          <a:latin typeface="Arial Narrow" panose="020B0606020202030204" pitchFamily="34" charset="0"/>
                        </a:rPr>
                        <a:t>Strategic Objective: To ensure economic, efficient and effective use of departmental resources.</a:t>
                      </a:r>
                      <a:endParaRPr lang="en-US" sz="1600" b="1" i="0" u="none" strike="noStrike" dirty="0" smtClean="0">
                        <a:solidFill>
                          <a:schemeClr val="tx1"/>
                        </a:solidFill>
                        <a:latin typeface="Arial Narrow" pitchFamily="34" charset="0"/>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20143">
                <a:tc rowSpan="2">
                  <a:txBody>
                    <a:bodyPr/>
                    <a:lstStyle/>
                    <a:p>
                      <a:pPr algn="ctr">
                        <a:lnSpc>
                          <a:spcPct val="100000"/>
                        </a:lnSpc>
                      </a:pPr>
                      <a:r>
                        <a:rPr lang="en-US" sz="1600" b="1" dirty="0" smtClean="0">
                          <a:latin typeface="Arial Narrow" panose="020B0606020202030204" pitchFamily="34" charset="0"/>
                        </a:rPr>
                        <a:t>Key</a:t>
                      </a:r>
                      <a:r>
                        <a:rPr lang="en-US" sz="1600" b="1" baseline="0" dirty="0" smtClean="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smtClean="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algn="ctr">
                        <a:lnSpc>
                          <a:spcPct val="100000"/>
                        </a:lnSpc>
                      </a:pPr>
                      <a:r>
                        <a:rPr lang="en-US" sz="1600" b="1" dirty="0" smtClean="0">
                          <a:latin typeface="Arial Narrow" panose="020B0606020202030204" pitchFamily="34" charset="0"/>
                        </a:rPr>
                        <a:t>Quarterly Targets</a:t>
                      </a: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latin typeface="Arial Narrow" panose="020B060602020203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544244">
                <a:tc vMerge="1">
                  <a:txBody>
                    <a:bodyPr/>
                    <a:lstStyle/>
                    <a:p>
                      <a:endParaRPr lang="en-ZA"/>
                    </a:p>
                  </a:txBody>
                  <a:tcPr/>
                </a:tc>
                <a:tc vMerge="1">
                  <a:txBody>
                    <a:bodyPr/>
                    <a:lstStyle/>
                    <a:p>
                      <a:pPr marL="0" indent="0" algn="ctr">
                        <a:lnSpc>
                          <a:spcPct val="100000"/>
                        </a:lnSpc>
                        <a:tabLst>
                          <a:tab pos="534988" algn="l"/>
                          <a:tab pos="1614488" algn="l"/>
                        </a:tabLst>
                      </a:pP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870028">
                <a:tc rowSpan="2">
                  <a:txBody>
                    <a:bodyPr/>
                    <a:lstStyle/>
                    <a:p>
                      <a:pPr marL="342900" marR="0" lvl="0" indent="-342900" algn="just" defTabSz="914400" rtl="0" eaLnBrk="1" fontAlgn="t" latinLnBrk="0" hangingPunct="1">
                        <a:lnSpc>
                          <a:spcPct val="100000"/>
                        </a:lnSpc>
                        <a:spcBef>
                          <a:spcPts val="600"/>
                        </a:spcBef>
                        <a:spcAft>
                          <a:spcPts val="600"/>
                        </a:spcAft>
                        <a:buClrTx/>
                        <a:buSzTx/>
                        <a:buFont typeface="+mj-lt"/>
                        <a:buAutoNum type="arabicPeriod"/>
                        <a:tabLst/>
                        <a:defRPr/>
                      </a:pPr>
                      <a:r>
                        <a:rPr kumimoji="0" lang="en-US" sz="1400" b="0" i="0" u="none" strike="noStrike" kern="1200" cap="none" spc="0" normalizeH="0" baseline="0" noProof="0" dirty="0" smtClean="0">
                          <a:ln>
                            <a:noFill/>
                          </a:ln>
                          <a:solidFill>
                            <a:srgbClr val="000000"/>
                          </a:solidFill>
                          <a:effectLst/>
                          <a:uLnTx/>
                          <a:uFillTx/>
                          <a:latin typeface="Arial Narrow" pitchFamily="34" charset="0"/>
                        </a:rPr>
                        <a:t>Number of strategic documents developed.</a:t>
                      </a:r>
                    </a:p>
                    <a:p>
                      <a:pPr marL="0" indent="0" algn="just" fontAlgn="t">
                        <a:buFont typeface="+mj-lt"/>
                        <a:buNone/>
                      </a:pPr>
                      <a:endParaRPr lang="en-US" sz="1400" u="none" strike="noStrike" dirty="0" smtClean="0">
                        <a:latin typeface="Arial Narrow" panose="020B0606020202030204" pitchFamily="34" charset="0"/>
                      </a:endParaRPr>
                    </a:p>
                  </a:txBody>
                  <a:tcPr marL="86393"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Narrow" pitchFamily="34" charset="0"/>
                        </a:rPr>
                        <a:t>Annual Performance Report for 2016/17 as well as four quarterly reports on the implementation of the SP and APP developed.</a:t>
                      </a:r>
                    </a:p>
                    <a:p>
                      <a:pPr algn="just" fontAlgn="t"/>
                      <a:endParaRPr lang="en-US" sz="1400" b="0" i="0" u="none" strike="noStrike" dirty="0" smtClean="0">
                        <a:solidFill>
                          <a:srgbClr val="000000"/>
                        </a:solidFill>
                        <a:effectLst/>
                        <a:latin typeface="Arial Narrow" panose="020B0606020202030204" pitchFamily="34" charset="0"/>
                      </a:endParaRP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ZA" sz="1400" b="0" i="0" u="none" strike="noStrike" dirty="0" smtClean="0">
                          <a:solidFill>
                            <a:srgbClr val="000000"/>
                          </a:solidFill>
                          <a:effectLst/>
                          <a:latin typeface="Arial Narrow" panose="020B0606020202030204" pitchFamily="34" charset="0"/>
                        </a:rPr>
                        <a:t>Annual report for 2016/17 was tabled in Parliament.</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rowSpan="2">
                  <a:txBody>
                    <a:bodyPr/>
                    <a:lstStyle/>
                    <a:p>
                      <a:pPr algn="just" fontAlgn="t"/>
                      <a:r>
                        <a:rPr lang="en-ZA" sz="1400" b="0" i="0" u="none" strike="noStrike" kern="1200" dirty="0">
                          <a:solidFill>
                            <a:srgbClr val="000000"/>
                          </a:solidFill>
                          <a:effectLst/>
                          <a:latin typeface="Arial Narrow" panose="020B0606020202030204" pitchFamily="34" charset="0"/>
                          <a:ea typeface="+mn-ea"/>
                          <a:cs typeface="+mn-cs"/>
                        </a:rPr>
                        <a:t>Second-quarter performance reports for 2017/18 submitted to </a:t>
                      </a:r>
                      <a:r>
                        <a:rPr lang="en-ZA" sz="1400" b="0" i="0" u="none" strike="noStrike" kern="1200" dirty="0" smtClean="0">
                          <a:solidFill>
                            <a:srgbClr val="000000"/>
                          </a:solidFill>
                          <a:effectLst/>
                          <a:latin typeface="Arial Narrow" panose="020B0606020202030204" pitchFamily="34" charset="0"/>
                          <a:ea typeface="+mn-ea"/>
                          <a:cs typeface="+mn-cs"/>
                        </a:rPr>
                        <a:t>DPME.</a:t>
                      </a:r>
                      <a:endParaRPr lang="en-ZA" sz="1400" b="0" i="0" u="none" strike="noStrike" kern="1200" dirty="0">
                        <a:solidFill>
                          <a:srgbClr val="000000"/>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rowSpan="2">
                  <a:txBody>
                    <a:bodyPr/>
                    <a:lstStyle/>
                    <a:p>
                      <a:pPr algn="just" fontAlgn="t"/>
                      <a:r>
                        <a:rPr lang="en-ZA" sz="1400" b="0" i="0" u="none" strike="noStrike" kern="1200" dirty="0" smtClean="0">
                          <a:solidFill>
                            <a:srgbClr val="000000"/>
                          </a:solidFill>
                          <a:effectLst/>
                          <a:latin typeface="Arial Narrow" panose="020B0606020202030204" pitchFamily="34" charset="0"/>
                          <a:ea typeface="+mn-ea"/>
                          <a:cs typeface="+mn-cs"/>
                        </a:rPr>
                        <a:t>Second-quarter </a:t>
                      </a:r>
                      <a:r>
                        <a:rPr lang="en-ZA" sz="1400" b="0" i="0" u="none" strike="noStrike" kern="1200" dirty="0">
                          <a:solidFill>
                            <a:srgbClr val="000000"/>
                          </a:solidFill>
                          <a:effectLst/>
                          <a:latin typeface="Arial Narrow" panose="020B0606020202030204" pitchFamily="34" charset="0"/>
                          <a:ea typeface="+mn-ea"/>
                          <a:cs typeface="+mn-cs"/>
                        </a:rPr>
                        <a:t>performance reports for 2017/18 </a:t>
                      </a:r>
                      <a:r>
                        <a:rPr lang="en-ZA" sz="1400" b="0" i="0" u="none" strike="noStrike" kern="1200" dirty="0" smtClean="0">
                          <a:solidFill>
                            <a:srgbClr val="000000"/>
                          </a:solidFill>
                          <a:effectLst/>
                          <a:latin typeface="Arial Narrow" panose="020B0606020202030204" pitchFamily="34" charset="0"/>
                          <a:ea typeface="+mn-ea"/>
                          <a:cs typeface="+mn-cs"/>
                        </a:rPr>
                        <a:t>were submitted </a:t>
                      </a:r>
                      <a:r>
                        <a:rPr lang="en-ZA" sz="1400" b="0" i="0" u="none" strike="noStrike" kern="1200" dirty="0">
                          <a:solidFill>
                            <a:srgbClr val="000000"/>
                          </a:solidFill>
                          <a:effectLst/>
                          <a:latin typeface="Arial Narrow" panose="020B0606020202030204" pitchFamily="34" charset="0"/>
                          <a:ea typeface="+mn-ea"/>
                          <a:cs typeface="+mn-cs"/>
                        </a:rPr>
                        <a:t>to </a:t>
                      </a:r>
                      <a:r>
                        <a:rPr lang="en-ZA" sz="1400" b="0" i="0" u="none" strike="noStrike" kern="1200" dirty="0" smtClean="0">
                          <a:solidFill>
                            <a:srgbClr val="000000"/>
                          </a:solidFill>
                          <a:effectLst/>
                          <a:latin typeface="Arial Narrow" panose="020B0606020202030204" pitchFamily="34" charset="0"/>
                          <a:ea typeface="+mn-ea"/>
                          <a:cs typeface="+mn-cs"/>
                        </a:rPr>
                        <a:t>DPME and NT.</a:t>
                      </a:r>
                      <a:endParaRPr lang="en-ZA" sz="1400" b="0" i="0" u="none" strike="noStrike" kern="1200" dirty="0">
                        <a:solidFill>
                          <a:srgbClr val="000000"/>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894114">
                <a:tc vMerge="1">
                  <a:txBody>
                    <a:bodyPr/>
                    <a:lstStyle/>
                    <a:p>
                      <a:endParaRPr lang="en-ZA"/>
                    </a:p>
                  </a:txBody>
                  <a:tcPr/>
                </a:tc>
                <a:tc vMerge="1">
                  <a:txBody>
                    <a:bodyPr/>
                    <a:lstStyle/>
                    <a:p>
                      <a:endParaRPr lang="en-ZA"/>
                    </a:p>
                  </a:txBody>
                  <a:tcPr/>
                </a:tc>
                <a:tc>
                  <a:txBody>
                    <a:bodyPr/>
                    <a:lstStyle/>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ZA" sz="1400" b="0" i="0" u="none" strike="noStrike" dirty="0" smtClean="0">
                          <a:solidFill>
                            <a:srgbClr val="000000"/>
                          </a:solidFill>
                          <a:effectLst/>
                          <a:latin typeface="Arial Narrow" panose="020B0606020202030204" pitchFamily="34" charset="0"/>
                        </a:rPr>
                        <a:t>First-quarter performance report for 2017/18 for 2017/18 was submitted to DPME.</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vMerge="1">
                  <a:txBody>
                    <a:bodyPr/>
                    <a:lstStyle/>
                    <a:p>
                      <a:endParaRPr lang="en-ZA" dirty="0"/>
                    </a:p>
                  </a:txBody>
                  <a:tcPr marR="762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vMerge="1">
                  <a:txBody>
                    <a:bodyPr/>
                    <a:lstStyle/>
                    <a:p>
                      <a:endParaRPr lang="en-ZA" dirty="0"/>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xmlns="" val="2534680711"/>
                  </a:ext>
                </a:extLst>
              </a:tr>
            </a:tbl>
          </a:graphicData>
        </a:graphic>
      </p:graphicFrame>
      <p:sp>
        <p:nvSpPr>
          <p:cNvPr id="13" name="Footer Placeholder 1"/>
          <p:cNvSpPr>
            <a:spLocks noGrp="1"/>
          </p:cNvSpPr>
          <p:nvPr>
            <p:ph type="ftr" sz="quarter" idx="11"/>
          </p:nvPr>
        </p:nvSpPr>
        <p:spPr>
          <a:xfrm rot="10800000" flipV="1">
            <a:off x="494522" y="6242180"/>
            <a:ext cx="2649894" cy="289249"/>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14178329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936732762"/>
              </p:ext>
            </p:extLst>
          </p:nvPr>
        </p:nvGraphicFramePr>
        <p:xfrm>
          <a:off x="251377" y="224005"/>
          <a:ext cx="8463415" cy="5240660"/>
        </p:xfrm>
        <a:graphic>
          <a:graphicData uri="http://schemas.openxmlformats.org/drawingml/2006/table">
            <a:tbl>
              <a:tblPr firstRow="1" bandRow="1">
                <a:tableStyleId>{21E4AEA4-8DFA-4A89-87EB-49C32662AFE0}</a:tableStyleId>
              </a:tblPr>
              <a:tblGrid>
                <a:gridCol w="1372150">
                  <a:extLst>
                    <a:ext uri="{9D8B030D-6E8A-4147-A177-3AD203B41FA5}">
                      <a16:colId xmlns:a16="http://schemas.microsoft.com/office/drawing/2014/main" xmlns="" val="20000"/>
                    </a:ext>
                  </a:extLst>
                </a:gridCol>
                <a:gridCol w="1259633">
                  <a:extLst>
                    <a:ext uri="{9D8B030D-6E8A-4147-A177-3AD203B41FA5}">
                      <a16:colId xmlns:a16="http://schemas.microsoft.com/office/drawing/2014/main" xmlns="" val="20001"/>
                    </a:ext>
                  </a:extLst>
                </a:gridCol>
                <a:gridCol w="1623526">
                  <a:extLst>
                    <a:ext uri="{9D8B030D-6E8A-4147-A177-3AD203B41FA5}">
                      <a16:colId xmlns:a16="http://schemas.microsoft.com/office/drawing/2014/main" xmlns="" val="20003"/>
                    </a:ext>
                  </a:extLst>
                </a:gridCol>
                <a:gridCol w="1604865">
                  <a:extLst>
                    <a:ext uri="{9D8B030D-6E8A-4147-A177-3AD203B41FA5}">
                      <a16:colId xmlns:a16="http://schemas.microsoft.com/office/drawing/2014/main" xmlns="" val="20004"/>
                    </a:ext>
                  </a:extLst>
                </a:gridCol>
                <a:gridCol w="2603241">
                  <a:extLst>
                    <a:ext uri="{9D8B030D-6E8A-4147-A177-3AD203B41FA5}">
                      <a16:colId xmlns:a16="http://schemas.microsoft.com/office/drawing/2014/main" xmlns="" val="417174771"/>
                    </a:ext>
                  </a:extLst>
                </a:gridCol>
              </a:tblGrid>
              <a:tr h="298117">
                <a:tc gridSpan="5">
                  <a:txBody>
                    <a:bodyPr/>
                    <a:lstStyle/>
                    <a:p>
                      <a:pPr algn="just" fontAlgn="ctr"/>
                      <a:r>
                        <a:rPr lang="en-US" sz="1300" u="none" strike="noStrike" dirty="0" smtClean="0">
                          <a:solidFill>
                            <a:schemeClr val="tx1"/>
                          </a:solidFill>
                          <a:latin typeface="Arial Narrow" panose="020B0606020202030204" pitchFamily="34" charset="0"/>
                        </a:rPr>
                        <a:t>Strategic Objective: To ensure economic, efficient and effective use of departmental resources.</a:t>
                      </a:r>
                      <a:endParaRPr lang="en-US" sz="1300" b="1" i="0" u="none" strike="noStrike" dirty="0" smtClean="0">
                        <a:solidFill>
                          <a:schemeClr val="tx1"/>
                        </a:solidFill>
                        <a:latin typeface="Arial Narrow" pitchFamily="34" charset="0"/>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298139">
                <a:tc rowSpan="2">
                  <a:txBody>
                    <a:bodyPr/>
                    <a:lstStyle/>
                    <a:p>
                      <a:pPr algn="ctr">
                        <a:lnSpc>
                          <a:spcPct val="100000"/>
                        </a:lnSpc>
                      </a:pPr>
                      <a:r>
                        <a:rPr lang="en-US" sz="1300" b="1" dirty="0" smtClean="0">
                          <a:latin typeface="Arial Narrow" panose="020B0606020202030204" pitchFamily="34" charset="0"/>
                        </a:rPr>
                        <a:t>Key</a:t>
                      </a:r>
                      <a:r>
                        <a:rPr lang="en-US" sz="1300" b="1" baseline="0" dirty="0" smtClean="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algn="ctr">
                        <a:lnSpc>
                          <a:spcPct val="100000"/>
                        </a:lnSpc>
                      </a:pPr>
                      <a:r>
                        <a:rPr lang="en-US" sz="1300" b="1" dirty="0" smtClean="0">
                          <a:latin typeface="Arial Narrow" panose="020B0606020202030204" pitchFamily="34" charset="0"/>
                        </a:rPr>
                        <a:t>Quarterly Targets</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latin typeface="Arial Narrow" panose="020B060602020203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502262">
                <a:tc vMerge="1">
                  <a:txBody>
                    <a:bodyPr/>
                    <a:lstStyle/>
                    <a:p>
                      <a:endParaRPr lang="en-ZA"/>
                    </a:p>
                  </a:txBody>
                  <a:tcPr/>
                </a:tc>
                <a:tc vMerge="1">
                  <a:txBody>
                    <a:bodyPr/>
                    <a:lstStyle/>
                    <a:p>
                      <a:pPr marL="0" indent="0" algn="ctr">
                        <a:lnSpc>
                          <a:spcPct val="100000"/>
                        </a:lnSpc>
                        <a:tabLst>
                          <a:tab pos="534988" algn="l"/>
                          <a:tab pos="1614488" algn="l"/>
                        </a:tabLst>
                      </a:pP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2 Performance – </a:t>
                      </a:r>
                      <a:r>
                        <a:rPr lang="en-ZA" sz="1300" b="1" i="0" dirty="0" smtClean="0">
                          <a:latin typeface="Arial Narrow" panose="020B0606020202030204" pitchFamily="34" charset="0"/>
                        </a:rPr>
                        <a:t>Actual </a:t>
                      </a:r>
                      <a:r>
                        <a:rPr lang="en-US" sz="1300" b="1" dirty="0" smtClean="0">
                          <a:latin typeface="Arial Narrow" panose="020B0606020202030204" pitchFamily="34" charset="0"/>
                        </a:rPr>
                        <a:t>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a:t>
                      </a:r>
                      <a:r>
                        <a:rPr lang="en-US" sz="1300" b="1" baseline="0" dirty="0" smtClean="0">
                          <a:latin typeface="Arial Narrow" panose="020B0606020202030204" pitchFamily="34" charset="0"/>
                        </a:rPr>
                        <a:t> Targets</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 Performance – Preliminary 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xmlns="" val="10002"/>
                  </a:ext>
                </a:extLst>
              </a:tr>
              <a:tr h="3958604">
                <a:tc>
                  <a:txBody>
                    <a:bodyPr/>
                    <a:lstStyle/>
                    <a:p>
                      <a:pPr marL="342900" marR="0" lvl="0" indent="-342900" algn="just" defTabSz="914400" rtl="0" eaLnBrk="1" fontAlgn="t" latinLnBrk="0" hangingPunct="1">
                        <a:lnSpc>
                          <a:spcPct val="100000"/>
                        </a:lnSpc>
                        <a:spcBef>
                          <a:spcPts val="600"/>
                        </a:spcBef>
                        <a:spcAft>
                          <a:spcPts val="600"/>
                        </a:spcAft>
                        <a:buClrTx/>
                        <a:buSzTx/>
                        <a:buFont typeface="+mj-lt"/>
                        <a:buAutoNum type="arabicPeriod"/>
                        <a:tabLst/>
                        <a:defRPr/>
                      </a:pPr>
                      <a:r>
                        <a:rPr kumimoji="0" lang="en-US" sz="1400" b="0" i="0" u="none" strike="noStrike" kern="1200" cap="none" spc="0" normalizeH="0" baseline="0" noProof="0" dirty="0" smtClean="0">
                          <a:ln>
                            <a:noFill/>
                          </a:ln>
                          <a:solidFill>
                            <a:srgbClr val="000000"/>
                          </a:solidFill>
                          <a:effectLst/>
                          <a:uLnTx/>
                          <a:uFillTx/>
                          <a:latin typeface="Arial Narrow" pitchFamily="34" charset="0"/>
                        </a:rPr>
                        <a:t>Number of strategic documents developed.</a:t>
                      </a:r>
                    </a:p>
                    <a:p>
                      <a:pPr marL="0" indent="0" algn="just" fontAlgn="t">
                        <a:buFont typeface="+mj-lt"/>
                        <a:buNone/>
                      </a:pPr>
                      <a:endParaRPr lang="en-US" sz="1400" u="none" strike="noStrike" dirty="0" smtClean="0">
                        <a:latin typeface="Arial Narrow" panose="020B0606020202030204" pitchFamily="34" charset="0"/>
                      </a:endParaRPr>
                    </a:p>
                  </a:txBody>
                  <a:tcPr marL="86393"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rPr>
                        <a:t>Four quarterly risk analysis reports prepared.</a:t>
                      </a:r>
                      <a:endPar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ndParaRP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algn="just" defTabSz="914400" rtl="0" eaLnBrk="1" fontAlgn="t" latinLnBrk="0" hangingPunct="1"/>
                      <a:r>
                        <a:rPr lang="en-ZA" sz="1400" b="0" kern="12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First-quarter risk analysis report for 2017/18 was prepared</a:t>
                      </a:r>
                      <a:r>
                        <a:rPr lang="en-ZA" sz="1400" b="0" kern="1200" baseline="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for adoption by the RMC.</a:t>
                      </a:r>
                      <a:endParaRPr lang="en-ZA" sz="1400" b="0" kern="12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t"/>
                      <a:r>
                        <a:rPr lang="en-ZA" sz="1400" b="0" i="0" u="none" strike="noStrike" kern="1200" dirty="0">
                          <a:solidFill>
                            <a:srgbClr val="000000"/>
                          </a:solidFill>
                          <a:effectLst/>
                          <a:latin typeface="Arial Narrow" panose="020B0606020202030204" pitchFamily="34" charset="0"/>
                          <a:ea typeface="+mn-ea"/>
                          <a:cs typeface="+mn-cs"/>
                        </a:rPr>
                        <a:t>Second-quarter risk analysis report for 2017/18 prepared for adoption by the RMC</a:t>
                      </a:r>
                    </a:p>
                  </a:txBody>
                  <a:tcPr marR="762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285750" indent="-285750" algn="just" fontAlgn="t">
                        <a:buFont typeface="Arial" panose="020B0604020202020204" pitchFamily="34" charset="0"/>
                        <a:buChar char="•"/>
                      </a:pPr>
                      <a:r>
                        <a:rPr lang="en-ZA" sz="1400" b="0" i="0" u="none" strike="noStrike" dirty="0" smtClean="0">
                          <a:solidFill>
                            <a:schemeClr val="tx1"/>
                          </a:solidFill>
                          <a:effectLst/>
                          <a:latin typeface="Arial Narrow" panose="020B0606020202030204" pitchFamily="34" charset="0"/>
                        </a:rPr>
                        <a:t>Second quarter risk analysis report for 2017/18 was prepared and presented to the RMC on 9 November 2017. </a:t>
                      </a:r>
                    </a:p>
                    <a:p>
                      <a:pPr algn="just" fontAlgn="t"/>
                      <a:endParaRPr lang="en-ZA" sz="1400" b="0" i="0" u="none" strike="noStrike" dirty="0" smtClean="0">
                        <a:solidFill>
                          <a:schemeClr val="tx1"/>
                        </a:solidFill>
                        <a:effectLst/>
                        <a:latin typeface="Arial Narrow" panose="020B0606020202030204" pitchFamily="34" charset="0"/>
                      </a:endParaRPr>
                    </a:p>
                    <a:p>
                      <a:pPr marL="285750" indent="-285750" algn="just" fontAlgn="t">
                        <a:buFont typeface="Arial" panose="020B0604020202020204" pitchFamily="34" charset="0"/>
                        <a:buChar char="•"/>
                      </a:pPr>
                      <a:r>
                        <a:rPr lang="en-ZA" sz="1400" b="0" i="0" u="none" strike="noStrike" dirty="0" smtClean="0">
                          <a:solidFill>
                            <a:schemeClr val="tx1"/>
                          </a:solidFill>
                          <a:effectLst/>
                          <a:latin typeface="Arial Narrow" panose="020B0606020202030204" pitchFamily="34" charset="0"/>
                        </a:rPr>
                        <a:t>The</a:t>
                      </a:r>
                      <a:r>
                        <a:rPr lang="en-ZA" sz="1400" b="0" i="0" u="none" strike="noStrike" baseline="0" dirty="0" smtClean="0">
                          <a:solidFill>
                            <a:schemeClr val="tx1"/>
                          </a:solidFill>
                          <a:effectLst/>
                          <a:latin typeface="Arial Narrow" panose="020B0606020202030204" pitchFamily="34" charset="0"/>
                        </a:rPr>
                        <a:t> RMC made </a:t>
                      </a:r>
                      <a:r>
                        <a:rPr lang="en-ZA" sz="1400" b="0" i="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proposals and recommendations to move some strategic risks to the Operational Risk Register and re-word some of the risks,</a:t>
                      </a:r>
                      <a:r>
                        <a:rPr lang="en-ZA" sz="1400" b="0" i="0" baseline="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which will be </a:t>
                      </a:r>
                      <a:r>
                        <a:rPr lang="en-ZA" sz="1400" b="0" i="0" u="none" strike="noStrike" dirty="0" smtClean="0">
                          <a:solidFill>
                            <a:schemeClr val="tx1"/>
                          </a:solidFill>
                          <a:effectLst/>
                          <a:latin typeface="Arial Narrow" panose="020B0606020202030204" pitchFamily="34" charset="0"/>
                        </a:rPr>
                        <a:t>implemented. </a:t>
                      </a:r>
                      <a:endParaRPr lang="en-ZA" sz="1400" b="0" i="0" u="none" strike="noStrike" dirty="0">
                        <a:solidFill>
                          <a:schemeClr val="tx1"/>
                        </a:solidFill>
                        <a:effectLst/>
                        <a:latin typeface="Arial Narrow" panose="020B0606020202030204" pitchFamily="34"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13" name="Footer Placeholder 1"/>
          <p:cNvSpPr>
            <a:spLocks noGrp="1"/>
          </p:cNvSpPr>
          <p:nvPr>
            <p:ph type="ftr" sz="quarter" idx="11"/>
          </p:nvPr>
        </p:nvSpPr>
        <p:spPr>
          <a:xfrm rot="10800000" flipV="1">
            <a:off x="494522" y="6242180"/>
            <a:ext cx="2649894" cy="289249"/>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16004176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3" name="Content Placeholder 3"/>
          <p:cNvGraphicFramePr>
            <a:graphicFrameLocks/>
          </p:cNvGraphicFramePr>
          <p:nvPr>
            <p:extLst>
              <p:ext uri="{D42A27DB-BD31-4B8C-83A1-F6EECF244321}">
                <p14:modId xmlns:p14="http://schemas.microsoft.com/office/powerpoint/2010/main" val="3501927297"/>
              </p:ext>
            </p:extLst>
          </p:nvPr>
        </p:nvGraphicFramePr>
        <p:xfrm>
          <a:off x="304894" y="224005"/>
          <a:ext cx="8400568" cy="5197608"/>
        </p:xfrm>
        <a:graphic>
          <a:graphicData uri="http://schemas.openxmlformats.org/drawingml/2006/table">
            <a:tbl>
              <a:tblPr firstRow="1" bandRow="1">
                <a:tableStyleId>{21E4AEA4-8DFA-4A89-87EB-49C32662AFE0}</a:tableStyleId>
              </a:tblPr>
              <a:tblGrid>
                <a:gridCol w="1869139">
                  <a:extLst>
                    <a:ext uri="{9D8B030D-6E8A-4147-A177-3AD203B41FA5}">
                      <a16:colId xmlns:a16="http://schemas.microsoft.com/office/drawing/2014/main" xmlns="" val="20000"/>
                    </a:ext>
                  </a:extLst>
                </a:gridCol>
                <a:gridCol w="1289304">
                  <a:extLst>
                    <a:ext uri="{9D8B030D-6E8A-4147-A177-3AD203B41FA5}">
                      <a16:colId xmlns:a16="http://schemas.microsoft.com/office/drawing/2014/main" xmlns="" val="20001"/>
                    </a:ext>
                  </a:extLst>
                </a:gridCol>
                <a:gridCol w="2750851">
                  <a:extLst>
                    <a:ext uri="{9D8B030D-6E8A-4147-A177-3AD203B41FA5}">
                      <a16:colId xmlns:a16="http://schemas.microsoft.com/office/drawing/2014/main" xmlns="" val="20003"/>
                    </a:ext>
                  </a:extLst>
                </a:gridCol>
                <a:gridCol w="1133670">
                  <a:extLst>
                    <a:ext uri="{9D8B030D-6E8A-4147-A177-3AD203B41FA5}">
                      <a16:colId xmlns:a16="http://schemas.microsoft.com/office/drawing/2014/main" xmlns="" val="20004"/>
                    </a:ext>
                  </a:extLst>
                </a:gridCol>
                <a:gridCol w="1357604">
                  <a:extLst>
                    <a:ext uri="{9D8B030D-6E8A-4147-A177-3AD203B41FA5}">
                      <a16:colId xmlns:a16="http://schemas.microsoft.com/office/drawing/2014/main" xmlns="" val="3365427103"/>
                    </a:ext>
                  </a:extLst>
                </a:gridCol>
              </a:tblGrid>
              <a:tr h="600695">
                <a:tc gridSpan="5">
                  <a:txBody>
                    <a:bodyPr/>
                    <a:lstStyle/>
                    <a:p>
                      <a:pPr algn="just" fontAlgn="ctr"/>
                      <a:r>
                        <a:rPr lang="en-US" sz="1300" u="none" strike="noStrike" dirty="0" smtClean="0">
                          <a:solidFill>
                            <a:schemeClr val="tx1"/>
                          </a:solidFill>
                          <a:latin typeface="Arial Narrow" panose="020B0606020202030204" pitchFamily="34" charset="0"/>
                        </a:rPr>
                        <a:t>Strategic Objective: To ensure economic, efficient and effective use of departmental resources.</a:t>
                      </a:r>
                      <a:endParaRPr lang="en-US" sz="1300" b="1" i="0" u="none" strike="noStrike" dirty="0" smtClean="0">
                        <a:solidFill>
                          <a:schemeClr val="tx1"/>
                        </a:solidFill>
                        <a:latin typeface="Arial Narrow" pitchFamily="34" charset="0"/>
                      </a:endParaRPr>
                    </a:p>
                  </a:txBody>
                  <a:tcPr marL="86398" marR="86398"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37333">
                <a:tc rowSpan="2">
                  <a:txBody>
                    <a:bodyPr/>
                    <a:lstStyle/>
                    <a:p>
                      <a:pPr algn="ctr">
                        <a:lnSpc>
                          <a:spcPct val="100000"/>
                        </a:lnSpc>
                      </a:pPr>
                      <a:r>
                        <a:rPr lang="en-US" sz="1300" b="1" dirty="0" smtClean="0">
                          <a:latin typeface="Arial Narrow" panose="020B0606020202030204" pitchFamily="34" charset="0"/>
                        </a:rPr>
                        <a:t>Key</a:t>
                      </a:r>
                      <a:r>
                        <a:rPr lang="en-US" sz="1300" b="1" baseline="0" dirty="0" smtClean="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sz="1400"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564618">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2 Performance – </a:t>
                      </a:r>
                      <a:r>
                        <a:rPr lang="en-ZA" sz="1300" b="1" i="0" dirty="0" smtClean="0">
                          <a:latin typeface="Arial Narrow" panose="020B0606020202030204" pitchFamily="34" charset="0"/>
                        </a:rPr>
                        <a:t>Actual </a:t>
                      </a:r>
                      <a:r>
                        <a:rPr lang="en-US" sz="1300" b="1" dirty="0" smtClean="0">
                          <a:latin typeface="Arial Narrow" panose="020B0606020202030204" pitchFamily="34" charset="0"/>
                        </a:rPr>
                        <a:t>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a:t>
                      </a:r>
                      <a:r>
                        <a:rPr lang="en-US" sz="1300" b="1" baseline="0" dirty="0" smtClean="0">
                          <a:latin typeface="Arial Narrow" panose="020B0606020202030204" pitchFamily="34" charset="0"/>
                        </a:rPr>
                        <a:t> Targets</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 Performance – Preliminary 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3442624">
                <a:tc>
                  <a:txBody>
                    <a:bodyPr/>
                    <a:lstStyle/>
                    <a:p>
                      <a:pPr marL="342900" indent="-342900" algn="just" fontAlgn="t">
                        <a:spcBef>
                          <a:spcPts val="600"/>
                        </a:spcBef>
                        <a:spcAft>
                          <a:spcPts val="600"/>
                        </a:spcAft>
                        <a:buFont typeface="+mj-lt"/>
                        <a:buAutoNum type="arabicPeriod" startAt="2"/>
                      </a:pPr>
                      <a:r>
                        <a:rPr lang="en-US" sz="1300" b="0" i="0" u="none" strike="noStrike" dirty="0" smtClean="0">
                          <a:solidFill>
                            <a:srgbClr val="000000"/>
                          </a:solidFill>
                          <a:latin typeface="Arial Narrow" pitchFamily="34" charset="0"/>
                        </a:rPr>
                        <a:t>Number of public entity oversight reports</a:t>
                      </a:r>
                      <a:r>
                        <a:rPr lang="en-US" sz="1300" b="0" i="0" u="none" strike="noStrike" baseline="0" dirty="0" smtClean="0">
                          <a:solidFill>
                            <a:srgbClr val="000000"/>
                          </a:solidFill>
                          <a:latin typeface="Arial Narrow" pitchFamily="34" charset="0"/>
                        </a:rPr>
                        <a:t> </a:t>
                      </a:r>
                      <a:r>
                        <a:rPr lang="en-US" sz="1300" b="0" i="0" u="none" strike="noStrike" dirty="0" smtClean="0">
                          <a:solidFill>
                            <a:srgbClr val="000000"/>
                          </a:solidFill>
                          <a:latin typeface="Arial Narrow" pitchFamily="34" charset="0"/>
                        </a:rPr>
                        <a:t>prepared.</a:t>
                      </a:r>
                      <a:endParaRPr lang="en-US" sz="1300" b="0" i="0" u="none" strike="noStrike" dirty="0">
                        <a:solidFill>
                          <a:srgbClr val="000000"/>
                        </a:solidFill>
                        <a:latin typeface="Arial Narrow" pitchFamily="34" charset="0"/>
                      </a:endParaRP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t"/>
                      <a:r>
                        <a:rPr lang="en-US" sz="1300" b="0" i="0" u="none" strike="noStrike" dirty="0">
                          <a:solidFill>
                            <a:srgbClr val="000000"/>
                          </a:solidFill>
                          <a:effectLst/>
                          <a:latin typeface="Arial Narrow" panose="020B0606020202030204" pitchFamily="34" charset="0"/>
                        </a:rPr>
                        <a:t>Four </a:t>
                      </a:r>
                      <a:r>
                        <a:rPr lang="en-US" sz="1300" b="0" i="0" u="none" strike="noStrike" dirty="0" smtClean="0">
                          <a:solidFill>
                            <a:srgbClr val="000000"/>
                          </a:solidFill>
                          <a:effectLst/>
                          <a:latin typeface="Arial Narrow" panose="020B0606020202030204" pitchFamily="34" charset="0"/>
                        </a:rPr>
                        <a:t>SAT </a:t>
                      </a:r>
                      <a:r>
                        <a:rPr lang="en-US" sz="1300" b="0" i="0" u="none" strike="noStrike" dirty="0">
                          <a:solidFill>
                            <a:srgbClr val="000000"/>
                          </a:solidFill>
                          <a:effectLst/>
                          <a:latin typeface="Arial Narrow" panose="020B0606020202030204" pitchFamily="34" charset="0"/>
                        </a:rPr>
                        <a:t>oversight reports </a:t>
                      </a:r>
                      <a:r>
                        <a:rPr lang="en-US" sz="1300" b="0" i="0" u="none" strike="noStrike" dirty="0" smtClean="0">
                          <a:solidFill>
                            <a:srgbClr val="000000"/>
                          </a:solidFill>
                          <a:effectLst/>
                          <a:latin typeface="Arial Narrow" panose="020B0606020202030204" pitchFamily="34" charset="0"/>
                        </a:rPr>
                        <a:t>prepared.</a:t>
                      </a:r>
                      <a:endParaRPr lang="en-US" sz="13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algn="just" defTabSz="914400" rtl="0" eaLnBrk="1" fontAlgn="t" latinLnBrk="0" hangingPunct="1"/>
                      <a:r>
                        <a:rPr lang="en-US" sz="1300" u="none" strike="noStrike" kern="1200" dirty="0" smtClean="0">
                          <a:solidFill>
                            <a:schemeClr val="tx1"/>
                          </a:solidFill>
                          <a:effectLst/>
                          <a:latin typeface="Arial Narrow" panose="020B0606020202030204" pitchFamily="34" charset="0"/>
                          <a:ea typeface="+mn-ea"/>
                          <a:cs typeface="+mn-cs"/>
                        </a:rPr>
                        <a:t>SAT quarterly oversight report was prepared. </a:t>
                      </a:r>
                    </a:p>
                    <a:p>
                      <a:pPr marL="0" algn="just" defTabSz="914400" rtl="0" eaLnBrk="1" fontAlgn="t" latinLnBrk="0" hangingPunct="1"/>
                      <a:r>
                        <a:rPr lang="en-US" sz="1300" u="none" strike="noStrike" kern="1200" dirty="0" smtClean="0">
                          <a:solidFill>
                            <a:schemeClr val="tx1"/>
                          </a:solidFill>
                          <a:effectLst/>
                          <a:latin typeface="Arial Narrow" panose="020B0606020202030204" pitchFamily="34" charset="0"/>
                          <a:ea typeface="+mn-ea"/>
                          <a:cs typeface="+mn-cs"/>
                        </a:rPr>
                        <a:t>The report covers non-financial performance, financial performance, compliance with the PFMA and risk,</a:t>
                      </a:r>
                      <a:r>
                        <a:rPr lang="en-US" sz="1300" u="none" strike="noStrike" kern="1200" baseline="0" dirty="0" smtClean="0">
                          <a:solidFill>
                            <a:schemeClr val="tx1"/>
                          </a:solidFill>
                          <a:effectLst/>
                          <a:latin typeface="Arial Narrow" panose="020B0606020202030204" pitchFamily="34" charset="0"/>
                          <a:ea typeface="+mn-ea"/>
                          <a:cs typeface="+mn-cs"/>
                        </a:rPr>
                        <a:t> HR and key vacancies, Board matters, Parliamentary and stakeholder matters, updates on significant projects.</a:t>
                      </a:r>
                    </a:p>
                    <a:p>
                      <a:pPr marL="0" algn="just" defTabSz="914400" rtl="0" eaLnBrk="1" fontAlgn="t" latinLnBrk="0" hangingPunct="1"/>
                      <a:r>
                        <a:rPr lang="en-US" sz="1300" u="none" strike="noStrike" kern="1200" baseline="0" dirty="0" smtClean="0">
                          <a:solidFill>
                            <a:schemeClr val="tx1"/>
                          </a:solidFill>
                          <a:effectLst/>
                          <a:latin typeface="Arial Narrow" panose="020B0606020202030204" pitchFamily="34" charset="0"/>
                          <a:ea typeface="+mn-ea"/>
                          <a:cs typeface="+mn-cs"/>
                        </a:rPr>
                        <a:t>Non-financial performance analysis includes the number of international tourist arrivals achieved, number of domestic holiday trips achieved, number of business events hosted, number of business delegates hosted, total tourism revenue achieved, percentage of brand positivity achieved, number of graded accommodation establishments, and graded rooms achieved.</a:t>
                      </a:r>
                      <a:endParaRPr lang="en-ZA" sz="1300" u="none" strike="noStrike" kern="1200" dirty="0">
                        <a:solidFill>
                          <a:schemeClr val="tx1"/>
                        </a:solidFill>
                        <a:effectLst/>
                        <a:latin typeface="Arial Narrow" panose="020B0606020202030204" pitchFamily="34" charset="0"/>
                        <a:ea typeface="+mn-ea"/>
                        <a:cs typeface="+mn-cs"/>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t"/>
                      <a:r>
                        <a:rPr lang="en-ZA" sz="1300" u="none" strike="noStrike" kern="1200" baseline="0" dirty="0">
                          <a:solidFill>
                            <a:schemeClr val="tx1"/>
                          </a:solidFill>
                          <a:effectLst/>
                          <a:latin typeface="Arial Narrow" panose="020B0606020202030204" pitchFamily="34" charset="0"/>
                          <a:ea typeface="+mn-ea"/>
                          <a:cs typeface="+mn-cs"/>
                        </a:rPr>
                        <a:t>SAT quarterly oversight report prepared.</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t"/>
                      <a:r>
                        <a:rPr lang="en-ZA" sz="1300" u="none" strike="noStrike" kern="1200" baseline="0" dirty="0" smtClean="0">
                          <a:solidFill>
                            <a:schemeClr val="tx1"/>
                          </a:solidFill>
                          <a:effectLst/>
                          <a:latin typeface="Arial Narrow" panose="020B0606020202030204" pitchFamily="34" charset="0"/>
                          <a:ea typeface="+mn-ea"/>
                          <a:cs typeface="+mn-cs"/>
                        </a:rPr>
                        <a:t>SAT </a:t>
                      </a:r>
                      <a:r>
                        <a:rPr lang="en-ZA" sz="1300" u="none" strike="noStrike" kern="1200" baseline="0" dirty="0">
                          <a:solidFill>
                            <a:schemeClr val="tx1"/>
                          </a:solidFill>
                          <a:effectLst/>
                          <a:latin typeface="Arial Narrow" panose="020B0606020202030204" pitchFamily="34" charset="0"/>
                          <a:ea typeface="+mn-ea"/>
                          <a:cs typeface="+mn-cs"/>
                        </a:rPr>
                        <a:t>quarterly oversight report prepared.</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12" name="Footer Placeholder 1"/>
          <p:cNvSpPr>
            <a:spLocks noGrp="1"/>
          </p:cNvSpPr>
          <p:nvPr>
            <p:ph type="ftr" sz="quarter" idx="11"/>
          </p:nvPr>
        </p:nvSpPr>
        <p:spPr>
          <a:xfrm>
            <a:off x="843208" y="5911507"/>
            <a:ext cx="5953009" cy="365125"/>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15910248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3" name="Content Placeholder 3"/>
          <p:cNvGraphicFramePr>
            <a:graphicFrameLocks/>
          </p:cNvGraphicFramePr>
          <p:nvPr>
            <p:extLst>
              <p:ext uri="{D42A27DB-BD31-4B8C-83A1-F6EECF244321}">
                <p14:modId xmlns:p14="http://schemas.microsoft.com/office/powerpoint/2010/main" val="2595066285"/>
              </p:ext>
            </p:extLst>
          </p:nvPr>
        </p:nvGraphicFramePr>
        <p:xfrm>
          <a:off x="394084" y="224005"/>
          <a:ext cx="8344584" cy="5611358"/>
        </p:xfrm>
        <a:graphic>
          <a:graphicData uri="http://schemas.openxmlformats.org/drawingml/2006/table">
            <a:tbl>
              <a:tblPr firstRow="1" bandRow="1">
                <a:tableStyleId>{21E4AEA4-8DFA-4A89-87EB-49C32662AFE0}</a:tableStyleId>
              </a:tblPr>
              <a:tblGrid>
                <a:gridCol w="1150631">
                  <a:extLst>
                    <a:ext uri="{9D8B030D-6E8A-4147-A177-3AD203B41FA5}">
                      <a16:colId xmlns:a16="http://schemas.microsoft.com/office/drawing/2014/main" xmlns="" val="20000"/>
                    </a:ext>
                  </a:extLst>
                </a:gridCol>
                <a:gridCol w="1358283">
                  <a:extLst>
                    <a:ext uri="{9D8B030D-6E8A-4147-A177-3AD203B41FA5}">
                      <a16:colId xmlns:a16="http://schemas.microsoft.com/office/drawing/2014/main" xmlns="" val="20001"/>
                    </a:ext>
                  </a:extLst>
                </a:gridCol>
                <a:gridCol w="3322990">
                  <a:extLst>
                    <a:ext uri="{9D8B030D-6E8A-4147-A177-3AD203B41FA5}">
                      <a16:colId xmlns:a16="http://schemas.microsoft.com/office/drawing/2014/main" xmlns="" val="20003"/>
                    </a:ext>
                  </a:extLst>
                </a:gridCol>
                <a:gridCol w="1178402">
                  <a:extLst>
                    <a:ext uri="{9D8B030D-6E8A-4147-A177-3AD203B41FA5}">
                      <a16:colId xmlns:a16="http://schemas.microsoft.com/office/drawing/2014/main" xmlns="" val="20004"/>
                    </a:ext>
                  </a:extLst>
                </a:gridCol>
                <a:gridCol w="1334278">
                  <a:extLst>
                    <a:ext uri="{9D8B030D-6E8A-4147-A177-3AD203B41FA5}">
                      <a16:colId xmlns:a16="http://schemas.microsoft.com/office/drawing/2014/main" xmlns="" val="4142629202"/>
                    </a:ext>
                  </a:extLst>
                </a:gridCol>
              </a:tblGrid>
              <a:tr h="433991">
                <a:tc gridSpan="5">
                  <a:txBody>
                    <a:bodyPr/>
                    <a:lstStyle/>
                    <a:p>
                      <a:pPr algn="just" fontAlgn="ctr"/>
                      <a:r>
                        <a:rPr lang="en-US" sz="1300" u="none" strike="noStrike" dirty="0" smtClean="0">
                          <a:solidFill>
                            <a:schemeClr val="tx1"/>
                          </a:solidFill>
                          <a:latin typeface="Arial Narrow" panose="020B0606020202030204" pitchFamily="34" charset="0"/>
                        </a:rPr>
                        <a:t>Strategic Objective: To ensure economic, efficient and effective use of departmental resources.</a:t>
                      </a:r>
                      <a:endParaRPr lang="en-US" sz="1300" b="1" i="0" u="none" strike="noStrike" dirty="0" smtClean="0">
                        <a:solidFill>
                          <a:schemeClr val="tx1"/>
                        </a:solidFill>
                        <a:latin typeface="Arial Narrow" pitchFamily="34" charset="0"/>
                      </a:endParaRPr>
                    </a:p>
                  </a:txBody>
                  <a:tcPr marL="86398" marR="86398"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23427">
                <a:tc rowSpan="2">
                  <a:txBody>
                    <a:bodyPr/>
                    <a:lstStyle/>
                    <a:p>
                      <a:pPr algn="ctr">
                        <a:lnSpc>
                          <a:spcPct val="100000"/>
                        </a:lnSpc>
                      </a:pPr>
                      <a:r>
                        <a:rPr lang="en-US" sz="1300" b="1" dirty="0" smtClean="0">
                          <a:latin typeface="Arial Narrow" panose="020B0606020202030204" pitchFamily="34" charset="0"/>
                        </a:rPr>
                        <a:t>Key</a:t>
                      </a:r>
                      <a:r>
                        <a:rPr lang="en-US" sz="1300" b="1" baseline="0" dirty="0" smtClean="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sz="1400"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670024">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2 Performance – </a:t>
                      </a:r>
                      <a:r>
                        <a:rPr lang="en-ZA" sz="1300" b="1" i="0" dirty="0" smtClean="0">
                          <a:latin typeface="Arial Narrow" panose="020B0606020202030204" pitchFamily="34" charset="0"/>
                        </a:rPr>
                        <a:t>Actual </a:t>
                      </a:r>
                      <a:r>
                        <a:rPr lang="en-US" sz="1300" b="1" dirty="0" smtClean="0">
                          <a:latin typeface="Arial Narrow" panose="020B0606020202030204" pitchFamily="34" charset="0"/>
                        </a:rPr>
                        <a:t>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a:t>
                      </a:r>
                      <a:r>
                        <a:rPr lang="en-US" sz="1300" b="1" baseline="0" dirty="0" smtClean="0">
                          <a:latin typeface="Arial Narrow" panose="020B0606020202030204" pitchFamily="34" charset="0"/>
                        </a:rPr>
                        <a:t> Targets</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Narrow" panose="020B0606020202030204" pitchFamily="34" charset="0"/>
                        </a:rPr>
                        <a:t>Quarter 3 Performance – Preliminary Data </a:t>
                      </a:r>
                      <a:endParaRPr lang="en-US" sz="13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3996317">
                <a:tc>
                  <a:txBody>
                    <a:bodyPr/>
                    <a:lstStyle/>
                    <a:p>
                      <a:pPr marL="342900" indent="-342900" algn="l" fontAlgn="t">
                        <a:buFont typeface="+mj-lt"/>
                        <a:buAutoNum type="arabicPeriod" startAt="3"/>
                      </a:pPr>
                      <a:r>
                        <a:rPr lang="en-US" sz="1300" b="0" i="0" u="none" strike="noStrike" dirty="0" smtClean="0">
                          <a:solidFill>
                            <a:srgbClr val="000000"/>
                          </a:solidFill>
                          <a:effectLst/>
                          <a:latin typeface="Arial Narrow" panose="020B0606020202030204" pitchFamily="34" charset="0"/>
                        </a:rPr>
                        <a:t>Vacancy rate.</a:t>
                      </a:r>
                      <a:endParaRPr lang="en-US" sz="1300" b="0" i="0" u="none" strike="noStrike" dirty="0">
                        <a:solidFill>
                          <a:srgbClr val="000000"/>
                        </a:solidFill>
                        <a:effectLst/>
                        <a:latin typeface="Arial Narrow" panose="020B0606020202030204" pitchFamily="34" charset="0"/>
                      </a:endParaRP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t"/>
                      <a:r>
                        <a:rPr lang="en-US" sz="1300" b="0" i="0" u="none" strike="noStrike" dirty="0">
                          <a:solidFill>
                            <a:srgbClr val="000000"/>
                          </a:solidFill>
                          <a:effectLst/>
                          <a:latin typeface="Arial Narrow" panose="020B0606020202030204" pitchFamily="34" charset="0"/>
                        </a:rPr>
                        <a:t>Vacancy rate not to exceed 8</a:t>
                      </a:r>
                      <a:r>
                        <a:rPr lang="en-US" sz="1300" b="0" i="0" u="none" strike="noStrike" dirty="0" smtClean="0">
                          <a:solidFill>
                            <a:srgbClr val="000000"/>
                          </a:solidFill>
                          <a:effectLst/>
                          <a:latin typeface="Arial Narrow" panose="020B0606020202030204" pitchFamily="34" charset="0"/>
                        </a:rPr>
                        <a:t>%.</a:t>
                      </a:r>
                      <a:endParaRPr lang="en-US" sz="13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l" fontAlgn="t"/>
                      <a:r>
                        <a:rPr lang="en-ZA" sz="1300" b="0" i="0" u="none" strike="noStrike" dirty="0" smtClean="0">
                          <a:solidFill>
                            <a:srgbClr val="000000"/>
                          </a:solidFill>
                          <a:effectLst/>
                          <a:latin typeface="Arial Narrow" panose="020B0606020202030204" pitchFamily="34" charset="0"/>
                        </a:rPr>
                        <a:t>Vacancy rate was maintained at 14.4%</a:t>
                      </a:r>
                    </a:p>
                    <a:p>
                      <a:pPr algn="l" fontAlgn="t"/>
                      <a:endParaRPr lang="en-ZA" sz="1300" b="0" i="0" u="none" strike="noStrike" dirty="0" smtClean="0">
                        <a:solidFill>
                          <a:srgbClr val="000000"/>
                        </a:solidFill>
                        <a:effectLst/>
                        <a:latin typeface="Arial Narrow" panose="020B0606020202030204" pitchFamily="34" charset="0"/>
                      </a:endParaRPr>
                    </a:p>
                    <a:p>
                      <a:pPr marL="0" algn="just" defTabSz="914400" rtl="0" eaLnBrk="1" fontAlgn="t" latinLnBrk="0" hangingPunct="1"/>
                      <a:r>
                        <a:rPr lang="en-US" sz="1300" b="1" i="1" u="none" strike="noStrike" kern="1200" dirty="0" smtClean="0">
                          <a:solidFill>
                            <a:schemeClr val="tx1"/>
                          </a:solidFill>
                          <a:effectLst/>
                          <a:latin typeface="Arial Narrow" panose="020B0606020202030204" pitchFamily="34" charset="0"/>
                          <a:ea typeface="+mn-ea"/>
                          <a:cs typeface="+mn-cs"/>
                        </a:rPr>
                        <a:t>Reason for Variance:</a:t>
                      </a:r>
                    </a:p>
                    <a:p>
                      <a:pPr marL="0" algn="just" defTabSz="914400" rtl="0" eaLnBrk="1" fontAlgn="t" latinLnBrk="0" hangingPunct="1"/>
                      <a:r>
                        <a:rPr lang="en-ZA" sz="1300" b="0" i="0" u="none" strike="noStrike" kern="1200" dirty="0" smtClean="0">
                          <a:solidFill>
                            <a:schemeClr val="tx1"/>
                          </a:solidFill>
                          <a:effectLst/>
                          <a:latin typeface="Arial Narrow" panose="020B0606020202030204" pitchFamily="34" charset="0"/>
                          <a:ea typeface="+mn-ea"/>
                          <a:cs typeface="+mn-cs"/>
                        </a:rPr>
                        <a:t>The department has more than double the amount of vacancies on its establishment following the restructuring process whose migration ended in April 2017. This also resulted in the department having </a:t>
                      </a:r>
                      <a:r>
                        <a:rPr lang="en-ZA" sz="1300" b="0" i="0" u="none" strike="noStrike" kern="1200" dirty="0" smtClean="0">
                          <a:solidFill>
                            <a:schemeClr val="tx1"/>
                          </a:solidFill>
                          <a:effectLst/>
                          <a:latin typeface="Arial Narrow" panose="020B0606020202030204" pitchFamily="34" charset="0"/>
                          <a:ea typeface="+mn-ea"/>
                          <a:cs typeface="+mn-cs"/>
                        </a:rPr>
                        <a:t>many</a:t>
                      </a:r>
                      <a:r>
                        <a:rPr lang="en-ZA" sz="1300" b="0" i="0" u="none" strike="noStrike" kern="1200" baseline="0" dirty="0" smtClean="0">
                          <a:solidFill>
                            <a:schemeClr val="tx1"/>
                          </a:solidFill>
                          <a:effectLst/>
                          <a:latin typeface="Arial Narrow" panose="020B0606020202030204" pitchFamily="34" charset="0"/>
                          <a:ea typeface="+mn-ea"/>
                          <a:cs typeface="+mn-cs"/>
                        </a:rPr>
                        <a:t> </a:t>
                      </a:r>
                      <a:r>
                        <a:rPr lang="en-ZA" sz="1300" b="0" i="0" u="none" strike="noStrike" kern="1200" dirty="0" smtClean="0">
                          <a:solidFill>
                            <a:schemeClr val="tx1"/>
                          </a:solidFill>
                          <a:effectLst/>
                          <a:latin typeface="Arial Narrow" panose="020B0606020202030204" pitchFamily="34" charset="0"/>
                          <a:ea typeface="+mn-ea"/>
                          <a:cs typeface="+mn-cs"/>
                        </a:rPr>
                        <a:t> </a:t>
                      </a:r>
                      <a:r>
                        <a:rPr lang="en-ZA" sz="1300" b="0" i="0" u="none" strike="noStrike" kern="1200" dirty="0" smtClean="0">
                          <a:solidFill>
                            <a:schemeClr val="tx1"/>
                          </a:solidFill>
                          <a:effectLst/>
                          <a:latin typeface="Arial Narrow" panose="020B0606020202030204" pitchFamily="34" charset="0"/>
                          <a:ea typeface="+mn-ea"/>
                          <a:cs typeface="+mn-cs"/>
                        </a:rPr>
                        <a:t>employees additional to the establishment.</a:t>
                      </a:r>
                    </a:p>
                    <a:p>
                      <a:pPr marL="0" algn="just" defTabSz="914400" rtl="0" eaLnBrk="1" fontAlgn="t" latinLnBrk="0" hangingPunct="1"/>
                      <a:r>
                        <a:rPr lang="en-ZA" sz="1300" b="0" i="0" u="none" strike="noStrike" kern="1200" dirty="0" smtClean="0">
                          <a:solidFill>
                            <a:schemeClr val="tx1"/>
                          </a:solidFill>
                          <a:effectLst/>
                          <a:latin typeface="Arial Narrow" panose="020B0606020202030204" pitchFamily="34" charset="0"/>
                          <a:ea typeface="+mn-ea"/>
                          <a:cs typeface="+mn-cs"/>
                        </a:rPr>
                        <a:t> </a:t>
                      </a:r>
                      <a:endParaRPr lang="en-US" sz="1300" b="0" i="0" u="none" strike="noStrike" kern="1200" dirty="0" smtClean="0">
                        <a:solidFill>
                          <a:schemeClr val="tx1"/>
                        </a:solidFill>
                        <a:effectLst/>
                        <a:latin typeface="Arial Narrow" panose="020B0606020202030204"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Corrective Measure:</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Bulk internal recruitment drive has since commenced with all posts having been advertised, captured and  the first set of short listings per branch scheduled to take place during June 2017. </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3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HR staff have also committed to work overtime to ensure a reasonable reduction of vacancy rate in the 2nd quarter, it should also be noted that internal recruitment drive is a cycle that will repeat itself as the Department fills </a:t>
                      </a:r>
                      <a:r>
                        <a:rPr kumimoji="0" lang="en-ZA" sz="13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posts and others </a:t>
                      </a:r>
                      <a:r>
                        <a:rPr kumimoji="0" lang="en-ZA" sz="13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become vacant.</a:t>
                      </a:r>
                      <a:endParaRPr kumimoji="0" lang="en-US" sz="13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t"/>
                      <a:r>
                        <a:rPr lang="en-ZA" sz="1300" b="0" i="0" u="none" strike="noStrike" kern="1200" dirty="0">
                          <a:solidFill>
                            <a:srgbClr val="000000"/>
                          </a:solidFill>
                          <a:effectLst/>
                          <a:latin typeface="Arial Narrow" panose="020B0606020202030204" pitchFamily="34" charset="0"/>
                          <a:ea typeface="+mn-ea"/>
                          <a:cs typeface="+mn-cs"/>
                        </a:rPr>
                        <a:t>Vacancy rate not to exceed 8%</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t"/>
                      <a:r>
                        <a:rPr lang="en-ZA" sz="1300" b="0" i="0" u="none" strike="noStrike" kern="1200" dirty="0" smtClean="0">
                          <a:solidFill>
                            <a:srgbClr val="000000"/>
                          </a:solidFill>
                          <a:effectLst/>
                          <a:latin typeface="Arial Narrow" panose="020B0606020202030204" pitchFamily="34" charset="0"/>
                          <a:ea typeface="+mn-ea"/>
                          <a:cs typeface="+mn-cs"/>
                        </a:rPr>
                        <a:t>Vacancy rate was maintained at 7.7%.</a:t>
                      </a:r>
                      <a:endParaRPr lang="en-ZA" sz="1300" b="0" i="0" u="none" strike="noStrike" kern="1200" dirty="0">
                        <a:solidFill>
                          <a:srgbClr val="000000"/>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12" name="Footer Placeholder 1"/>
          <p:cNvSpPr>
            <a:spLocks noGrp="1"/>
          </p:cNvSpPr>
          <p:nvPr>
            <p:ph type="ftr" sz="quarter" idx="11"/>
          </p:nvPr>
        </p:nvSpPr>
        <p:spPr>
          <a:xfrm>
            <a:off x="815216" y="5911507"/>
            <a:ext cx="5953009" cy="365125"/>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2086654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4071441125"/>
              </p:ext>
            </p:extLst>
          </p:nvPr>
        </p:nvGraphicFramePr>
        <p:xfrm>
          <a:off x="381395" y="365672"/>
          <a:ext cx="8445364" cy="4826876"/>
        </p:xfrm>
        <a:graphic>
          <a:graphicData uri="http://schemas.openxmlformats.org/drawingml/2006/table">
            <a:tbl>
              <a:tblPr firstRow="1" bandRow="1">
                <a:tableStyleId>{21E4AEA4-8DFA-4A89-87EB-49C32662AFE0}</a:tableStyleId>
              </a:tblPr>
              <a:tblGrid>
                <a:gridCol w="1699332">
                  <a:extLst>
                    <a:ext uri="{9D8B030D-6E8A-4147-A177-3AD203B41FA5}">
                      <a16:colId xmlns:a16="http://schemas.microsoft.com/office/drawing/2014/main" xmlns="" val="20000"/>
                    </a:ext>
                  </a:extLst>
                </a:gridCol>
                <a:gridCol w="1819469">
                  <a:extLst>
                    <a:ext uri="{9D8B030D-6E8A-4147-A177-3AD203B41FA5}">
                      <a16:colId xmlns:a16="http://schemas.microsoft.com/office/drawing/2014/main" xmlns="" val="20001"/>
                    </a:ext>
                  </a:extLst>
                </a:gridCol>
                <a:gridCol w="1716833">
                  <a:extLst>
                    <a:ext uri="{9D8B030D-6E8A-4147-A177-3AD203B41FA5}">
                      <a16:colId xmlns:a16="http://schemas.microsoft.com/office/drawing/2014/main" xmlns="" val="20003"/>
                    </a:ext>
                  </a:extLst>
                </a:gridCol>
                <a:gridCol w="1604865">
                  <a:extLst>
                    <a:ext uri="{9D8B030D-6E8A-4147-A177-3AD203B41FA5}">
                      <a16:colId xmlns:a16="http://schemas.microsoft.com/office/drawing/2014/main" xmlns="" val="20004"/>
                    </a:ext>
                  </a:extLst>
                </a:gridCol>
                <a:gridCol w="1604865">
                  <a:extLst>
                    <a:ext uri="{9D8B030D-6E8A-4147-A177-3AD203B41FA5}">
                      <a16:colId xmlns:a16="http://schemas.microsoft.com/office/drawing/2014/main" xmlns="" val="1396202184"/>
                    </a:ext>
                  </a:extLst>
                </a:gridCol>
              </a:tblGrid>
              <a:tr h="393280">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Narrow" panose="020B0606020202030204" pitchFamily="34" charset="0"/>
                        </a:rPr>
                        <a:t>Strategic Objective: To ensure economic, efficient and effective use of departmental resources.</a:t>
                      </a: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283464">
                <a:tc rowSpan="2">
                  <a:txBody>
                    <a:bodyPr/>
                    <a:lstStyle/>
                    <a:p>
                      <a:pPr algn="ctr">
                        <a:lnSpc>
                          <a:spcPct val="100000"/>
                        </a:lnSpc>
                      </a:pPr>
                      <a:r>
                        <a:rPr lang="en-US" sz="1200" b="1" dirty="0" smtClean="0">
                          <a:latin typeface="Arial Narrow" panose="020B0606020202030204" pitchFamily="34" charset="0"/>
                        </a:rPr>
                        <a:t>Key</a:t>
                      </a:r>
                      <a:r>
                        <a:rPr lang="en-US" sz="1200" b="1" baseline="0" dirty="0" smtClean="0">
                          <a:latin typeface="Arial Narrow" panose="020B0606020202030204" pitchFamily="34" charset="0"/>
                        </a:rPr>
                        <a:t> Performance Indicator</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200" b="1" dirty="0" smtClean="0">
                          <a:latin typeface="Arial Narrow" panose="020B0606020202030204" pitchFamily="34" charset="0"/>
                        </a:rPr>
                        <a:t>Annual Target</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673608">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2 Performance – </a:t>
                      </a:r>
                      <a:r>
                        <a:rPr lang="en-ZA" sz="1200" b="1" i="0" dirty="0" smtClean="0">
                          <a:latin typeface="Arial Narrow" panose="020B0606020202030204" pitchFamily="34" charset="0"/>
                        </a:rPr>
                        <a:t>Actual </a:t>
                      </a:r>
                      <a:r>
                        <a:rPr lang="en-US" sz="1200" b="1" dirty="0" smtClean="0">
                          <a:latin typeface="Arial Narrow" panose="020B0606020202030204" pitchFamily="34" charset="0"/>
                        </a:rPr>
                        <a:t>Data </a:t>
                      </a:r>
                      <a:endParaRPr lang="en-US" sz="12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3</a:t>
                      </a:r>
                      <a:r>
                        <a:rPr lang="en-US" sz="1200" b="1" baseline="0" dirty="0" smtClean="0">
                          <a:latin typeface="Arial Narrow" panose="020B0606020202030204" pitchFamily="34" charset="0"/>
                        </a:rPr>
                        <a:t> Targets</a:t>
                      </a:r>
                      <a:endParaRPr lang="en-US" sz="12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3 Performance – Preliminary Data </a:t>
                      </a:r>
                      <a:endParaRPr lang="en-US" sz="12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1321152">
                <a:tc rowSpan="3">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4"/>
                        <a:tabLst/>
                        <a:defRPr/>
                      </a:pPr>
                      <a:r>
                        <a:rPr kumimoji="0" lang="en-US" sz="1200" b="0" i="0" u="none" strike="noStrike" kern="1200" cap="none" spc="0" normalizeH="0" baseline="0" noProof="0" dirty="0" smtClean="0">
                          <a:ln>
                            <a:noFill/>
                          </a:ln>
                          <a:solidFill>
                            <a:srgbClr val="000000"/>
                          </a:solidFill>
                          <a:effectLst/>
                          <a:uLnTx/>
                          <a:uFillTx/>
                          <a:latin typeface="Arial Narrow" panose="020B0606020202030204" pitchFamily="34" charset="0"/>
                        </a:rPr>
                        <a:t>Percentage women representation in senior management service (SMS), representation for people with disabilities, and black representation.</a:t>
                      </a:r>
                    </a:p>
                    <a:p>
                      <a:pPr marL="0" lvl="0" indent="0" algn="just" fontAlgn="t">
                        <a:buFont typeface="+mj-lt"/>
                        <a:buNone/>
                        <a:tabLst>
                          <a:tab pos="628650" algn="l"/>
                          <a:tab pos="900113" algn="l"/>
                        </a:tabLst>
                      </a:pPr>
                      <a:endParaRPr lang="en-US" sz="1200" b="0" i="0" u="none" strike="noStrike" dirty="0" smtClean="0">
                        <a:solidFill>
                          <a:srgbClr val="000000"/>
                        </a:solidFill>
                        <a:latin typeface="Arial Narrow" panose="020B0606020202030204" pitchFamily="34" charset="0"/>
                      </a:endParaRP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200" b="0" i="0" u="none" strike="noStrike" dirty="0" smtClean="0">
                          <a:solidFill>
                            <a:srgbClr val="000000"/>
                          </a:solidFill>
                          <a:effectLst/>
                          <a:latin typeface="Arial Narrow" panose="020B0606020202030204" pitchFamily="34" charset="0"/>
                        </a:rPr>
                        <a:t>Maintain</a:t>
                      </a:r>
                      <a:r>
                        <a:rPr lang="en-US" sz="1200" b="0" i="0" u="none" strike="noStrike" baseline="0" dirty="0" smtClean="0">
                          <a:solidFill>
                            <a:srgbClr val="000000"/>
                          </a:solidFill>
                          <a:effectLst/>
                          <a:latin typeface="Arial Narrow" panose="020B0606020202030204" pitchFamily="34" charset="0"/>
                        </a:rPr>
                        <a:t> minimum of 50% women representation at SMS level.</a:t>
                      </a:r>
                      <a:endParaRPr lang="en-US" sz="12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algn="just" defTabSz="914400" rtl="0" eaLnBrk="1" fontAlgn="t" latinLnBrk="0" hangingPunct="1"/>
                      <a:r>
                        <a:rPr lang="en-ZA" sz="1200" b="0" i="0" u="none" strike="noStrike" kern="1200" dirty="0" smtClean="0">
                          <a:solidFill>
                            <a:srgbClr val="000000"/>
                          </a:solidFill>
                          <a:effectLst/>
                          <a:latin typeface="Arial Narrow" panose="020B0606020202030204" pitchFamily="34" charset="0"/>
                          <a:ea typeface="+mn-ea"/>
                          <a:cs typeface="+mn-cs"/>
                        </a:rPr>
                        <a:t>51</a:t>
                      </a:r>
                      <a:r>
                        <a:rPr lang="en-ZA" sz="1200" b="0" i="0" u="none" strike="noStrike" kern="1200" dirty="0">
                          <a:solidFill>
                            <a:srgbClr val="000000"/>
                          </a:solidFill>
                          <a:effectLst/>
                          <a:latin typeface="Arial Narrow" panose="020B0606020202030204" pitchFamily="34" charset="0"/>
                          <a:ea typeface="+mn-ea"/>
                          <a:cs typeface="+mn-cs"/>
                        </a:rPr>
                        <a:t>% women representation at SMS level was maintained.</a:t>
                      </a:r>
                      <a:br>
                        <a:rPr lang="en-ZA" sz="1200" b="0" i="0" u="none" strike="noStrike" kern="1200" dirty="0">
                          <a:solidFill>
                            <a:srgbClr val="000000"/>
                          </a:solidFill>
                          <a:effectLst/>
                          <a:latin typeface="Arial Narrow" panose="020B0606020202030204" pitchFamily="34" charset="0"/>
                          <a:ea typeface="+mn-ea"/>
                          <a:cs typeface="+mn-cs"/>
                        </a:rPr>
                      </a:br>
                      <a:endParaRPr lang="en-ZA" sz="1200" b="0" i="0" u="none" strike="noStrike" kern="1200" dirty="0">
                        <a:solidFill>
                          <a:srgbClr val="000000"/>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200" b="0" i="0" u="none" strike="noStrike" kern="1200" dirty="0">
                          <a:solidFill>
                            <a:srgbClr val="000000"/>
                          </a:solidFill>
                          <a:effectLst/>
                          <a:latin typeface="Arial Narrow" panose="020B0606020202030204" pitchFamily="34" charset="0"/>
                          <a:ea typeface="+mn-ea"/>
                          <a:cs typeface="+mn-cs"/>
                        </a:rPr>
                        <a:t>Maintain minimum of 50% women representation at SMS level</a:t>
                      </a:r>
                      <a:br>
                        <a:rPr lang="en-ZA" sz="1200" b="0" i="0" u="none" strike="noStrike" kern="1200" dirty="0">
                          <a:solidFill>
                            <a:srgbClr val="000000"/>
                          </a:solidFill>
                          <a:effectLst/>
                          <a:latin typeface="Arial Narrow" panose="020B0606020202030204" pitchFamily="34" charset="0"/>
                          <a:ea typeface="+mn-ea"/>
                          <a:cs typeface="+mn-cs"/>
                        </a:rPr>
                      </a:br>
                      <a:endParaRPr lang="en-ZA" sz="1200" b="0" i="0" u="none" strike="noStrike" kern="1200" dirty="0">
                        <a:solidFill>
                          <a:srgbClr val="000000"/>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200" b="0" i="0" u="none" strike="noStrike" kern="1200" dirty="0" smtClean="0">
                          <a:solidFill>
                            <a:srgbClr val="000000"/>
                          </a:solidFill>
                          <a:effectLst/>
                          <a:latin typeface="Arial Narrow" panose="020B0606020202030204" pitchFamily="34" charset="0"/>
                          <a:ea typeface="+mn-ea"/>
                          <a:cs typeface="+mn-cs"/>
                        </a:rPr>
                        <a:t>Minimum </a:t>
                      </a:r>
                      <a:r>
                        <a:rPr lang="en-ZA" sz="1200" b="0" i="0" u="none" strike="noStrike" kern="1200" dirty="0">
                          <a:solidFill>
                            <a:srgbClr val="000000"/>
                          </a:solidFill>
                          <a:effectLst/>
                          <a:latin typeface="Arial Narrow" panose="020B0606020202030204" pitchFamily="34" charset="0"/>
                          <a:ea typeface="+mn-ea"/>
                          <a:cs typeface="+mn-cs"/>
                        </a:rPr>
                        <a:t>of 51% women representation at SMS level maintained.</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xmlns="" val="10003"/>
                  </a:ext>
                </a:extLst>
              </a:tr>
              <a:tr h="1045029">
                <a:tc vMerge="1">
                  <a:txBody>
                    <a:bodyPr/>
                    <a:lstStyle/>
                    <a:p>
                      <a:pPr marL="0" lvl="0" indent="0" algn="just" fontAlgn="t">
                        <a:buFont typeface="+mj-lt"/>
                        <a:buNone/>
                        <a:tabLst>
                          <a:tab pos="628650" algn="l"/>
                          <a:tab pos="900113" algn="l"/>
                        </a:tabLst>
                      </a:pPr>
                      <a:endParaRPr lang="en-US" sz="1400" b="0" i="0" u="none" strike="noStrike" dirty="0">
                        <a:solidFill>
                          <a:srgbClr val="000000"/>
                        </a:solidFill>
                        <a:latin typeface="Arial Narrow" panose="020B0606020202030204" pitchFamily="34" charset="0"/>
                      </a:endParaRPr>
                    </a:p>
                  </a:txBody>
                  <a:tcPr marL="86393"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200" b="0" i="0" u="none" strike="noStrike" dirty="0" smtClean="0">
                          <a:solidFill>
                            <a:srgbClr val="000000"/>
                          </a:solidFill>
                          <a:effectLst/>
                          <a:latin typeface="Arial Narrow" panose="020B0606020202030204" pitchFamily="34" charset="0"/>
                        </a:rPr>
                        <a:t>Maintain</a:t>
                      </a:r>
                      <a:r>
                        <a:rPr lang="en-US" sz="1200" b="0" i="0" u="none" strike="noStrike" baseline="0" dirty="0" smtClean="0">
                          <a:solidFill>
                            <a:srgbClr val="000000"/>
                          </a:solidFill>
                          <a:effectLst/>
                          <a:latin typeface="Arial Narrow" panose="020B0606020202030204" pitchFamily="34" charset="0"/>
                        </a:rPr>
                        <a:t> minimum of 3% people with disabilities representation.</a:t>
                      </a:r>
                      <a:endParaRPr lang="en-US" sz="12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algn="just" defTabSz="914400" rtl="0" eaLnBrk="1" fontAlgn="t" latinLnBrk="0" hangingPunct="1"/>
                      <a:r>
                        <a:rPr lang="en-ZA" sz="1200" b="0" i="0" u="none" strike="noStrike" kern="1200" dirty="0" smtClean="0">
                          <a:solidFill>
                            <a:srgbClr val="000000"/>
                          </a:solidFill>
                          <a:effectLst/>
                          <a:latin typeface="Arial Narrow" panose="020B0606020202030204" pitchFamily="34" charset="0"/>
                          <a:ea typeface="+mn-ea"/>
                          <a:cs typeface="+mn-cs"/>
                        </a:rPr>
                        <a:t>4.7</a:t>
                      </a:r>
                      <a:r>
                        <a:rPr lang="en-ZA" sz="1200" b="0" i="0" u="none" strike="noStrike" kern="1200" dirty="0">
                          <a:solidFill>
                            <a:srgbClr val="000000"/>
                          </a:solidFill>
                          <a:effectLst/>
                          <a:latin typeface="Arial Narrow" panose="020B0606020202030204" pitchFamily="34" charset="0"/>
                          <a:ea typeface="+mn-ea"/>
                          <a:cs typeface="+mn-cs"/>
                        </a:rPr>
                        <a:t>% of people with disabilities representation was maintained.</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200" b="0" i="0" u="none" strike="noStrike" kern="1200" dirty="0">
                          <a:solidFill>
                            <a:srgbClr val="000000"/>
                          </a:solidFill>
                          <a:effectLst/>
                          <a:latin typeface="Arial Narrow" panose="020B0606020202030204" pitchFamily="34" charset="0"/>
                          <a:ea typeface="+mn-ea"/>
                          <a:cs typeface="+mn-cs"/>
                        </a:rPr>
                        <a:t>Maintain minimum of 3% people with disabilities</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200" b="0" i="0" u="none" strike="noStrike" kern="1200" dirty="0" smtClean="0">
                          <a:solidFill>
                            <a:srgbClr val="000000"/>
                          </a:solidFill>
                          <a:effectLst/>
                          <a:latin typeface="Arial Narrow" panose="020B0606020202030204" pitchFamily="34" charset="0"/>
                          <a:ea typeface="+mn-ea"/>
                          <a:cs typeface="+mn-cs"/>
                        </a:rPr>
                        <a:t>Minimum </a:t>
                      </a:r>
                      <a:r>
                        <a:rPr lang="en-ZA" sz="1200" b="0" i="0" u="none" strike="noStrike" kern="1200" dirty="0">
                          <a:solidFill>
                            <a:srgbClr val="000000"/>
                          </a:solidFill>
                          <a:effectLst/>
                          <a:latin typeface="Arial Narrow" panose="020B0606020202030204" pitchFamily="34" charset="0"/>
                          <a:ea typeface="+mn-ea"/>
                          <a:cs typeface="+mn-cs"/>
                        </a:rPr>
                        <a:t>of 4.7% people with disabilities maintained.</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xmlns="" val="10004"/>
                  </a:ext>
                </a:extLst>
              </a:tr>
              <a:tr h="1110343">
                <a:tc vMerge="1">
                  <a:txBody>
                    <a:bodyPr/>
                    <a:lstStyle/>
                    <a:p>
                      <a:pPr marL="0" lvl="0" indent="0" algn="just" fontAlgn="t">
                        <a:buFont typeface="+mj-lt"/>
                        <a:buNone/>
                        <a:tabLst>
                          <a:tab pos="628650" algn="l"/>
                          <a:tab pos="900113" algn="l"/>
                        </a:tabLst>
                      </a:pPr>
                      <a:endParaRPr lang="en-US" sz="1400" b="0" i="0" u="none" strike="noStrike" dirty="0">
                        <a:solidFill>
                          <a:srgbClr val="000000"/>
                        </a:solidFill>
                        <a:latin typeface="Arial Narrow" panose="020B0606020202030204" pitchFamily="34" charset="0"/>
                      </a:endParaRPr>
                    </a:p>
                  </a:txBody>
                  <a:tcPr marL="86393"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200" b="0" i="0" u="none" strike="noStrike" dirty="0" smtClean="0">
                          <a:solidFill>
                            <a:srgbClr val="000000"/>
                          </a:solidFill>
                          <a:effectLst/>
                          <a:latin typeface="Arial Narrow" panose="020B0606020202030204" pitchFamily="34" charset="0"/>
                        </a:rPr>
                        <a:t>Maintain minimum</a:t>
                      </a:r>
                      <a:r>
                        <a:rPr lang="en-US" sz="1200" b="0" i="0" u="none" strike="noStrike" baseline="0" dirty="0" smtClean="0">
                          <a:solidFill>
                            <a:srgbClr val="000000"/>
                          </a:solidFill>
                          <a:effectLst/>
                          <a:latin typeface="Arial Narrow" panose="020B0606020202030204" pitchFamily="34" charset="0"/>
                        </a:rPr>
                        <a:t> of 91.5% black representation.</a:t>
                      </a:r>
                      <a:endParaRPr lang="en-US" sz="12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algn="just" defTabSz="914400" rtl="0" eaLnBrk="1" fontAlgn="t" latinLnBrk="0" hangingPunct="1"/>
                      <a:r>
                        <a:rPr lang="en-ZA" sz="1200" b="0" i="0" u="none" strike="noStrike" kern="1200" dirty="0" smtClean="0">
                          <a:solidFill>
                            <a:srgbClr val="000000"/>
                          </a:solidFill>
                          <a:effectLst/>
                          <a:latin typeface="Arial Narrow" panose="020B0606020202030204" pitchFamily="34" charset="0"/>
                          <a:ea typeface="+mn-ea"/>
                          <a:cs typeface="+mn-cs"/>
                        </a:rPr>
                        <a:t>95</a:t>
                      </a:r>
                      <a:r>
                        <a:rPr lang="en-ZA" sz="1200" b="0" i="0" u="none" strike="noStrike" kern="1200" dirty="0">
                          <a:solidFill>
                            <a:srgbClr val="000000"/>
                          </a:solidFill>
                          <a:effectLst/>
                          <a:latin typeface="Arial Narrow" panose="020B0606020202030204" pitchFamily="34" charset="0"/>
                          <a:ea typeface="+mn-ea"/>
                          <a:cs typeface="+mn-cs"/>
                        </a:rPr>
                        <a:t>% Black representation was maintained.</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200" b="0" i="0" u="none" strike="noStrike" kern="1200" dirty="0">
                          <a:solidFill>
                            <a:srgbClr val="000000"/>
                          </a:solidFill>
                          <a:effectLst/>
                          <a:latin typeface="Arial Narrow" panose="020B0606020202030204" pitchFamily="34" charset="0"/>
                          <a:ea typeface="+mn-ea"/>
                          <a:cs typeface="+mn-cs"/>
                        </a:rPr>
                        <a:t>Maintain minimum of 91,5% Black representation</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200" b="0" i="0" u="none" strike="noStrike" kern="1200" dirty="0" smtClean="0">
                          <a:solidFill>
                            <a:srgbClr val="000000"/>
                          </a:solidFill>
                          <a:effectLst/>
                          <a:latin typeface="Arial Narrow" panose="020B0606020202030204" pitchFamily="34" charset="0"/>
                          <a:ea typeface="+mn-ea"/>
                          <a:cs typeface="+mn-cs"/>
                        </a:rPr>
                        <a:t>Minimum </a:t>
                      </a:r>
                      <a:r>
                        <a:rPr lang="en-ZA" sz="1200" b="0" i="0" u="none" strike="noStrike" kern="1200" dirty="0">
                          <a:solidFill>
                            <a:srgbClr val="000000"/>
                          </a:solidFill>
                          <a:effectLst/>
                          <a:latin typeface="Arial Narrow" panose="020B0606020202030204" pitchFamily="34" charset="0"/>
                          <a:ea typeface="+mn-ea"/>
                          <a:cs typeface="+mn-cs"/>
                        </a:rPr>
                        <a:t>of 95.5% Black representation maintained.</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13" name="Footer Placeholder 1"/>
          <p:cNvSpPr>
            <a:spLocks noGrp="1"/>
          </p:cNvSpPr>
          <p:nvPr>
            <p:ph type="ftr" sz="quarter" idx="11"/>
          </p:nvPr>
        </p:nvSpPr>
        <p:spPr>
          <a:xfrm>
            <a:off x="871152" y="5886794"/>
            <a:ext cx="3078548" cy="365125"/>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755508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78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sz="1400" b="1" i="0" u="none" strike="noStrike" kern="1200" spc="0" baseline="0">
                <a:solidFill>
                  <a:prstClr val="black"/>
                </a:solidFill>
                <a:latin typeface="Arial Narrow" panose="020B0606020202030204" pitchFamily="34" charset="0"/>
                <a:ea typeface="+mn-ea"/>
                <a:cs typeface="+mn-cs"/>
              </a:defRPr>
            </a:pPr>
            <a:endParaRPr lang="en-US" sz="2800" b="1" dirty="0" smtClean="0">
              <a:latin typeface="Arial Narrow" panose="020B0606020202030204" pitchFamily="34" charset="0"/>
            </a:endParaRPr>
          </a:p>
        </p:txBody>
      </p:sp>
      <p:sp>
        <p:nvSpPr>
          <p:cNvPr id="2" name="Rectangle 1"/>
          <p:cNvSpPr/>
          <p:nvPr/>
        </p:nvSpPr>
        <p:spPr>
          <a:xfrm>
            <a:off x="741406" y="358039"/>
            <a:ext cx="7465782" cy="523220"/>
          </a:xfrm>
          <a:prstGeom prst="rect">
            <a:avLst/>
          </a:prstGeom>
        </p:spPr>
        <p:txBody>
          <a:bodyPr wrap="square">
            <a:spAutoFit/>
          </a:bodyPr>
          <a:lstStyle/>
          <a:p>
            <a:pPr algn="ctr"/>
            <a:r>
              <a:rPr lang="en-US" sz="2800" b="1" kern="0" dirty="0">
                <a:latin typeface="Arial Narrow" pitchFamily="34" charset="0"/>
              </a:rPr>
              <a:t>Summary of Overall Performance</a:t>
            </a:r>
            <a:endParaRPr lang="en-US" sz="2800" dirty="0">
              <a:latin typeface="Arial Narrow" pitchFamily="34" charset="0"/>
            </a:endParaRPr>
          </a:p>
        </p:txBody>
      </p:sp>
      <p:sp>
        <p:nvSpPr>
          <p:cNvPr id="6" name="Footer Placeholder 1"/>
          <p:cNvSpPr>
            <a:spLocks noGrp="1"/>
          </p:cNvSpPr>
          <p:nvPr>
            <p:ph type="ftr" sz="quarter" idx="11"/>
          </p:nvPr>
        </p:nvSpPr>
        <p:spPr>
          <a:xfrm>
            <a:off x="1175657" y="5862080"/>
            <a:ext cx="2841172" cy="365125"/>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8" name="Chart 7"/>
          <p:cNvGraphicFramePr>
            <a:graphicFrameLocks/>
          </p:cNvGraphicFramePr>
          <p:nvPr>
            <p:extLst>
              <p:ext uri="{D42A27DB-BD31-4B8C-83A1-F6EECF244321}">
                <p14:modId xmlns:p14="http://schemas.microsoft.com/office/powerpoint/2010/main" val="2061436176"/>
              </p:ext>
            </p:extLst>
          </p:nvPr>
        </p:nvGraphicFramePr>
        <p:xfrm>
          <a:off x="850393" y="1013254"/>
          <a:ext cx="7461504" cy="4418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29161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2136386102"/>
              </p:ext>
            </p:extLst>
          </p:nvPr>
        </p:nvGraphicFramePr>
        <p:xfrm>
          <a:off x="189177" y="224005"/>
          <a:ext cx="8731986" cy="5069899"/>
        </p:xfrm>
        <a:graphic>
          <a:graphicData uri="http://schemas.openxmlformats.org/drawingml/2006/table">
            <a:tbl>
              <a:tblPr firstRow="1" bandRow="1">
                <a:tableStyleId>{21E4AEA4-8DFA-4A89-87EB-49C32662AFE0}</a:tableStyleId>
              </a:tblPr>
              <a:tblGrid>
                <a:gridCol w="1827333">
                  <a:extLst>
                    <a:ext uri="{9D8B030D-6E8A-4147-A177-3AD203B41FA5}">
                      <a16:colId xmlns:a16="http://schemas.microsoft.com/office/drawing/2014/main" xmlns="" val="20000"/>
                    </a:ext>
                  </a:extLst>
                </a:gridCol>
                <a:gridCol w="1390262">
                  <a:extLst>
                    <a:ext uri="{9D8B030D-6E8A-4147-A177-3AD203B41FA5}">
                      <a16:colId xmlns:a16="http://schemas.microsoft.com/office/drawing/2014/main" xmlns="" val="20001"/>
                    </a:ext>
                  </a:extLst>
                </a:gridCol>
                <a:gridCol w="1528299">
                  <a:extLst>
                    <a:ext uri="{9D8B030D-6E8A-4147-A177-3AD203B41FA5}">
                      <a16:colId xmlns:a16="http://schemas.microsoft.com/office/drawing/2014/main" xmlns="" val="20003"/>
                    </a:ext>
                  </a:extLst>
                </a:gridCol>
                <a:gridCol w="1358153">
                  <a:extLst>
                    <a:ext uri="{9D8B030D-6E8A-4147-A177-3AD203B41FA5}">
                      <a16:colId xmlns:a16="http://schemas.microsoft.com/office/drawing/2014/main" xmlns="" val="20004"/>
                    </a:ext>
                  </a:extLst>
                </a:gridCol>
                <a:gridCol w="2627939">
                  <a:extLst>
                    <a:ext uri="{9D8B030D-6E8A-4147-A177-3AD203B41FA5}">
                      <a16:colId xmlns:a16="http://schemas.microsoft.com/office/drawing/2014/main" xmlns="" val="2006331971"/>
                    </a:ext>
                  </a:extLst>
                </a:gridCol>
              </a:tblGrid>
              <a:tr h="398839">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rPr>
                        <a:t>Strategic Objective: To ensure economic, efficient and effective use of departmental resources.</a:t>
                      </a: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295828">
                <a:tc rowSpan="2">
                  <a:txBody>
                    <a:bodyPr/>
                    <a:lstStyle/>
                    <a:p>
                      <a:pPr algn="ctr">
                        <a:lnSpc>
                          <a:spcPct val="100000"/>
                        </a:lnSpc>
                      </a:pPr>
                      <a:r>
                        <a:rPr lang="en-US" sz="1400" b="1" dirty="0" smtClean="0">
                          <a:latin typeface="Arial Narrow" panose="020B0606020202030204" pitchFamily="34" charset="0"/>
                        </a:rPr>
                        <a:t>Key</a:t>
                      </a:r>
                      <a:r>
                        <a:rPr lang="en-US" sz="1400" b="1" baseline="0" dirty="0" smtClean="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334056">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1801871">
                <a:tc>
                  <a:txBody>
                    <a:bodyPr/>
                    <a:lstStyle/>
                    <a:p>
                      <a:pPr marL="342900" indent="-342900" algn="just" fontAlgn="t">
                        <a:buFont typeface="+mj-lt"/>
                        <a:buAutoNum type="arabicPeriod" startAt="5"/>
                      </a:pPr>
                      <a:r>
                        <a:rPr lang="en-US" sz="1400" b="0" i="0" u="none" strike="noStrike" dirty="0" smtClean="0">
                          <a:solidFill>
                            <a:srgbClr val="000000"/>
                          </a:solidFill>
                          <a:latin typeface="Arial Narrow" pitchFamily="34" charset="0"/>
                        </a:rPr>
                        <a:t>Development and percentage implementation of Workplace Skills Plan (WSP) with targeted</a:t>
                      </a:r>
                      <a:r>
                        <a:rPr lang="en-US" sz="1400" b="0" i="0" u="none" strike="noStrike" baseline="0" dirty="0" smtClean="0">
                          <a:solidFill>
                            <a:srgbClr val="000000"/>
                          </a:solidFill>
                          <a:latin typeface="Arial Narrow" pitchFamily="34" charset="0"/>
                        </a:rPr>
                        <a:t> training interventions.</a:t>
                      </a:r>
                      <a:endParaRPr lang="en-US" sz="1400" b="0" i="0" u="none" strike="noStrike" dirty="0">
                        <a:solidFill>
                          <a:srgbClr val="000000"/>
                        </a:solidFill>
                        <a:latin typeface="Arial Narrow" pitchFamily="34" charset="0"/>
                      </a:endParaRPr>
                    </a:p>
                  </a:txBody>
                  <a:tcPr marL="86402" marR="86402"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400" b="0" i="0" u="none" strike="noStrike" dirty="0">
                          <a:solidFill>
                            <a:srgbClr val="000000"/>
                          </a:solidFill>
                          <a:effectLst/>
                          <a:latin typeface="Arial Narrow" panose="020B0606020202030204" pitchFamily="34" charset="0"/>
                        </a:rPr>
                        <a:t>Development and </a:t>
                      </a:r>
                      <a:r>
                        <a:rPr lang="en-US" sz="1400" b="0" i="0" u="none" strike="noStrike" dirty="0" smtClean="0">
                          <a:solidFill>
                            <a:srgbClr val="000000"/>
                          </a:solidFill>
                          <a:effectLst/>
                          <a:latin typeface="Arial Narrow" panose="020B0606020202030204" pitchFamily="34" charset="0"/>
                        </a:rPr>
                        <a:t>100%</a:t>
                      </a:r>
                      <a:r>
                        <a:rPr lang="en-US" sz="1400" b="0" i="0" u="none" strike="noStrike" baseline="0" dirty="0" smtClean="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implementation </a:t>
                      </a:r>
                      <a:r>
                        <a:rPr lang="en-US" sz="1400" b="0" i="0" u="none" strike="noStrike" dirty="0">
                          <a:solidFill>
                            <a:srgbClr val="000000"/>
                          </a:solidFill>
                          <a:effectLst/>
                          <a:latin typeface="Arial Narrow" panose="020B0606020202030204" pitchFamily="34" charset="0"/>
                        </a:rPr>
                        <a:t>of </a:t>
                      </a:r>
                      <a:r>
                        <a:rPr lang="en-US" sz="1400" b="0" i="0" u="none" strike="noStrike" dirty="0" smtClean="0">
                          <a:solidFill>
                            <a:srgbClr val="000000"/>
                          </a:solidFill>
                          <a:effectLst/>
                          <a:latin typeface="Arial Narrow" panose="020B0606020202030204" pitchFamily="34" charset="0"/>
                        </a:rPr>
                        <a:t>WSP.</a:t>
                      </a:r>
                      <a:endParaRPr lang="en-US" sz="14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400" b="0" i="0" u="none" strike="noStrike" dirty="0" smtClean="0">
                          <a:solidFill>
                            <a:schemeClr val="tx1"/>
                          </a:solidFill>
                          <a:effectLst/>
                          <a:latin typeface="Arial Narrow" panose="020B0606020202030204" pitchFamily="34" charset="0"/>
                        </a:rPr>
                        <a:t>30% of WSP was implemented through 4 skills programmes facilitated and placement of interns.</a:t>
                      </a:r>
                      <a:endParaRPr lang="en-ZA" sz="1400" b="0" i="0" u="none" strike="noStrike" dirty="0">
                        <a:solidFill>
                          <a:schemeClr val="tx1"/>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400" b="0" i="0" u="none" strike="noStrike" dirty="0">
                          <a:solidFill>
                            <a:srgbClr val="000000"/>
                          </a:solidFill>
                          <a:effectLst/>
                          <a:latin typeface="Arial Narrow" panose="020B0606020202030204" pitchFamily="34" charset="0"/>
                        </a:rPr>
                        <a:t>25% implementation of WSP</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168275" indent="-168275" algn="just" fontAlgn="t">
                        <a:buFont typeface="Arial" panose="020B0604020202020204" pitchFamily="34" charset="0"/>
                        <a:buChar char="•"/>
                      </a:pPr>
                      <a:r>
                        <a:rPr lang="en-ZA" sz="1400" b="0" i="0" u="none" strike="noStrike" dirty="0" smtClean="0">
                          <a:solidFill>
                            <a:schemeClr val="tx1"/>
                          </a:solidFill>
                          <a:effectLst/>
                          <a:latin typeface="Arial Narrow" panose="020B0606020202030204" pitchFamily="34" charset="0"/>
                        </a:rPr>
                        <a:t>25% of WSP was implemented through three Skills Programmes.</a:t>
                      </a:r>
                    </a:p>
                    <a:p>
                      <a:pPr marL="168275" indent="-168275" algn="just" fontAlgn="t">
                        <a:buFont typeface="Arial" panose="020B0604020202020204" pitchFamily="34" charset="0"/>
                        <a:buChar char="•"/>
                      </a:pPr>
                      <a:r>
                        <a:rPr lang="en-ZA" sz="1400" b="0" i="0" u="none" strike="noStrike" dirty="0" smtClean="0">
                          <a:solidFill>
                            <a:schemeClr val="tx1"/>
                          </a:solidFill>
                          <a:effectLst/>
                          <a:latin typeface="Arial Narrow" panose="020B0606020202030204" pitchFamily="34" charset="0"/>
                        </a:rPr>
                        <a:t> Advertisement for internal and external Bursaries was done.</a:t>
                      </a:r>
                    </a:p>
                    <a:p>
                      <a:pPr algn="just" fontAlgn="t"/>
                      <a:endParaRPr lang="en-ZA" sz="1400" b="0" i="0" u="none" strike="noStrike" dirty="0" smtClean="0">
                        <a:solidFill>
                          <a:schemeClr val="tx1"/>
                        </a:solidFill>
                        <a:effectLst/>
                        <a:latin typeface="Arial Narrow" panose="020B0606020202030204" pitchFamily="34" charset="0"/>
                      </a:endParaRPr>
                    </a:p>
                    <a:p>
                      <a:pPr algn="just" fontAlgn="t"/>
                      <a:r>
                        <a:rPr lang="en-ZA" sz="1400" b="0" i="0" u="none" strike="noStrike" dirty="0" smtClean="0">
                          <a:solidFill>
                            <a:schemeClr val="tx1"/>
                          </a:solidFill>
                          <a:effectLst/>
                          <a:latin typeface="Arial Narrow" panose="020B0606020202030204" pitchFamily="34" charset="0"/>
                        </a:rPr>
                        <a:t>Internal and external Bursaries were advertised as follows: </a:t>
                      </a:r>
                    </a:p>
                    <a:p>
                      <a:pPr algn="just" fontAlgn="t"/>
                      <a:endParaRPr lang="en-ZA" sz="1400" b="0" i="0" u="none" strike="noStrike" dirty="0" smtClean="0">
                        <a:solidFill>
                          <a:schemeClr val="tx1"/>
                        </a:solidFill>
                        <a:effectLst/>
                        <a:latin typeface="Arial Narrow" panose="020B0606020202030204" pitchFamily="34" charset="0"/>
                      </a:endParaRPr>
                    </a:p>
                    <a:p>
                      <a:pPr algn="just" fontAlgn="t"/>
                      <a:r>
                        <a:rPr lang="en-ZA" sz="1400" b="1" i="0" u="none" strike="noStrike" dirty="0" smtClean="0">
                          <a:solidFill>
                            <a:schemeClr val="tx1"/>
                          </a:solidFill>
                          <a:effectLst/>
                          <a:latin typeface="Arial Narrow" panose="020B0606020202030204" pitchFamily="34" charset="0"/>
                        </a:rPr>
                        <a:t>Internal Bursaries:</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u="none" strike="noStrike" kern="1200" dirty="0" smtClean="0">
                          <a:solidFill>
                            <a:schemeClr val="tx1"/>
                          </a:solidFill>
                          <a:effectLst/>
                          <a:latin typeface="Arial Narrow" panose="020B0606020202030204" pitchFamily="34" charset="0"/>
                          <a:ea typeface="+mn-ea"/>
                          <a:cs typeface="+mn-cs"/>
                        </a:rPr>
                        <a:t>Twenty (20) internal bursaries at R25 000 per annum.</a:t>
                      </a:r>
                    </a:p>
                    <a:p>
                      <a:pPr algn="just" fontAlgn="t"/>
                      <a:endParaRPr lang="en-ZA" sz="1400" b="0" i="0" u="none" strike="noStrike" dirty="0" smtClean="0">
                        <a:solidFill>
                          <a:schemeClr val="tx1"/>
                        </a:solidFill>
                        <a:effectLst/>
                        <a:latin typeface="Arial Narrow" panose="020B0606020202030204" pitchFamily="34" charset="0"/>
                      </a:endParaRPr>
                    </a:p>
                    <a:p>
                      <a:pPr algn="just" fontAlgn="t"/>
                      <a:endParaRPr lang="en-ZA" sz="1400" b="0" i="0" u="none" strike="noStrike" dirty="0" smtClean="0">
                        <a:solidFill>
                          <a:schemeClr val="tx1"/>
                        </a:solidFill>
                        <a:effectLst/>
                        <a:latin typeface="Arial Narrow" panose="020B0606020202030204" pitchFamily="34" charset="0"/>
                      </a:endParaRPr>
                    </a:p>
                    <a:p>
                      <a:pPr algn="just" fontAlgn="t"/>
                      <a:r>
                        <a:rPr lang="en-ZA" sz="1400" b="1" i="0" u="none" strike="noStrike" dirty="0" smtClean="0">
                          <a:solidFill>
                            <a:schemeClr val="tx1"/>
                          </a:solidFill>
                          <a:effectLst/>
                          <a:latin typeface="Arial Narrow" panose="020B0606020202030204" pitchFamily="34" charset="0"/>
                        </a:rPr>
                        <a:t>External Bursaries:</a:t>
                      </a:r>
                      <a:r>
                        <a:rPr lang="en-ZA" sz="1400" b="0" i="0" u="none" strike="noStrike" dirty="0" smtClean="0">
                          <a:solidFill>
                            <a:schemeClr val="tx1"/>
                          </a:solidFill>
                          <a:effectLst/>
                          <a:latin typeface="Arial Narrow" panose="020B0606020202030204" pitchFamily="34" charset="0"/>
                        </a:rPr>
                        <a:t> </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u="none" strike="noStrike" kern="1200" dirty="0" smtClean="0">
                          <a:solidFill>
                            <a:schemeClr val="tx1"/>
                          </a:solidFill>
                          <a:effectLst/>
                          <a:latin typeface="Arial Narrow" panose="020B0606020202030204" pitchFamily="34" charset="0"/>
                          <a:ea typeface="+mn-ea"/>
                          <a:cs typeface="+mn-cs"/>
                        </a:rPr>
                        <a:t>Thirty (30) external bursaries at R60 000 per annum. </a:t>
                      </a:r>
                    </a:p>
                    <a:p>
                      <a:pPr algn="just" fontAlgn="t"/>
                      <a:endParaRPr lang="en-ZA" sz="1400" b="0" i="0" u="none" strike="noStrike" dirty="0">
                        <a:solidFill>
                          <a:schemeClr val="tx1"/>
                        </a:solidFill>
                        <a:effectLst/>
                        <a:latin typeface="Arial Narrow" panose="020B0606020202030204" pitchFamily="34"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13" name="Footer Placeholder 1"/>
          <p:cNvSpPr>
            <a:spLocks noGrp="1"/>
          </p:cNvSpPr>
          <p:nvPr>
            <p:ph type="ftr" sz="quarter" idx="11"/>
          </p:nvPr>
        </p:nvSpPr>
        <p:spPr>
          <a:xfrm>
            <a:off x="479267" y="6137276"/>
            <a:ext cx="3078548" cy="219075"/>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1167590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2461118347"/>
              </p:ext>
            </p:extLst>
          </p:nvPr>
        </p:nvGraphicFramePr>
        <p:xfrm>
          <a:off x="189177" y="224005"/>
          <a:ext cx="8731986" cy="5496619"/>
        </p:xfrm>
        <a:graphic>
          <a:graphicData uri="http://schemas.openxmlformats.org/drawingml/2006/table">
            <a:tbl>
              <a:tblPr firstRow="1" bandRow="1">
                <a:tableStyleId>{21E4AEA4-8DFA-4A89-87EB-49C32662AFE0}</a:tableStyleId>
              </a:tblPr>
              <a:tblGrid>
                <a:gridCol w="1240128">
                  <a:extLst>
                    <a:ext uri="{9D8B030D-6E8A-4147-A177-3AD203B41FA5}">
                      <a16:colId xmlns:a16="http://schemas.microsoft.com/office/drawing/2014/main" xmlns="" val="20000"/>
                    </a:ext>
                  </a:extLst>
                </a:gridCol>
                <a:gridCol w="1367161">
                  <a:extLst>
                    <a:ext uri="{9D8B030D-6E8A-4147-A177-3AD203B41FA5}">
                      <a16:colId xmlns:a16="http://schemas.microsoft.com/office/drawing/2014/main" xmlns="" val="20001"/>
                    </a:ext>
                  </a:extLst>
                </a:gridCol>
                <a:gridCol w="1455938">
                  <a:extLst>
                    <a:ext uri="{9D8B030D-6E8A-4147-A177-3AD203B41FA5}">
                      <a16:colId xmlns:a16="http://schemas.microsoft.com/office/drawing/2014/main" xmlns="" val="20003"/>
                    </a:ext>
                  </a:extLst>
                </a:gridCol>
                <a:gridCol w="1331650">
                  <a:extLst>
                    <a:ext uri="{9D8B030D-6E8A-4147-A177-3AD203B41FA5}">
                      <a16:colId xmlns:a16="http://schemas.microsoft.com/office/drawing/2014/main" xmlns="" val="20004"/>
                    </a:ext>
                  </a:extLst>
                </a:gridCol>
                <a:gridCol w="3337109">
                  <a:extLst>
                    <a:ext uri="{9D8B030D-6E8A-4147-A177-3AD203B41FA5}">
                      <a16:colId xmlns:a16="http://schemas.microsoft.com/office/drawing/2014/main" xmlns="" val="2006331971"/>
                    </a:ext>
                  </a:extLst>
                </a:gridCol>
              </a:tblGrid>
              <a:tr h="398839">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rPr>
                        <a:t>Strategic Objective: To ensure economic, efficient and effective use of departmental resources.</a:t>
                      </a: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295828">
                <a:tc rowSpan="2">
                  <a:txBody>
                    <a:bodyPr/>
                    <a:lstStyle/>
                    <a:p>
                      <a:pPr algn="ctr">
                        <a:lnSpc>
                          <a:spcPct val="100000"/>
                        </a:lnSpc>
                      </a:pPr>
                      <a:r>
                        <a:rPr lang="en-US" sz="1400" b="1" dirty="0" smtClean="0">
                          <a:latin typeface="Arial Narrow" panose="020B0606020202030204" pitchFamily="34" charset="0"/>
                        </a:rPr>
                        <a:t>Key</a:t>
                      </a:r>
                      <a:r>
                        <a:rPr lang="en-US" sz="1400" b="1" baseline="0" dirty="0" smtClean="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334056">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1801871">
                <a:tc>
                  <a:txBody>
                    <a:bodyPr/>
                    <a:lstStyle/>
                    <a:p>
                      <a:pPr marL="168275" indent="-168275" algn="just" fontAlgn="t">
                        <a:buFont typeface="+mj-lt"/>
                        <a:buAutoNum type="arabicPeriod" startAt="5"/>
                      </a:pPr>
                      <a:r>
                        <a:rPr lang="en-US" sz="1400" b="0" i="0" u="none" strike="noStrike" dirty="0" smtClean="0">
                          <a:solidFill>
                            <a:srgbClr val="000000"/>
                          </a:solidFill>
                          <a:latin typeface="Arial Narrow" pitchFamily="34" charset="0"/>
                        </a:rPr>
                        <a:t>Development and percentage implementation of Workplace Skills Plan (WSP) with targeted</a:t>
                      </a:r>
                      <a:r>
                        <a:rPr lang="en-US" sz="1400" b="0" i="0" u="none" strike="noStrike" baseline="0" dirty="0" smtClean="0">
                          <a:solidFill>
                            <a:srgbClr val="000000"/>
                          </a:solidFill>
                          <a:latin typeface="Arial Narrow" pitchFamily="34" charset="0"/>
                        </a:rPr>
                        <a:t> training interventions.</a:t>
                      </a:r>
                      <a:endParaRPr lang="en-US" sz="1400" b="0" i="0" u="none" strike="noStrike" dirty="0">
                        <a:solidFill>
                          <a:srgbClr val="000000"/>
                        </a:solidFill>
                        <a:latin typeface="Arial Narrow" pitchFamily="34" charset="0"/>
                      </a:endParaRPr>
                    </a:p>
                  </a:txBody>
                  <a:tcPr marL="86402" marR="86402"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400" b="0" i="0" u="none" strike="noStrike" dirty="0">
                          <a:solidFill>
                            <a:srgbClr val="000000"/>
                          </a:solidFill>
                          <a:effectLst/>
                          <a:latin typeface="Arial Narrow" panose="020B0606020202030204" pitchFamily="34" charset="0"/>
                        </a:rPr>
                        <a:t>Development and </a:t>
                      </a:r>
                      <a:r>
                        <a:rPr lang="en-US" sz="1400" b="0" i="0" u="none" strike="noStrike" dirty="0" smtClean="0">
                          <a:solidFill>
                            <a:srgbClr val="000000"/>
                          </a:solidFill>
                          <a:effectLst/>
                          <a:latin typeface="Arial Narrow" panose="020B0606020202030204" pitchFamily="34" charset="0"/>
                        </a:rPr>
                        <a:t>100%</a:t>
                      </a:r>
                      <a:r>
                        <a:rPr lang="en-US" sz="1400" b="0" i="0" u="none" strike="noStrike" baseline="0" dirty="0" smtClean="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implementation </a:t>
                      </a:r>
                      <a:r>
                        <a:rPr lang="en-US" sz="1400" b="0" i="0" u="none" strike="noStrike" dirty="0">
                          <a:solidFill>
                            <a:srgbClr val="000000"/>
                          </a:solidFill>
                          <a:effectLst/>
                          <a:latin typeface="Arial Narrow" panose="020B0606020202030204" pitchFamily="34" charset="0"/>
                        </a:rPr>
                        <a:t>of </a:t>
                      </a:r>
                      <a:r>
                        <a:rPr lang="en-US" sz="1400" b="0" i="0" u="none" strike="noStrike" dirty="0" smtClean="0">
                          <a:solidFill>
                            <a:srgbClr val="000000"/>
                          </a:solidFill>
                          <a:effectLst/>
                          <a:latin typeface="Arial Narrow" panose="020B0606020202030204" pitchFamily="34" charset="0"/>
                        </a:rPr>
                        <a:t>WSP.</a:t>
                      </a:r>
                      <a:endParaRPr lang="en-US" sz="14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400" b="0" i="0" u="none" strike="noStrike" dirty="0" smtClean="0">
                          <a:solidFill>
                            <a:schemeClr val="tx1"/>
                          </a:solidFill>
                          <a:effectLst/>
                          <a:latin typeface="Arial Narrow" panose="020B0606020202030204" pitchFamily="34" charset="0"/>
                        </a:rPr>
                        <a:t>30% of WSP was implemented through 4 skills programmes facilitated and placement of interns.</a:t>
                      </a:r>
                      <a:endParaRPr lang="en-ZA" sz="1400" b="0" i="0" u="none" strike="noStrike" dirty="0">
                        <a:solidFill>
                          <a:schemeClr val="tx1"/>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400" b="0" i="0" u="none" strike="noStrike" dirty="0">
                          <a:solidFill>
                            <a:srgbClr val="000000"/>
                          </a:solidFill>
                          <a:effectLst/>
                          <a:latin typeface="Arial Narrow" panose="020B0606020202030204" pitchFamily="34" charset="0"/>
                        </a:rPr>
                        <a:t>25% implementation of </a:t>
                      </a:r>
                      <a:r>
                        <a:rPr lang="en-ZA" sz="1400" b="0" i="0" u="none" strike="noStrike" dirty="0" smtClean="0">
                          <a:solidFill>
                            <a:srgbClr val="000000"/>
                          </a:solidFill>
                          <a:effectLst/>
                          <a:latin typeface="Arial Narrow" panose="020B0606020202030204" pitchFamily="34" charset="0"/>
                        </a:rPr>
                        <a:t>WSP</a:t>
                      </a:r>
                      <a:r>
                        <a:rPr lang="en-ZA" sz="1400" b="0" i="0" u="none" strike="noStrike" baseline="0" dirty="0" smtClean="0">
                          <a:solidFill>
                            <a:srgbClr val="000000"/>
                          </a:solidFill>
                          <a:effectLst/>
                          <a:latin typeface="Arial Narrow" panose="020B0606020202030204" pitchFamily="34" charset="0"/>
                        </a:rPr>
                        <a:t> </a:t>
                      </a:r>
                      <a:r>
                        <a:rPr lang="en-ZA" sz="1400" b="0" i="0" u="none" strike="noStrike" dirty="0" smtClean="0">
                          <a:solidFill>
                            <a:srgbClr val="000000"/>
                          </a:solidFill>
                          <a:effectLst/>
                          <a:latin typeface="Arial Narrow" panose="020B0606020202030204" pitchFamily="34" charset="0"/>
                        </a:rPr>
                        <a:t> (</a:t>
                      </a:r>
                      <a:r>
                        <a:rPr lang="en-ZA" sz="1400" b="0" i="0" u="none" strike="noStrike" dirty="0" err="1" smtClean="0">
                          <a:solidFill>
                            <a:srgbClr val="000000"/>
                          </a:solidFill>
                          <a:effectLst/>
                          <a:latin typeface="Arial Narrow" panose="020B0606020202030204" pitchFamily="34" charset="0"/>
                        </a:rPr>
                        <a:t>Cont</a:t>
                      </a:r>
                      <a:r>
                        <a:rPr lang="en-ZA" sz="1400" b="0" i="0" u="none" strike="noStrike" dirty="0" smtClean="0">
                          <a:solidFill>
                            <a:srgbClr val="000000"/>
                          </a:solidFill>
                          <a:effectLst/>
                          <a:latin typeface="Arial Narrow" panose="020B0606020202030204" pitchFamily="34" charset="0"/>
                        </a:rPr>
                        <a:t>….).</a:t>
                      </a:r>
                      <a:endParaRPr lang="en-ZA" sz="1400" b="0" i="0" u="none" strike="noStrike" dirty="0">
                        <a:solidFill>
                          <a:srgbClr val="000000"/>
                        </a:solidFill>
                        <a:effectLst/>
                        <a:latin typeface="Arial Narrow" panose="020B0606020202030204" pitchFamily="34"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400" b="0" i="0" u="none" strike="noStrike" dirty="0" smtClean="0">
                          <a:solidFill>
                            <a:schemeClr val="tx1"/>
                          </a:solidFill>
                          <a:effectLst/>
                          <a:latin typeface="Arial Narrow" panose="020B0606020202030204" pitchFamily="34" charset="0"/>
                        </a:rPr>
                        <a:t>25% of WSP was implemented through three Skills Programmes. </a:t>
                      </a:r>
                    </a:p>
                    <a:p>
                      <a:pPr algn="just" fontAlgn="t"/>
                      <a:r>
                        <a:rPr lang="en-ZA" sz="1400" b="0" i="0" u="none" strike="noStrike" dirty="0" smtClean="0">
                          <a:solidFill>
                            <a:schemeClr val="tx1"/>
                          </a:solidFill>
                          <a:effectLst/>
                          <a:latin typeface="Arial Narrow" panose="020B0606020202030204" pitchFamily="34" charset="0"/>
                        </a:rPr>
                        <a:t>The </a:t>
                      </a:r>
                      <a:r>
                        <a:rPr lang="en-ZA" sz="1400" b="1" i="0" u="none" strike="noStrike" dirty="0" smtClean="0">
                          <a:solidFill>
                            <a:schemeClr val="tx1"/>
                          </a:solidFill>
                          <a:effectLst/>
                          <a:latin typeface="Arial Narrow" panose="020B0606020202030204" pitchFamily="34" charset="0"/>
                        </a:rPr>
                        <a:t>three Skills Programmes </a:t>
                      </a:r>
                      <a:r>
                        <a:rPr lang="en-ZA" sz="1400" b="0" i="0" u="none" strike="noStrike" dirty="0" smtClean="0">
                          <a:solidFill>
                            <a:schemeClr val="tx1"/>
                          </a:solidFill>
                          <a:effectLst/>
                          <a:latin typeface="Arial Narrow" panose="020B0606020202030204" pitchFamily="34" charset="0"/>
                        </a:rPr>
                        <a:t>are as follows:</a:t>
                      </a:r>
                    </a:p>
                    <a:p>
                      <a:pPr algn="just" fontAlgn="t"/>
                      <a:endParaRPr lang="en-ZA" sz="1400" b="0" i="0" u="none" strike="noStrike" dirty="0" smtClean="0">
                        <a:solidFill>
                          <a:schemeClr val="tx1"/>
                        </a:solidFill>
                        <a:effectLst/>
                        <a:latin typeface="Arial Narrow" panose="020B0606020202030204" pitchFamily="34" charset="0"/>
                      </a:endParaRPr>
                    </a:p>
                    <a:p>
                      <a:pPr marL="342900" indent="-342900" algn="just" fontAlgn="t">
                        <a:buFont typeface="+mj-lt"/>
                        <a:buAutoNum type="arabicPeriod"/>
                      </a:pPr>
                      <a:r>
                        <a:rPr lang="en-ZA" sz="1400" b="0" i="0" u="sng" strike="noStrike" dirty="0" smtClean="0">
                          <a:solidFill>
                            <a:schemeClr val="tx1"/>
                          </a:solidFill>
                          <a:effectLst/>
                          <a:latin typeface="Arial Narrow" panose="020B0606020202030204" pitchFamily="34" charset="0"/>
                        </a:rPr>
                        <a:t>People</a:t>
                      </a:r>
                      <a:r>
                        <a:rPr lang="en-ZA" sz="1400" b="0" i="0" u="sng" strike="noStrike" baseline="0" dirty="0" smtClean="0">
                          <a:solidFill>
                            <a:schemeClr val="tx1"/>
                          </a:solidFill>
                          <a:effectLst/>
                          <a:latin typeface="Arial Narrow" panose="020B0606020202030204" pitchFamily="34" charset="0"/>
                        </a:rPr>
                        <a:t> Management and Development</a:t>
                      </a:r>
                      <a:r>
                        <a:rPr lang="en-ZA" sz="1400" b="0" i="0" u="none" strike="noStrike" baseline="0" dirty="0" smtClean="0">
                          <a:solidFill>
                            <a:schemeClr val="tx1"/>
                          </a:solidFill>
                          <a:effectLst/>
                          <a:latin typeface="Arial Narrow" panose="020B0606020202030204" pitchFamily="34" charset="0"/>
                        </a:rPr>
                        <a:t> for 40 officials on 27-29 November and 4-6 December 2017. </a:t>
                      </a:r>
                      <a:r>
                        <a:rPr lang="en-ZA" sz="1400" b="1" i="0" u="none" strike="noStrike" baseline="0" dirty="0" smtClean="0">
                          <a:solidFill>
                            <a:schemeClr val="tx1"/>
                          </a:solidFill>
                          <a:effectLst/>
                          <a:latin typeface="Arial Narrow" panose="020B0606020202030204" pitchFamily="34" charset="0"/>
                        </a:rPr>
                        <a:t>Benefits</a:t>
                      </a:r>
                      <a:r>
                        <a:rPr lang="en-ZA" sz="1400" b="0" i="0" u="none" strike="noStrike" baseline="0" dirty="0" smtClean="0">
                          <a:solidFill>
                            <a:schemeClr val="tx1"/>
                          </a:solidFill>
                          <a:effectLst/>
                          <a:latin typeface="Arial Narrow" panose="020B0606020202030204" pitchFamily="34" charset="0"/>
                        </a:rPr>
                        <a:t>: Supervisory skills.</a:t>
                      </a:r>
                    </a:p>
                    <a:p>
                      <a:pPr marL="342900" indent="-342900" algn="just" fontAlgn="t">
                        <a:buFont typeface="+mj-lt"/>
                        <a:buAutoNum type="arabicPeriod"/>
                      </a:pPr>
                      <a:r>
                        <a:rPr lang="en-ZA" sz="1400" b="0" i="0" u="sng" strike="noStrike" baseline="0" dirty="0" smtClean="0">
                          <a:solidFill>
                            <a:schemeClr val="tx1"/>
                          </a:solidFill>
                          <a:effectLst/>
                          <a:latin typeface="Arial Narrow" panose="020B0606020202030204" pitchFamily="34" charset="0"/>
                        </a:rPr>
                        <a:t>Emotional Intelligence and Interpersonal Skills</a:t>
                      </a:r>
                      <a:r>
                        <a:rPr lang="en-ZA" sz="1400" b="0" i="0" u="none" strike="noStrike" baseline="0" dirty="0" smtClean="0">
                          <a:solidFill>
                            <a:schemeClr val="tx1"/>
                          </a:solidFill>
                          <a:effectLst/>
                          <a:latin typeface="Arial Narrow" panose="020B0606020202030204" pitchFamily="34" charset="0"/>
                        </a:rPr>
                        <a:t> for 20 officials on 9-13 October 2017. </a:t>
                      </a:r>
                      <a:r>
                        <a:rPr lang="en-ZA" sz="1400" b="1" i="0" u="none" strike="noStrike" baseline="0" dirty="0" smtClean="0">
                          <a:solidFill>
                            <a:schemeClr val="tx1"/>
                          </a:solidFill>
                          <a:effectLst/>
                          <a:latin typeface="Arial Narrow" panose="020B0606020202030204" pitchFamily="34" charset="0"/>
                        </a:rPr>
                        <a:t>Benefits:</a:t>
                      </a:r>
                      <a:r>
                        <a:rPr lang="en-ZA" sz="1400" b="0" i="0" u="none" strike="noStrike" baseline="0" dirty="0" smtClean="0">
                          <a:solidFill>
                            <a:schemeClr val="tx1"/>
                          </a:solidFill>
                          <a:effectLst/>
                          <a:latin typeface="Arial Narrow" panose="020B0606020202030204" pitchFamily="34" charset="0"/>
                        </a:rPr>
                        <a:t> self-awareness and management of emotions.</a:t>
                      </a:r>
                    </a:p>
                    <a:p>
                      <a:pPr marL="342900" indent="-342900" algn="just" fontAlgn="t">
                        <a:buFont typeface="+mj-lt"/>
                        <a:buAutoNum type="arabicPeriod"/>
                      </a:pPr>
                      <a:r>
                        <a:rPr lang="en-ZA" sz="1400" b="0" i="0" u="sng" strike="noStrike" baseline="0" dirty="0" smtClean="0">
                          <a:solidFill>
                            <a:schemeClr val="tx1"/>
                          </a:solidFill>
                          <a:effectLst/>
                          <a:latin typeface="Arial Narrow" panose="020B0606020202030204" pitchFamily="34" charset="0"/>
                        </a:rPr>
                        <a:t>Effective Stakeholder Management </a:t>
                      </a:r>
                      <a:r>
                        <a:rPr lang="en-ZA" sz="1400" b="0" i="0" u="none" strike="noStrike" baseline="0" dirty="0" smtClean="0">
                          <a:solidFill>
                            <a:schemeClr val="tx1"/>
                          </a:solidFill>
                          <a:effectLst/>
                          <a:latin typeface="Arial Narrow" panose="020B0606020202030204" pitchFamily="34" charset="0"/>
                        </a:rPr>
                        <a:t>for 16 officials on 9-13 October 2017.</a:t>
                      </a:r>
                    </a:p>
                    <a:p>
                      <a:pPr marL="0" indent="0" algn="just" fontAlgn="t">
                        <a:buFont typeface="+mj-lt"/>
                        <a:buNone/>
                      </a:pPr>
                      <a:r>
                        <a:rPr lang="en-ZA" sz="1400" b="0" i="0" u="none" strike="noStrike" baseline="0" dirty="0" smtClean="0">
                          <a:solidFill>
                            <a:schemeClr val="tx1"/>
                          </a:solidFill>
                          <a:effectLst/>
                          <a:latin typeface="Arial Narrow" panose="020B0606020202030204" pitchFamily="34" charset="0"/>
                        </a:rPr>
                        <a:t>         </a:t>
                      </a:r>
                      <a:r>
                        <a:rPr lang="en-ZA" sz="1400" b="1" i="0" u="none" strike="noStrike" baseline="0" dirty="0" smtClean="0">
                          <a:solidFill>
                            <a:schemeClr val="tx1"/>
                          </a:solidFill>
                          <a:effectLst/>
                          <a:latin typeface="Arial Narrow" panose="020B0606020202030204" pitchFamily="34" charset="0"/>
                        </a:rPr>
                        <a:t>Benefits</a:t>
                      </a:r>
                      <a:r>
                        <a:rPr lang="en-ZA" sz="1400" b="0" i="0" u="none" strike="noStrike" baseline="0" dirty="0" smtClean="0">
                          <a:solidFill>
                            <a:schemeClr val="tx1"/>
                          </a:solidFill>
                          <a:effectLst/>
                          <a:latin typeface="Arial Narrow" panose="020B0606020202030204" pitchFamily="34" charset="0"/>
                        </a:rPr>
                        <a:t> – knowledge and capacity to</a:t>
                      </a:r>
                    </a:p>
                    <a:p>
                      <a:pPr marL="0" indent="0" algn="just" fontAlgn="t">
                        <a:buFont typeface="+mj-lt"/>
                        <a:buNone/>
                      </a:pPr>
                      <a:r>
                        <a:rPr lang="en-ZA" sz="1400" b="0" i="0" u="none" strike="noStrike" baseline="0" dirty="0" smtClean="0">
                          <a:solidFill>
                            <a:schemeClr val="tx1"/>
                          </a:solidFill>
                          <a:effectLst/>
                          <a:latin typeface="Arial Narrow" panose="020B0606020202030204" pitchFamily="34" charset="0"/>
                        </a:rPr>
                        <a:t>         correctly identify and analyse</a:t>
                      </a:r>
                    </a:p>
                    <a:p>
                      <a:pPr marL="0" indent="0" algn="just" fontAlgn="t">
                        <a:buFont typeface="+mj-lt"/>
                        <a:buNone/>
                      </a:pPr>
                      <a:r>
                        <a:rPr lang="en-ZA" sz="1400" b="0" i="0" u="none" strike="noStrike" baseline="0" dirty="0" smtClean="0">
                          <a:solidFill>
                            <a:schemeClr val="tx1"/>
                          </a:solidFill>
                          <a:effectLst/>
                          <a:latin typeface="Arial Narrow" panose="020B0606020202030204" pitchFamily="34" charset="0"/>
                        </a:rPr>
                        <a:t>         stakeholders, evaluate and prioritise</a:t>
                      </a:r>
                    </a:p>
                    <a:p>
                      <a:pPr marL="0" indent="0" algn="just" fontAlgn="t">
                        <a:buFont typeface="+mj-lt"/>
                        <a:buNone/>
                      </a:pPr>
                      <a:r>
                        <a:rPr lang="en-ZA" sz="1400" b="0" i="0" u="none" strike="noStrike" baseline="0" dirty="0" smtClean="0">
                          <a:solidFill>
                            <a:schemeClr val="tx1"/>
                          </a:solidFill>
                          <a:effectLst/>
                          <a:latin typeface="Arial Narrow" panose="020B0606020202030204" pitchFamily="34" charset="0"/>
                        </a:rPr>
                        <a:t>          vested interests, and manage relevant</a:t>
                      </a:r>
                    </a:p>
                    <a:p>
                      <a:pPr marL="0" indent="0" algn="just" fontAlgn="t">
                        <a:buFont typeface="+mj-lt"/>
                        <a:buNone/>
                      </a:pPr>
                      <a:r>
                        <a:rPr lang="en-ZA" sz="1400" b="0" i="0" u="none" strike="noStrike" baseline="0" dirty="0" smtClean="0">
                          <a:solidFill>
                            <a:schemeClr val="tx1"/>
                          </a:solidFill>
                          <a:effectLst/>
                          <a:latin typeface="Arial Narrow" panose="020B0606020202030204" pitchFamily="34" charset="0"/>
                        </a:rPr>
                        <a:t>         relationships.</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13" name="Footer Placeholder 1"/>
          <p:cNvSpPr>
            <a:spLocks noGrp="1"/>
          </p:cNvSpPr>
          <p:nvPr>
            <p:ph type="ftr" sz="quarter" idx="11"/>
          </p:nvPr>
        </p:nvSpPr>
        <p:spPr>
          <a:xfrm>
            <a:off x="479267" y="6137276"/>
            <a:ext cx="3078548" cy="219075"/>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28249189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3268466355"/>
              </p:ext>
            </p:extLst>
          </p:nvPr>
        </p:nvGraphicFramePr>
        <p:xfrm>
          <a:off x="216072" y="452605"/>
          <a:ext cx="8653237" cy="4539642"/>
        </p:xfrm>
        <a:graphic>
          <a:graphicData uri="http://schemas.openxmlformats.org/drawingml/2006/table">
            <a:tbl>
              <a:tblPr firstRow="1" bandRow="1">
                <a:tableStyleId>{21E4AEA4-8DFA-4A89-87EB-49C32662AFE0}</a:tableStyleId>
              </a:tblPr>
              <a:tblGrid>
                <a:gridCol w="1417419">
                  <a:extLst>
                    <a:ext uri="{9D8B030D-6E8A-4147-A177-3AD203B41FA5}">
                      <a16:colId xmlns:a16="http://schemas.microsoft.com/office/drawing/2014/main" xmlns="" val="20000"/>
                    </a:ext>
                  </a:extLst>
                </a:gridCol>
                <a:gridCol w="1376039">
                  <a:extLst>
                    <a:ext uri="{9D8B030D-6E8A-4147-A177-3AD203B41FA5}">
                      <a16:colId xmlns:a16="http://schemas.microsoft.com/office/drawing/2014/main" xmlns="" val="20001"/>
                    </a:ext>
                  </a:extLst>
                </a:gridCol>
                <a:gridCol w="1651247">
                  <a:extLst>
                    <a:ext uri="{9D8B030D-6E8A-4147-A177-3AD203B41FA5}">
                      <a16:colId xmlns:a16="http://schemas.microsoft.com/office/drawing/2014/main" xmlns="" val="20003"/>
                    </a:ext>
                  </a:extLst>
                </a:gridCol>
                <a:gridCol w="1571347">
                  <a:extLst>
                    <a:ext uri="{9D8B030D-6E8A-4147-A177-3AD203B41FA5}">
                      <a16:colId xmlns:a16="http://schemas.microsoft.com/office/drawing/2014/main" xmlns="" val="20004"/>
                    </a:ext>
                  </a:extLst>
                </a:gridCol>
                <a:gridCol w="2637185">
                  <a:extLst>
                    <a:ext uri="{9D8B030D-6E8A-4147-A177-3AD203B41FA5}">
                      <a16:colId xmlns:a16="http://schemas.microsoft.com/office/drawing/2014/main" xmlns="" val="3684173011"/>
                    </a:ext>
                  </a:extLst>
                </a:gridCol>
              </a:tblGrid>
              <a:tr h="398839">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Narrow" panose="020B0606020202030204" pitchFamily="34" charset="0"/>
                        </a:rPr>
                        <a:t>Strategic Objective: To ensure economic, efficient and effective use of departmental resources.</a:t>
                      </a: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295828">
                <a:tc rowSpan="2">
                  <a:txBody>
                    <a:bodyPr/>
                    <a:lstStyle/>
                    <a:p>
                      <a:pPr algn="ctr">
                        <a:lnSpc>
                          <a:spcPct val="100000"/>
                        </a:lnSpc>
                      </a:pPr>
                      <a:r>
                        <a:rPr lang="en-US" sz="1200" b="1" dirty="0" smtClean="0">
                          <a:latin typeface="Arial Narrow" panose="020B0606020202030204" pitchFamily="34" charset="0"/>
                        </a:rPr>
                        <a:t>Key</a:t>
                      </a:r>
                      <a:r>
                        <a:rPr lang="en-US" sz="1200" b="1" baseline="0" dirty="0" smtClean="0">
                          <a:latin typeface="Arial Narrow" panose="020B0606020202030204" pitchFamily="34" charset="0"/>
                        </a:rPr>
                        <a:t> Performance Indicator</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200" b="1" dirty="0" smtClean="0">
                          <a:latin typeface="Arial Narrow" panose="020B0606020202030204" pitchFamily="34" charset="0"/>
                        </a:rPr>
                        <a:t>Annual Target</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636955">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2 Performance – </a:t>
                      </a:r>
                      <a:r>
                        <a:rPr lang="en-ZA" sz="1200" b="1" i="0" dirty="0" smtClean="0">
                          <a:latin typeface="Arial Narrow" panose="020B0606020202030204" pitchFamily="34" charset="0"/>
                        </a:rPr>
                        <a:t>Actual </a:t>
                      </a:r>
                      <a:r>
                        <a:rPr lang="en-US" sz="1200" b="1" dirty="0" smtClean="0">
                          <a:latin typeface="Arial Narrow" panose="020B0606020202030204" pitchFamily="34" charset="0"/>
                        </a:rPr>
                        <a:t>Data </a:t>
                      </a:r>
                      <a:endParaRPr lang="en-US" sz="12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3</a:t>
                      </a:r>
                      <a:r>
                        <a:rPr lang="en-US" sz="1200" b="1" baseline="0" dirty="0" smtClean="0">
                          <a:latin typeface="Arial Narrow" panose="020B0606020202030204" pitchFamily="34" charset="0"/>
                        </a:rPr>
                        <a:t> Targets</a:t>
                      </a:r>
                      <a:endParaRPr lang="en-US" sz="12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Quarter 3 Performance – Preliminary Data </a:t>
                      </a:r>
                      <a:endParaRPr lang="en-US" sz="12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3109679">
                <a:tc>
                  <a:txBody>
                    <a:bodyPr/>
                    <a:lstStyle/>
                    <a:p>
                      <a:pPr marL="168275" indent="-168275" algn="just" fontAlgn="t">
                        <a:buFont typeface="+mj-lt"/>
                        <a:buAutoNum type="arabicPeriod" startAt="6"/>
                      </a:pPr>
                      <a:r>
                        <a:rPr lang="en-US" sz="1400" b="0" i="0" u="none" strike="noStrike" dirty="0" smtClean="0">
                          <a:solidFill>
                            <a:srgbClr val="000000"/>
                          </a:solidFill>
                          <a:latin typeface="Arial Narrow" pitchFamily="34" charset="0"/>
                        </a:rPr>
                        <a:t>Percentage compliance with prescripts on management of labour relations matters.</a:t>
                      </a:r>
                      <a:endParaRPr lang="en-US" sz="1400" b="0" i="0" u="none" strike="noStrike" dirty="0">
                        <a:solidFill>
                          <a:srgbClr val="000000"/>
                        </a:solidFill>
                        <a:latin typeface="Arial Narrow" pitchFamily="34" charset="0"/>
                      </a:endParaRPr>
                    </a:p>
                  </a:txBody>
                  <a:tcPr marL="86402" marR="86402"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400" b="0" i="0" u="none" strike="noStrike" dirty="0">
                          <a:solidFill>
                            <a:srgbClr val="000000"/>
                          </a:solidFill>
                          <a:effectLst/>
                          <a:latin typeface="Arial Narrow" panose="020B0606020202030204" pitchFamily="34" charset="0"/>
                        </a:rPr>
                        <a:t>100% compliance in the management and handling </a:t>
                      </a:r>
                      <a:r>
                        <a:rPr lang="en-US" sz="1400" b="0" i="0" u="none" strike="noStrike" dirty="0" smtClean="0">
                          <a:solidFill>
                            <a:srgbClr val="000000"/>
                          </a:solidFill>
                          <a:effectLst/>
                          <a:latin typeface="Arial Narrow" panose="020B0606020202030204" pitchFamily="34" charset="0"/>
                        </a:rPr>
                        <a:t>of</a:t>
                      </a:r>
                      <a:r>
                        <a:rPr lang="en-US" sz="1400" b="0" i="0" u="none" strike="noStrike" baseline="0" dirty="0" smtClean="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grievances</a:t>
                      </a:r>
                      <a:r>
                        <a:rPr lang="en-US" sz="1400" b="0" i="0" u="none" strike="noStrike" dirty="0">
                          <a:solidFill>
                            <a:srgbClr val="000000"/>
                          </a:solidFill>
                          <a:effectLst/>
                          <a:latin typeface="Arial Narrow" panose="020B0606020202030204" pitchFamily="34" charset="0"/>
                        </a:rPr>
                        <a:t>, misconduct, disputes and collective </a:t>
                      </a:r>
                      <a:r>
                        <a:rPr lang="en-US" sz="1400" b="0" i="0" u="none" strike="noStrike" dirty="0" smtClean="0">
                          <a:solidFill>
                            <a:srgbClr val="000000"/>
                          </a:solidFill>
                          <a:effectLst/>
                          <a:latin typeface="Arial Narrow" panose="020B0606020202030204" pitchFamily="34" charset="0"/>
                        </a:rPr>
                        <a:t>bargaining.</a:t>
                      </a:r>
                      <a:endParaRPr lang="en-US" sz="14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400" u="none" strike="noStrike" kern="1200" dirty="0" smtClean="0">
                          <a:solidFill>
                            <a:schemeClr val="tx1"/>
                          </a:solidFill>
                          <a:effectLst/>
                          <a:latin typeface="Arial Narrow" panose="020B0606020202030204" pitchFamily="34" charset="0"/>
                          <a:ea typeface="+mn-ea"/>
                          <a:cs typeface="+mn-cs"/>
                        </a:rPr>
                        <a:t>100% compliance in the management and handling of grievances, misconduct, disputes and collective bargaining was maintained in terms of the following:</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u="none" strike="noStrike" kern="1200" dirty="0" smtClean="0">
                          <a:solidFill>
                            <a:schemeClr val="tx1"/>
                          </a:solidFill>
                          <a:effectLst/>
                          <a:latin typeface="Arial Narrow" panose="020B0606020202030204" pitchFamily="34" charset="0"/>
                          <a:ea typeface="+mn-ea"/>
                          <a:cs typeface="+mn-cs"/>
                        </a:rPr>
                        <a:t>Grievances-         4,</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u="none" strike="noStrike" kern="1200" dirty="0" smtClean="0">
                          <a:solidFill>
                            <a:schemeClr val="tx1"/>
                          </a:solidFill>
                          <a:effectLst/>
                          <a:latin typeface="Arial Narrow" panose="020B0606020202030204" pitchFamily="34" charset="0"/>
                          <a:ea typeface="+mn-ea"/>
                          <a:cs typeface="+mn-cs"/>
                        </a:rPr>
                        <a:t>Misconducts-      </a:t>
                      </a:r>
                      <a:r>
                        <a:rPr lang="en-ZA" sz="1400" u="none" strike="noStrike" kern="1200" baseline="0" dirty="0" smtClean="0">
                          <a:solidFill>
                            <a:schemeClr val="tx1"/>
                          </a:solidFill>
                          <a:effectLst/>
                          <a:latin typeface="Arial Narrow" panose="020B0606020202030204" pitchFamily="34" charset="0"/>
                          <a:ea typeface="+mn-ea"/>
                          <a:cs typeface="+mn-cs"/>
                        </a:rPr>
                        <a:t> </a:t>
                      </a:r>
                      <a:r>
                        <a:rPr lang="en-ZA" sz="1400" u="none" strike="noStrike" kern="1200" dirty="0" smtClean="0">
                          <a:solidFill>
                            <a:schemeClr val="tx1"/>
                          </a:solidFill>
                          <a:effectLst/>
                          <a:latin typeface="Arial Narrow" panose="020B0606020202030204" pitchFamily="34" charset="0"/>
                          <a:ea typeface="+mn-ea"/>
                          <a:cs typeface="+mn-cs"/>
                        </a:rPr>
                        <a:t>4,</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u="none" strike="noStrike" kern="1200" dirty="0" smtClean="0">
                          <a:solidFill>
                            <a:schemeClr val="tx1"/>
                          </a:solidFill>
                          <a:effectLst/>
                          <a:latin typeface="Arial Narrow" panose="020B0606020202030204" pitchFamily="34" charset="0"/>
                          <a:ea typeface="+mn-ea"/>
                          <a:cs typeface="+mn-cs"/>
                        </a:rPr>
                        <a:t>Conciliation-        1,</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u="none" strike="noStrike" kern="1200" dirty="0" smtClean="0">
                          <a:solidFill>
                            <a:schemeClr val="tx1"/>
                          </a:solidFill>
                          <a:effectLst/>
                          <a:latin typeface="Arial Narrow" panose="020B0606020202030204" pitchFamily="34" charset="0"/>
                          <a:ea typeface="+mn-ea"/>
                          <a:cs typeface="+mn-cs"/>
                        </a:rPr>
                        <a:t>Arbitration -         1,</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u="none" strike="noStrike" kern="1200" dirty="0" smtClean="0">
                          <a:solidFill>
                            <a:schemeClr val="tx1"/>
                          </a:solidFill>
                          <a:effectLst/>
                          <a:latin typeface="Arial Narrow" panose="020B0606020202030204" pitchFamily="34" charset="0"/>
                          <a:ea typeface="+mn-ea"/>
                          <a:cs typeface="+mn-cs"/>
                        </a:rPr>
                        <a:t>Matters in Court- 1,</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u="none" strike="noStrike" kern="1200" dirty="0" smtClean="0">
                          <a:solidFill>
                            <a:schemeClr val="tx1"/>
                          </a:solidFill>
                          <a:effectLst/>
                          <a:latin typeface="Arial Narrow" panose="020B0606020202030204" pitchFamily="34" charset="0"/>
                          <a:ea typeface="+mn-ea"/>
                          <a:cs typeface="+mn-cs"/>
                        </a:rPr>
                        <a:t>Appeals-              0.</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400" u="none" strike="noStrike" kern="1200" dirty="0" smtClean="0">
                          <a:solidFill>
                            <a:schemeClr val="tx1"/>
                          </a:solidFill>
                          <a:effectLst/>
                          <a:latin typeface="Arial Narrow" panose="020B0606020202030204" pitchFamily="34" charset="0"/>
                          <a:ea typeface="+mn-ea"/>
                          <a:cs typeface="+mn-cs"/>
                        </a:rPr>
                        <a:t>100% compliance in the management and handling of grievances, misconduct, disputes and collective bargaining.</a:t>
                      </a:r>
                      <a:endParaRPr lang="en-ZA" sz="1400" u="none" strike="noStrike" kern="1200" dirty="0">
                        <a:solidFill>
                          <a:schemeClr val="tx1"/>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400" u="none" strike="noStrike" kern="1200" dirty="0" smtClean="0">
                          <a:solidFill>
                            <a:schemeClr val="tx1"/>
                          </a:solidFill>
                          <a:effectLst/>
                          <a:latin typeface="Arial Narrow" panose="020B0606020202030204" pitchFamily="34" charset="0"/>
                          <a:ea typeface="+mn-ea"/>
                          <a:cs typeface="+mn-cs"/>
                        </a:rPr>
                        <a:t>100% compliance in the management and handling of grievances, misconduct, disputes and collective bargaining was maintained in terms of the following:</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u="none" strike="noStrike" kern="1200" dirty="0" smtClean="0">
                          <a:solidFill>
                            <a:schemeClr val="tx1"/>
                          </a:solidFill>
                          <a:effectLst/>
                          <a:latin typeface="Arial Narrow" panose="020B0606020202030204" pitchFamily="34" charset="0"/>
                          <a:ea typeface="+mn-ea"/>
                          <a:cs typeface="+mn-cs"/>
                        </a:rPr>
                        <a:t>Grievances-               2,</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u="none" strike="noStrike" kern="1200" dirty="0" smtClean="0">
                          <a:solidFill>
                            <a:schemeClr val="tx1"/>
                          </a:solidFill>
                          <a:effectLst/>
                          <a:latin typeface="Arial Narrow" panose="020B0606020202030204" pitchFamily="34" charset="0"/>
                          <a:ea typeface="+mn-ea"/>
                          <a:cs typeface="+mn-cs"/>
                        </a:rPr>
                        <a:t>Misconducts-             3,</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u="none" strike="noStrike" kern="1200" dirty="0" smtClean="0">
                          <a:solidFill>
                            <a:schemeClr val="tx1"/>
                          </a:solidFill>
                          <a:effectLst/>
                          <a:latin typeface="Arial Narrow" panose="020B0606020202030204" pitchFamily="34" charset="0"/>
                          <a:ea typeface="+mn-ea"/>
                          <a:cs typeface="+mn-cs"/>
                        </a:rPr>
                        <a:t>Conciliation-               0, </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u="none" strike="noStrike" kern="1200" dirty="0" smtClean="0">
                          <a:solidFill>
                            <a:schemeClr val="tx1"/>
                          </a:solidFill>
                          <a:effectLst/>
                          <a:latin typeface="Arial Narrow" panose="020B0606020202030204" pitchFamily="34" charset="0"/>
                          <a:ea typeface="+mn-ea"/>
                          <a:cs typeface="+mn-cs"/>
                        </a:rPr>
                        <a:t>Arbitration-                 0,</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u="none" strike="noStrike" kern="1200" dirty="0" smtClean="0">
                          <a:solidFill>
                            <a:schemeClr val="tx1"/>
                          </a:solidFill>
                          <a:effectLst/>
                          <a:latin typeface="Arial Narrow" panose="020B0606020202030204" pitchFamily="34" charset="0"/>
                          <a:ea typeface="+mn-ea"/>
                          <a:cs typeface="+mn-cs"/>
                        </a:rPr>
                        <a:t>Matters in Court-        1, </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u="none" strike="noStrike" kern="1200" dirty="0" smtClean="0">
                          <a:solidFill>
                            <a:schemeClr val="tx1"/>
                          </a:solidFill>
                          <a:effectLst/>
                          <a:latin typeface="Arial Narrow" panose="020B0606020202030204" pitchFamily="34" charset="0"/>
                          <a:ea typeface="+mn-ea"/>
                          <a:cs typeface="+mn-cs"/>
                        </a:rPr>
                        <a:t>Appeals-                     2,</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400" u="none" strike="noStrike" kern="1200" dirty="0" smtClean="0">
                          <a:solidFill>
                            <a:schemeClr val="tx1"/>
                          </a:solidFill>
                          <a:effectLst/>
                          <a:latin typeface="Arial Narrow" panose="020B0606020202030204" pitchFamily="34" charset="0"/>
                          <a:ea typeface="+mn-ea"/>
                          <a:cs typeface="+mn-cs"/>
                        </a:rPr>
                        <a:t>Collective bargaining- 2.</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13" name="Footer Placeholder 1"/>
          <p:cNvSpPr>
            <a:spLocks noGrp="1"/>
          </p:cNvSpPr>
          <p:nvPr>
            <p:ph type="ftr" sz="quarter" idx="11"/>
          </p:nvPr>
        </p:nvSpPr>
        <p:spPr>
          <a:xfrm>
            <a:off x="871152" y="5886794"/>
            <a:ext cx="3078548" cy="365125"/>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18254699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234790080"/>
              </p:ext>
            </p:extLst>
          </p:nvPr>
        </p:nvGraphicFramePr>
        <p:xfrm>
          <a:off x="244064" y="284630"/>
          <a:ext cx="8685332" cy="5503640"/>
        </p:xfrm>
        <a:graphic>
          <a:graphicData uri="http://schemas.openxmlformats.org/drawingml/2006/table">
            <a:tbl>
              <a:tblPr firstRow="1" bandRow="1">
                <a:tableStyleId>{21E4AEA4-8DFA-4A89-87EB-49C32662AFE0}</a:tableStyleId>
              </a:tblPr>
              <a:tblGrid>
                <a:gridCol w="1651971">
                  <a:extLst>
                    <a:ext uri="{9D8B030D-6E8A-4147-A177-3AD203B41FA5}">
                      <a16:colId xmlns:a16="http://schemas.microsoft.com/office/drawing/2014/main" xmlns="" val="20000"/>
                    </a:ext>
                  </a:extLst>
                </a:gridCol>
                <a:gridCol w="1304365">
                  <a:extLst>
                    <a:ext uri="{9D8B030D-6E8A-4147-A177-3AD203B41FA5}">
                      <a16:colId xmlns:a16="http://schemas.microsoft.com/office/drawing/2014/main" xmlns="" val="20001"/>
                    </a:ext>
                  </a:extLst>
                </a:gridCol>
                <a:gridCol w="1304365">
                  <a:extLst>
                    <a:ext uri="{9D8B030D-6E8A-4147-A177-3AD203B41FA5}">
                      <a16:colId xmlns:a16="http://schemas.microsoft.com/office/drawing/2014/main" xmlns="" val="20003"/>
                    </a:ext>
                  </a:extLst>
                </a:gridCol>
                <a:gridCol w="1196788">
                  <a:extLst>
                    <a:ext uri="{9D8B030D-6E8A-4147-A177-3AD203B41FA5}">
                      <a16:colId xmlns:a16="http://schemas.microsoft.com/office/drawing/2014/main" xmlns="" val="20004"/>
                    </a:ext>
                  </a:extLst>
                </a:gridCol>
                <a:gridCol w="3227843">
                  <a:extLst>
                    <a:ext uri="{9D8B030D-6E8A-4147-A177-3AD203B41FA5}">
                      <a16:colId xmlns:a16="http://schemas.microsoft.com/office/drawing/2014/main" xmlns="" val="4169577973"/>
                    </a:ext>
                  </a:extLst>
                </a:gridCol>
              </a:tblGrid>
              <a:tr h="401818">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rPr>
                        <a:t>Strategic Objective: To ensure economic, efficient and effective use of departmental resources.</a:t>
                      </a: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07077">
                <a:tc rowSpan="2">
                  <a:txBody>
                    <a:bodyPr/>
                    <a:lstStyle/>
                    <a:p>
                      <a:pPr algn="ctr">
                        <a:lnSpc>
                          <a:spcPct val="100000"/>
                        </a:lnSpc>
                      </a:pPr>
                      <a:r>
                        <a:rPr lang="en-US" sz="1400" b="1" dirty="0" smtClean="0">
                          <a:latin typeface="Arial Narrow" panose="020B0606020202030204" pitchFamily="34" charset="0"/>
                        </a:rPr>
                        <a:t>Key</a:t>
                      </a:r>
                      <a:r>
                        <a:rPr lang="en-US" sz="1400" b="1" baseline="0" dirty="0" smtClean="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604462">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4063225">
                <a:tc>
                  <a:txBody>
                    <a:bodyPr/>
                    <a:lstStyle/>
                    <a:p>
                      <a:pPr marL="342900" indent="-342900" algn="just" fontAlgn="t">
                        <a:buFont typeface="+mj-lt"/>
                        <a:buAutoNum type="arabicPeriod" startAt="7"/>
                      </a:pPr>
                      <a:r>
                        <a:rPr lang="en-US" sz="1400" b="0" i="0" u="none" strike="noStrike" dirty="0" smtClean="0">
                          <a:solidFill>
                            <a:srgbClr val="000000"/>
                          </a:solidFill>
                          <a:latin typeface="Arial Narrow"/>
                        </a:rPr>
                        <a:t>Implementation of Information Communication Technology Strategic Plan (ICTSP).</a:t>
                      </a:r>
                      <a:endParaRPr lang="en-US" sz="1400" b="0" i="0" u="none" strike="noStrike" dirty="0">
                        <a:solidFill>
                          <a:srgbClr val="000000"/>
                        </a:solidFill>
                        <a:latin typeface="Arial Narrow"/>
                      </a:endParaRP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400" b="0" i="0" u="none" strike="noStrike" dirty="0">
                          <a:solidFill>
                            <a:srgbClr val="000000"/>
                          </a:solidFill>
                          <a:effectLst/>
                          <a:latin typeface="Arial Narrow" panose="020B0606020202030204" pitchFamily="34" charset="0"/>
                        </a:rPr>
                        <a:t>Implementation of phase </a:t>
                      </a:r>
                      <a:r>
                        <a:rPr lang="en-US" sz="1400" b="0" i="0" u="none" strike="noStrike" dirty="0" smtClean="0">
                          <a:solidFill>
                            <a:srgbClr val="000000"/>
                          </a:solidFill>
                          <a:effectLst/>
                          <a:latin typeface="Arial Narrow" panose="020B0606020202030204" pitchFamily="34" charset="0"/>
                        </a:rPr>
                        <a:t>3 </a:t>
                      </a:r>
                      <a:r>
                        <a:rPr lang="en-US" sz="1400" b="0" i="0" u="none" strike="noStrike" dirty="0">
                          <a:solidFill>
                            <a:srgbClr val="000000"/>
                          </a:solidFill>
                          <a:effectLst/>
                          <a:latin typeface="Arial Narrow" panose="020B0606020202030204" pitchFamily="34" charset="0"/>
                        </a:rPr>
                        <a:t>of the </a:t>
                      </a:r>
                      <a:r>
                        <a:rPr lang="en-US" sz="1400" b="0" i="0" u="none" strike="noStrike" dirty="0" smtClean="0">
                          <a:solidFill>
                            <a:srgbClr val="000000"/>
                          </a:solidFill>
                          <a:effectLst/>
                          <a:latin typeface="Arial Narrow" panose="020B0606020202030204" pitchFamily="34" charset="0"/>
                        </a:rPr>
                        <a:t>ICTSP.</a:t>
                      </a:r>
                      <a:endParaRPr lang="en-US" sz="14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indent="0" algn="just" fontAlgn="t">
                        <a:buFont typeface="Arial" panose="020B0604020202020204" pitchFamily="34" charset="0"/>
                        <a:buNone/>
                      </a:pPr>
                      <a:r>
                        <a:rPr lang="en-ZA" sz="1400" b="0" i="0" u="none" strike="noStrike" dirty="0" smtClean="0">
                          <a:solidFill>
                            <a:srgbClr val="000000"/>
                          </a:solidFill>
                          <a:effectLst/>
                          <a:latin typeface="Arial Narrow" panose="020B0606020202030204" pitchFamily="34" charset="0"/>
                        </a:rPr>
                        <a:t>44% of annual deliverables of the ICTSP was implemented through the following deliverables:</a:t>
                      </a:r>
                    </a:p>
                    <a:p>
                      <a:pPr marL="171450" indent="-171450"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General ICT Services;</a:t>
                      </a:r>
                    </a:p>
                    <a:p>
                      <a:pPr marL="171450" indent="-171450"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Tourism Website; and</a:t>
                      </a:r>
                    </a:p>
                    <a:p>
                      <a:pPr marL="171450" indent="-171450"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Electronic Document Management System (EDMS).</a:t>
                      </a:r>
                      <a:endParaRPr lang="en-ZA" sz="1400" b="0" i="0" u="none" strike="noStrike" dirty="0">
                        <a:solidFill>
                          <a:srgbClr val="000000"/>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400" b="0" i="0" u="none" strike="noStrike" dirty="0" smtClean="0">
                          <a:solidFill>
                            <a:srgbClr val="000000"/>
                          </a:solidFill>
                          <a:effectLst/>
                          <a:latin typeface="Arial Narrow" panose="020B0606020202030204" pitchFamily="34" charset="0"/>
                        </a:rPr>
                        <a:t>Implementation of 75% of annual deliverables of the ICTSP.</a:t>
                      </a:r>
                      <a:endParaRPr lang="en-ZA" sz="1400" b="0" i="0" u="none" strike="noStrike" dirty="0">
                        <a:solidFill>
                          <a:srgbClr val="000000"/>
                        </a:solidFill>
                        <a:effectLst/>
                        <a:latin typeface="Arial Narrow" panose="020B0606020202030204" pitchFamily="34"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indent="0" algn="just" fontAlgn="t">
                        <a:buFont typeface="Arial" panose="020B0604020202020204" pitchFamily="34" charset="0"/>
                        <a:buNone/>
                      </a:pPr>
                      <a:r>
                        <a:rPr lang="en-ZA" sz="1400" b="0" i="0" u="none" strike="noStrike" dirty="0" smtClean="0">
                          <a:solidFill>
                            <a:srgbClr val="000000"/>
                          </a:solidFill>
                          <a:effectLst/>
                          <a:latin typeface="Arial Narrow" panose="020B0606020202030204" pitchFamily="34" charset="0"/>
                        </a:rPr>
                        <a:t>71% of annual deliverables of the ICTSP implemented through the following deliverables:</a:t>
                      </a:r>
                    </a:p>
                    <a:p>
                      <a:pPr marL="0" indent="0" algn="just" fontAlgn="t">
                        <a:buFont typeface="Arial" panose="020B0604020202020204" pitchFamily="34" charset="0"/>
                        <a:buNone/>
                      </a:pPr>
                      <a:endParaRPr lang="en-ZA" sz="1400" b="0" i="0" u="none" strike="noStrike" dirty="0" smtClean="0">
                        <a:solidFill>
                          <a:srgbClr val="000000"/>
                        </a:solidFill>
                        <a:effectLst/>
                        <a:latin typeface="Arial Narrow" panose="020B0606020202030204" pitchFamily="34" charset="0"/>
                      </a:endParaRPr>
                    </a:p>
                    <a:p>
                      <a:pPr marL="171450" indent="-171450" algn="just" defTabSz="914400" rtl="0" eaLnBrk="1" fontAlgn="t" latinLnBrk="0" hangingPunct="1">
                        <a:buFont typeface="Arial" panose="020B0604020202020204" pitchFamily="34" charset="0"/>
                        <a:buChar char="•"/>
                      </a:pPr>
                      <a:r>
                        <a:rPr lang="en-ZA" sz="1400" b="1" i="0" u="none" strike="noStrike" kern="1200" dirty="0" smtClean="0">
                          <a:solidFill>
                            <a:srgbClr val="000000"/>
                          </a:solidFill>
                          <a:effectLst/>
                          <a:latin typeface="Arial Narrow" panose="020B0606020202030204" pitchFamily="34" charset="0"/>
                          <a:ea typeface="+mn-ea"/>
                          <a:cs typeface="+mn-cs"/>
                        </a:rPr>
                        <a:t>Tourism Website:</a:t>
                      </a:r>
                    </a:p>
                    <a:p>
                      <a:pPr marL="363538" lvl="0" indent="-171450" algn="just" defTabSz="914400" rtl="0" eaLnBrk="1" fontAlgn="t" latinLnBrk="0" hangingPunct="1">
                        <a:buFontTx/>
                        <a:buChar char="-"/>
                      </a:pPr>
                      <a:r>
                        <a:rPr lang="en-ZA" sz="1400" b="0" i="0" u="none" strike="noStrike" kern="1200" dirty="0" smtClean="0">
                          <a:solidFill>
                            <a:srgbClr val="000000"/>
                          </a:solidFill>
                          <a:effectLst/>
                          <a:latin typeface="Arial Narrow" panose="020B0606020202030204" pitchFamily="34" charset="0"/>
                          <a:ea typeface="+mn-ea"/>
                          <a:cs typeface="+mn-cs"/>
                        </a:rPr>
                        <a:t>Prototype for the new and responsive departmental website designed.</a:t>
                      </a:r>
                    </a:p>
                    <a:p>
                      <a:pPr marL="363538" lvl="0" indent="-171450" algn="just" defTabSz="914400" rtl="0" eaLnBrk="1" fontAlgn="t" latinLnBrk="0" hangingPunct="1">
                        <a:buFontTx/>
                        <a:buChar char="-"/>
                      </a:pPr>
                      <a:r>
                        <a:rPr lang="en-ZA" sz="1400" b="0" i="0" u="none" strike="noStrike" kern="1200" dirty="0" smtClean="0">
                          <a:solidFill>
                            <a:srgbClr val="000000"/>
                          </a:solidFill>
                          <a:effectLst/>
                          <a:latin typeface="Arial Narrow" panose="020B0606020202030204" pitchFamily="34" charset="0"/>
                          <a:ea typeface="+mn-ea"/>
                          <a:cs typeface="+mn-cs"/>
                        </a:rPr>
                        <a:t>Aligned the current website with the new departmental structure.</a:t>
                      </a:r>
                    </a:p>
                    <a:p>
                      <a:pPr marL="363538" lvl="0" indent="-171450" algn="just" defTabSz="914400" rtl="0" eaLnBrk="1" fontAlgn="t" latinLnBrk="0" hangingPunct="1">
                        <a:buFontTx/>
                        <a:buChar char="-"/>
                      </a:pPr>
                      <a:r>
                        <a:rPr lang="en-ZA" sz="1400" b="0" i="0" u="none" strike="noStrike" kern="1200" dirty="0" smtClean="0">
                          <a:solidFill>
                            <a:srgbClr val="000000"/>
                          </a:solidFill>
                          <a:effectLst/>
                          <a:latin typeface="Arial Narrow" panose="020B0606020202030204" pitchFamily="34" charset="0"/>
                          <a:ea typeface="+mn-ea"/>
                          <a:cs typeface="+mn-cs"/>
                        </a:rPr>
                        <a:t>Website continuously maintained </a:t>
                      </a:r>
                    </a:p>
                    <a:p>
                      <a:pPr marL="171450" indent="-171450" algn="just" fontAlgn="t">
                        <a:buFontTx/>
                        <a:buChar char="-"/>
                      </a:pPr>
                      <a:endParaRPr lang="en-ZA" sz="1400" b="0" i="0" u="none" strike="noStrike" dirty="0" smtClean="0">
                        <a:solidFill>
                          <a:srgbClr val="000000"/>
                        </a:solidFill>
                        <a:effectLst/>
                        <a:latin typeface="Arial Narrow" panose="020B0606020202030204" pitchFamily="34" charset="0"/>
                      </a:endParaRPr>
                    </a:p>
                    <a:p>
                      <a:pPr marL="171450" indent="-171450" algn="just" defTabSz="914400" rtl="0" eaLnBrk="1" fontAlgn="t" latinLnBrk="0" hangingPunct="1">
                        <a:buFont typeface="Arial" panose="020B0604020202020204" pitchFamily="34" charset="0"/>
                        <a:buChar char="•"/>
                      </a:pPr>
                      <a:r>
                        <a:rPr lang="en-ZA" sz="1400" b="1" i="0" u="none" strike="noStrike" kern="1200" dirty="0" smtClean="0">
                          <a:solidFill>
                            <a:srgbClr val="000000"/>
                          </a:solidFill>
                          <a:effectLst/>
                          <a:latin typeface="Arial Narrow" panose="020B0606020202030204" pitchFamily="34" charset="0"/>
                          <a:ea typeface="+mn-ea"/>
                          <a:cs typeface="+mn-cs"/>
                        </a:rPr>
                        <a:t>Tourism Knowledge Portal</a:t>
                      </a:r>
                    </a:p>
                    <a:p>
                      <a:pPr marL="363538" lvl="0" indent="-171450" algn="just" defTabSz="914400" rtl="0" eaLnBrk="1" fontAlgn="t" latinLnBrk="0" hangingPunct="1">
                        <a:buFontTx/>
                        <a:buChar char="-"/>
                      </a:pPr>
                      <a:r>
                        <a:rPr lang="en-ZA" sz="1400" b="0" i="0" u="none" strike="noStrike" kern="1200" dirty="0" smtClean="0">
                          <a:solidFill>
                            <a:srgbClr val="000000"/>
                          </a:solidFill>
                          <a:effectLst/>
                          <a:latin typeface="Arial Narrow" panose="020B0606020202030204" pitchFamily="34" charset="0"/>
                          <a:ea typeface="+mn-ea"/>
                          <a:cs typeface="+mn-cs"/>
                        </a:rPr>
                        <a:t>GDWG collaboration tool developed</a:t>
                      </a:r>
                    </a:p>
                    <a:p>
                      <a:pPr marL="363538" lvl="0" indent="-171450" algn="just" defTabSz="914400" rtl="0" eaLnBrk="1" fontAlgn="t" latinLnBrk="0" hangingPunct="1">
                        <a:buFontTx/>
                        <a:buChar char="-"/>
                      </a:pPr>
                      <a:r>
                        <a:rPr lang="en-ZA" sz="1400" b="0" i="0" u="none" strike="noStrike" kern="1200" dirty="0" smtClean="0">
                          <a:solidFill>
                            <a:srgbClr val="000000"/>
                          </a:solidFill>
                          <a:effectLst/>
                          <a:latin typeface="Arial Narrow" panose="020B0606020202030204" pitchFamily="34" charset="0"/>
                          <a:ea typeface="+mn-ea"/>
                          <a:cs typeface="+mn-cs"/>
                        </a:rPr>
                        <a:t> Research Collaboration tool developed. </a:t>
                      </a:r>
                    </a:p>
                    <a:p>
                      <a:pPr marL="363538" lvl="0" indent="-171450" algn="just" defTabSz="914400" rtl="0" eaLnBrk="1" fontAlgn="t" latinLnBrk="0" hangingPunct="1">
                        <a:buFontTx/>
                        <a:buChar char="-"/>
                      </a:pPr>
                      <a:r>
                        <a:rPr lang="en-ZA" sz="1400" b="0" i="0" u="none" strike="noStrike" kern="1200" dirty="0" smtClean="0">
                          <a:solidFill>
                            <a:srgbClr val="000000"/>
                          </a:solidFill>
                          <a:effectLst/>
                          <a:latin typeface="Arial Narrow" panose="020B0606020202030204" pitchFamily="34" charset="0"/>
                          <a:ea typeface="+mn-ea"/>
                          <a:cs typeface="+mn-cs"/>
                        </a:rPr>
                        <a:t>The designed a prototype for the Portal to align with the new corporate brand, and make the site more responsive in progress</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13" name="Footer Placeholder 1"/>
          <p:cNvSpPr>
            <a:spLocks noGrp="1"/>
          </p:cNvSpPr>
          <p:nvPr>
            <p:ph type="ftr" sz="quarter" idx="11"/>
          </p:nvPr>
        </p:nvSpPr>
        <p:spPr>
          <a:xfrm>
            <a:off x="871152" y="5886794"/>
            <a:ext cx="3078548" cy="365125"/>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27561066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521569896"/>
              </p:ext>
            </p:extLst>
          </p:nvPr>
        </p:nvGraphicFramePr>
        <p:xfrm>
          <a:off x="244064" y="225571"/>
          <a:ext cx="8685332" cy="5503640"/>
        </p:xfrm>
        <a:graphic>
          <a:graphicData uri="http://schemas.openxmlformats.org/drawingml/2006/table">
            <a:tbl>
              <a:tblPr firstRow="1" bandRow="1">
                <a:tableStyleId>{21E4AEA4-8DFA-4A89-87EB-49C32662AFE0}</a:tableStyleId>
              </a:tblPr>
              <a:tblGrid>
                <a:gridCol w="1651971">
                  <a:extLst>
                    <a:ext uri="{9D8B030D-6E8A-4147-A177-3AD203B41FA5}">
                      <a16:colId xmlns:a16="http://schemas.microsoft.com/office/drawing/2014/main" xmlns="" val="20000"/>
                    </a:ext>
                  </a:extLst>
                </a:gridCol>
                <a:gridCol w="1183341">
                  <a:extLst>
                    <a:ext uri="{9D8B030D-6E8A-4147-A177-3AD203B41FA5}">
                      <a16:colId xmlns:a16="http://schemas.microsoft.com/office/drawing/2014/main" xmlns="" val="20001"/>
                    </a:ext>
                  </a:extLst>
                </a:gridCol>
                <a:gridCol w="1304365">
                  <a:extLst>
                    <a:ext uri="{9D8B030D-6E8A-4147-A177-3AD203B41FA5}">
                      <a16:colId xmlns:a16="http://schemas.microsoft.com/office/drawing/2014/main" xmlns="" val="20003"/>
                    </a:ext>
                  </a:extLst>
                </a:gridCol>
                <a:gridCol w="1223683">
                  <a:extLst>
                    <a:ext uri="{9D8B030D-6E8A-4147-A177-3AD203B41FA5}">
                      <a16:colId xmlns:a16="http://schemas.microsoft.com/office/drawing/2014/main" xmlns="" val="20004"/>
                    </a:ext>
                  </a:extLst>
                </a:gridCol>
                <a:gridCol w="3321972">
                  <a:extLst>
                    <a:ext uri="{9D8B030D-6E8A-4147-A177-3AD203B41FA5}">
                      <a16:colId xmlns:a16="http://schemas.microsoft.com/office/drawing/2014/main" xmlns="" val="4169577973"/>
                    </a:ext>
                  </a:extLst>
                </a:gridCol>
              </a:tblGrid>
              <a:tr h="401818">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rPr>
                        <a:t>Strategic Objective: To ensure economic, efficient and effective use of departmental resources.</a:t>
                      </a: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307077">
                <a:tc rowSpan="2">
                  <a:txBody>
                    <a:bodyPr/>
                    <a:lstStyle/>
                    <a:p>
                      <a:pPr algn="ctr">
                        <a:lnSpc>
                          <a:spcPct val="100000"/>
                        </a:lnSpc>
                      </a:pPr>
                      <a:r>
                        <a:rPr lang="en-US" sz="1400" b="1" dirty="0" smtClean="0">
                          <a:latin typeface="Arial Narrow" panose="020B0606020202030204" pitchFamily="34" charset="0"/>
                        </a:rPr>
                        <a:t>Key</a:t>
                      </a:r>
                      <a:r>
                        <a:rPr lang="en-US" sz="1400" b="1" baseline="0" dirty="0" smtClean="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604462">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4063225">
                <a:tc>
                  <a:txBody>
                    <a:bodyPr/>
                    <a:lstStyle/>
                    <a:p>
                      <a:pPr marL="342900" indent="-342900" algn="just" fontAlgn="t">
                        <a:buFont typeface="+mj-lt"/>
                        <a:buAutoNum type="arabicPeriod" startAt="7"/>
                      </a:pPr>
                      <a:r>
                        <a:rPr lang="en-US" sz="1400" b="0" i="0" u="none" strike="noStrike" dirty="0" smtClean="0">
                          <a:solidFill>
                            <a:srgbClr val="000000"/>
                          </a:solidFill>
                          <a:latin typeface="Arial Narrow"/>
                        </a:rPr>
                        <a:t>Implementation of Information Communication Technology Strategic Plan (ICTSP).</a:t>
                      </a:r>
                      <a:endParaRPr lang="en-US" sz="1400" b="0" i="0" u="none" strike="noStrike" dirty="0">
                        <a:solidFill>
                          <a:srgbClr val="000000"/>
                        </a:solidFill>
                        <a:latin typeface="Arial Narrow"/>
                      </a:endParaRP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400" b="0" i="0" u="none" strike="noStrike" dirty="0">
                          <a:solidFill>
                            <a:srgbClr val="000000"/>
                          </a:solidFill>
                          <a:effectLst/>
                          <a:latin typeface="Arial Narrow" panose="020B0606020202030204" pitchFamily="34" charset="0"/>
                        </a:rPr>
                        <a:t>Implementation of phase </a:t>
                      </a:r>
                      <a:r>
                        <a:rPr lang="en-US" sz="1400" b="0" i="0" u="none" strike="noStrike" dirty="0" smtClean="0">
                          <a:solidFill>
                            <a:srgbClr val="000000"/>
                          </a:solidFill>
                          <a:effectLst/>
                          <a:latin typeface="Arial Narrow" panose="020B0606020202030204" pitchFamily="34" charset="0"/>
                        </a:rPr>
                        <a:t>3 </a:t>
                      </a:r>
                      <a:r>
                        <a:rPr lang="en-US" sz="1400" b="0" i="0" u="none" strike="noStrike" dirty="0">
                          <a:solidFill>
                            <a:srgbClr val="000000"/>
                          </a:solidFill>
                          <a:effectLst/>
                          <a:latin typeface="Arial Narrow" panose="020B0606020202030204" pitchFamily="34" charset="0"/>
                        </a:rPr>
                        <a:t>of the </a:t>
                      </a:r>
                      <a:r>
                        <a:rPr lang="en-US" sz="1400" b="0" i="0" u="none" strike="noStrike" dirty="0" smtClean="0">
                          <a:solidFill>
                            <a:srgbClr val="000000"/>
                          </a:solidFill>
                          <a:effectLst/>
                          <a:latin typeface="Arial Narrow" panose="020B0606020202030204" pitchFamily="34" charset="0"/>
                        </a:rPr>
                        <a:t>ICTSP.</a:t>
                      </a:r>
                      <a:endParaRPr lang="en-US" sz="14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indent="0" algn="just" fontAlgn="t">
                        <a:buFont typeface="Arial" panose="020B0604020202020204" pitchFamily="34" charset="0"/>
                        <a:buNone/>
                      </a:pPr>
                      <a:r>
                        <a:rPr lang="en-ZA" sz="1400" b="0" i="0" u="none" strike="noStrike" dirty="0" smtClean="0">
                          <a:solidFill>
                            <a:srgbClr val="000000"/>
                          </a:solidFill>
                          <a:effectLst/>
                          <a:latin typeface="Arial Narrow" panose="020B0606020202030204" pitchFamily="34" charset="0"/>
                        </a:rPr>
                        <a:t>44% of annual deliverables of the ICTSP was implemented through the following deliverables:</a:t>
                      </a:r>
                    </a:p>
                    <a:p>
                      <a:pPr marL="171450" indent="-171450"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General ICT Services;</a:t>
                      </a:r>
                    </a:p>
                    <a:p>
                      <a:pPr marL="171450" indent="-171450"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Tourism Website; and</a:t>
                      </a:r>
                    </a:p>
                    <a:p>
                      <a:pPr marL="171450" indent="-171450"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Electronic Document Management System (EDMS).</a:t>
                      </a:r>
                      <a:endParaRPr lang="en-ZA" sz="1400" b="0" i="0" u="none" strike="noStrike" dirty="0">
                        <a:solidFill>
                          <a:srgbClr val="000000"/>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400" b="0" i="0" u="none" strike="noStrike" dirty="0" smtClean="0">
                          <a:solidFill>
                            <a:srgbClr val="000000"/>
                          </a:solidFill>
                          <a:effectLst/>
                          <a:latin typeface="Arial Narrow" panose="020B0606020202030204" pitchFamily="34" charset="0"/>
                        </a:rPr>
                        <a:t>Implementation of 75% of annual deliverables of the ICTSP.</a:t>
                      </a:r>
                      <a:endParaRPr lang="en-ZA" sz="1400" b="0" i="0" u="none" strike="noStrike" dirty="0">
                        <a:solidFill>
                          <a:srgbClr val="000000"/>
                        </a:solidFill>
                        <a:effectLst/>
                        <a:latin typeface="Arial Narrow" panose="020B0606020202030204" pitchFamily="34"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indent="0" algn="just" fontAlgn="t">
                        <a:buFont typeface="Arial" panose="020B0604020202020204" pitchFamily="34" charset="0"/>
                        <a:buNone/>
                      </a:pPr>
                      <a:r>
                        <a:rPr lang="en-ZA" sz="1400" b="0" i="0" u="none" strike="noStrike" dirty="0" smtClean="0">
                          <a:solidFill>
                            <a:srgbClr val="000000"/>
                          </a:solidFill>
                          <a:effectLst/>
                          <a:latin typeface="Arial Narrow" panose="020B0606020202030204" pitchFamily="34" charset="0"/>
                        </a:rPr>
                        <a:t>71% of annual deliverables of the ICTSP implemented through the following deliverables (</a:t>
                      </a:r>
                      <a:r>
                        <a:rPr lang="en-ZA" sz="1400" b="0" i="0" u="none" strike="noStrike" dirty="0" err="1" smtClean="0">
                          <a:solidFill>
                            <a:srgbClr val="000000"/>
                          </a:solidFill>
                          <a:effectLst/>
                          <a:latin typeface="Arial Narrow" panose="020B0606020202030204" pitchFamily="34" charset="0"/>
                        </a:rPr>
                        <a:t>cont</a:t>
                      </a:r>
                      <a:r>
                        <a:rPr lang="en-ZA" sz="1400" b="0" i="0" u="none" strike="noStrike" dirty="0" smtClean="0">
                          <a:solidFill>
                            <a:srgbClr val="000000"/>
                          </a:solidFill>
                          <a:effectLst/>
                          <a:latin typeface="Arial Narrow" panose="020B0606020202030204" pitchFamily="34" charset="0"/>
                        </a:rPr>
                        <a:t>….):</a:t>
                      </a:r>
                    </a:p>
                    <a:p>
                      <a:pPr marL="0" indent="0" algn="just" fontAlgn="t">
                        <a:buFont typeface="Arial" panose="020B0604020202020204" pitchFamily="34" charset="0"/>
                        <a:buNone/>
                      </a:pPr>
                      <a:endParaRPr lang="en-ZA" sz="1400" b="0" i="0" u="none" strike="noStrike" dirty="0" smtClean="0">
                        <a:solidFill>
                          <a:srgbClr val="000000"/>
                        </a:solidFill>
                        <a:effectLst/>
                        <a:latin typeface="Arial Narrow" panose="020B0606020202030204" pitchFamily="34" charset="0"/>
                      </a:endParaRPr>
                    </a:p>
                    <a:p>
                      <a:pPr marL="171450" indent="-171450" algn="just" defTabSz="914400" rtl="0" eaLnBrk="1" fontAlgn="t" latinLnBrk="0" hangingPunct="1">
                        <a:buFont typeface="Arial" panose="020B0604020202020204" pitchFamily="34" charset="0"/>
                        <a:buChar char="•"/>
                      </a:pPr>
                      <a:r>
                        <a:rPr lang="en-ZA" sz="1400" b="1" i="0" u="none" strike="noStrike" kern="1200" dirty="0" smtClean="0">
                          <a:solidFill>
                            <a:srgbClr val="000000"/>
                          </a:solidFill>
                          <a:effectLst/>
                          <a:latin typeface="Arial Narrow" panose="020B0606020202030204" pitchFamily="34" charset="0"/>
                          <a:ea typeface="+mn-ea"/>
                          <a:cs typeface="+mn-cs"/>
                        </a:rPr>
                        <a:t>Electronic Document Management System (EDMS):</a:t>
                      </a:r>
                    </a:p>
                    <a:p>
                      <a:pPr marL="363538" indent="-171450" algn="just" defTabSz="914400" rtl="0" eaLnBrk="1" fontAlgn="t" latinLnBrk="0" hangingPunct="1">
                        <a:buFontTx/>
                        <a:buChar char="-"/>
                      </a:pPr>
                      <a:r>
                        <a:rPr lang="en-ZA" sz="1400" b="0" i="0" u="none" strike="noStrike" kern="1200" dirty="0" smtClean="0">
                          <a:solidFill>
                            <a:srgbClr val="000000"/>
                          </a:solidFill>
                          <a:effectLst/>
                          <a:latin typeface="Arial Narrow" panose="020B0606020202030204" pitchFamily="34" charset="0"/>
                          <a:ea typeface="+mn-ea"/>
                          <a:cs typeface="+mn-cs"/>
                        </a:rPr>
                        <a:t>Movement of the saved files to the new redesigned approved folder structure</a:t>
                      </a:r>
                    </a:p>
                    <a:p>
                      <a:pPr marL="363538" indent="-171450" algn="just" defTabSz="914400" rtl="0" eaLnBrk="1" fontAlgn="t" latinLnBrk="0" hangingPunct="1">
                        <a:buFontTx/>
                        <a:buChar char="-"/>
                      </a:pPr>
                      <a:r>
                        <a:rPr lang="en-ZA" sz="1400" b="0" i="1" u="none" strike="noStrike" kern="1200" dirty="0" smtClean="0">
                          <a:solidFill>
                            <a:srgbClr val="000000"/>
                          </a:solidFill>
                          <a:effectLst/>
                          <a:latin typeface="Arial Narrow" panose="020B0606020202030204" pitchFamily="34" charset="0"/>
                          <a:ea typeface="+mn-ea"/>
                          <a:cs typeface="+mn-cs"/>
                        </a:rPr>
                        <a:t>Ad hoc </a:t>
                      </a:r>
                      <a:r>
                        <a:rPr lang="en-ZA" sz="1400" b="0" i="0" u="none" strike="noStrike" kern="1200" dirty="0" smtClean="0">
                          <a:solidFill>
                            <a:srgbClr val="000000"/>
                          </a:solidFill>
                          <a:effectLst/>
                          <a:latin typeface="Arial Narrow" panose="020B0606020202030204" pitchFamily="34" charset="0"/>
                          <a:ea typeface="+mn-ea"/>
                          <a:cs typeface="+mn-cs"/>
                        </a:rPr>
                        <a:t>routing on workflows on continuous basis whilst branch workflows are being amended</a:t>
                      </a:r>
                    </a:p>
                    <a:p>
                      <a:pPr marL="171450" indent="-171450" algn="just" defTabSz="914400" rtl="0" eaLnBrk="1" fontAlgn="t" latinLnBrk="0" hangingPunct="1">
                        <a:buFont typeface="Arial" panose="020B0604020202020204" pitchFamily="34" charset="0"/>
                        <a:buChar char="•"/>
                      </a:pPr>
                      <a:r>
                        <a:rPr lang="en-ZA" sz="1400" b="1" i="0" u="none" strike="noStrike" kern="1200" dirty="0" smtClean="0">
                          <a:solidFill>
                            <a:srgbClr val="000000"/>
                          </a:solidFill>
                          <a:effectLst/>
                          <a:latin typeface="Arial Narrow" panose="020B0606020202030204" pitchFamily="34" charset="0"/>
                          <a:ea typeface="+mn-ea"/>
                          <a:cs typeface="+mn-cs"/>
                        </a:rPr>
                        <a:t>General ICT services:</a:t>
                      </a:r>
                    </a:p>
                    <a:p>
                      <a:pPr marL="363538" indent="-171450" algn="just" defTabSz="914400" rtl="0" eaLnBrk="1" fontAlgn="t" latinLnBrk="0" hangingPunct="1">
                        <a:buFontTx/>
                        <a:buChar char="-"/>
                      </a:pPr>
                      <a:r>
                        <a:rPr lang="en-ZA" sz="1400" b="0" i="0" u="none" strike="noStrike" kern="1200" dirty="0" smtClean="0">
                          <a:solidFill>
                            <a:srgbClr val="000000"/>
                          </a:solidFill>
                          <a:effectLst/>
                          <a:latin typeface="Arial Narrow" panose="020B0606020202030204" pitchFamily="34" charset="0"/>
                          <a:ea typeface="+mn-ea"/>
                          <a:cs typeface="+mn-cs"/>
                        </a:rPr>
                        <a:t>Deploy the RSVP for Transformation Summit</a:t>
                      </a:r>
                    </a:p>
                    <a:p>
                      <a:pPr marL="363538" indent="-171450" algn="just" defTabSz="914400" rtl="0" eaLnBrk="1" fontAlgn="t" latinLnBrk="0" hangingPunct="1">
                        <a:buFontTx/>
                        <a:buChar char="-"/>
                      </a:pPr>
                      <a:r>
                        <a:rPr lang="en-ZA" sz="1400" b="0" i="0" u="none" strike="noStrike" kern="1200" dirty="0" smtClean="0">
                          <a:solidFill>
                            <a:srgbClr val="000000"/>
                          </a:solidFill>
                          <a:effectLst/>
                          <a:latin typeface="Arial Narrow" panose="020B0606020202030204" pitchFamily="34" charset="0"/>
                          <a:ea typeface="+mn-ea"/>
                          <a:cs typeface="+mn-cs"/>
                        </a:rPr>
                        <a:t>Anti-Corruption Pledge deployed</a:t>
                      </a:r>
                    </a:p>
                    <a:p>
                      <a:pPr marL="363538" indent="-171450" algn="just" defTabSz="914400" rtl="0" eaLnBrk="1" fontAlgn="t" latinLnBrk="0" hangingPunct="1">
                        <a:buFontTx/>
                        <a:buChar char="-"/>
                      </a:pPr>
                      <a:r>
                        <a:rPr lang="en-ZA" sz="1400" b="0" i="0" u="none" strike="noStrike" kern="1200" dirty="0" smtClean="0">
                          <a:solidFill>
                            <a:srgbClr val="000000"/>
                          </a:solidFill>
                          <a:effectLst/>
                          <a:latin typeface="Arial Narrow" panose="020B0606020202030204" pitchFamily="34" charset="0"/>
                          <a:ea typeface="+mn-ea"/>
                          <a:cs typeface="+mn-cs"/>
                        </a:rPr>
                        <a:t>SMME database (ED Portal)developed is on testing stage</a:t>
                      </a:r>
                    </a:p>
                    <a:p>
                      <a:pPr marL="363538" indent="-171450" algn="just" defTabSz="914400" rtl="0" eaLnBrk="1" fontAlgn="t" latinLnBrk="0" hangingPunct="1">
                        <a:buFontTx/>
                        <a:buChar char="-"/>
                      </a:pPr>
                      <a:r>
                        <a:rPr lang="en-ZA" sz="1400" b="0" i="0" u="none" strike="noStrike" kern="1200" dirty="0" smtClean="0">
                          <a:solidFill>
                            <a:srgbClr val="000000"/>
                          </a:solidFill>
                          <a:effectLst/>
                          <a:latin typeface="Arial Narrow" panose="020B0606020202030204" pitchFamily="34" charset="0"/>
                          <a:ea typeface="+mn-ea"/>
                          <a:cs typeface="+mn-cs"/>
                        </a:rPr>
                        <a:t>B-BBEE Portal launched at the Tourism Transformation Summit - 30 October 2017 </a:t>
                      </a:r>
                      <a:endParaRPr lang="en-ZA" sz="1400" b="0" i="0" u="none" strike="noStrike" kern="1200" dirty="0">
                        <a:solidFill>
                          <a:srgbClr val="000000"/>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13" name="Footer Placeholder 1"/>
          <p:cNvSpPr>
            <a:spLocks noGrp="1"/>
          </p:cNvSpPr>
          <p:nvPr>
            <p:ph type="ftr" sz="quarter" idx="11"/>
          </p:nvPr>
        </p:nvSpPr>
        <p:spPr>
          <a:xfrm>
            <a:off x="871152" y="5886794"/>
            <a:ext cx="3078548" cy="365125"/>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33130021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3" name="Content Placeholder 3"/>
          <p:cNvGraphicFramePr>
            <a:graphicFrameLocks/>
          </p:cNvGraphicFramePr>
          <p:nvPr>
            <p:extLst>
              <p:ext uri="{D42A27DB-BD31-4B8C-83A1-F6EECF244321}">
                <p14:modId xmlns:p14="http://schemas.microsoft.com/office/powerpoint/2010/main" val="2216646615"/>
              </p:ext>
            </p:extLst>
          </p:nvPr>
        </p:nvGraphicFramePr>
        <p:xfrm>
          <a:off x="423219" y="452605"/>
          <a:ext cx="8281167" cy="3842596"/>
        </p:xfrm>
        <a:graphic>
          <a:graphicData uri="http://schemas.openxmlformats.org/drawingml/2006/table">
            <a:tbl>
              <a:tblPr firstRow="1" bandRow="1">
                <a:tableStyleId>{21E4AEA4-8DFA-4A89-87EB-49C32662AFE0}</a:tableStyleId>
              </a:tblPr>
              <a:tblGrid>
                <a:gridCol w="1907857">
                  <a:extLst>
                    <a:ext uri="{9D8B030D-6E8A-4147-A177-3AD203B41FA5}">
                      <a16:colId xmlns:a16="http://schemas.microsoft.com/office/drawing/2014/main" xmlns="" val="20000"/>
                    </a:ext>
                  </a:extLst>
                </a:gridCol>
                <a:gridCol w="1783724">
                  <a:extLst>
                    <a:ext uri="{9D8B030D-6E8A-4147-A177-3AD203B41FA5}">
                      <a16:colId xmlns:a16="http://schemas.microsoft.com/office/drawing/2014/main" xmlns="" val="20001"/>
                    </a:ext>
                  </a:extLst>
                </a:gridCol>
                <a:gridCol w="1735494">
                  <a:extLst>
                    <a:ext uri="{9D8B030D-6E8A-4147-A177-3AD203B41FA5}">
                      <a16:colId xmlns:a16="http://schemas.microsoft.com/office/drawing/2014/main" xmlns="" val="20003"/>
                    </a:ext>
                  </a:extLst>
                </a:gridCol>
                <a:gridCol w="1436914">
                  <a:extLst>
                    <a:ext uri="{9D8B030D-6E8A-4147-A177-3AD203B41FA5}">
                      <a16:colId xmlns:a16="http://schemas.microsoft.com/office/drawing/2014/main" xmlns="" val="20004"/>
                    </a:ext>
                  </a:extLst>
                </a:gridCol>
                <a:gridCol w="1417178">
                  <a:extLst>
                    <a:ext uri="{9D8B030D-6E8A-4147-A177-3AD203B41FA5}">
                      <a16:colId xmlns:a16="http://schemas.microsoft.com/office/drawing/2014/main" xmlns="" val="2042785056"/>
                    </a:ext>
                  </a:extLst>
                </a:gridCol>
              </a:tblGrid>
              <a:tr h="345162">
                <a:tc gridSpan="5">
                  <a:txBody>
                    <a:bodyPr/>
                    <a:lstStyle/>
                    <a:p>
                      <a:pPr algn="just" fontAlgn="ctr"/>
                      <a:r>
                        <a:rPr lang="en-US" sz="1400" b="1" u="none" strike="noStrike" dirty="0" smtClean="0">
                          <a:solidFill>
                            <a:schemeClr val="tx1"/>
                          </a:solidFill>
                          <a:latin typeface="Arial Narrow" panose="020B0606020202030204" pitchFamily="34" charset="0"/>
                        </a:rPr>
                        <a:t>Strategic Objective: To enhance understanding and awareness of the value of tourism and its opportunities.</a:t>
                      </a:r>
                      <a:endParaRPr lang="en-US" sz="1400" b="1" i="0" u="none" strike="noStrike" dirty="0" smtClean="0">
                        <a:solidFill>
                          <a:schemeClr val="tx1"/>
                        </a:solidFill>
                        <a:latin typeface="Arial Narrow" pitchFamily="34" charset="0"/>
                      </a:endParaRP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299613">
                <a:tc rowSpan="2">
                  <a:txBody>
                    <a:bodyPr/>
                    <a:lstStyle/>
                    <a:p>
                      <a:pPr algn="ctr">
                        <a:lnSpc>
                          <a:spcPct val="100000"/>
                        </a:lnSpc>
                      </a:pPr>
                      <a:r>
                        <a:rPr lang="en-US" sz="1400" b="1" dirty="0" smtClean="0">
                          <a:latin typeface="Arial Narrow" panose="020B0606020202030204" pitchFamily="34" charset="0"/>
                        </a:rPr>
                        <a:t>Key</a:t>
                      </a:r>
                      <a:r>
                        <a:rPr lang="en-US" sz="1400" b="1" baseline="0" dirty="0" smtClean="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719070">
                <a:tc vMerge="1">
                  <a:txBody>
                    <a:bodyPr/>
                    <a:lstStyle/>
                    <a:p>
                      <a:endParaRPr lang="en-ZA"/>
                    </a:p>
                  </a:txBody>
                  <a:tcPr/>
                </a:tc>
                <a:tc vMerge="1">
                  <a:txBody>
                    <a:bodyPr/>
                    <a:lstStyle/>
                    <a:p>
                      <a:pPr marL="0" indent="0" algn="ctr">
                        <a:lnSpc>
                          <a:spcPct val="100000"/>
                        </a:lnSpc>
                        <a:tabLst>
                          <a:tab pos="534988" algn="l"/>
                          <a:tab pos="1614488" algn="l"/>
                        </a:tabLst>
                      </a:pP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xmlns="" val="10002"/>
                  </a:ext>
                </a:extLst>
              </a:tr>
              <a:tr h="2461114">
                <a:tc>
                  <a:txBody>
                    <a:bodyPr/>
                    <a:lstStyle/>
                    <a:p>
                      <a:pPr marL="342900" indent="-342900" algn="just" fontAlgn="t">
                        <a:buFont typeface="+mj-lt"/>
                        <a:buAutoNum type="arabicPeriod" startAt="8"/>
                      </a:pPr>
                      <a:r>
                        <a:rPr lang="en-US" sz="1400" b="0" i="0" u="none" strike="noStrike" dirty="0" smtClean="0">
                          <a:solidFill>
                            <a:srgbClr val="000000"/>
                          </a:solidFill>
                          <a:latin typeface="Arial Narrow" pitchFamily="34" charset="0"/>
                        </a:rPr>
                        <a:t>Number of quarterly and annual financial statements compiled and submitted.</a:t>
                      </a:r>
                      <a:endParaRPr lang="en-US" sz="1400" b="0" i="0" u="none" strike="noStrike" dirty="0">
                        <a:solidFill>
                          <a:srgbClr val="000000"/>
                        </a:solidFill>
                        <a:latin typeface="Arial Narrow" pitchFamily="34" charset="0"/>
                      </a:endParaRPr>
                    </a:p>
                  </a:txBody>
                  <a:tcPr marL="86398" marR="86398"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400" b="0" i="0" u="none" strike="noStrike" dirty="0" smtClean="0">
                          <a:solidFill>
                            <a:srgbClr val="000000"/>
                          </a:solidFill>
                          <a:effectLst/>
                          <a:latin typeface="Arial Narrow" panose="020B0606020202030204" pitchFamily="34" charset="0"/>
                        </a:rPr>
                        <a:t>Three quarterly interim financial statements compiled and submitted to NT.</a:t>
                      </a:r>
                      <a:br>
                        <a:rPr lang="en-US" sz="1400" b="0" i="0" u="none" strike="noStrike" dirty="0" smtClean="0">
                          <a:solidFill>
                            <a:srgbClr val="000000"/>
                          </a:solidFill>
                          <a:effectLst/>
                          <a:latin typeface="Arial Narrow" panose="020B0606020202030204" pitchFamily="34" charset="0"/>
                        </a:rPr>
                      </a:br>
                      <a:r>
                        <a:rPr lang="en-US" sz="1400" b="0" i="0" u="none" strike="noStrike" dirty="0" smtClean="0">
                          <a:solidFill>
                            <a:srgbClr val="000000"/>
                          </a:solidFill>
                          <a:effectLst/>
                          <a:latin typeface="Arial Narrow" panose="020B0606020202030204" pitchFamily="34" charset="0"/>
                        </a:rPr>
                        <a:t/>
                      </a:r>
                      <a:br>
                        <a:rPr lang="en-US" sz="1400" b="0" i="0" u="none" strike="noStrike" dirty="0" smtClean="0">
                          <a:solidFill>
                            <a:srgbClr val="000000"/>
                          </a:solidFill>
                          <a:effectLst/>
                          <a:latin typeface="Arial Narrow" panose="020B0606020202030204" pitchFamily="34" charset="0"/>
                        </a:rPr>
                      </a:br>
                      <a:r>
                        <a:rPr lang="en-US" sz="1400" b="0" i="0" u="none" strike="noStrike" dirty="0" smtClean="0">
                          <a:solidFill>
                            <a:srgbClr val="000000"/>
                          </a:solidFill>
                          <a:effectLst/>
                          <a:latin typeface="Arial Narrow" panose="020B0606020202030204" pitchFamily="34" charset="0"/>
                        </a:rPr>
                        <a:t>One</a:t>
                      </a:r>
                      <a:r>
                        <a:rPr lang="en-US" sz="1400" b="0" i="0" u="none" strike="noStrike" baseline="0" dirty="0" smtClean="0">
                          <a:solidFill>
                            <a:srgbClr val="000000"/>
                          </a:solidFill>
                          <a:effectLst/>
                          <a:latin typeface="Arial Narrow" panose="020B0606020202030204" pitchFamily="34" charset="0"/>
                        </a:rPr>
                        <a:t> a</a:t>
                      </a:r>
                      <a:r>
                        <a:rPr lang="en-US" sz="1400" b="0" i="0" u="none" strike="noStrike" dirty="0" smtClean="0">
                          <a:solidFill>
                            <a:srgbClr val="000000"/>
                          </a:solidFill>
                          <a:effectLst/>
                          <a:latin typeface="Arial Narrow" panose="020B0606020202030204" pitchFamily="34" charset="0"/>
                        </a:rPr>
                        <a:t>nnual </a:t>
                      </a:r>
                      <a:r>
                        <a:rPr lang="en-US" sz="1400" b="0" i="0" u="none" strike="noStrike" dirty="0">
                          <a:solidFill>
                            <a:srgbClr val="000000"/>
                          </a:solidFill>
                          <a:effectLst/>
                          <a:latin typeface="Arial Narrow" panose="020B0606020202030204" pitchFamily="34" charset="0"/>
                        </a:rPr>
                        <a:t>financial statement compiled and submitted to NT and </a:t>
                      </a:r>
                      <a:r>
                        <a:rPr lang="en-US" sz="1400" b="0" i="0" u="none" strike="noStrike" dirty="0" smtClean="0">
                          <a:solidFill>
                            <a:srgbClr val="000000"/>
                          </a:solidFill>
                          <a:effectLst/>
                          <a:latin typeface="Arial Narrow" panose="020B0606020202030204" pitchFamily="34" charset="0"/>
                        </a:rPr>
                        <a:t>AGSA.</a:t>
                      </a:r>
                      <a:endParaRPr lang="en-US" sz="1400" b="0" i="0" u="none" strike="noStrike" dirty="0">
                        <a:solidFill>
                          <a:srgbClr val="000000"/>
                        </a:solidFill>
                        <a:effectLst/>
                        <a:latin typeface="Arial Narrow" panose="020B0606020202030204" pitchFamily="34" charset="0"/>
                      </a:endParaRP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400" u="none" strike="noStrike" kern="1200" dirty="0" smtClean="0">
                          <a:solidFill>
                            <a:schemeClr val="dk1"/>
                          </a:solidFill>
                          <a:effectLst/>
                          <a:latin typeface="Arial Narrow" panose="020B0606020202030204" pitchFamily="34" charset="0"/>
                          <a:ea typeface="+mn-ea"/>
                          <a:cs typeface="+mn-cs"/>
                        </a:rPr>
                        <a:t>Annual financial statement compiled and submitted to NT and AGSA.</a:t>
                      </a:r>
                      <a:endParaRPr lang="en-ZA" sz="1400" u="none" strike="noStrike" kern="1200" dirty="0">
                        <a:solidFill>
                          <a:schemeClr val="dk1"/>
                        </a:solidFill>
                        <a:effectLst/>
                        <a:latin typeface="Arial Narrow" panose="020B0606020202030204" pitchFamily="34" charset="0"/>
                        <a:ea typeface="+mn-ea"/>
                        <a:cs typeface="+mn-cs"/>
                      </a:endParaRPr>
                    </a:p>
                  </a:txBody>
                  <a:tcPr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400" u="none" strike="noStrike" kern="1200" dirty="0">
                          <a:solidFill>
                            <a:schemeClr val="dk1"/>
                          </a:solidFill>
                          <a:effectLst/>
                          <a:latin typeface="Arial Narrow" panose="020B0606020202030204" pitchFamily="34" charset="0"/>
                          <a:ea typeface="+mn-ea"/>
                          <a:cs typeface="+mn-cs"/>
                        </a:rPr>
                        <a:t>First-quarter interim financial statements compiled and submitted to NT</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400" u="none" strike="noStrike" kern="1200" dirty="0" smtClean="0">
                          <a:solidFill>
                            <a:schemeClr val="dk1"/>
                          </a:solidFill>
                          <a:effectLst/>
                          <a:latin typeface="Arial Narrow" panose="020B0606020202030204" pitchFamily="34" charset="0"/>
                          <a:ea typeface="+mn-ea"/>
                          <a:cs typeface="+mn-cs"/>
                        </a:rPr>
                        <a:t>First-quarter interim financial statements compiled and submitted to NT on 31 July 2017.</a:t>
                      </a:r>
                      <a:endParaRPr lang="en-ZA" sz="1400" u="none" strike="noStrike" kern="1200" dirty="0">
                        <a:solidFill>
                          <a:schemeClr val="dk1"/>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12" name="Footer Placeholder 1"/>
          <p:cNvSpPr>
            <a:spLocks noGrp="1"/>
          </p:cNvSpPr>
          <p:nvPr>
            <p:ph type="ftr" sz="quarter" idx="11"/>
          </p:nvPr>
        </p:nvSpPr>
        <p:spPr>
          <a:xfrm>
            <a:off x="423219" y="5991226"/>
            <a:ext cx="2997200" cy="365125"/>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15195770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3" name="Content Placeholder 3"/>
          <p:cNvGraphicFramePr>
            <a:graphicFrameLocks/>
          </p:cNvGraphicFramePr>
          <p:nvPr>
            <p:extLst>
              <p:ext uri="{D42A27DB-BD31-4B8C-83A1-F6EECF244321}">
                <p14:modId xmlns:p14="http://schemas.microsoft.com/office/powerpoint/2010/main" val="1558683829"/>
              </p:ext>
            </p:extLst>
          </p:nvPr>
        </p:nvGraphicFramePr>
        <p:xfrm>
          <a:off x="254646" y="224005"/>
          <a:ext cx="8562161" cy="5411026"/>
        </p:xfrm>
        <a:graphic>
          <a:graphicData uri="http://schemas.openxmlformats.org/drawingml/2006/table">
            <a:tbl>
              <a:tblPr firstRow="1" bandRow="1">
                <a:tableStyleId>{21E4AEA4-8DFA-4A89-87EB-49C32662AFE0}</a:tableStyleId>
              </a:tblPr>
              <a:tblGrid>
                <a:gridCol w="1722821">
                  <a:extLst>
                    <a:ext uri="{9D8B030D-6E8A-4147-A177-3AD203B41FA5}">
                      <a16:colId xmlns:a16="http://schemas.microsoft.com/office/drawing/2014/main" xmlns="" val="20000"/>
                    </a:ext>
                  </a:extLst>
                </a:gridCol>
                <a:gridCol w="1474237">
                  <a:extLst>
                    <a:ext uri="{9D8B030D-6E8A-4147-A177-3AD203B41FA5}">
                      <a16:colId xmlns:a16="http://schemas.microsoft.com/office/drawing/2014/main" xmlns="" val="20001"/>
                    </a:ext>
                  </a:extLst>
                </a:gridCol>
                <a:gridCol w="1428206">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2565297">
                  <a:extLst>
                    <a:ext uri="{9D8B030D-6E8A-4147-A177-3AD203B41FA5}">
                      <a16:colId xmlns:a16="http://schemas.microsoft.com/office/drawing/2014/main" xmlns="" val="2987806822"/>
                    </a:ext>
                  </a:extLst>
                </a:gridCol>
              </a:tblGrid>
              <a:tr h="284442">
                <a:tc gridSpan="5">
                  <a:txBody>
                    <a:bodyPr/>
                    <a:lstStyle/>
                    <a:p>
                      <a:pPr algn="just" fontAlgn="ctr"/>
                      <a:r>
                        <a:rPr lang="en-US" sz="1400" b="1" u="none" strike="noStrike" dirty="0" smtClean="0">
                          <a:solidFill>
                            <a:schemeClr val="tx1"/>
                          </a:solidFill>
                          <a:latin typeface="Arial Narrow" panose="020B0606020202030204" pitchFamily="34" charset="0"/>
                        </a:rPr>
                        <a:t>Strategic Objective: To enhance understanding and awareness of the value of tourism and its opportunities.</a:t>
                      </a:r>
                      <a:endParaRPr lang="en-US" sz="1400" b="1" i="0" u="none" strike="noStrike" dirty="0" smtClean="0">
                        <a:solidFill>
                          <a:schemeClr val="tx1"/>
                        </a:solidFill>
                        <a:latin typeface="Arial Narrow" pitchFamily="34" charset="0"/>
                      </a:endParaRP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284815">
                <a:tc rowSpan="2">
                  <a:txBody>
                    <a:bodyPr/>
                    <a:lstStyle/>
                    <a:p>
                      <a:pPr algn="ctr">
                        <a:lnSpc>
                          <a:spcPct val="100000"/>
                        </a:lnSpc>
                      </a:pPr>
                      <a:r>
                        <a:rPr lang="en-US" sz="1400" b="1" dirty="0" smtClean="0">
                          <a:latin typeface="Arial Narrow" panose="020B0606020202030204" pitchFamily="34" charset="0"/>
                        </a:rPr>
                        <a:t>Key</a:t>
                      </a:r>
                      <a:r>
                        <a:rPr lang="en-US" sz="1400" b="1" baseline="0" dirty="0" smtClean="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683556">
                <a:tc vMerge="1">
                  <a:txBody>
                    <a:bodyPr/>
                    <a:lstStyle/>
                    <a:p>
                      <a:endParaRPr lang="en-ZA"/>
                    </a:p>
                  </a:txBody>
                  <a:tcPr/>
                </a:tc>
                <a:tc vMerge="1">
                  <a:txBody>
                    <a:bodyPr/>
                    <a:lstStyle/>
                    <a:p>
                      <a:pPr marL="0" indent="0" algn="ctr">
                        <a:lnSpc>
                          <a:spcPct val="100000"/>
                        </a:lnSpc>
                        <a:tabLst>
                          <a:tab pos="534988" algn="l"/>
                          <a:tab pos="1614488" algn="l"/>
                        </a:tabLst>
                      </a:pP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xmlns="" val="10002"/>
                  </a:ext>
                </a:extLst>
              </a:tr>
              <a:tr h="4090264">
                <a:tc>
                  <a:txBody>
                    <a:bodyPr/>
                    <a:lstStyle/>
                    <a:p>
                      <a:pPr marL="342900" indent="-342900" algn="just" fontAlgn="t">
                        <a:buFont typeface="+mj-lt"/>
                        <a:buAutoNum type="arabicPeriod" startAt="9"/>
                      </a:pPr>
                      <a:r>
                        <a:rPr lang="en-US" sz="1400" b="0" i="0" u="none" strike="noStrike" dirty="0" smtClean="0">
                          <a:solidFill>
                            <a:srgbClr val="000000"/>
                          </a:solidFill>
                          <a:latin typeface="Arial Narrow" pitchFamily="34" charset="0"/>
                        </a:rPr>
                        <a:t>Percentage implementation of the annual internal audit plan.</a:t>
                      </a:r>
                      <a:endParaRPr lang="en-US" sz="1400" b="0" i="0" u="none" strike="noStrike" dirty="0">
                        <a:solidFill>
                          <a:srgbClr val="000000"/>
                        </a:solidFill>
                        <a:latin typeface="Arial Narrow" pitchFamily="34" charset="0"/>
                      </a:endParaRPr>
                    </a:p>
                  </a:txBody>
                  <a:tcPr marL="86398" marR="86398"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400" b="0" i="0" u="none" strike="noStrike" dirty="0">
                          <a:solidFill>
                            <a:srgbClr val="000000"/>
                          </a:solidFill>
                          <a:effectLst/>
                          <a:latin typeface="Arial Narrow" panose="020B0606020202030204" pitchFamily="34" charset="0"/>
                        </a:rPr>
                        <a:t>100% implementation of the annual internal audit </a:t>
                      </a:r>
                      <a:r>
                        <a:rPr lang="en-US" sz="1400" b="0" i="0" u="none" strike="noStrike" dirty="0" smtClean="0">
                          <a:solidFill>
                            <a:srgbClr val="000000"/>
                          </a:solidFill>
                          <a:effectLst/>
                          <a:latin typeface="Arial Narrow" panose="020B0606020202030204" pitchFamily="34" charset="0"/>
                        </a:rPr>
                        <a:t>plan.</a:t>
                      </a:r>
                      <a:endParaRPr lang="en-US" sz="14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indent="0" algn="just" fontAlgn="t">
                        <a:buFont typeface="+mj-lt"/>
                        <a:buNone/>
                      </a:pPr>
                      <a:r>
                        <a:rPr lang="en-ZA" sz="1400" b="0" i="0" u="none" strike="noStrike" dirty="0" smtClean="0">
                          <a:solidFill>
                            <a:srgbClr val="000000"/>
                          </a:solidFill>
                          <a:effectLst/>
                          <a:latin typeface="Arial Narrow" panose="020B0606020202030204" pitchFamily="34" charset="0"/>
                        </a:rPr>
                        <a:t>30% of the annual internal audit plan</a:t>
                      </a:r>
                      <a:r>
                        <a:rPr lang="en-ZA" sz="1400" b="0" i="0" u="none" strike="noStrike" baseline="0" dirty="0" smtClean="0">
                          <a:solidFill>
                            <a:srgbClr val="000000"/>
                          </a:solidFill>
                          <a:effectLst/>
                          <a:latin typeface="Arial Narrow" panose="020B0606020202030204" pitchFamily="34" charset="0"/>
                        </a:rPr>
                        <a:t> </a:t>
                      </a:r>
                      <a:r>
                        <a:rPr lang="en-ZA" sz="1400" b="0" i="0" u="none" strike="noStrike" dirty="0" smtClean="0">
                          <a:solidFill>
                            <a:srgbClr val="000000"/>
                          </a:solidFill>
                          <a:effectLst/>
                          <a:latin typeface="Arial Narrow" panose="020B0606020202030204" pitchFamily="34" charset="0"/>
                        </a:rPr>
                        <a:t>implemented.</a:t>
                      </a:r>
                      <a:br>
                        <a:rPr lang="en-ZA" sz="1400" b="0" i="0" u="none" strike="noStrike" dirty="0" smtClean="0">
                          <a:solidFill>
                            <a:srgbClr val="000000"/>
                          </a:solidFill>
                          <a:effectLst/>
                          <a:latin typeface="Arial Narrow" panose="020B0606020202030204" pitchFamily="34" charset="0"/>
                        </a:rPr>
                      </a:br>
                      <a:r>
                        <a:rPr lang="en-ZA" sz="1400" b="0" i="0" u="none" strike="noStrike" dirty="0" smtClean="0">
                          <a:solidFill>
                            <a:srgbClr val="000000"/>
                          </a:solidFill>
                          <a:effectLst/>
                          <a:latin typeface="Arial Narrow" panose="020B0606020202030204" pitchFamily="34" charset="0"/>
                        </a:rPr>
                        <a:t>The following projects were conducted:</a:t>
                      </a:r>
                    </a:p>
                    <a:p>
                      <a:pPr marL="228600" indent="-228600" algn="just" fontAlgn="t">
                        <a:buFont typeface="+mj-lt"/>
                        <a:buAutoNum type="arabicPeriod"/>
                      </a:pPr>
                      <a:r>
                        <a:rPr lang="en-ZA" sz="1400" b="0" i="0" u="none" strike="noStrike" dirty="0" smtClean="0">
                          <a:solidFill>
                            <a:srgbClr val="000000"/>
                          </a:solidFill>
                          <a:effectLst/>
                          <a:latin typeface="Arial Narrow" panose="020B0606020202030204" pitchFamily="34" charset="0"/>
                        </a:rPr>
                        <a:t>Contract Management;</a:t>
                      </a:r>
                    </a:p>
                    <a:p>
                      <a:pPr marL="228600" indent="-228600" algn="just" fontAlgn="t">
                        <a:buFont typeface="+mj-lt"/>
                        <a:buAutoNum type="arabicPeriod"/>
                      </a:pPr>
                      <a:r>
                        <a:rPr lang="en-ZA" sz="1400" b="0" i="0" u="none" strike="noStrike" dirty="0" smtClean="0">
                          <a:solidFill>
                            <a:srgbClr val="000000"/>
                          </a:solidFill>
                          <a:effectLst/>
                          <a:latin typeface="Arial Narrow" panose="020B0606020202030204" pitchFamily="34" charset="0"/>
                        </a:rPr>
                        <a:t>Tenders;  </a:t>
                      </a:r>
                    </a:p>
                    <a:p>
                      <a:pPr marL="228600" indent="-228600" algn="just" fontAlgn="t">
                        <a:buFont typeface="+mj-lt"/>
                        <a:buAutoNum type="arabicPeriod"/>
                      </a:pPr>
                      <a:r>
                        <a:rPr lang="en-ZA" sz="1400" b="0" i="0" u="none" strike="noStrike" dirty="0" smtClean="0">
                          <a:solidFill>
                            <a:srgbClr val="000000"/>
                          </a:solidFill>
                          <a:effectLst/>
                          <a:latin typeface="Arial Narrow" panose="020B0606020202030204" pitchFamily="34" charset="0"/>
                        </a:rPr>
                        <a:t>Follow-up on AG</a:t>
                      </a:r>
                      <a:r>
                        <a:rPr lang="en-ZA" sz="1400" b="0" i="0" u="none" strike="noStrike" baseline="0" dirty="0" smtClean="0">
                          <a:solidFill>
                            <a:srgbClr val="000000"/>
                          </a:solidFill>
                          <a:effectLst/>
                          <a:latin typeface="Arial Narrow" panose="020B0606020202030204" pitchFamily="34" charset="0"/>
                        </a:rPr>
                        <a:t> </a:t>
                      </a:r>
                      <a:r>
                        <a:rPr lang="en-ZA" sz="1400" b="0" i="0" u="none" strike="noStrike" dirty="0" smtClean="0">
                          <a:solidFill>
                            <a:srgbClr val="000000"/>
                          </a:solidFill>
                          <a:effectLst/>
                          <a:latin typeface="Arial Narrow" panose="020B0606020202030204" pitchFamily="34" charset="0"/>
                        </a:rPr>
                        <a:t>Report; </a:t>
                      </a:r>
                    </a:p>
                    <a:p>
                      <a:pPr marL="228600" indent="-228600" algn="just" fontAlgn="t">
                        <a:buFont typeface="+mj-lt"/>
                        <a:buAutoNum type="arabicPeriod"/>
                      </a:pPr>
                      <a:r>
                        <a:rPr lang="en-ZA" sz="1400" b="0" i="0" u="none" strike="noStrike" dirty="0" smtClean="0">
                          <a:solidFill>
                            <a:srgbClr val="000000"/>
                          </a:solidFill>
                          <a:effectLst/>
                          <a:latin typeface="Arial Narrow" panose="020B0606020202030204" pitchFamily="34" charset="0"/>
                        </a:rPr>
                        <a:t>Tourism Incentive Programme.</a:t>
                      </a:r>
                      <a:endParaRPr lang="en-ZA" sz="1400" b="0" i="0" u="none" strike="noStrike" dirty="0">
                        <a:solidFill>
                          <a:srgbClr val="000000"/>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400" b="0" i="0" u="none" strike="noStrike" dirty="0">
                          <a:solidFill>
                            <a:srgbClr val="000000"/>
                          </a:solidFill>
                          <a:effectLst/>
                          <a:latin typeface="Arial Narrow" panose="020B0606020202030204" pitchFamily="34" charset="0"/>
                        </a:rPr>
                        <a:t>25% implementation of the annual internal audit plan</a:t>
                      </a:r>
                      <a:br>
                        <a:rPr lang="en-ZA" sz="1400" b="0" i="0" u="none" strike="noStrike" dirty="0">
                          <a:solidFill>
                            <a:srgbClr val="000000"/>
                          </a:solidFill>
                          <a:effectLst/>
                          <a:latin typeface="Arial Narrow" panose="020B0606020202030204" pitchFamily="34" charset="0"/>
                        </a:rPr>
                      </a:br>
                      <a:endParaRPr lang="en-ZA" sz="1400" b="0" i="0" u="none" strike="noStrike" dirty="0">
                        <a:solidFill>
                          <a:srgbClr val="000000"/>
                        </a:solidFill>
                        <a:effectLst/>
                        <a:latin typeface="Arial Narrow" panose="020B0606020202030204" pitchFamily="34"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indent="0" algn="just" fontAlgn="t">
                        <a:buFont typeface="+mj-lt"/>
                        <a:buNone/>
                      </a:pPr>
                      <a:r>
                        <a:rPr lang="en-ZA" sz="1400" b="0" i="0" u="none" strike="noStrike" dirty="0" smtClean="0">
                          <a:solidFill>
                            <a:srgbClr val="000000"/>
                          </a:solidFill>
                          <a:effectLst/>
                          <a:latin typeface="Arial Narrow" panose="020B0606020202030204" pitchFamily="34" charset="0"/>
                        </a:rPr>
                        <a:t>19%  of the annual internal audit plan implemented. The following projects were conducted: </a:t>
                      </a:r>
                    </a:p>
                    <a:p>
                      <a:pPr marL="228600" indent="-228600" algn="just" fontAlgn="t">
                        <a:buFont typeface="+mj-lt"/>
                        <a:buAutoNum type="arabicPeriod"/>
                      </a:pPr>
                      <a:r>
                        <a:rPr lang="en-ZA" sz="1400" b="0" i="0" u="none" strike="noStrike" dirty="0" smtClean="0">
                          <a:solidFill>
                            <a:srgbClr val="000000"/>
                          </a:solidFill>
                          <a:effectLst/>
                          <a:latin typeface="Arial Narrow" panose="020B0606020202030204" pitchFamily="34" charset="0"/>
                        </a:rPr>
                        <a:t>Assets Management</a:t>
                      </a:r>
                    </a:p>
                    <a:p>
                      <a:pPr marL="228600" indent="-228600" algn="just" fontAlgn="t">
                        <a:buFont typeface="+mj-lt"/>
                        <a:buAutoNum type="arabicPeriod"/>
                      </a:pPr>
                      <a:r>
                        <a:rPr lang="en-ZA" sz="1400" b="0" i="0" u="none" strike="noStrike" dirty="0" smtClean="0">
                          <a:solidFill>
                            <a:srgbClr val="000000"/>
                          </a:solidFill>
                          <a:effectLst/>
                          <a:latin typeface="Arial Narrow" panose="020B0606020202030204" pitchFamily="34" charset="0"/>
                        </a:rPr>
                        <a:t>Performance Audit: Interpretative Signage</a:t>
                      </a:r>
                    </a:p>
                    <a:p>
                      <a:pPr marL="228600" indent="-228600" algn="just" fontAlgn="t">
                        <a:buFont typeface="+mj-lt"/>
                        <a:buAutoNum type="arabicPeriod"/>
                      </a:pPr>
                      <a:r>
                        <a:rPr lang="en-ZA" sz="1400" b="0" i="0" u="none" strike="noStrike" dirty="0" smtClean="0">
                          <a:solidFill>
                            <a:srgbClr val="000000"/>
                          </a:solidFill>
                          <a:effectLst/>
                          <a:latin typeface="Arial Narrow" panose="020B0606020202030204" pitchFamily="34" charset="0"/>
                        </a:rPr>
                        <a:t>ICT Governance</a:t>
                      </a:r>
                    </a:p>
                    <a:p>
                      <a:pPr marL="0" indent="0" algn="just" fontAlgn="t">
                        <a:buFont typeface="+mj-lt"/>
                        <a:buNone/>
                      </a:pPr>
                      <a:endParaRPr lang="en-ZA" sz="1400" b="0" i="0" u="none" strike="noStrike" dirty="0" smtClean="0">
                        <a:solidFill>
                          <a:srgbClr val="000000"/>
                        </a:solidFill>
                        <a:effectLst/>
                        <a:latin typeface="Arial Narrow" panose="020B0606020202030204" pitchFamily="34" charset="0"/>
                      </a:endParaRPr>
                    </a:p>
                    <a:p>
                      <a:pPr algn="just" fontAlgn="t"/>
                      <a:r>
                        <a:rPr lang="en-US" sz="1400" b="1" i="1"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Challenge and</a:t>
                      </a:r>
                      <a:r>
                        <a:rPr lang="en-US" sz="1400" b="1" i="1" baseline="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Corrective Measure:</a:t>
                      </a:r>
                      <a:endParaRPr lang="en-US" sz="1400" b="1" i="1"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algn="just" fontAlgn="t"/>
                      <a:r>
                        <a:rPr lang="en-ZA" sz="1400" b="0" i="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Follow-up audit on KPMG Report was not done due to challenges as a result of vacancies. </a:t>
                      </a:r>
                      <a:r>
                        <a:rPr lang="en-ZA" sz="1400" b="0" i="0" baseline="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a:t>
                      </a:r>
                    </a:p>
                    <a:p>
                      <a:pPr algn="just" fontAlgn="t"/>
                      <a:endParaRPr lang="en-ZA" sz="1400" b="0" i="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algn="just" fontAlgn="t"/>
                      <a:r>
                        <a:rPr lang="en-ZA" sz="1400" b="0" i="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The </a:t>
                      </a:r>
                      <a:r>
                        <a:rPr lang="en-ZA" sz="1400" b="0" i="0" u="none" strike="noStrike" dirty="0" smtClean="0">
                          <a:solidFill>
                            <a:schemeClr val="tx1"/>
                          </a:solidFill>
                          <a:effectLst/>
                          <a:latin typeface="Arial Narrow" panose="020B0606020202030204" pitchFamily="34" charset="0"/>
                        </a:rPr>
                        <a:t> audit will be done in quarter 4.</a:t>
                      </a:r>
                      <a:endParaRPr lang="en-ZA" sz="1400" b="0" i="0" u="none" strike="noStrike" dirty="0">
                        <a:solidFill>
                          <a:schemeClr val="tx1"/>
                        </a:solidFill>
                        <a:effectLst/>
                        <a:latin typeface="Arial Narrow" panose="020B0606020202030204" pitchFamily="34"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12" name="Footer Placeholder 1"/>
          <p:cNvSpPr>
            <a:spLocks noGrp="1"/>
          </p:cNvSpPr>
          <p:nvPr>
            <p:ph type="ftr" sz="quarter" idx="11"/>
          </p:nvPr>
        </p:nvSpPr>
        <p:spPr>
          <a:xfrm>
            <a:off x="254646" y="5991226"/>
            <a:ext cx="2997200" cy="365125"/>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35083242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3" name="Content Placeholder 3"/>
          <p:cNvGraphicFramePr>
            <a:graphicFrameLocks/>
          </p:cNvGraphicFramePr>
          <p:nvPr>
            <p:extLst>
              <p:ext uri="{D42A27DB-BD31-4B8C-83A1-F6EECF244321}">
                <p14:modId xmlns:p14="http://schemas.microsoft.com/office/powerpoint/2010/main" val="3710013570"/>
              </p:ext>
            </p:extLst>
          </p:nvPr>
        </p:nvGraphicFramePr>
        <p:xfrm>
          <a:off x="234656" y="318195"/>
          <a:ext cx="8488719" cy="5111367"/>
        </p:xfrm>
        <a:graphic>
          <a:graphicData uri="http://schemas.openxmlformats.org/drawingml/2006/table">
            <a:tbl>
              <a:tblPr firstRow="1" bandRow="1">
                <a:tableStyleId>{21E4AEA4-8DFA-4A89-87EB-49C32662AFE0}</a:tableStyleId>
              </a:tblPr>
              <a:tblGrid>
                <a:gridCol w="1762095">
                  <a:extLst>
                    <a:ext uri="{9D8B030D-6E8A-4147-A177-3AD203B41FA5}">
                      <a16:colId xmlns:a16="http://schemas.microsoft.com/office/drawing/2014/main" xmlns="" val="20000"/>
                    </a:ext>
                  </a:extLst>
                </a:gridCol>
                <a:gridCol w="1651518">
                  <a:extLst>
                    <a:ext uri="{9D8B030D-6E8A-4147-A177-3AD203B41FA5}">
                      <a16:colId xmlns:a16="http://schemas.microsoft.com/office/drawing/2014/main" xmlns="" val="20001"/>
                    </a:ext>
                  </a:extLst>
                </a:gridCol>
                <a:gridCol w="1838131">
                  <a:extLst>
                    <a:ext uri="{9D8B030D-6E8A-4147-A177-3AD203B41FA5}">
                      <a16:colId xmlns:a16="http://schemas.microsoft.com/office/drawing/2014/main" xmlns="" val="20003"/>
                    </a:ext>
                  </a:extLst>
                </a:gridCol>
                <a:gridCol w="1465729">
                  <a:extLst>
                    <a:ext uri="{9D8B030D-6E8A-4147-A177-3AD203B41FA5}">
                      <a16:colId xmlns:a16="http://schemas.microsoft.com/office/drawing/2014/main" xmlns="" val="20004"/>
                    </a:ext>
                  </a:extLst>
                </a:gridCol>
                <a:gridCol w="1771246">
                  <a:extLst>
                    <a:ext uri="{9D8B030D-6E8A-4147-A177-3AD203B41FA5}">
                      <a16:colId xmlns:a16="http://schemas.microsoft.com/office/drawing/2014/main" xmlns="" val="263808738"/>
                    </a:ext>
                  </a:extLst>
                </a:gridCol>
              </a:tblGrid>
              <a:tr h="310320">
                <a:tc gridSpan="5">
                  <a:txBody>
                    <a:bodyPr/>
                    <a:lstStyle/>
                    <a:p>
                      <a:pPr marL="0" marR="0" lvl="0" indent="0" algn="just" defTabSz="914400" rtl="0" eaLnBrk="1" fontAlgn="ctr" latinLnBrk="0" hangingPunct="1">
                        <a:lnSpc>
                          <a:spcPct val="100000"/>
                        </a:lnSpc>
                        <a:spcBef>
                          <a:spcPts val="0"/>
                        </a:spcBef>
                        <a:spcAft>
                          <a:spcPts val="0"/>
                        </a:spcAft>
                        <a:buClrTx/>
                        <a:buSzTx/>
                        <a:buFont typeface="+mj-lt"/>
                        <a:buNone/>
                        <a:tabLst/>
                        <a:defRPr/>
                      </a:pPr>
                      <a:r>
                        <a:rPr kumimoji="0" lang="en-US" sz="1400" b="1" i="0" u="none" strike="noStrike" kern="1200" cap="none" spc="0" normalizeH="0" baseline="0" noProof="0" dirty="0" smtClean="0">
                          <a:ln>
                            <a:noFill/>
                          </a:ln>
                          <a:solidFill>
                            <a:srgbClr val="000000"/>
                          </a:solidFill>
                          <a:effectLst/>
                          <a:uLnTx/>
                          <a:uFillTx/>
                          <a:latin typeface="Arial Narrow" pitchFamily="34" charset="0"/>
                        </a:rPr>
                        <a:t>Strategic Objective: To enhance understanding and awareness of the value of tourism and its opportunities.</a:t>
                      </a: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277491">
                <a:tc rowSpan="2">
                  <a:txBody>
                    <a:bodyPr/>
                    <a:lstStyle/>
                    <a:p>
                      <a:pPr algn="ctr">
                        <a:lnSpc>
                          <a:spcPct val="100000"/>
                        </a:lnSpc>
                      </a:pPr>
                      <a:r>
                        <a:rPr lang="en-US" sz="1400" b="1" dirty="0" smtClean="0">
                          <a:latin typeface="Arial Narrow" panose="020B0606020202030204" pitchFamily="34" charset="0"/>
                        </a:rPr>
                        <a:t>Key</a:t>
                      </a:r>
                      <a:r>
                        <a:rPr lang="en-US" sz="1400" b="1" baseline="0" dirty="0" smtClean="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648147">
                <a:tc vMerge="1">
                  <a:txBody>
                    <a:bodyPr/>
                    <a:lstStyle/>
                    <a:p>
                      <a:endParaRPr lang="en-ZA"/>
                    </a:p>
                  </a:txBody>
                  <a:tcPr/>
                </a:tc>
                <a:tc vMerge="1">
                  <a:txBody>
                    <a:bodyPr/>
                    <a:lstStyle/>
                    <a:p>
                      <a:pPr marL="0" indent="0" algn="ctr">
                        <a:lnSpc>
                          <a:spcPct val="100000"/>
                        </a:lnSpc>
                        <a:tabLst>
                          <a:tab pos="534988" algn="l"/>
                          <a:tab pos="1614488" algn="l"/>
                        </a:tabLst>
                      </a:pP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xmlns="" val="10002"/>
                  </a:ext>
                </a:extLst>
              </a:tr>
              <a:tr h="3121769">
                <a:tc>
                  <a:txBody>
                    <a:bodyPr/>
                    <a:lstStyle/>
                    <a:p>
                      <a:pPr marL="342900" indent="-342900" algn="just" fontAlgn="t">
                        <a:buFont typeface="+mj-lt"/>
                        <a:buAutoNum type="arabicPeriod" startAt="10"/>
                        <a:tabLst>
                          <a:tab pos="542925" algn="l"/>
                          <a:tab pos="714375" algn="l"/>
                        </a:tabLst>
                      </a:pPr>
                      <a:r>
                        <a:rPr lang="en-US" sz="1400" b="0" i="0" u="none" strike="noStrike" dirty="0" smtClean="0">
                          <a:solidFill>
                            <a:srgbClr val="000000"/>
                          </a:solidFill>
                          <a:latin typeface="Arial Narrow"/>
                        </a:rPr>
                        <a:t>Percentage implementation of the communication strategy (media engagement, branding, events management, internal and intergovernmental communications and community engagements / izimbizo).</a:t>
                      </a:r>
                      <a:endParaRPr lang="en-US" sz="1400" b="0" i="0" u="none" strike="noStrike" dirty="0">
                        <a:solidFill>
                          <a:srgbClr val="000000"/>
                        </a:solidFill>
                        <a:latin typeface="Arial Narrow"/>
                      </a:endParaRP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400" b="0" i="0" u="none" strike="noStrike" dirty="0" smtClean="0">
                          <a:solidFill>
                            <a:srgbClr val="000000"/>
                          </a:solidFill>
                          <a:effectLst/>
                          <a:latin typeface="Arial Narrow" panose="020B0606020202030204" pitchFamily="34" charset="0"/>
                        </a:rPr>
                        <a:t>100% implementation of the Department’s communication strategy.</a:t>
                      </a:r>
                      <a:endParaRPr lang="en-US" sz="14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400" b="0" i="0" u="none" strike="noStrike" dirty="0" smtClean="0">
                          <a:solidFill>
                            <a:srgbClr val="000000"/>
                          </a:solidFill>
                          <a:effectLst/>
                          <a:latin typeface="Arial Narrow" panose="020B0606020202030204" pitchFamily="34" charset="0"/>
                        </a:rPr>
                        <a:t>100% of the Q2 requirements of the annual implementation plan of the Department’s communication strategy implemented. These include</a:t>
                      </a:r>
                      <a:r>
                        <a:rPr lang="en-ZA" sz="1400" b="0" i="0" u="none" strike="noStrike" baseline="0" dirty="0" smtClean="0">
                          <a:solidFill>
                            <a:srgbClr val="000000"/>
                          </a:solidFill>
                          <a:effectLst/>
                          <a:latin typeface="Arial Narrow" panose="020B0606020202030204" pitchFamily="34" charset="0"/>
                        </a:rPr>
                        <a:t> the following:</a:t>
                      </a:r>
                    </a:p>
                    <a:p>
                      <a:pPr marL="171450" indent="-171450" algn="just" fontAlgn="t">
                        <a:buFont typeface="Arial" panose="020B0604020202020204" pitchFamily="34" charset="0"/>
                        <a:buChar char="•"/>
                      </a:pPr>
                      <a:r>
                        <a:rPr lang="en-ZA" sz="1400" b="0" i="0" u="none" strike="noStrike" baseline="0" dirty="0" smtClean="0">
                          <a:solidFill>
                            <a:srgbClr val="000000"/>
                          </a:solidFill>
                          <a:effectLst/>
                          <a:latin typeface="Arial Narrow" panose="020B0606020202030204" pitchFamily="34" charset="0"/>
                        </a:rPr>
                        <a:t>Management of events;</a:t>
                      </a:r>
                    </a:p>
                    <a:p>
                      <a:pPr marL="171450" indent="-171450" algn="just" fontAlgn="t">
                        <a:buFont typeface="Arial" panose="020B0604020202020204" pitchFamily="34" charset="0"/>
                        <a:buChar char="•"/>
                      </a:pPr>
                      <a:r>
                        <a:rPr kumimoji="0" lang="en-US"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Production and distribution of stakeholder publication;</a:t>
                      </a:r>
                    </a:p>
                    <a:p>
                      <a:pPr marL="171450" indent="-171450" algn="just" fontAlgn="t">
                        <a:buFont typeface="Arial" panose="020B0604020202020204" pitchFamily="34" charset="0"/>
                        <a:buChar char="•"/>
                      </a:pPr>
                      <a:r>
                        <a:rPr kumimoji="0" lang="en-US"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Production </a:t>
                      </a: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of media plans and exit reports for planned initiatives;</a:t>
                      </a:r>
                    </a:p>
                    <a:p>
                      <a:pPr marL="171450" indent="-171450" algn="just" fontAlgn="t">
                        <a:buFont typeface="Arial" panose="020B0604020202020204" pitchFamily="34" charset="0"/>
                        <a:buChar char="•"/>
                      </a:pP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Hosting of three Izimbizo.</a:t>
                      </a:r>
                      <a:endParaRPr lang="en-ZA" sz="1400" b="0" i="0" u="none" strike="noStrike" baseline="0" dirty="0" smtClean="0">
                        <a:solidFill>
                          <a:srgbClr val="000000"/>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400" b="0" i="0" u="none" strike="noStrike" dirty="0">
                          <a:solidFill>
                            <a:srgbClr val="000000"/>
                          </a:solidFill>
                          <a:effectLst/>
                          <a:latin typeface="Arial Narrow" panose="020B0606020202030204" pitchFamily="34" charset="0"/>
                        </a:rPr>
                        <a:t>100% implementation of the Department’s communication strategy.</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indent="0" algn="just" fontAlgn="t">
                        <a:buFont typeface="Arial" panose="020B0604020202020204" pitchFamily="34" charset="0"/>
                        <a:buNone/>
                      </a:pPr>
                      <a:r>
                        <a:rPr lang="en-ZA" sz="1400" b="0" i="0" u="none" strike="noStrike" dirty="0" smtClean="0">
                          <a:solidFill>
                            <a:srgbClr val="000000"/>
                          </a:solidFill>
                          <a:effectLst/>
                          <a:latin typeface="Arial Narrow" panose="020B0606020202030204" pitchFamily="34" charset="0"/>
                        </a:rPr>
                        <a:t>100% of the Q3 requirements of the annual implementation of the Department’s communication strategy implemented. These include the following:</a:t>
                      </a:r>
                    </a:p>
                    <a:p>
                      <a:pPr marL="0" indent="0" algn="just" fontAlgn="t">
                        <a:buFont typeface="Arial" panose="020B0604020202020204" pitchFamily="34" charset="0"/>
                        <a:buNone/>
                      </a:pPr>
                      <a:endParaRPr lang="en-ZA" sz="1400" b="0" i="0" u="none" strike="noStrike" dirty="0" smtClean="0">
                        <a:solidFill>
                          <a:srgbClr val="000000"/>
                        </a:solidFill>
                        <a:effectLst/>
                        <a:latin typeface="Arial Narrow" panose="020B0606020202030204" pitchFamily="34" charset="0"/>
                      </a:endParaRPr>
                    </a:p>
                    <a:p>
                      <a:pPr marL="171450" indent="-171450" algn="just" defTabSz="914400" rtl="0" eaLnBrk="1" fontAlgn="t" latinLnBrk="0" hangingPunct="1">
                        <a:buFont typeface="Arial" panose="020B0604020202020204" pitchFamily="34" charset="0"/>
                        <a:buChar char="•"/>
                      </a:pPr>
                      <a:r>
                        <a:rPr kumimoji="0" lang="en-ZA" sz="14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Production of quarterly media monitoring and analysis reports.</a:t>
                      </a:r>
                    </a:p>
                    <a:p>
                      <a:pPr marL="171450" indent="-171450" algn="just" defTabSz="914400" rtl="0" eaLnBrk="1" fontAlgn="t" latinLnBrk="0" hangingPunct="1">
                        <a:buFont typeface="Arial" panose="020B0604020202020204" pitchFamily="34" charset="0"/>
                        <a:buChar char="•"/>
                      </a:pPr>
                      <a:r>
                        <a:rPr kumimoji="0" lang="en-ZA" sz="14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Production and distribution of three monthly newsletters.</a:t>
                      </a:r>
                    </a:p>
                    <a:p>
                      <a:pPr marL="171450" indent="-171450" algn="just" defTabSz="914400" rtl="0" eaLnBrk="1" fontAlgn="t" latinLnBrk="0" hangingPunct="1">
                        <a:buFont typeface="Arial" panose="020B0604020202020204" pitchFamily="34" charset="0"/>
                        <a:buChar char="•"/>
                      </a:pPr>
                      <a:r>
                        <a:rPr kumimoji="0" lang="en-ZA" sz="14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Hosting of three </a:t>
                      </a:r>
                      <a:r>
                        <a:rPr kumimoji="0" lang="en-ZA" sz="1400" b="0" i="0" u="none" strike="noStrike" kern="1200" cap="none" spc="0" normalizeH="0" baseline="0" dirty="0" err="1" smtClean="0">
                          <a:ln>
                            <a:noFill/>
                          </a:ln>
                          <a:solidFill>
                            <a:prstClr val="black"/>
                          </a:solidFill>
                          <a:effectLst/>
                          <a:uLnTx/>
                          <a:uFillTx/>
                          <a:latin typeface="Arial Narrow" panose="020B0606020202030204" pitchFamily="34" charset="0"/>
                          <a:ea typeface="+mn-ea"/>
                          <a:cs typeface="+mn-cs"/>
                        </a:rPr>
                        <a:t>Izimbizos</a:t>
                      </a:r>
                      <a:r>
                        <a:rPr kumimoji="0" lang="en-ZA" sz="14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a:t>
                      </a:r>
                    </a:p>
                    <a:p>
                      <a:pPr marL="0" indent="0" algn="just" fontAlgn="t">
                        <a:buFont typeface="Arial" panose="020B0604020202020204" pitchFamily="34" charset="0"/>
                        <a:buNone/>
                      </a:pPr>
                      <a:endParaRPr lang="en-ZA" sz="1400" b="0" i="0" u="none" strike="noStrike" dirty="0">
                        <a:solidFill>
                          <a:srgbClr val="000000"/>
                        </a:solidFill>
                        <a:effectLst/>
                        <a:latin typeface="Arial Narrow" panose="020B0606020202030204" pitchFamily="34"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12" name="Footer Placeholder 1"/>
          <p:cNvSpPr>
            <a:spLocks noGrp="1"/>
          </p:cNvSpPr>
          <p:nvPr>
            <p:ph type="ftr" sz="quarter" idx="11"/>
          </p:nvPr>
        </p:nvSpPr>
        <p:spPr>
          <a:xfrm>
            <a:off x="423219" y="6173788"/>
            <a:ext cx="2997200" cy="365125"/>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7863647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3" name="Content Placeholder 3"/>
          <p:cNvGraphicFramePr>
            <a:graphicFrameLocks/>
          </p:cNvGraphicFramePr>
          <p:nvPr>
            <p:extLst>
              <p:ext uri="{D42A27DB-BD31-4B8C-83A1-F6EECF244321}">
                <p14:modId xmlns:p14="http://schemas.microsoft.com/office/powerpoint/2010/main" val="2954285549"/>
              </p:ext>
            </p:extLst>
          </p:nvPr>
        </p:nvGraphicFramePr>
        <p:xfrm>
          <a:off x="310048" y="319177"/>
          <a:ext cx="8596393" cy="5212505"/>
        </p:xfrm>
        <a:graphic>
          <a:graphicData uri="http://schemas.openxmlformats.org/drawingml/2006/table">
            <a:tbl>
              <a:tblPr firstRow="1" bandRow="1">
                <a:tableStyleId>{21E4AEA4-8DFA-4A89-87EB-49C32662AFE0}</a:tableStyleId>
              </a:tblPr>
              <a:tblGrid>
                <a:gridCol w="1378792">
                  <a:extLst>
                    <a:ext uri="{9D8B030D-6E8A-4147-A177-3AD203B41FA5}">
                      <a16:colId xmlns:a16="http://schemas.microsoft.com/office/drawing/2014/main" xmlns="" val="20000"/>
                    </a:ext>
                  </a:extLst>
                </a:gridCol>
                <a:gridCol w="1306287">
                  <a:extLst>
                    <a:ext uri="{9D8B030D-6E8A-4147-A177-3AD203B41FA5}">
                      <a16:colId xmlns:a16="http://schemas.microsoft.com/office/drawing/2014/main" xmlns="" val="20001"/>
                    </a:ext>
                  </a:extLst>
                </a:gridCol>
                <a:gridCol w="1390261">
                  <a:extLst>
                    <a:ext uri="{9D8B030D-6E8A-4147-A177-3AD203B41FA5}">
                      <a16:colId xmlns:a16="http://schemas.microsoft.com/office/drawing/2014/main" xmlns="" val="20003"/>
                    </a:ext>
                  </a:extLst>
                </a:gridCol>
                <a:gridCol w="1427583">
                  <a:extLst>
                    <a:ext uri="{9D8B030D-6E8A-4147-A177-3AD203B41FA5}">
                      <a16:colId xmlns:a16="http://schemas.microsoft.com/office/drawing/2014/main" xmlns="" val="20004"/>
                    </a:ext>
                  </a:extLst>
                </a:gridCol>
                <a:gridCol w="3093470">
                  <a:extLst>
                    <a:ext uri="{9D8B030D-6E8A-4147-A177-3AD203B41FA5}">
                      <a16:colId xmlns:a16="http://schemas.microsoft.com/office/drawing/2014/main" xmlns="" val="877805047"/>
                    </a:ext>
                  </a:extLst>
                </a:gridCol>
              </a:tblGrid>
              <a:tr h="331388">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pitchFamily="34" charset="0"/>
                        </a:rPr>
                        <a:t>Strategic Objective: To create an enabling legislative and regulatory environment for tourism development and growth.</a:t>
                      </a: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288395">
                <a:tc rowSpan="2">
                  <a:txBody>
                    <a:bodyPr/>
                    <a:lstStyle/>
                    <a:p>
                      <a:pPr algn="ctr">
                        <a:lnSpc>
                          <a:spcPct val="100000"/>
                        </a:lnSpc>
                      </a:pPr>
                      <a:r>
                        <a:rPr lang="en-US" sz="1400" b="1" dirty="0" smtClean="0">
                          <a:latin typeface="Arial Narrow" panose="020B0606020202030204" pitchFamily="34" charset="0"/>
                        </a:rPr>
                        <a:t>Key</a:t>
                      </a:r>
                      <a:r>
                        <a:rPr lang="en-US" sz="1400" b="1" baseline="0" dirty="0" smtClean="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692147">
                <a:tc vMerge="1">
                  <a:txBody>
                    <a:bodyPr/>
                    <a:lstStyle/>
                    <a:p>
                      <a:endParaRPr lang="en-ZA"/>
                    </a:p>
                  </a:txBody>
                  <a:tcPr/>
                </a:tc>
                <a:tc vMerge="1">
                  <a:txBody>
                    <a:bodyPr/>
                    <a:lstStyle/>
                    <a:p>
                      <a:pPr marL="0" indent="0" algn="ctr">
                        <a:lnSpc>
                          <a:spcPct val="100000"/>
                        </a:lnSpc>
                        <a:tabLst>
                          <a:tab pos="534988" algn="l"/>
                          <a:tab pos="1614488" algn="l"/>
                        </a:tabLst>
                      </a:pP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xmlns="" val="10002"/>
                  </a:ext>
                </a:extLst>
              </a:tr>
              <a:tr h="3844797">
                <a:tc>
                  <a:txBody>
                    <a:bodyPr/>
                    <a:lstStyle/>
                    <a:p>
                      <a:pPr marL="342900" indent="-342900" algn="l" fontAlgn="t">
                        <a:buFont typeface="+mj-lt"/>
                        <a:buAutoNum type="arabicPeriod" startAt="11"/>
                      </a:pPr>
                      <a:r>
                        <a:rPr lang="en-US" sz="1400" b="0" i="0" u="none" strike="noStrike" dirty="0" smtClean="0">
                          <a:solidFill>
                            <a:srgbClr val="000000"/>
                          </a:solidFill>
                          <a:effectLst/>
                          <a:latin typeface="Arial Narrow" panose="020B0606020202030204" pitchFamily="34" charset="0"/>
                        </a:rPr>
                        <a:t>Amendments to the Tourism Act drafted.</a:t>
                      </a:r>
                      <a:endParaRPr lang="en-US" sz="1400" b="0" i="0" u="none" strike="noStrike" dirty="0">
                        <a:solidFill>
                          <a:srgbClr val="000000"/>
                        </a:solidFill>
                        <a:effectLst/>
                        <a:latin typeface="Arial Narrow" panose="020B0606020202030204" pitchFamily="34" charset="0"/>
                      </a:endParaRP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400" b="0" i="0" u="none" strike="noStrike" dirty="0" smtClean="0">
                          <a:solidFill>
                            <a:srgbClr val="000000"/>
                          </a:solidFill>
                          <a:effectLst/>
                          <a:latin typeface="Arial Narrow" panose="020B0606020202030204" pitchFamily="34" charset="0"/>
                        </a:rPr>
                        <a:t>Tourism Amendment</a:t>
                      </a:r>
                      <a:r>
                        <a:rPr lang="en-US" sz="1400" b="0" i="0" u="none" strike="noStrike" baseline="0" dirty="0" smtClean="0">
                          <a:solidFill>
                            <a:srgbClr val="000000"/>
                          </a:solidFill>
                          <a:effectLst/>
                          <a:latin typeface="Arial Narrow" panose="020B0606020202030204" pitchFamily="34" charset="0"/>
                        </a:rPr>
                        <a:t> Bill to improve governance of Tourism governance institutions and the performance of the sector.</a:t>
                      </a:r>
                      <a:endParaRPr lang="en-US" sz="14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400" b="0" i="0" u="none" strike="noStrike" dirty="0" smtClean="0">
                          <a:solidFill>
                            <a:srgbClr val="000000"/>
                          </a:solidFill>
                          <a:effectLst/>
                          <a:latin typeface="Arial Narrow" panose="020B0606020202030204" pitchFamily="34" charset="0"/>
                        </a:rPr>
                        <a:t>Publication in the Government Gazette for public comments was not done.</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400" b="0" i="0" u="none" strike="noStrike" dirty="0" smtClean="0">
                          <a:solidFill>
                            <a:srgbClr val="000000"/>
                          </a:solidFill>
                          <a:effectLst/>
                          <a:latin typeface="Arial Narrow" panose="020B0606020202030204" pitchFamily="34" charset="0"/>
                        </a:rPr>
                        <a:t>Submission of the draft Amendment Bill to Cabinet for approval to introduce into Parliament.</a:t>
                      </a:r>
                      <a:endParaRPr lang="en-ZA" sz="1400" b="0" i="0" u="none" strike="noStrike" dirty="0">
                        <a:solidFill>
                          <a:srgbClr val="000000"/>
                        </a:solidFill>
                        <a:effectLst/>
                        <a:latin typeface="Arial Narrow" panose="020B0606020202030204" pitchFamily="34"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400" b="0" i="0" u="none" strike="noStrike" dirty="0" smtClean="0">
                          <a:solidFill>
                            <a:srgbClr val="000000"/>
                          </a:solidFill>
                          <a:effectLst/>
                          <a:latin typeface="Arial Narrow" panose="020B0606020202030204" pitchFamily="34" charset="0"/>
                        </a:rPr>
                        <a:t>Submission of the draft Amendment Bill to Cabinet for approval to introduce into Parliament was not done.</a:t>
                      </a:r>
                    </a:p>
                    <a:p>
                      <a:pPr algn="just" fontAlgn="t"/>
                      <a:endParaRPr lang="en-ZA" sz="1400" b="0" i="0" u="none" strike="noStrike" dirty="0" smtClean="0">
                        <a:solidFill>
                          <a:srgbClr val="000000"/>
                        </a:solidFill>
                        <a:effectLst/>
                        <a:latin typeface="Arial Narrow" panose="020B0606020202030204" pitchFamily="34" charset="0"/>
                      </a:endParaRPr>
                    </a:p>
                    <a:p>
                      <a:pPr marL="0" algn="just" defTabSz="914400" rtl="0" eaLnBrk="1" fontAlgn="t" latinLnBrk="0" hangingPunct="1"/>
                      <a:r>
                        <a:rPr lang="en-US" sz="1400" b="1" i="1" u="none" strike="noStrike" kern="1200" dirty="0" smtClean="0">
                          <a:solidFill>
                            <a:schemeClr val="tx1"/>
                          </a:solidFill>
                          <a:effectLst/>
                          <a:latin typeface="Arial Narrow" panose="020B0606020202030204" pitchFamily="34" charset="0"/>
                          <a:ea typeface="+mn-ea"/>
                          <a:cs typeface="+mn-cs"/>
                        </a:rPr>
                        <a:t>Challenge and Corrective Measure: </a:t>
                      </a:r>
                      <a:endParaRPr lang="en-US" sz="1400" b="0" i="0" u="none" strike="noStrike" kern="1200" baseline="0" dirty="0" smtClean="0">
                        <a:solidFill>
                          <a:schemeClr val="tx1"/>
                        </a:solidFill>
                        <a:effectLst/>
                        <a:latin typeface="Arial Narrow" panose="020B0606020202030204" pitchFamily="34" charset="0"/>
                        <a:ea typeface="+mn-ea"/>
                        <a:cs typeface="+mn-cs"/>
                      </a:endParaRPr>
                    </a:p>
                    <a:p>
                      <a:pPr marL="285750" indent="-285750" algn="just" defTabSz="914400" rtl="0" eaLnBrk="1" fontAlgn="t" latinLnBrk="0" hangingPunct="1">
                        <a:buFont typeface="Arial" panose="020B0604020202020204" pitchFamily="34" charset="0"/>
                        <a:buChar char="•"/>
                      </a:pPr>
                      <a:r>
                        <a:rPr lang="en-ZA" sz="1400" b="0" i="0" u="none" strike="noStrike" kern="1200" baseline="0" dirty="0" smtClean="0">
                          <a:solidFill>
                            <a:schemeClr val="tx1"/>
                          </a:solidFill>
                          <a:effectLst/>
                          <a:latin typeface="Arial Narrow" panose="020B0606020202030204" pitchFamily="34" charset="0"/>
                          <a:ea typeface="+mn-ea"/>
                          <a:cs typeface="+mn-cs"/>
                        </a:rPr>
                        <a:t>Submission of the draft Amendment Bill to Cabinet for approval to introduce into Parliament was not done. </a:t>
                      </a:r>
                    </a:p>
                    <a:p>
                      <a:pPr marL="285750" indent="-285750" algn="just" defTabSz="914400" rtl="0" eaLnBrk="1" fontAlgn="t" latinLnBrk="0" hangingPunct="1">
                        <a:buFont typeface="Arial" panose="020B0604020202020204" pitchFamily="34" charset="0"/>
                        <a:buChar char="•"/>
                      </a:pPr>
                      <a:r>
                        <a:rPr lang="en-ZA" sz="1400" b="0" i="0" u="none" strike="noStrike" kern="1200" baseline="0" dirty="0" smtClean="0">
                          <a:solidFill>
                            <a:schemeClr val="tx1"/>
                          </a:solidFill>
                          <a:effectLst/>
                          <a:latin typeface="Arial Narrow" panose="020B0606020202030204" pitchFamily="34" charset="0"/>
                          <a:ea typeface="+mn-ea"/>
                          <a:cs typeface="+mn-cs"/>
                        </a:rPr>
                        <a:t>This was due to the need to finalise policy review and analysis which informs the drafting of the Bill in the following areas: Sharing economy (Air B&amp;B </a:t>
                      </a:r>
                      <a:r>
                        <a:rPr lang="en-ZA" sz="1400" b="0" i="0" u="none" strike="noStrike" kern="1200" baseline="0" dirty="0" err="1" smtClean="0">
                          <a:solidFill>
                            <a:schemeClr val="tx1"/>
                          </a:solidFill>
                          <a:effectLst/>
                          <a:latin typeface="Arial Narrow" panose="020B0606020202030204" pitchFamily="34" charset="0"/>
                          <a:ea typeface="+mn-ea"/>
                          <a:cs typeface="+mn-cs"/>
                        </a:rPr>
                        <a:t>etc</a:t>
                      </a:r>
                      <a:r>
                        <a:rPr lang="en-ZA" sz="1400" b="0" i="0" u="none" strike="noStrike" kern="1200" baseline="0" dirty="0" smtClean="0">
                          <a:solidFill>
                            <a:schemeClr val="tx1"/>
                          </a:solidFill>
                          <a:effectLst/>
                          <a:latin typeface="Arial Narrow" panose="020B0606020202030204" pitchFamily="34" charset="0"/>
                          <a:ea typeface="+mn-ea"/>
                          <a:cs typeface="+mn-cs"/>
                        </a:rPr>
                        <a:t>), and professionalising of guiding.</a:t>
                      </a:r>
                    </a:p>
                    <a:p>
                      <a:pPr marL="285750" indent="-285750" algn="just" defTabSz="914400" rtl="0" eaLnBrk="1" fontAlgn="t" latinLnBrk="0" hangingPunct="1">
                        <a:buFont typeface="Arial" panose="020B0604020202020204" pitchFamily="34" charset="0"/>
                        <a:buChar char="•"/>
                      </a:pPr>
                      <a:r>
                        <a:rPr lang="en-ZA" sz="1400" b="0" i="0" u="none" strike="noStrike" kern="1200" baseline="0" dirty="0" smtClean="0">
                          <a:solidFill>
                            <a:schemeClr val="tx1"/>
                          </a:solidFill>
                          <a:effectLst/>
                          <a:latin typeface="Arial Narrow" panose="020B0606020202030204" pitchFamily="34" charset="0"/>
                          <a:ea typeface="+mn-ea"/>
                          <a:cs typeface="+mn-cs"/>
                        </a:rPr>
                        <a:t> Drafting of the Amendments has commenced and will be presented to Ministry  for approval. </a:t>
                      </a:r>
                      <a:endParaRPr lang="en-ZA" sz="1400" b="0" i="0" u="none" strike="noStrike" dirty="0">
                        <a:solidFill>
                          <a:srgbClr val="000000"/>
                        </a:solidFill>
                        <a:effectLst/>
                        <a:latin typeface="Arial Narrow" panose="020B0606020202030204" pitchFamily="34"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12" name="Footer Placeholder 1"/>
          <p:cNvSpPr>
            <a:spLocks noGrp="1"/>
          </p:cNvSpPr>
          <p:nvPr>
            <p:ph type="ftr" sz="quarter" idx="11"/>
          </p:nvPr>
        </p:nvSpPr>
        <p:spPr>
          <a:xfrm>
            <a:off x="423219" y="6173788"/>
            <a:ext cx="2997200" cy="365125"/>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954690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3" name="Content Placeholder 3"/>
          <p:cNvGraphicFramePr>
            <a:graphicFrameLocks/>
          </p:cNvGraphicFramePr>
          <p:nvPr>
            <p:extLst>
              <p:ext uri="{D42A27DB-BD31-4B8C-83A1-F6EECF244321}">
                <p14:modId xmlns:p14="http://schemas.microsoft.com/office/powerpoint/2010/main" val="983859269"/>
              </p:ext>
            </p:extLst>
          </p:nvPr>
        </p:nvGraphicFramePr>
        <p:xfrm>
          <a:off x="234656" y="318195"/>
          <a:ext cx="8536120" cy="2751576"/>
        </p:xfrm>
        <a:graphic>
          <a:graphicData uri="http://schemas.openxmlformats.org/drawingml/2006/table">
            <a:tbl>
              <a:tblPr firstRow="1" bandRow="1">
                <a:tableStyleId>{21E4AEA4-8DFA-4A89-87EB-49C32662AFE0}</a:tableStyleId>
              </a:tblPr>
              <a:tblGrid>
                <a:gridCol w="1948707">
                  <a:extLst>
                    <a:ext uri="{9D8B030D-6E8A-4147-A177-3AD203B41FA5}">
                      <a16:colId xmlns:a16="http://schemas.microsoft.com/office/drawing/2014/main" xmlns="" val="20000"/>
                    </a:ext>
                  </a:extLst>
                </a:gridCol>
                <a:gridCol w="1651519">
                  <a:extLst>
                    <a:ext uri="{9D8B030D-6E8A-4147-A177-3AD203B41FA5}">
                      <a16:colId xmlns:a16="http://schemas.microsoft.com/office/drawing/2014/main" xmlns="" val="20001"/>
                    </a:ext>
                  </a:extLst>
                </a:gridCol>
                <a:gridCol w="1698171">
                  <a:extLst>
                    <a:ext uri="{9D8B030D-6E8A-4147-A177-3AD203B41FA5}">
                      <a16:colId xmlns:a16="http://schemas.microsoft.com/office/drawing/2014/main" xmlns="" val="20003"/>
                    </a:ext>
                  </a:extLst>
                </a:gridCol>
                <a:gridCol w="1455576">
                  <a:extLst>
                    <a:ext uri="{9D8B030D-6E8A-4147-A177-3AD203B41FA5}">
                      <a16:colId xmlns:a16="http://schemas.microsoft.com/office/drawing/2014/main" xmlns="" val="20004"/>
                    </a:ext>
                  </a:extLst>
                </a:gridCol>
                <a:gridCol w="1782147">
                  <a:extLst>
                    <a:ext uri="{9D8B030D-6E8A-4147-A177-3AD203B41FA5}">
                      <a16:colId xmlns:a16="http://schemas.microsoft.com/office/drawing/2014/main" xmlns="" val="2471979190"/>
                    </a:ext>
                  </a:extLst>
                </a:gridCol>
              </a:tblGrid>
              <a:tr h="344278">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Lst>
                        <a:defRPr/>
                      </a:pPr>
                      <a:r>
                        <a:rPr kumimoji="0" lang="en-US" sz="1400" b="1" i="0" u="none" strike="noStrike" kern="1200" cap="none" spc="0" normalizeH="0" baseline="0" noProof="0" dirty="0" smtClean="0">
                          <a:ln>
                            <a:noFill/>
                          </a:ln>
                          <a:solidFill>
                            <a:prstClr val="black"/>
                          </a:solidFill>
                          <a:effectLst/>
                          <a:uLnTx/>
                          <a:uFillTx/>
                          <a:latin typeface="Arial Narrow" pitchFamily="34" charset="0"/>
                        </a:rPr>
                        <a:t>Strategic Objective: To contribute to economic transformation in South Africa.</a:t>
                      </a: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0"/>
                  </a:ext>
                </a:extLst>
              </a:tr>
              <a:tr h="299613">
                <a:tc rowSpan="2">
                  <a:txBody>
                    <a:bodyPr/>
                    <a:lstStyle/>
                    <a:p>
                      <a:pPr algn="ctr">
                        <a:lnSpc>
                          <a:spcPct val="100000"/>
                        </a:lnSpc>
                      </a:pPr>
                      <a:r>
                        <a:rPr lang="en-US" sz="1400" b="1" dirty="0" smtClean="0">
                          <a:latin typeface="Arial Narrow" panose="020B0606020202030204" pitchFamily="34" charset="0"/>
                        </a:rPr>
                        <a:t>Key</a:t>
                      </a:r>
                      <a:r>
                        <a:rPr lang="en-US" sz="1400" b="1" baseline="0" dirty="0" smtClean="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smtClean="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719070">
                <a:tc vMerge="1">
                  <a:txBody>
                    <a:bodyPr/>
                    <a:lstStyle/>
                    <a:p>
                      <a:endParaRPr lang="en-ZA"/>
                    </a:p>
                  </a:txBody>
                  <a:tcPr/>
                </a:tc>
                <a:tc vMerge="1">
                  <a:txBody>
                    <a:bodyPr/>
                    <a:lstStyle/>
                    <a:p>
                      <a:pPr marL="0" indent="0" algn="ctr">
                        <a:lnSpc>
                          <a:spcPct val="100000"/>
                        </a:lnSpc>
                        <a:tabLst>
                          <a:tab pos="534988" algn="l"/>
                          <a:tab pos="1614488" algn="l"/>
                        </a:tabLst>
                      </a:pP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2 Performance – </a:t>
                      </a:r>
                      <a:r>
                        <a:rPr lang="en-ZA" sz="1400" b="1" i="0" dirty="0" smtClean="0">
                          <a:latin typeface="Arial Narrow" panose="020B0606020202030204" pitchFamily="34" charset="0"/>
                        </a:rPr>
                        <a:t>Actual </a:t>
                      </a:r>
                      <a:r>
                        <a:rPr lang="en-US" sz="1400" b="1" dirty="0" smtClean="0">
                          <a:latin typeface="Arial Narrow" panose="020B0606020202030204" pitchFamily="34" charset="0"/>
                        </a:rPr>
                        <a:t>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a:t>
                      </a:r>
                      <a:r>
                        <a:rPr lang="en-US" sz="1400" b="1" baseline="0" dirty="0" smtClean="0">
                          <a:latin typeface="Arial Narrow" panose="020B0606020202030204" pitchFamily="34" charset="0"/>
                        </a:rPr>
                        <a:t> Targets</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Quarter 3 Performance – Preliminary Data </a:t>
                      </a: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xmlns="" val="10002"/>
                  </a:ext>
                </a:extLst>
              </a:tr>
              <a:tr h="1370978">
                <a:tc>
                  <a:txBody>
                    <a:bodyPr/>
                    <a:lstStyle/>
                    <a:p>
                      <a:pPr marL="347472" indent="-347472" algn="just" fontAlgn="t">
                        <a:buFont typeface="+mj-lt"/>
                        <a:buAutoNum type="arabicPeriod" startAt="12"/>
                      </a:pPr>
                      <a:r>
                        <a:rPr lang="en-US" sz="1400" b="0" i="0" u="none" strike="noStrike" dirty="0" smtClean="0">
                          <a:solidFill>
                            <a:srgbClr val="000000"/>
                          </a:solidFill>
                          <a:latin typeface="Arial Narrow" pitchFamily="34" charset="0"/>
                        </a:rPr>
                        <a:t>Percentage procurement from B-BBEE</a:t>
                      </a:r>
                      <a:r>
                        <a:rPr lang="en-US" sz="1400" b="0" i="0" u="none" strike="noStrike" baseline="0" dirty="0" smtClean="0">
                          <a:solidFill>
                            <a:srgbClr val="000000"/>
                          </a:solidFill>
                          <a:latin typeface="Arial Narrow" pitchFamily="34" charset="0"/>
                        </a:rPr>
                        <a:t> </a:t>
                      </a:r>
                      <a:r>
                        <a:rPr lang="en-US" sz="1400" b="0" i="0" u="none" strike="noStrike" dirty="0" smtClean="0">
                          <a:solidFill>
                            <a:srgbClr val="000000"/>
                          </a:solidFill>
                          <a:latin typeface="Arial Narrow" pitchFamily="34" charset="0"/>
                        </a:rPr>
                        <a:t>compliant businesses.</a:t>
                      </a:r>
                      <a:endParaRPr lang="en-US" sz="1400" b="0" i="0" u="none" strike="noStrike" dirty="0">
                        <a:solidFill>
                          <a:srgbClr val="000000"/>
                        </a:solidFill>
                        <a:latin typeface="Arial Narrow" pitchFamily="34" charset="0"/>
                      </a:endParaRP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400" b="0" i="0" u="none" strike="noStrike" dirty="0" smtClean="0">
                          <a:solidFill>
                            <a:srgbClr val="000000"/>
                          </a:solidFill>
                          <a:effectLst/>
                          <a:latin typeface="Arial Narrow" panose="020B0606020202030204" pitchFamily="34" charset="0"/>
                        </a:rPr>
                        <a:t>100% procurement from B-BBEE compliant businesses.</a:t>
                      </a:r>
                      <a:endParaRPr lang="en-US" sz="14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400" u="none" strike="noStrike" kern="1200" dirty="0" smtClean="0">
                          <a:solidFill>
                            <a:schemeClr val="tx1"/>
                          </a:solidFill>
                          <a:effectLst/>
                          <a:latin typeface="Arial Narrow" panose="020B0606020202030204" pitchFamily="34" charset="0"/>
                          <a:ea typeface="+mn-ea"/>
                          <a:cs typeface="+mn-cs"/>
                        </a:rPr>
                        <a:t>100% procurement from B-BBEE compliant businesses achieved.</a:t>
                      </a:r>
                      <a:endParaRPr lang="en-ZA" sz="1400" u="none" strike="noStrike" kern="1200" dirty="0">
                        <a:solidFill>
                          <a:schemeClr val="tx1"/>
                        </a:solidFill>
                        <a:effectLst/>
                        <a:latin typeface="Arial Narrow" panose="020B0606020202030204" pitchFamily="34" charset="0"/>
                        <a:ea typeface="+mn-ea"/>
                        <a:cs typeface="+mn-cs"/>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400" u="none" strike="noStrike" kern="1200" dirty="0">
                          <a:solidFill>
                            <a:schemeClr val="tx1"/>
                          </a:solidFill>
                          <a:effectLst/>
                          <a:latin typeface="Arial Narrow" panose="020B0606020202030204" pitchFamily="34" charset="0"/>
                          <a:ea typeface="+mn-ea"/>
                          <a:cs typeface="+mn-cs"/>
                        </a:rPr>
                        <a:t>100% procurement from B-BBEE-compliant businesses</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400" u="none" strike="noStrike" kern="1200" dirty="0" smtClean="0">
                          <a:solidFill>
                            <a:schemeClr val="tx1"/>
                          </a:solidFill>
                          <a:effectLst/>
                          <a:latin typeface="Arial Narrow" panose="020B0606020202030204" pitchFamily="34" charset="0"/>
                          <a:ea typeface="+mn-ea"/>
                          <a:cs typeface="+mn-cs"/>
                        </a:rPr>
                        <a:t>100% procurement from B-BBEE-compliant</a:t>
                      </a:r>
                    </a:p>
                    <a:p>
                      <a:pPr algn="just" fontAlgn="t"/>
                      <a:r>
                        <a:rPr lang="en-ZA" sz="1400" u="none" strike="noStrike" kern="1200" dirty="0" smtClean="0">
                          <a:solidFill>
                            <a:schemeClr val="tx1"/>
                          </a:solidFill>
                          <a:effectLst/>
                          <a:latin typeface="Arial Narrow" panose="020B0606020202030204" pitchFamily="34" charset="0"/>
                          <a:ea typeface="+mn-ea"/>
                          <a:cs typeface="+mn-cs"/>
                        </a:rPr>
                        <a:t>businesses achieved.</a:t>
                      </a:r>
                      <a:endParaRPr lang="en-ZA" sz="1400" u="none" strike="noStrike" kern="1200" dirty="0">
                        <a:solidFill>
                          <a:schemeClr val="tx1"/>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12" name="Footer Placeholder 1"/>
          <p:cNvSpPr>
            <a:spLocks noGrp="1"/>
          </p:cNvSpPr>
          <p:nvPr>
            <p:ph type="ftr" sz="quarter" idx="11"/>
          </p:nvPr>
        </p:nvSpPr>
        <p:spPr>
          <a:xfrm>
            <a:off x="423219" y="6173788"/>
            <a:ext cx="2997200" cy="365125"/>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1090394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1095632" y="1066800"/>
            <a:ext cx="7591168" cy="3892378"/>
          </a:xfrm>
        </p:spPr>
        <p:txBody>
          <a:bodyPr>
            <a:noAutofit/>
          </a:bodyPr>
          <a:lstStyle/>
          <a:p>
            <a:pPr marL="0" indent="0" algn="just">
              <a:lnSpc>
                <a:spcPct val="160000"/>
              </a:lnSpc>
              <a:buNone/>
            </a:pPr>
            <a:endParaRPr lang="en-US" sz="2800" dirty="0" smtClean="0">
              <a:latin typeface="Arial Narrow" pitchFamily="34" charset="0"/>
            </a:endParaRPr>
          </a:p>
          <a:p>
            <a:pPr marL="457200" lvl="1" indent="0" algn="just">
              <a:buNone/>
            </a:pPr>
            <a:endParaRPr lang="en-US" dirty="0" smtClean="0">
              <a:latin typeface="Arial Narrow" pitchFamily="34" charset="0"/>
            </a:endParaRPr>
          </a:p>
          <a:p>
            <a:pPr marL="0" indent="0">
              <a:buNone/>
            </a:pPr>
            <a:endParaRPr lang="en-US" sz="2800" dirty="0">
              <a:latin typeface="Arial Narrow" pitchFamily="34" charset="0"/>
            </a:endParaRPr>
          </a:p>
          <a:p>
            <a:endParaRPr lang="en-US" sz="2800" dirty="0" smtClean="0">
              <a:latin typeface="Arial Narrow" pitchFamily="34" charset="0"/>
            </a:endParaRPr>
          </a:p>
          <a:p>
            <a:endParaRPr lang="en-US" sz="2800" dirty="0" smtClean="0">
              <a:latin typeface="Arial Narrow" pitchFamily="34" charset="0"/>
            </a:endParaRPr>
          </a:p>
        </p:txBody>
      </p:sp>
      <p:sp>
        <p:nvSpPr>
          <p:cNvPr id="4" name="Title 1"/>
          <p:cNvSpPr txBox="1">
            <a:spLocks/>
          </p:cNvSpPr>
          <p:nvPr/>
        </p:nvSpPr>
        <p:spPr>
          <a:xfrm>
            <a:off x="514865" y="1813632"/>
            <a:ext cx="8171935" cy="2398713"/>
          </a:xfrm>
          <a:prstGeom prst="rect">
            <a:avLst/>
          </a:prstGeom>
          <a:solidFill>
            <a:schemeClr val="accent2">
              <a:lumMod val="40000"/>
              <a:lumOff val="60000"/>
            </a:schemeClr>
          </a:solidFill>
          <a:ln>
            <a:solidFill>
              <a:schemeClr val="accent6">
                <a:lumMod val="75000"/>
              </a:schemeClr>
            </a:solidFill>
          </a:ln>
        </p:spPr>
        <p:txBody>
          <a:bodyPr/>
          <a:lstStyle/>
          <a:p>
            <a:pPr algn="ctr">
              <a:defRPr/>
            </a:pPr>
            <a:endParaRPr lang="en-US" sz="4000" b="1" dirty="0">
              <a:solidFill>
                <a:prstClr val="black"/>
              </a:solidFill>
              <a:latin typeface="Arial Narrow" pitchFamily="34" charset="0"/>
            </a:endParaRPr>
          </a:p>
          <a:p>
            <a:pPr algn="ctr">
              <a:defRPr/>
            </a:pPr>
            <a:r>
              <a:rPr lang="en-US" sz="5400" b="1" dirty="0" smtClean="0">
                <a:solidFill>
                  <a:prstClr val="black"/>
                </a:solidFill>
                <a:latin typeface="Arial Narrow" pitchFamily="34" charset="0"/>
              </a:rPr>
              <a:t> 2.	Programme </a:t>
            </a:r>
            <a:r>
              <a:rPr lang="en-US" sz="5400" b="1" dirty="0">
                <a:solidFill>
                  <a:prstClr val="black"/>
                </a:solidFill>
                <a:latin typeface="Arial Narrow" pitchFamily="34" charset="0"/>
              </a:rPr>
              <a:t>Performance Information</a:t>
            </a:r>
          </a:p>
        </p:txBody>
      </p:sp>
      <p:sp>
        <p:nvSpPr>
          <p:cNvPr id="5" name="Footer Placeholder 1"/>
          <p:cNvSpPr>
            <a:spLocks noGrp="1"/>
          </p:cNvSpPr>
          <p:nvPr>
            <p:ph type="ftr" sz="quarter" idx="11"/>
          </p:nvPr>
        </p:nvSpPr>
        <p:spPr>
          <a:xfrm>
            <a:off x="660400" y="5895032"/>
            <a:ext cx="5526216" cy="365125"/>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28215863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80</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6" name="Footer Placeholder 1"/>
          <p:cNvSpPr>
            <a:spLocks noGrp="1"/>
          </p:cNvSpPr>
          <p:nvPr>
            <p:ph type="ftr" sz="quarter" idx="11"/>
          </p:nvPr>
        </p:nvSpPr>
        <p:spPr>
          <a:xfrm>
            <a:off x="1153297" y="5991226"/>
            <a:ext cx="4506098" cy="365125"/>
          </a:xfrm>
        </p:spPr>
        <p:txBody>
          <a:bodyPr/>
          <a:lstStyle/>
          <a:p>
            <a:pPr>
              <a:defRPr/>
            </a:pPr>
            <a:r>
              <a:rPr lang="en-ZA" sz="1000" i="1" dirty="0">
                <a:latin typeface="Arial Narrow" panose="020B0606020202030204" pitchFamily="34" charset="0"/>
              </a:rPr>
              <a:t>2017-18 Quarter 3 Report – Preliminary Data</a:t>
            </a:r>
          </a:p>
        </p:txBody>
      </p:sp>
      <p:sp>
        <p:nvSpPr>
          <p:cNvPr id="8" name="Title 1"/>
          <p:cNvSpPr txBox="1">
            <a:spLocks/>
          </p:cNvSpPr>
          <p:nvPr/>
        </p:nvSpPr>
        <p:spPr>
          <a:xfrm>
            <a:off x="1256231" y="1737846"/>
            <a:ext cx="7041735" cy="3022414"/>
          </a:xfrm>
          <a:prstGeom prst="rect">
            <a:avLst/>
          </a:prstGeom>
          <a:solidFill>
            <a:schemeClr val="accent2">
              <a:lumMod val="40000"/>
              <a:lumOff val="60000"/>
            </a:schemeClr>
          </a:solidFill>
          <a:ln>
            <a:solidFill>
              <a:schemeClr val="accent6">
                <a:lumMod val="75000"/>
              </a:schemeClr>
            </a:solidFill>
          </a:ln>
        </p:spPr>
        <p:txBody>
          <a:bodyPr/>
          <a:lstStyle>
            <a:defPPr>
              <a:defRPr lang="en-US"/>
            </a:defPPr>
            <a:lvl1pPr algn="ctr">
              <a:defRPr sz="4000" b="1">
                <a:solidFill>
                  <a:prstClr val="black"/>
                </a:solidFill>
                <a:latin typeface="Arial Narrow" pitchFamily="34" charset="0"/>
              </a:defRPr>
            </a:lvl1pPr>
          </a:lstStyle>
          <a:p>
            <a:endParaRPr lang="en-US" sz="5400" dirty="0" smtClean="0"/>
          </a:p>
          <a:p>
            <a:r>
              <a:rPr lang="en-US" sz="5400" dirty="0" smtClean="0"/>
              <a:t>Service </a:t>
            </a:r>
            <a:r>
              <a:rPr lang="en-US" sz="5400" dirty="0"/>
              <a:t>Delivery Information</a:t>
            </a:r>
          </a:p>
        </p:txBody>
      </p:sp>
    </p:spTree>
    <p:extLst>
      <p:ext uri="{BB962C8B-B14F-4D97-AF65-F5344CB8AC3E}">
        <p14:creationId xmlns:p14="http://schemas.microsoft.com/office/powerpoint/2010/main" val="364811169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5" name="Footer Placeholder 1"/>
          <p:cNvSpPr>
            <a:spLocks noGrp="1"/>
          </p:cNvSpPr>
          <p:nvPr>
            <p:ph type="ftr" sz="quarter" idx="11"/>
          </p:nvPr>
        </p:nvSpPr>
        <p:spPr>
          <a:xfrm>
            <a:off x="525624" y="5991226"/>
            <a:ext cx="4966241" cy="365125"/>
          </a:xfrm>
        </p:spPr>
        <p:txBody>
          <a:bodyPr/>
          <a:lstStyle/>
          <a:p>
            <a:pPr>
              <a:defRPr/>
            </a:pPr>
            <a:r>
              <a:rPr lang="en-ZA" sz="1000" i="1" dirty="0">
                <a:latin typeface="Arial Narrow" panose="020B0606020202030204" pitchFamily="34" charset="0"/>
              </a:rPr>
              <a:t>2017-18 Quarter 3 Report – Preliminary Data</a:t>
            </a:r>
          </a:p>
        </p:txBody>
      </p:sp>
      <p:graphicFrame>
        <p:nvGraphicFramePr>
          <p:cNvPr id="8" name="Table 7"/>
          <p:cNvGraphicFramePr>
            <a:graphicFrameLocks noGrp="1"/>
          </p:cNvGraphicFramePr>
          <p:nvPr>
            <p:extLst>
              <p:ext uri="{D42A27DB-BD31-4B8C-83A1-F6EECF244321}">
                <p14:modId xmlns:p14="http://schemas.microsoft.com/office/powerpoint/2010/main" val="3147883381"/>
              </p:ext>
            </p:extLst>
          </p:nvPr>
        </p:nvGraphicFramePr>
        <p:xfrm>
          <a:off x="337456" y="265612"/>
          <a:ext cx="8479972" cy="4633892"/>
        </p:xfrm>
        <a:graphic>
          <a:graphicData uri="http://schemas.openxmlformats.org/drawingml/2006/table">
            <a:tbl>
              <a:tblPr/>
              <a:tblGrid>
                <a:gridCol w="1500675">
                  <a:extLst>
                    <a:ext uri="{9D8B030D-6E8A-4147-A177-3AD203B41FA5}">
                      <a16:colId xmlns:a16="http://schemas.microsoft.com/office/drawing/2014/main" xmlns="" val="20000"/>
                    </a:ext>
                  </a:extLst>
                </a:gridCol>
                <a:gridCol w="1623526">
                  <a:extLst>
                    <a:ext uri="{9D8B030D-6E8A-4147-A177-3AD203B41FA5}">
                      <a16:colId xmlns:a16="http://schemas.microsoft.com/office/drawing/2014/main" xmlns="" val="20001"/>
                    </a:ext>
                  </a:extLst>
                </a:gridCol>
                <a:gridCol w="5355771">
                  <a:extLst>
                    <a:ext uri="{9D8B030D-6E8A-4147-A177-3AD203B41FA5}">
                      <a16:colId xmlns:a16="http://schemas.microsoft.com/office/drawing/2014/main" xmlns="" val="20002"/>
                    </a:ext>
                  </a:extLst>
                </a:gridCol>
              </a:tblGrid>
              <a:tr h="427652">
                <a:tc gridSpan="3">
                  <a:txBody>
                    <a:bodyPr/>
                    <a:lstStyle/>
                    <a:p>
                      <a:pPr algn="ctr">
                        <a:lnSpc>
                          <a:spcPct val="100000"/>
                        </a:lnSpc>
                      </a:pPr>
                      <a:r>
                        <a:rPr lang="en-US" sz="1600" b="1" dirty="0" smtClean="0">
                          <a:solidFill>
                            <a:schemeClr val="tx1"/>
                          </a:solidFill>
                          <a:latin typeface="Arial Narrow" pitchFamily="34" charset="0"/>
                          <a:cs typeface="Arial" pitchFamily="34" charset="0"/>
                        </a:rPr>
                        <a:t>Service Delivery </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995D"/>
                    </a:solidFill>
                  </a:tcPr>
                </a:tc>
                <a:tc hMerge="1">
                  <a:txBody>
                    <a:bodyPr/>
                    <a:lstStyle/>
                    <a:p>
                      <a:pPr marL="0" indent="0" algn="ctr">
                        <a:lnSpc>
                          <a:spcPct val="100000"/>
                        </a:lnSpc>
                        <a:tabLst>
                          <a:tab pos="534988" algn="l"/>
                          <a:tab pos="1614488" algn="l"/>
                        </a:tabLst>
                      </a:pPr>
                      <a:endParaRPr lang="en-US" sz="18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pPr algn="ctr">
                        <a:lnSpc>
                          <a:spcPct val="100000"/>
                        </a:lnSpc>
                      </a:pPr>
                      <a:endParaRPr lang="en-US" sz="18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xmlns="" val="10000"/>
                  </a:ext>
                </a:extLst>
              </a:tr>
              <a:tr h="3797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Service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534988" algn="l"/>
                          <a:tab pos="1614488" algn="l"/>
                        </a:tabLst>
                        <a:defRPr/>
                      </a:pPr>
                      <a:r>
                        <a:rPr lang="en-US" sz="1600" b="1" dirty="0" smtClean="0">
                          <a:solidFill>
                            <a:schemeClr val="tx1"/>
                          </a:solidFill>
                          <a:latin typeface="Arial Narrow" pitchFamily="34" charset="0"/>
                          <a:cs typeface="Arial" pitchFamily="34" charset="0"/>
                        </a:rPr>
                        <a:t>Service Beneficiary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Progress 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xmlns="" val="10001"/>
                  </a:ext>
                </a:extLst>
              </a:tr>
              <a:tr h="1586204">
                <a:tc>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lang="en-US" sz="1400" b="0" i="0" u="none" strike="noStrike" kern="1200" dirty="0" smtClean="0">
                          <a:solidFill>
                            <a:schemeClr val="tx1"/>
                          </a:solidFill>
                          <a:latin typeface="Arial Narrow" pitchFamily="34" charset="0"/>
                          <a:ea typeface="+mn-ea"/>
                          <a:cs typeface="+mn-cs"/>
                        </a:rPr>
                        <a:t>Tourist Guide Appeals.</a:t>
                      </a:r>
                      <a:endParaRPr lang="en-US" sz="1400" b="0" i="0" u="none" strike="noStrike" kern="1200" dirty="0">
                        <a:solidFill>
                          <a:schemeClr val="tx1"/>
                        </a:solidFill>
                        <a:latin typeface="Arial Narrow" pitchFamily="34" charset="0"/>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lang="en-US" sz="1400" b="0" i="0" u="none" strike="noStrike" kern="1200" dirty="0" smtClean="0">
                          <a:solidFill>
                            <a:schemeClr val="tx1"/>
                          </a:solidFill>
                          <a:latin typeface="Arial Narrow" pitchFamily="34" charset="0"/>
                          <a:ea typeface="+mn-ea"/>
                          <a:cs typeface="+mn-cs"/>
                        </a:rPr>
                        <a:t>Tourist-guiding Sector.</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Arial Narrow" panose="020B0606020202030204" pitchFamily="34" charset="0"/>
                        </a:rPr>
                        <a:t>One (1) appeal was lodged during</a:t>
                      </a:r>
                      <a:r>
                        <a:rPr lang="en-US" sz="1400" b="0" i="0" u="none" strike="noStrike" baseline="0" dirty="0" smtClean="0">
                          <a:solidFill>
                            <a:schemeClr val="tx1"/>
                          </a:solidFill>
                          <a:effectLst/>
                          <a:latin typeface="Arial Narrow" panose="020B0606020202030204" pitchFamily="34" charset="0"/>
                        </a:rPr>
                        <a:t> quarter three (3) by a tourist guide who is registered in the Western Cape. The appellant, who was charged for misconduct, lodged an appeal with the National Registrar against the decision taken by the Provincial Registrar.</a:t>
                      </a:r>
                    </a:p>
                    <a:p>
                      <a:pPr marL="0" marR="0" lvl="0" indent="0" algn="just" defTabSz="914400" rtl="0" eaLnBrk="1" fontAlgn="t" latinLnBrk="0" hangingPunct="1">
                        <a:lnSpc>
                          <a:spcPct val="100000"/>
                        </a:lnSpc>
                        <a:spcBef>
                          <a:spcPts val="0"/>
                        </a:spcBef>
                        <a:spcAft>
                          <a:spcPts val="0"/>
                        </a:spcAft>
                        <a:buClrTx/>
                        <a:buSzTx/>
                        <a:buFontTx/>
                        <a:buNone/>
                        <a:tabLst/>
                        <a:defRPr/>
                      </a:pPr>
                      <a:endParaRPr lang="en-US" sz="1400" b="0" i="0" u="none" strike="noStrike" baseline="0" dirty="0" smtClean="0">
                        <a:solidFill>
                          <a:schemeClr val="tx1"/>
                        </a:solidFill>
                        <a:effectLst/>
                        <a:latin typeface="Arial Narrow" panose="020B060602020203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r>
                        <a:rPr lang="en-US" sz="1400" b="0" i="0" u="none" strike="noStrike" baseline="0" dirty="0" smtClean="0">
                          <a:solidFill>
                            <a:schemeClr val="tx1"/>
                          </a:solidFill>
                          <a:effectLst/>
                          <a:latin typeface="Arial Narrow" panose="020B0606020202030204" pitchFamily="34" charset="0"/>
                        </a:rPr>
                        <a:t>The National Registrar made a decision in favour of the decision that was taken by the Provincial Registrar.</a:t>
                      </a:r>
                    </a:p>
                    <a:p>
                      <a:pPr marL="0" marR="0" lvl="0" indent="0" algn="just" defTabSz="914400" rtl="0" eaLnBrk="1" fontAlgn="t"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641566">
                <a:tc>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lang="en-US" sz="1400" b="0" i="0" u="none" strike="noStrike" dirty="0" smtClean="0">
                          <a:solidFill>
                            <a:schemeClr val="tx1"/>
                          </a:solidFill>
                          <a:latin typeface="Arial Narrow" pitchFamily="34" charset="0"/>
                        </a:rPr>
                        <a:t>National Tourism Information Gateways (NTIGs)</a:t>
                      </a:r>
                      <a:r>
                        <a:rPr lang="en-US" sz="1400" b="0" i="0" u="none" strike="noStrike" baseline="0" dirty="0" smtClean="0">
                          <a:solidFill>
                            <a:schemeClr val="tx1"/>
                          </a:solidFill>
                          <a:latin typeface="Arial Narrow" pitchFamily="34" charset="0"/>
                        </a:rPr>
                        <a:t>.</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algn="just" fontAlgn="t">
                        <a:buFont typeface="Arial" panose="020B0604020202020204" pitchFamily="34" charset="0"/>
                        <a:buNone/>
                      </a:pPr>
                      <a:r>
                        <a:rPr lang="en-US" sz="1400" b="0" i="0" u="none" strike="noStrike" kern="1200" dirty="0" smtClean="0">
                          <a:solidFill>
                            <a:schemeClr val="tx1"/>
                          </a:solidFill>
                          <a:effectLst/>
                          <a:latin typeface="Arial Narrow" panose="020B0606020202030204" pitchFamily="34" charset="0"/>
                          <a:ea typeface="+mn-ea"/>
                          <a:cs typeface="+mn-cs"/>
                        </a:rPr>
                        <a:t>Public and Tourist.</a:t>
                      </a:r>
                      <a:endParaRPr lang="en-US" sz="1400" b="0" i="0" u="none" strike="noStrike" kern="1200" dirty="0">
                        <a:solidFill>
                          <a:schemeClr val="tx1"/>
                        </a:solidFill>
                        <a:effectLst/>
                        <a:latin typeface="Arial Narrow" panose="020B0606020202030204" pitchFamily="34" charset="0"/>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lvl="0" indent="0" algn="just">
                        <a:buFont typeface="Arial" panose="020B0604020202020204" pitchFamily="34" charset="0"/>
                        <a:buNone/>
                      </a:pPr>
                      <a:r>
                        <a:rPr kumimoji="0" lang="en-ZA" sz="1400" b="0" i="0" u="none" strike="noStrike" kern="1200" cap="none" spc="0" normalizeH="0" baseline="0" noProof="0" dirty="0" smtClean="0">
                          <a:ln>
                            <a:noFill/>
                          </a:ln>
                          <a:solidFill>
                            <a:schemeClr val="tx1"/>
                          </a:solidFill>
                          <a:effectLst/>
                          <a:uLnTx/>
                          <a:uFillTx/>
                          <a:latin typeface="Arial Narrow" pitchFamily="34" charset="0"/>
                          <a:ea typeface="+mn-ea"/>
                          <a:cs typeface="+mn-cs"/>
                        </a:rPr>
                        <a:t>Two quarter three operational reports for King Shaka International Airport (KSIA) and Oliver Reginald Tambo International Airport (ORTIA) National Tourism Information Gateways (NTIG) were developed. Progress for the period under review pertain to the following:</a:t>
                      </a:r>
                    </a:p>
                    <a:p>
                      <a:pPr marL="0" lvl="0" indent="0" algn="just">
                        <a:buFont typeface="Arial" panose="020B0604020202020204" pitchFamily="34" charset="0"/>
                        <a:buNone/>
                      </a:pPr>
                      <a:endParaRPr kumimoji="0" lang="en-ZA" sz="14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285750" indent="-285750" algn="just">
                        <a:buFont typeface="Arial" panose="020B0604020202020204" pitchFamily="34" charset="0"/>
                        <a:buChar char="•"/>
                      </a:pPr>
                      <a:r>
                        <a:rPr lang="en-ZA" sz="1400" b="0" kern="1200" dirty="0" smtClean="0">
                          <a:solidFill>
                            <a:schemeClr val="tx1"/>
                          </a:solidFill>
                          <a:latin typeface="Arial Narrow" panose="020B0606020202030204" pitchFamily="34" charset="0"/>
                          <a:ea typeface="+mn-ea"/>
                          <a:cs typeface="+mn-cs"/>
                        </a:rPr>
                        <a:t>Capacity-building and enhancement;</a:t>
                      </a:r>
                    </a:p>
                    <a:p>
                      <a:pPr marL="285750" indent="-285750" algn="just">
                        <a:buFont typeface="Arial" panose="020B0604020202020204" pitchFamily="34" charset="0"/>
                        <a:buChar char="•"/>
                      </a:pPr>
                      <a:r>
                        <a:rPr lang="en-ZA" sz="1400" b="0" kern="1200" dirty="0" smtClean="0">
                          <a:solidFill>
                            <a:schemeClr val="tx1"/>
                          </a:solidFill>
                          <a:latin typeface="Arial Narrow" panose="020B0606020202030204" pitchFamily="34" charset="0"/>
                          <a:ea typeface="+mn-ea"/>
                          <a:cs typeface="+mn-cs"/>
                        </a:rPr>
                        <a:t>Human</a:t>
                      </a:r>
                      <a:r>
                        <a:rPr lang="en-ZA" sz="1400" b="0" kern="1200" baseline="0" dirty="0" smtClean="0">
                          <a:solidFill>
                            <a:schemeClr val="tx1"/>
                          </a:solidFill>
                          <a:latin typeface="Arial Narrow" panose="020B0606020202030204" pitchFamily="34" charset="0"/>
                          <a:ea typeface="+mn-ea"/>
                          <a:cs typeface="+mn-cs"/>
                        </a:rPr>
                        <a:t> Resources; and</a:t>
                      </a:r>
                    </a:p>
                    <a:p>
                      <a:pPr marL="285750" indent="-285750" algn="just">
                        <a:buFont typeface="Arial" panose="020B0604020202020204" pitchFamily="34" charset="0"/>
                        <a:buChar char="•"/>
                      </a:pPr>
                      <a:r>
                        <a:rPr lang="en-ZA" sz="1400" b="0" kern="1200" dirty="0" smtClean="0">
                          <a:solidFill>
                            <a:schemeClr val="tx1"/>
                          </a:solidFill>
                          <a:latin typeface="Arial Narrow" panose="020B0606020202030204" pitchFamily="34" charset="0"/>
                          <a:ea typeface="+mn-ea"/>
                          <a:cs typeface="+mn-cs"/>
                        </a:rPr>
                        <a:t>Visitor Statistics.</a:t>
                      </a:r>
                    </a:p>
                    <a:p>
                      <a:pPr marL="0" indent="0" algn="just">
                        <a:buFont typeface="Arial" panose="020B0604020202020204" pitchFamily="34" charset="0"/>
                        <a:buNone/>
                      </a:pPr>
                      <a:endParaRPr lang="en-ZA" sz="1400" b="0" kern="1200" dirty="0" smtClean="0">
                        <a:solidFill>
                          <a:schemeClr val="tx1"/>
                        </a:solidFill>
                        <a:latin typeface="Arial Narrow" panose="020B0606020202030204" pitchFamily="34" charset="0"/>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1374896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Footer Placeholder 1"/>
          <p:cNvSpPr>
            <a:spLocks noGrp="1"/>
          </p:cNvSpPr>
          <p:nvPr>
            <p:ph type="ftr" sz="quarter" idx="11"/>
          </p:nvPr>
        </p:nvSpPr>
        <p:spPr>
          <a:xfrm>
            <a:off x="859972" y="5991226"/>
            <a:ext cx="2318656" cy="365125"/>
          </a:xfrm>
        </p:spPr>
        <p:txBody>
          <a:bodyPr/>
          <a:lstStyle/>
          <a:p>
            <a:pPr>
              <a:defRPr/>
            </a:pPr>
            <a:r>
              <a:rPr lang="en-ZA" sz="1000" i="1" dirty="0">
                <a:latin typeface="Arial Narrow" panose="020B0606020202030204" pitchFamily="34" charset="0"/>
              </a:rPr>
              <a:t>2017-18 Quarter 3 Report – Preliminary Data</a:t>
            </a:r>
          </a:p>
        </p:txBody>
      </p:sp>
      <p:sp>
        <p:nvSpPr>
          <p:cNvPr id="8" name="Title 1"/>
          <p:cNvSpPr txBox="1">
            <a:spLocks/>
          </p:cNvSpPr>
          <p:nvPr/>
        </p:nvSpPr>
        <p:spPr>
          <a:xfrm>
            <a:off x="728444" y="1559858"/>
            <a:ext cx="7982464" cy="3173507"/>
          </a:xfrm>
          <a:prstGeom prst="rect">
            <a:avLst/>
          </a:prstGeom>
          <a:solidFill>
            <a:schemeClr val="accent2">
              <a:lumMod val="40000"/>
              <a:lumOff val="60000"/>
            </a:schemeClr>
          </a:solidFill>
          <a:ln>
            <a:solidFill>
              <a:schemeClr val="accent6">
                <a:lumMod val="75000"/>
              </a:schemeClr>
            </a:solidFill>
          </a:ln>
        </p:spPr>
        <p:txBody>
          <a:bodyPr/>
          <a:lstStyle/>
          <a:p>
            <a:pPr algn="ctr">
              <a:defRPr/>
            </a:pPr>
            <a:endParaRPr lang="en-US" sz="5400" b="1" dirty="0">
              <a:solidFill>
                <a:prstClr val="black"/>
              </a:solidFill>
              <a:latin typeface="Arial Narrow" pitchFamily="34" charset="0"/>
            </a:endParaRPr>
          </a:p>
          <a:p>
            <a:pPr algn="ctr">
              <a:defRPr/>
            </a:pPr>
            <a:r>
              <a:rPr lang="en-US" sz="5400" b="1" dirty="0" smtClean="0">
                <a:solidFill>
                  <a:prstClr val="black"/>
                </a:solidFill>
                <a:latin typeface="Arial Narrow" pitchFamily="34" charset="0"/>
              </a:rPr>
              <a:t> 3.	Human Resource Information</a:t>
            </a:r>
            <a:endParaRPr lang="en-US" sz="5400" b="1" dirty="0">
              <a:solidFill>
                <a:prstClr val="black"/>
              </a:solidFill>
              <a:latin typeface="Arial Narrow" pitchFamily="34" charset="0"/>
            </a:endParaRPr>
          </a:p>
        </p:txBody>
      </p:sp>
    </p:spTree>
    <p:extLst>
      <p:ext uri="{BB962C8B-B14F-4D97-AF65-F5344CB8AC3E}">
        <p14:creationId xmlns:p14="http://schemas.microsoft.com/office/powerpoint/2010/main" val="29300402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Footer Placeholder 1"/>
          <p:cNvSpPr>
            <a:spLocks noGrp="1"/>
          </p:cNvSpPr>
          <p:nvPr>
            <p:ph type="ftr" sz="quarter" idx="11"/>
          </p:nvPr>
        </p:nvSpPr>
        <p:spPr>
          <a:xfrm>
            <a:off x="222191" y="6079573"/>
            <a:ext cx="3143309" cy="276778"/>
          </a:xfrm>
        </p:spPr>
        <p:txBody>
          <a:bodyPr/>
          <a:lstStyle/>
          <a:p>
            <a:pPr>
              <a:defRPr/>
            </a:pPr>
            <a:r>
              <a:rPr lang="en-ZA" sz="1000" i="1" dirty="0">
                <a:latin typeface="Arial Narrow" panose="020B0606020202030204" pitchFamily="34" charset="0"/>
              </a:rPr>
              <a:t>2017-18 Quarter 3 Report – Preliminary Data</a:t>
            </a:r>
          </a:p>
        </p:txBody>
      </p:sp>
      <p:sp>
        <p:nvSpPr>
          <p:cNvPr id="5" name="Title 1"/>
          <p:cNvSpPr>
            <a:spLocks noGrp="1"/>
          </p:cNvSpPr>
          <p:nvPr>
            <p:ph type="title"/>
          </p:nvPr>
        </p:nvSpPr>
        <p:spPr>
          <a:xfrm>
            <a:off x="222191" y="275463"/>
            <a:ext cx="8493441" cy="500448"/>
          </a:xfrm>
          <a:solidFill>
            <a:schemeClr val="accent2">
              <a:lumMod val="40000"/>
              <a:lumOff val="60000"/>
            </a:schemeClr>
          </a:solidFill>
          <a:ln>
            <a:solidFill>
              <a:schemeClr val="accent6">
                <a:lumMod val="75000"/>
              </a:schemeClr>
            </a:solidFill>
          </a:ln>
        </p:spPr>
        <p:txBody>
          <a:bodyPr rtlCol="0">
            <a:normAutofit fontScale="90000"/>
          </a:bodyPr>
          <a:lstStyle/>
          <a:p>
            <a:r>
              <a:rPr lang="en-ZA" dirty="0">
                <a:solidFill>
                  <a:schemeClr val="tx1"/>
                </a:solidFill>
                <a:latin typeface="Arial Narrow" pitchFamily="34" charset="0"/>
              </a:rPr>
              <a:t>Employees per Occupational Bands: </a:t>
            </a:r>
            <a:r>
              <a:rPr lang="en-US" dirty="0">
                <a:solidFill>
                  <a:schemeClr val="tx1"/>
                </a:solidFill>
                <a:latin typeface="Arial Narrow" pitchFamily="34" charset="0"/>
              </a:rPr>
              <a:t>31 December 2017</a:t>
            </a:r>
            <a:endParaRPr lang="en-ZA" dirty="0">
              <a:solidFill>
                <a:schemeClr val="tx1"/>
              </a:solidFill>
              <a:latin typeface="Arial Narrow" pitchFamily="34" charset="0"/>
            </a:endParaRPr>
          </a:p>
        </p:txBody>
      </p:sp>
      <p:graphicFrame>
        <p:nvGraphicFramePr>
          <p:cNvPr id="6" name="Content Placeholder 5"/>
          <p:cNvGraphicFramePr>
            <a:graphicFrameLocks/>
          </p:cNvGraphicFramePr>
          <p:nvPr>
            <p:extLst>
              <p:ext uri="{D42A27DB-BD31-4B8C-83A1-F6EECF244321}">
                <p14:modId xmlns:p14="http://schemas.microsoft.com/office/powerpoint/2010/main" val="1643845092"/>
              </p:ext>
            </p:extLst>
          </p:nvPr>
        </p:nvGraphicFramePr>
        <p:xfrm>
          <a:off x="222191" y="871671"/>
          <a:ext cx="8493441" cy="5016382"/>
        </p:xfrm>
        <a:graphic>
          <a:graphicData uri="http://schemas.openxmlformats.org/drawingml/2006/table">
            <a:tbl>
              <a:tblPr firstRow="1" firstCol="1" bandRow="1" bandCol="1">
                <a:tableStyleId>{21E4AEA4-8DFA-4A89-87EB-49C32662AFE0}</a:tableStyleId>
              </a:tblPr>
              <a:tblGrid>
                <a:gridCol w="1991170">
                  <a:extLst>
                    <a:ext uri="{9D8B030D-6E8A-4147-A177-3AD203B41FA5}">
                      <a16:colId xmlns:a16="http://schemas.microsoft.com/office/drawing/2014/main" xmlns="" val="20000"/>
                    </a:ext>
                  </a:extLst>
                </a:gridCol>
                <a:gridCol w="649480">
                  <a:extLst>
                    <a:ext uri="{9D8B030D-6E8A-4147-A177-3AD203B41FA5}">
                      <a16:colId xmlns:a16="http://schemas.microsoft.com/office/drawing/2014/main" xmlns="" val="20001"/>
                    </a:ext>
                  </a:extLst>
                </a:gridCol>
                <a:gridCol w="811851">
                  <a:extLst>
                    <a:ext uri="{9D8B030D-6E8A-4147-A177-3AD203B41FA5}">
                      <a16:colId xmlns:a16="http://schemas.microsoft.com/office/drawing/2014/main" xmlns="" val="20002"/>
                    </a:ext>
                  </a:extLst>
                </a:gridCol>
                <a:gridCol w="675117">
                  <a:extLst>
                    <a:ext uri="{9D8B030D-6E8A-4147-A177-3AD203B41FA5}">
                      <a16:colId xmlns:a16="http://schemas.microsoft.com/office/drawing/2014/main" xmlns="" val="20003"/>
                    </a:ext>
                  </a:extLst>
                </a:gridCol>
                <a:gridCol w="675118">
                  <a:extLst>
                    <a:ext uri="{9D8B030D-6E8A-4147-A177-3AD203B41FA5}">
                      <a16:colId xmlns:a16="http://schemas.microsoft.com/office/drawing/2014/main" xmlns="" val="20004"/>
                    </a:ext>
                  </a:extLst>
                </a:gridCol>
                <a:gridCol w="666572">
                  <a:extLst>
                    <a:ext uri="{9D8B030D-6E8A-4147-A177-3AD203B41FA5}">
                      <a16:colId xmlns:a16="http://schemas.microsoft.com/office/drawing/2014/main" xmlns="" val="20005"/>
                    </a:ext>
                  </a:extLst>
                </a:gridCol>
                <a:gridCol w="897308">
                  <a:extLst>
                    <a:ext uri="{9D8B030D-6E8A-4147-A177-3AD203B41FA5}">
                      <a16:colId xmlns:a16="http://schemas.microsoft.com/office/drawing/2014/main" xmlns="" val="20006"/>
                    </a:ext>
                  </a:extLst>
                </a:gridCol>
                <a:gridCol w="717847">
                  <a:extLst>
                    <a:ext uri="{9D8B030D-6E8A-4147-A177-3AD203B41FA5}">
                      <a16:colId xmlns:a16="http://schemas.microsoft.com/office/drawing/2014/main" xmlns="" val="20007"/>
                    </a:ext>
                  </a:extLst>
                </a:gridCol>
                <a:gridCol w="704685">
                  <a:extLst>
                    <a:ext uri="{9D8B030D-6E8A-4147-A177-3AD203B41FA5}">
                      <a16:colId xmlns:a16="http://schemas.microsoft.com/office/drawing/2014/main" xmlns="" val="20008"/>
                    </a:ext>
                  </a:extLst>
                </a:gridCol>
                <a:gridCol w="704293">
                  <a:extLst>
                    <a:ext uri="{9D8B030D-6E8A-4147-A177-3AD203B41FA5}">
                      <a16:colId xmlns:a16="http://schemas.microsoft.com/office/drawing/2014/main" xmlns="" val="20009"/>
                    </a:ext>
                  </a:extLst>
                </a:gridCol>
              </a:tblGrid>
              <a:tr h="247641">
                <a:tc rowSpan="2">
                  <a:txBody>
                    <a:bodyPr/>
                    <a:lstStyle/>
                    <a:p>
                      <a:pPr algn="ctr">
                        <a:lnSpc>
                          <a:spcPct val="115000"/>
                        </a:lnSpc>
                        <a:spcAft>
                          <a:spcPts val="0"/>
                        </a:spcAft>
                      </a:pPr>
                      <a:r>
                        <a:rPr lang="en-ZA" sz="1400" dirty="0" smtClean="0">
                          <a:effectLst/>
                          <a:latin typeface="Arial Narrow" panose="020B0606020202030204" pitchFamily="34" charset="0"/>
                        </a:rPr>
                        <a:t>OCCUPATIONAL BAND</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15000"/>
                        </a:lnSpc>
                        <a:spcAft>
                          <a:spcPts val="0"/>
                        </a:spcAft>
                      </a:pPr>
                      <a:r>
                        <a:rPr lang="en-ZA" sz="1400" dirty="0" smtClean="0">
                          <a:effectLst/>
                          <a:latin typeface="Arial Narrow" panose="020B0606020202030204" pitchFamily="34" charset="0"/>
                        </a:rPr>
                        <a:t>MALE</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15000"/>
                        </a:lnSpc>
                        <a:spcAft>
                          <a:spcPts val="0"/>
                        </a:spcAft>
                      </a:pPr>
                      <a:r>
                        <a:rPr lang="en-ZA" sz="1400" dirty="0" smtClean="0">
                          <a:effectLst/>
                          <a:latin typeface="Arial Narrow" panose="020B0606020202030204" pitchFamily="34" charset="0"/>
                        </a:rPr>
                        <a:t>FEMALE</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1000"/>
                        </a:spcAft>
                      </a:pPr>
                      <a:r>
                        <a:rPr lang="en-ZA" sz="1400" dirty="0" smtClean="0">
                          <a:effectLst/>
                          <a:latin typeface="Arial Narrow" panose="020B0606020202030204" pitchFamily="34" charset="0"/>
                        </a:rPr>
                        <a:t>TOTAL</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247641">
                <a:tc vMerge="1">
                  <a:txBody>
                    <a:bodyPr/>
                    <a:lstStyle/>
                    <a:p>
                      <a:endParaRPr lang="en-ZA"/>
                    </a:p>
                  </a:txBody>
                  <a:tcPr/>
                </a:tc>
                <a:tc>
                  <a:txBody>
                    <a:bodyPr/>
                    <a:lstStyle/>
                    <a:p>
                      <a:pPr algn="ctr">
                        <a:lnSpc>
                          <a:spcPct val="115000"/>
                        </a:lnSpc>
                        <a:spcAft>
                          <a:spcPts val="0"/>
                        </a:spcAft>
                      </a:pPr>
                      <a:r>
                        <a:rPr lang="en-ZA" sz="1400" b="1" dirty="0">
                          <a:effectLst/>
                          <a:latin typeface="Arial Narrow" panose="020B0606020202030204" pitchFamily="34" charset="0"/>
                        </a:rPr>
                        <a:t>African</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b="1" dirty="0">
                          <a:effectLst/>
                          <a:latin typeface="Arial Narrow" panose="020B0606020202030204" pitchFamily="34" charset="0"/>
                        </a:rPr>
                        <a:t>Coloured</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b="1" dirty="0">
                          <a:effectLst/>
                          <a:latin typeface="Arial Narrow" panose="020B0606020202030204" pitchFamily="34" charset="0"/>
                        </a:rPr>
                        <a:t>Indian</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b="1" dirty="0">
                          <a:effectLst/>
                          <a:latin typeface="Arial Narrow" panose="020B0606020202030204" pitchFamily="34" charset="0"/>
                        </a:rPr>
                        <a:t>White</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b="1" dirty="0">
                          <a:effectLst/>
                          <a:latin typeface="Arial Narrow" panose="020B0606020202030204" pitchFamily="34" charset="0"/>
                        </a:rPr>
                        <a:t>African</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b="1" dirty="0">
                          <a:effectLst/>
                          <a:latin typeface="Arial Narrow" panose="020B0606020202030204" pitchFamily="34" charset="0"/>
                        </a:rPr>
                        <a:t>Coloured</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b="1" dirty="0">
                          <a:effectLst/>
                          <a:latin typeface="Arial Narrow" panose="020B0606020202030204" pitchFamily="34" charset="0"/>
                        </a:rPr>
                        <a:t>Indian</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b="1" dirty="0">
                          <a:effectLst/>
                          <a:latin typeface="Arial Narrow" panose="020B0606020202030204" pitchFamily="34" charset="0"/>
                        </a:rPr>
                        <a:t>White</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ZA"/>
                    </a:p>
                  </a:txBody>
                  <a:tcPr/>
                </a:tc>
                <a:extLst>
                  <a:ext uri="{0D108BD9-81ED-4DB2-BD59-A6C34878D82A}">
                    <a16:rowId xmlns:a16="http://schemas.microsoft.com/office/drawing/2014/main" xmlns="" val="10001"/>
                  </a:ext>
                </a:extLst>
              </a:tr>
              <a:tr h="247641">
                <a:tc>
                  <a:txBody>
                    <a:bodyPr/>
                    <a:lstStyle/>
                    <a:p>
                      <a:pPr>
                        <a:lnSpc>
                          <a:spcPct val="115000"/>
                        </a:lnSpc>
                        <a:spcBef>
                          <a:spcPts val="300"/>
                        </a:spcBef>
                        <a:spcAft>
                          <a:spcPts val="0"/>
                        </a:spcAft>
                      </a:pPr>
                      <a:r>
                        <a:rPr lang="en-ZA" sz="1400" dirty="0" smtClean="0">
                          <a:effectLst/>
                          <a:latin typeface="Arial Narrow" panose="020B0606020202030204" pitchFamily="34" charset="0"/>
                        </a:rPr>
                        <a:t>Top </a:t>
                      </a:r>
                      <a:r>
                        <a:rPr lang="en-ZA" sz="1400" dirty="0">
                          <a:effectLst/>
                          <a:latin typeface="Arial Narrow" panose="020B0606020202030204" pitchFamily="34" charset="0"/>
                        </a:rPr>
                        <a:t>Management </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4</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rPr>
                        <a:t>1</a:t>
                      </a:r>
                      <a:endParaRPr lang="en-ZA" sz="1200" dirty="0">
                        <a:solidFill>
                          <a:schemeClr val="tx1"/>
                        </a:solidFill>
                        <a:effectLst/>
                        <a:latin typeface="Arial Narrow" panose="020B0606020202030204" pitchFamily="34" charset="0"/>
                      </a:endParaRPr>
                    </a:p>
                  </a:txBody>
                  <a:tcPr marL="68580" marR="68580" marT="0" marB="0" anchor="ctr"/>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9</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247641">
                <a:tc>
                  <a:txBody>
                    <a:bodyPr/>
                    <a:lstStyle/>
                    <a:p>
                      <a:pPr>
                        <a:lnSpc>
                          <a:spcPct val="115000"/>
                        </a:lnSpc>
                        <a:spcBef>
                          <a:spcPts val="300"/>
                        </a:spcBef>
                        <a:spcAft>
                          <a:spcPts val="0"/>
                        </a:spcAft>
                      </a:pPr>
                      <a:r>
                        <a:rPr lang="en-ZA" sz="1400" dirty="0">
                          <a:effectLst/>
                          <a:latin typeface="Arial Narrow" panose="020B0606020202030204" pitchFamily="34" charset="0"/>
                        </a:rPr>
                        <a:t>Senior </a:t>
                      </a:r>
                      <a:r>
                        <a:rPr lang="en-ZA" sz="1400" b="1" i="1" dirty="0" smtClean="0">
                          <a:effectLst/>
                          <a:latin typeface="Arial Narrow" panose="020B0606020202030204" pitchFamily="34" charset="0"/>
                        </a:rPr>
                        <a:t>Management</a:t>
                      </a:r>
                      <a:r>
                        <a:rPr lang="en-ZA" sz="1400" b="1" i="0" dirty="0" smtClean="0">
                          <a:effectLst/>
                          <a:latin typeface="Arial Narrow" panose="020B0606020202030204" pitchFamily="34" charset="0"/>
                        </a:rPr>
                        <a:t>.</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26</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3</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22</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3</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3</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61</a:t>
                      </a:r>
                    </a:p>
                  </a:txBody>
                  <a:tcPr marL="68580" marR="68580" marT="0" marB="0" anchor="ctr"/>
                </a:tc>
                <a:extLst>
                  <a:ext uri="{0D108BD9-81ED-4DB2-BD59-A6C34878D82A}">
                    <a16:rowId xmlns:a16="http://schemas.microsoft.com/office/drawing/2014/main" xmlns="" val="10003"/>
                  </a:ext>
                </a:extLst>
              </a:tr>
              <a:tr h="990564">
                <a:tc>
                  <a:txBody>
                    <a:bodyPr/>
                    <a:lstStyle/>
                    <a:p>
                      <a:pPr>
                        <a:lnSpc>
                          <a:spcPct val="115000"/>
                        </a:lnSpc>
                        <a:spcBef>
                          <a:spcPts val="300"/>
                        </a:spcBef>
                        <a:spcAft>
                          <a:spcPts val="0"/>
                        </a:spcAft>
                      </a:pPr>
                      <a:r>
                        <a:rPr lang="en-ZA" sz="1400" dirty="0">
                          <a:effectLst/>
                          <a:latin typeface="Arial Narrow" panose="020B0606020202030204" pitchFamily="34" charset="0"/>
                        </a:rPr>
                        <a:t>Professionally qualified and experienced specialists and </a:t>
                      </a:r>
                      <a:r>
                        <a:rPr lang="en-ZA" sz="1400" dirty="0" smtClean="0">
                          <a:effectLst/>
                          <a:latin typeface="Arial Narrow" panose="020B0606020202030204" pitchFamily="34" charset="0"/>
                        </a:rPr>
                        <a:t>mid-management.</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98</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3</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5</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5</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112</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8</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5</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7</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243</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1485845">
                <a:tc>
                  <a:txBody>
                    <a:bodyPr/>
                    <a:lstStyle/>
                    <a:p>
                      <a:pPr>
                        <a:lnSpc>
                          <a:spcPct val="115000"/>
                        </a:lnSpc>
                        <a:spcBef>
                          <a:spcPts val="300"/>
                        </a:spcBef>
                        <a:spcAft>
                          <a:spcPts val="0"/>
                        </a:spcAft>
                      </a:pPr>
                      <a:r>
                        <a:rPr lang="en-ZA" sz="1400" dirty="0">
                          <a:effectLst/>
                          <a:latin typeface="Arial Narrow" panose="020B0606020202030204" pitchFamily="34" charset="0"/>
                        </a:rPr>
                        <a:t>Skilled technical and academically qualified workers, junior management, supervisors, foreman and </a:t>
                      </a:r>
                      <a:r>
                        <a:rPr lang="en-ZA" sz="1400" dirty="0" smtClean="0">
                          <a:effectLst/>
                          <a:latin typeface="Arial Narrow" panose="020B0606020202030204" pitchFamily="34" charset="0"/>
                        </a:rPr>
                        <a:t>superintendents.</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51</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5</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79</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7</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4</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148</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742923">
                <a:tc>
                  <a:txBody>
                    <a:bodyPr/>
                    <a:lstStyle/>
                    <a:p>
                      <a:pPr>
                        <a:lnSpc>
                          <a:spcPct val="115000"/>
                        </a:lnSpc>
                        <a:spcBef>
                          <a:spcPts val="300"/>
                        </a:spcBef>
                        <a:spcAft>
                          <a:spcPts val="0"/>
                        </a:spcAft>
                      </a:pPr>
                      <a:r>
                        <a:rPr lang="en-ZA" sz="1400" dirty="0">
                          <a:effectLst/>
                          <a:latin typeface="Arial Narrow" panose="020B0606020202030204" pitchFamily="34" charset="0"/>
                        </a:rPr>
                        <a:t>Semi-skilled and discretionary decision </a:t>
                      </a:r>
                      <a:r>
                        <a:rPr lang="en-ZA" sz="1400" dirty="0" smtClean="0">
                          <a:effectLst/>
                          <a:latin typeface="Arial Narrow" panose="020B0606020202030204" pitchFamily="34" charset="0"/>
                        </a:rPr>
                        <a:t>making.</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16</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13</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29</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515441">
                <a:tc>
                  <a:txBody>
                    <a:bodyPr/>
                    <a:lstStyle/>
                    <a:p>
                      <a:pPr>
                        <a:lnSpc>
                          <a:spcPct val="115000"/>
                        </a:lnSpc>
                        <a:spcBef>
                          <a:spcPts val="300"/>
                        </a:spcBef>
                        <a:spcAft>
                          <a:spcPts val="0"/>
                        </a:spcAft>
                      </a:pPr>
                      <a:r>
                        <a:rPr lang="en-ZA" sz="1400" dirty="0" smtClean="0">
                          <a:effectLst/>
                          <a:latin typeface="Arial Narrow" panose="020B0606020202030204" pitchFamily="34" charset="0"/>
                        </a:rPr>
                        <a:t>Unskilled and defined decision making. (Interns)</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11</a:t>
                      </a: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16</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27</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7"/>
                  </a:ext>
                </a:extLst>
              </a:tr>
              <a:tr h="291045">
                <a:tc>
                  <a:txBody>
                    <a:bodyPr/>
                    <a:lstStyle/>
                    <a:p>
                      <a:pPr>
                        <a:lnSpc>
                          <a:spcPct val="115000"/>
                        </a:lnSpc>
                        <a:spcBef>
                          <a:spcPts val="300"/>
                        </a:spcBef>
                        <a:spcAft>
                          <a:spcPts val="0"/>
                        </a:spcAft>
                      </a:pPr>
                      <a:r>
                        <a:rPr lang="en-ZA" sz="1400" dirty="0" smtClean="0">
                          <a:effectLst/>
                          <a:latin typeface="Arial Narrow" panose="020B0606020202030204" pitchFamily="34" charset="0"/>
                        </a:rPr>
                        <a:t>TOTAL</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204</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9</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8</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7</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246</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17</a:t>
                      </a: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11</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15</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517</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8248362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Footer Placeholder 1"/>
          <p:cNvSpPr>
            <a:spLocks noGrp="1"/>
          </p:cNvSpPr>
          <p:nvPr>
            <p:ph type="ftr" sz="quarter" idx="11"/>
          </p:nvPr>
        </p:nvSpPr>
        <p:spPr>
          <a:xfrm>
            <a:off x="370699" y="5991226"/>
            <a:ext cx="2882899" cy="365125"/>
          </a:xfrm>
        </p:spPr>
        <p:txBody>
          <a:bodyPr/>
          <a:lstStyle/>
          <a:p>
            <a:pPr>
              <a:defRPr/>
            </a:pPr>
            <a:r>
              <a:rPr lang="en-ZA" sz="1000" i="1" dirty="0">
                <a:latin typeface="Arial Narrow" panose="020B0606020202030204" pitchFamily="34" charset="0"/>
              </a:rPr>
              <a:t>2017-18 Quarter 3 Report – Preliminary Data</a:t>
            </a:r>
          </a:p>
        </p:txBody>
      </p:sp>
      <p:sp>
        <p:nvSpPr>
          <p:cNvPr id="5" name="Title 1"/>
          <p:cNvSpPr>
            <a:spLocks noGrp="1"/>
          </p:cNvSpPr>
          <p:nvPr>
            <p:ph type="title"/>
          </p:nvPr>
        </p:nvSpPr>
        <p:spPr>
          <a:xfrm>
            <a:off x="362464" y="421895"/>
            <a:ext cx="8427310" cy="685800"/>
          </a:xfrm>
          <a:solidFill>
            <a:schemeClr val="accent2">
              <a:lumMod val="40000"/>
              <a:lumOff val="60000"/>
            </a:schemeClr>
          </a:solidFill>
          <a:ln>
            <a:solidFill>
              <a:schemeClr val="accent6">
                <a:lumMod val="75000"/>
              </a:schemeClr>
            </a:solidFill>
          </a:ln>
        </p:spPr>
        <p:txBody>
          <a:bodyPr rtlCol="0">
            <a:normAutofit/>
          </a:bodyPr>
          <a:lstStyle/>
          <a:p>
            <a:r>
              <a:rPr lang="en-US" sz="2800" dirty="0">
                <a:solidFill>
                  <a:schemeClr val="tx1"/>
                </a:solidFill>
                <a:latin typeface="Arial Narrow" pitchFamily="34" charset="0"/>
              </a:rPr>
              <a:t>Workforce Representativity as end of 31 December 2017</a:t>
            </a:r>
            <a:endParaRPr lang="en-ZA" sz="2800" dirty="0">
              <a:solidFill>
                <a:schemeClr val="tx1"/>
              </a:solidFill>
              <a:latin typeface="Arial Narrow" pitchFamily="34" charset="0"/>
            </a:endParaRPr>
          </a:p>
        </p:txBody>
      </p:sp>
      <p:graphicFrame>
        <p:nvGraphicFramePr>
          <p:cNvPr id="7" name="Content Placeholder 5"/>
          <p:cNvGraphicFramePr>
            <a:graphicFrameLocks/>
          </p:cNvGraphicFramePr>
          <p:nvPr>
            <p:extLst>
              <p:ext uri="{D42A27DB-BD31-4B8C-83A1-F6EECF244321}">
                <p14:modId xmlns:p14="http://schemas.microsoft.com/office/powerpoint/2010/main" val="3968059581"/>
              </p:ext>
            </p:extLst>
          </p:nvPr>
        </p:nvGraphicFramePr>
        <p:xfrm>
          <a:off x="370699" y="1393370"/>
          <a:ext cx="8437124" cy="3354480"/>
        </p:xfrm>
        <a:graphic>
          <a:graphicData uri="http://schemas.openxmlformats.org/drawingml/2006/table">
            <a:tbl>
              <a:tblPr firstRow="1" bandRow="1">
                <a:tableStyleId>{21E4AEA4-8DFA-4A89-87EB-49C32662AFE0}</a:tableStyleId>
              </a:tblPr>
              <a:tblGrid>
                <a:gridCol w="4206391">
                  <a:extLst>
                    <a:ext uri="{9D8B030D-6E8A-4147-A177-3AD203B41FA5}">
                      <a16:colId xmlns:a16="http://schemas.microsoft.com/office/drawing/2014/main" xmlns="" val="20000"/>
                    </a:ext>
                  </a:extLst>
                </a:gridCol>
                <a:gridCol w="1818554">
                  <a:extLst>
                    <a:ext uri="{9D8B030D-6E8A-4147-A177-3AD203B41FA5}">
                      <a16:colId xmlns:a16="http://schemas.microsoft.com/office/drawing/2014/main" xmlns="" val="20001"/>
                    </a:ext>
                  </a:extLst>
                </a:gridCol>
                <a:gridCol w="2412179">
                  <a:extLst>
                    <a:ext uri="{9D8B030D-6E8A-4147-A177-3AD203B41FA5}">
                      <a16:colId xmlns:a16="http://schemas.microsoft.com/office/drawing/2014/main" xmlns="" val="20002"/>
                    </a:ext>
                  </a:extLst>
                </a:gridCol>
              </a:tblGrid>
              <a:tr h="419310">
                <a:tc gridSpan="3">
                  <a:txBody>
                    <a:bodyPr/>
                    <a:lstStyle/>
                    <a:p>
                      <a:pPr algn="ctr"/>
                      <a:r>
                        <a:rPr lang="en-ZA" sz="1600" dirty="0" smtClean="0">
                          <a:latin typeface="Arial Narrow" panose="020B0606020202030204" pitchFamily="34" charset="0"/>
                        </a:rPr>
                        <a:t>TOTAL ESTABLISHMENT</a:t>
                      </a:r>
                      <a:endParaRPr lang="en-ZA" sz="1600" dirty="0">
                        <a:solidFill>
                          <a:schemeClr val="tx1"/>
                        </a:solidFill>
                        <a:latin typeface="Arial Narrow" panose="020B0606020202030204" pitchFamily="34" charset="0"/>
                      </a:endParaRP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419310">
                <a:tc>
                  <a:txBody>
                    <a:bodyPr/>
                    <a:lstStyle/>
                    <a:p>
                      <a:r>
                        <a:rPr lang="en-ZA" sz="1600" b="1" dirty="0" smtClean="0">
                          <a:latin typeface="Arial Narrow" panose="020B0606020202030204" pitchFamily="34" charset="0"/>
                        </a:rPr>
                        <a:t>Race</a:t>
                      </a:r>
                      <a:endParaRPr lang="en-ZA" sz="1600" b="1" dirty="0">
                        <a:solidFill>
                          <a:schemeClr val="tx1"/>
                        </a:solidFill>
                        <a:latin typeface="Arial Narrow" panose="020B0606020202030204" pitchFamily="34" charset="0"/>
                      </a:endParaRPr>
                    </a:p>
                  </a:txBody>
                  <a:tcPr/>
                </a:tc>
                <a:tc>
                  <a:txBody>
                    <a:bodyPr/>
                    <a:lstStyle/>
                    <a:p>
                      <a:r>
                        <a:rPr lang="en-ZA" sz="1600" b="1" dirty="0" smtClean="0">
                          <a:latin typeface="Arial Narrow" panose="020B0606020202030204" pitchFamily="34" charset="0"/>
                        </a:rPr>
                        <a:t>Number</a:t>
                      </a:r>
                      <a:endParaRPr lang="en-ZA" sz="1600" b="1" dirty="0">
                        <a:solidFill>
                          <a:schemeClr val="tx1"/>
                        </a:solidFill>
                        <a:latin typeface="Arial Narrow" panose="020B0606020202030204" pitchFamily="34" charset="0"/>
                      </a:endParaRPr>
                    </a:p>
                  </a:txBody>
                  <a:tcPr/>
                </a:tc>
                <a:tc>
                  <a:txBody>
                    <a:bodyPr/>
                    <a:lstStyle/>
                    <a:p>
                      <a:r>
                        <a:rPr lang="en-ZA" sz="1600" b="1" dirty="0" smtClean="0">
                          <a:latin typeface="Arial Narrow" panose="020B0606020202030204" pitchFamily="34" charset="0"/>
                        </a:rPr>
                        <a:t>Percentage</a:t>
                      </a:r>
                      <a:endParaRPr lang="en-ZA" sz="1600" b="1" dirty="0">
                        <a:solidFill>
                          <a:schemeClr val="tx1"/>
                        </a:solidFill>
                        <a:latin typeface="Arial Narrow" panose="020B0606020202030204" pitchFamily="34" charset="0"/>
                      </a:endParaRPr>
                    </a:p>
                  </a:txBody>
                  <a:tcPr/>
                </a:tc>
                <a:extLst>
                  <a:ext uri="{0D108BD9-81ED-4DB2-BD59-A6C34878D82A}">
                    <a16:rowId xmlns:a16="http://schemas.microsoft.com/office/drawing/2014/main" xmlns="" val="10001"/>
                  </a:ext>
                </a:extLst>
              </a:tr>
              <a:tr h="419310">
                <a:tc>
                  <a:txBody>
                    <a:bodyPr/>
                    <a:lstStyle/>
                    <a:p>
                      <a:r>
                        <a:rPr lang="en-ZA" sz="1600" dirty="0" smtClean="0">
                          <a:latin typeface="Arial Narrow" panose="020B0606020202030204" pitchFamily="34" charset="0"/>
                        </a:rPr>
                        <a:t>Africans</a:t>
                      </a:r>
                      <a:endParaRPr lang="en-ZA" sz="1600" dirty="0">
                        <a:latin typeface="Arial Narrow" panose="020B0606020202030204" pitchFamily="34" charset="0"/>
                      </a:endParaRPr>
                    </a:p>
                  </a:txBody>
                  <a:tcPr/>
                </a:tc>
                <a:tc>
                  <a:txBody>
                    <a:bodyPr/>
                    <a:lstStyle/>
                    <a:p>
                      <a:pPr algn="l"/>
                      <a:r>
                        <a:rPr lang="en-ZA" sz="1600" dirty="0" smtClean="0">
                          <a:solidFill>
                            <a:schemeClr val="tx1"/>
                          </a:solidFill>
                          <a:latin typeface="Arial Narrow" panose="020B0606020202030204" pitchFamily="34" charset="0"/>
                        </a:rPr>
                        <a:t>450</a:t>
                      </a:r>
                      <a:endParaRPr lang="en-ZA" sz="1600" dirty="0">
                        <a:solidFill>
                          <a:schemeClr val="tx1"/>
                        </a:solidFill>
                        <a:latin typeface="Arial Narrow" panose="020B0606020202030204" pitchFamily="34" charset="0"/>
                      </a:endParaRPr>
                    </a:p>
                  </a:txBody>
                  <a:tcPr/>
                </a:tc>
                <a:tc>
                  <a:txBody>
                    <a:bodyPr/>
                    <a:lstStyle/>
                    <a:p>
                      <a:pPr algn="l"/>
                      <a:r>
                        <a:rPr lang="en-ZA" sz="1600" dirty="0" smtClean="0">
                          <a:solidFill>
                            <a:schemeClr val="tx1"/>
                          </a:solidFill>
                          <a:latin typeface="Arial Narrow" panose="020B0606020202030204" pitchFamily="34" charset="0"/>
                        </a:rPr>
                        <a:t>87%</a:t>
                      </a:r>
                      <a:endParaRPr lang="en-ZA" sz="1600" dirty="0">
                        <a:solidFill>
                          <a:schemeClr val="tx1"/>
                        </a:solidFill>
                        <a:latin typeface="Arial Narrow" panose="020B0606020202030204" pitchFamily="34" charset="0"/>
                      </a:endParaRPr>
                    </a:p>
                  </a:txBody>
                  <a:tcPr/>
                </a:tc>
                <a:extLst>
                  <a:ext uri="{0D108BD9-81ED-4DB2-BD59-A6C34878D82A}">
                    <a16:rowId xmlns:a16="http://schemas.microsoft.com/office/drawing/2014/main" xmlns="" val="10002"/>
                  </a:ext>
                </a:extLst>
              </a:tr>
              <a:tr h="419310">
                <a:tc>
                  <a:txBody>
                    <a:bodyPr/>
                    <a:lstStyle/>
                    <a:p>
                      <a:r>
                        <a:rPr lang="en-ZA" sz="1600" dirty="0" smtClean="0">
                          <a:latin typeface="Arial Narrow" panose="020B0606020202030204" pitchFamily="34" charset="0"/>
                        </a:rPr>
                        <a:t>Coloureds</a:t>
                      </a:r>
                      <a:endParaRPr lang="en-ZA" sz="1600" dirty="0">
                        <a:latin typeface="Arial Narrow" panose="020B0606020202030204" pitchFamily="34" charset="0"/>
                      </a:endParaRPr>
                    </a:p>
                  </a:txBody>
                  <a:tcPr/>
                </a:tc>
                <a:tc>
                  <a:txBody>
                    <a:bodyPr/>
                    <a:lstStyle/>
                    <a:p>
                      <a:pPr algn="l"/>
                      <a:r>
                        <a:rPr lang="en-ZA" sz="1600" dirty="0" smtClean="0">
                          <a:solidFill>
                            <a:schemeClr val="tx1"/>
                          </a:solidFill>
                          <a:latin typeface="Arial Narrow" panose="020B0606020202030204" pitchFamily="34" charset="0"/>
                        </a:rPr>
                        <a:t>26</a:t>
                      </a:r>
                      <a:endParaRPr lang="en-ZA" sz="1600" dirty="0">
                        <a:solidFill>
                          <a:schemeClr val="tx1"/>
                        </a:solidFill>
                        <a:latin typeface="Arial Narrow" panose="020B0606020202030204" pitchFamily="34" charset="0"/>
                      </a:endParaRPr>
                    </a:p>
                  </a:txBody>
                  <a:tcPr/>
                </a:tc>
                <a:tc>
                  <a:txBody>
                    <a:bodyPr/>
                    <a:lstStyle/>
                    <a:p>
                      <a:pPr algn="l"/>
                      <a:r>
                        <a:rPr lang="en-ZA" sz="1600" dirty="0" smtClean="0">
                          <a:solidFill>
                            <a:schemeClr val="tx1"/>
                          </a:solidFill>
                          <a:latin typeface="Arial Narrow" panose="020B0606020202030204" pitchFamily="34" charset="0"/>
                        </a:rPr>
                        <a:t>5%</a:t>
                      </a:r>
                      <a:endParaRPr lang="en-ZA" sz="1600" dirty="0">
                        <a:solidFill>
                          <a:schemeClr val="tx1"/>
                        </a:solidFill>
                        <a:latin typeface="Arial Narrow" panose="020B0606020202030204" pitchFamily="34" charset="0"/>
                      </a:endParaRPr>
                    </a:p>
                  </a:txBody>
                  <a:tcPr/>
                </a:tc>
                <a:extLst>
                  <a:ext uri="{0D108BD9-81ED-4DB2-BD59-A6C34878D82A}">
                    <a16:rowId xmlns:a16="http://schemas.microsoft.com/office/drawing/2014/main" xmlns="" val="10003"/>
                  </a:ext>
                </a:extLst>
              </a:tr>
              <a:tr h="419310">
                <a:tc>
                  <a:txBody>
                    <a:bodyPr/>
                    <a:lstStyle/>
                    <a:p>
                      <a:r>
                        <a:rPr lang="en-ZA" sz="1600" dirty="0" smtClean="0">
                          <a:latin typeface="Arial Narrow" panose="020B0606020202030204" pitchFamily="34" charset="0"/>
                        </a:rPr>
                        <a:t>Indians</a:t>
                      </a:r>
                      <a:endParaRPr lang="en-ZA" sz="1600" dirty="0">
                        <a:latin typeface="Arial Narrow" panose="020B0606020202030204" pitchFamily="34" charset="0"/>
                      </a:endParaRPr>
                    </a:p>
                  </a:txBody>
                  <a:tcPr/>
                </a:tc>
                <a:tc>
                  <a:txBody>
                    <a:bodyPr/>
                    <a:lstStyle/>
                    <a:p>
                      <a:pPr algn="l"/>
                      <a:r>
                        <a:rPr lang="en-ZA" sz="1600" dirty="0" smtClean="0">
                          <a:solidFill>
                            <a:schemeClr val="tx1"/>
                          </a:solidFill>
                          <a:latin typeface="Arial Narrow" panose="020B0606020202030204" pitchFamily="34" charset="0"/>
                        </a:rPr>
                        <a:t>19</a:t>
                      </a:r>
                      <a:endParaRPr lang="en-ZA" sz="1600" dirty="0">
                        <a:solidFill>
                          <a:schemeClr val="tx1"/>
                        </a:solidFill>
                        <a:latin typeface="Arial Narrow" panose="020B0606020202030204" pitchFamily="34" charset="0"/>
                      </a:endParaRPr>
                    </a:p>
                  </a:txBody>
                  <a:tcPr/>
                </a:tc>
                <a:tc>
                  <a:txBody>
                    <a:bodyPr/>
                    <a:lstStyle/>
                    <a:p>
                      <a:pPr algn="l"/>
                      <a:r>
                        <a:rPr lang="en-ZA" sz="1600" dirty="0" smtClean="0">
                          <a:solidFill>
                            <a:schemeClr val="tx1"/>
                          </a:solidFill>
                          <a:latin typeface="Arial Narrow" panose="020B0606020202030204" pitchFamily="34" charset="0"/>
                        </a:rPr>
                        <a:t>3.6%</a:t>
                      </a:r>
                      <a:endParaRPr lang="en-ZA" sz="1600" dirty="0">
                        <a:solidFill>
                          <a:schemeClr val="tx1"/>
                        </a:solidFill>
                        <a:latin typeface="Arial Narrow" panose="020B0606020202030204" pitchFamily="34" charset="0"/>
                      </a:endParaRPr>
                    </a:p>
                  </a:txBody>
                  <a:tcPr/>
                </a:tc>
                <a:extLst>
                  <a:ext uri="{0D108BD9-81ED-4DB2-BD59-A6C34878D82A}">
                    <a16:rowId xmlns:a16="http://schemas.microsoft.com/office/drawing/2014/main" xmlns="" val="10004"/>
                  </a:ext>
                </a:extLst>
              </a:tr>
              <a:tr h="419310">
                <a:tc>
                  <a:txBody>
                    <a:bodyPr/>
                    <a:lstStyle/>
                    <a:p>
                      <a:r>
                        <a:rPr lang="en-ZA" sz="1600" dirty="0" smtClean="0">
                          <a:latin typeface="Arial Narrow" panose="020B0606020202030204" pitchFamily="34" charset="0"/>
                        </a:rPr>
                        <a:t>Whites</a:t>
                      </a:r>
                      <a:endParaRPr lang="en-ZA" sz="1600" dirty="0">
                        <a:latin typeface="Arial Narrow" panose="020B0606020202030204" pitchFamily="34" charset="0"/>
                      </a:endParaRPr>
                    </a:p>
                  </a:txBody>
                  <a:tcPr/>
                </a:tc>
                <a:tc>
                  <a:txBody>
                    <a:bodyPr/>
                    <a:lstStyle/>
                    <a:p>
                      <a:pPr algn="l"/>
                      <a:r>
                        <a:rPr lang="en-ZA" sz="1600" dirty="0" smtClean="0">
                          <a:solidFill>
                            <a:schemeClr val="tx1"/>
                          </a:solidFill>
                          <a:latin typeface="Arial Narrow" panose="020B0606020202030204" pitchFamily="34" charset="0"/>
                        </a:rPr>
                        <a:t>22</a:t>
                      </a:r>
                      <a:endParaRPr lang="en-ZA" sz="1600" dirty="0">
                        <a:solidFill>
                          <a:schemeClr val="tx1"/>
                        </a:solidFill>
                        <a:latin typeface="Arial Narrow" panose="020B0606020202030204" pitchFamily="34" charset="0"/>
                      </a:endParaRPr>
                    </a:p>
                  </a:txBody>
                  <a:tcPr/>
                </a:tc>
                <a:tc>
                  <a:txBody>
                    <a:bodyPr/>
                    <a:lstStyle/>
                    <a:p>
                      <a:pPr algn="l"/>
                      <a:r>
                        <a:rPr lang="en-ZA" sz="1600" dirty="0" smtClean="0">
                          <a:solidFill>
                            <a:schemeClr val="tx1"/>
                          </a:solidFill>
                          <a:latin typeface="Arial Narrow" panose="020B0606020202030204" pitchFamily="34" charset="0"/>
                        </a:rPr>
                        <a:t>4.2%</a:t>
                      </a:r>
                      <a:endParaRPr lang="en-ZA" sz="1600" dirty="0">
                        <a:solidFill>
                          <a:schemeClr val="tx1"/>
                        </a:solidFill>
                        <a:latin typeface="Arial Narrow" panose="020B0606020202030204" pitchFamily="34" charset="0"/>
                      </a:endParaRPr>
                    </a:p>
                  </a:txBody>
                  <a:tcPr/>
                </a:tc>
                <a:extLst>
                  <a:ext uri="{0D108BD9-81ED-4DB2-BD59-A6C34878D82A}">
                    <a16:rowId xmlns:a16="http://schemas.microsoft.com/office/drawing/2014/main" xmlns="" val="10005"/>
                  </a:ext>
                </a:extLst>
              </a:tr>
              <a:tr h="419310">
                <a:tc>
                  <a:txBody>
                    <a:bodyPr/>
                    <a:lstStyle/>
                    <a:p>
                      <a:r>
                        <a:rPr lang="en-ZA" sz="1600" b="1" dirty="0" smtClean="0">
                          <a:latin typeface="Arial Narrow" panose="020B0606020202030204" pitchFamily="34" charset="0"/>
                        </a:rPr>
                        <a:t>TOTAL</a:t>
                      </a:r>
                      <a:endParaRPr lang="en-ZA" sz="1600" b="1" dirty="0">
                        <a:latin typeface="Arial Narrow" panose="020B0606020202030204" pitchFamily="34" charset="0"/>
                      </a:endParaRPr>
                    </a:p>
                  </a:txBody>
                  <a:tcPr/>
                </a:tc>
                <a:tc>
                  <a:txBody>
                    <a:bodyPr/>
                    <a:lstStyle/>
                    <a:p>
                      <a:pPr algn="l"/>
                      <a:r>
                        <a:rPr lang="en-ZA" sz="1600" b="1" dirty="0" smtClean="0">
                          <a:solidFill>
                            <a:schemeClr val="tx1"/>
                          </a:solidFill>
                          <a:latin typeface="Arial Narrow" panose="020B0606020202030204" pitchFamily="34" charset="0"/>
                        </a:rPr>
                        <a:t>517</a:t>
                      </a:r>
                      <a:endParaRPr lang="en-ZA" sz="1600" b="1" dirty="0">
                        <a:solidFill>
                          <a:schemeClr val="tx1"/>
                        </a:solidFill>
                        <a:latin typeface="Arial Narrow" panose="020B0606020202030204" pitchFamily="34" charset="0"/>
                      </a:endParaRPr>
                    </a:p>
                  </a:txBody>
                  <a:tcPr/>
                </a:tc>
                <a:tc>
                  <a:txBody>
                    <a:bodyPr/>
                    <a:lstStyle/>
                    <a:p>
                      <a:pPr algn="l"/>
                      <a:endParaRPr lang="en-ZA" sz="1600" b="1" dirty="0">
                        <a:solidFill>
                          <a:schemeClr val="tx1"/>
                        </a:solidFill>
                        <a:latin typeface="Arial Narrow" panose="020B0606020202030204" pitchFamily="34" charset="0"/>
                      </a:endParaRPr>
                    </a:p>
                  </a:txBody>
                  <a:tcPr/>
                </a:tc>
                <a:extLst>
                  <a:ext uri="{0D108BD9-81ED-4DB2-BD59-A6C34878D82A}">
                    <a16:rowId xmlns:a16="http://schemas.microsoft.com/office/drawing/2014/main" xmlns="" val="10006"/>
                  </a:ext>
                </a:extLst>
              </a:tr>
              <a:tr h="419310">
                <a:tc>
                  <a:txBody>
                    <a:bodyPr/>
                    <a:lstStyle/>
                    <a:p>
                      <a:r>
                        <a:rPr lang="en-ZA" sz="1600" dirty="0" smtClean="0">
                          <a:latin typeface="Arial Narrow" panose="020B0606020202030204" pitchFamily="34" charset="0"/>
                        </a:rPr>
                        <a:t>Persons with Disabilities</a:t>
                      </a:r>
                      <a:endParaRPr lang="en-ZA" sz="1600" dirty="0">
                        <a:latin typeface="Arial Narrow" panose="020B0606020202030204" pitchFamily="34" charset="0"/>
                      </a:endParaRPr>
                    </a:p>
                  </a:txBody>
                  <a:tcPr/>
                </a:tc>
                <a:tc>
                  <a:txBody>
                    <a:bodyPr/>
                    <a:lstStyle/>
                    <a:p>
                      <a:pPr algn="l"/>
                      <a:r>
                        <a:rPr lang="en-ZA" sz="1600" dirty="0" smtClean="0">
                          <a:solidFill>
                            <a:schemeClr val="tx1"/>
                          </a:solidFill>
                          <a:latin typeface="Arial Narrow" panose="020B0606020202030204" pitchFamily="34" charset="0"/>
                        </a:rPr>
                        <a:t>23</a:t>
                      </a:r>
                      <a:endParaRPr lang="en-ZA" sz="1600" dirty="0">
                        <a:solidFill>
                          <a:schemeClr val="tx1"/>
                        </a:solidFill>
                        <a:latin typeface="Arial Narrow" panose="020B0606020202030204" pitchFamily="34" charset="0"/>
                      </a:endParaRPr>
                    </a:p>
                  </a:txBody>
                  <a:tcPr/>
                </a:tc>
                <a:tc>
                  <a:txBody>
                    <a:bodyPr/>
                    <a:lstStyle/>
                    <a:p>
                      <a:pPr algn="l"/>
                      <a:r>
                        <a:rPr lang="en-ZA" sz="1600" dirty="0" smtClean="0">
                          <a:solidFill>
                            <a:schemeClr val="tx1"/>
                          </a:solidFill>
                          <a:latin typeface="Arial Narrow" panose="020B0606020202030204" pitchFamily="34" charset="0"/>
                        </a:rPr>
                        <a:t>4.4%</a:t>
                      </a:r>
                      <a:endParaRPr lang="en-ZA" sz="1600" dirty="0">
                        <a:solidFill>
                          <a:schemeClr val="tx1"/>
                        </a:solidFill>
                        <a:latin typeface="Arial Narrow" panose="020B0606020202030204" pitchFamily="34" charset="0"/>
                      </a:endParaRP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7240242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1095632" y="1066800"/>
            <a:ext cx="7591168" cy="3892378"/>
          </a:xfrm>
        </p:spPr>
        <p:txBody>
          <a:bodyPr>
            <a:noAutofit/>
          </a:bodyPr>
          <a:lstStyle/>
          <a:p>
            <a:pPr marL="0" indent="0" algn="just">
              <a:lnSpc>
                <a:spcPct val="160000"/>
              </a:lnSpc>
              <a:buNone/>
            </a:pPr>
            <a:endParaRPr lang="en-US" sz="2800" dirty="0" smtClean="0">
              <a:latin typeface="Arial Narrow" pitchFamily="34" charset="0"/>
            </a:endParaRPr>
          </a:p>
          <a:p>
            <a:pPr marL="457200" lvl="1" indent="0" algn="just">
              <a:buNone/>
            </a:pPr>
            <a:endParaRPr lang="en-US" dirty="0" smtClean="0">
              <a:latin typeface="Arial Narrow" pitchFamily="34" charset="0"/>
            </a:endParaRPr>
          </a:p>
          <a:p>
            <a:pPr marL="0" indent="0">
              <a:buNone/>
            </a:pPr>
            <a:endParaRPr lang="en-US" sz="2800" dirty="0">
              <a:latin typeface="Arial Narrow" pitchFamily="34" charset="0"/>
            </a:endParaRPr>
          </a:p>
          <a:p>
            <a:endParaRPr lang="en-US" sz="2800" dirty="0" smtClean="0">
              <a:latin typeface="Arial Narrow" pitchFamily="34" charset="0"/>
            </a:endParaRPr>
          </a:p>
          <a:p>
            <a:endParaRPr lang="en-US" sz="2800" dirty="0" smtClean="0">
              <a:latin typeface="Arial Narrow" pitchFamily="34" charset="0"/>
            </a:endParaRPr>
          </a:p>
        </p:txBody>
      </p:sp>
      <p:sp>
        <p:nvSpPr>
          <p:cNvPr id="6" name="Title 1"/>
          <p:cNvSpPr txBox="1">
            <a:spLocks/>
          </p:cNvSpPr>
          <p:nvPr/>
        </p:nvSpPr>
        <p:spPr>
          <a:xfrm>
            <a:off x="1037378" y="2218332"/>
            <a:ext cx="7010400" cy="1589314"/>
          </a:xfrm>
          <a:prstGeom prst="rect">
            <a:avLst/>
          </a:prstGeom>
          <a:solidFill>
            <a:schemeClr val="accent2">
              <a:lumMod val="40000"/>
              <a:lumOff val="60000"/>
            </a:schemeClr>
          </a:solidFill>
          <a:ln>
            <a:solidFill>
              <a:schemeClr val="accent6">
                <a:lumMod val="75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2400"/>
              </a:spcBef>
              <a:buFont typeface="Arial" panose="020B0604020202020204" pitchFamily="34" charset="0"/>
              <a:buNone/>
              <a:defRPr/>
            </a:pPr>
            <a:r>
              <a:rPr lang="en-US" sz="5400" b="1" dirty="0">
                <a:solidFill>
                  <a:prstClr val="black"/>
                </a:solidFill>
                <a:latin typeface="Arial Narrow" pitchFamily="34" charset="0"/>
              </a:rPr>
              <a:t>4</a:t>
            </a:r>
            <a:r>
              <a:rPr lang="en-US" sz="5400" b="1" dirty="0" smtClean="0">
                <a:solidFill>
                  <a:prstClr val="black"/>
                </a:solidFill>
                <a:latin typeface="Arial Narrow" pitchFamily="34" charset="0"/>
              </a:rPr>
              <a:t>.	Financial Information</a:t>
            </a:r>
          </a:p>
          <a:p>
            <a:pPr marL="0" indent="0" algn="ctr">
              <a:spcBef>
                <a:spcPts val="2400"/>
              </a:spcBef>
              <a:buFont typeface="Arial" panose="020B0604020202020204" pitchFamily="34" charset="0"/>
              <a:buNone/>
              <a:defRPr/>
            </a:pPr>
            <a:endParaRPr lang="en-US" sz="5400" b="1" dirty="0" smtClean="0">
              <a:solidFill>
                <a:prstClr val="black"/>
              </a:solidFill>
              <a:latin typeface="Arial Narrow" pitchFamily="34" charset="0"/>
            </a:endParaRPr>
          </a:p>
          <a:p>
            <a:pPr marL="0" indent="0" algn="ctr">
              <a:spcBef>
                <a:spcPts val="2400"/>
              </a:spcBef>
              <a:buFont typeface="Arial" panose="020B0604020202020204" pitchFamily="34" charset="0"/>
              <a:buNone/>
              <a:defRPr/>
            </a:pPr>
            <a:endParaRPr lang="en-US" sz="5400" b="1" dirty="0">
              <a:solidFill>
                <a:prstClr val="black"/>
              </a:solidFill>
              <a:latin typeface="Arial Narrow" pitchFamily="34" charset="0"/>
            </a:endParaRPr>
          </a:p>
        </p:txBody>
      </p:sp>
      <p:sp>
        <p:nvSpPr>
          <p:cNvPr id="7" name="Footer Placeholder 1"/>
          <p:cNvSpPr>
            <a:spLocks noGrp="1"/>
          </p:cNvSpPr>
          <p:nvPr>
            <p:ph type="ftr" sz="quarter" idx="11"/>
          </p:nvPr>
        </p:nvSpPr>
        <p:spPr>
          <a:xfrm>
            <a:off x="1037378" y="5991226"/>
            <a:ext cx="5561130" cy="365125"/>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55951832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black"/>
                </a:solidFill>
                <a:latin typeface="Arial" panose="020B0604020202020204" pitchFamily="34" charset="0"/>
                <a:cs typeface="Arial" panose="020B0604020202020204" pitchFamily="34" charset="0"/>
              </a:rPr>
              <a:pPr/>
              <a:t>86</a:t>
            </a:fld>
            <a:endParaRPr lang="en-ZA" sz="900" dirty="0">
              <a:solidFill>
                <a:prstClr val="black"/>
              </a:solidFill>
              <a:latin typeface="Arial" panose="020B0604020202020204" pitchFamily="34" charset="0"/>
              <a:cs typeface="Arial" panose="020B0604020202020204" pitchFamily="34" charset="0"/>
            </a:endParaRPr>
          </a:p>
        </p:txBody>
      </p:sp>
      <p:sp>
        <p:nvSpPr>
          <p:cNvPr id="5" name="Footer Placeholder 1"/>
          <p:cNvSpPr>
            <a:spLocks noGrp="1"/>
          </p:cNvSpPr>
          <p:nvPr>
            <p:ph type="ftr" sz="quarter" idx="11"/>
          </p:nvPr>
        </p:nvSpPr>
        <p:spPr>
          <a:xfrm>
            <a:off x="568615" y="5991226"/>
            <a:ext cx="3921211" cy="365125"/>
          </a:xfrm>
        </p:spPr>
        <p:txBody>
          <a:bodyPr/>
          <a:lstStyle/>
          <a:p>
            <a:pPr>
              <a:defRPr/>
            </a:pPr>
            <a:r>
              <a:rPr lang="en-ZA" sz="1000" i="1" dirty="0">
                <a:latin typeface="Arial Narrow" panose="020B0606020202030204" pitchFamily="34" charset="0"/>
              </a:rPr>
              <a:t>2017-18 Quarter 3 Report – Preliminary Data</a:t>
            </a:r>
          </a:p>
        </p:txBody>
      </p:sp>
      <p:sp>
        <p:nvSpPr>
          <p:cNvPr id="7" name="Title 1"/>
          <p:cNvSpPr>
            <a:spLocks noGrp="1"/>
          </p:cNvSpPr>
          <p:nvPr>
            <p:ph type="title"/>
          </p:nvPr>
        </p:nvSpPr>
        <p:spPr>
          <a:xfrm>
            <a:off x="269227" y="172385"/>
            <a:ext cx="8734814" cy="303476"/>
          </a:xfrm>
          <a:solidFill>
            <a:srgbClr val="F1995D"/>
          </a:solidFill>
          <a:ln>
            <a:solidFill>
              <a:schemeClr val="accent6">
                <a:lumMod val="75000"/>
              </a:schemeClr>
            </a:solidFill>
          </a:ln>
        </p:spPr>
        <p:txBody>
          <a:bodyPr rtlCol="0">
            <a:normAutofit fontScale="90000"/>
          </a:bodyPr>
          <a:lstStyle/>
          <a:p>
            <a:pPr algn="ctr">
              <a:defRPr/>
            </a:pPr>
            <a:r>
              <a:rPr lang="en-US" sz="2500" dirty="0">
                <a:solidFill>
                  <a:schemeClr val="tx1"/>
                </a:solidFill>
                <a:latin typeface="Arial Narrow" panose="020B0606020202030204" pitchFamily="34" charset="0"/>
              </a:rPr>
              <a:t>Budget and Expenditure Review as at </a:t>
            </a:r>
            <a:r>
              <a:rPr lang="en-US" sz="2600" dirty="0">
                <a:solidFill>
                  <a:schemeClr val="tx1"/>
                </a:solidFill>
                <a:latin typeface="Arial Narrow" panose="020B0606020202030204" pitchFamily="34" charset="0"/>
              </a:rPr>
              <a:t>31 December 2017</a:t>
            </a:r>
          </a:p>
        </p:txBody>
      </p:sp>
      <p:graphicFrame>
        <p:nvGraphicFramePr>
          <p:cNvPr id="6" name="Content Placeholder 8"/>
          <p:cNvGraphicFramePr>
            <a:graphicFrameLocks/>
          </p:cNvGraphicFramePr>
          <p:nvPr>
            <p:extLst>
              <p:ext uri="{D42A27DB-BD31-4B8C-83A1-F6EECF244321}">
                <p14:modId xmlns:p14="http://schemas.microsoft.com/office/powerpoint/2010/main" val="881451588"/>
              </p:ext>
            </p:extLst>
          </p:nvPr>
        </p:nvGraphicFramePr>
        <p:xfrm>
          <a:off x="269227" y="628279"/>
          <a:ext cx="8734814" cy="4914651"/>
        </p:xfrm>
        <a:graphic>
          <a:graphicData uri="http://schemas.openxmlformats.org/drawingml/2006/table">
            <a:tbl>
              <a:tblPr>
                <a:tableStyleId>{616DA210-FB5B-4158-B5E0-FEB733F419BA}</a:tableStyleId>
              </a:tblPr>
              <a:tblGrid>
                <a:gridCol w="752749">
                  <a:extLst>
                    <a:ext uri="{9D8B030D-6E8A-4147-A177-3AD203B41FA5}">
                      <a16:colId xmlns:a16="http://schemas.microsoft.com/office/drawing/2014/main" xmlns="" val="20000"/>
                    </a:ext>
                  </a:extLst>
                </a:gridCol>
                <a:gridCol w="537883">
                  <a:extLst>
                    <a:ext uri="{9D8B030D-6E8A-4147-A177-3AD203B41FA5}">
                      <a16:colId xmlns:a16="http://schemas.microsoft.com/office/drawing/2014/main" xmlns="" val="20001"/>
                    </a:ext>
                  </a:extLst>
                </a:gridCol>
                <a:gridCol w="712694">
                  <a:extLst>
                    <a:ext uri="{9D8B030D-6E8A-4147-A177-3AD203B41FA5}">
                      <a16:colId xmlns:a16="http://schemas.microsoft.com/office/drawing/2014/main" xmlns="" val="20002"/>
                    </a:ext>
                  </a:extLst>
                </a:gridCol>
                <a:gridCol w="591671">
                  <a:extLst>
                    <a:ext uri="{9D8B030D-6E8A-4147-A177-3AD203B41FA5}">
                      <a16:colId xmlns:a16="http://schemas.microsoft.com/office/drawing/2014/main" xmlns="" val="20003"/>
                    </a:ext>
                  </a:extLst>
                </a:gridCol>
                <a:gridCol w="712694">
                  <a:extLst>
                    <a:ext uri="{9D8B030D-6E8A-4147-A177-3AD203B41FA5}">
                      <a16:colId xmlns:a16="http://schemas.microsoft.com/office/drawing/2014/main" xmlns="" val="20004"/>
                    </a:ext>
                  </a:extLst>
                </a:gridCol>
                <a:gridCol w="699247">
                  <a:extLst>
                    <a:ext uri="{9D8B030D-6E8A-4147-A177-3AD203B41FA5}">
                      <a16:colId xmlns:a16="http://schemas.microsoft.com/office/drawing/2014/main" xmlns="" val="20005"/>
                    </a:ext>
                  </a:extLst>
                </a:gridCol>
                <a:gridCol w="779929">
                  <a:extLst>
                    <a:ext uri="{9D8B030D-6E8A-4147-A177-3AD203B41FA5}">
                      <a16:colId xmlns:a16="http://schemas.microsoft.com/office/drawing/2014/main" xmlns="" val="20006"/>
                    </a:ext>
                  </a:extLst>
                </a:gridCol>
                <a:gridCol w="3947947">
                  <a:extLst>
                    <a:ext uri="{9D8B030D-6E8A-4147-A177-3AD203B41FA5}">
                      <a16:colId xmlns:a16="http://schemas.microsoft.com/office/drawing/2014/main" xmlns="" val="20007"/>
                    </a:ext>
                  </a:extLst>
                </a:gridCol>
              </a:tblGrid>
              <a:tr h="732858">
                <a:tc>
                  <a:txBody>
                    <a:bodyPr/>
                    <a:lstStyle/>
                    <a:p>
                      <a:pPr algn="ctr" fontAlgn="t"/>
                      <a:r>
                        <a:rPr lang="en-ZA" sz="900" b="1" u="none" strike="noStrike" dirty="0">
                          <a:solidFill>
                            <a:schemeClr val="tx1"/>
                          </a:solidFill>
                          <a:effectLst/>
                          <a:latin typeface="Arial Narrow" panose="020B0606020202030204" pitchFamily="34" charset="0"/>
                        </a:rPr>
                        <a:t>Programme </a:t>
                      </a:r>
                      <a:endParaRPr lang="en-ZA" sz="900" b="1" i="0" u="none" strike="noStrike" dirty="0">
                        <a:solidFill>
                          <a:schemeClr val="tx1"/>
                        </a:solidFill>
                        <a:effectLst/>
                        <a:latin typeface="Arial Narrow" panose="020B0606020202030204" pitchFamily="34" charset="0"/>
                      </a:endParaRPr>
                    </a:p>
                  </a:txBody>
                  <a:tcPr marL="9525" marR="9525" marT="9525" marB="0">
                    <a:solidFill>
                      <a:schemeClr val="accent2">
                        <a:lumMod val="60000"/>
                        <a:lumOff val="40000"/>
                      </a:schemeClr>
                    </a:solidFill>
                  </a:tcPr>
                </a:tc>
                <a:tc>
                  <a:txBody>
                    <a:bodyPr/>
                    <a:lstStyle/>
                    <a:p>
                      <a:pPr algn="ctr" fontAlgn="t"/>
                      <a:r>
                        <a:rPr lang="en-ZA" sz="900" b="1" u="none" strike="noStrike" dirty="0" smtClean="0">
                          <a:solidFill>
                            <a:schemeClr val="tx1"/>
                          </a:solidFill>
                          <a:effectLst/>
                          <a:latin typeface="Arial Narrow" panose="020B0606020202030204" pitchFamily="34" charset="0"/>
                        </a:rPr>
                        <a:t>Budget </a:t>
                      </a:r>
                    </a:p>
                    <a:p>
                      <a:pPr algn="ctr" fontAlgn="t"/>
                      <a:r>
                        <a:rPr lang="en-ZA" sz="900" b="1" u="none" strike="noStrike" dirty="0" smtClean="0">
                          <a:solidFill>
                            <a:schemeClr val="tx1"/>
                          </a:solidFill>
                          <a:effectLst/>
                          <a:latin typeface="Arial Narrow" panose="020B0606020202030204" pitchFamily="34" charset="0"/>
                        </a:rPr>
                        <a:t>(R’000) </a:t>
                      </a:r>
                      <a:endParaRPr lang="en-ZA" sz="900" b="1" i="0" u="none" strike="noStrike" dirty="0">
                        <a:solidFill>
                          <a:schemeClr val="tx1"/>
                        </a:solidFill>
                        <a:effectLst/>
                        <a:latin typeface="Arial Narrow" panose="020B0606020202030204" pitchFamily="34" charset="0"/>
                      </a:endParaRPr>
                    </a:p>
                  </a:txBody>
                  <a:tcPr marL="9525" marR="9525" marT="9525" marB="0">
                    <a:solidFill>
                      <a:schemeClr val="accent2">
                        <a:lumMod val="60000"/>
                        <a:lumOff val="40000"/>
                      </a:schemeClr>
                    </a:solidFill>
                  </a:tcPr>
                </a:tc>
                <a:tc>
                  <a:txBody>
                    <a:bodyPr/>
                    <a:lstStyle/>
                    <a:p>
                      <a:pPr algn="ctr" fontAlgn="t"/>
                      <a:r>
                        <a:rPr lang="en-ZA" sz="900" b="1" u="none" strike="noStrike" dirty="0" smtClean="0">
                          <a:solidFill>
                            <a:schemeClr val="tx1"/>
                          </a:solidFill>
                          <a:effectLst/>
                          <a:latin typeface="Arial Narrow" panose="020B0606020202030204" pitchFamily="34" charset="0"/>
                        </a:rPr>
                        <a:t>Expenditure </a:t>
                      </a:r>
                    </a:p>
                    <a:p>
                      <a:pPr marL="0" marR="0" lvl="0" indent="0" algn="ctr" defTabSz="914400" rtl="0" eaLnBrk="1" fontAlgn="t" latinLnBrk="0" hangingPunct="1">
                        <a:lnSpc>
                          <a:spcPct val="100000"/>
                        </a:lnSpc>
                        <a:spcBef>
                          <a:spcPts val="0"/>
                        </a:spcBef>
                        <a:spcAft>
                          <a:spcPts val="0"/>
                        </a:spcAft>
                        <a:buClrTx/>
                        <a:buSzTx/>
                        <a:buFontTx/>
                        <a:buNone/>
                        <a:tabLst/>
                        <a:defRPr/>
                      </a:pPr>
                      <a:r>
                        <a:rPr lang="en-ZA" sz="900" b="1" i="0" u="none" strike="noStrike" dirty="0" smtClean="0">
                          <a:solidFill>
                            <a:schemeClr val="tx1"/>
                          </a:solidFill>
                          <a:effectLst/>
                          <a:latin typeface="Arial Narrow" panose="020B0606020202030204" pitchFamily="34" charset="0"/>
                        </a:rPr>
                        <a:t>Q3</a:t>
                      </a:r>
                    </a:p>
                    <a:p>
                      <a:pPr algn="ctr" fontAlgn="t"/>
                      <a:r>
                        <a:rPr lang="en-ZA" sz="900" b="1" u="none" strike="noStrike" dirty="0" smtClean="0">
                          <a:solidFill>
                            <a:schemeClr val="tx1"/>
                          </a:solidFill>
                          <a:effectLst/>
                          <a:latin typeface="Arial Narrow" panose="020B0606020202030204" pitchFamily="34" charset="0"/>
                        </a:rPr>
                        <a:t>(R’000)</a:t>
                      </a:r>
                    </a:p>
                  </a:txBody>
                  <a:tcPr marL="9525" marR="9525" marT="9525" marB="0">
                    <a:solidFill>
                      <a:schemeClr val="accent2">
                        <a:lumMod val="60000"/>
                        <a:lumOff val="40000"/>
                      </a:schemeClr>
                    </a:solidFill>
                  </a:tcPr>
                </a:tc>
                <a:tc>
                  <a:txBody>
                    <a:bodyPr/>
                    <a:lstStyle/>
                    <a:p>
                      <a:pPr algn="ctr" fontAlgn="t"/>
                      <a:r>
                        <a:rPr lang="en-ZA" sz="900" b="1" u="none" strike="noStrike" dirty="0">
                          <a:solidFill>
                            <a:schemeClr val="tx1"/>
                          </a:solidFill>
                          <a:effectLst/>
                          <a:latin typeface="Arial Narrow" panose="020B0606020202030204" pitchFamily="34" charset="0"/>
                        </a:rPr>
                        <a:t>Expenditure as per % of </a:t>
                      </a:r>
                      <a:r>
                        <a:rPr lang="en-ZA" sz="900" b="1" u="none" strike="noStrike" dirty="0" smtClean="0">
                          <a:solidFill>
                            <a:schemeClr val="tx1"/>
                          </a:solidFill>
                          <a:effectLst/>
                          <a:latin typeface="Arial Narrow" panose="020B0606020202030204" pitchFamily="34" charset="0"/>
                        </a:rPr>
                        <a:t>Budget</a:t>
                      </a:r>
                      <a:endParaRPr lang="en-ZA" sz="900" b="1" i="0" u="none" strike="noStrike" dirty="0">
                        <a:solidFill>
                          <a:schemeClr val="tx1"/>
                        </a:solidFill>
                        <a:effectLst/>
                        <a:latin typeface="Arial Narrow" panose="020B0606020202030204" pitchFamily="34" charset="0"/>
                      </a:endParaRPr>
                    </a:p>
                  </a:txBody>
                  <a:tcPr marL="9525" marR="9525" marT="9525" marB="0">
                    <a:solidFill>
                      <a:schemeClr val="accent2">
                        <a:lumMod val="60000"/>
                        <a:lumOff val="40000"/>
                      </a:schemeClr>
                    </a:solidFill>
                  </a:tcPr>
                </a:tc>
                <a:tc>
                  <a:txBody>
                    <a:bodyPr/>
                    <a:lstStyle/>
                    <a:p>
                      <a:pPr algn="ctr" fontAlgn="t"/>
                      <a:r>
                        <a:rPr lang="en-ZA" sz="900" b="1" i="0" u="none" strike="noStrike" dirty="0" smtClean="0">
                          <a:solidFill>
                            <a:schemeClr val="tx1"/>
                          </a:solidFill>
                          <a:effectLst/>
                          <a:latin typeface="Arial Narrow" panose="020B0606020202030204" pitchFamily="34" charset="0"/>
                        </a:rPr>
                        <a:t>Projected</a:t>
                      </a:r>
                      <a:r>
                        <a:rPr lang="en-ZA" sz="900" b="1" i="0" u="none" strike="noStrike" baseline="0" dirty="0" smtClean="0">
                          <a:solidFill>
                            <a:schemeClr val="tx1"/>
                          </a:solidFill>
                          <a:effectLst/>
                          <a:latin typeface="Arial Narrow" panose="020B0606020202030204" pitchFamily="34" charset="0"/>
                        </a:rPr>
                        <a:t> Q3 expenditure</a:t>
                      </a:r>
                    </a:p>
                    <a:p>
                      <a:pPr algn="ctr" fontAlgn="t"/>
                      <a:r>
                        <a:rPr lang="en-ZA" sz="900" b="1" i="0" u="none" strike="noStrike" baseline="0" dirty="0" smtClean="0">
                          <a:solidFill>
                            <a:schemeClr val="tx1"/>
                          </a:solidFill>
                          <a:effectLst/>
                          <a:latin typeface="Arial Narrow" panose="020B0606020202030204" pitchFamily="34" charset="0"/>
                        </a:rPr>
                        <a:t>(drawings)</a:t>
                      </a:r>
                      <a:endParaRPr lang="en-ZA" sz="900" b="1" i="0" u="none" strike="noStrike" baseline="0" dirty="0">
                        <a:solidFill>
                          <a:schemeClr val="tx1"/>
                        </a:solidFill>
                        <a:effectLst/>
                        <a:latin typeface="Arial Narrow" panose="020B0606020202030204" pitchFamily="34" charset="0"/>
                      </a:endParaRPr>
                    </a:p>
                    <a:p>
                      <a:pPr algn="ctr" fontAlgn="t"/>
                      <a:r>
                        <a:rPr lang="en-ZA" sz="900" b="1" i="0" u="none" strike="noStrike" baseline="0" dirty="0" smtClean="0">
                          <a:solidFill>
                            <a:schemeClr val="tx1"/>
                          </a:solidFill>
                          <a:effectLst/>
                          <a:latin typeface="Arial Narrow" panose="020B0606020202030204" pitchFamily="34" charset="0"/>
                        </a:rPr>
                        <a:t>(R’000)</a:t>
                      </a:r>
                    </a:p>
                  </a:txBody>
                  <a:tcPr marL="9525" marR="9525" marT="9525" marB="0">
                    <a:solidFill>
                      <a:schemeClr val="accent2">
                        <a:lumMod val="60000"/>
                        <a:lumOff val="40000"/>
                      </a:schemeClr>
                    </a:solidFill>
                  </a:tcPr>
                </a:tc>
                <a:tc>
                  <a:txBody>
                    <a:bodyPr/>
                    <a:lstStyle/>
                    <a:p>
                      <a:pPr algn="ctr" fontAlgn="t"/>
                      <a:r>
                        <a:rPr lang="en-ZA" sz="900" b="1" i="0" u="none" strike="noStrike" dirty="0" smtClean="0">
                          <a:solidFill>
                            <a:schemeClr val="tx1"/>
                          </a:solidFill>
                          <a:effectLst/>
                          <a:latin typeface="Arial Narrow" panose="020B0606020202030204" pitchFamily="34" charset="0"/>
                        </a:rPr>
                        <a:t>Variance from projected expenditure</a:t>
                      </a:r>
                    </a:p>
                    <a:p>
                      <a:pPr algn="ctr" fontAlgn="t"/>
                      <a:r>
                        <a:rPr lang="en-ZA" sz="900" b="1" i="0" u="none" strike="noStrike" dirty="0" smtClean="0">
                          <a:solidFill>
                            <a:schemeClr val="tx1"/>
                          </a:solidFill>
                          <a:effectLst/>
                          <a:latin typeface="Arial Narrow" panose="020B0606020202030204" pitchFamily="34" charset="0"/>
                        </a:rPr>
                        <a:t>(R’000)</a:t>
                      </a:r>
                      <a:endParaRPr lang="en-ZA" sz="900" b="1" i="0" u="none" strike="noStrike" dirty="0">
                        <a:solidFill>
                          <a:schemeClr val="tx1"/>
                        </a:solidFill>
                        <a:effectLst/>
                        <a:latin typeface="Arial Narrow" panose="020B0606020202030204" pitchFamily="34" charset="0"/>
                      </a:endParaRPr>
                    </a:p>
                  </a:txBody>
                  <a:tcPr marL="9525" marR="9525" marT="9525" marB="0">
                    <a:solidFill>
                      <a:schemeClr val="accent2">
                        <a:lumMod val="60000"/>
                        <a:lumOff val="40000"/>
                      </a:schemeClr>
                    </a:solidFill>
                  </a:tcPr>
                </a:tc>
                <a:tc>
                  <a:txBody>
                    <a:bodyPr/>
                    <a:lstStyle/>
                    <a:p>
                      <a:pPr algn="ctr" fontAlgn="t"/>
                      <a:r>
                        <a:rPr lang="en-ZA" sz="900" b="1" i="0" u="none" strike="noStrike" dirty="0" smtClean="0">
                          <a:solidFill>
                            <a:schemeClr val="tx1"/>
                          </a:solidFill>
                          <a:effectLst/>
                          <a:latin typeface="Arial Narrow" panose="020B0606020202030204" pitchFamily="34" charset="0"/>
                        </a:rPr>
                        <a:t>% Variance from projected expenditure</a:t>
                      </a:r>
                      <a:endParaRPr lang="en-ZA" sz="900" b="1" i="0" u="none" strike="noStrike" dirty="0">
                        <a:solidFill>
                          <a:schemeClr val="tx1"/>
                        </a:solidFill>
                        <a:effectLst/>
                        <a:latin typeface="Arial Narrow" panose="020B0606020202030204" pitchFamily="34" charset="0"/>
                      </a:endParaRPr>
                    </a:p>
                  </a:txBody>
                  <a:tcPr marL="9525" marR="9525" marT="9525" marB="0">
                    <a:solidFill>
                      <a:schemeClr val="accent2">
                        <a:lumMod val="60000"/>
                        <a:lumOff val="40000"/>
                      </a:schemeClr>
                    </a:solidFill>
                  </a:tcPr>
                </a:tc>
                <a:tc>
                  <a:txBody>
                    <a:bodyPr/>
                    <a:lstStyle/>
                    <a:p>
                      <a:pPr algn="ctr" fontAlgn="t"/>
                      <a:r>
                        <a:rPr lang="en-ZA" sz="900" b="1" i="0" u="none" strike="noStrike" dirty="0" smtClean="0">
                          <a:solidFill>
                            <a:schemeClr val="tx1"/>
                          </a:solidFill>
                          <a:effectLst/>
                          <a:latin typeface="Arial Narrow" panose="020B0606020202030204" pitchFamily="34" charset="0"/>
                        </a:rPr>
                        <a:t>Explanation of material variances</a:t>
                      </a:r>
                      <a:endParaRPr lang="en-ZA" sz="900" b="1" i="0" u="none" strike="noStrike" dirty="0">
                        <a:solidFill>
                          <a:schemeClr val="tx1"/>
                        </a:solidFill>
                        <a:effectLst/>
                        <a:latin typeface="Arial Narrow" panose="020B0606020202030204" pitchFamily="34" charset="0"/>
                      </a:endParaRPr>
                    </a:p>
                  </a:txBody>
                  <a:tcPr marL="9525" marR="9525" marT="9525" marB="0">
                    <a:solidFill>
                      <a:schemeClr val="accent2">
                        <a:lumMod val="60000"/>
                        <a:lumOff val="40000"/>
                      </a:schemeClr>
                    </a:solidFill>
                  </a:tcPr>
                </a:tc>
                <a:extLst>
                  <a:ext uri="{0D108BD9-81ED-4DB2-BD59-A6C34878D82A}">
                    <a16:rowId xmlns:a16="http://schemas.microsoft.com/office/drawing/2014/main" xmlns="" val="10000"/>
                  </a:ext>
                </a:extLst>
              </a:tr>
              <a:tr h="262390">
                <a:tc>
                  <a:txBody>
                    <a:bodyPr/>
                    <a:lstStyle/>
                    <a:p>
                      <a:pPr marL="119063" indent="0" algn="l" fontAlgn="b"/>
                      <a:r>
                        <a:rPr lang="en-ZA" sz="900" b="0" i="0" u="none" strike="noStrike" dirty="0">
                          <a:solidFill>
                            <a:srgbClr val="000000"/>
                          </a:solidFill>
                          <a:effectLst/>
                          <a:latin typeface="Arial Narrow" panose="020B0606020202030204" pitchFamily="34" charset="0"/>
                        </a:rPr>
                        <a:t>Administration</a:t>
                      </a:r>
                    </a:p>
                  </a:txBody>
                  <a:tcPr marL="9525" marR="9525" marT="9525" marB="0"/>
                </a:tc>
                <a:tc>
                  <a:txBody>
                    <a:bodyPr/>
                    <a:lstStyle/>
                    <a:p>
                      <a:pPr algn="r" fontAlgn="b"/>
                      <a:r>
                        <a:rPr lang="en-ZA" sz="900" b="0" i="0" u="none" strike="noStrike" dirty="0" smtClean="0">
                          <a:solidFill>
                            <a:srgbClr val="000000"/>
                          </a:solidFill>
                          <a:effectLst/>
                          <a:latin typeface="Arial Narrow" panose="020B0606020202030204" pitchFamily="34" charset="0"/>
                        </a:rPr>
                        <a:t>219 094</a:t>
                      </a:r>
                      <a:endParaRPr lang="en-ZA" sz="9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fontAlgn="b"/>
                      <a:r>
                        <a:rPr lang="en-ZA" sz="900" b="0" i="0" u="none" strike="noStrike" dirty="0" smtClean="0">
                          <a:solidFill>
                            <a:srgbClr val="000000"/>
                          </a:solidFill>
                          <a:effectLst/>
                          <a:latin typeface="Arial Narrow" panose="020B0606020202030204" pitchFamily="34" charset="0"/>
                        </a:rPr>
                        <a:t>172 256</a:t>
                      </a:r>
                      <a:endParaRPr lang="en-ZA" sz="9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900" b="0" i="0" u="none" strike="noStrike" dirty="0" smtClean="0">
                          <a:solidFill>
                            <a:srgbClr val="000000"/>
                          </a:solidFill>
                          <a:effectLst/>
                          <a:latin typeface="Arial Narrow" panose="020B0606020202030204" pitchFamily="34" charset="0"/>
                        </a:rPr>
                        <a:t>79%</a:t>
                      </a:r>
                      <a:endParaRPr lang="en-ZA" sz="9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fontAlgn="b"/>
                      <a:r>
                        <a:rPr lang="en-ZA" sz="900" b="0" i="0" u="none" strike="noStrike" dirty="0" smtClean="0">
                          <a:solidFill>
                            <a:srgbClr val="000000"/>
                          </a:solidFill>
                          <a:effectLst/>
                          <a:latin typeface="Arial Narrow" panose="020B0606020202030204" pitchFamily="34" charset="0"/>
                        </a:rPr>
                        <a:t>160 409</a:t>
                      </a:r>
                      <a:endParaRPr lang="en-ZA" sz="900" b="0" i="0" u="none" strike="noStrike" dirty="0">
                        <a:solidFill>
                          <a:srgbClr val="000000"/>
                        </a:solidFill>
                        <a:effectLst/>
                        <a:latin typeface="Arial Narrow" panose="020B0606020202030204" pitchFamily="34" charset="0"/>
                      </a:endParaRPr>
                    </a:p>
                  </a:txBody>
                  <a:tcPr marL="9525" marR="9525" marT="9525" marB="0" anchor="b">
                    <a:solidFill>
                      <a:schemeClr val="accent2">
                        <a:lumMod val="20000"/>
                        <a:lumOff val="80000"/>
                      </a:schemeClr>
                    </a:solidFill>
                  </a:tcPr>
                </a:tc>
                <a:tc>
                  <a:txBody>
                    <a:bodyPr/>
                    <a:lstStyle/>
                    <a:p>
                      <a:pPr algn="r" fontAlgn="b"/>
                      <a:r>
                        <a:rPr lang="en-ZA" sz="900" b="0" i="0" u="none" strike="noStrike" dirty="0" smtClean="0">
                          <a:solidFill>
                            <a:srgbClr val="000000"/>
                          </a:solidFill>
                          <a:effectLst/>
                          <a:latin typeface="Arial Narrow" panose="020B0606020202030204" pitchFamily="34" charset="0"/>
                        </a:rPr>
                        <a:t>(11 847)</a:t>
                      </a:r>
                      <a:endParaRPr lang="en-ZA" sz="9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900" b="0" i="0" u="none" strike="noStrike" dirty="0" smtClean="0">
                          <a:solidFill>
                            <a:srgbClr val="000000"/>
                          </a:solidFill>
                          <a:effectLst/>
                          <a:latin typeface="Arial Narrow" panose="020B0606020202030204" pitchFamily="34" charset="0"/>
                        </a:rPr>
                        <a:t>-7.4%</a:t>
                      </a:r>
                      <a:endParaRPr lang="en-ZA" sz="9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l" fontAlgn="b">
                        <a:spcAft>
                          <a:spcPts val="600"/>
                        </a:spcAft>
                      </a:pPr>
                      <a:r>
                        <a:rPr lang="en-ZA" sz="900" b="0" i="0" u="none" strike="noStrike" kern="1200" dirty="0" smtClean="0">
                          <a:solidFill>
                            <a:schemeClr val="tx1"/>
                          </a:solidFill>
                          <a:effectLst/>
                          <a:latin typeface="Arial Narrow" panose="020B0606020202030204" pitchFamily="34" charset="0"/>
                          <a:ea typeface="+mn-ea"/>
                          <a:cs typeface="+mn-cs"/>
                        </a:rPr>
                        <a:t>The</a:t>
                      </a:r>
                      <a:r>
                        <a:rPr lang="en-ZA" sz="900" b="0" i="0" u="none" strike="noStrike" kern="1200" baseline="0" dirty="0" smtClean="0">
                          <a:solidFill>
                            <a:schemeClr val="tx1"/>
                          </a:solidFill>
                          <a:effectLst/>
                          <a:latin typeface="Arial Narrow" panose="020B0606020202030204" pitchFamily="34" charset="0"/>
                          <a:ea typeface="+mn-ea"/>
                          <a:cs typeface="+mn-cs"/>
                        </a:rPr>
                        <a:t> variance </a:t>
                      </a:r>
                      <a:r>
                        <a:rPr lang="en-US" sz="900" b="0" i="0" u="none" strike="noStrike" dirty="0" smtClean="0">
                          <a:solidFill>
                            <a:schemeClr val="tx1"/>
                          </a:solidFill>
                          <a:effectLst/>
                          <a:latin typeface="Arial Narrow" panose="020B0606020202030204" pitchFamily="34" charset="0"/>
                        </a:rPr>
                        <a:t>between actual expenditure and projected expenditure within this programme </a:t>
                      </a:r>
                      <a:r>
                        <a:rPr lang="en-ZA" sz="900" b="0" i="0" u="none" strike="noStrike" kern="1200" baseline="0" dirty="0" smtClean="0">
                          <a:solidFill>
                            <a:schemeClr val="tx1"/>
                          </a:solidFill>
                          <a:effectLst/>
                          <a:latin typeface="Arial Narrow" panose="020B0606020202030204" pitchFamily="34" charset="0"/>
                          <a:ea typeface="+mn-ea"/>
                          <a:cs typeface="+mn-cs"/>
                        </a:rPr>
                        <a:t> is attributable mainly to the overspending on compensation of employees.</a:t>
                      </a:r>
                      <a:endParaRPr lang="en-ZA" sz="900" b="0" i="0" u="none" strike="noStrike" dirty="0">
                        <a:solidFill>
                          <a:schemeClr val="tx1"/>
                        </a:solidFill>
                        <a:effectLst/>
                        <a:latin typeface="Arial Narrow" panose="020B0606020202030204" pitchFamily="34" charset="0"/>
                      </a:endParaRPr>
                    </a:p>
                  </a:txBody>
                  <a:tcPr marL="90000" marR="90000" marT="9525" marB="0" anchor="b"/>
                </a:tc>
                <a:extLst>
                  <a:ext uri="{0D108BD9-81ED-4DB2-BD59-A6C34878D82A}">
                    <a16:rowId xmlns:a16="http://schemas.microsoft.com/office/drawing/2014/main" xmlns="" val="10001"/>
                  </a:ext>
                </a:extLst>
              </a:tr>
              <a:tr h="326571">
                <a:tc>
                  <a:txBody>
                    <a:bodyPr/>
                    <a:lstStyle/>
                    <a:p>
                      <a:pPr marL="119063" indent="0" algn="l" fontAlgn="b"/>
                      <a:r>
                        <a:rPr lang="en-ZA" sz="900" b="0" i="0" u="none" strike="noStrike" dirty="0">
                          <a:solidFill>
                            <a:srgbClr val="000000"/>
                          </a:solidFill>
                          <a:effectLst/>
                          <a:latin typeface="Arial Narrow" panose="020B0606020202030204" pitchFamily="34" charset="0"/>
                        </a:rPr>
                        <a:t>Tourism Policy and Planning</a:t>
                      </a:r>
                    </a:p>
                  </a:txBody>
                  <a:tcPr marL="9525" marR="9525" marT="9525" marB="0"/>
                </a:tc>
                <a:tc>
                  <a:txBody>
                    <a:bodyPr/>
                    <a:lstStyle/>
                    <a:p>
                      <a:pPr algn="r" fontAlgn="b"/>
                      <a:r>
                        <a:rPr lang="en-ZA" sz="900" b="0" i="0" u="none" strike="noStrike" dirty="0" smtClean="0">
                          <a:solidFill>
                            <a:srgbClr val="000000"/>
                          </a:solidFill>
                          <a:effectLst/>
                          <a:latin typeface="Arial Narrow" panose="020B0606020202030204" pitchFamily="34" charset="0"/>
                        </a:rPr>
                        <a:t>1 208 708</a:t>
                      </a:r>
                      <a:endParaRPr lang="en-ZA" sz="9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fontAlgn="b"/>
                      <a:r>
                        <a:rPr lang="en-ZA" sz="900" b="0" i="0" u="none" strike="noStrike" dirty="0" smtClean="0">
                          <a:solidFill>
                            <a:srgbClr val="000000"/>
                          </a:solidFill>
                          <a:effectLst/>
                          <a:latin typeface="Arial Narrow" panose="020B0606020202030204" pitchFamily="34" charset="0"/>
                        </a:rPr>
                        <a:t>1 024 666</a:t>
                      </a:r>
                      <a:endParaRPr lang="en-ZA" sz="9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900" b="0" i="0" u="none" strike="noStrike" smtClean="0">
                          <a:solidFill>
                            <a:srgbClr val="000000"/>
                          </a:solidFill>
                          <a:effectLst/>
                          <a:latin typeface="Arial Narrow" panose="020B0606020202030204" pitchFamily="34" charset="0"/>
                        </a:rPr>
                        <a:t>85%</a:t>
                      </a:r>
                      <a:endParaRPr lang="en-ZA" sz="9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fontAlgn="b"/>
                      <a:r>
                        <a:rPr lang="en-ZA" sz="900" b="0" i="0" u="none" strike="noStrike" smtClean="0">
                          <a:solidFill>
                            <a:srgbClr val="000000"/>
                          </a:solidFill>
                          <a:effectLst/>
                          <a:latin typeface="Arial Narrow" panose="020B0606020202030204" pitchFamily="34" charset="0"/>
                        </a:rPr>
                        <a:t>1 026 395</a:t>
                      </a:r>
                      <a:endParaRPr lang="en-ZA" sz="900" b="0" i="0" u="none" strike="noStrike" dirty="0">
                        <a:solidFill>
                          <a:srgbClr val="000000"/>
                        </a:solidFill>
                        <a:effectLst/>
                        <a:latin typeface="Arial Narrow" panose="020B0606020202030204" pitchFamily="34" charset="0"/>
                      </a:endParaRPr>
                    </a:p>
                  </a:txBody>
                  <a:tcPr marL="9525" marR="9525" marT="9525" marB="0" anchor="b">
                    <a:solidFill>
                      <a:schemeClr val="accent2">
                        <a:lumMod val="20000"/>
                        <a:lumOff val="80000"/>
                      </a:schemeClr>
                    </a:solidFill>
                  </a:tcPr>
                </a:tc>
                <a:tc>
                  <a:txBody>
                    <a:bodyPr/>
                    <a:lstStyle/>
                    <a:p>
                      <a:pPr algn="r" fontAlgn="b"/>
                      <a:r>
                        <a:rPr lang="en-ZA" sz="900" b="0" i="0" u="none" strike="noStrike" dirty="0" smtClean="0">
                          <a:solidFill>
                            <a:srgbClr val="000000"/>
                          </a:solidFill>
                          <a:effectLst/>
                          <a:latin typeface="Arial Narrow" panose="020B0606020202030204" pitchFamily="34" charset="0"/>
                        </a:rPr>
                        <a:t>1 729</a:t>
                      </a:r>
                      <a:endParaRPr lang="en-ZA" sz="9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900" b="0" i="0" u="none" strike="noStrike" dirty="0" smtClean="0">
                          <a:solidFill>
                            <a:srgbClr val="000000"/>
                          </a:solidFill>
                          <a:effectLst/>
                          <a:latin typeface="Arial Narrow" panose="020B0606020202030204" pitchFamily="34" charset="0"/>
                        </a:rPr>
                        <a:t>0.2%</a:t>
                      </a:r>
                      <a:endParaRPr lang="en-ZA" sz="9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l" fontAlgn="b">
                        <a:spcAft>
                          <a:spcPts val="600"/>
                        </a:spcAft>
                      </a:pPr>
                      <a:endParaRPr lang="en-ZA" sz="900" b="0" i="0" u="none" strike="noStrike" dirty="0">
                        <a:solidFill>
                          <a:schemeClr val="tx1"/>
                        </a:solidFill>
                        <a:effectLst/>
                        <a:latin typeface="Arial Narrow" panose="020B0606020202030204" pitchFamily="34" charset="0"/>
                      </a:endParaRPr>
                    </a:p>
                  </a:txBody>
                  <a:tcPr marL="90000" marR="90000" marT="9525" marB="0" anchor="b"/>
                </a:tc>
                <a:extLst>
                  <a:ext uri="{0D108BD9-81ED-4DB2-BD59-A6C34878D82A}">
                    <a16:rowId xmlns:a16="http://schemas.microsoft.com/office/drawing/2014/main" xmlns="" val="10002"/>
                  </a:ext>
                </a:extLst>
              </a:tr>
              <a:tr h="1387427">
                <a:tc>
                  <a:txBody>
                    <a:bodyPr/>
                    <a:lstStyle/>
                    <a:p>
                      <a:pPr marL="119063" indent="0" algn="l" fontAlgn="b"/>
                      <a:r>
                        <a:rPr lang="en-ZA" sz="900" b="0" i="0" u="none" strike="noStrike" dirty="0">
                          <a:solidFill>
                            <a:srgbClr val="000000"/>
                          </a:solidFill>
                          <a:effectLst/>
                          <a:latin typeface="Arial Narrow" panose="020B0606020202030204" pitchFamily="34" charset="0"/>
                        </a:rPr>
                        <a:t>Destination Development</a:t>
                      </a:r>
                    </a:p>
                  </a:txBody>
                  <a:tcPr marL="9525" marR="9525" marT="9525" marB="0"/>
                </a:tc>
                <a:tc>
                  <a:txBody>
                    <a:bodyPr/>
                    <a:lstStyle/>
                    <a:p>
                      <a:pPr algn="r" fontAlgn="b"/>
                      <a:r>
                        <a:rPr lang="en-ZA" sz="900" b="0" i="0" u="none" strike="noStrike" dirty="0" smtClean="0">
                          <a:solidFill>
                            <a:srgbClr val="000000"/>
                          </a:solidFill>
                          <a:effectLst/>
                          <a:latin typeface="Arial Narrow" panose="020B0606020202030204" pitchFamily="34" charset="0"/>
                        </a:rPr>
                        <a:t>443 953</a:t>
                      </a:r>
                      <a:endParaRPr lang="en-ZA" sz="9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fontAlgn="b"/>
                      <a:r>
                        <a:rPr lang="en-ZA" sz="900" b="0" i="0" u="none" strike="noStrike" dirty="0" smtClean="0">
                          <a:solidFill>
                            <a:srgbClr val="000000"/>
                          </a:solidFill>
                          <a:effectLst/>
                          <a:latin typeface="Arial Narrow" panose="020B0606020202030204" pitchFamily="34" charset="0"/>
                        </a:rPr>
                        <a:t>191 873</a:t>
                      </a:r>
                      <a:endParaRPr lang="en-ZA" sz="9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900" b="0" i="0" u="none" strike="noStrike" dirty="0" smtClean="0">
                          <a:solidFill>
                            <a:srgbClr val="000000"/>
                          </a:solidFill>
                          <a:effectLst/>
                          <a:latin typeface="Arial Narrow" panose="020B0606020202030204" pitchFamily="34" charset="0"/>
                        </a:rPr>
                        <a:t>43%</a:t>
                      </a:r>
                      <a:endParaRPr lang="en-ZA" sz="9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fontAlgn="b"/>
                      <a:r>
                        <a:rPr lang="en-ZA" sz="900" b="0" i="0" u="none" strike="noStrike" dirty="0" smtClean="0">
                          <a:solidFill>
                            <a:srgbClr val="000000"/>
                          </a:solidFill>
                          <a:effectLst/>
                          <a:latin typeface="Arial Narrow" panose="020B0606020202030204" pitchFamily="34" charset="0"/>
                        </a:rPr>
                        <a:t>300 467</a:t>
                      </a:r>
                      <a:endParaRPr lang="en-ZA" sz="900" b="0" i="0" u="none" strike="noStrike" dirty="0">
                        <a:solidFill>
                          <a:srgbClr val="000000"/>
                        </a:solidFill>
                        <a:effectLst/>
                        <a:latin typeface="Arial Narrow" panose="020B0606020202030204" pitchFamily="34" charset="0"/>
                      </a:endParaRPr>
                    </a:p>
                  </a:txBody>
                  <a:tcPr marL="9525" marR="9525" marT="9525" marB="0" anchor="b">
                    <a:solidFill>
                      <a:schemeClr val="accent2">
                        <a:lumMod val="20000"/>
                        <a:lumOff val="80000"/>
                      </a:schemeClr>
                    </a:solidFill>
                  </a:tcPr>
                </a:tc>
                <a:tc>
                  <a:txBody>
                    <a:bodyPr/>
                    <a:lstStyle/>
                    <a:p>
                      <a:pPr algn="r" fontAlgn="b"/>
                      <a:r>
                        <a:rPr lang="en-ZA" sz="900" b="0" i="0" u="none" strike="noStrike" dirty="0" smtClean="0">
                          <a:solidFill>
                            <a:srgbClr val="000000"/>
                          </a:solidFill>
                          <a:effectLst/>
                          <a:latin typeface="Arial Narrow" panose="020B0606020202030204" pitchFamily="34" charset="0"/>
                        </a:rPr>
                        <a:t>108 594</a:t>
                      </a:r>
                      <a:endParaRPr lang="en-ZA" sz="9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900" b="0" i="0" u="none" strike="noStrike" dirty="0" smtClean="0">
                          <a:solidFill>
                            <a:srgbClr val="000000"/>
                          </a:solidFill>
                          <a:effectLst/>
                          <a:latin typeface="Arial Narrow" panose="020B0606020202030204" pitchFamily="34" charset="0"/>
                        </a:rPr>
                        <a:t>36.1%</a:t>
                      </a:r>
                      <a:endParaRPr lang="en-ZA" sz="9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just" fontAlgn="b">
                        <a:spcAft>
                          <a:spcPts val="600"/>
                        </a:spcAft>
                      </a:pPr>
                      <a:r>
                        <a:rPr lang="en-US" sz="900" b="0" i="0" u="none" strike="noStrike" dirty="0" smtClean="0">
                          <a:solidFill>
                            <a:schemeClr val="tx1"/>
                          </a:solidFill>
                          <a:effectLst/>
                          <a:latin typeface="Arial Narrow" panose="020B0606020202030204" pitchFamily="34" charset="0"/>
                        </a:rPr>
                        <a:t>The variance between actual expenditure and projected expenditure within this programme relates to the underspending within the Expanded Public Works Programme (EPWP). The programme had anticipated multiple projects to have progressed to the construction phase at this point in the year but unfortunately delays in the projects have resulted in delays with the disbursement of funds. The review of EPWP projects by the Government Technical Advisory Centre (GTAC) has also contributed to the underspending within the programme as the Department was awaiting the outcome of the review to fund recommended projects. </a:t>
                      </a:r>
                    </a:p>
                    <a:p>
                      <a:pPr algn="just" fontAlgn="b">
                        <a:spcAft>
                          <a:spcPts val="600"/>
                        </a:spcAft>
                      </a:pPr>
                      <a:r>
                        <a:rPr lang="en-US" sz="900" b="0" i="0" u="none" strike="noStrike" dirty="0" smtClean="0">
                          <a:solidFill>
                            <a:schemeClr val="tx1"/>
                          </a:solidFill>
                          <a:effectLst/>
                          <a:latin typeface="Arial Narrow" panose="020B0606020202030204" pitchFamily="34" charset="0"/>
                        </a:rPr>
                        <a:t>The GTAC review has been completed.</a:t>
                      </a:r>
                      <a:r>
                        <a:rPr lang="en-US" sz="900" b="0" i="0" u="none" strike="noStrike" baseline="0" dirty="0" smtClean="0">
                          <a:solidFill>
                            <a:schemeClr val="tx1"/>
                          </a:solidFill>
                          <a:effectLst/>
                          <a:latin typeface="Arial Narrow" panose="020B0606020202030204" pitchFamily="34" charset="0"/>
                        </a:rPr>
                        <a:t> </a:t>
                      </a:r>
                      <a:r>
                        <a:rPr lang="en-ZA" sz="900" b="0" i="0" u="none" strike="noStrike" kern="1200" dirty="0" smtClean="0">
                          <a:solidFill>
                            <a:schemeClr val="tx1"/>
                          </a:solidFill>
                          <a:effectLst/>
                          <a:latin typeface="Arial Narrow" panose="020B0606020202030204" pitchFamily="34" charset="0"/>
                          <a:ea typeface="+mn-ea"/>
                          <a:cs typeface="+mn-cs"/>
                        </a:rPr>
                        <a:t>In addition, several projects have also been identified that will be fast-tracked and will improve expenditure. </a:t>
                      </a:r>
                      <a:r>
                        <a:rPr lang="en-US" sz="900" b="0" i="0" u="none" strike="noStrike" dirty="0" smtClean="0">
                          <a:solidFill>
                            <a:schemeClr val="tx1"/>
                          </a:solidFill>
                          <a:effectLst/>
                          <a:latin typeface="Arial Narrow" panose="020B0606020202030204" pitchFamily="34" charset="0"/>
                        </a:rPr>
                        <a:t>The programme anticipates spending its budget by the end of the fourth quarter of the financial year. </a:t>
                      </a:r>
                      <a:endParaRPr lang="en-ZA" sz="900" b="0" i="0" u="none" strike="noStrike" dirty="0">
                        <a:solidFill>
                          <a:schemeClr val="tx1"/>
                        </a:solidFill>
                        <a:effectLst/>
                        <a:latin typeface="Arial Narrow" panose="020B0606020202030204" pitchFamily="34" charset="0"/>
                      </a:endParaRPr>
                    </a:p>
                  </a:txBody>
                  <a:tcPr marL="90000" marR="90000" marT="9525" marB="0" anchor="b"/>
                </a:tc>
                <a:extLst>
                  <a:ext uri="{0D108BD9-81ED-4DB2-BD59-A6C34878D82A}">
                    <a16:rowId xmlns:a16="http://schemas.microsoft.com/office/drawing/2014/main" xmlns="" val="10003"/>
                  </a:ext>
                </a:extLst>
              </a:tr>
              <a:tr h="1515210">
                <a:tc>
                  <a:txBody>
                    <a:bodyPr/>
                    <a:lstStyle/>
                    <a:p>
                      <a:pPr marL="119063" indent="0" algn="l" fontAlgn="b"/>
                      <a:r>
                        <a:rPr lang="en-ZA" sz="900" b="0" i="0" u="none" strike="noStrike" dirty="0">
                          <a:solidFill>
                            <a:srgbClr val="000000"/>
                          </a:solidFill>
                          <a:effectLst/>
                          <a:latin typeface="Arial Narrow" panose="020B0606020202030204" pitchFamily="34" charset="0"/>
                        </a:rPr>
                        <a:t>Enterprise and Visitor Support Services</a:t>
                      </a:r>
                    </a:p>
                  </a:txBody>
                  <a:tcPr marL="9525" marR="9525" marT="9525" marB="0"/>
                </a:tc>
                <a:tc>
                  <a:txBody>
                    <a:bodyPr/>
                    <a:lstStyle/>
                    <a:p>
                      <a:pPr algn="r" fontAlgn="b"/>
                      <a:r>
                        <a:rPr lang="en-ZA" sz="900" b="0" i="0" u="none" strike="noStrike" dirty="0" smtClean="0">
                          <a:solidFill>
                            <a:srgbClr val="000000"/>
                          </a:solidFill>
                          <a:effectLst/>
                          <a:latin typeface="Arial Narrow" panose="020B0606020202030204" pitchFamily="34" charset="0"/>
                        </a:rPr>
                        <a:t>268 401</a:t>
                      </a:r>
                      <a:endParaRPr lang="en-ZA" sz="9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fontAlgn="b"/>
                      <a:r>
                        <a:rPr lang="en-ZA" sz="900" b="0" i="0" u="none" strike="noStrike" dirty="0" smtClean="0">
                          <a:solidFill>
                            <a:srgbClr val="000000"/>
                          </a:solidFill>
                          <a:effectLst/>
                          <a:latin typeface="Arial Narrow" panose="020B0606020202030204" pitchFamily="34" charset="0"/>
                        </a:rPr>
                        <a:t>170 398</a:t>
                      </a:r>
                      <a:endParaRPr lang="en-ZA" sz="9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900" b="0" i="0" u="none" strike="noStrike" smtClean="0">
                          <a:solidFill>
                            <a:srgbClr val="000000"/>
                          </a:solidFill>
                          <a:effectLst/>
                          <a:latin typeface="Arial Narrow" panose="020B0606020202030204" pitchFamily="34" charset="0"/>
                        </a:rPr>
                        <a:t>63%</a:t>
                      </a:r>
                      <a:endParaRPr lang="en-ZA" sz="9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fontAlgn="b"/>
                      <a:r>
                        <a:rPr lang="en-ZA" sz="900" b="0" i="0" u="none" strike="noStrike" dirty="0" smtClean="0">
                          <a:solidFill>
                            <a:srgbClr val="000000"/>
                          </a:solidFill>
                          <a:effectLst/>
                          <a:latin typeface="Arial Narrow" panose="020B0606020202030204" pitchFamily="34" charset="0"/>
                        </a:rPr>
                        <a:t>183 936</a:t>
                      </a:r>
                      <a:endParaRPr lang="en-ZA" sz="900" b="0" i="0" u="none" strike="noStrike" dirty="0">
                        <a:solidFill>
                          <a:srgbClr val="000000"/>
                        </a:solidFill>
                        <a:effectLst/>
                        <a:latin typeface="Arial Narrow" panose="020B0606020202030204" pitchFamily="34" charset="0"/>
                      </a:endParaRPr>
                    </a:p>
                  </a:txBody>
                  <a:tcPr marL="9525" marR="9525" marT="9525" marB="0" anchor="b">
                    <a:solidFill>
                      <a:schemeClr val="accent2">
                        <a:lumMod val="20000"/>
                        <a:lumOff val="80000"/>
                      </a:schemeClr>
                    </a:solidFill>
                  </a:tcPr>
                </a:tc>
                <a:tc>
                  <a:txBody>
                    <a:bodyPr/>
                    <a:lstStyle/>
                    <a:p>
                      <a:pPr algn="r" fontAlgn="b"/>
                      <a:r>
                        <a:rPr lang="en-ZA" sz="900" b="0" i="0" u="none" strike="noStrike" dirty="0" smtClean="0">
                          <a:solidFill>
                            <a:srgbClr val="000000"/>
                          </a:solidFill>
                          <a:effectLst/>
                          <a:latin typeface="Arial Narrow" panose="020B0606020202030204" pitchFamily="34" charset="0"/>
                        </a:rPr>
                        <a:t>13 538</a:t>
                      </a:r>
                      <a:endParaRPr lang="en-ZA" sz="9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ZA" sz="900" b="0" i="0" u="none" strike="noStrike" dirty="0" smtClean="0">
                          <a:solidFill>
                            <a:srgbClr val="000000"/>
                          </a:solidFill>
                          <a:effectLst/>
                          <a:latin typeface="Arial Narrow" panose="020B0606020202030204" pitchFamily="34" charset="0"/>
                        </a:rPr>
                        <a:t>7.4%</a:t>
                      </a:r>
                      <a:endParaRPr lang="en-ZA" sz="900" b="0" i="0" u="none" strike="noStrike" dirty="0">
                        <a:solidFill>
                          <a:srgbClr val="000000"/>
                        </a:solidFill>
                        <a:effectLst/>
                        <a:latin typeface="Arial Narrow" panose="020B0606020202030204" pitchFamily="34" charset="0"/>
                      </a:endParaRPr>
                    </a:p>
                  </a:txBody>
                  <a:tcPr marL="9525" marR="9525" marT="9525" marB="0" anchor="b"/>
                </a:tc>
                <a:tc>
                  <a:txBody>
                    <a:bodyPr/>
                    <a:lstStyle/>
                    <a:p>
                      <a:pPr marL="0" algn="just" defTabSz="914400" rtl="0" eaLnBrk="1" fontAlgn="b" latinLnBrk="0" hangingPunct="1">
                        <a:spcAft>
                          <a:spcPts val="600"/>
                        </a:spcAft>
                      </a:pPr>
                      <a:r>
                        <a:rPr lang="en-US" sz="900" b="0" i="0" u="none" strike="noStrike" kern="1200" dirty="0" smtClean="0">
                          <a:solidFill>
                            <a:schemeClr val="tx1"/>
                          </a:solidFill>
                          <a:effectLst/>
                          <a:latin typeface="Arial Narrow" panose="020B0606020202030204" pitchFamily="34" charset="0"/>
                          <a:ea typeface="+mn-ea"/>
                          <a:cs typeface="+mn-cs"/>
                        </a:rPr>
                        <a:t>The variance between actual expenditure and projected expenditure within this programme relates to the underspending within the Tourism Incentive Programme (TIP). Large construction projects linked to the Green Tourism initiative (i.e. construction of solar pv panels at National Parks) have been met with delays resulting in the variance under both payments for capital assets as well as payments to the relevant contractors. These</a:t>
                      </a:r>
                      <a:r>
                        <a:rPr lang="en-US" sz="900" b="0" i="0" u="none" strike="noStrike" kern="1200" baseline="0" dirty="0" smtClean="0">
                          <a:solidFill>
                            <a:schemeClr val="tx1"/>
                          </a:solidFill>
                          <a:effectLst/>
                          <a:latin typeface="Arial Narrow" panose="020B0606020202030204" pitchFamily="34" charset="0"/>
                          <a:ea typeface="+mn-ea"/>
                          <a:cs typeface="+mn-cs"/>
                        </a:rPr>
                        <a:t> </a:t>
                      </a:r>
                      <a:r>
                        <a:rPr lang="en-US" sz="900" b="0" i="0" u="none" strike="noStrike" kern="1200" dirty="0" smtClean="0">
                          <a:solidFill>
                            <a:schemeClr val="tx1"/>
                          </a:solidFill>
                          <a:effectLst/>
                          <a:latin typeface="Arial Narrow" panose="020B0606020202030204" pitchFamily="34" charset="0"/>
                          <a:ea typeface="+mn-ea"/>
                          <a:cs typeface="+mn-cs"/>
                        </a:rPr>
                        <a:t>delayed projects are likely to proceed once the final site for Skukuza has been approved. </a:t>
                      </a:r>
                    </a:p>
                    <a:p>
                      <a:pPr marL="0" algn="just" defTabSz="914400" rtl="0" eaLnBrk="1" fontAlgn="b" latinLnBrk="0" hangingPunct="1">
                        <a:spcAft>
                          <a:spcPts val="600"/>
                        </a:spcAft>
                      </a:pPr>
                      <a:r>
                        <a:rPr lang="en-US" sz="900" b="0" i="0" u="none" strike="noStrike" kern="1200" dirty="0" smtClean="0">
                          <a:solidFill>
                            <a:schemeClr val="tx1"/>
                          </a:solidFill>
                          <a:effectLst/>
                          <a:latin typeface="Arial Narrow" panose="020B0606020202030204" pitchFamily="34" charset="0"/>
                          <a:ea typeface="+mn-ea"/>
                          <a:cs typeface="+mn-cs"/>
                        </a:rPr>
                        <a:t>In addition payments for the International Market Access Programme (IMASP) was lower</a:t>
                      </a:r>
                      <a:r>
                        <a:rPr lang="en-US" sz="900" b="0" i="0" u="none" strike="noStrike" kern="1200" baseline="0" dirty="0" smtClean="0">
                          <a:solidFill>
                            <a:schemeClr val="tx1"/>
                          </a:solidFill>
                          <a:effectLst/>
                          <a:latin typeface="Arial Narrow" panose="020B0606020202030204" pitchFamily="34" charset="0"/>
                          <a:ea typeface="+mn-ea"/>
                          <a:cs typeface="+mn-cs"/>
                        </a:rPr>
                        <a:t> </a:t>
                      </a:r>
                      <a:r>
                        <a:rPr lang="en-US" sz="900" b="0" i="0" u="none" strike="noStrike" kern="1200" dirty="0" smtClean="0">
                          <a:solidFill>
                            <a:schemeClr val="tx1"/>
                          </a:solidFill>
                          <a:effectLst/>
                          <a:latin typeface="Arial Narrow" panose="020B0606020202030204" pitchFamily="34" charset="0"/>
                          <a:ea typeface="+mn-ea"/>
                          <a:cs typeface="+mn-cs"/>
                        </a:rPr>
                        <a:t>than expected as claims still had to be submitted by participants.   </a:t>
                      </a:r>
                    </a:p>
                    <a:p>
                      <a:pPr algn="just" fontAlgn="b">
                        <a:spcAft>
                          <a:spcPts val="600"/>
                        </a:spcAft>
                      </a:pPr>
                      <a:r>
                        <a:rPr lang="en-US" sz="900" b="0" i="0" u="none" strike="noStrike" dirty="0" smtClean="0">
                          <a:solidFill>
                            <a:schemeClr val="tx1"/>
                          </a:solidFill>
                          <a:effectLst/>
                          <a:latin typeface="Arial Narrow" panose="020B0606020202030204" pitchFamily="34" charset="0"/>
                        </a:rPr>
                        <a:t>The programme anticipates spending its budget by the end of the fourth quarter of the financial year. </a:t>
                      </a:r>
                      <a:endParaRPr lang="en-ZA" sz="900" b="0" i="0" u="none" strike="noStrike" dirty="0">
                        <a:solidFill>
                          <a:schemeClr val="tx1"/>
                        </a:solidFill>
                        <a:effectLst/>
                        <a:latin typeface="Arial Narrow" panose="020B0606020202030204" pitchFamily="34" charset="0"/>
                      </a:endParaRPr>
                    </a:p>
                  </a:txBody>
                  <a:tcPr marL="90000" marR="90000" marT="9525" marB="0" anchor="b"/>
                </a:tc>
                <a:extLst>
                  <a:ext uri="{0D108BD9-81ED-4DB2-BD59-A6C34878D82A}">
                    <a16:rowId xmlns:a16="http://schemas.microsoft.com/office/drawing/2014/main" xmlns="" val="10004"/>
                  </a:ext>
                </a:extLst>
              </a:tr>
              <a:tr h="348933">
                <a:tc>
                  <a:txBody>
                    <a:bodyPr/>
                    <a:lstStyle/>
                    <a:p>
                      <a:pPr marL="58738" indent="0" algn="l" fontAlgn="b"/>
                      <a:endParaRPr lang="en-ZA" sz="900" b="1" i="0" u="none" strike="noStrike" dirty="0" smtClean="0">
                        <a:solidFill>
                          <a:srgbClr val="000000"/>
                        </a:solidFill>
                        <a:effectLst/>
                        <a:latin typeface="Arial Narrow" panose="020B0606020202030204" pitchFamily="34" charset="0"/>
                      </a:endParaRPr>
                    </a:p>
                    <a:p>
                      <a:pPr marL="58738" indent="0" algn="l" fontAlgn="b"/>
                      <a:r>
                        <a:rPr lang="en-ZA" sz="900" b="1" i="0" u="none" strike="noStrike" dirty="0" smtClean="0">
                          <a:solidFill>
                            <a:srgbClr val="000000"/>
                          </a:solidFill>
                          <a:effectLst/>
                          <a:latin typeface="Arial Narrow" panose="020B0606020202030204" pitchFamily="34" charset="0"/>
                        </a:rPr>
                        <a:t>Total </a:t>
                      </a:r>
                      <a:endParaRPr lang="en-ZA" sz="900" b="1" i="0" u="none" strike="noStrike" dirty="0">
                        <a:solidFill>
                          <a:srgbClr val="000000"/>
                        </a:solidFill>
                        <a:effectLst/>
                        <a:latin typeface="Arial Narrow" panose="020B0606020202030204" pitchFamily="34" charset="0"/>
                      </a:endParaRPr>
                    </a:p>
                  </a:txBody>
                  <a:tcPr marL="9525" marR="9525" marT="9525" marB="0">
                    <a:solidFill>
                      <a:schemeClr val="accent2">
                        <a:lumMod val="40000"/>
                        <a:lumOff val="60000"/>
                      </a:schemeClr>
                    </a:solidFill>
                  </a:tcPr>
                </a:tc>
                <a:tc>
                  <a:txBody>
                    <a:bodyPr/>
                    <a:lstStyle/>
                    <a:p>
                      <a:pPr algn="r" fontAlgn="b"/>
                      <a:r>
                        <a:rPr lang="en-ZA" sz="900" b="1" i="0" u="none" strike="noStrike" smtClean="0">
                          <a:solidFill>
                            <a:srgbClr val="000000"/>
                          </a:solidFill>
                          <a:effectLst/>
                          <a:latin typeface="Arial Narrow" panose="020B0606020202030204" pitchFamily="34" charset="0"/>
                        </a:rPr>
                        <a:t>2 140 156</a:t>
                      </a:r>
                      <a:endParaRPr lang="en-ZA" sz="900" b="1" i="0" u="none" strike="noStrike" dirty="0">
                        <a:solidFill>
                          <a:srgbClr val="000000"/>
                        </a:solidFill>
                        <a:effectLst/>
                        <a:latin typeface="Arial Narrow" panose="020B0606020202030204" pitchFamily="34" charset="0"/>
                      </a:endParaRPr>
                    </a:p>
                  </a:txBody>
                  <a:tcPr marL="9525" marR="9525" marT="9525" marB="0" anchor="b">
                    <a:solidFill>
                      <a:schemeClr val="accent2">
                        <a:lumMod val="40000"/>
                        <a:lumOff val="60000"/>
                      </a:schemeClr>
                    </a:solidFill>
                  </a:tcPr>
                </a:tc>
                <a:tc>
                  <a:txBody>
                    <a:bodyPr/>
                    <a:lstStyle/>
                    <a:p>
                      <a:pPr algn="r" fontAlgn="b"/>
                      <a:r>
                        <a:rPr lang="en-ZA" sz="900" b="1" i="0" u="none" strike="noStrike" smtClean="0">
                          <a:solidFill>
                            <a:srgbClr val="000000"/>
                          </a:solidFill>
                          <a:effectLst/>
                          <a:latin typeface="Arial Narrow" panose="020B0606020202030204" pitchFamily="34" charset="0"/>
                        </a:rPr>
                        <a:t>1 559 193</a:t>
                      </a:r>
                      <a:endParaRPr lang="en-ZA" sz="900" b="1" i="0" u="none" strike="noStrike" dirty="0">
                        <a:solidFill>
                          <a:srgbClr val="000000"/>
                        </a:solidFill>
                        <a:effectLst/>
                        <a:latin typeface="Arial Narrow" panose="020B0606020202030204" pitchFamily="34" charset="0"/>
                      </a:endParaRPr>
                    </a:p>
                  </a:txBody>
                  <a:tcPr marL="9525" marR="9525" marT="9525" marB="0" anchor="b">
                    <a:solidFill>
                      <a:schemeClr val="accent2">
                        <a:lumMod val="40000"/>
                        <a:lumOff val="60000"/>
                      </a:schemeClr>
                    </a:solidFill>
                  </a:tcPr>
                </a:tc>
                <a:tc>
                  <a:txBody>
                    <a:bodyPr/>
                    <a:lstStyle/>
                    <a:p>
                      <a:pPr algn="ctr" fontAlgn="b"/>
                      <a:r>
                        <a:rPr lang="en-ZA" sz="900" b="1" i="0" u="none" strike="noStrike" smtClean="0">
                          <a:solidFill>
                            <a:srgbClr val="000000"/>
                          </a:solidFill>
                          <a:effectLst/>
                          <a:latin typeface="Arial Narrow" panose="020B0606020202030204" pitchFamily="34" charset="0"/>
                        </a:rPr>
                        <a:t>73%</a:t>
                      </a:r>
                      <a:endParaRPr lang="en-ZA" sz="900" b="1" i="0" u="none" strike="noStrike" dirty="0">
                        <a:solidFill>
                          <a:srgbClr val="000000"/>
                        </a:solidFill>
                        <a:effectLst/>
                        <a:latin typeface="Arial Narrow" panose="020B0606020202030204" pitchFamily="34" charset="0"/>
                      </a:endParaRPr>
                    </a:p>
                  </a:txBody>
                  <a:tcPr marL="9525" marR="9525" marT="9525" marB="0" anchor="b">
                    <a:solidFill>
                      <a:schemeClr val="accent2">
                        <a:lumMod val="40000"/>
                        <a:lumOff val="60000"/>
                      </a:schemeClr>
                    </a:solidFill>
                  </a:tcPr>
                </a:tc>
                <a:tc>
                  <a:txBody>
                    <a:bodyPr/>
                    <a:lstStyle/>
                    <a:p>
                      <a:pPr algn="r" fontAlgn="b"/>
                      <a:r>
                        <a:rPr lang="en-ZA" sz="900" b="1" i="0" u="none" strike="noStrike" smtClean="0">
                          <a:solidFill>
                            <a:srgbClr val="000000"/>
                          </a:solidFill>
                          <a:effectLst/>
                          <a:latin typeface="Arial Narrow" panose="020B0606020202030204" pitchFamily="34" charset="0"/>
                        </a:rPr>
                        <a:t>1 671 207</a:t>
                      </a:r>
                      <a:endParaRPr lang="en-ZA" sz="900" b="1" i="0" u="none" strike="noStrike" dirty="0">
                        <a:solidFill>
                          <a:srgbClr val="000000"/>
                        </a:solidFill>
                        <a:effectLst/>
                        <a:latin typeface="Arial Narrow" panose="020B0606020202030204" pitchFamily="34" charset="0"/>
                      </a:endParaRPr>
                    </a:p>
                  </a:txBody>
                  <a:tcPr marL="9525" marR="9525" marT="9525" marB="0" anchor="b">
                    <a:solidFill>
                      <a:schemeClr val="accent2">
                        <a:lumMod val="20000"/>
                        <a:lumOff val="80000"/>
                      </a:schemeClr>
                    </a:solidFill>
                  </a:tcPr>
                </a:tc>
                <a:tc>
                  <a:txBody>
                    <a:bodyPr/>
                    <a:lstStyle/>
                    <a:p>
                      <a:pPr algn="r" fontAlgn="b"/>
                      <a:r>
                        <a:rPr lang="en-ZA" sz="900" b="1" i="0" u="none" strike="noStrike" smtClean="0">
                          <a:solidFill>
                            <a:srgbClr val="000000"/>
                          </a:solidFill>
                          <a:effectLst/>
                          <a:latin typeface="Arial Narrow" panose="020B0606020202030204" pitchFamily="34" charset="0"/>
                        </a:rPr>
                        <a:t>112 014</a:t>
                      </a:r>
                      <a:endParaRPr lang="en-ZA" sz="900" b="1" i="0" u="none" strike="noStrike" dirty="0">
                        <a:solidFill>
                          <a:srgbClr val="000000"/>
                        </a:solidFill>
                        <a:effectLst/>
                        <a:latin typeface="Arial Narrow" panose="020B0606020202030204" pitchFamily="34" charset="0"/>
                      </a:endParaRPr>
                    </a:p>
                  </a:txBody>
                  <a:tcPr marL="9525" marR="9525" marT="9525" marB="0" anchor="b">
                    <a:solidFill>
                      <a:schemeClr val="accent2">
                        <a:lumMod val="40000"/>
                        <a:lumOff val="60000"/>
                      </a:schemeClr>
                    </a:solidFill>
                  </a:tcPr>
                </a:tc>
                <a:tc>
                  <a:txBody>
                    <a:bodyPr/>
                    <a:lstStyle/>
                    <a:p>
                      <a:pPr algn="ctr" fontAlgn="b"/>
                      <a:r>
                        <a:rPr lang="en-ZA" sz="900" b="1" i="0" u="none" strike="noStrike" dirty="0" smtClean="0">
                          <a:solidFill>
                            <a:srgbClr val="000000"/>
                          </a:solidFill>
                          <a:effectLst/>
                          <a:latin typeface="Arial Narrow" panose="020B0606020202030204" pitchFamily="34" charset="0"/>
                        </a:rPr>
                        <a:t>6.7%</a:t>
                      </a:r>
                      <a:endParaRPr lang="en-ZA" sz="900" b="1" i="0" u="none" strike="noStrike" dirty="0">
                        <a:solidFill>
                          <a:srgbClr val="000000"/>
                        </a:solidFill>
                        <a:effectLst/>
                        <a:latin typeface="Arial Narrow" panose="020B0606020202030204" pitchFamily="34" charset="0"/>
                      </a:endParaRPr>
                    </a:p>
                  </a:txBody>
                  <a:tcPr marL="9525" marR="9525" marT="9525" marB="0" anchor="b">
                    <a:solidFill>
                      <a:schemeClr val="accent2">
                        <a:lumMod val="40000"/>
                        <a:lumOff val="60000"/>
                      </a:schemeClr>
                    </a:solidFill>
                  </a:tcPr>
                </a:tc>
                <a:tc>
                  <a:txBody>
                    <a:bodyPr/>
                    <a:lstStyle/>
                    <a:p>
                      <a:pPr algn="ctr" fontAlgn="b">
                        <a:spcAft>
                          <a:spcPts val="600"/>
                        </a:spcAft>
                      </a:pPr>
                      <a:endParaRPr lang="en-ZA" sz="900" b="1" i="0" u="none" strike="noStrike" dirty="0">
                        <a:solidFill>
                          <a:schemeClr val="tx1"/>
                        </a:solidFill>
                        <a:effectLst/>
                        <a:latin typeface="Arial Narrow" panose="020B0606020202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3468824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345988" y="79089"/>
            <a:ext cx="8468498" cy="371213"/>
          </a:xfrm>
          <a:solidFill>
            <a:srgbClr val="F1995D"/>
          </a:solidFill>
          <a:ln>
            <a:solidFill>
              <a:srgbClr val="F1995D"/>
            </a:solidFill>
          </a:ln>
        </p:spPr>
        <p:txBody>
          <a:bodyPr rtlCol="0">
            <a:normAutofit/>
          </a:bodyPr>
          <a:lstStyle/>
          <a:p>
            <a:pPr algn="ctr">
              <a:defRPr/>
            </a:pPr>
            <a:r>
              <a:rPr lang="en-US" sz="2000" b="1" dirty="0" smtClean="0">
                <a:solidFill>
                  <a:schemeClr val="tx1"/>
                </a:solidFill>
                <a:latin typeface="Arial Narrow" panose="020B0606020202030204" pitchFamily="34" charset="0"/>
              </a:rPr>
              <a:t>Expenditure per Economical Classification as at </a:t>
            </a:r>
            <a:r>
              <a:rPr lang="en-US" sz="2000" dirty="0">
                <a:solidFill>
                  <a:schemeClr val="tx1"/>
                </a:solidFill>
                <a:latin typeface="Arial Narrow" panose="020B0606020202030204" pitchFamily="34" charset="0"/>
              </a:rPr>
              <a:t>31 December 2017</a:t>
            </a:r>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3490452890"/>
              </p:ext>
            </p:extLst>
          </p:nvPr>
        </p:nvGraphicFramePr>
        <p:xfrm>
          <a:off x="363556" y="588023"/>
          <a:ext cx="8433362" cy="5121672"/>
        </p:xfrm>
        <a:graphic>
          <a:graphicData uri="http://schemas.openxmlformats.org/drawingml/2006/table">
            <a:tbl>
              <a:tblPr/>
              <a:tblGrid>
                <a:gridCol w="2400594">
                  <a:extLst>
                    <a:ext uri="{9D8B030D-6E8A-4147-A177-3AD203B41FA5}">
                      <a16:colId xmlns:a16="http://schemas.microsoft.com/office/drawing/2014/main" xmlns="" val="20000"/>
                    </a:ext>
                  </a:extLst>
                </a:gridCol>
                <a:gridCol w="1583578">
                  <a:extLst>
                    <a:ext uri="{9D8B030D-6E8A-4147-A177-3AD203B41FA5}">
                      <a16:colId xmlns:a16="http://schemas.microsoft.com/office/drawing/2014/main" xmlns="" val="20001"/>
                    </a:ext>
                  </a:extLst>
                </a:gridCol>
                <a:gridCol w="1547370">
                  <a:extLst>
                    <a:ext uri="{9D8B030D-6E8A-4147-A177-3AD203B41FA5}">
                      <a16:colId xmlns:a16="http://schemas.microsoft.com/office/drawing/2014/main" xmlns="" val="20002"/>
                    </a:ext>
                  </a:extLst>
                </a:gridCol>
                <a:gridCol w="1427584">
                  <a:extLst>
                    <a:ext uri="{9D8B030D-6E8A-4147-A177-3AD203B41FA5}">
                      <a16:colId xmlns:a16="http://schemas.microsoft.com/office/drawing/2014/main" xmlns="" val="20003"/>
                    </a:ext>
                  </a:extLst>
                </a:gridCol>
                <a:gridCol w="1474236">
                  <a:extLst>
                    <a:ext uri="{9D8B030D-6E8A-4147-A177-3AD203B41FA5}">
                      <a16:colId xmlns:a16="http://schemas.microsoft.com/office/drawing/2014/main" xmlns="" val="20004"/>
                    </a:ext>
                  </a:extLst>
                </a:gridCol>
              </a:tblGrid>
              <a:tr h="437824">
                <a:tc rowSpan="2">
                  <a:txBody>
                    <a:bodyPr/>
                    <a:lstStyle/>
                    <a:p>
                      <a:pPr algn="ctr" rtl="0" fontAlgn="t"/>
                      <a:r>
                        <a:rPr lang="en-ZA" sz="1400" b="1" i="0" u="none" strike="noStrike" dirty="0">
                          <a:solidFill>
                            <a:schemeClr val="tx1"/>
                          </a:solidFill>
                          <a:effectLst/>
                          <a:latin typeface="Arial Narrow" panose="020B0606020202030204" pitchFamily="34" charset="0"/>
                        </a:rPr>
                        <a:t>Economical Classification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t"/>
                      <a:r>
                        <a:rPr lang="en-ZA" sz="1400" b="1" i="0" u="none" strike="noStrike" dirty="0" smtClean="0">
                          <a:solidFill>
                            <a:schemeClr val="tx1"/>
                          </a:solidFill>
                          <a:effectLst/>
                          <a:latin typeface="Arial Narrow" panose="020B0606020202030204" pitchFamily="34" charset="0"/>
                        </a:rPr>
                        <a:t>ENE </a:t>
                      </a:r>
                      <a:r>
                        <a:rPr lang="en-ZA" sz="1400" b="1" i="0" u="none" strike="noStrike" dirty="0">
                          <a:solidFill>
                            <a:schemeClr val="tx1"/>
                          </a:solidFill>
                          <a:effectLst/>
                          <a:latin typeface="Arial Narrow" panose="020B0606020202030204" pitchFamily="34" charset="0"/>
                        </a:rPr>
                        <a:t>Budget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rtl="0" fontAlgn="t"/>
                      <a:r>
                        <a:rPr lang="en-ZA" sz="1400" b="1" i="0" u="none" strike="noStrike" dirty="0">
                          <a:solidFill>
                            <a:schemeClr val="tx1"/>
                          </a:solidFill>
                          <a:effectLst/>
                          <a:latin typeface="Arial Narrow" panose="020B0606020202030204" pitchFamily="34" charset="0"/>
                        </a:rPr>
                        <a:t>Expenditure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rowSpan="2">
                  <a:txBody>
                    <a:bodyPr/>
                    <a:lstStyle/>
                    <a:p>
                      <a:pPr algn="ctr" rtl="0" fontAlgn="t"/>
                      <a:r>
                        <a:rPr lang="en-ZA" sz="1400" b="1" i="0" u="none" strike="noStrike" dirty="0">
                          <a:solidFill>
                            <a:schemeClr val="tx1"/>
                          </a:solidFill>
                          <a:effectLst/>
                          <a:latin typeface="Arial Narrow" panose="020B0606020202030204" pitchFamily="34" charset="0"/>
                        </a:rPr>
                        <a:t>% of </a:t>
                      </a:r>
                      <a:r>
                        <a:rPr lang="en-ZA" sz="1400" b="1" i="0" u="none" strike="noStrike" dirty="0" smtClean="0">
                          <a:solidFill>
                            <a:schemeClr val="tx1"/>
                          </a:solidFill>
                          <a:effectLst/>
                          <a:latin typeface="Arial Narrow" panose="020B0606020202030204" pitchFamily="34" charset="0"/>
                        </a:rPr>
                        <a:t>ENE </a:t>
                      </a:r>
                      <a:r>
                        <a:rPr lang="en-ZA" sz="1400" b="1" i="0" u="none" strike="noStrike" dirty="0">
                          <a:solidFill>
                            <a:schemeClr val="tx1"/>
                          </a:solidFill>
                          <a:effectLst/>
                          <a:latin typeface="Arial Narrow" panose="020B0606020202030204" pitchFamily="34" charset="0"/>
                        </a:rPr>
                        <a:t>Budget Spent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t"/>
                      <a:r>
                        <a:rPr lang="en-ZA" sz="1400" b="1" i="0" u="none" strike="noStrike" dirty="0">
                          <a:solidFill>
                            <a:schemeClr val="tx1"/>
                          </a:solidFill>
                          <a:effectLst/>
                          <a:latin typeface="Arial Narrow" panose="020B0606020202030204" pitchFamily="34" charset="0"/>
                        </a:rPr>
                        <a:t>Variance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extLst>
                  <a:ext uri="{0D108BD9-81ED-4DB2-BD59-A6C34878D82A}">
                    <a16:rowId xmlns:a16="http://schemas.microsoft.com/office/drawing/2014/main" xmlns="" val="10000"/>
                  </a:ext>
                </a:extLst>
              </a:tr>
              <a:tr h="223692">
                <a:tc vMerge="1">
                  <a:txBody>
                    <a:bodyPr/>
                    <a:lstStyle/>
                    <a:p>
                      <a:endParaRPr lang="en-ZA"/>
                    </a:p>
                  </a:txBody>
                  <a:tcPr/>
                </a:tc>
                <a:tc>
                  <a:txBody>
                    <a:bodyPr/>
                    <a:lstStyle/>
                    <a:p>
                      <a:pPr algn="ctr" rtl="0" fontAlgn="t"/>
                      <a:r>
                        <a:rPr lang="en-ZA" sz="1400" b="1" i="0" u="none" strike="noStrike" dirty="0">
                          <a:solidFill>
                            <a:schemeClr val="tx1"/>
                          </a:solidFill>
                          <a:effectLst/>
                          <a:latin typeface="Arial Narrow" panose="020B0606020202030204" pitchFamily="34" charset="0"/>
                        </a:rPr>
                        <a:t>R’000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t"/>
                      <a:r>
                        <a:rPr lang="en-ZA" sz="1400" b="1" i="0" u="none" strike="noStrike" dirty="0">
                          <a:solidFill>
                            <a:schemeClr val="tx1"/>
                          </a:solidFill>
                          <a:effectLst/>
                          <a:latin typeface="Arial Narrow" panose="020B0606020202030204" pitchFamily="34" charset="0"/>
                        </a:rPr>
                        <a:t>R’000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vMerge="1">
                  <a:txBody>
                    <a:bodyPr/>
                    <a:lstStyle/>
                    <a:p>
                      <a:endParaRPr lang="en-ZA"/>
                    </a:p>
                  </a:txBody>
                  <a:tcPr/>
                </a:tc>
                <a:tc>
                  <a:txBody>
                    <a:bodyPr/>
                    <a:lstStyle/>
                    <a:p>
                      <a:pPr algn="ctr" rtl="0" fontAlgn="t"/>
                      <a:r>
                        <a:rPr lang="en-ZA" sz="1400" b="1" i="0" u="none" strike="noStrike" dirty="0">
                          <a:solidFill>
                            <a:schemeClr val="tx1"/>
                          </a:solidFill>
                          <a:effectLst/>
                          <a:latin typeface="Arial Narrow" panose="020B0606020202030204" pitchFamily="34" charset="0"/>
                        </a:rPr>
                        <a:t>R’000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r h="228541">
                <a:tc>
                  <a:txBody>
                    <a:bodyPr/>
                    <a:lstStyle/>
                    <a:p>
                      <a:pPr algn="l" rtl="0" fontAlgn="t"/>
                      <a:r>
                        <a:rPr lang="en-ZA" sz="1200" b="1" i="0" u="none" strike="noStrike" dirty="0">
                          <a:solidFill>
                            <a:schemeClr val="tx1"/>
                          </a:solidFill>
                          <a:effectLst/>
                          <a:latin typeface="Arial Narrow" panose="020B0606020202030204" pitchFamily="34" charset="0"/>
                        </a:rPr>
                        <a:t>Current Payments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t"/>
                      <a:endParaRPr lang="en-ZA" sz="1200" b="1" i="0" u="none" strike="noStrike" dirty="0">
                        <a:solidFill>
                          <a:schemeClr val="tx1"/>
                        </a:solidFill>
                        <a:effectLst/>
                        <a:latin typeface="Arial Narrow" panose="020B0606020202030204" pitchFamily="34" charset="0"/>
                      </a:endParaRPr>
                    </a:p>
                  </a:txBody>
                  <a:tcPr marL="90000" marR="9000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t"/>
                      <a:endParaRPr lang="en-ZA" sz="1200" b="1" i="0" u="none" strike="noStrike" dirty="0">
                        <a:solidFill>
                          <a:schemeClr val="tx1"/>
                        </a:solidFill>
                        <a:effectLst/>
                        <a:latin typeface="Arial Narrow" panose="020B0606020202030204" pitchFamily="34" charset="0"/>
                      </a:endParaRPr>
                    </a:p>
                  </a:txBody>
                  <a:tcPr marL="90000" marR="9000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endParaRPr lang="en-ZA" sz="1200" b="1" i="0" u="none" strike="noStrike" dirty="0">
                        <a:solidFill>
                          <a:schemeClr val="tx1"/>
                        </a:solidFill>
                        <a:effectLst/>
                        <a:latin typeface="Arial Narrow" panose="020B0606020202030204" pitchFamily="34" charset="0"/>
                      </a:endParaRPr>
                    </a:p>
                  </a:txBody>
                  <a:tcPr marL="90000" marR="9000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endParaRPr lang="en-ZA" sz="1200" b="1" i="0" u="none" strike="noStrike" dirty="0">
                        <a:solidFill>
                          <a:schemeClr val="tx1"/>
                        </a:solidFill>
                        <a:effectLst/>
                        <a:latin typeface="Arial Narrow" panose="020B0606020202030204" pitchFamily="34" charset="0"/>
                      </a:endParaRPr>
                    </a:p>
                  </a:txBody>
                  <a:tcPr marL="90000" marR="9000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294736">
                <a:tc>
                  <a:txBody>
                    <a:bodyPr/>
                    <a:lstStyle/>
                    <a:p>
                      <a:pPr algn="l" rtl="0" fontAlgn="t"/>
                      <a:r>
                        <a:rPr lang="en-ZA" sz="1200" b="0" i="0" u="none" strike="noStrike" dirty="0">
                          <a:solidFill>
                            <a:schemeClr val="tx1"/>
                          </a:solidFill>
                          <a:effectLst/>
                          <a:latin typeface="Arial Narrow" panose="020B0606020202030204" pitchFamily="34" charset="0"/>
                        </a:rPr>
                        <a:t>- Compensation of Employees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smtClean="0">
                          <a:solidFill>
                            <a:schemeClr val="tx1"/>
                          </a:solidFill>
                          <a:effectLst/>
                          <a:latin typeface="Arial Narrow" panose="020B0606020202030204" pitchFamily="34" charset="0"/>
                        </a:rPr>
                        <a:t>284 853</a:t>
                      </a:r>
                      <a:endParaRPr lang="en-ZA" sz="1400" b="0" i="0" u="none" strike="noStrike" dirty="0">
                        <a:solidFill>
                          <a:schemeClr val="tx1"/>
                        </a:solidFill>
                        <a:effectLst/>
                        <a:latin typeface="Arial Narrow" panose="020B0606020202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smtClean="0">
                          <a:solidFill>
                            <a:schemeClr val="tx1"/>
                          </a:solidFill>
                          <a:effectLst/>
                          <a:latin typeface="Arial Narrow" panose="020B0606020202030204" pitchFamily="34" charset="0"/>
                        </a:rPr>
                        <a:t>221 515</a:t>
                      </a:r>
                      <a:endParaRPr lang="en-ZA" sz="1400" b="0" i="0" u="none" strike="noStrike" dirty="0">
                        <a:solidFill>
                          <a:schemeClr val="tx1"/>
                        </a:solidFill>
                        <a:effectLst/>
                        <a:latin typeface="Arial Narrow" panose="020B0606020202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chemeClr val="tx1"/>
                          </a:solidFill>
                          <a:effectLst/>
                          <a:latin typeface="Arial Narrow" panose="020B0606020202030204" pitchFamily="34" charset="0"/>
                        </a:rPr>
                        <a:t>78%</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63 338</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91318">
                <a:tc>
                  <a:txBody>
                    <a:bodyPr/>
                    <a:lstStyle/>
                    <a:p>
                      <a:pPr algn="l" rtl="0" fontAlgn="t"/>
                      <a:r>
                        <a:rPr lang="en-ZA" sz="1200" b="0" i="0" u="none" strike="noStrike" dirty="0">
                          <a:solidFill>
                            <a:schemeClr val="tx1"/>
                          </a:solidFill>
                          <a:effectLst/>
                          <a:latin typeface="Arial Narrow" panose="020B0606020202030204" pitchFamily="34" charset="0"/>
                        </a:rPr>
                        <a:t>- Goods and Services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364 077</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165 998</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chemeClr val="tx1"/>
                          </a:solidFill>
                          <a:effectLst/>
                          <a:latin typeface="Arial Narrow" panose="020B0606020202030204" pitchFamily="34" charset="0"/>
                        </a:rPr>
                        <a:t>46%</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198 079</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87180">
                <a:tc>
                  <a:txBody>
                    <a:bodyPr/>
                    <a:lstStyle/>
                    <a:p>
                      <a:pPr algn="l" rtl="0" fontAlgn="t"/>
                      <a:r>
                        <a:rPr lang="en-ZA" sz="1200" b="1" i="0" u="none" strike="noStrike" dirty="0">
                          <a:solidFill>
                            <a:schemeClr val="tx1"/>
                          </a:solidFill>
                          <a:effectLst/>
                          <a:latin typeface="Arial Narrow" panose="020B0606020202030204" pitchFamily="34" charset="0"/>
                        </a:rPr>
                        <a:t>Transfers and Subsidies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t"/>
                      <a:endParaRPr lang="en-ZA" sz="1400" b="1" i="0" u="none" strike="noStrike" dirty="0">
                        <a:solidFill>
                          <a:schemeClr val="tx1"/>
                        </a:solidFill>
                        <a:effectLst/>
                        <a:latin typeface="Arial Narrow" panose="020B0606020202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t"/>
                      <a:endParaRPr lang="en-ZA" sz="1400" b="1" i="0" u="none" strike="noStrike" dirty="0">
                        <a:solidFill>
                          <a:schemeClr val="tx1"/>
                        </a:solidFill>
                        <a:effectLst/>
                        <a:latin typeface="Arial Narrow" panose="020B0606020202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endParaRPr lang="en-ZA" sz="1400" b="1" i="0" u="none" strike="noStrike" dirty="0">
                        <a:solidFill>
                          <a:schemeClr val="tx1"/>
                        </a:solidFill>
                        <a:effectLst/>
                        <a:latin typeface="Arial Narrow" panose="020B0606020202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endParaRPr lang="en-ZA" sz="1400" b="1" i="0" u="none" strike="noStrike" dirty="0">
                        <a:solidFill>
                          <a:schemeClr val="tx1"/>
                        </a:solidFill>
                        <a:effectLst/>
                        <a:latin typeface="Arial Narrow" panose="020B0606020202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5"/>
                  </a:ext>
                </a:extLst>
              </a:tr>
              <a:tr h="335902">
                <a:tc>
                  <a:txBody>
                    <a:bodyPr/>
                    <a:lstStyle/>
                    <a:p>
                      <a:pPr algn="l" rtl="0" fontAlgn="t"/>
                      <a:r>
                        <a:rPr lang="en-ZA" sz="1200" b="0" i="0" u="none" strike="noStrike" dirty="0">
                          <a:solidFill>
                            <a:schemeClr val="tx1"/>
                          </a:solidFill>
                          <a:effectLst/>
                          <a:latin typeface="Arial Narrow" panose="020B0606020202030204" pitchFamily="34" charset="0"/>
                        </a:rPr>
                        <a:t>- Departmental Agencies and  Accounts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1</a:t>
                      </a:r>
                      <a:r>
                        <a:rPr lang="en-ZA" sz="1400" b="0" i="0" u="none" strike="noStrike" baseline="0" dirty="0" smtClean="0">
                          <a:solidFill>
                            <a:schemeClr val="tx1"/>
                          </a:solidFill>
                          <a:effectLst/>
                          <a:latin typeface="Arial Narrow" panose="020B0606020202030204" pitchFamily="34" charset="0"/>
                        </a:rPr>
                        <a:t> 139 097</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1 024 836</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chemeClr val="tx1"/>
                          </a:solidFill>
                          <a:effectLst/>
                          <a:latin typeface="Arial Narrow" panose="020B0606020202030204" pitchFamily="34" charset="0"/>
                        </a:rPr>
                        <a:t>90%</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114 261</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14605">
                <a:tc>
                  <a:txBody>
                    <a:bodyPr/>
                    <a:lstStyle/>
                    <a:p>
                      <a:pPr algn="l" rtl="0" fontAlgn="t"/>
                      <a:r>
                        <a:rPr lang="en-ZA" sz="1200" b="0" i="0" u="none" strike="noStrike" dirty="0">
                          <a:solidFill>
                            <a:schemeClr val="tx1"/>
                          </a:solidFill>
                          <a:effectLst/>
                          <a:latin typeface="Arial Narrow" panose="020B0606020202030204" pitchFamily="34" charset="0"/>
                        </a:rPr>
                        <a:t>- </a:t>
                      </a:r>
                      <a:r>
                        <a:rPr lang="en-ZA" sz="1200" b="0" i="0" u="none" strike="noStrike" dirty="0" smtClean="0">
                          <a:solidFill>
                            <a:schemeClr val="tx1"/>
                          </a:solidFill>
                          <a:effectLst/>
                          <a:latin typeface="Arial Narrow" panose="020B0606020202030204" pitchFamily="34" charset="0"/>
                        </a:rPr>
                        <a:t>Higher</a:t>
                      </a:r>
                      <a:r>
                        <a:rPr lang="en-ZA" sz="1200" b="0" i="0" u="none" strike="noStrike" baseline="0" dirty="0" smtClean="0">
                          <a:solidFill>
                            <a:schemeClr val="tx1"/>
                          </a:solidFill>
                          <a:effectLst/>
                          <a:latin typeface="Arial Narrow" panose="020B0606020202030204" pitchFamily="34" charset="0"/>
                        </a:rPr>
                        <a:t> Education Institutions</a:t>
                      </a:r>
                      <a:endParaRPr lang="en-ZA" sz="1200" b="0" i="0" u="none" strike="noStrike" dirty="0">
                        <a:solidFill>
                          <a:schemeClr val="tx1"/>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chemeClr val="tx1"/>
                          </a:solidFill>
                          <a:effectLst/>
                          <a:latin typeface="Arial Narrow" panose="020B0606020202030204" pitchFamily="34" charset="0"/>
                        </a:rPr>
                        <a:t>-</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76643">
                <a:tc>
                  <a:txBody>
                    <a:bodyPr/>
                    <a:lstStyle/>
                    <a:p>
                      <a:pPr algn="l" rtl="0" fontAlgn="t"/>
                      <a:r>
                        <a:rPr lang="en-ZA" sz="1200" b="0" i="0" u="none" strike="noStrike" dirty="0">
                          <a:solidFill>
                            <a:schemeClr val="tx1"/>
                          </a:solidFill>
                          <a:effectLst/>
                          <a:latin typeface="Arial Narrow" panose="020B0606020202030204" pitchFamily="34" charset="0"/>
                        </a:rPr>
                        <a:t>- Foreign </a:t>
                      </a:r>
                      <a:r>
                        <a:rPr lang="en-ZA" sz="1200" b="0" i="0" u="none" strike="noStrike" dirty="0" smtClean="0">
                          <a:solidFill>
                            <a:schemeClr val="tx1"/>
                          </a:solidFill>
                          <a:effectLst/>
                          <a:latin typeface="Arial Narrow" panose="020B0606020202030204" pitchFamily="34" charset="0"/>
                        </a:rPr>
                        <a:t>Governments and International Organisations</a:t>
                      </a:r>
                      <a:endParaRPr lang="en-ZA" sz="1200" b="0" i="0" u="none" strike="noStrike" dirty="0">
                        <a:solidFill>
                          <a:schemeClr val="tx1"/>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6 638</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6 324</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chemeClr val="tx1"/>
                          </a:solidFill>
                          <a:effectLst/>
                          <a:latin typeface="Arial Narrow" panose="020B0606020202030204" pitchFamily="34" charset="0"/>
                        </a:rPr>
                        <a:t>95%</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314</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7664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b="0" i="0" u="none" strike="noStrike" dirty="0" smtClean="0">
                          <a:solidFill>
                            <a:schemeClr val="tx1"/>
                          </a:solidFill>
                          <a:effectLst/>
                          <a:latin typeface="Arial Narrow" panose="020B0606020202030204" pitchFamily="34" charset="0"/>
                        </a:rPr>
                        <a:t>- Public Corporations and Private Enterprises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88 279</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5 380</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chemeClr val="tx1"/>
                          </a:solidFill>
                          <a:effectLst/>
                          <a:latin typeface="Arial Narrow" panose="020B0606020202030204" pitchFamily="34" charset="0"/>
                        </a:rPr>
                        <a:t>6%</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82 899</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38549">
                <a:tc>
                  <a:txBody>
                    <a:bodyPr/>
                    <a:lstStyle/>
                    <a:p>
                      <a:pPr algn="l" rtl="0" fontAlgn="t"/>
                      <a:r>
                        <a:rPr lang="en-ZA" sz="1200" b="0" i="0" u="none" strike="noStrike" dirty="0">
                          <a:solidFill>
                            <a:schemeClr val="tx1"/>
                          </a:solidFill>
                          <a:effectLst/>
                          <a:latin typeface="Arial Narrow" panose="020B0606020202030204" pitchFamily="34" charset="0"/>
                        </a:rPr>
                        <a:t>- Non-Profit Institutions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500</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500</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chemeClr val="tx1"/>
                          </a:solidFill>
                          <a:effectLst/>
                          <a:latin typeface="Arial Narrow" panose="020B0606020202030204" pitchFamily="34" charset="0"/>
                        </a:rPr>
                        <a:t>100%</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67797">
                <a:tc>
                  <a:txBody>
                    <a:bodyPr/>
                    <a:lstStyle/>
                    <a:p>
                      <a:pPr algn="l" rtl="0" fontAlgn="t"/>
                      <a:r>
                        <a:rPr lang="en-ZA" sz="1200" b="0" i="0" u="none" strike="noStrike" dirty="0">
                          <a:solidFill>
                            <a:schemeClr val="tx1"/>
                          </a:solidFill>
                          <a:effectLst/>
                          <a:latin typeface="Arial Narrow" panose="020B0606020202030204" pitchFamily="34" charset="0"/>
                        </a:rPr>
                        <a:t>- Households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144 519</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37 039</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chemeClr val="tx1"/>
                          </a:solidFill>
                          <a:effectLst/>
                          <a:latin typeface="Arial Narrow" panose="020B0606020202030204" pitchFamily="34" charset="0"/>
                        </a:rPr>
                        <a:t>26%</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107 480</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83524">
                <a:tc>
                  <a:txBody>
                    <a:bodyPr/>
                    <a:lstStyle/>
                    <a:p>
                      <a:pPr algn="l" rtl="0" fontAlgn="t"/>
                      <a:r>
                        <a:rPr lang="en-ZA" sz="1200" b="1" i="0" u="none" strike="noStrike" dirty="0">
                          <a:solidFill>
                            <a:schemeClr val="tx1"/>
                          </a:solidFill>
                          <a:effectLst/>
                          <a:latin typeface="Arial Narrow" panose="020B0606020202030204" pitchFamily="34" charset="0"/>
                        </a:rPr>
                        <a:t>Capital Assets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t"/>
                      <a:endParaRPr lang="en-ZA" sz="1400" b="1" i="0" u="none" strike="noStrike" dirty="0">
                        <a:solidFill>
                          <a:schemeClr val="tx1"/>
                        </a:solidFill>
                        <a:effectLst/>
                        <a:latin typeface="Arial Narrow" panose="020B0606020202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t"/>
                      <a:endParaRPr lang="en-ZA" sz="1400" b="1" i="0" u="none" strike="noStrike" dirty="0">
                        <a:solidFill>
                          <a:schemeClr val="tx1"/>
                        </a:solidFill>
                        <a:effectLst/>
                        <a:latin typeface="Arial Narrow" panose="020B0606020202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endParaRPr lang="en-ZA" sz="1400" b="1" i="0" u="none" strike="noStrike" dirty="0">
                        <a:solidFill>
                          <a:schemeClr val="tx1"/>
                        </a:solidFill>
                        <a:effectLst/>
                        <a:latin typeface="Arial Narrow" panose="020B0606020202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endParaRPr lang="en-ZA" sz="1400" b="1" i="0" u="none" strike="noStrike" dirty="0">
                        <a:solidFill>
                          <a:schemeClr val="tx1"/>
                        </a:solidFill>
                        <a:effectLst/>
                        <a:latin typeface="Arial Narrow" panose="020B0606020202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12"/>
                  </a:ext>
                </a:extLst>
              </a:tr>
              <a:tr h="253326">
                <a:tc>
                  <a:txBody>
                    <a:bodyPr/>
                    <a:lstStyle/>
                    <a:p>
                      <a:pPr algn="l" rtl="0" fontAlgn="t"/>
                      <a:r>
                        <a:rPr lang="en-ZA" sz="1200" b="0" i="0" u="none" strike="noStrike" dirty="0">
                          <a:solidFill>
                            <a:schemeClr val="tx1"/>
                          </a:solidFill>
                          <a:effectLst/>
                          <a:latin typeface="Arial Narrow" panose="020B0606020202030204" pitchFamily="34" charset="0"/>
                        </a:rPr>
                        <a:t>- Buildings and other fixed structures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107 493</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92 558</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chemeClr val="tx1"/>
                          </a:solidFill>
                          <a:effectLst/>
                          <a:latin typeface="Arial Narrow" panose="020B0606020202030204" pitchFamily="34" charset="0"/>
                        </a:rPr>
                        <a:t>86%</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14 935</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72833">
                <a:tc>
                  <a:txBody>
                    <a:bodyPr/>
                    <a:lstStyle/>
                    <a:p>
                      <a:pPr algn="l" rtl="0" fontAlgn="t"/>
                      <a:r>
                        <a:rPr lang="en-ZA" sz="1200" b="0" i="0" u="none" strike="noStrike" dirty="0">
                          <a:solidFill>
                            <a:schemeClr val="tx1"/>
                          </a:solidFill>
                          <a:effectLst/>
                          <a:latin typeface="Arial Narrow" panose="020B0606020202030204" pitchFamily="34" charset="0"/>
                        </a:rPr>
                        <a:t>- Machinery and Equipment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4 700</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4 951</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chemeClr val="tx1"/>
                          </a:solidFill>
                          <a:effectLst/>
                          <a:latin typeface="Arial Narrow" panose="020B0606020202030204" pitchFamily="34" charset="0"/>
                        </a:rPr>
                        <a:t>105%</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(251)</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64564">
                <a:tc>
                  <a:txBody>
                    <a:bodyPr/>
                    <a:lstStyle/>
                    <a:p>
                      <a:pPr algn="l" rtl="0" fontAlgn="t"/>
                      <a:r>
                        <a:rPr lang="en-ZA" sz="1200" b="0" i="0" u="none" strike="noStrike" dirty="0">
                          <a:solidFill>
                            <a:schemeClr val="tx1"/>
                          </a:solidFill>
                          <a:effectLst/>
                          <a:latin typeface="Arial Narrow" panose="020B0606020202030204" pitchFamily="34" charset="0"/>
                        </a:rPr>
                        <a:t>- Software and other intangible </a:t>
                      </a:r>
                      <a:r>
                        <a:rPr lang="en-ZA" sz="1200" b="0" i="0" u="none" strike="noStrike" dirty="0" smtClean="0">
                          <a:solidFill>
                            <a:schemeClr val="tx1"/>
                          </a:solidFill>
                          <a:effectLst/>
                          <a:latin typeface="Arial Narrow" panose="020B0606020202030204" pitchFamily="34" charset="0"/>
                        </a:rPr>
                        <a:t>assets</a:t>
                      </a:r>
                      <a:endParaRPr lang="en-ZA" sz="1200" b="0" i="0" u="none" strike="noStrike" dirty="0">
                        <a:solidFill>
                          <a:schemeClr val="tx1"/>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chemeClr val="tx1"/>
                          </a:solidFill>
                          <a:effectLst/>
                          <a:latin typeface="Arial Narrow" panose="020B0606020202030204" pitchFamily="34" charset="0"/>
                        </a:rPr>
                        <a:t>-</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48029">
                <a:tc>
                  <a:txBody>
                    <a:bodyPr/>
                    <a:lstStyle/>
                    <a:p>
                      <a:pPr algn="l" rtl="0" fontAlgn="t"/>
                      <a:r>
                        <a:rPr lang="en-ZA" sz="1200" b="1" i="0" u="none" strike="noStrike" dirty="0">
                          <a:solidFill>
                            <a:schemeClr val="tx1"/>
                          </a:solidFill>
                          <a:effectLst/>
                          <a:latin typeface="Arial Narrow" panose="020B0606020202030204" pitchFamily="34" charset="0"/>
                        </a:rPr>
                        <a:t>Payment for Financial Assets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92</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chemeClr val="tx1"/>
                          </a:solidFill>
                          <a:effectLst/>
                          <a:latin typeface="Arial Narrow" panose="020B0606020202030204" pitchFamily="34" charset="0"/>
                        </a:rPr>
                        <a:t>-</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(92)</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81500">
                <a:tc>
                  <a:txBody>
                    <a:bodyPr/>
                    <a:lstStyle/>
                    <a:p>
                      <a:pPr algn="l" rtl="0" fontAlgn="t"/>
                      <a:r>
                        <a:rPr lang="en-ZA" sz="1200" b="1" i="0" u="none" strike="noStrike" dirty="0">
                          <a:solidFill>
                            <a:schemeClr val="tx1"/>
                          </a:solidFill>
                          <a:effectLst/>
                          <a:latin typeface="Arial Narrow" panose="020B0606020202030204" pitchFamily="34" charset="0"/>
                        </a:rPr>
                        <a:t>Total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en-ZA" sz="1400" b="1" i="0" u="none" strike="noStrike" dirty="0" smtClean="0">
                          <a:solidFill>
                            <a:schemeClr val="tx1"/>
                          </a:solidFill>
                          <a:effectLst/>
                          <a:latin typeface="Arial Narrow" panose="020B0606020202030204" pitchFamily="34" charset="0"/>
                        </a:rPr>
                        <a:t>2 140 156</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en-ZA" sz="1400" b="1" i="0" u="none" strike="noStrike" dirty="0" smtClean="0">
                          <a:solidFill>
                            <a:schemeClr val="tx1"/>
                          </a:solidFill>
                          <a:effectLst/>
                          <a:latin typeface="Arial Narrow" panose="020B0606020202030204" pitchFamily="34" charset="0"/>
                        </a:rPr>
                        <a:t>1 559 193</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400" b="1" i="0" u="none" strike="noStrike" dirty="0" smtClean="0">
                          <a:solidFill>
                            <a:schemeClr val="tx1"/>
                          </a:solidFill>
                          <a:effectLst/>
                          <a:latin typeface="Arial Narrow" panose="020B0606020202030204" pitchFamily="34" charset="0"/>
                        </a:rPr>
                        <a:t>73%</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en-ZA" sz="1400" b="1" i="0" u="none" strike="noStrike" dirty="0" smtClean="0">
                          <a:solidFill>
                            <a:schemeClr val="tx1"/>
                          </a:solidFill>
                          <a:effectLst/>
                          <a:latin typeface="Arial Narrow" panose="020B0606020202030204" pitchFamily="34" charset="0"/>
                        </a:rPr>
                        <a:t>580 963</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17"/>
                  </a:ext>
                </a:extLst>
              </a:tr>
            </a:tbl>
          </a:graphicData>
        </a:graphic>
      </p:graphicFrame>
      <p:sp>
        <p:nvSpPr>
          <p:cNvPr id="2" name="Footer Placeholder 1"/>
          <p:cNvSpPr>
            <a:spLocks noGrp="1"/>
          </p:cNvSpPr>
          <p:nvPr>
            <p:ph type="ftr" sz="quarter" idx="11"/>
          </p:nvPr>
        </p:nvSpPr>
        <p:spPr>
          <a:xfrm>
            <a:off x="364311" y="6356351"/>
            <a:ext cx="3050721" cy="293121"/>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12285113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28650" y="6173788"/>
            <a:ext cx="6577693" cy="365125"/>
          </a:xfrm>
        </p:spPr>
        <p:txBody>
          <a:bodyPr/>
          <a:lstStyle/>
          <a:p>
            <a:pPr>
              <a:defRPr/>
            </a:pPr>
            <a:r>
              <a:rPr lang="en-ZA" sz="1000" i="1" dirty="0">
                <a:latin typeface="Arial Narrow" panose="020B0606020202030204" pitchFamily="34" charset="0"/>
              </a:rPr>
              <a:t>2017-18 Quarter 3 Report – Preliminary Data</a:t>
            </a: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88</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142044"/>
            <a:ext cx="8152885" cy="430409"/>
          </a:xfrm>
          <a:solidFill>
            <a:srgbClr val="F1995D"/>
          </a:solidFill>
        </p:spPr>
        <p:txBody>
          <a:bodyPr>
            <a:noAutofit/>
          </a:bodyPr>
          <a:lstStyle/>
          <a:p>
            <a:pPr algn="ctr"/>
            <a:r>
              <a:rPr lang="en-ZA" sz="2000" dirty="0">
                <a:solidFill>
                  <a:schemeClr val="tx1"/>
                </a:solidFill>
                <a:latin typeface="Arial Narrow" panose="020B0606020202030204" pitchFamily="34" charset="0"/>
              </a:rPr>
              <a:t>LIST OF ACRONYMS </a:t>
            </a:r>
            <a:endParaRPr lang="en-ZA" sz="2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91901737"/>
              </p:ext>
            </p:extLst>
          </p:nvPr>
        </p:nvGraphicFramePr>
        <p:xfrm>
          <a:off x="628650" y="639193"/>
          <a:ext cx="8152885" cy="5983550"/>
        </p:xfrm>
        <a:graphic>
          <a:graphicData uri="http://schemas.openxmlformats.org/drawingml/2006/table">
            <a:tbl>
              <a:tblPr firstRow="1" bandRow="1">
                <a:tableStyleId>{F5AB1C69-6EDB-4FF4-983F-18BD219EF322}</a:tableStyleId>
              </a:tblPr>
              <a:tblGrid>
                <a:gridCol w="4065189">
                  <a:extLst>
                    <a:ext uri="{9D8B030D-6E8A-4147-A177-3AD203B41FA5}">
                      <a16:colId xmlns:a16="http://schemas.microsoft.com/office/drawing/2014/main" xmlns="" val="20000"/>
                    </a:ext>
                  </a:extLst>
                </a:gridCol>
                <a:gridCol w="4087696">
                  <a:extLst>
                    <a:ext uri="{9D8B030D-6E8A-4147-A177-3AD203B41FA5}">
                      <a16:colId xmlns:a16="http://schemas.microsoft.com/office/drawing/2014/main" xmlns="" val="20001"/>
                    </a:ext>
                  </a:extLst>
                </a:gridCol>
              </a:tblGrid>
              <a:tr h="5983550">
                <a:tc>
                  <a:txBody>
                    <a:bodyPr/>
                    <a:lstStyle/>
                    <a:p>
                      <a:pPr algn="just" fontAlgn="base">
                        <a:lnSpc>
                          <a:spcPct val="115000"/>
                        </a:lnSpc>
                        <a:spcAft>
                          <a:spcPts val="0"/>
                        </a:spcAft>
                      </a:pPr>
                      <a:r>
                        <a:rPr lang="en-ZA" sz="1200" dirty="0" smtClean="0">
                          <a:solidFill>
                            <a:schemeClr val="tx1"/>
                          </a:solidFill>
                          <a:effectLst/>
                          <a:latin typeface="Arial Narrow" panose="020B0606020202030204" pitchFamily="34" charset="0"/>
                        </a:rPr>
                        <a:t>AGSA:	Auditor-General of South Africa</a:t>
                      </a:r>
                    </a:p>
                    <a:p>
                      <a:pPr algn="just" fontAlgn="base">
                        <a:lnSpc>
                          <a:spcPct val="115000"/>
                        </a:lnSpc>
                        <a:spcAft>
                          <a:spcPts val="0"/>
                        </a:spcAft>
                      </a:pPr>
                      <a:r>
                        <a:rPr lang="en-ZA" sz="1200" dirty="0" smtClean="0">
                          <a:solidFill>
                            <a:schemeClr val="tx1"/>
                          </a:solidFill>
                          <a:effectLst/>
                          <a:latin typeface="Arial Narrow" panose="020B0606020202030204" pitchFamily="34" charset="0"/>
                        </a:rPr>
                        <a:t>APP:	Annual Performance Plan</a:t>
                      </a:r>
                    </a:p>
                    <a:p>
                      <a:pPr marL="914400" indent="-914400" algn="just" fontAlgn="base">
                        <a:lnSpc>
                          <a:spcPct val="115000"/>
                        </a:lnSpc>
                        <a:spcAft>
                          <a:spcPts val="0"/>
                        </a:spcAft>
                      </a:pPr>
                      <a:r>
                        <a:rPr lang="en-ZA" sz="1200" dirty="0" smtClean="0">
                          <a:solidFill>
                            <a:schemeClr val="tx1"/>
                          </a:solidFill>
                          <a:effectLst/>
                          <a:latin typeface="Arial Narrow" panose="020B0606020202030204" pitchFamily="34" charset="0"/>
                        </a:rPr>
                        <a:t>B-BBEE: 	broad-based black economic empowerment</a:t>
                      </a:r>
                    </a:p>
                    <a:p>
                      <a:pPr marL="914400" indent="-914400" algn="just" fontAlgn="base">
                        <a:lnSpc>
                          <a:spcPct val="115000"/>
                        </a:lnSpc>
                        <a:spcAft>
                          <a:spcPts val="0"/>
                        </a:spcAft>
                      </a:pPr>
                      <a:r>
                        <a:rPr lang="en-ZA" sz="1200" dirty="0" smtClean="0">
                          <a:solidFill>
                            <a:schemeClr val="tx1"/>
                          </a:solidFill>
                          <a:effectLst/>
                          <a:latin typeface="Arial Narrow" panose="020B0606020202030204" pitchFamily="34" charset="0"/>
                        </a:rPr>
                        <a:t>BEC:                 </a:t>
                      </a:r>
                      <a:r>
                        <a:rPr lang="en-ZA" sz="1200" baseline="0" dirty="0" smtClean="0">
                          <a:solidFill>
                            <a:schemeClr val="tx1"/>
                          </a:solidFill>
                          <a:effectLst/>
                          <a:latin typeface="Arial Narrow" panose="020B0606020202030204" pitchFamily="34" charset="0"/>
                        </a:rPr>
                        <a:t> Bid Evaluation Committee</a:t>
                      </a:r>
                      <a:endParaRPr lang="en-ZA" sz="1200" dirty="0" smtClean="0">
                        <a:solidFill>
                          <a:schemeClr val="tx1"/>
                        </a:solidFill>
                        <a:effectLst/>
                        <a:latin typeface="Arial Narrow" panose="020B0606020202030204" pitchFamily="34" charset="0"/>
                      </a:endParaRP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BSC: 	Bid Specification Committee</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dirty="0" smtClean="0">
                          <a:solidFill>
                            <a:schemeClr val="tx1"/>
                          </a:solidFill>
                          <a:effectLst/>
                          <a:latin typeface="Arial Narrow" panose="020B0606020202030204" pitchFamily="34" charset="0"/>
                        </a:rPr>
                        <a:t>CTIA:	Cape</a:t>
                      </a:r>
                      <a:r>
                        <a:rPr lang="en-ZA" sz="1200" baseline="0" dirty="0" smtClean="0">
                          <a:solidFill>
                            <a:schemeClr val="tx1"/>
                          </a:solidFill>
                          <a:effectLst/>
                          <a:latin typeface="Arial Narrow" panose="020B0606020202030204" pitchFamily="34" charset="0"/>
                        </a:rPr>
                        <a:t> Town International Airport</a:t>
                      </a:r>
                      <a:endParaRPr lang="en-ZA" sz="1200" dirty="0" smtClean="0">
                        <a:solidFill>
                          <a:schemeClr val="tx1"/>
                        </a:solidFill>
                        <a:effectLst/>
                        <a:latin typeface="Arial Narrow" panose="020B0606020202030204" pitchFamily="34" charset="0"/>
                      </a:endParaRPr>
                    </a:p>
                    <a:p>
                      <a:pPr algn="just" fontAlgn="base">
                        <a:lnSpc>
                          <a:spcPct val="115000"/>
                        </a:lnSpc>
                        <a:spcAft>
                          <a:spcPts val="0"/>
                        </a:spcAft>
                      </a:pPr>
                      <a:r>
                        <a:rPr lang="en-ZA" sz="1200" kern="1200" dirty="0" smtClean="0">
                          <a:solidFill>
                            <a:schemeClr val="tx1"/>
                          </a:solidFill>
                          <a:effectLst/>
                          <a:latin typeface="Arial Narrow" panose="020B0606020202030204" pitchFamily="34" charset="0"/>
                        </a:rPr>
                        <a:t>CTP:	chefs training programme</a:t>
                      </a:r>
                    </a:p>
                    <a:p>
                      <a:pPr algn="just" fontAlgn="base">
                        <a:lnSpc>
                          <a:spcPct val="115000"/>
                        </a:lnSpc>
                        <a:spcAft>
                          <a:spcPts val="0"/>
                        </a:spcAft>
                      </a:pPr>
                      <a:r>
                        <a:rPr lang="en-ZA" sz="1200" kern="1200" dirty="0" smtClean="0">
                          <a:solidFill>
                            <a:schemeClr val="tx1"/>
                          </a:solidFill>
                          <a:effectLst/>
                          <a:latin typeface="Arial Narrow" panose="020B0606020202030204" pitchFamily="34" charset="0"/>
                        </a:rPr>
                        <a:t>DBC:	Departmental</a:t>
                      </a:r>
                      <a:r>
                        <a:rPr lang="en-ZA" sz="1200" kern="1200" baseline="0" dirty="0" smtClean="0">
                          <a:solidFill>
                            <a:schemeClr val="tx1"/>
                          </a:solidFill>
                          <a:effectLst/>
                          <a:latin typeface="Arial Narrow" panose="020B0606020202030204" pitchFamily="34" charset="0"/>
                        </a:rPr>
                        <a:t> Bargaining Chamber</a:t>
                      </a:r>
                    </a:p>
                    <a:p>
                      <a:pPr algn="just" fontAlgn="base">
                        <a:lnSpc>
                          <a:spcPct val="115000"/>
                        </a:lnSpc>
                        <a:spcAft>
                          <a:spcPts val="0"/>
                        </a:spcAft>
                      </a:pPr>
                      <a:r>
                        <a:rPr lang="en-ZA" sz="1200" kern="1200" baseline="0" dirty="0" smtClean="0">
                          <a:solidFill>
                            <a:schemeClr val="tx1"/>
                          </a:solidFill>
                          <a:effectLst/>
                          <a:latin typeface="Arial Narrow" panose="020B0606020202030204" pitchFamily="34" charset="0"/>
                        </a:rPr>
                        <a:t>DIRCO:              Department of International Relations and </a:t>
                      </a:r>
                    </a:p>
                    <a:p>
                      <a:pPr marL="0" marR="0" indent="0" algn="just" defTabSz="914400" rtl="0" eaLnBrk="1" fontAlgn="base" latinLnBrk="0" hangingPunct="1">
                        <a:lnSpc>
                          <a:spcPct val="115000"/>
                        </a:lnSpc>
                        <a:spcBef>
                          <a:spcPts val="0"/>
                        </a:spcBef>
                        <a:spcAft>
                          <a:spcPts val="0"/>
                        </a:spcAft>
                        <a:buClrTx/>
                        <a:buSzTx/>
                        <a:buFontTx/>
                        <a:buNone/>
                        <a:tabLst/>
                        <a:defRPr/>
                      </a:pPr>
                      <a:r>
                        <a:rPr lang="en-ZA" sz="1200" kern="1200" baseline="0" dirty="0" smtClean="0">
                          <a:solidFill>
                            <a:schemeClr val="tx1"/>
                          </a:solidFill>
                          <a:effectLst/>
                          <a:latin typeface="Arial Narrow" panose="020B0606020202030204" pitchFamily="34" charset="0"/>
                        </a:rPr>
                        <a:t>                          Cooperations</a:t>
                      </a:r>
                      <a:endParaRPr lang="en-ZA" sz="1200" kern="1200" dirty="0" smtClean="0">
                        <a:solidFill>
                          <a:schemeClr val="tx1"/>
                        </a:solidFill>
                        <a:effectLst/>
                        <a:latin typeface="Arial Narrow" panose="020B0606020202030204" pitchFamily="34" charset="0"/>
                      </a:endParaRPr>
                    </a:p>
                    <a:p>
                      <a:pPr algn="just" fontAlgn="base">
                        <a:lnSpc>
                          <a:spcPct val="115000"/>
                        </a:lnSpc>
                        <a:spcAft>
                          <a:spcPts val="0"/>
                        </a:spcAft>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DPME:	Department of Planning, Monitoring and</a:t>
                      </a:r>
                    </a:p>
                    <a:p>
                      <a:pPr algn="just" fontAlgn="base">
                        <a:lnSpc>
                          <a:spcPct val="115000"/>
                        </a:lnSpc>
                        <a:spcAft>
                          <a:spcPts val="0"/>
                        </a:spcAft>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                          Evaluation</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ED:                    Enterprise Development</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EDMS:              Electronic Document Management System</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EPWP:	Expanded Public Works Programme</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FEDHASA:        </a:t>
                      </a:r>
                      <a:r>
                        <a:rPr kumimoji="0" lang="en-ZA" sz="12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Federated Hospitality Association of Southern-</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                          Africa </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FTE:	full-time equivalent</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GDWG:             Governance and Development Working Group</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ICTSP:	Information Communication Technology Strategic Plan</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IOs                    Information Officers</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IORA                 Indian Ocean Rim Association</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IMASP:             International Market Access Support Programme</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KSIA:	King Shaka International Airport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KZN                   KwaZulu-Natal</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LP:	Limpopo </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NT:	National Treasury</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NW:	North West </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NC:	Northern Cape </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NTCE:               National Tourism Careers Expo</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NTIG:	national tourism information gateway</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NTIMS:	National Tourism Information and Monitoring System</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NTSF:               National Tourism Stakeholders Forum</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NTSS:               National Tourism Sector Strategy</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ORTIA:             OR Tambo International Airport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PFMA:              Public Finance Management Act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PPI:                   Programme Performance Indicator</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RMC:	Risk Management Committee</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SADC                Southern African Development Community</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SAFSA:            Southern African School Football Association</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SAICA:             SA Institute of Charted Accountants</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SAT:	South African Tourism</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SEDA:               Small Enterprise Development Agency</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SLA:                  Service Level Agreement</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SMS:	senior management service</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SMMEs:            s</a:t>
                      </a:r>
                      <a:r>
                        <a:rPr lang="en-ZA" sz="1200" b="1" i="0" kern="1200" dirty="0" smtClean="0">
                          <a:solidFill>
                            <a:schemeClr val="tx1"/>
                          </a:solidFill>
                          <a:effectLst/>
                          <a:latin typeface="Arial Narrow" panose="020B0606020202030204" pitchFamily="34" charset="0"/>
                          <a:ea typeface="+mn-ea"/>
                          <a:cs typeface="+mn-cs"/>
                        </a:rPr>
                        <a:t>mall, medium &amp; micro enterprises</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STR:                  State of Tourism Report</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SP:	Strategic Plan</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STR:	State of Tourism Report</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TBCSA:             </a:t>
                      </a:r>
                      <a:r>
                        <a:rPr kumimoji="0" lang="en-ZA" sz="12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Tourism Business Council of South Africa</a:t>
                      </a:r>
                      <a:endPar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endParaRP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UNWTO:            United Nations World Tourism Organisation</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WSP:	Workplace Skills Plan</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VIC:                   Visitor Information Centre</a:t>
                      </a:r>
                      <a:endParaRPr lang="en-ZA" sz="1200" dirty="0">
                        <a:solidFill>
                          <a:schemeClr val="tx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64466722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89</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6" name="Content Placeholder 6"/>
          <p:cNvSpPr txBox="1">
            <a:spLocks/>
          </p:cNvSpPr>
          <p:nvPr/>
        </p:nvSpPr>
        <p:spPr bwMode="auto">
          <a:xfrm>
            <a:off x="3012141" y="2726286"/>
            <a:ext cx="3267635" cy="90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1" indent="0">
              <a:buFont typeface="Arial" panose="020B0604020202020204" pitchFamily="34" charset="0"/>
              <a:buNone/>
            </a:pPr>
            <a:r>
              <a:rPr lang="en-US" sz="4800" b="1" dirty="0" smtClean="0">
                <a:solidFill>
                  <a:sysClr val="windowText" lastClr="000000"/>
                </a:solidFill>
                <a:latin typeface="Arial Narrow" panose="020B0606020202030204" pitchFamily="34" charset="0"/>
              </a:rPr>
              <a:t>Thank You</a:t>
            </a:r>
          </a:p>
          <a:p>
            <a:pPr marL="0" indent="0">
              <a:buNone/>
            </a:pPr>
            <a:endParaRPr lang="en-US" sz="4800" b="1" dirty="0" smtClean="0">
              <a:solidFill>
                <a:sysClr val="windowText" lastClr="000000"/>
              </a:solidFill>
              <a:latin typeface="Arial Narrow" panose="020B0606020202030204" pitchFamily="34" charset="0"/>
            </a:endParaRPr>
          </a:p>
          <a:p>
            <a:endParaRPr lang="en-US" sz="4800" b="1" dirty="0">
              <a:solidFill>
                <a:sysClr val="windowText" lastClr="000000"/>
              </a:solidFill>
              <a:latin typeface="Arial Narrow" panose="020B0606020202030204" pitchFamily="34" charset="0"/>
            </a:endParaRPr>
          </a:p>
        </p:txBody>
      </p:sp>
      <p:sp>
        <p:nvSpPr>
          <p:cNvPr id="4" name="Footer Placeholder 1"/>
          <p:cNvSpPr>
            <a:spLocks noGrp="1"/>
          </p:cNvSpPr>
          <p:nvPr>
            <p:ph type="ftr" sz="quarter" idx="11"/>
          </p:nvPr>
        </p:nvSpPr>
        <p:spPr>
          <a:xfrm>
            <a:off x="720013" y="5991226"/>
            <a:ext cx="2704322" cy="365125"/>
          </a:xfrm>
        </p:spPr>
        <p:txBody>
          <a:bodyPr/>
          <a:lstStyle/>
          <a:p>
            <a:pPr>
              <a:defRPr/>
            </a:pPr>
            <a:r>
              <a:rPr lang="en-ZA" sz="1000" i="1" dirty="0">
                <a:latin typeface="Arial Narrow" panose="020B0606020202030204" pitchFamily="34" charset="0"/>
              </a:rPr>
              <a:t>2017-18 Quarter 3 Report – Preliminary Data</a:t>
            </a:r>
          </a:p>
        </p:txBody>
      </p:sp>
    </p:spTree>
    <p:extLst>
      <p:ext uri="{BB962C8B-B14F-4D97-AF65-F5344CB8AC3E}">
        <p14:creationId xmlns:p14="http://schemas.microsoft.com/office/powerpoint/2010/main" val="769425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9</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3" name="Footer Placeholder 1"/>
          <p:cNvSpPr>
            <a:spLocks noGrp="1"/>
          </p:cNvSpPr>
          <p:nvPr>
            <p:ph type="ftr" sz="quarter" idx="11"/>
          </p:nvPr>
        </p:nvSpPr>
        <p:spPr>
          <a:xfrm>
            <a:off x="774357" y="5895032"/>
            <a:ext cx="5717059" cy="365125"/>
          </a:xfrm>
        </p:spPr>
        <p:txBody>
          <a:bodyPr/>
          <a:lstStyle/>
          <a:p>
            <a:pPr>
              <a:defRPr/>
            </a:pPr>
            <a:r>
              <a:rPr lang="en-ZA" sz="1000" i="1" dirty="0">
                <a:latin typeface="Arial Narrow" panose="020B0606020202030204" pitchFamily="34" charset="0"/>
              </a:rPr>
              <a:t>2017-18 Quarter 3 Report – Preliminary Data</a:t>
            </a:r>
          </a:p>
        </p:txBody>
      </p:sp>
      <p:sp>
        <p:nvSpPr>
          <p:cNvPr id="4" name="Rectangle 3"/>
          <p:cNvSpPr/>
          <p:nvPr/>
        </p:nvSpPr>
        <p:spPr>
          <a:xfrm>
            <a:off x="393108" y="1370739"/>
            <a:ext cx="8426152" cy="2554545"/>
          </a:xfrm>
          <a:prstGeom prst="rect">
            <a:avLst/>
          </a:prstGeom>
          <a:noFill/>
        </p:spPr>
        <p:txBody>
          <a:bodyPr wrap="square">
            <a:spAutoFit/>
          </a:bodyPr>
          <a:lstStyle/>
          <a:p>
            <a:pPr algn="ctr" eaLnBrk="0" hangingPunct="0">
              <a:defRPr/>
            </a:pPr>
            <a:r>
              <a:rPr lang="en-US" sz="4000" b="1" kern="0" dirty="0" smtClean="0">
                <a:solidFill>
                  <a:prstClr val="black"/>
                </a:solidFill>
                <a:latin typeface="Arial Narrow" pitchFamily="34" charset="0"/>
              </a:rPr>
              <a:t>2.1	PROGRAMME 2</a:t>
            </a:r>
          </a:p>
          <a:p>
            <a:pPr algn="ctr" eaLnBrk="0" hangingPunct="0">
              <a:defRPr/>
            </a:pPr>
            <a:endParaRPr lang="en-US" sz="4000" b="1" kern="0" dirty="0">
              <a:solidFill>
                <a:prstClr val="black"/>
              </a:solidFill>
              <a:latin typeface="Arial Narrow" pitchFamily="34" charset="0"/>
            </a:endParaRPr>
          </a:p>
          <a:p>
            <a:pPr algn="ctr" eaLnBrk="0" hangingPunct="0">
              <a:defRPr/>
            </a:pPr>
            <a:r>
              <a:rPr lang="en-US" sz="4000" b="1" kern="0" dirty="0" smtClean="0">
                <a:solidFill>
                  <a:prstClr val="black"/>
                </a:solidFill>
                <a:latin typeface="Arial Narrow" pitchFamily="34" charset="0"/>
              </a:rPr>
              <a:t>Tourism, Research, Policy and International Relations</a:t>
            </a:r>
            <a:endParaRPr lang="en-US" sz="4000" b="1" kern="0" dirty="0">
              <a:solidFill>
                <a:prstClr val="black"/>
              </a:solidFill>
              <a:latin typeface="Arial Narrow" pitchFamily="34" charset="0"/>
            </a:endParaRPr>
          </a:p>
        </p:txBody>
      </p:sp>
    </p:spTree>
    <p:extLst>
      <p:ext uri="{BB962C8B-B14F-4D97-AF65-F5344CB8AC3E}">
        <p14:creationId xmlns:p14="http://schemas.microsoft.com/office/powerpoint/2010/main" val="2585683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_PowerPoint presentation template - Natasja" id="{22987BA8-4858-45AC-8900-05AEBF4A0D74}" vid="{2A23038E-6967-4626-8262-3BA12A5D924B}"/>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_PowerPoint presentation template - Natasja" id="{22987BA8-4858-45AC-8900-05AEBF4A0D74}" vid="{2A23038E-6967-4626-8262-3BA12A5D924B}"/>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_PowerPoint presentation template - Natasja" id="{22987BA8-4858-45AC-8900-05AEBF4A0D74}" vid="{2A23038E-6967-4626-8262-3BA12A5D924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2016_PowerPoint presentation template - Natasja (official)</Template>
  <TotalTime>21847</TotalTime>
  <Words>12678</Words>
  <Application>Microsoft Office PowerPoint</Application>
  <PresentationFormat>On-screen Show (4:3)</PresentationFormat>
  <Paragraphs>1827</Paragraphs>
  <Slides>89</Slides>
  <Notes>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89</vt:i4>
      </vt:variant>
    </vt:vector>
  </HeadingPairs>
  <TitlesOfParts>
    <vt:vector size="100" baseType="lpstr">
      <vt:lpstr>Arial</vt:lpstr>
      <vt:lpstr>Arial Narrow</vt:lpstr>
      <vt:lpstr>Calibri</vt:lpstr>
      <vt:lpstr>Courier New</vt:lpstr>
      <vt:lpstr>Gill Sans MT</vt:lpstr>
      <vt:lpstr>Symbol</vt:lpstr>
      <vt:lpstr>Times New Roman</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GRAPH 1: DOMESTIC AND INTERNATIONAL TOURIST COMPLAINTS</vt:lpstr>
      <vt:lpstr>GRAPH 2: NATURE OF COMPLAINTS</vt:lpstr>
      <vt:lpstr>GRAPH 3: NUMBER OF COMPLAINTS PER PROVINCE</vt:lpstr>
      <vt:lpstr>GRAPH 4: STATUS OF COMPLAINTS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Employees per Occupational Bands: 31 December 2017</vt:lpstr>
      <vt:lpstr>Workforce Representativity as end of 31 December 2017</vt:lpstr>
      <vt:lpstr>PowerPoint Presentation</vt:lpstr>
      <vt:lpstr>Budget and Expenditure Review as at 31 December 2017</vt:lpstr>
      <vt:lpstr>Expenditure per Economical Classification as at 31 December 2017</vt:lpstr>
      <vt:lpstr>LIST OF ACRONYMS </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 Presentation_ 2017-18 Quarter 3 Performance Report 2018</dc:title>
  <dc:creator>SMME</dc:creator>
  <cp:lastModifiedBy>P van Niekerk</cp:lastModifiedBy>
  <cp:revision>3181</cp:revision>
  <cp:lastPrinted>2018-02-26T12:25:59Z</cp:lastPrinted>
  <dcterms:created xsi:type="dcterms:W3CDTF">2016-09-21T07:18:03Z</dcterms:created>
  <dcterms:modified xsi:type="dcterms:W3CDTF">2018-02-27T18:23:25Z</dcterms:modified>
</cp:coreProperties>
</file>