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3"/>
  </p:sldMasterIdLst>
  <p:notesMasterIdLst>
    <p:notesMasterId r:id="rId36"/>
  </p:notesMasterIdLst>
  <p:handoutMasterIdLst>
    <p:handoutMasterId r:id="rId37"/>
  </p:handoutMasterIdLst>
  <p:sldIdLst>
    <p:sldId id="300" r:id="rId4"/>
    <p:sldId id="303" r:id="rId5"/>
    <p:sldId id="309" r:id="rId6"/>
    <p:sldId id="382" r:id="rId7"/>
    <p:sldId id="413" r:id="rId8"/>
    <p:sldId id="414" r:id="rId9"/>
    <p:sldId id="415" r:id="rId10"/>
    <p:sldId id="416" r:id="rId11"/>
    <p:sldId id="417" r:id="rId12"/>
    <p:sldId id="418" r:id="rId13"/>
    <p:sldId id="419" r:id="rId14"/>
    <p:sldId id="420" r:id="rId15"/>
    <p:sldId id="362" r:id="rId16"/>
    <p:sldId id="421" r:id="rId17"/>
    <p:sldId id="424" r:id="rId18"/>
    <p:sldId id="425" r:id="rId19"/>
    <p:sldId id="426" r:id="rId20"/>
    <p:sldId id="427" r:id="rId21"/>
    <p:sldId id="441" r:id="rId22"/>
    <p:sldId id="442" r:id="rId23"/>
    <p:sldId id="448" r:id="rId24"/>
    <p:sldId id="443" r:id="rId25"/>
    <p:sldId id="449" r:id="rId26"/>
    <p:sldId id="450" r:id="rId27"/>
    <p:sldId id="446" r:id="rId28"/>
    <p:sldId id="436" r:id="rId29"/>
    <p:sldId id="451" r:id="rId30"/>
    <p:sldId id="447" r:id="rId31"/>
    <p:sldId id="437" r:id="rId32"/>
    <p:sldId id="439" r:id="rId33"/>
    <p:sldId id="445" r:id="rId34"/>
    <p:sldId id="308" r:id="rId35"/>
  </p:sldIdLst>
  <p:sldSz cx="9144000" cy="6858000" type="screen4x3"/>
  <p:notesSz cx="6794500" cy="9931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FF7C80"/>
    <a:srgbClr val="FF9900"/>
    <a:srgbClr val="F9671C"/>
    <a:srgbClr val="EF4718"/>
    <a:srgbClr val="005D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434" autoAdjust="0"/>
  </p:normalViewPr>
  <p:slideViewPr>
    <p:cSldViewPr snapToObjects="1">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7126"/>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dirty="0"/>
          </a:p>
        </p:txBody>
      </p:sp>
      <p:sp>
        <p:nvSpPr>
          <p:cNvPr id="3" name="Date Placeholder 2"/>
          <p:cNvSpPr>
            <a:spLocks noGrp="1"/>
          </p:cNvSpPr>
          <p:nvPr>
            <p:ph type="dt" sz="quarter" idx="1"/>
          </p:nvPr>
        </p:nvSpPr>
        <p:spPr>
          <a:xfrm>
            <a:off x="3847890" y="0"/>
            <a:ext cx="2945024" cy="497126"/>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95F1E8F-4337-4EEA-ADE0-1816A0B15578}" type="datetimeFigureOut">
              <a:rPr lang="en-ZA" altLang="en-US"/>
              <a:pPr>
                <a:defRPr/>
              </a:pPr>
              <a:t>2018/03/02</a:t>
            </a:fld>
            <a:endParaRPr lang="en-ZA" altLang="en-US" dirty="0"/>
          </a:p>
        </p:txBody>
      </p:sp>
      <p:sp>
        <p:nvSpPr>
          <p:cNvPr id="4" name="Footer Placeholder 3"/>
          <p:cNvSpPr>
            <a:spLocks noGrp="1"/>
          </p:cNvSpPr>
          <p:nvPr>
            <p:ph type="ftr" sz="quarter" idx="2"/>
          </p:nvPr>
        </p:nvSpPr>
        <p:spPr>
          <a:xfrm>
            <a:off x="0" y="9432687"/>
            <a:ext cx="2945024" cy="497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dirty="0"/>
          </a:p>
        </p:txBody>
      </p:sp>
      <p:sp>
        <p:nvSpPr>
          <p:cNvPr id="5" name="Slide Number Placeholder 4"/>
          <p:cNvSpPr>
            <a:spLocks noGrp="1"/>
          </p:cNvSpPr>
          <p:nvPr>
            <p:ph type="sldNum" sz="quarter" idx="3"/>
          </p:nvPr>
        </p:nvSpPr>
        <p:spPr>
          <a:xfrm>
            <a:off x="3847890" y="9432687"/>
            <a:ext cx="2945024" cy="497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877F5E-48A0-4D35-8E8F-FB17EE24D763}" type="slidenum">
              <a:rPr lang="en-ZA" altLang="en-US"/>
              <a:pPr>
                <a:defRPr/>
              </a:pPr>
              <a:t>‹#›</a:t>
            </a:fld>
            <a:endParaRPr lang="en-ZA" altLang="en-US" dirty="0"/>
          </a:p>
        </p:txBody>
      </p:sp>
    </p:spTree>
    <p:extLst>
      <p:ext uri="{BB962C8B-B14F-4D97-AF65-F5344CB8AC3E}">
        <p14:creationId xmlns:p14="http://schemas.microsoft.com/office/powerpoint/2010/main" xmlns="" val="48547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7126"/>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ZA" altLang="en-US" dirty="0"/>
          </a:p>
        </p:txBody>
      </p:sp>
      <p:sp>
        <p:nvSpPr>
          <p:cNvPr id="3" name="Date Placeholder 2"/>
          <p:cNvSpPr>
            <a:spLocks noGrp="1"/>
          </p:cNvSpPr>
          <p:nvPr>
            <p:ph type="dt" idx="1"/>
          </p:nvPr>
        </p:nvSpPr>
        <p:spPr>
          <a:xfrm>
            <a:off x="3847890" y="0"/>
            <a:ext cx="2945024" cy="497126"/>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EE57824-2140-44FD-9E28-D8DE1A0246F8}" type="datetimeFigureOut">
              <a:rPr lang="en-ZA" altLang="en-US"/>
              <a:pPr>
                <a:defRPr/>
              </a:pPr>
              <a:t>2018/03/02</a:t>
            </a:fld>
            <a:endParaRPr lang="en-ZA" altLang="en-US" dirty="0"/>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679133" y="4779080"/>
            <a:ext cx="5436235" cy="391030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ZA" altLang="en-US" noProof="0" smtClean="0"/>
          </a:p>
        </p:txBody>
      </p:sp>
      <p:sp>
        <p:nvSpPr>
          <p:cNvPr id="6" name="Footer Placeholder 5"/>
          <p:cNvSpPr>
            <a:spLocks noGrp="1"/>
          </p:cNvSpPr>
          <p:nvPr>
            <p:ph type="ftr" sz="quarter" idx="4"/>
          </p:nvPr>
        </p:nvSpPr>
        <p:spPr>
          <a:xfrm>
            <a:off x="0" y="9434274"/>
            <a:ext cx="2945024" cy="497126"/>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ZA" altLang="en-US" dirty="0"/>
          </a:p>
        </p:txBody>
      </p:sp>
      <p:sp>
        <p:nvSpPr>
          <p:cNvPr id="7" name="Slide Number Placeholder 6"/>
          <p:cNvSpPr>
            <a:spLocks noGrp="1"/>
          </p:cNvSpPr>
          <p:nvPr>
            <p:ph type="sldNum" sz="quarter" idx="5"/>
          </p:nvPr>
        </p:nvSpPr>
        <p:spPr>
          <a:xfrm>
            <a:off x="3847890" y="9434274"/>
            <a:ext cx="2945024" cy="497126"/>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807BF63-E7EA-48FD-A890-33BD889E66D7}" type="slidenum">
              <a:rPr lang="en-ZA" altLang="en-US"/>
              <a:pPr>
                <a:defRPr/>
              </a:pPr>
              <a:t>‹#›</a:t>
            </a:fld>
            <a:endParaRPr lang="en-ZA" altLang="en-US" dirty="0"/>
          </a:p>
        </p:txBody>
      </p:sp>
    </p:spTree>
    <p:extLst>
      <p:ext uri="{BB962C8B-B14F-4D97-AF65-F5344CB8AC3E}">
        <p14:creationId xmlns:p14="http://schemas.microsoft.com/office/powerpoint/2010/main" xmlns="" val="1755040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CB23A657-0FE4-40FD-8861-3AF8735E6FF9}" type="slidenum">
              <a:rPr lang="en-ZA" altLang="en-US" smtClean="0"/>
              <a:pPr/>
              <a:t>1</a:t>
            </a:fld>
            <a:endParaRPr lang="en-ZA" altLang="en-US" dirty="0" smtClean="0"/>
          </a:p>
        </p:txBody>
      </p:sp>
    </p:spTree>
    <p:extLst>
      <p:ext uri="{BB962C8B-B14F-4D97-AF65-F5344CB8AC3E}">
        <p14:creationId xmlns:p14="http://schemas.microsoft.com/office/powerpoint/2010/main" xmlns="" val="3368791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PRESENTATION TITLE</a:t>
            </a:r>
            <a:endParaRPr lang="en-US" dirty="0"/>
          </a:p>
        </p:txBody>
      </p:sp>
      <p:sp>
        <p:nvSpPr>
          <p:cNvPr id="3" name="Subtitle 2"/>
          <p:cNvSpPr>
            <a:spLocks noGrp="1"/>
          </p:cNvSpPr>
          <p:nvPr>
            <p:ph type="subTitle" idx="1" hasCustomPrompt="1"/>
          </p:nvPr>
        </p:nvSpPr>
        <p:spPr>
          <a:xfrm>
            <a:off x="-12824" y="3068960"/>
            <a:ext cx="4368800" cy="1368152"/>
          </a:xfrm>
        </p:spPr>
        <p:txBody>
          <a:bodyPr anchor="ctr"/>
          <a:lstStyle>
            <a:lvl1pPr marL="0" indent="0" algn="ctr">
              <a:buNone/>
              <a:defRPr sz="2000" b="1">
                <a:solidFill>
                  <a:srgbClr val="F9671C"/>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Enter Meeting and Presenter</a:t>
            </a:r>
            <a:endParaRPr lang="en-US" dirty="0"/>
          </a:p>
        </p:txBody>
      </p:sp>
      <p:sp>
        <p:nvSpPr>
          <p:cNvPr id="4" name="Date Placeholder 3"/>
          <p:cNvSpPr>
            <a:spLocks noGrp="1"/>
          </p:cNvSpPr>
          <p:nvPr>
            <p:ph type="dt" sz="half" idx="10"/>
          </p:nvPr>
        </p:nvSpPr>
        <p:spPr>
          <a:xfrm>
            <a:off x="344339" y="6205536"/>
            <a:ext cx="2057400" cy="365125"/>
          </a:xfrm>
        </p:spPr>
        <p:txBody>
          <a:bodyPr/>
          <a:lstStyle>
            <a:lvl1pPr>
              <a:defRPr/>
            </a:lvl1pPr>
          </a:lstStyle>
          <a:p>
            <a:pPr>
              <a:defRPr/>
            </a:pPr>
            <a:fld id="{7CAC68EB-0DFE-4EAD-9AB0-6892D02DC9CC}" type="datetime1">
              <a:rPr lang="en-US" altLang="en-US" smtClean="0"/>
              <a:pPr>
                <a:defRPr/>
              </a:pPr>
              <a:t>3/2/2018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1200"/>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74464" y="4747395"/>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6896" y="4717119"/>
            <a:ext cx="3412976" cy="448816"/>
          </a:xfrm>
        </p:spPr>
        <p:txBody>
          <a:bodyPr anchor="ctr"/>
          <a:lstStyle>
            <a:lvl1pPr marL="0" indent="0" algn="ctr">
              <a:buNone/>
              <a:defRPr sz="1400" b="1">
                <a:solidFill>
                  <a:srgbClr val="005D2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enter Date</a:t>
            </a:r>
            <a:endParaRPr lang="en-ZA" dirty="0"/>
          </a:p>
        </p:txBody>
      </p:sp>
    </p:spTree>
    <p:extLst>
      <p:ext uri="{BB962C8B-B14F-4D97-AF65-F5344CB8AC3E}">
        <p14:creationId xmlns:p14="http://schemas.microsoft.com/office/powerpoint/2010/main" xmlns="" val="424567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3/2/2018</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7" name="TextBox 16"/>
          <p:cNvSpPr txBox="1"/>
          <p:nvPr userDrawn="1"/>
        </p:nvSpPr>
        <p:spPr>
          <a:xfrm>
            <a:off x="469218" y="3150840"/>
            <a:ext cx="3814750" cy="523220"/>
          </a:xfrm>
          <a:prstGeom prst="rect">
            <a:avLst/>
          </a:prstGeom>
          <a:noFill/>
        </p:spPr>
        <p:txBody>
          <a:bodyPr wrap="square" rtlCol="0" anchor="ctr">
            <a:spAutoFit/>
          </a:bodyPr>
          <a:lstStyle/>
          <a:p>
            <a:pPr algn="ctr"/>
            <a:r>
              <a:rPr lang="en-ZA" sz="2800" b="1" dirty="0" smtClean="0">
                <a:solidFill>
                  <a:srgbClr val="F967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endParaRPr lang="en-ZA" sz="2800" b="1" dirty="0">
              <a:solidFill>
                <a:srgbClr val="F967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15171040"/>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370E3F-A316-4D5F-A2EC-C579BE8BC39E}" type="datetime1">
              <a:rPr lang="en-US" altLang="en-US" smtClean="0"/>
              <a:pPr>
                <a:defRPr/>
              </a:pPr>
              <a:t>3/2/2018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F7EF6C3-2C39-41F3-8068-C91AF6575724}" type="slidenum">
              <a:rPr lang="en-US" altLang="en-US"/>
              <a:pPr>
                <a:defRPr/>
              </a:pPr>
              <a:t>‹#›</a:t>
            </a:fld>
            <a:endParaRPr lang="en-US" altLang="en-US" dirty="0"/>
          </a:p>
        </p:txBody>
      </p:sp>
    </p:spTree>
    <p:extLst>
      <p:ext uri="{BB962C8B-B14F-4D97-AF65-F5344CB8AC3E}">
        <p14:creationId xmlns:p14="http://schemas.microsoft.com/office/powerpoint/2010/main" xmlns="" val="68461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A9CD10-9ECF-436F-A9CC-62457A327D42}" type="datetime1">
              <a:rPr lang="en-US" altLang="en-US" smtClean="0"/>
              <a:pPr>
                <a:defRPr/>
              </a:pPr>
              <a:t>3/2/2018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3F881F1-635A-4234-BF8B-81467AA297AF}" type="slidenum">
              <a:rPr lang="en-US" altLang="en-US"/>
              <a:pPr>
                <a:defRPr/>
              </a:pPr>
              <a:t>‹#›</a:t>
            </a:fld>
            <a:endParaRPr lang="en-US" altLang="en-US" dirty="0"/>
          </a:p>
        </p:txBody>
      </p:sp>
    </p:spTree>
    <p:extLst>
      <p:ext uri="{BB962C8B-B14F-4D97-AF65-F5344CB8AC3E}">
        <p14:creationId xmlns:p14="http://schemas.microsoft.com/office/powerpoint/2010/main" xmlns="" val="65252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70B76B-7061-4AB6-962F-5EDD7338745E}" type="datetime1">
              <a:rPr lang="en-US" altLang="en-US" smtClean="0"/>
              <a:pPr>
                <a:defRPr/>
              </a:pPr>
              <a:t>3/2/2018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4B49F2DA-B8B7-4757-899C-B833A2E55C42}" type="slidenum">
              <a:rPr lang="en-US" altLang="en-US"/>
              <a:pPr>
                <a:defRPr/>
              </a:pPr>
              <a:t>‹#›</a:t>
            </a:fld>
            <a:endParaRPr lang="en-US" altLang="en-US" dirty="0"/>
          </a:p>
        </p:txBody>
      </p:sp>
    </p:spTree>
    <p:extLst>
      <p:ext uri="{BB962C8B-B14F-4D97-AF65-F5344CB8AC3E}">
        <p14:creationId xmlns:p14="http://schemas.microsoft.com/office/powerpoint/2010/main" xmlns="" val="71024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93A45B-7C88-4C98-83B8-B7FA17EC9730}" type="datetime1">
              <a:rPr lang="en-US" altLang="en-US" smtClean="0"/>
              <a:pPr>
                <a:defRPr/>
              </a:pPr>
              <a:t>3/2/2018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DDDBA89-0625-4A0B-9E8E-0C6AA6EC87BE}" type="slidenum">
              <a:rPr lang="en-US" altLang="en-US"/>
              <a:pPr>
                <a:defRPr/>
              </a:pPr>
              <a:t>‹#›</a:t>
            </a:fld>
            <a:endParaRPr lang="en-US" altLang="en-US" dirty="0"/>
          </a:p>
        </p:txBody>
      </p:sp>
    </p:spTree>
    <p:extLst>
      <p:ext uri="{BB962C8B-B14F-4D97-AF65-F5344CB8AC3E}">
        <p14:creationId xmlns:p14="http://schemas.microsoft.com/office/powerpoint/2010/main" xmlns="" val="252923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Heading</a:t>
            </a:r>
            <a:endParaRPr lang="en-US" dirty="0"/>
          </a:p>
        </p:txBody>
      </p:sp>
      <p:sp>
        <p:nvSpPr>
          <p:cNvPr id="3" name="Content Placeholder 2"/>
          <p:cNvSpPr>
            <a:spLocks noGrp="1"/>
          </p:cNvSpPr>
          <p:nvPr>
            <p:ph idx="1"/>
          </p:nvPr>
        </p:nvSpPr>
        <p:spPr>
          <a:xfrm>
            <a:off x="628650" y="2060847"/>
            <a:ext cx="7886700" cy="411611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7673147-4C6F-411C-A9BE-6B969405037A}" type="datetime1">
              <a:rPr lang="en-US" altLang="en-US" smtClean="0"/>
              <a:pPr>
                <a:defRPr/>
              </a:pPr>
              <a:t>3/2/2018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483674" y="6356350"/>
            <a:ext cx="486966" cy="365125"/>
          </a:xfrm>
        </p:spPr>
        <p:txBody>
          <a:bodyPr/>
          <a:lstStyle>
            <a:lvl1pPr>
              <a:defRPr sz="1050" b="1">
                <a:solidFill>
                  <a:schemeClr val="tx1"/>
                </a:solidFill>
              </a:defRPr>
            </a:lvl1pPr>
          </a:lstStyle>
          <a:p>
            <a:pPr>
              <a:defRPr/>
            </a:pPr>
            <a:fld id="{7773200B-CD01-40FD-9F7E-DB68DF9A3C84}" type="slidenum">
              <a:rPr lang="en-US" altLang="en-US" smtClean="0"/>
              <a:pPr>
                <a:defRPr/>
              </a:pPr>
              <a:t>‹#›</a:t>
            </a:fld>
            <a:endParaRPr lang="en-US" altLang="en-US" dirty="0"/>
          </a:p>
        </p:txBody>
      </p:sp>
    </p:spTree>
    <p:extLst>
      <p:ext uri="{BB962C8B-B14F-4D97-AF65-F5344CB8AC3E}">
        <p14:creationId xmlns:p14="http://schemas.microsoft.com/office/powerpoint/2010/main" xmlns="" val="130085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3/2/2018</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515350" y="6375400"/>
            <a:ext cx="486966"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6" name="TextBox 5"/>
          <p:cNvSpPr txBox="1"/>
          <p:nvPr userDrawn="1"/>
        </p:nvSpPr>
        <p:spPr>
          <a:xfrm>
            <a:off x="628650" y="147991"/>
            <a:ext cx="7886700" cy="1569660"/>
          </a:xfrm>
          <a:prstGeom prst="rect">
            <a:avLst/>
          </a:prstGeom>
          <a:noFill/>
        </p:spPr>
        <p:txBody>
          <a:bodyPr wrap="square" rtlCol="0" anchor="ctr">
            <a:spAutoFit/>
          </a:bodyPr>
          <a:lstStyle/>
          <a:p>
            <a:pPr algn="ctr"/>
            <a:endParaRPr lang="en-ZA" sz="2400" b="1" dirty="0" smtClean="0">
              <a:solidFill>
                <a:srgbClr val="F9671C"/>
              </a:solidFill>
            </a:endParaRPr>
          </a:p>
          <a:p>
            <a:pPr algn="ctr"/>
            <a:r>
              <a:rPr lang="en-ZA" sz="2400" b="1" dirty="0" smtClean="0">
                <a:solidFill>
                  <a:srgbClr val="F9671C"/>
                </a:solidFill>
              </a:rPr>
              <a:t>Presentation Outline</a:t>
            </a:r>
          </a:p>
          <a:p>
            <a:pPr algn="ctr"/>
            <a:endParaRPr lang="en-ZA" sz="2400" b="1" dirty="0" smtClean="0">
              <a:solidFill>
                <a:srgbClr val="F9671C"/>
              </a:solidFill>
            </a:endParaRPr>
          </a:p>
          <a:p>
            <a:pPr algn="ctr"/>
            <a:endParaRPr lang="en-ZA" sz="2400" b="1" dirty="0">
              <a:solidFill>
                <a:srgbClr val="F9671C"/>
              </a:solidFill>
            </a:endParaRPr>
          </a:p>
        </p:txBody>
      </p:sp>
      <p:sp>
        <p:nvSpPr>
          <p:cNvPr id="10" name="Text Placeholder 9"/>
          <p:cNvSpPr>
            <a:spLocks noGrp="1"/>
          </p:cNvSpPr>
          <p:nvPr>
            <p:ph type="body" sz="quarter" idx="13"/>
          </p:nvPr>
        </p:nvSpPr>
        <p:spPr>
          <a:xfrm>
            <a:off x="692113" y="1412776"/>
            <a:ext cx="7759774" cy="437564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264752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Heading</a:t>
            </a:r>
            <a:endParaRPr lang="en-ZA" dirty="0"/>
          </a:p>
        </p:txBody>
      </p:sp>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3/2/2018</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360965" y="6356349"/>
            <a:ext cx="630982"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7" name="Content Placeholder 6"/>
          <p:cNvSpPr>
            <a:spLocks noGrp="1"/>
          </p:cNvSpPr>
          <p:nvPr>
            <p:ph sz="quarter" idx="13"/>
          </p:nvPr>
        </p:nvSpPr>
        <p:spPr>
          <a:xfrm>
            <a:off x="628650" y="2060848"/>
            <a:ext cx="8047806" cy="410445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29648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23888" y="3284984"/>
            <a:ext cx="7886700" cy="2592288"/>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DB954-5FC1-4E57-BE9D-6F3CA8B59496}" type="datetime1">
              <a:rPr lang="en-US" altLang="en-US" smtClean="0"/>
              <a:pPr>
                <a:defRPr/>
              </a:pPr>
              <a:t>3/2/2018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316416" y="6350000"/>
            <a:ext cx="702990" cy="365125"/>
          </a:xfrm>
        </p:spPr>
        <p:txBody>
          <a:bodyPr/>
          <a:lstStyle>
            <a:lvl1pPr>
              <a:defRPr sz="1050" b="1">
                <a:solidFill>
                  <a:schemeClr val="tx1"/>
                </a:solidFill>
              </a:defRPr>
            </a:lvl1pPr>
          </a:lstStyle>
          <a:p>
            <a:pPr>
              <a:defRPr/>
            </a:pPr>
            <a:fld id="{BC9634C8-74A5-40CB-934A-CD2A3BFAA19A}" type="slidenum">
              <a:rPr lang="en-US" altLang="en-US" smtClean="0"/>
              <a:pPr>
                <a:defRPr/>
              </a:pPr>
              <a:t>‹#›</a:t>
            </a:fld>
            <a:endParaRPr lang="en-US" altLang="en-US" dirty="0"/>
          </a:p>
        </p:txBody>
      </p:sp>
    </p:spTree>
    <p:extLst>
      <p:ext uri="{BB962C8B-B14F-4D97-AF65-F5344CB8AC3E}">
        <p14:creationId xmlns:p14="http://schemas.microsoft.com/office/powerpoint/2010/main" xmlns="" val="40875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200377-9DA1-4FD9-BFAF-7F0ACE404FF3}" type="datetime1">
              <a:rPr lang="en-US" altLang="en-US" smtClean="0"/>
              <a:pPr>
                <a:defRPr/>
              </a:pPr>
              <a:t>3/2/2018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a:xfrm>
            <a:off x="8500566" y="6362700"/>
            <a:ext cx="486966" cy="365125"/>
          </a:xfrm>
        </p:spPr>
        <p:txBody>
          <a:bodyPr/>
          <a:lstStyle>
            <a:lvl1pPr>
              <a:defRPr sz="1050" b="1">
                <a:solidFill>
                  <a:schemeClr val="tx1"/>
                </a:solidFill>
              </a:defRPr>
            </a:lvl1pPr>
          </a:lstStyle>
          <a:p>
            <a:pPr>
              <a:defRPr/>
            </a:pPr>
            <a:fld id="{7D1B44E7-E1DC-4BA0-A8D3-21BCA9610FFD}" type="slidenum">
              <a:rPr lang="en-US" altLang="en-US" smtClean="0"/>
              <a:pPr>
                <a:defRPr/>
              </a:pPr>
              <a:t>‹#›</a:t>
            </a:fld>
            <a:endParaRPr lang="en-US" altLang="en-US" dirty="0"/>
          </a:p>
        </p:txBody>
      </p:sp>
    </p:spTree>
    <p:extLst>
      <p:ext uri="{BB962C8B-B14F-4D97-AF65-F5344CB8AC3E}">
        <p14:creationId xmlns:p14="http://schemas.microsoft.com/office/powerpoint/2010/main" xmlns="" val="198393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Heading</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enter sub-heading 2</a:t>
            </a:r>
          </a:p>
        </p:txBody>
      </p:sp>
      <p:sp>
        <p:nvSpPr>
          <p:cNvPr id="6" name="Content Placeholder 5"/>
          <p:cNvSpPr>
            <a:spLocks noGrp="1"/>
          </p:cNvSpPr>
          <p:nvPr>
            <p:ph sz="quarter" idx="4"/>
          </p:nvPr>
        </p:nvSpPr>
        <p:spPr>
          <a:xfrm>
            <a:off x="4629150" y="2505075"/>
            <a:ext cx="3887391"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7842548-84F6-42CB-9865-ED31DA31A4AC}" type="datetime1">
              <a:rPr lang="en-US" altLang="en-US" smtClean="0"/>
              <a:pPr>
                <a:defRPr/>
              </a:pPr>
              <a:t>3/2/2018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a:xfrm>
            <a:off x="8676456" y="6356350"/>
            <a:ext cx="342950" cy="365125"/>
          </a:xfrm>
        </p:spPr>
        <p:txBody>
          <a:bodyPr/>
          <a:lstStyle>
            <a:lvl1pPr>
              <a:defRPr sz="1050" b="1"/>
            </a:lvl1pPr>
          </a:lstStyle>
          <a:p>
            <a:pPr>
              <a:defRPr/>
            </a:pPr>
            <a:fld id="{806F8076-3A8E-4B46-B4F5-C8C360422376}" type="slidenum">
              <a:rPr lang="en-US" altLang="en-US" smtClean="0"/>
              <a:pPr>
                <a:defRPr/>
              </a:pPr>
              <a:t>‹#›</a:t>
            </a:fld>
            <a:endParaRPr lang="en-US" altLang="en-US" dirty="0"/>
          </a:p>
        </p:txBody>
      </p:sp>
    </p:spTree>
    <p:extLst>
      <p:ext uri="{BB962C8B-B14F-4D97-AF65-F5344CB8AC3E}">
        <p14:creationId xmlns:p14="http://schemas.microsoft.com/office/powerpoint/2010/main" xmlns="" val="139840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Heading</a:t>
            </a:r>
            <a:endParaRPr lang="en-US" dirty="0"/>
          </a:p>
        </p:txBody>
      </p:sp>
      <p:sp>
        <p:nvSpPr>
          <p:cNvPr id="3" name="Date Placeholder 3"/>
          <p:cNvSpPr>
            <a:spLocks noGrp="1"/>
          </p:cNvSpPr>
          <p:nvPr>
            <p:ph type="dt" sz="half" idx="10"/>
          </p:nvPr>
        </p:nvSpPr>
        <p:spPr/>
        <p:txBody>
          <a:bodyPr/>
          <a:lstStyle>
            <a:lvl1pPr>
              <a:defRPr/>
            </a:lvl1pPr>
          </a:lstStyle>
          <a:p>
            <a:pPr>
              <a:defRPr/>
            </a:pPr>
            <a:fld id="{D909C6D0-C4B2-4B79-8281-4B0BBDC0C753}" type="datetime1">
              <a:rPr lang="en-US" altLang="en-US" smtClean="0"/>
              <a:pPr>
                <a:defRPr/>
              </a:pPr>
              <a:t>3/2/2018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a:xfrm>
            <a:off x="8547174" y="6356350"/>
            <a:ext cx="414958" cy="365125"/>
          </a:xfrm>
        </p:spPr>
        <p:txBody>
          <a:bodyPr/>
          <a:lstStyle>
            <a:lvl1pPr>
              <a:defRPr sz="1050" b="1">
                <a:solidFill>
                  <a:schemeClr val="tx1"/>
                </a:solidFill>
              </a:defRPr>
            </a:lvl1pPr>
          </a:lstStyle>
          <a:p>
            <a:pPr>
              <a:defRPr/>
            </a:pPr>
            <a:fld id="{A366BFC1-2C5E-46C1-BDEF-7A7A2330CF33}" type="slidenum">
              <a:rPr lang="en-US" altLang="en-US" smtClean="0"/>
              <a:pPr>
                <a:defRPr/>
              </a:pPr>
              <a:t>‹#›</a:t>
            </a:fld>
            <a:endParaRPr lang="en-US" altLang="en-US" dirty="0"/>
          </a:p>
        </p:txBody>
      </p:sp>
    </p:spTree>
    <p:extLst>
      <p:ext uri="{BB962C8B-B14F-4D97-AF65-F5344CB8AC3E}">
        <p14:creationId xmlns:p14="http://schemas.microsoft.com/office/powerpoint/2010/main" xmlns="" val="123772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CF3B9-10B1-49C4-A767-82CE7696D4A1}" type="datetime1">
              <a:rPr lang="en-US" altLang="en-US" smtClean="0"/>
              <a:pPr>
                <a:defRPr/>
              </a:pPr>
              <a:t>3/2/2018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a:xfrm>
            <a:off x="8515350" y="6375400"/>
            <a:ext cx="414958" cy="365125"/>
          </a:xfrm>
        </p:spPr>
        <p:txBody>
          <a:bodyPr/>
          <a:lstStyle>
            <a:lvl1pPr>
              <a:defRPr sz="1050" b="1">
                <a:solidFill>
                  <a:schemeClr val="tx1"/>
                </a:solidFill>
              </a:defRPr>
            </a:lvl1pPr>
          </a:lstStyle>
          <a:p>
            <a:pPr>
              <a:defRPr/>
            </a:pPr>
            <a:fld id="{8DAE5F84-E312-425D-9DEB-2BEEBC90EA2A}" type="slidenum">
              <a:rPr lang="en-US" altLang="en-US" smtClean="0"/>
              <a:pPr>
                <a:defRPr/>
              </a:pPr>
              <a:t>‹#›</a:t>
            </a:fld>
            <a:endParaRPr lang="en-US" altLang="en-US" dirty="0"/>
          </a:p>
        </p:txBody>
      </p:sp>
    </p:spTree>
    <p:extLst>
      <p:ext uri="{BB962C8B-B14F-4D97-AF65-F5344CB8AC3E}">
        <p14:creationId xmlns:p14="http://schemas.microsoft.com/office/powerpoint/2010/main" xmlns="" val="404457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9E219C6-9DCD-4B25-8045-661A28C93840}" type="datetime1">
              <a:rPr lang="en-US" altLang="en-US" smtClean="0"/>
              <a:pPr>
                <a:defRPr/>
              </a:pPr>
              <a:t>3/2/2018</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FFE2B6-938D-47C6-8A9B-DD6FD95CA4F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57" r:id="rId3"/>
    <p:sldLayoutId id="2147483756" r:id="rId4"/>
    <p:sldLayoutId id="2147483746" r:id="rId5"/>
    <p:sldLayoutId id="2147483747" r:id="rId6"/>
    <p:sldLayoutId id="2147483748" r:id="rId7"/>
    <p:sldLayoutId id="2147483749" r:id="rId8"/>
    <p:sldLayoutId id="2147483750" r:id="rId9"/>
    <p:sldLayoutId id="2147483758" r:id="rId10"/>
    <p:sldLayoutId id="2147483751" r:id="rId11"/>
    <p:sldLayoutId id="2147483752" r:id="rId12"/>
    <p:sldLayoutId id="2147483753" r:id="rId13"/>
    <p:sldLayoutId id="2147483754" r:id="rId14"/>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02641" y="779583"/>
            <a:ext cx="4032448" cy="2088232"/>
          </a:xfrm>
        </p:spPr>
        <p:txBody>
          <a:bodyPr/>
          <a:lstStyle/>
          <a:p>
            <a:r>
              <a:rPr lang="en-ZA" sz="2600" dirty="0" smtClean="0"/>
              <a:t>Highlights of SoNA 2018:</a:t>
            </a:r>
            <a:br>
              <a:rPr lang="en-ZA" sz="2600" dirty="0" smtClean="0"/>
            </a:br>
            <a:r>
              <a:rPr lang="en-ZA" dirty="0" smtClean="0"/>
              <a:t>Implications for CoGTA</a:t>
            </a:r>
            <a:br>
              <a:rPr lang="en-ZA" dirty="0" smtClean="0"/>
            </a:br>
            <a:r>
              <a:rPr lang="en-ZA" dirty="0" smtClean="0"/>
              <a:t>&amp; </a:t>
            </a:r>
            <a:r>
              <a:rPr lang="en-ZA" i="1" dirty="0" smtClean="0">
                <a:solidFill>
                  <a:schemeClr val="accent6">
                    <a:lumMod val="50000"/>
                  </a:schemeClr>
                </a:solidFill>
              </a:rPr>
              <a:t>2018 Budget</a:t>
            </a:r>
            <a:r>
              <a:rPr lang="en-ZA" dirty="0" smtClean="0">
                <a:solidFill>
                  <a:schemeClr val="accent6">
                    <a:lumMod val="50000"/>
                  </a:schemeClr>
                </a:solidFill>
              </a:rPr>
              <a:t>: </a:t>
            </a:r>
            <a:r>
              <a:rPr lang="en-ZA" i="1" dirty="0" smtClean="0">
                <a:solidFill>
                  <a:schemeClr val="accent6">
                    <a:lumMod val="50000"/>
                  </a:schemeClr>
                </a:solidFill>
              </a:rPr>
              <a:t>Local Government Highlights</a:t>
            </a:r>
            <a:endParaRPr lang="en-ZA" i="1" dirty="0">
              <a:solidFill>
                <a:schemeClr val="accent6">
                  <a:lumMod val="50000"/>
                </a:schemeClr>
              </a:solidFill>
            </a:endParaRPr>
          </a:p>
        </p:txBody>
      </p:sp>
      <p:sp>
        <p:nvSpPr>
          <p:cNvPr id="8" name="Subtitle 7"/>
          <p:cNvSpPr>
            <a:spLocks noGrp="1"/>
          </p:cNvSpPr>
          <p:nvPr>
            <p:ph type="subTitle" idx="1"/>
          </p:nvPr>
        </p:nvSpPr>
        <p:spPr>
          <a:xfrm>
            <a:off x="203888" y="3212976"/>
            <a:ext cx="6241008" cy="1368152"/>
          </a:xfrm>
        </p:spPr>
        <p:txBody>
          <a:bodyPr/>
          <a:lstStyle/>
          <a:p>
            <a:r>
              <a:rPr lang="en-ZA" sz="2400" dirty="0" smtClean="0"/>
              <a:t>CoGTA  Presentation to the Portfolio Committee</a:t>
            </a:r>
            <a:endParaRPr lang="en-ZA" sz="2400" dirty="0"/>
          </a:p>
        </p:txBody>
      </p:sp>
      <p:sp>
        <p:nvSpPr>
          <p:cNvPr id="9" name="Content Placeholder 8"/>
          <p:cNvSpPr>
            <a:spLocks noGrp="1"/>
          </p:cNvSpPr>
          <p:nvPr>
            <p:ph sz="quarter" idx="13"/>
          </p:nvPr>
        </p:nvSpPr>
        <p:spPr>
          <a:xfrm>
            <a:off x="203888" y="4723693"/>
            <a:ext cx="3412976" cy="448816"/>
          </a:xfrm>
        </p:spPr>
        <p:txBody>
          <a:bodyPr/>
          <a:lstStyle/>
          <a:p>
            <a:r>
              <a:rPr lang="en-ZA" dirty="0" smtClean="0"/>
              <a:t>28 February 2018</a:t>
            </a:r>
            <a:endParaRPr lang="en-Z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10</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106098811"/>
              </p:ext>
            </p:extLst>
          </p:nvPr>
        </p:nvGraphicFramePr>
        <p:xfrm>
          <a:off x="683568" y="705236"/>
          <a:ext cx="7920880" cy="1630680"/>
        </p:xfrm>
        <a:graphic>
          <a:graphicData uri="http://schemas.openxmlformats.org/drawingml/2006/table">
            <a:tbl>
              <a:tblPr firstRow="1" firstCol="1" bandRow="1"/>
              <a:tblGrid>
                <a:gridCol w="2232248">
                  <a:extLst>
                    <a:ext uri="{9D8B030D-6E8A-4147-A177-3AD203B41FA5}">
                      <a16:colId xmlns="" xmlns:a16="http://schemas.microsoft.com/office/drawing/2014/main" val="20000"/>
                    </a:ext>
                  </a:extLst>
                </a:gridCol>
                <a:gridCol w="5688632">
                  <a:extLst>
                    <a:ext uri="{9D8B030D-6E8A-4147-A177-3AD203B41FA5}">
                      <a16:colId xmlns="" xmlns:a16="http://schemas.microsoft.com/office/drawing/2014/main" val="20001"/>
                    </a:ext>
                  </a:extLst>
                </a:gridCol>
              </a:tblGrid>
              <a:tr h="0">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Social Grants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U</a:t>
                      </a:r>
                      <a:r>
                        <a:rPr lang="en-US" sz="2000" dirty="0" smtClean="0">
                          <a:effectLst/>
                          <a:latin typeface="Arial" panose="020B0604020202020204" pitchFamily="34" charset="0"/>
                          <a:ea typeface="Calibri" panose="020F0502020204030204" pitchFamily="34" charset="0"/>
                          <a:cs typeface="Arial" panose="020B0604020202020204" pitchFamily="34" charset="0"/>
                        </a:rPr>
                        <a:t>rgently </a:t>
                      </a:r>
                      <a:r>
                        <a:rPr lang="en-US" sz="2000" dirty="0">
                          <a:effectLst/>
                          <a:latin typeface="Arial" panose="020B0604020202020204" pitchFamily="34" charset="0"/>
                          <a:ea typeface="Calibri" panose="020F0502020204030204" pitchFamily="34" charset="0"/>
                          <a:cs typeface="Arial" panose="020B0604020202020204" pitchFamily="34" charset="0"/>
                        </a:rPr>
                        <a:t>take decisive steps to comply with the all directions of the Constitutional Court.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T</a:t>
                      </a:r>
                      <a:r>
                        <a:rPr lang="en-US" sz="2000" dirty="0" smtClean="0">
                          <a:effectLst/>
                          <a:latin typeface="Arial" panose="020B0604020202020204" pitchFamily="34" charset="0"/>
                          <a:ea typeface="Calibri" panose="020F0502020204030204" pitchFamily="34" charset="0"/>
                          <a:cs typeface="Arial" panose="020B0604020202020204" pitchFamily="34" charset="0"/>
                        </a:rPr>
                        <a:t>ake </a:t>
                      </a:r>
                      <a:r>
                        <a:rPr lang="en-US" sz="2000" dirty="0">
                          <a:effectLst/>
                          <a:latin typeface="Arial" panose="020B0604020202020204" pitchFamily="34" charset="0"/>
                          <a:ea typeface="Calibri" panose="020F0502020204030204" pitchFamily="34" charset="0"/>
                          <a:cs typeface="Arial" panose="020B0604020202020204" pitchFamily="34" charset="0"/>
                        </a:rPr>
                        <a:t>action to ensure no person in </a:t>
                      </a:r>
                      <a:r>
                        <a:rPr lang="en-US" sz="2000" dirty="0" smtClean="0">
                          <a:effectLst/>
                          <a:latin typeface="Arial" panose="020B0604020202020204" pitchFamily="34" charset="0"/>
                          <a:ea typeface="Calibri" panose="020F0502020204030204" pitchFamily="34" charset="0"/>
                          <a:cs typeface="Arial" panose="020B0604020202020204" pitchFamily="34" charset="0"/>
                        </a:rPr>
                        <a:t>Government </a:t>
                      </a:r>
                      <a:r>
                        <a:rPr lang="en-US" sz="2000" dirty="0">
                          <a:effectLst/>
                          <a:latin typeface="Arial" panose="020B0604020202020204" pitchFamily="34" charset="0"/>
                          <a:ea typeface="Calibri" panose="020F0502020204030204" pitchFamily="34" charset="0"/>
                          <a:cs typeface="Arial" panose="020B0604020202020204" pitchFamily="34" charset="0"/>
                        </a:rPr>
                        <a:t>is undermining implementation deadlines set by the court. </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997461584"/>
              </p:ext>
            </p:extLst>
          </p:nvPr>
        </p:nvGraphicFramePr>
        <p:xfrm>
          <a:off x="683568" y="3148457"/>
          <a:ext cx="7920880" cy="3175341"/>
        </p:xfrm>
        <a:graphic>
          <a:graphicData uri="http://schemas.openxmlformats.org/drawingml/2006/table">
            <a:tbl>
              <a:tblPr firstRow="1" firstCol="1" bandRow="1"/>
              <a:tblGrid>
                <a:gridCol w="2232248">
                  <a:extLst>
                    <a:ext uri="{9D8B030D-6E8A-4147-A177-3AD203B41FA5}">
                      <a16:colId xmlns="" xmlns:a16="http://schemas.microsoft.com/office/drawing/2014/main" val="20000"/>
                    </a:ext>
                  </a:extLst>
                </a:gridCol>
                <a:gridCol w="5688632">
                  <a:extLst>
                    <a:ext uri="{9D8B030D-6E8A-4147-A177-3AD203B41FA5}">
                      <a16:colId xmlns="" xmlns:a16="http://schemas.microsoft.com/office/drawing/2014/main" val="20001"/>
                    </a:ext>
                  </a:extLst>
                </a:gridCol>
              </a:tblGrid>
              <a:tr h="3175341">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Education</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This year free higher education and training will be available to first year students from households with a gross combined annual income of up to R350,000.</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A</a:t>
                      </a:r>
                      <a:r>
                        <a:rPr lang="en-US" sz="2000" dirty="0" smtClean="0">
                          <a:effectLst/>
                          <a:latin typeface="Arial" panose="020B0604020202020204" pitchFamily="34" charset="0"/>
                          <a:ea typeface="Calibri" panose="020F0502020204030204" pitchFamily="34" charset="0"/>
                          <a:cs typeface="Arial" panose="020B0604020202020204" pitchFamily="34" charset="0"/>
                        </a:rPr>
                        <a:t>ll </a:t>
                      </a:r>
                      <a:r>
                        <a:rPr lang="en-US" sz="2000" dirty="0">
                          <a:effectLst/>
                          <a:latin typeface="Arial" panose="020B0604020202020204" pitchFamily="34" charset="0"/>
                          <a:ea typeface="Calibri" panose="020F0502020204030204" pitchFamily="34" charset="0"/>
                          <a:cs typeface="Arial" panose="020B0604020202020204" pitchFamily="34" charset="0"/>
                        </a:rPr>
                        <a:t>public schools have begun offering an African language.</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F</a:t>
                      </a:r>
                      <a:r>
                        <a:rPr lang="en-US" sz="2000" dirty="0" smtClean="0">
                          <a:effectLst/>
                          <a:latin typeface="Arial" panose="020B0604020202020204" pitchFamily="34" charset="0"/>
                          <a:ea typeface="Calibri" panose="020F0502020204030204" pitchFamily="34" charset="0"/>
                          <a:cs typeface="Arial" panose="020B0604020202020204" pitchFamily="34" charset="0"/>
                        </a:rPr>
                        <a:t>irst </a:t>
                      </a:r>
                      <a:r>
                        <a:rPr lang="en-US" sz="2000" dirty="0">
                          <a:effectLst/>
                          <a:latin typeface="Arial" panose="020B0604020202020204" pitchFamily="34" charset="0"/>
                          <a:ea typeface="Calibri" panose="020F0502020204030204" pitchFamily="34" charset="0"/>
                          <a:cs typeface="Arial" panose="020B0604020202020204" pitchFamily="34" charset="0"/>
                        </a:rPr>
                        <a:t>National Senior Certificate examination on South African Sign Language, which will be offered to deaf </a:t>
                      </a:r>
                      <a:r>
                        <a:rPr lang="en-US" sz="2000" dirty="0" smtClean="0">
                          <a:effectLst/>
                          <a:latin typeface="Arial" panose="020B0604020202020204" pitchFamily="34" charset="0"/>
                          <a:ea typeface="Calibri" panose="020F0502020204030204" pitchFamily="34" charset="0"/>
                          <a:cs typeface="Arial" panose="020B0604020202020204" pitchFamily="34" charset="0"/>
                        </a:rPr>
                        <a:t>learner’s </a:t>
                      </a:r>
                      <a:r>
                        <a:rPr lang="en-US" sz="2000" dirty="0">
                          <a:effectLst/>
                          <a:latin typeface="Arial" panose="020B0604020202020204" pitchFamily="34" charset="0"/>
                          <a:ea typeface="Calibri" panose="020F0502020204030204" pitchFamily="34" charset="0"/>
                          <a:cs typeface="Arial" panose="020B0604020202020204" pitchFamily="34" charset="0"/>
                        </a:rPr>
                        <a:t>at the end of 2018</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11" name="Title 1"/>
          <p:cNvSpPr>
            <a:spLocks noGrp="1"/>
          </p:cNvSpPr>
          <p:nvPr>
            <p:ph type="title"/>
          </p:nvPr>
        </p:nvSpPr>
        <p:spPr>
          <a:xfrm>
            <a:off x="251520" y="72009"/>
            <a:ext cx="8568952" cy="620687"/>
          </a:xfrm>
        </p:spPr>
        <p:txBody>
          <a:bodyPr/>
          <a:lstStyle/>
          <a:p>
            <a:r>
              <a:rPr lang="en-ZA" dirty="0" smtClean="0"/>
              <a:t>Highlights of SoNA </a:t>
            </a:r>
            <a:r>
              <a:rPr lang="en-ZA" dirty="0"/>
              <a:t>2018 </a:t>
            </a:r>
            <a:r>
              <a:rPr lang="en-ZA" dirty="0" smtClean="0"/>
              <a:t>– Main priorities</a:t>
            </a:r>
            <a:endParaRPr lang="en-ZA" dirty="0"/>
          </a:p>
        </p:txBody>
      </p:sp>
    </p:spTree>
    <p:extLst>
      <p:ext uri="{BB962C8B-B14F-4D97-AF65-F5344CB8AC3E}">
        <p14:creationId xmlns:p14="http://schemas.microsoft.com/office/powerpoint/2010/main" xmlns="" val="286976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11</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782047290"/>
              </p:ext>
            </p:extLst>
          </p:nvPr>
        </p:nvGraphicFramePr>
        <p:xfrm>
          <a:off x="703947" y="2708920"/>
          <a:ext cx="7979024" cy="1956816"/>
        </p:xfrm>
        <a:graphic>
          <a:graphicData uri="http://schemas.openxmlformats.org/drawingml/2006/table">
            <a:tbl>
              <a:tblPr firstRow="1" firstCol="1" bandRow="1"/>
              <a:tblGrid>
                <a:gridCol w="3600400">
                  <a:extLst>
                    <a:ext uri="{9D8B030D-6E8A-4147-A177-3AD203B41FA5}">
                      <a16:colId xmlns="" xmlns:a16="http://schemas.microsoft.com/office/drawing/2014/main" val="20000"/>
                    </a:ext>
                  </a:extLst>
                </a:gridCol>
                <a:gridCol w="4378624">
                  <a:extLst>
                    <a:ext uri="{9D8B030D-6E8A-4147-A177-3AD203B41FA5}">
                      <a16:colId xmlns="" xmlns:a16="http://schemas.microsoft.com/office/drawing/2014/main" val="20001"/>
                    </a:ext>
                  </a:extLst>
                </a:gridCol>
              </a:tblGrid>
              <a:tr h="0">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State/governance</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R</a:t>
                      </a:r>
                      <a:r>
                        <a:rPr lang="en-US" sz="2000" dirty="0" smtClean="0">
                          <a:effectLst/>
                          <a:latin typeface="Arial" panose="020B0604020202020204" pitchFamily="34" charset="0"/>
                          <a:ea typeface="Calibri" panose="020F0502020204030204" pitchFamily="34" charset="0"/>
                          <a:cs typeface="Arial" panose="020B0604020202020204" pitchFamily="34" charset="0"/>
                        </a:rPr>
                        <a:t>eview </a:t>
                      </a:r>
                      <a:r>
                        <a:rPr lang="en-US" sz="2000" dirty="0">
                          <a:effectLst/>
                          <a:latin typeface="Arial" panose="020B0604020202020204" pitchFamily="34" charset="0"/>
                          <a:ea typeface="Calibri" panose="020F0502020204030204" pitchFamily="34" charset="0"/>
                          <a:cs typeface="Arial" panose="020B0604020202020204" pitchFamily="34" charset="0"/>
                        </a:rPr>
                        <a:t>the funding model of SOEs and other measures.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C</a:t>
                      </a:r>
                      <a:r>
                        <a:rPr lang="en-US" sz="2000" dirty="0" smtClean="0">
                          <a:effectLst/>
                          <a:latin typeface="Arial" panose="020B0604020202020204" pitchFamily="34" charset="0"/>
                          <a:ea typeface="Calibri" panose="020F0502020204030204" pitchFamily="34" charset="0"/>
                          <a:cs typeface="Arial" panose="020B0604020202020204" pitchFamily="34" charset="0"/>
                        </a:rPr>
                        <a:t>hange </a:t>
                      </a:r>
                      <a:r>
                        <a:rPr lang="en-US" sz="2000" dirty="0">
                          <a:effectLst/>
                          <a:latin typeface="Arial" panose="020B0604020202020204" pitchFamily="34" charset="0"/>
                          <a:ea typeface="Calibri" panose="020F0502020204030204" pitchFamily="34" charset="0"/>
                          <a:cs typeface="Arial" panose="020B0604020202020204" pitchFamily="34" charset="0"/>
                        </a:rPr>
                        <a:t>the way that boards are appointed.</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R</a:t>
                      </a:r>
                      <a:r>
                        <a:rPr lang="en-US" sz="2000" dirty="0" smtClean="0">
                          <a:effectLst/>
                          <a:latin typeface="Arial" panose="020B0604020202020204" pitchFamily="34" charset="0"/>
                          <a:ea typeface="Calibri" panose="020F0502020204030204" pitchFamily="34" charset="0"/>
                          <a:cs typeface="Arial" panose="020B0604020202020204" pitchFamily="34" charset="0"/>
                        </a:rPr>
                        <a:t>emove </a:t>
                      </a:r>
                      <a:r>
                        <a:rPr lang="en-US" sz="2000" dirty="0">
                          <a:effectLst/>
                          <a:latin typeface="Arial" panose="020B0604020202020204" pitchFamily="34" charset="0"/>
                          <a:ea typeface="Calibri" panose="020F0502020204030204" pitchFamily="34" charset="0"/>
                          <a:cs typeface="Arial" panose="020B0604020202020204" pitchFamily="34" charset="0"/>
                        </a:rPr>
                        <a:t>board members from any role in procurement.</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512811944"/>
              </p:ext>
            </p:extLst>
          </p:nvPr>
        </p:nvGraphicFramePr>
        <p:xfrm>
          <a:off x="710462" y="1052736"/>
          <a:ext cx="7972509" cy="1304544"/>
        </p:xfrm>
        <a:graphic>
          <a:graphicData uri="http://schemas.openxmlformats.org/drawingml/2006/table">
            <a:tbl>
              <a:tblPr firstRow="1" firstCol="1" bandRow="1"/>
              <a:tblGrid>
                <a:gridCol w="3600400">
                  <a:extLst>
                    <a:ext uri="{9D8B030D-6E8A-4147-A177-3AD203B41FA5}">
                      <a16:colId xmlns="" xmlns:a16="http://schemas.microsoft.com/office/drawing/2014/main" val="20000"/>
                    </a:ext>
                  </a:extLst>
                </a:gridCol>
                <a:gridCol w="4372109">
                  <a:extLst>
                    <a:ext uri="{9D8B030D-6E8A-4147-A177-3AD203B41FA5}">
                      <a16:colId xmlns="" xmlns:a16="http://schemas.microsoft.com/office/drawing/2014/main" val="20001"/>
                    </a:ext>
                  </a:extLst>
                </a:gridCol>
              </a:tblGrid>
              <a:tr h="0">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Social Sector/Civil Society</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C</a:t>
                      </a:r>
                      <a:r>
                        <a:rPr lang="en-US" sz="2000" dirty="0" smtClean="0">
                          <a:effectLst/>
                          <a:latin typeface="Arial" panose="020B0604020202020204" pitchFamily="34" charset="0"/>
                          <a:ea typeface="Calibri" panose="020F0502020204030204" pitchFamily="34" charset="0"/>
                          <a:cs typeface="Arial" panose="020B0604020202020204" pitchFamily="34" charset="0"/>
                        </a:rPr>
                        <a:t>onvene </a:t>
                      </a:r>
                      <a:r>
                        <a:rPr lang="en-US" sz="2000" dirty="0">
                          <a:effectLst/>
                          <a:latin typeface="Arial" panose="020B0604020202020204" pitchFamily="34" charset="0"/>
                          <a:ea typeface="Calibri" panose="020F0502020204030204" pitchFamily="34" charset="0"/>
                          <a:cs typeface="Arial" panose="020B0604020202020204" pitchFamily="34" charset="0"/>
                        </a:rPr>
                        <a:t>a Social Sector Summit during the course of this year to recognise the critical role they play in society</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10" name="Title 1"/>
          <p:cNvSpPr>
            <a:spLocks noGrp="1"/>
          </p:cNvSpPr>
          <p:nvPr>
            <p:ph type="title"/>
          </p:nvPr>
        </p:nvSpPr>
        <p:spPr>
          <a:xfrm>
            <a:off x="251520" y="72009"/>
            <a:ext cx="8568952" cy="620687"/>
          </a:xfrm>
        </p:spPr>
        <p:txBody>
          <a:bodyPr/>
          <a:lstStyle/>
          <a:p>
            <a:r>
              <a:rPr lang="en-ZA" dirty="0" smtClean="0"/>
              <a:t>Highlights of SoNA </a:t>
            </a:r>
            <a:r>
              <a:rPr lang="en-ZA" dirty="0"/>
              <a:t>2018 </a:t>
            </a:r>
            <a:r>
              <a:rPr lang="en-ZA" dirty="0" smtClean="0"/>
              <a:t>– Main priorities</a:t>
            </a:r>
            <a:endParaRPr lang="en-ZA" dirty="0"/>
          </a:p>
        </p:txBody>
      </p:sp>
    </p:spTree>
    <p:extLst>
      <p:ext uri="{BB962C8B-B14F-4D97-AF65-F5344CB8AC3E}">
        <p14:creationId xmlns:p14="http://schemas.microsoft.com/office/powerpoint/2010/main" xmlns="" val="393957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12</a:t>
            </a:fld>
            <a:endParaRPr lang="en-US" altLang="en-US" dirty="0"/>
          </a:p>
        </p:txBody>
      </p:sp>
      <p:graphicFrame>
        <p:nvGraphicFramePr>
          <p:cNvPr id="8" name="Table 7"/>
          <p:cNvGraphicFramePr>
            <a:graphicFrameLocks noGrp="1"/>
          </p:cNvGraphicFramePr>
          <p:nvPr>
            <p:extLst>
              <p:ext uri="{D42A27DB-BD31-4B8C-83A1-F6EECF244321}">
                <p14:modId xmlns:p14="http://schemas.microsoft.com/office/powerpoint/2010/main" xmlns="" val="4173808765"/>
              </p:ext>
            </p:extLst>
          </p:nvPr>
        </p:nvGraphicFramePr>
        <p:xfrm>
          <a:off x="585745" y="1196752"/>
          <a:ext cx="7972509" cy="5218176"/>
        </p:xfrm>
        <a:graphic>
          <a:graphicData uri="http://schemas.openxmlformats.org/drawingml/2006/table">
            <a:tbl>
              <a:tblPr firstRow="1" firstCol="1" bandRow="1"/>
              <a:tblGrid>
                <a:gridCol w="2978143">
                  <a:extLst>
                    <a:ext uri="{9D8B030D-6E8A-4147-A177-3AD203B41FA5}">
                      <a16:colId xmlns="" xmlns:a16="http://schemas.microsoft.com/office/drawing/2014/main" val="20000"/>
                    </a:ext>
                  </a:extLst>
                </a:gridCol>
                <a:gridCol w="4994366">
                  <a:extLst>
                    <a:ext uri="{9D8B030D-6E8A-4147-A177-3AD203B41FA5}">
                      <a16:colId xmlns="" xmlns:a16="http://schemas.microsoft.com/office/drawing/2014/main" val="20001"/>
                    </a:ext>
                  </a:extLst>
                </a:gridCol>
              </a:tblGrid>
              <a:tr h="0">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Corruption/state capture</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commission of inquiry into state capture to commence its work shortly.</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smtClean="0">
                          <a:effectLst/>
                          <a:latin typeface="Arial" panose="020B0604020202020204" pitchFamily="34" charset="0"/>
                          <a:ea typeface="Calibri" panose="020F0502020204030204" pitchFamily="34" charset="0"/>
                          <a:cs typeface="Arial" panose="020B0604020202020204" pitchFamily="34" charset="0"/>
                        </a:rPr>
                        <a:t>The </a:t>
                      </a:r>
                      <a:r>
                        <a:rPr lang="en-US" sz="2000" dirty="0">
                          <a:effectLst/>
                          <a:latin typeface="Arial" panose="020B0604020202020204" pitchFamily="34" charset="0"/>
                          <a:ea typeface="Calibri" panose="020F0502020204030204" pitchFamily="34" charset="0"/>
                          <a:cs typeface="Arial" panose="020B0604020202020204" pitchFamily="34" charset="0"/>
                        </a:rPr>
                        <a:t>Commission should not displace the regular work of the country's law enforcement agencies in investigating and prosecuting any and all acts of corruption.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smtClean="0">
                          <a:effectLst/>
                          <a:latin typeface="Arial" panose="020B0604020202020204" pitchFamily="34" charset="0"/>
                          <a:ea typeface="Calibri" panose="020F0502020204030204" pitchFamily="34" charset="0"/>
                          <a:cs typeface="Arial" panose="020B0604020202020204" pitchFamily="34" charset="0"/>
                        </a:rPr>
                        <a:t>Urge </a:t>
                      </a:r>
                      <a:r>
                        <a:rPr lang="en-US" sz="2000" dirty="0">
                          <a:effectLst/>
                          <a:latin typeface="Arial" panose="020B0604020202020204" pitchFamily="34" charset="0"/>
                          <a:ea typeface="Calibri" panose="020F0502020204030204" pitchFamily="34" charset="0"/>
                          <a:cs typeface="Arial" panose="020B0604020202020204" pitchFamily="34" charset="0"/>
                        </a:rPr>
                        <a:t>professional bodies and regulatory authorities to take action against members who are found to have acted improperly and unethically.</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smtClean="0">
                          <a:effectLst/>
                          <a:latin typeface="Arial" panose="020B0604020202020204" pitchFamily="34" charset="0"/>
                          <a:ea typeface="Calibri" panose="020F0502020204030204" pitchFamily="34" charset="0"/>
                          <a:cs typeface="Arial" panose="020B0604020202020204" pitchFamily="34" charset="0"/>
                        </a:rPr>
                        <a:t>Urgently </a:t>
                      </a:r>
                      <a:r>
                        <a:rPr lang="en-US" sz="2000" dirty="0">
                          <a:effectLst/>
                          <a:latin typeface="Arial" panose="020B0604020202020204" pitchFamily="34" charset="0"/>
                          <a:ea typeface="Calibri" panose="020F0502020204030204" pitchFamily="34" charset="0"/>
                          <a:cs typeface="Arial" panose="020B0604020202020204" pitchFamily="34" charset="0"/>
                        </a:rPr>
                        <a:t>attend to the leadership issues at the National Prosecuting Authority to ensure that this critical institution is stabilised and able to perform its mandate unhindered.</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9" name="Title 1"/>
          <p:cNvSpPr>
            <a:spLocks noGrp="1"/>
          </p:cNvSpPr>
          <p:nvPr>
            <p:ph type="title"/>
          </p:nvPr>
        </p:nvSpPr>
        <p:spPr>
          <a:xfrm>
            <a:off x="251520" y="72009"/>
            <a:ext cx="8568952" cy="620687"/>
          </a:xfrm>
        </p:spPr>
        <p:txBody>
          <a:bodyPr/>
          <a:lstStyle/>
          <a:p>
            <a:r>
              <a:rPr lang="en-ZA" dirty="0" smtClean="0"/>
              <a:t>Highlights of SoNA </a:t>
            </a:r>
            <a:r>
              <a:rPr lang="en-ZA" dirty="0"/>
              <a:t>2018 </a:t>
            </a:r>
            <a:r>
              <a:rPr lang="en-ZA" dirty="0" smtClean="0"/>
              <a:t>– Main priorities</a:t>
            </a:r>
            <a:endParaRPr lang="en-ZA" dirty="0"/>
          </a:p>
        </p:txBody>
      </p:sp>
    </p:spTree>
    <p:extLst>
      <p:ext uri="{BB962C8B-B14F-4D97-AF65-F5344CB8AC3E}">
        <p14:creationId xmlns:p14="http://schemas.microsoft.com/office/powerpoint/2010/main" xmlns="" val="219398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457026"/>
          </a:xfrm>
        </p:spPr>
        <p:txBody>
          <a:bodyPr/>
          <a:lstStyle/>
          <a:p>
            <a:r>
              <a:rPr lang="en-ZA" dirty="0" smtClean="0"/>
              <a:t>SoNA implications for Local Government </a:t>
            </a:r>
            <a:endParaRPr lang="en-ZA"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13</a:t>
            </a:fld>
            <a:endParaRPr lang="en-US" altLang="en-US" dirty="0"/>
          </a:p>
        </p:txBody>
      </p:sp>
      <p:sp>
        <p:nvSpPr>
          <p:cNvPr id="4" name="Content Placeholder 3"/>
          <p:cNvSpPr>
            <a:spLocks noGrp="1"/>
          </p:cNvSpPr>
          <p:nvPr>
            <p:ph sz="quarter" idx="13"/>
          </p:nvPr>
        </p:nvSpPr>
        <p:spPr>
          <a:xfrm>
            <a:off x="628650" y="620687"/>
            <a:ext cx="8047806" cy="5735661"/>
          </a:xfrm>
        </p:spPr>
        <p:txBody>
          <a:bodyPr/>
          <a:lstStyle/>
          <a:p>
            <a:pPr marL="0" indent="0" algn="just">
              <a:buNone/>
            </a:pPr>
            <a:r>
              <a:rPr lang="en-ZA" sz="2200" dirty="0" smtClean="0"/>
              <a:t>The SoNA </a:t>
            </a:r>
            <a:r>
              <a:rPr lang="en-ZA" sz="2200" dirty="0"/>
              <a:t>did not directly address local government, but there are a number of COGTA programmes which need to strongly support the direction of government as set out by the </a:t>
            </a:r>
            <a:r>
              <a:rPr lang="en-ZA" sz="2200" dirty="0" smtClean="0"/>
              <a:t>President.</a:t>
            </a:r>
          </a:p>
          <a:p>
            <a:pPr marL="0" indent="0" algn="just">
              <a:buNone/>
            </a:pPr>
            <a:endParaRPr lang="en-ZA" sz="900" dirty="0"/>
          </a:p>
          <a:p>
            <a:pPr marL="0" indent="0" algn="just">
              <a:buNone/>
            </a:pPr>
            <a:r>
              <a:rPr lang="en-ZA" sz="2200" b="1" dirty="0" smtClean="0"/>
              <a:t>Radical economic transformation</a:t>
            </a:r>
            <a:endParaRPr lang="en-ZA" sz="2200" b="1" dirty="0"/>
          </a:p>
          <a:p>
            <a:pPr marL="0" indent="0" algn="just">
              <a:buNone/>
            </a:pPr>
            <a:endParaRPr lang="en-ZA" sz="1000" dirty="0" smtClean="0"/>
          </a:p>
          <a:p>
            <a:pPr algn="just">
              <a:lnSpc>
                <a:spcPct val="100000"/>
              </a:lnSpc>
            </a:pPr>
            <a:r>
              <a:rPr lang="en-ZA" sz="2200" dirty="0" smtClean="0"/>
              <a:t>Municipalities </a:t>
            </a:r>
            <a:r>
              <a:rPr lang="en-ZA" sz="2200" dirty="0"/>
              <a:t>have an important role to play in promoting radical economic and social transformation through managing municipal spaces.</a:t>
            </a:r>
            <a:endParaRPr lang="en-GB" sz="2200" dirty="0"/>
          </a:p>
          <a:p>
            <a:pPr algn="just">
              <a:lnSpc>
                <a:spcPct val="100000"/>
              </a:lnSpc>
            </a:pPr>
            <a:r>
              <a:rPr lang="en-ZA" sz="2200" dirty="0" smtClean="0"/>
              <a:t>CoGTA </a:t>
            </a:r>
            <a:r>
              <a:rPr lang="en-ZA" sz="2200" dirty="0"/>
              <a:t>has a key role to play in implementing the Back to Basics programme to improve the </a:t>
            </a:r>
            <a:r>
              <a:rPr lang="en-ZA" sz="2200" u="sng" dirty="0"/>
              <a:t>functionality of the local government sphere</a:t>
            </a:r>
            <a:r>
              <a:rPr lang="en-ZA" sz="2200" dirty="0"/>
              <a:t>. The B2B </a:t>
            </a:r>
            <a:r>
              <a:rPr lang="en-ZA" sz="2200" dirty="0" smtClean="0"/>
              <a:t>programme’s 2</a:t>
            </a:r>
            <a:r>
              <a:rPr lang="en-ZA" sz="2200" baseline="30000" dirty="0" smtClean="0"/>
              <a:t>nd</a:t>
            </a:r>
            <a:r>
              <a:rPr lang="en-ZA" sz="2200" dirty="0" smtClean="0"/>
              <a:t> phase </a:t>
            </a:r>
            <a:r>
              <a:rPr lang="en-ZA" sz="2200" dirty="0"/>
              <a:t>include a number of aspects aimed at strengthening radical economic </a:t>
            </a:r>
            <a:r>
              <a:rPr lang="en-ZA" sz="2200" dirty="0" smtClean="0"/>
              <a:t>transformation, including transforming develop-mental and spatial planning, implementing the IUDF and revitalising LED.</a:t>
            </a:r>
            <a:endParaRPr lang="en-ZA" sz="2200" dirty="0"/>
          </a:p>
        </p:txBody>
      </p:sp>
      <p:pic>
        <p:nvPicPr>
          <p:cNvPr id="5" name="Picture 4"/>
          <p:cNvPicPr>
            <a:picLocks noChangeAspect="1"/>
          </p:cNvPicPr>
          <p:nvPr/>
        </p:nvPicPr>
        <p:blipFill>
          <a:blip r:embed="rId2"/>
          <a:stretch>
            <a:fillRect/>
          </a:stretch>
        </p:blipFill>
        <p:spPr>
          <a:xfrm>
            <a:off x="6444208" y="1556793"/>
            <a:ext cx="2047086" cy="1224136"/>
          </a:xfrm>
          <a:prstGeom prst="rect">
            <a:avLst/>
          </a:prstGeom>
        </p:spPr>
      </p:pic>
    </p:spTree>
    <p:extLst>
      <p:ext uri="{BB962C8B-B14F-4D97-AF65-F5344CB8AC3E}">
        <p14:creationId xmlns:p14="http://schemas.microsoft.com/office/powerpoint/2010/main" xmlns="" val="152297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457026"/>
          </a:xfrm>
        </p:spPr>
        <p:txBody>
          <a:bodyPr/>
          <a:lstStyle/>
          <a:p>
            <a:pPr algn="l"/>
            <a:r>
              <a:rPr lang="en-ZA" sz="2200" dirty="0" smtClean="0"/>
              <a:t>SoNA implications : Radical economic transformation</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14</a:t>
            </a:fld>
            <a:endParaRPr lang="en-US" altLang="en-US" dirty="0"/>
          </a:p>
        </p:txBody>
      </p:sp>
      <p:sp>
        <p:nvSpPr>
          <p:cNvPr id="4" name="Content Placeholder 3"/>
          <p:cNvSpPr>
            <a:spLocks noGrp="1"/>
          </p:cNvSpPr>
          <p:nvPr>
            <p:ph sz="quarter" idx="13"/>
          </p:nvPr>
        </p:nvSpPr>
        <p:spPr>
          <a:xfrm>
            <a:off x="598394" y="620687"/>
            <a:ext cx="8047806" cy="5735661"/>
          </a:xfrm>
        </p:spPr>
        <p:txBody>
          <a:bodyPr/>
          <a:lstStyle/>
          <a:p>
            <a:pPr marL="0" indent="0" algn="just">
              <a:buNone/>
            </a:pPr>
            <a:r>
              <a:rPr lang="en-ZA" b="1" dirty="0" smtClean="0"/>
              <a:t>Revitalising LED: National conference </a:t>
            </a:r>
          </a:p>
          <a:p>
            <a:pPr marL="0" indent="0" algn="just">
              <a:buNone/>
            </a:pPr>
            <a:endParaRPr lang="en-ZA" dirty="0" smtClean="0"/>
          </a:p>
          <a:p>
            <a:pPr marL="0" indent="0" algn="just">
              <a:buNone/>
            </a:pPr>
            <a:r>
              <a:rPr lang="en-ZA" dirty="0" smtClean="0"/>
              <a:t>The </a:t>
            </a:r>
            <a:r>
              <a:rPr lang="en-ZA" dirty="0"/>
              <a:t>national LED conference committed itself </a:t>
            </a:r>
            <a:r>
              <a:rPr lang="en-ZA" dirty="0" smtClean="0"/>
              <a:t>to the </a:t>
            </a:r>
            <a:r>
              <a:rPr lang="en-ZA" dirty="0"/>
              <a:t>implementation of the revised </a:t>
            </a:r>
            <a:r>
              <a:rPr lang="en-ZA" b="1" dirty="0"/>
              <a:t>National Framework for Local Economic Development </a:t>
            </a:r>
            <a:r>
              <a:rPr lang="en-ZA" dirty="0"/>
              <a:t>and the </a:t>
            </a:r>
            <a:r>
              <a:rPr lang="en-ZA" u="sng" dirty="0"/>
              <a:t>following principles of the LED Fram</a:t>
            </a:r>
            <a:r>
              <a:rPr lang="en-ZA" dirty="0"/>
              <a:t>ework</a:t>
            </a:r>
            <a:r>
              <a:rPr lang="en-ZA" dirty="0" smtClean="0"/>
              <a:t>:</a:t>
            </a:r>
          </a:p>
          <a:p>
            <a:pPr marL="0" indent="0" algn="just">
              <a:buNone/>
            </a:pPr>
            <a:endParaRPr lang="en-GB" sz="800" dirty="0"/>
          </a:p>
          <a:p>
            <a:pPr lvl="0"/>
            <a:r>
              <a:rPr lang="en-ZA" dirty="0" smtClean="0"/>
              <a:t>Collaborative Partnerships</a:t>
            </a:r>
            <a:endParaRPr lang="en-GB" dirty="0"/>
          </a:p>
          <a:p>
            <a:pPr lvl="0"/>
            <a:r>
              <a:rPr lang="en-ZA" dirty="0"/>
              <a:t>Integrated place development that recognises marginalised territories such as townships, informal settlements, peri-urban areas, and rural </a:t>
            </a:r>
            <a:r>
              <a:rPr lang="en-ZA" dirty="0" smtClean="0"/>
              <a:t>settlements</a:t>
            </a:r>
            <a:endParaRPr lang="en-GB" dirty="0"/>
          </a:p>
          <a:p>
            <a:pPr lvl="0"/>
            <a:r>
              <a:rPr lang="en-ZA" dirty="0"/>
              <a:t>Inclusive economy that prioritises those that are marginalised such as youth, women, and </a:t>
            </a:r>
            <a:r>
              <a:rPr lang="en-ZA" dirty="0" smtClean="0"/>
              <a:t>the informal sector</a:t>
            </a:r>
            <a:endParaRPr lang="en-GB" dirty="0"/>
          </a:p>
          <a:p>
            <a:pPr lvl="0"/>
            <a:r>
              <a:rPr lang="en-ZA" dirty="0"/>
              <a:t>Sustainable </a:t>
            </a:r>
            <a:r>
              <a:rPr lang="en-ZA" dirty="0" smtClean="0"/>
              <a:t>development</a:t>
            </a:r>
            <a:endParaRPr lang="en-GB" dirty="0"/>
          </a:p>
          <a:p>
            <a:pPr lvl="0"/>
            <a:r>
              <a:rPr lang="en-ZA" dirty="0"/>
              <a:t>Enhance and upscale enterprise development and support</a:t>
            </a:r>
            <a:endParaRPr lang="en-GB" dirty="0"/>
          </a:p>
          <a:p>
            <a:pPr lvl="0"/>
            <a:r>
              <a:rPr lang="en-ZA" dirty="0" smtClean="0"/>
              <a:t>Ensure effective </a:t>
            </a:r>
            <a:r>
              <a:rPr lang="en-ZA" dirty="0"/>
              <a:t>leadership and proper </a:t>
            </a:r>
            <a:r>
              <a:rPr lang="en-ZA" dirty="0" smtClean="0"/>
              <a:t>governance</a:t>
            </a:r>
            <a:endParaRPr lang="en-GB" dirty="0"/>
          </a:p>
          <a:p>
            <a:pPr lvl="0"/>
            <a:r>
              <a:rPr lang="en-ZA" dirty="0"/>
              <a:t>State-led, private sector driven, community based </a:t>
            </a:r>
            <a:r>
              <a:rPr lang="en-ZA" dirty="0" smtClean="0"/>
              <a:t>development </a:t>
            </a:r>
            <a:endParaRPr lang="en-GB" dirty="0"/>
          </a:p>
          <a:p>
            <a:pPr lvl="0"/>
            <a:r>
              <a:rPr lang="en-ZA" dirty="0"/>
              <a:t>Innovation-driven economic development and growth</a:t>
            </a:r>
            <a:endParaRPr lang="en-GB" dirty="0"/>
          </a:p>
          <a:p>
            <a:endParaRPr lang="en-GB" b="1" i="1" dirty="0"/>
          </a:p>
          <a:p>
            <a:pPr marL="0" indent="0" algn="just">
              <a:buNone/>
            </a:pPr>
            <a:endParaRPr lang="en-GB" dirty="0"/>
          </a:p>
        </p:txBody>
      </p:sp>
    </p:spTree>
    <p:extLst>
      <p:ext uri="{BB962C8B-B14F-4D97-AF65-F5344CB8AC3E}">
        <p14:creationId xmlns:p14="http://schemas.microsoft.com/office/powerpoint/2010/main" xmlns="" val="394870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457026"/>
          </a:xfrm>
        </p:spPr>
        <p:txBody>
          <a:bodyPr/>
          <a:lstStyle/>
          <a:p>
            <a:pPr algn="l"/>
            <a:r>
              <a:rPr lang="en-ZA" sz="2200" dirty="0" smtClean="0"/>
              <a:t>SoNA implications : Good governance and anti-corruption</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15</a:t>
            </a:fld>
            <a:endParaRPr lang="en-US" altLang="en-US" dirty="0"/>
          </a:p>
        </p:txBody>
      </p:sp>
      <p:sp>
        <p:nvSpPr>
          <p:cNvPr id="4" name="Content Placeholder 3"/>
          <p:cNvSpPr>
            <a:spLocks noGrp="1"/>
          </p:cNvSpPr>
          <p:nvPr>
            <p:ph sz="quarter" idx="13"/>
          </p:nvPr>
        </p:nvSpPr>
        <p:spPr>
          <a:xfrm>
            <a:off x="395536" y="620687"/>
            <a:ext cx="8280920" cy="5735661"/>
          </a:xfrm>
        </p:spPr>
        <p:txBody>
          <a:bodyPr/>
          <a:lstStyle/>
          <a:p>
            <a:pPr marL="0" indent="0">
              <a:buNone/>
            </a:pPr>
            <a:endParaRPr lang="en-ZA" sz="2400" b="1" i="1" dirty="0" smtClean="0"/>
          </a:p>
          <a:p>
            <a:pPr marL="0" indent="0" algn="just">
              <a:buNone/>
            </a:pPr>
            <a:r>
              <a:rPr lang="en-ZA" sz="2400" b="1" i="1" dirty="0" smtClean="0"/>
              <a:t>The </a:t>
            </a:r>
            <a:r>
              <a:rPr lang="en-ZA" sz="2400" b="1" i="1" dirty="0"/>
              <a:t>President </a:t>
            </a:r>
            <a:r>
              <a:rPr lang="en-ZA" sz="2400" b="1" i="1" dirty="0" smtClean="0"/>
              <a:t>called </a:t>
            </a:r>
            <a:r>
              <a:rPr lang="en-ZA" sz="2400" b="1" i="1" dirty="0"/>
              <a:t>for corruption to be dealt with across </a:t>
            </a:r>
            <a:r>
              <a:rPr lang="en-ZA" sz="2400" b="1" i="1" dirty="0" smtClean="0"/>
              <a:t>the whole society</a:t>
            </a:r>
            <a:r>
              <a:rPr lang="en-ZA" sz="2400" b="1" i="1" dirty="0"/>
              <a:t>, </a:t>
            </a:r>
            <a:r>
              <a:rPr lang="en-ZA" sz="2400" b="1" i="1" dirty="0" smtClean="0"/>
              <a:t>including the </a:t>
            </a:r>
            <a:r>
              <a:rPr lang="en-ZA" sz="2400" b="1" i="1" dirty="0"/>
              <a:t>tide of corruption in our public institutions</a:t>
            </a:r>
            <a:r>
              <a:rPr lang="en-ZA" sz="2400" b="1" i="1" dirty="0" smtClean="0"/>
              <a:t>.</a:t>
            </a:r>
          </a:p>
          <a:p>
            <a:pPr marL="0" indent="0">
              <a:buNone/>
            </a:pPr>
            <a:endParaRPr lang="en-GB" sz="800" b="1" i="1" dirty="0"/>
          </a:p>
          <a:p>
            <a:pPr marL="0" indent="0">
              <a:buNone/>
            </a:pPr>
            <a:r>
              <a:rPr lang="en-ZA" sz="2400" dirty="0" smtClean="0"/>
              <a:t>Through </a:t>
            </a:r>
            <a:r>
              <a:rPr lang="en-ZA" sz="2400" dirty="0"/>
              <a:t>the second phases B2B Plan, CoGTA is committed </a:t>
            </a:r>
            <a:r>
              <a:rPr lang="en-ZA" sz="2400" dirty="0" smtClean="0"/>
              <a:t>to:</a:t>
            </a:r>
          </a:p>
          <a:p>
            <a:pPr marL="0" indent="0">
              <a:buNone/>
            </a:pPr>
            <a:endParaRPr lang="en-GB" sz="800" dirty="0"/>
          </a:p>
          <a:p>
            <a:pPr lvl="0"/>
            <a:r>
              <a:rPr lang="en-ZA" sz="2400" dirty="0"/>
              <a:t>Strengthening good governance through enforcing consequences for corruption and implementing forensic reports</a:t>
            </a:r>
            <a:r>
              <a:rPr lang="en-ZA" sz="2400" dirty="0" smtClean="0"/>
              <a:t>.</a:t>
            </a:r>
          </a:p>
          <a:p>
            <a:pPr lvl="0"/>
            <a:endParaRPr lang="en-GB" sz="800" dirty="0"/>
          </a:p>
          <a:p>
            <a:pPr lvl="0"/>
            <a:r>
              <a:rPr lang="en-ZA" sz="2400" dirty="0"/>
              <a:t>Strengthening financial management and financial viability of municipalities through implementing Revenue Enhancement Programmes and addressing municipalities consistently receiving Disclaimer Audit Opinions</a:t>
            </a:r>
            <a:r>
              <a:rPr lang="en-ZA" dirty="0"/>
              <a:t>.</a:t>
            </a:r>
            <a:endParaRPr lang="en-GB" dirty="0"/>
          </a:p>
          <a:p>
            <a:pPr marL="0" indent="0">
              <a:buNone/>
            </a:pPr>
            <a:endParaRPr lang="en-GB" dirty="0"/>
          </a:p>
          <a:p>
            <a:pPr marL="0" indent="0" algn="just">
              <a:buNone/>
            </a:pPr>
            <a:endParaRPr lang="en-GB" dirty="0"/>
          </a:p>
        </p:txBody>
      </p:sp>
    </p:spTree>
    <p:extLst>
      <p:ext uri="{BB962C8B-B14F-4D97-AF65-F5344CB8AC3E}">
        <p14:creationId xmlns:p14="http://schemas.microsoft.com/office/powerpoint/2010/main" xmlns="" val="125141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360040"/>
          </a:xfrm>
        </p:spPr>
        <p:txBody>
          <a:bodyPr/>
          <a:lstStyle/>
          <a:p>
            <a:pPr algn="l"/>
            <a:r>
              <a:rPr lang="en-ZA" sz="2200" dirty="0" smtClean="0"/>
              <a:t>SoNA implications : Institutional efficiency</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16</a:t>
            </a:fld>
            <a:endParaRPr lang="en-US" altLang="en-US" dirty="0"/>
          </a:p>
        </p:txBody>
      </p:sp>
      <p:sp>
        <p:nvSpPr>
          <p:cNvPr id="4" name="Content Placeholder 3"/>
          <p:cNvSpPr>
            <a:spLocks noGrp="1"/>
          </p:cNvSpPr>
          <p:nvPr>
            <p:ph sz="quarter" idx="13"/>
          </p:nvPr>
        </p:nvSpPr>
        <p:spPr>
          <a:xfrm>
            <a:off x="323528" y="476673"/>
            <a:ext cx="8568952" cy="5879676"/>
          </a:xfrm>
        </p:spPr>
        <p:txBody>
          <a:bodyPr/>
          <a:lstStyle/>
          <a:p>
            <a:pPr marL="0" indent="0" algn="just">
              <a:lnSpc>
                <a:spcPct val="100000"/>
              </a:lnSpc>
              <a:spcBef>
                <a:spcPts val="0"/>
              </a:spcBef>
              <a:buNone/>
            </a:pPr>
            <a:r>
              <a:rPr lang="en-ZA" b="1" i="1" dirty="0" smtClean="0"/>
              <a:t>The </a:t>
            </a:r>
            <a:r>
              <a:rPr lang="en-ZA" b="1" i="1" dirty="0"/>
              <a:t>President </a:t>
            </a:r>
            <a:r>
              <a:rPr lang="en-ZA" b="1" i="1" dirty="0" smtClean="0"/>
              <a:t>commanded public </a:t>
            </a:r>
            <a:r>
              <a:rPr lang="en-ZA" b="1" i="1" dirty="0"/>
              <a:t>servants to adhere to the </a:t>
            </a:r>
            <a:r>
              <a:rPr lang="en-ZA" b="1" i="1" dirty="0" smtClean="0"/>
              <a:t>principles </a:t>
            </a:r>
            <a:r>
              <a:rPr lang="en-ZA" b="1" i="1" dirty="0"/>
              <a:t>of Batho Pele, of putting our people first and that everyone in </a:t>
            </a:r>
            <a:r>
              <a:rPr lang="en-ZA" b="1" i="1" dirty="0" smtClean="0"/>
              <a:t>the public </a:t>
            </a:r>
            <a:r>
              <a:rPr lang="en-ZA" b="1" i="1" dirty="0"/>
              <a:t>service should undertake their responsibilities with efficiency, diligence and integrity. </a:t>
            </a:r>
            <a:r>
              <a:rPr lang="en-ZA" b="1" i="1" dirty="0" smtClean="0"/>
              <a:t>He </a:t>
            </a:r>
            <a:r>
              <a:rPr lang="en-ZA" b="1" i="1" dirty="0"/>
              <a:t>called on all public servants to become agents for change</a:t>
            </a:r>
            <a:r>
              <a:rPr lang="en-ZA" b="1" i="1" dirty="0" smtClean="0"/>
              <a:t>.</a:t>
            </a:r>
          </a:p>
          <a:p>
            <a:pPr marL="0" indent="0">
              <a:lnSpc>
                <a:spcPct val="100000"/>
              </a:lnSpc>
              <a:spcBef>
                <a:spcPts val="0"/>
              </a:spcBef>
              <a:buNone/>
            </a:pPr>
            <a:endParaRPr lang="en-GB" sz="1100" b="1" i="1" dirty="0"/>
          </a:p>
          <a:p>
            <a:pPr marL="0" indent="0">
              <a:spcBef>
                <a:spcPts val="0"/>
              </a:spcBef>
              <a:buNone/>
            </a:pPr>
            <a:r>
              <a:rPr lang="en-ZA" dirty="0"/>
              <a:t>The </a:t>
            </a:r>
            <a:r>
              <a:rPr lang="en-ZA" dirty="0" smtClean="0"/>
              <a:t>2</a:t>
            </a:r>
            <a:r>
              <a:rPr lang="en-ZA" baseline="30000" dirty="0" smtClean="0"/>
              <a:t>nd</a:t>
            </a:r>
            <a:r>
              <a:rPr lang="en-ZA" dirty="0" smtClean="0"/>
              <a:t> phase of B2B emphasises </a:t>
            </a:r>
            <a:r>
              <a:rPr lang="en-ZA" dirty="0"/>
              <a:t>the need for both a positive municipal interface with communities and institutional capability and efficiency</a:t>
            </a:r>
            <a:r>
              <a:rPr lang="en-ZA" dirty="0" smtClean="0"/>
              <a:t>.</a:t>
            </a:r>
          </a:p>
          <a:p>
            <a:pPr marL="0" indent="0">
              <a:spcBef>
                <a:spcPts val="0"/>
              </a:spcBef>
              <a:buNone/>
            </a:pPr>
            <a:endParaRPr lang="en-GB" sz="800" dirty="0"/>
          </a:p>
          <a:p>
            <a:pPr marL="0" indent="0">
              <a:spcBef>
                <a:spcPts val="0"/>
              </a:spcBef>
              <a:buNone/>
            </a:pPr>
            <a:r>
              <a:rPr lang="en-ZA" dirty="0" smtClean="0"/>
              <a:t>CoGTA </a:t>
            </a:r>
            <a:r>
              <a:rPr lang="en-ZA" dirty="0"/>
              <a:t>will support the enhancement of positive community experiences through</a:t>
            </a:r>
            <a:r>
              <a:rPr lang="en-ZA" dirty="0" smtClean="0"/>
              <a:t>:</a:t>
            </a:r>
          </a:p>
          <a:p>
            <a:pPr marL="0" indent="0">
              <a:spcBef>
                <a:spcPts val="0"/>
              </a:spcBef>
              <a:buNone/>
            </a:pPr>
            <a:endParaRPr lang="en-GB" sz="800" dirty="0"/>
          </a:p>
          <a:p>
            <a:pPr marL="457200" indent="-457200">
              <a:spcBef>
                <a:spcPts val="0"/>
              </a:spcBef>
              <a:buFont typeface="+mj-lt"/>
              <a:buAutoNum type="alphaLcParenR"/>
            </a:pPr>
            <a:r>
              <a:rPr lang="en-ZA" dirty="0" smtClean="0"/>
              <a:t>Improvement </a:t>
            </a:r>
            <a:r>
              <a:rPr lang="en-ZA" dirty="0"/>
              <a:t>of complaints management systems and municipal </a:t>
            </a:r>
            <a:r>
              <a:rPr lang="en-ZA" dirty="0" smtClean="0"/>
              <a:t>frontline </a:t>
            </a:r>
            <a:r>
              <a:rPr lang="en-ZA" dirty="0"/>
              <a:t>offices; and</a:t>
            </a:r>
            <a:endParaRPr lang="en-GB" dirty="0"/>
          </a:p>
          <a:p>
            <a:pPr marL="457200" lvl="0" indent="-457200">
              <a:spcBef>
                <a:spcPts val="0"/>
              </a:spcBef>
              <a:buFont typeface="+mj-lt"/>
              <a:buAutoNum type="alphaLcParenR"/>
            </a:pPr>
            <a:r>
              <a:rPr lang="en-ZA" dirty="0"/>
              <a:t>Regular feedback to communities on progress with service delivery</a:t>
            </a:r>
            <a:r>
              <a:rPr lang="en-ZA" dirty="0" smtClean="0"/>
              <a:t>.</a:t>
            </a:r>
          </a:p>
          <a:p>
            <a:pPr marL="457200" lvl="0" indent="-457200">
              <a:spcBef>
                <a:spcPts val="0"/>
              </a:spcBef>
              <a:buFont typeface="+mj-lt"/>
              <a:buAutoNum type="alphaLcParenR"/>
            </a:pPr>
            <a:endParaRPr lang="en-GB" sz="800" dirty="0"/>
          </a:p>
          <a:p>
            <a:pPr marL="0" indent="0">
              <a:spcBef>
                <a:spcPts val="0"/>
              </a:spcBef>
              <a:buNone/>
            </a:pPr>
            <a:r>
              <a:rPr lang="en-ZA" u="sng" dirty="0" smtClean="0"/>
              <a:t>CoGTA</a:t>
            </a:r>
            <a:r>
              <a:rPr lang="en-ZA" dirty="0" smtClean="0"/>
              <a:t> </a:t>
            </a:r>
            <a:r>
              <a:rPr lang="en-ZA" dirty="0"/>
              <a:t>will promote the </a:t>
            </a:r>
            <a:r>
              <a:rPr lang="en-ZA" u="sng" dirty="0"/>
              <a:t>building of </a:t>
            </a:r>
            <a:r>
              <a:rPr lang="en-ZA" u="sng" dirty="0" smtClean="0"/>
              <a:t>institutional </a:t>
            </a:r>
            <a:r>
              <a:rPr lang="en-ZA" u="sng" dirty="0"/>
              <a:t>capabilities </a:t>
            </a:r>
            <a:r>
              <a:rPr lang="en-ZA" dirty="0"/>
              <a:t>through</a:t>
            </a:r>
            <a:r>
              <a:rPr lang="en-ZA" dirty="0" smtClean="0"/>
              <a:t>:</a:t>
            </a:r>
          </a:p>
          <a:p>
            <a:pPr marL="0" indent="0">
              <a:spcBef>
                <a:spcPts val="0"/>
              </a:spcBef>
              <a:buNone/>
            </a:pPr>
            <a:endParaRPr lang="en-GB" sz="800" dirty="0"/>
          </a:p>
          <a:p>
            <a:pPr marL="444500" indent="-444500">
              <a:spcBef>
                <a:spcPts val="600"/>
              </a:spcBef>
              <a:buFont typeface="+mj-lt"/>
              <a:buAutoNum type="arabicPeriod"/>
            </a:pPr>
            <a:r>
              <a:rPr lang="en-ZA" dirty="0"/>
              <a:t>S</a:t>
            </a:r>
            <a:r>
              <a:rPr lang="en-ZA" dirty="0" smtClean="0"/>
              <a:t>trengthening </a:t>
            </a:r>
            <a:r>
              <a:rPr lang="en-ZA" dirty="0"/>
              <a:t>of IGR;</a:t>
            </a:r>
            <a:endParaRPr lang="en-GB" dirty="0"/>
          </a:p>
          <a:p>
            <a:pPr marL="444500" lvl="0" indent="-444500">
              <a:spcBef>
                <a:spcPts val="600"/>
              </a:spcBef>
              <a:buFont typeface="+mj-lt"/>
              <a:buAutoNum type="arabicPeriod"/>
            </a:pPr>
            <a:r>
              <a:rPr lang="en-ZA" dirty="0"/>
              <a:t>Strengthening the roles of District Municipalities;</a:t>
            </a:r>
            <a:endParaRPr lang="en-GB" dirty="0"/>
          </a:p>
          <a:p>
            <a:pPr marL="444500" lvl="0" indent="-444500">
              <a:spcBef>
                <a:spcPts val="600"/>
              </a:spcBef>
              <a:buFont typeface="+mj-lt"/>
              <a:buAutoNum type="arabicPeriod"/>
            </a:pPr>
            <a:r>
              <a:rPr lang="en-ZA" dirty="0"/>
              <a:t>Strengthening the provincial CoGTA’s; and</a:t>
            </a:r>
            <a:endParaRPr lang="en-GB" dirty="0"/>
          </a:p>
          <a:p>
            <a:pPr marL="444500" lvl="0" indent="-444500">
              <a:spcBef>
                <a:spcPts val="600"/>
              </a:spcBef>
              <a:buFont typeface="+mj-lt"/>
              <a:buAutoNum type="arabicPeriod"/>
            </a:pPr>
            <a:r>
              <a:rPr lang="en-ZA" dirty="0"/>
              <a:t>Monitoring compliance with the requirements for the appointment of senior managers in Municipalities.</a:t>
            </a:r>
            <a:endParaRPr lang="en-GB" dirty="0"/>
          </a:p>
          <a:p>
            <a:r>
              <a:rPr lang="en-ZA" dirty="0"/>
              <a:t> </a:t>
            </a:r>
            <a:endParaRPr lang="en-GB" dirty="0"/>
          </a:p>
          <a:p>
            <a:pPr marL="0" indent="0">
              <a:buNone/>
            </a:pPr>
            <a:endParaRPr lang="en-GB" dirty="0"/>
          </a:p>
          <a:p>
            <a:pPr marL="0" indent="0">
              <a:buNone/>
            </a:pPr>
            <a:endParaRPr lang="en-GB" dirty="0"/>
          </a:p>
          <a:p>
            <a:pPr marL="0" indent="0" algn="just">
              <a:buNone/>
            </a:pPr>
            <a:endParaRPr lang="en-GB" dirty="0"/>
          </a:p>
        </p:txBody>
      </p:sp>
    </p:spTree>
    <p:extLst>
      <p:ext uri="{BB962C8B-B14F-4D97-AF65-F5344CB8AC3E}">
        <p14:creationId xmlns:p14="http://schemas.microsoft.com/office/powerpoint/2010/main" xmlns="" val="415159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457026"/>
          </a:xfrm>
        </p:spPr>
        <p:txBody>
          <a:bodyPr/>
          <a:lstStyle/>
          <a:p>
            <a:pPr algn="l"/>
            <a:r>
              <a:rPr lang="en-ZA" sz="2200" dirty="0" smtClean="0"/>
              <a:t>SoNA implications: Infrastructure supporting the economy</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17</a:t>
            </a:fld>
            <a:endParaRPr lang="en-US" altLang="en-US" dirty="0"/>
          </a:p>
        </p:txBody>
      </p:sp>
      <p:sp>
        <p:nvSpPr>
          <p:cNvPr id="4" name="Content Placeholder 3"/>
          <p:cNvSpPr>
            <a:spLocks noGrp="1"/>
          </p:cNvSpPr>
          <p:nvPr>
            <p:ph sz="quarter" idx="13"/>
          </p:nvPr>
        </p:nvSpPr>
        <p:spPr>
          <a:xfrm>
            <a:off x="628650" y="620687"/>
            <a:ext cx="8047806" cy="5735661"/>
          </a:xfrm>
        </p:spPr>
        <p:txBody>
          <a:bodyPr/>
          <a:lstStyle/>
          <a:p>
            <a:pPr marL="0" indent="0">
              <a:buNone/>
            </a:pPr>
            <a:endParaRPr lang="en-ZA" sz="800" dirty="0" smtClean="0"/>
          </a:p>
          <a:p>
            <a:r>
              <a:rPr lang="en-GB" b="1" i="1" dirty="0"/>
              <a:t>The President highlighted the importance of </a:t>
            </a:r>
            <a:r>
              <a:rPr lang="en-ZA" b="1" i="1" dirty="0"/>
              <a:t>infrastructure investment to support the productive economy ("to grow the economy, create jobs, empower small businesses and provide services to our people").  </a:t>
            </a:r>
            <a:endParaRPr lang="en-GB" b="1" i="1" dirty="0"/>
          </a:p>
          <a:p>
            <a:pPr marL="0" indent="0">
              <a:buNone/>
            </a:pPr>
            <a:endParaRPr lang="en-ZA" sz="1000" dirty="0" smtClean="0"/>
          </a:p>
          <a:p>
            <a:pPr marL="0" indent="0">
              <a:buNone/>
            </a:pPr>
            <a:r>
              <a:rPr lang="en-ZA" dirty="0" smtClean="0"/>
              <a:t>The </a:t>
            </a:r>
            <a:r>
              <a:rPr lang="en-ZA" dirty="0"/>
              <a:t>second phase B2B plan also prioritizes the continued focus on basic service delivery and infrastructure through</a:t>
            </a:r>
            <a:r>
              <a:rPr lang="en-ZA" dirty="0" smtClean="0"/>
              <a:t>:</a:t>
            </a:r>
          </a:p>
          <a:p>
            <a:pPr marL="0" indent="0">
              <a:buNone/>
            </a:pPr>
            <a:endParaRPr lang="en-GB" sz="800" dirty="0"/>
          </a:p>
          <a:p>
            <a:r>
              <a:rPr lang="en-ZA" dirty="0" smtClean="0"/>
              <a:t>Prioritising </a:t>
            </a:r>
            <a:r>
              <a:rPr lang="en-ZA" dirty="0"/>
              <a:t>Capacity for Service and Infrastructure Delivery;</a:t>
            </a:r>
            <a:endParaRPr lang="en-GB" dirty="0"/>
          </a:p>
          <a:p>
            <a:pPr lvl="0"/>
            <a:r>
              <a:rPr lang="en-ZA" dirty="0"/>
              <a:t>Maintenance of existing infrastructure;</a:t>
            </a:r>
            <a:endParaRPr lang="en-GB" dirty="0"/>
          </a:p>
          <a:p>
            <a:pPr lvl="0"/>
            <a:r>
              <a:rPr lang="en-ZA" dirty="0"/>
              <a:t>Increasing access to quality, reliable and sustainable basic levels of service in 27 prioritised districts; and</a:t>
            </a:r>
            <a:endParaRPr lang="en-GB" dirty="0"/>
          </a:p>
          <a:p>
            <a:pPr lvl="0"/>
            <a:r>
              <a:rPr lang="en-ZA" dirty="0"/>
              <a:t>Making municipal infrastructure procurement more efficient and effective.</a:t>
            </a:r>
            <a:endParaRPr lang="en-GB" dirty="0"/>
          </a:p>
          <a:p>
            <a:pPr marL="0" indent="0">
              <a:buNone/>
            </a:pPr>
            <a:endParaRPr lang="en-GB" sz="1100" dirty="0"/>
          </a:p>
          <a:p>
            <a:pPr marL="0" indent="0">
              <a:spcBef>
                <a:spcPts val="1200"/>
              </a:spcBef>
              <a:buNone/>
            </a:pPr>
            <a:r>
              <a:rPr lang="en-ZA" dirty="0" smtClean="0"/>
              <a:t>CoGTA </a:t>
            </a:r>
            <a:r>
              <a:rPr lang="en-ZA" dirty="0"/>
              <a:t>has intervened in cases of non-performance of municipalities by stopping MIG allocations, through evoking Section 19 of the DoRA. </a:t>
            </a:r>
            <a:endParaRPr lang="en-GB" dirty="0"/>
          </a:p>
          <a:p>
            <a:pPr marL="0" indent="0">
              <a:buNone/>
            </a:pPr>
            <a:endParaRPr lang="en-GB" dirty="0"/>
          </a:p>
          <a:p>
            <a:pPr marL="0" indent="0" algn="just">
              <a:buNone/>
            </a:pPr>
            <a:endParaRPr lang="en-GB" dirty="0"/>
          </a:p>
        </p:txBody>
      </p:sp>
    </p:spTree>
    <p:extLst>
      <p:ext uri="{BB962C8B-B14F-4D97-AF65-F5344CB8AC3E}">
        <p14:creationId xmlns:p14="http://schemas.microsoft.com/office/powerpoint/2010/main" xmlns="" val="197189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457026"/>
          </a:xfrm>
        </p:spPr>
        <p:txBody>
          <a:bodyPr/>
          <a:lstStyle/>
          <a:p>
            <a:pPr algn="l"/>
            <a:r>
              <a:rPr lang="en-ZA" sz="2200" dirty="0" smtClean="0"/>
              <a:t>SoNA implications : Disaster management</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18</a:t>
            </a:fld>
            <a:endParaRPr lang="en-US" altLang="en-US" dirty="0"/>
          </a:p>
        </p:txBody>
      </p:sp>
      <p:sp>
        <p:nvSpPr>
          <p:cNvPr id="4" name="Content Placeholder 3"/>
          <p:cNvSpPr>
            <a:spLocks noGrp="1"/>
          </p:cNvSpPr>
          <p:nvPr>
            <p:ph sz="quarter" idx="13"/>
          </p:nvPr>
        </p:nvSpPr>
        <p:spPr>
          <a:xfrm>
            <a:off x="323528" y="933699"/>
            <a:ext cx="8568952" cy="5735661"/>
          </a:xfrm>
        </p:spPr>
        <p:txBody>
          <a:bodyPr/>
          <a:lstStyle/>
          <a:p>
            <a:pPr marL="0" indent="0" algn="just">
              <a:lnSpc>
                <a:spcPct val="100000"/>
              </a:lnSpc>
              <a:buNone/>
            </a:pPr>
            <a:r>
              <a:rPr lang="en-GB" b="1" i="1" dirty="0" smtClean="0"/>
              <a:t>The President referred to the fact that the country </a:t>
            </a:r>
            <a:r>
              <a:rPr lang="en-GB" b="1" i="1" dirty="0"/>
              <a:t>remains gripped by one of the most </a:t>
            </a:r>
            <a:r>
              <a:rPr lang="en-GB" b="1" i="1" dirty="0">
                <a:effectLst>
                  <a:outerShdw blurRad="38100" dist="38100" dir="2700000" algn="tl">
                    <a:srgbClr val="000000">
                      <a:alpha val="43137"/>
                    </a:srgbClr>
                  </a:outerShdw>
                </a:effectLst>
              </a:rPr>
              <a:t>devastating </a:t>
            </a:r>
            <a:r>
              <a:rPr lang="en-GB" b="1" i="1" dirty="0" smtClean="0">
                <a:effectLst>
                  <a:outerShdw blurRad="38100" dist="38100" dir="2700000" algn="tl">
                    <a:srgbClr val="000000">
                      <a:alpha val="43137"/>
                    </a:srgbClr>
                  </a:outerShdw>
                </a:effectLst>
              </a:rPr>
              <a:t>drought’s </a:t>
            </a:r>
            <a:r>
              <a:rPr lang="en-GB" b="1" i="1" dirty="0" smtClean="0"/>
              <a:t>severe i</a:t>
            </a:r>
            <a:r>
              <a:rPr lang="en-GB" b="1" i="1" u="sng" dirty="0" smtClean="0"/>
              <a:t>mpac</a:t>
            </a:r>
            <a:r>
              <a:rPr lang="en-GB" b="1" i="1" dirty="0" smtClean="0"/>
              <a:t>t on SA’s </a:t>
            </a:r>
            <a:r>
              <a:rPr lang="en-GB" b="1" i="1" u="sng" dirty="0"/>
              <a:t>economy, social services </a:t>
            </a:r>
            <a:r>
              <a:rPr lang="en-GB" b="1" i="1" dirty="0"/>
              <a:t>and </a:t>
            </a:r>
            <a:r>
              <a:rPr lang="en-GB" b="1" i="1" u="sng" dirty="0"/>
              <a:t>agricultural </a:t>
            </a:r>
            <a:r>
              <a:rPr lang="en-GB" b="1" i="1" u="sng" dirty="0" smtClean="0"/>
              <a:t>production</a:t>
            </a:r>
            <a:r>
              <a:rPr lang="en-GB" b="1" i="1" dirty="0" smtClean="0"/>
              <a:t>. </a:t>
            </a:r>
          </a:p>
          <a:p>
            <a:pPr marL="0" indent="0" algn="just">
              <a:lnSpc>
                <a:spcPct val="100000"/>
              </a:lnSpc>
              <a:buNone/>
            </a:pPr>
            <a:r>
              <a:rPr lang="en-GB" b="1" i="1" dirty="0" smtClean="0"/>
              <a:t>He confirmed that the </a:t>
            </a:r>
            <a:r>
              <a:rPr lang="en-GB" b="1" i="1" dirty="0"/>
              <a:t>drought situation in the </a:t>
            </a:r>
            <a:r>
              <a:rPr lang="en-GB" b="1" i="1" dirty="0" smtClean="0"/>
              <a:t>WC, EC </a:t>
            </a:r>
            <a:r>
              <a:rPr lang="en-GB" b="1" i="1" dirty="0"/>
              <a:t>and Northern Cape has been elevated to a national state of disaster. This gives </a:t>
            </a:r>
            <a:r>
              <a:rPr lang="en-GB" b="1" i="1" dirty="0" smtClean="0"/>
              <a:t>National Government </a:t>
            </a:r>
            <a:r>
              <a:rPr lang="en-GB" b="1" i="1" dirty="0"/>
              <a:t>the authority to manage and coordinate a national response with support from all provinces</a:t>
            </a:r>
            <a:r>
              <a:rPr lang="en-GB" dirty="0"/>
              <a:t>. </a:t>
            </a:r>
            <a:endParaRPr lang="en-GB" dirty="0" smtClean="0"/>
          </a:p>
          <a:p>
            <a:pPr marL="0" indent="0" algn="just">
              <a:lnSpc>
                <a:spcPct val="100000"/>
              </a:lnSpc>
              <a:buNone/>
            </a:pPr>
            <a:endParaRPr lang="en-GB" sz="800" dirty="0" smtClean="0"/>
          </a:p>
          <a:p>
            <a:pPr marL="363538" indent="-363538" algn="just">
              <a:lnSpc>
                <a:spcPct val="100000"/>
              </a:lnSpc>
            </a:pPr>
            <a:r>
              <a:rPr lang="en-ZA" dirty="0" smtClean="0"/>
              <a:t>The </a:t>
            </a:r>
            <a:r>
              <a:rPr lang="en-ZA" dirty="0"/>
              <a:t>second phase B2B plan has emphasised the need to strengthen resilience and adaptation to environmental changes through ensuring Disaster Risk Planning and Reduction.</a:t>
            </a:r>
            <a:endParaRPr lang="en-GB" dirty="0"/>
          </a:p>
          <a:p>
            <a:pPr marL="363538" indent="-363538" algn="just">
              <a:lnSpc>
                <a:spcPct val="100000"/>
              </a:lnSpc>
            </a:pPr>
            <a:r>
              <a:rPr lang="en-ZA" dirty="0" smtClean="0"/>
              <a:t>A </a:t>
            </a:r>
            <a:r>
              <a:rPr lang="en-ZA" dirty="0"/>
              <a:t>classification of a national disaster designates the primary responsibility to coordinate and manage the disaster to the </a:t>
            </a:r>
            <a:r>
              <a:rPr lang="en-ZA" u="sng" dirty="0"/>
              <a:t>national executive</a:t>
            </a:r>
            <a:r>
              <a:rPr lang="en-ZA" dirty="0"/>
              <a:t>, in close cooperation with provincial and local government, the private sector and civil society, using the applicable contingency plans and existing legislative mechanisms at its disposal to effectively deal with the effects of the </a:t>
            </a:r>
            <a:r>
              <a:rPr lang="en-ZA" dirty="0" smtClean="0"/>
              <a:t>disaster. </a:t>
            </a:r>
            <a:endParaRPr lang="en-GB" b="1" i="1" dirty="0" smtClean="0"/>
          </a:p>
          <a:p>
            <a:endParaRPr lang="en-GB" b="1" i="1" dirty="0"/>
          </a:p>
          <a:p>
            <a:endParaRPr lang="en-GB" b="1" i="1" dirty="0" smtClean="0"/>
          </a:p>
        </p:txBody>
      </p:sp>
    </p:spTree>
    <p:extLst>
      <p:ext uri="{BB962C8B-B14F-4D97-AF65-F5344CB8AC3E}">
        <p14:creationId xmlns:p14="http://schemas.microsoft.com/office/powerpoint/2010/main" xmlns="" val="1254627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457026"/>
          </a:xfrm>
        </p:spPr>
        <p:txBody>
          <a:bodyPr/>
          <a:lstStyle/>
          <a:p>
            <a:pPr algn="l"/>
            <a:r>
              <a:rPr lang="en-ZA" sz="2200" dirty="0" smtClean="0"/>
              <a:t>Budget 2018: Local government Highlights</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19</a:t>
            </a:fld>
            <a:endParaRPr lang="en-US" altLang="en-US" dirty="0"/>
          </a:p>
        </p:txBody>
      </p:sp>
      <p:sp>
        <p:nvSpPr>
          <p:cNvPr id="4" name="Content Placeholder 3"/>
          <p:cNvSpPr>
            <a:spLocks noGrp="1"/>
          </p:cNvSpPr>
          <p:nvPr>
            <p:ph sz="quarter" idx="13"/>
          </p:nvPr>
        </p:nvSpPr>
        <p:spPr>
          <a:xfrm>
            <a:off x="628649" y="573659"/>
            <a:ext cx="8363297" cy="6167710"/>
          </a:xfrm>
        </p:spPr>
        <p:txBody>
          <a:bodyPr/>
          <a:lstStyle/>
          <a:p>
            <a:pPr marL="0" indent="0">
              <a:buNone/>
            </a:pPr>
            <a:r>
              <a:rPr lang="en-ZA" sz="2200" b="1" dirty="0" smtClean="0"/>
              <a:t>Division of Revenue</a:t>
            </a:r>
            <a:endParaRPr lang="en-ZA" sz="2200" b="1" dirty="0"/>
          </a:p>
          <a:p>
            <a:pPr>
              <a:lnSpc>
                <a:spcPct val="100000"/>
              </a:lnSpc>
            </a:pPr>
            <a:r>
              <a:rPr lang="en-ZA" sz="2200" dirty="0" smtClean="0"/>
              <a:t>Over </a:t>
            </a:r>
            <a:r>
              <a:rPr lang="en-ZA" sz="2200" dirty="0"/>
              <a:t>the next 3 years, 48 per cent of </a:t>
            </a:r>
            <a:r>
              <a:rPr lang="en-ZA" sz="2200" u="sng" dirty="0"/>
              <a:t>nationally raised funds </a:t>
            </a:r>
            <a:r>
              <a:rPr lang="en-ZA" sz="2200" dirty="0"/>
              <a:t>are allocated to National Government, 43 per cent to provincial government and </a:t>
            </a:r>
            <a:r>
              <a:rPr lang="en-ZA" sz="2200" b="1" dirty="0"/>
              <a:t>9 per cent to local government.</a:t>
            </a:r>
            <a:endParaRPr lang="en-GB" sz="2200" b="1" dirty="0"/>
          </a:p>
          <a:p>
            <a:pPr>
              <a:lnSpc>
                <a:spcPct val="100000"/>
              </a:lnSpc>
            </a:pPr>
            <a:r>
              <a:rPr lang="en-ZA" sz="2200" dirty="0"/>
              <a:t>The Minister of Finance indicated that although the </a:t>
            </a:r>
            <a:r>
              <a:rPr lang="en-ZA" sz="2200" dirty="0" smtClean="0"/>
              <a:t>Government </a:t>
            </a:r>
            <a:r>
              <a:rPr lang="en-ZA" sz="2200" dirty="0"/>
              <a:t>would like to </a:t>
            </a:r>
            <a:r>
              <a:rPr lang="en-ZA" sz="2200" dirty="0" smtClean="0"/>
              <a:t>allocate </a:t>
            </a:r>
            <a:r>
              <a:rPr lang="en-ZA" sz="2200" dirty="0"/>
              <a:t>more to each sphere for service delivery, and a </a:t>
            </a:r>
            <a:r>
              <a:rPr lang="en-ZA" sz="2200" b="1" dirty="0"/>
              <a:t>larger share to local government</a:t>
            </a:r>
            <a:r>
              <a:rPr lang="en-ZA" sz="2200" dirty="0"/>
              <a:t>, the reality is that the rising cost of servicing the national debt leaves less resources available to invest in services across all three spheres of government</a:t>
            </a:r>
            <a:endParaRPr lang="en-GB" sz="2200" b="1" i="1" dirty="0" smtClean="0"/>
          </a:p>
        </p:txBody>
      </p:sp>
      <p:pic>
        <p:nvPicPr>
          <p:cNvPr id="5" name="Picture 4"/>
          <p:cNvPicPr>
            <a:picLocks noChangeAspect="1"/>
          </p:cNvPicPr>
          <p:nvPr/>
        </p:nvPicPr>
        <p:blipFill>
          <a:blip r:embed="rId2"/>
          <a:stretch>
            <a:fillRect/>
          </a:stretch>
        </p:blipFill>
        <p:spPr>
          <a:xfrm>
            <a:off x="4860032" y="3906418"/>
            <a:ext cx="3816424" cy="2546918"/>
          </a:xfrm>
          <a:prstGeom prst="rect">
            <a:avLst/>
          </a:prstGeom>
        </p:spPr>
      </p:pic>
    </p:spTree>
    <p:extLst>
      <p:ext uri="{BB962C8B-B14F-4D97-AF65-F5344CB8AC3E}">
        <p14:creationId xmlns:p14="http://schemas.microsoft.com/office/powerpoint/2010/main" xmlns="" val="199311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FFE2B6-938D-47C6-8A9B-DD6FD95CA4F9}" type="slidenum">
              <a:rPr lang="en-US" altLang="en-US" smtClean="0"/>
              <a:pPr>
                <a:defRPr/>
              </a:pPr>
              <a:t>2</a:t>
            </a:fld>
            <a:endParaRPr lang="en-US" altLang="en-US" dirty="0"/>
          </a:p>
        </p:txBody>
      </p:sp>
      <p:sp>
        <p:nvSpPr>
          <p:cNvPr id="6" name="Text Placeholder 5"/>
          <p:cNvSpPr>
            <a:spLocks noGrp="1"/>
          </p:cNvSpPr>
          <p:nvPr>
            <p:ph type="body" sz="quarter" idx="13"/>
          </p:nvPr>
        </p:nvSpPr>
        <p:spPr>
          <a:xfrm>
            <a:off x="395536" y="2276872"/>
            <a:ext cx="8496944" cy="3672408"/>
          </a:xfrm>
        </p:spPr>
        <p:txBody>
          <a:bodyPr/>
          <a:lstStyle/>
          <a:p>
            <a:pPr marL="444500" indent="-444500" algn="ctr">
              <a:buNone/>
            </a:pPr>
            <a:endParaRPr lang="en-ZA" sz="2200" dirty="0"/>
          </a:p>
          <a:p>
            <a:pPr marL="444500" indent="-444500" algn="ctr">
              <a:buNone/>
            </a:pPr>
            <a:endParaRPr lang="en-ZA" sz="2200" dirty="0" smtClean="0"/>
          </a:p>
          <a:p>
            <a:pPr marL="444500" indent="-444500" algn="ctr">
              <a:buNone/>
            </a:pPr>
            <a:endParaRPr lang="en-ZA" sz="2200" dirty="0"/>
          </a:p>
          <a:p>
            <a:pPr marL="444500" indent="-444500" algn="ctr">
              <a:buNone/>
            </a:pPr>
            <a:endParaRPr lang="en-ZA" sz="2200" dirty="0" smtClean="0"/>
          </a:p>
          <a:p>
            <a:pPr marL="444500" indent="-444500" algn="ctr">
              <a:buNone/>
            </a:pPr>
            <a:r>
              <a:rPr lang="en-ZA" b="1" dirty="0" smtClean="0"/>
              <a:t>IMPLICATIONS OF SONA AND BUDGET SPEECH ON THE LOCAL GOVERNMENT SECTOR - COGTA</a:t>
            </a:r>
            <a:r>
              <a:rPr lang="en-GB" b="1" dirty="0" smtClean="0"/>
              <a:t>	</a:t>
            </a:r>
            <a:endParaRPr lang="en-ZA" b="1" dirty="0" smtClean="0"/>
          </a:p>
          <a:p>
            <a:pPr marL="0" indent="0">
              <a:buNone/>
            </a:pPr>
            <a:endParaRPr lang="en-ZA" b="1" dirty="0"/>
          </a:p>
        </p:txBody>
      </p:sp>
      <p:pic>
        <p:nvPicPr>
          <p:cNvPr id="3" name="Picture 2"/>
          <p:cNvPicPr>
            <a:picLocks noChangeAspect="1"/>
          </p:cNvPicPr>
          <p:nvPr/>
        </p:nvPicPr>
        <p:blipFill>
          <a:blip r:embed="rId2"/>
          <a:stretch>
            <a:fillRect/>
          </a:stretch>
        </p:blipFill>
        <p:spPr>
          <a:xfrm>
            <a:off x="6984322" y="245367"/>
            <a:ext cx="2093803" cy="1671465"/>
          </a:xfrm>
          <a:prstGeom prst="rect">
            <a:avLst/>
          </a:prstGeom>
        </p:spPr>
      </p:pic>
    </p:spTree>
    <p:extLst>
      <p:ext uri="{BB962C8B-B14F-4D97-AF65-F5344CB8AC3E}">
        <p14:creationId xmlns:p14="http://schemas.microsoft.com/office/powerpoint/2010/main" xmlns="" val="2873764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24"/>
            <a:ext cx="8363296" cy="457026"/>
          </a:xfrm>
        </p:spPr>
        <p:txBody>
          <a:bodyPr/>
          <a:lstStyle/>
          <a:p>
            <a:pPr algn="l"/>
            <a:r>
              <a:rPr lang="en-ZA" sz="2200" dirty="0" smtClean="0"/>
              <a:t>Budget Speech and Budget Review 2018: Municipal revenue</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20</a:t>
            </a:fld>
            <a:endParaRPr lang="en-US" altLang="en-US" dirty="0"/>
          </a:p>
        </p:txBody>
      </p:sp>
      <p:sp>
        <p:nvSpPr>
          <p:cNvPr id="4" name="Content Placeholder 3"/>
          <p:cNvSpPr>
            <a:spLocks noGrp="1"/>
          </p:cNvSpPr>
          <p:nvPr>
            <p:ph sz="quarter" idx="13"/>
          </p:nvPr>
        </p:nvSpPr>
        <p:spPr>
          <a:xfrm>
            <a:off x="628649" y="692696"/>
            <a:ext cx="8363297" cy="5605213"/>
          </a:xfrm>
        </p:spPr>
        <p:txBody>
          <a:bodyPr/>
          <a:lstStyle/>
          <a:p>
            <a:pPr algn="just">
              <a:lnSpc>
                <a:spcPct val="100000"/>
              </a:lnSpc>
            </a:pPr>
            <a:r>
              <a:rPr lang="en-ZA" sz="2200" dirty="0"/>
              <a:t>The Budget Review indicated that allocations to the </a:t>
            </a:r>
            <a:r>
              <a:rPr lang="en-ZA" sz="2200" b="1" dirty="0"/>
              <a:t>local government equitable share </a:t>
            </a:r>
            <a:r>
              <a:rPr lang="en-ZA" sz="2200" dirty="0"/>
              <a:t>will continue to grow over the next </a:t>
            </a:r>
            <a:r>
              <a:rPr lang="en-ZA" sz="2200" dirty="0" smtClean="0"/>
              <a:t>3 </a:t>
            </a:r>
            <a:r>
              <a:rPr lang="en-ZA" sz="2200" dirty="0"/>
              <a:t>years, </a:t>
            </a:r>
            <a:r>
              <a:rPr lang="en-ZA" sz="2200" u="sng" dirty="0"/>
              <a:t>alongside a significant reduction in conditional grants</a:t>
            </a:r>
            <a:r>
              <a:rPr lang="en-ZA" sz="2200" dirty="0"/>
              <a:t>. T</a:t>
            </a:r>
            <a:r>
              <a:rPr lang="en-ZA" sz="2200" dirty="0" smtClean="0"/>
              <a:t>otal </a:t>
            </a:r>
            <a:r>
              <a:rPr lang="en-ZA" sz="2200" dirty="0"/>
              <a:t>direct allocations to local government </a:t>
            </a:r>
            <a:r>
              <a:rPr lang="en-ZA" sz="2200" dirty="0" smtClean="0"/>
              <a:t>grows </a:t>
            </a:r>
            <a:r>
              <a:rPr lang="en-ZA" sz="2200" dirty="0"/>
              <a:t>at an annual average rate of </a:t>
            </a:r>
            <a:r>
              <a:rPr lang="en-ZA" sz="2200" b="1" dirty="0"/>
              <a:t>7.5 per cent</a:t>
            </a:r>
            <a:r>
              <a:rPr lang="en-ZA" sz="2200" dirty="0"/>
              <a:t> over the MTEF period. </a:t>
            </a:r>
            <a:endParaRPr lang="en-GB" sz="2200" dirty="0"/>
          </a:p>
          <a:p>
            <a:pPr algn="just">
              <a:lnSpc>
                <a:spcPct val="100000"/>
              </a:lnSpc>
            </a:pPr>
            <a:r>
              <a:rPr lang="en-ZA" sz="2200" dirty="0" smtClean="0"/>
              <a:t>An </a:t>
            </a:r>
            <a:r>
              <a:rPr lang="en-ZA" sz="2200" dirty="0"/>
              <a:t>amount of </a:t>
            </a:r>
            <a:r>
              <a:rPr lang="en-ZA" sz="2200" b="1" dirty="0"/>
              <a:t>R3.4 billion </a:t>
            </a:r>
            <a:r>
              <a:rPr lang="en-ZA" sz="2200" dirty="0"/>
              <a:t>is </a:t>
            </a:r>
            <a:r>
              <a:rPr lang="en-ZA" sz="2200" b="1" dirty="0"/>
              <a:t>added</a:t>
            </a:r>
            <a:r>
              <a:rPr lang="en-ZA" sz="2200" dirty="0"/>
              <a:t> to the local government equitable share over the medium term. This </a:t>
            </a:r>
            <a:r>
              <a:rPr lang="en-ZA" sz="2200" dirty="0" smtClean="0"/>
              <a:t>fully covers </a:t>
            </a:r>
            <a:r>
              <a:rPr lang="en-ZA" sz="2200" dirty="0"/>
              <a:t>the increased municipal costs of providing </a:t>
            </a:r>
            <a:r>
              <a:rPr lang="en-ZA" sz="2200" dirty="0" smtClean="0"/>
              <a:t>FBS to </a:t>
            </a:r>
            <a:r>
              <a:rPr lang="en-ZA" sz="2200" dirty="0"/>
              <a:t>a growing number of households, and takes account of likely above-inflation increases in the costs of bulk water and electricity. The additions </a:t>
            </a:r>
            <a:r>
              <a:rPr lang="en-ZA" sz="2200" dirty="0" smtClean="0"/>
              <a:t>also allows </a:t>
            </a:r>
            <a:r>
              <a:rPr lang="en-ZA" sz="2200" dirty="0"/>
              <a:t>for faster increases in </a:t>
            </a:r>
            <a:r>
              <a:rPr lang="en-ZA" sz="2200" dirty="0" smtClean="0"/>
              <a:t>allocations </a:t>
            </a:r>
            <a:r>
              <a:rPr lang="en-ZA" sz="2200" dirty="0"/>
              <a:t>to poorer and rural municipalities through the redistributive components of the equitable share formula. </a:t>
            </a:r>
            <a:endParaRPr lang="en-GB" sz="2200" dirty="0"/>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727234" y="4914310"/>
            <a:ext cx="2633731" cy="1780306"/>
          </a:xfrm>
          <a:prstGeom prst="rect">
            <a:avLst/>
          </a:prstGeom>
        </p:spPr>
      </p:pic>
    </p:spTree>
    <p:extLst>
      <p:ext uri="{BB962C8B-B14F-4D97-AF65-F5344CB8AC3E}">
        <p14:creationId xmlns:p14="http://schemas.microsoft.com/office/powerpoint/2010/main" xmlns="" val="1159210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24"/>
            <a:ext cx="8363296" cy="457026"/>
          </a:xfrm>
        </p:spPr>
        <p:txBody>
          <a:bodyPr/>
          <a:lstStyle/>
          <a:p>
            <a:pPr algn="l"/>
            <a:r>
              <a:rPr lang="en-ZA" sz="2200" dirty="0" smtClean="0"/>
              <a:t>Budget Speech and Budget Review 2018: Municipal revenue</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21</a:t>
            </a:fld>
            <a:endParaRPr lang="en-US" altLang="en-US" dirty="0"/>
          </a:p>
        </p:txBody>
      </p:sp>
      <p:sp>
        <p:nvSpPr>
          <p:cNvPr id="4" name="Content Placeholder 3"/>
          <p:cNvSpPr>
            <a:spLocks noGrp="1"/>
          </p:cNvSpPr>
          <p:nvPr>
            <p:ph sz="quarter" idx="13"/>
          </p:nvPr>
        </p:nvSpPr>
        <p:spPr>
          <a:xfrm>
            <a:off x="628649" y="632099"/>
            <a:ext cx="8363297" cy="5965253"/>
          </a:xfrm>
        </p:spPr>
        <p:txBody>
          <a:bodyPr/>
          <a:lstStyle/>
          <a:p>
            <a:pPr algn="just">
              <a:lnSpc>
                <a:spcPct val="100000"/>
              </a:lnSpc>
            </a:pPr>
            <a:r>
              <a:rPr lang="en-ZA" sz="2200" b="1" dirty="0" smtClean="0"/>
              <a:t>Indirect grants </a:t>
            </a:r>
            <a:r>
              <a:rPr lang="en-ZA" sz="2200" dirty="0" smtClean="0"/>
              <a:t>to local government have been </a:t>
            </a:r>
            <a:r>
              <a:rPr lang="en-ZA" sz="2200" u="sng" dirty="0" smtClean="0"/>
              <a:t>reduced</a:t>
            </a:r>
            <a:r>
              <a:rPr lang="en-ZA" sz="2200" dirty="0" smtClean="0"/>
              <a:t> by an additional R2.2 billion. The most substantial reduction has been applied to the largest grant – the MIG. However, the structure of the formula used to allocate this grant </a:t>
            </a:r>
            <a:r>
              <a:rPr lang="en-ZA" sz="2200" u="sng" dirty="0" smtClean="0"/>
              <a:t>reduces the impact of reductions </a:t>
            </a:r>
            <a:r>
              <a:rPr lang="en-ZA" sz="2200" dirty="0" smtClean="0"/>
              <a:t>on smaller municipalities. </a:t>
            </a:r>
          </a:p>
          <a:p>
            <a:pPr marL="0" indent="0" algn="just">
              <a:lnSpc>
                <a:spcPct val="100000"/>
              </a:lnSpc>
              <a:buNone/>
            </a:pPr>
            <a:endParaRPr lang="en-GB" sz="1000" dirty="0" smtClean="0"/>
          </a:p>
          <a:p>
            <a:pPr algn="just">
              <a:lnSpc>
                <a:spcPct val="100000"/>
              </a:lnSpc>
            </a:pPr>
            <a:r>
              <a:rPr lang="en-ZA" sz="2200" dirty="0" smtClean="0"/>
              <a:t>Smaller cities are </a:t>
            </a:r>
            <a:r>
              <a:rPr lang="en-ZA" sz="2200" dirty="0"/>
              <a:t>eligible for a new </a:t>
            </a:r>
            <a:r>
              <a:rPr lang="en-ZA" sz="2200" b="1" dirty="0"/>
              <a:t>integrated urban development grant </a:t>
            </a:r>
            <a:r>
              <a:rPr lang="en-ZA" sz="2200" dirty="0"/>
              <a:t>from 2019/20. Cities </a:t>
            </a:r>
            <a:r>
              <a:rPr lang="en-ZA" sz="2200" dirty="0" smtClean="0"/>
              <a:t>that meet </a:t>
            </a:r>
            <a:r>
              <a:rPr lang="en-ZA" sz="2200" dirty="0"/>
              <a:t>planning and performance criteria </a:t>
            </a:r>
            <a:r>
              <a:rPr lang="en-ZA" sz="2200" dirty="0" smtClean="0"/>
              <a:t>qualify to receive </a:t>
            </a:r>
            <a:r>
              <a:rPr lang="en-ZA" sz="2200" dirty="0"/>
              <a:t>the grant, which will be funded through a shift of funds from the </a:t>
            </a:r>
            <a:r>
              <a:rPr lang="en-ZA" sz="2200" dirty="0" smtClean="0"/>
              <a:t>MIG.</a:t>
            </a:r>
            <a:endParaRPr lang="en-GB" sz="2200" dirty="0"/>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923928" y="4077072"/>
            <a:ext cx="4128542" cy="2376264"/>
          </a:xfrm>
          <a:prstGeom prst="rect">
            <a:avLst/>
          </a:prstGeom>
        </p:spPr>
      </p:pic>
    </p:spTree>
    <p:extLst>
      <p:ext uri="{BB962C8B-B14F-4D97-AF65-F5344CB8AC3E}">
        <p14:creationId xmlns:p14="http://schemas.microsoft.com/office/powerpoint/2010/main" xmlns="" val="2651344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16632"/>
            <a:ext cx="8596409" cy="457026"/>
          </a:xfrm>
        </p:spPr>
        <p:txBody>
          <a:bodyPr/>
          <a:lstStyle/>
          <a:p>
            <a:pPr algn="l"/>
            <a:r>
              <a:rPr lang="en-ZA" sz="2200" dirty="0" smtClean="0"/>
              <a:t>Budget Speech and Budget Review 2018: Municipal borrowing</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22</a:t>
            </a:fld>
            <a:endParaRPr lang="en-US" altLang="en-US" dirty="0"/>
          </a:p>
        </p:txBody>
      </p:sp>
      <p:sp>
        <p:nvSpPr>
          <p:cNvPr id="4" name="Content Placeholder 3"/>
          <p:cNvSpPr>
            <a:spLocks noGrp="1"/>
          </p:cNvSpPr>
          <p:nvPr>
            <p:ph sz="quarter" idx="13"/>
          </p:nvPr>
        </p:nvSpPr>
        <p:spPr>
          <a:xfrm>
            <a:off x="395537" y="548680"/>
            <a:ext cx="8596410" cy="5965253"/>
          </a:xfrm>
        </p:spPr>
        <p:txBody>
          <a:bodyPr/>
          <a:lstStyle/>
          <a:p>
            <a:pPr algn="just">
              <a:lnSpc>
                <a:spcPct val="100000"/>
              </a:lnSpc>
            </a:pPr>
            <a:r>
              <a:rPr lang="en-ZA" sz="2200" dirty="0"/>
              <a:t>Municipalities have the potential to increase their investments in </a:t>
            </a:r>
            <a:r>
              <a:rPr lang="en-ZA" sz="2200" dirty="0" smtClean="0"/>
              <a:t>infrastructure to </a:t>
            </a:r>
            <a:r>
              <a:rPr lang="en-ZA" sz="2200" dirty="0"/>
              <a:t>support growth, despite reductions to </a:t>
            </a:r>
            <a:r>
              <a:rPr lang="en-ZA" sz="2200" dirty="0" smtClean="0"/>
              <a:t>infra-structure </a:t>
            </a:r>
            <a:r>
              <a:rPr lang="en-ZA" sz="2200" dirty="0"/>
              <a:t>grants. They can do this by leveraging their own-revenue sources through </a:t>
            </a:r>
            <a:r>
              <a:rPr lang="en-ZA" sz="2200" b="1" dirty="0"/>
              <a:t>borrowing</a:t>
            </a:r>
            <a:r>
              <a:rPr lang="en-ZA" sz="2200" dirty="0"/>
              <a:t>. </a:t>
            </a:r>
            <a:endParaRPr lang="en-GB" sz="2200" dirty="0"/>
          </a:p>
          <a:p>
            <a:pPr algn="just">
              <a:lnSpc>
                <a:spcPct val="100000"/>
              </a:lnSpc>
            </a:pPr>
            <a:r>
              <a:rPr lang="en-ZA" sz="2200" dirty="0" smtClean="0"/>
              <a:t>Though </a:t>
            </a:r>
            <a:r>
              <a:rPr lang="en-ZA" sz="2200" dirty="0"/>
              <a:t>the total value of outstanding long-term municipal </a:t>
            </a:r>
            <a:r>
              <a:rPr lang="en-ZA" sz="2200" b="1" dirty="0"/>
              <a:t>debt</a:t>
            </a:r>
            <a:r>
              <a:rPr lang="en-ZA" sz="2200" dirty="0"/>
              <a:t> increased to R66.3 billion in </a:t>
            </a:r>
            <a:r>
              <a:rPr lang="en-ZA" sz="2200" dirty="0" smtClean="0"/>
              <a:t>the first quarter </a:t>
            </a:r>
            <a:r>
              <a:rPr lang="en-ZA" sz="2200" dirty="0"/>
              <a:t>of 2017/18, the proportion of municipal capital budgets funded from borrowing has fallen from 24 per cent in 2008/09 to 15 per cent in 2016/17.  </a:t>
            </a:r>
            <a:endParaRPr lang="en-ZA" sz="2200" dirty="0" smtClean="0"/>
          </a:p>
          <a:p>
            <a:pPr algn="just">
              <a:lnSpc>
                <a:spcPct val="100000"/>
              </a:lnSpc>
            </a:pPr>
            <a:r>
              <a:rPr lang="en-ZA" sz="2200" b="1" dirty="0" smtClean="0"/>
              <a:t>Regulatory </a:t>
            </a:r>
            <a:r>
              <a:rPr lang="en-ZA" sz="2200" b="1" dirty="0"/>
              <a:t>changes </a:t>
            </a:r>
            <a:r>
              <a:rPr lang="en-ZA" sz="2200" dirty="0"/>
              <a:t>can help municipalities make better use of their own-revenue </a:t>
            </a:r>
            <a:r>
              <a:rPr lang="en-ZA" sz="2200" dirty="0" smtClean="0"/>
              <a:t>potential. </a:t>
            </a:r>
            <a:r>
              <a:rPr lang="en-ZA" sz="2200" dirty="0"/>
              <a:t>Government will </a:t>
            </a:r>
            <a:r>
              <a:rPr lang="en-ZA" sz="2200" dirty="0" smtClean="0"/>
              <a:t>table </a:t>
            </a:r>
            <a:r>
              <a:rPr lang="en-ZA" sz="2200" dirty="0"/>
              <a:t>amendments to the Municipal Fiscal Powers and Functions Act (2007) </a:t>
            </a:r>
            <a:r>
              <a:rPr lang="en-ZA" sz="2200" dirty="0" smtClean="0"/>
              <a:t>to </a:t>
            </a:r>
            <a:r>
              <a:rPr lang="en-ZA" sz="2200" dirty="0"/>
              <a:t>clarify </a:t>
            </a:r>
            <a:r>
              <a:rPr lang="en-ZA" sz="2200" dirty="0" smtClean="0"/>
              <a:t>rules </a:t>
            </a:r>
            <a:r>
              <a:rPr lang="en-ZA" sz="2200" dirty="0"/>
              <a:t>for levying these charges, so that developers pay the full costs of the additional infrastructure needed to supply them with municipal services.</a:t>
            </a:r>
            <a:endParaRPr lang="en-GB" sz="2200" dirty="0"/>
          </a:p>
          <a:p>
            <a:pPr marL="0" indent="0">
              <a:buNone/>
            </a:pPr>
            <a:endParaRPr lang="en-GB" sz="1800" dirty="0"/>
          </a:p>
          <a:p>
            <a:endParaRPr lang="en-GB" sz="1800" dirty="0"/>
          </a:p>
          <a:p>
            <a:pPr marL="0" indent="0" algn="just">
              <a:lnSpc>
                <a:spcPct val="115000"/>
              </a:lnSpc>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88880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16632"/>
            <a:ext cx="8596409" cy="457026"/>
          </a:xfrm>
        </p:spPr>
        <p:txBody>
          <a:bodyPr/>
          <a:lstStyle/>
          <a:p>
            <a:pPr algn="l"/>
            <a:r>
              <a:rPr lang="en-ZA" sz="2200" dirty="0" smtClean="0"/>
              <a:t>Budget Speech and Budget Review 2018: Municipal borrowing</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23</a:t>
            </a:fld>
            <a:endParaRPr lang="en-US" altLang="en-US" dirty="0"/>
          </a:p>
        </p:txBody>
      </p:sp>
      <p:sp>
        <p:nvSpPr>
          <p:cNvPr id="4" name="Content Placeholder 3"/>
          <p:cNvSpPr>
            <a:spLocks noGrp="1"/>
          </p:cNvSpPr>
          <p:nvPr>
            <p:ph sz="quarter" idx="13"/>
          </p:nvPr>
        </p:nvSpPr>
        <p:spPr>
          <a:xfrm>
            <a:off x="363071" y="980728"/>
            <a:ext cx="8628876" cy="4968552"/>
          </a:xfrm>
        </p:spPr>
        <p:txBody>
          <a:bodyPr/>
          <a:lstStyle/>
          <a:p>
            <a:pPr algn="just">
              <a:lnSpc>
                <a:spcPct val="100000"/>
              </a:lnSpc>
            </a:pPr>
            <a:r>
              <a:rPr lang="en-ZA" sz="2200" dirty="0" smtClean="0"/>
              <a:t>National </a:t>
            </a:r>
            <a:r>
              <a:rPr lang="en-ZA" sz="2200" dirty="0"/>
              <a:t>Treasury is </a:t>
            </a:r>
            <a:r>
              <a:rPr lang="en-ZA" sz="2200" dirty="0" smtClean="0"/>
              <a:t>updating </a:t>
            </a:r>
            <a:r>
              <a:rPr lang="en-ZA" sz="2200" dirty="0"/>
              <a:t>the </a:t>
            </a:r>
            <a:r>
              <a:rPr lang="en-ZA" sz="2200" b="1" dirty="0"/>
              <a:t>policy framework on </a:t>
            </a:r>
            <a:r>
              <a:rPr lang="en-ZA" sz="2200" b="1" dirty="0" smtClean="0"/>
              <a:t>muni-cipal </a:t>
            </a:r>
            <a:r>
              <a:rPr lang="en-ZA" sz="2200" b="1" dirty="0"/>
              <a:t>borrowing</a:t>
            </a:r>
            <a:r>
              <a:rPr lang="en-ZA" sz="2200" dirty="0"/>
              <a:t>. Changes to </a:t>
            </a:r>
            <a:r>
              <a:rPr lang="en-ZA" sz="2200" dirty="0" smtClean="0"/>
              <a:t>clauses </a:t>
            </a:r>
            <a:r>
              <a:rPr lang="en-ZA" sz="2200" dirty="0"/>
              <a:t>of the Division of Revenue Bill (2018) remove provisions that only </a:t>
            </a:r>
            <a:r>
              <a:rPr lang="en-ZA" sz="2200" dirty="0" smtClean="0"/>
              <a:t>allowed </a:t>
            </a:r>
            <a:r>
              <a:rPr lang="en-ZA" sz="2200" dirty="0"/>
              <a:t>municipalities to borrow against future grant transfers </a:t>
            </a:r>
            <a:r>
              <a:rPr lang="en-ZA" sz="2200" dirty="0" smtClean="0"/>
              <a:t>for 3 years </a:t>
            </a:r>
            <a:r>
              <a:rPr lang="en-ZA" sz="2200" dirty="0"/>
              <a:t>and required an onerous approval process. Instead, municipalities will be able to borrow against all their future revenues, subject to the requirements of the Municipal Finance Management Act.</a:t>
            </a:r>
            <a:endParaRPr lang="en-GB" sz="2200" dirty="0"/>
          </a:p>
          <a:p>
            <a:pPr marL="0" indent="0">
              <a:buNone/>
            </a:pPr>
            <a:r>
              <a:rPr lang="en-ZA" sz="1800" dirty="0"/>
              <a:t> </a:t>
            </a:r>
            <a:endParaRPr lang="en-GB" sz="1800" dirty="0"/>
          </a:p>
          <a:p>
            <a:pPr marL="0" indent="0">
              <a:buNone/>
            </a:pPr>
            <a:r>
              <a:rPr lang="en-ZA" sz="1800" dirty="0"/>
              <a:t>  </a:t>
            </a:r>
            <a:endParaRPr lang="en-GB" sz="1800" dirty="0"/>
          </a:p>
          <a:p>
            <a:endParaRPr lang="en-GB" sz="1800" dirty="0"/>
          </a:p>
          <a:p>
            <a:endParaRPr lang="en-GB" sz="1800" dirty="0"/>
          </a:p>
          <a:p>
            <a:pPr marL="0" indent="0" algn="just">
              <a:lnSpc>
                <a:spcPct val="115000"/>
              </a:lnSpc>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87624" y="3612992"/>
            <a:ext cx="4680520" cy="2902092"/>
          </a:xfrm>
          <a:prstGeom prst="rect">
            <a:avLst/>
          </a:prstGeom>
        </p:spPr>
      </p:pic>
    </p:spTree>
    <p:extLst>
      <p:ext uri="{BB962C8B-B14F-4D97-AF65-F5344CB8AC3E}">
        <p14:creationId xmlns:p14="http://schemas.microsoft.com/office/powerpoint/2010/main" xmlns="" val="149583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1"/>
            <a:ext cx="7543750" cy="659483"/>
          </a:xfrm>
        </p:spPr>
        <p:txBody>
          <a:bodyPr/>
          <a:lstStyle/>
          <a:p>
            <a:r>
              <a:rPr lang="en-ZA" sz="2200" dirty="0" smtClean="0"/>
              <a:t>Budget Speech and Budget Review 2018: Local government financial management</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24</a:t>
            </a:fld>
            <a:endParaRPr lang="en-US" altLang="en-US" dirty="0"/>
          </a:p>
        </p:txBody>
      </p:sp>
      <p:sp>
        <p:nvSpPr>
          <p:cNvPr id="4" name="Content Placeholder 3"/>
          <p:cNvSpPr>
            <a:spLocks noGrp="1"/>
          </p:cNvSpPr>
          <p:nvPr>
            <p:ph sz="quarter" idx="13"/>
          </p:nvPr>
        </p:nvSpPr>
        <p:spPr>
          <a:xfrm>
            <a:off x="628649" y="920132"/>
            <a:ext cx="8363297" cy="5436218"/>
          </a:xfrm>
        </p:spPr>
        <p:txBody>
          <a:bodyPr/>
          <a:lstStyle/>
          <a:p>
            <a:pPr marL="0" indent="0" algn="just">
              <a:lnSpc>
                <a:spcPct val="100000"/>
              </a:lnSpc>
              <a:buNone/>
            </a:pPr>
            <a:r>
              <a:rPr lang="en-ZA" sz="2200" dirty="0"/>
              <a:t>The Minister highlighted </a:t>
            </a:r>
            <a:r>
              <a:rPr lang="en-ZA" sz="2200" dirty="0" smtClean="0"/>
              <a:t>financial </a:t>
            </a:r>
            <a:r>
              <a:rPr lang="en-ZA" sz="2200" dirty="0"/>
              <a:t>management and governance challenges facing municipalities, including:</a:t>
            </a:r>
            <a:endParaRPr lang="en-GB" sz="2200" dirty="0"/>
          </a:p>
          <a:p>
            <a:pPr algn="just">
              <a:lnSpc>
                <a:spcPct val="100000"/>
              </a:lnSpc>
            </a:pPr>
            <a:r>
              <a:rPr lang="en-ZA" sz="2200" dirty="0" smtClean="0"/>
              <a:t>Too </a:t>
            </a:r>
            <a:r>
              <a:rPr lang="en-ZA" sz="2200" dirty="0"/>
              <a:t>many municipalities do not charge </a:t>
            </a:r>
            <a:r>
              <a:rPr lang="en-ZA" sz="2200" b="1" dirty="0"/>
              <a:t>tariffs</a:t>
            </a:r>
            <a:r>
              <a:rPr lang="en-ZA" sz="2200" dirty="0"/>
              <a:t> that reflect the full cost of the services they deliver, in particular for water services.</a:t>
            </a:r>
            <a:endParaRPr lang="en-GB" sz="2200" dirty="0"/>
          </a:p>
          <a:p>
            <a:pPr lvl="0" algn="just">
              <a:lnSpc>
                <a:spcPct val="100000"/>
              </a:lnSpc>
            </a:pPr>
            <a:r>
              <a:rPr lang="en-ZA" sz="2200" dirty="0"/>
              <a:t>Many municipalities do not </a:t>
            </a:r>
            <a:r>
              <a:rPr lang="en-ZA" sz="2200" b="1" dirty="0"/>
              <a:t>collect the funds </a:t>
            </a:r>
            <a:r>
              <a:rPr lang="en-ZA" sz="2200" dirty="0"/>
              <a:t>that are owed to them, and do not adopt credible budgets. </a:t>
            </a:r>
            <a:r>
              <a:rPr lang="en-ZA" sz="2200" dirty="0" smtClean="0"/>
              <a:t>Thus, </a:t>
            </a:r>
            <a:r>
              <a:rPr lang="en-ZA" sz="2200" dirty="0"/>
              <a:t>they are unable to pay their own creditors. </a:t>
            </a:r>
            <a:endParaRPr lang="en-GB" sz="2200" dirty="0"/>
          </a:p>
          <a:p>
            <a:pPr algn="just">
              <a:lnSpc>
                <a:spcPct val="100000"/>
              </a:lnSpc>
            </a:pPr>
            <a:r>
              <a:rPr lang="en-ZA" sz="2200" dirty="0" smtClean="0"/>
              <a:t>Although </a:t>
            </a:r>
            <a:r>
              <a:rPr lang="en-ZA" sz="2200" dirty="0"/>
              <a:t>National Government already provides extensive </a:t>
            </a:r>
            <a:r>
              <a:rPr lang="en-ZA" sz="2200" b="1" dirty="0"/>
              <a:t>capacity support </a:t>
            </a:r>
            <a:r>
              <a:rPr lang="en-ZA" sz="2200" dirty="0"/>
              <a:t>to municipalities, the effectiveness of these different support measures will be reviewed and a new instrument will be introduced designed to assist the turnaround of some of the most troubled municipalities</a:t>
            </a:r>
            <a:r>
              <a:rPr lang="en-ZA" sz="2200" dirty="0" smtClean="0"/>
              <a:t>.</a:t>
            </a:r>
            <a:endParaRPr lang="en-GB" sz="2200" dirty="0"/>
          </a:p>
        </p:txBody>
      </p:sp>
    </p:spTree>
    <p:extLst>
      <p:ext uri="{BB962C8B-B14F-4D97-AF65-F5344CB8AC3E}">
        <p14:creationId xmlns:p14="http://schemas.microsoft.com/office/powerpoint/2010/main" xmlns="" val="28714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457026"/>
          </a:xfrm>
        </p:spPr>
        <p:txBody>
          <a:bodyPr/>
          <a:lstStyle/>
          <a:p>
            <a:pPr algn="l"/>
            <a:r>
              <a:rPr lang="en-ZA" sz="2200" dirty="0" smtClean="0"/>
              <a:t>Budget Speech and Budget Review 2018: Local government financial management - cont</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25</a:t>
            </a:fld>
            <a:endParaRPr lang="en-US" altLang="en-US" dirty="0"/>
          </a:p>
        </p:txBody>
      </p:sp>
      <p:sp>
        <p:nvSpPr>
          <p:cNvPr id="4" name="Content Placeholder 3"/>
          <p:cNvSpPr>
            <a:spLocks noGrp="1"/>
          </p:cNvSpPr>
          <p:nvPr>
            <p:ph sz="quarter" idx="13"/>
          </p:nvPr>
        </p:nvSpPr>
        <p:spPr>
          <a:xfrm>
            <a:off x="628649" y="776115"/>
            <a:ext cx="8363297" cy="5965253"/>
          </a:xfrm>
        </p:spPr>
        <p:txBody>
          <a:bodyPr/>
          <a:lstStyle/>
          <a:p>
            <a:pPr marL="0" indent="0" algn="just">
              <a:lnSpc>
                <a:spcPct val="100000"/>
              </a:lnSpc>
              <a:buNone/>
            </a:pPr>
            <a:r>
              <a:rPr lang="en-ZA" sz="2200" dirty="0"/>
              <a:t>The Minister highlighted </a:t>
            </a:r>
            <a:r>
              <a:rPr lang="en-ZA" sz="2200" dirty="0" smtClean="0"/>
              <a:t>financial </a:t>
            </a:r>
            <a:r>
              <a:rPr lang="en-ZA" sz="2200" dirty="0"/>
              <a:t>management and governance challenges facing municipalities, including:</a:t>
            </a:r>
            <a:endParaRPr lang="en-GB" sz="2200" dirty="0"/>
          </a:p>
          <a:p>
            <a:pPr marL="0" indent="0" algn="just">
              <a:lnSpc>
                <a:spcPct val="100000"/>
              </a:lnSpc>
              <a:buNone/>
            </a:pPr>
            <a:r>
              <a:rPr lang="en-ZA" sz="2200" dirty="0" smtClean="0"/>
              <a:t>According </a:t>
            </a:r>
            <a:r>
              <a:rPr lang="en-ZA" sz="2200" dirty="0"/>
              <a:t>to the Budget Review, many municipalities continue to face </a:t>
            </a:r>
            <a:r>
              <a:rPr lang="en-ZA" sz="2200" b="1" dirty="0"/>
              <a:t>financial and institutional problems</a:t>
            </a:r>
            <a:r>
              <a:rPr lang="en-ZA" sz="2200" dirty="0"/>
              <a:t> that result in breakdowns in service delivery and mounting debts. </a:t>
            </a:r>
            <a:endParaRPr lang="en-ZA" sz="2200" dirty="0" smtClean="0"/>
          </a:p>
          <a:p>
            <a:pPr marL="0" indent="0" algn="just">
              <a:lnSpc>
                <a:spcPct val="100000"/>
              </a:lnSpc>
              <a:buNone/>
            </a:pPr>
            <a:r>
              <a:rPr lang="en-ZA" sz="2200" dirty="0" smtClean="0"/>
              <a:t>At the end-September </a:t>
            </a:r>
            <a:r>
              <a:rPr lang="en-ZA" sz="2200" dirty="0"/>
              <a:t>2017, the 20 municipalities with the largest outstanding commitments </a:t>
            </a:r>
            <a:r>
              <a:rPr lang="en-ZA" sz="2200" b="1" dirty="0"/>
              <a:t>owed creditors </a:t>
            </a:r>
            <a:r>
              <a:rPr lang="en-ZA" sz="2200" dirty="0"/>
              <a:t>R17.4 billion, but had only R1.7 billion of cash on hand. Most of these debts are owed to Eskom and water boards. </a:t>
            </a:r>
            <a:endParaRPr lang="en-ZA" sz="2200" dirty="0" smtClean="0"/>
          </a:p>
          <a:p>
            <a:pPr marL="0" indent="0" algn="just">
              <a:lnSpc>
                <a:spcPct val="100000"/>
              </a:lnSpc>
              <a:buNone/>
            </a:pPr>
            <a:r>
              <a:rPr lang="en-ZA" sz="2200" dirty="0"/>
              <a:t>Protracted </a:t>
            </a:r>
            <a:r>
              <a:rPr lang="en-ZA" sz="2200" b="1" dirty="0"/>
              <a:t>non-payment</a:t>
            </a:r>
            <a:r>
              <a:rPr lang="en-ZA" sz="2200" dirty="0"/>
              <a:t> undermines the financial sustainability of these </a:t>
            </a:r>
            <a:r>
              <a:rPr lang="en-ZA" sz="2200" dirty="0" smtClean="0"/>
              <a:t>utility state-owned </a:t>
            </a:r>
            <a:r>
              <a:rPr lang="en-ZA" sz="2200" dirty="0"/>
              <a:t>entities</a:t>
            </a:r>
            <a:r>
              <a:rPr lang="en-ZA" sz="2200" dirty="0" smtClean="0"/>
              <a:t>. </a:t>
            </a:r>
            <a:r>
              <a:rPr lang="en-ZA" sz="2200" dirty="0"/>
              <a:t>National and provincial departments also owe municipalities, and the Department of Public Works is working to verify and settle these debts. To date, debts totalling R4 billion have been verified and departments have paid R1.6 billion owed.</a:t>
            </a:r>
            <a:endParaRPr lang="en-GB" sz="2200" dirty="0"/>
          </a:p>
          <a:p>
            <a:pPr>
              <a:lnSpc>
                <a:spcPct val="100000"/>
              </a:lnSpc>
            </a:pPr>
            <a:endParaRPr lang="en-GB" sz="2200" dirty="0"/>
          </a:p>
          <a:p>
            <a:pPr marL="0" indent="0" algn="just">
              <a:lnSpc>
                <a:spcPct val="115000"/>
              </a:lnSpc>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0590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457026"/>
          </a:xfrm>
        </p:spPr>
        <p:txBody>
          <a:bodyPr/>
          <a:lstStyle/>
          <a:p>
            <a:pPr algn="l"/>
            <a:r>
              <a:rPr lang="en-ZA" sz="2200" dirty="0" smtClean="0"/>
              <a:t>Budget Speech and Budget Review 2018: Local government financial management</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26</a:t>
            </a:fld>
            <a:endParaRPr lang="en-US" altLang="en-US" dirty="0"/>
          </a:p>
        </p:txBody>
      </p:sp>
      <p:sp>
        <p:nvSpPr>
          <p:cNvPr id="4" name="Content Placeholder 3"/>
          <p:cNvSpPr>
            <a:spLocks noGrp="1"/>
          </p:cNvSpPr>
          <p:nvPr>
            <p:ph sz="quarter" idx="13"/>
          </p:nvPr>
        </p:nvSpPr>
        <p:spPr>
          <a:xfrm>
            <a:off x="628649" y="776115"/>
            <a:ext cx="8363297" cy="5965253"/>
          </a:xfrm>
        </p:spPr>
        <p:txBody>
          <a:bodyPr/>
          <a:lstStyle/>
          <a:p>
            <a:pPr algn="just"/>
            <a:r>
              <a:rPr lang="en-ZA" sz="2200" b="1" dirty="0"/>
              <a:t>Non-payment of creditors </a:t>
            </a:r>
            <a:r>
              <a:rPr lang="en-ZA" sz="2200" dirty="0"/>
              <a:t>is a symptom of deeper underlying problems. These include weaknesses in revenue collection, and underinvestment in maintenance and </a:t>
            </a:r>
            <a:r>
              <a:rPr lang="en-ZA" sz="2200" dirty="0" smtClean="0"/>
              <a:t>renewal. Too </a:t>
            </a:r>
            <a:r>
              <a:rPr lang="en-ZA" sz="2200" dirty="0"/>
              <a:t>many municipalities also fail to adopt credible budgets, meaning that even if they stick to their budgeted plans, they will not be financially sustainable.  </a:t>
            </a:r>
            <a:endParaRPr lang="en-ZA" sz="2200" dirty="0" smtClean="0"/>
          </a:p>
          <a:p>
            <a:pPr algn="just"/>
            <a:endParaRPr lang="en-GB" sz="800" dirty="0"/>
          </a:p>
          <a:p>
            <a:pPr algn="just"/>
            <a:r>
              <a:rPr lang="en-ZA" sz="2200" dirty="0" smtClean="0"/>
              <a:t>In </a:t>
            </a:r>
            <a:r>
              <a:rPr lang="en-ZA" sz="2200" dirty="0"/>
              <a:t>2017, only 125 municipalities tabled funded </a:t>
            </a:r>
            <a:r>
              <a:rPr lang="en-ZA" sz="2200" dirty="0" smtClean="0"/>
              <a:t>budgets. After the budget benchmarking process with treasuries, the number increased </a:t>
            </a:r>
            <a:r>
              <a:rPr lang="en-ZA" sz="2200" dirty="0"/>
              <a:t>to 145.  </a:t>
            </a:r>
            <a:r>
              <a:rPr lang="en-ZA" sz="2200" dirty="0" smtClean="0"/>
              <a:t>In </a:t>
            </a:r>
            <a:r>
              <a:rPr lang="en-ZA" sz="2200" dirty="0"/>
              <a:t>2017/18, 81 municipal councils voted to adopt </a:t>
            </a:r>
            <a:r>
              <a:rPr lang="en-ZA" sz="2200" b="1" dirty="0"/>
              <a:t>budgets</a:t>
            </a:r>
            <a:r>
              <a:rPr lang="en-ZA" sz="2200" dirty="0"/>
              <a:t> that they knew were </a:t>
            </a:r>
            <a:r>
              <a:rPr lang="en-ZA" sz="2200" b="1" dirty="0"/>
              <a:t>not funded</a:t>
            </a:r>
            <a:r>
              <a:rPr lang="en-ZA" sz="2200" dirty="0"/>
              <a:t>, making some form of financial distress inevitable. </a:t>
            </a:r>
            <a:endParaRPr lang="en-ZA" sz="2200" dirty="0" smtClean="0"/>
          </a:p>
          <a:p>
            <a:pPr algn="just"/>
            <a:endParaRPr lang="en-ZA" sz="800" dirty="0" smtClean="0"/>
          </a:p>
          <a:p>
            <a:pPr algn="just"/>
            <a:r>
              <a:rPr lang="en-ZA" sz="2200" dirty="0" smtClean="0"/>
              <a:t>The </a:t>
            </a:r>
            <a:r>
              <a:rPr lang="en-ZA" sz="2200" b="1" dirty="0"/>
              <a:t>causes of municipal financial crises are complex</a:t>
            </a:r>
            <a:r>
              <a:rPr lang="en-ZA" sz="2200" dirty="0"/>
              <a:t>, and the response needs careful consideration. Government spends nearly </a:t>
            </a:r>
            <a:r>
              <a:rPr lang="en-ZA" sz="2200" u="sng" dirty="0"/>
              <a:t>R2 billion a year </a:t>
            </a:r>
            <a:r>
              <a:rPr lang="en-ZA" sz="2200" dirty="0"/>
              <a:t>on municipal capacity support. National and provincial treasuries, and other departments, provide oversight and support through the system of cooperative governance.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27504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457026"/>
          </a:xfrm>
        </p:spPr>
        <p:txBody>
          <a:bodyPr/>
          <a:lstStyle/>
          <a:p>
            <a:pPr algn="l"/>
            <a:r>
              <a:rPr lang="en-ZA" sz="2200" dirty="0" smtClean="0"/>
              <a:t>Budget Speech and Budget Review 2018: Local government financial management</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27</a:t>
            </a:fld>
            <a:endParaRPr lang="en-US" altLang="en-US" dirty="0"/>
          </a:p>
        </p:txBody>
      </p:sp>
      <p:sp>
        <p:nvSpPr>
          <p:cNvPr id="4" name="Content Placeholder 3"/>
          <p:cNvSpPr>
            <a:spLocks noGrp="1"/>
          </p:cNvSpPr>
          <p:nvPr>
            <p:ph sz="quarter" idx="13"/>
          </p:nvPr>
        </p:nvSpPr>
        <p:spPr>
          <a:xfrm>
            <a:off x="628649" y="776115"/>
            <a:ext cx="8363297" cy="5965253"/>
          </a:xfrm>
        </p:spPr>
        <p:txBody>
          <a:bodyPr/>
          <a:lstStyle/>
          <a:p>
            <a:pPr algn="just">
              <a:lnSpc>
                <a:spcPct val="100000"/>
              </a:lnSpc>
            </a:pPr>
            <a:r>
              <a:rPr lang="en-ZA" sz="2200" dirty="0" smtClean="0"/>
              <a:t>Where </a:t>
            </a:r>
            <a:r>
              <a:rPr lang="en-ZA" sz="2200" dirty="0"/>
              <a:t>municipalities consistently fail to achieve their mandates, the Constitution provides that provinces and/or national government must intervene.  </a:t>
            </a:r>
            <a:endParaRPr lang="en-GB" sz="2200" dirty="0"/>
          </a:p>
          <a:p>
            <a:pPr algn="just">
              <a:lnSpc>
                <a:spcPct val="100000"/>
              </a:lnSpc>
            </a:pPr>
            <a:r>
              <a:rPr lang="en-ZA" sz="2200" dirty="0" smtClean="0"/>
              <a:t>Government </a:t>
            </a:r>
            <a:r>
              <a:rPr lang="en-ZA" sz="2200" dirty="0"/>
              <a:t>will introduce a </a:t>
            </a:r>
            <a:r>
              <a:rPr lang="en-ZA" sz="2200" b="1" dirty="0"/>
              <a:t>conditional grant </a:t>
            </a:r>
            <a:r>
              <a:rPr lang="en-ZA" sz="2200" dirty="0"/>
              <a:t>in the outer years of the 2018 MTEF to help municipalities facing </a:t>
            </a:r>
            <a:r>
              <a:rPr lang="en-ZA" sz="2200" b="1" dirty="0"/>
              <a:t>financial crises</a:t>
            </a:r>
            <a:r>
              <a:rPr lang="en-ZA" sz="2200" dirty="0"/>
              <a:t>. It will only be available to local governments that have demonstrated the political will to implement reforms necessary to turn themselves around. The grant, accompanying support and intervention measures under section 139 of the Constitution, will be designed and consulted on during 2018.</a:t>
            </a:r>
            <a:endParaRPr lang="en-GB" sz="2200" dirty="0"/>
          </a:p>
          <a:p>
            <a:endParaRPr lang="en-GB" sz="1800" dirty="0"/>
          </a:p>
          <a:p>
            <a:pPr marL="0" indent="0" algn="just">
              <a:lnSpc>
                <a:spcPct val="115000"/>
              </a:lnSpc>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15616" y="4293096"/>
            <a:ext cx="2304256" cy="2428378"/>
          </a:xfrm>
          <a:prstGeom prst="rect">
            <a:avLst/>
          </a:prstGeom>
        </p:spPr>
      </p:pic>
      <p:pic>
        <p:nvPicPr>
          <p:cNvPr id="6" name="Picture 5"/>
          <p:cNvPicPr>
            <a:picLocks noChangeAspect="1"/>
          </p:cNvPicPr>
          <p:nvPr/>
        </p:nvPicPr>
        <p:blipFill>
          <a:blip r:embed="rId3"/>
          <a:stretch>
            <a:fillRect/>
          </a:stretch>
        </p:blipFill>
        <p:spPr>
          <a:xfrm>
            <a:off x="5632893" y="4653136"/>
            <a:ext cx="2714625" cy="1524000"/>
          </a:xfrm>
          <a:prstGeom prst="rect">
            <a:avLst/>
          </a:prstGeom>
        </p:spPr>
      </p:pic>
    </p:spTree>
    <p:extLst>
      <p:ext uri="{BB962C8B-B14F-4D97-AF65-F5344CB8AC3E}">
        <p14:creationId xmlns:p14="http://schemas.microsoft.com/office/powerpoint/2010/main" xmlns="" val="2368511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864096"/>
          </a:xfrm>
        </p:spPr>
        <p:txBody>
          <a:bodyPr/>
          <a:lstStyle/>
          <a:p>
            <a:pPr algn="l"/>
            <a:r>
              <a:rPr lang="en-ZA" sz="2200" dirty="0" smtClean="0"/>
              <a:t>Budget Speech and Budget Review 2018: Public auditing, preferential procurement and payment of suppliers</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28</a:t>
            </a:fld>
            <a:endParaRPr lang="en-US" altLang="en-US" dirty="0"/>
          </a:p>
        </p:txBody>
      </p:sp>
      <p:sp>
        <p:nvSpPr>
          <p:cNvPr id="4" name="Content Placeholder 3"/>
          <p:cNvSpPr>
            <a:spLocks noGrp="1"/>
          </p:cNvSpPr>
          <p:nvPr>
            <p:ph sz="quarter" idx="13"/>
          </p:nvPr>
        </p:nvSpPr>
        <p:spPr>
          <a:xfrm>
            <a:off x="628649" y="776116"/>
            <a:ext cx="8363297" cy="5580234"/>
          </a:xfrm>
        </p:spPr>
        <p:txBody>
          <a:bodyPr/>
          <a:lstStyle/>
          <a:p>
            <a:pPr marL="0" indent="0">
              <a:buNone/>
            </a:pPr>
            <a:endParaRPr lang="en-GB" dirty="0"/>
          </a:p>
          <a:p>
            <a:pPr algn="just">
              <a:lnSpc>
                <a:spcPct val="100000"/>
              </a:lnSpc>
            </a:pPr>
            <a:r>
              <a:rPr lang="en-ZA" sz="2200" dirty="0" smtClean="0"/>
              <a:t>The </a:t>
            </a:r>
            <a:r>
              <a:rPr lang="en-ZA" sz="2200" dirty="0"/>
              <a:t>Minister highlighted the need to amend the Public Audit Act to effectively </a:t>
            </a:r>
            <a:r>
              <a:rPr lang="en-ZA" sz="2200" b="1" dirty="0"/>
              <a:t>address</a:t>
            </a:r>
            <a:r>
              <a:rPr lang="en-ZA" sz="2200" dirty="0"/>
              <a:t> the rising trend in </a:t>
            </a:r>
            <a:r>
              <a:rPr lang="en-ZA" sz="2200" b="1" dirty="0"/>
              <a:t>unauthorised, irregular, fruitless and wasteful expenditure.</a:t>
            </a:r>
            <a:endParaRPr lang="en-GB" sz="2200" b="1" dirty="0"/>
          </a:p>
          <a:p>
            <a:pPr algn="just">
              <a:lnSpc>
                <a:spcPct val="100000"/>
              </a:lnSpc>
            </a:pPr>
            <a:r>
              <a:rPr lang="en-ZA" sz="2200" dirty="0" smtClean="0"/>
              <a:t>The </a:t>
            </a:r>
            <a:r>
              <a:rPr lang="en-ZA" sz="2200" dirty="0"/>
              <a:t>Minister encouraged the use of </a:t>
            </a:r>
            <a:r>
              <a:rPr lang="en-ZA" sz="2200" u="sng" dirty="0"/>
              <a:t>public procurement</a:t>
            </a:r>
            <a:r>
              <a:rPr lang="en-ZA" sz="2200" dirty="0"/>
              <a:t> as a critical lever to support </a:t>
            </a:r>
            <a:r>
              <a:rPr lang="en-ZA" sz="2200" b="1" dirty="0"/>
              <a:t>black economic empowerment</a:t>
            </a:r>
            <a:r>
              <a:rPr lang="en-ZA" sz="2200" dirty="0"/>
              <a:t>, women and youth and support industrialisation and development of small businesses.</a:t>
            </a:r>
            <a:endParaRPr lang="en-GB" sz="2200" dirty="0"/>
          </a:p>
          <a:p>
            <a:pPr algn="just">
              <a:lnSpc>
                <a:spcPct val="100000"/>
              </a:lnSpc>
            </a:pPr>
            <a:r>
              <a:rPr lang="en-ZA" sz="2200" dirty="0" smtClean="0"/>
              <a:t>The DG </a:t>
            </a:r>
            <a:r>
              <a:rPr lang="en-ZA" sz="2200" dirty="0"/>
              <a:t>of National Treasury will issue a directive to all government departments and public institutions, instructing them to </a:t>
            </a:r>
            <a:r>
              <a:rPr lang="en-ZA" sz="2200" b="1" dirty="0"/>
              <a:t>pay suppliers on time,</a:t>
            </a:r>
            <a:r>
              <a:rPr lang="en-ZA" sz="2200" dirty="0"/>
              <a:t> </a:t>
            </a:r>
            <a:r>
              <a:rPr lang="en-ZA" sz="2200" u="sng" dirty="0"/>
              <a:t>or be charged with financial misconduct</a:t>
            </a:r>
            <a:r>
              <a:rPr lang="en-ZA" sz="2200" dirty="0"/>
              <a:t>. </a:t>
            </a:r>
            <a:endParaRPr lang="en-ZA" sz="2200" dirty="0" smtClean="0"/>
          </a:p>
          <a:p>
            <a:pPr algn="just">
              <a:lnSpc>
                <a:spcPct val="100000"/>
              </a:lnSpc>
            </a:pPr>
            <a:r>
              <a:rPr lang="en-ZA" sz="2200" dirty="0" smtClean="0"/>
              <a:t>This </a:t>
            </a:r>
            <a:r>
              <a:rPr lang="en-ZA" sz="2200" dirty="0"/>
              <a:t>must be monitored by accounting officers, and National Treasury will strengthen oversight mechanisms in this regard. </a:t>
            </a:r>
            <a:endParaRPr lang="en-GB" sz="2200" dirty="0"/>
          </a:p>
          <a:p>
            <a:pPr algn="just">
              <a:lnSpc>
                <a:spcPct val="100000"/>
              </a:lnSpc>
            </a:pPr>
            <a:endParaRPr lang="en-GB" sz="2200" dirty="0"/>
          </a:p>
          <a:p>
            <a:pPr marL="0" indent="0" algn="just">
              <a:lnSpc>
                <a:spcPct val="115000"/>
              </a:lnSpc>
              <a:spcAft>
                <a:spcPts val="0"/>
              </a:spcAft>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374054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457026"/>
          </a:xfrm>
        </p:spPr>
        <p:txBody>
          <a:bodyPr/>
          <a:lstStyle/>
          <a:p>
            <a:pPr algn="l"/>
            <a:r>
              <a:rPr lang="en-ZA" sz="2200" dirty="0" smtClean="0"/>
              <a:t>Budget Speech and Budget Review 2018: Urban renewal and spatial transformation</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29</a:t>
            </a:fld>
            <a:endParaRPr lang="en-US" altLang="en-US" dirty="0"/>
          </a:p>
        </p:txBody>
      </p:sp>
      <p:sp>
        <p:nvSpPr>
          <p:cNvPr id="4" name="Content Placeholder 3"/>
          <p:cNvSpPr>
            <a:spLocks noGrp="1"/>
          </p:cNvSpPr>
          <p:nvPr>
            <p:ph sz="quarter" idx="13"/>
          </p:nvPr>
        </p:nvSpPr>
        <p:spPr>
          <a:xfrm>
            <a:off x="628649" y="776115"/>
            <a:ext cx="8363297" cy="5965253"/>
          </a:xfrm>
        </p:spPr>
        <p:txBody>
          <a:bodyPr/>
          <a:lstStyle/>
          <a:p>
            <a:pPr algn="just">
              <a:lnSpc>
                <a:spcPct val="100000"/>
              </a:lnSpc>
            </a:pPr>
            <a:r>
              <a:rPr lang="en-ZA" sz="2200" dirty="0"/>
              <a:t>The Minister emphasised the </a:t>
            </a:r>
            <a:r>
              <a:rPr lang="en-ZA" sz="2200" b="1" dirty="0"/>
              <a:t>importance of cities in the national economy</a:t>
            </a:r>
            <a:r>
              <a:rPr lang="en-ZA" sz="2200" dirty="0"/>
              <a:t> and their potential to drive economic renewal and inclusive growth. South Africa’s eight metros are home to </a:t>
            </a:r>
            <a:r>
              <a:rPr lang="en-ZA" sz="2200" b="1" dirty="0"/>
              <a:t>39 per cent of our population </a:t>
            </a:r>
            <a:r>
              <a:rPr lang="en-ZA" sz="2200" dirty="0"/>
              <a:t>but account for half of all employment (formal and informal) and 57 per cent of the country’s economic output. </a:t>
            </a:r>
            <a:endParaRPr lang="en-GB" sz="2200" dirty="0"/>
          </a:p>
          <a:p>
            <a:pPr algn="just">
              <a:lnSpc>
                <a:spcPct val="100000"/>
              </a:lnSpc>
            </a:pPr>
            <a:r>
              <a:rPr lang="en-ZA" sz="2200" dirty="0" smtClean="0"/>
              <a:t>The </a:t>
            </a:r>
            <a:r>
              <a:rPr lang="en-ZA" sz="2200" b="1" dirty="0"/>
              <a:t>Integrated Urban Development Framework </a:t>
            </a:r>
            <a:r>
              <a:rPr lang="en-ZA" sz="2200" dirty="0"/>
              <a:t>sets out government’s policy commitment to improving the productivity of South Africa’s urban areas. By revitalising </a:t>
            </a:r>
            <a:r>
              <a:rPr lang="en-ZA" sz="2200" dirty="0" smtClean="0"/>
              <a:t>township economies </a:t>
            </a:r>
            <a:r>
              <a:rPr lang="en-ZA" sz="2200" dirty="0"/>
              <a:t>and reconfiguring </a:t>
            </a:r>
            <a:r>
              <a:rPr lang="en-ZA" sz="2200" dirty="0" smtClean="0"/>
              <a:t>urban </a:t>
            </a:r>
            <a:r>
              <a:rPr lang="en-ZA" sz="2200" dirty="0"/>
              <a:t>centres, </a:t>
            </a:r>
            <a:r>
              <a:rPr lang="en-ZA" sz="2200" dirty="0" smtClean="0"/>
              <a:t>SA is radically </a:t>
            </a:r>
            <a:r>
              <a:rPr lang="en-ZA" sz="2200" dirty="0"/>
              <a:t>transforming the unequal spatial planning of </a:t>
            </a:r>
            <a:r>
              <a:rPr lang="en-ZA" sz="2200" dirty="0" smtClean="0"/>
              <a:t>its cities</a:t>
            </a:r>
            <a:r>
              <a:rPr lang="en-ZA" sz="2200" dirty="0"/>
              <a:t>.</a:t>
            </a:r>
            <a:endParaRPr lang="en-GB" sz="2200" dirty="0"/>
          </a:p>
          <a:p>
            <a:pPr algn="just">
              <a:lnSpc>
                <a:spcPct val="100000"/>
              </a:lnSpc>
            </a:pPr>
            <a:r>
              <a:rPr lang="en-ZA" sz="2200" dirty="0"/>
              <a:t> </a:t>
            </a:r>
            <a:r>
              <a:rPr lang="en-ZA" sz="2200" dirty="0" smtClean="0"/>
              <a:t>To </a:t>
            </a:r>
            <a:r>
              <a:rPr lang="en-ZA" sz="2200" dirty="0"/>
              <a:t>better respond to the urban development challenges of </a:t>
            </a:r>
            <a:r>
              <a:rPr lang="en-ZA" sz="2200" b="1" dirty="0"/>
              <a:t>intermediate cities</a:t>
            </a:r>
            <a:r>
              <a:rPr lang="en-ZA" sz="2200" dirty="0"/>
              <a:t>, the Budget proposes to introduce a new, more flexible grant funding arrangement for these </a:t>
            </a:r>
            <a:r>
              <a:rPr lang="en-ZA" sz="2200" dirty="0" smtClean="0"/>
              <a:t>cities. </a:t>
            </a:r>
            <a:r>
              <a:rPr lang="en-ZA" sz="2200" dirty="0"/>
              <a:t>Cities </a:t>
            </a:r>
            <a:r>
              <a:rPr lang="en-ZA" sz="2200" dirty="0" smtClean="0"/>
              <a:t>may opt </a:t>
            </a:r>
            <a:r>
              <a:rPr lang="en-ZA" sz="2200" dirty="0"/>
              <a:t>to join this new grant, which will require more integrated long-term planning and a greater contribution to infrastructure investment form their own resources.</a:t>
            </a:r>
            <a:endParaRPr lang="en-GB" sz="2200" dirty="0"/>
          </a:p>
          <a:p>
            <a:endParaRPr lang="en-ZA"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5892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009"/>
            <a:ext cx="7886700" cy="620687"/>
          </a:xfrm>
        </p:spPr>
        <p:txBody>
          <a:bodyPr/>
          <a:lstStyle/>
          <a:p>
            <a:r>
              <a:rPr lang="en-ZA" dirty="0" smtClean="0"/>
              <a:t>Highlights of SoNA </a:t>
            </a:r>
            <a:r>
              <a:rPr lang="en-ZA" dirty="0"/>
              <a:t>2018 - </a:t>
            </a:r>
            <a:r>
              <a:rPr lang="en-ZA" dirty="0" smtClean="0"/>
              <a:t>The </a:t>
            </a:r>
            <a:r>
              <a:rPr lang="en-ZA" dirty="0"/>
              <a:t>Speech </a:t>
            </a:r>
            <a:r>
              <a:rPr lang="en-ZA" dirty="0" smtClean="0"/>
              <a:t>– A new dawn is upon South Africa</a:t>
            </a:r>
            <a:endParaRPr lang="en-ZA" dirty="0"/>
          </a:p>
        </p:txBody>
      </p:sp>
      <p:sp>
        <p:nvSpPr>
          <p:cNvPr id="3" name="Content Placeholder 2"/>
          <p:cNvSpPr>
            <a:spLocks noGrp="1"/>
          </p:cNvSpPr>
          <p:nvPr>
            <p:ph idx="1"/>
          </p:nvPr>
        </p:nvSpPr>
        <p:spPr>
          <a:xfrm>
            <a:off x="628650" y="764704"/>
            <a:ext cx="8191822" cy="5668739"/>
          </a:xfrm>
        </p:spPr>
        <p:txBody>
          <a:bodyPr/>
          <a:lstStyle/>
          <a:p>
            <a:pPr marL="0" indent="0" algn="just">
              <a:buNone/>
            </a:pPr>
            <a:r>
              <a:rPr lang="en-GB" sz="2400" dirty="0"/>
              <a:t>President Ramaphosa began by invoking the legacies of Nelson Mandela and Albertina Sisulu to call the nation together under a unified vision. </a:t>
            </a:r>
            <a:endParaRPr lang="en-GB" sz="2400" dirty="0" smtClean="0"/>
          </a:p>
          <a:p>
            <a:pPr marL="0" indent="0" algn="just">
              <a:buNone/>
            </a:pPr>
            <a:endParaRPr lang="en-GB" sz="2400" dirty="0" smtClean="0"/>
          </a:p>
          <a:p>
            <a:pPr marL="0" indent="0" algn="just">
              <a:buNone/>
            </a:pPr>
            <a:r>
              <a:rPr lang="en-GB" sz="2400" dirty="0" smtClean="0"/>
              <a:t>He </a:t>
            </a:r>
            <a:r>
              <a:rPr lang="en-GB" sz="2400" dirty="0"/>
              <a:t>instructed South Africans to</a:t>
            </a:r>
            <a:r>
              <a:rPr lang="en-GB" sz="2400" dirty="0" smtClean="0"/>
              <a:t>:</a:t>
            </a:r>
          </a:p>
          <a:p>
            <a:pPr marL="0" indent="0" algn="just">
              <a:buNone/>
            </a:pPr>
            <a:endParaRPr lang="en-GB" sz="1000" dirty="0"/>
          </a:p>
          <a:p>
            <a:pPr marL="0" indent="0" algn="just">
              <a:buNone/>
            </a:pPr>
            <a:r>
              <a:rPr lang="en-GB" sz="2400" b="1" i="1" dirty="0" smtClean="0">
                <a:solidFill>
                  <a:srgbClr val="FF3300"/>
                </a:solidFill>
              </a:rPr>
              <a:t>‘… </a:t>
            </a:r>
            <a:r>
              <a:rPr lang="en-GB" sz="2400" b="1" i="1" dirty="0">
                <a:solidFill>
                  <a:srgbClr val="FF3300"/>
                </a:solidFill>
              </a:rPr>
              <a:t>put behind us the era of diminishing trust in public institutions and weakened confidence in leaders. We should put all the negativity that has dogged our country behind us because </a:t>
            </a:r>
            <a:r>
              <a:rPr lang="en-GB" sz="2400" b="1" i="1" u="sng" dirty="0">
                <a:solidFill>
                  <a:srgbClr val="FF3300"/>
                </a:solidFill>
              </a:rPr>
              <a:t>a new dawn is upon us</a:t>
            </a:r>
            <a:r>
              <a:rPr lang="en-GB" sz="2400" b="1" i="1" dirty="0" smtClean="0">
                <a:solidFill>
                  <a:srgbClr val="FF7C80"/>
                </a:solidFill>
              </a:rPr>
              <a:t>.” </a:t>
            </a:r>
          </a:p>
          <a:p>
            <a:pPr marL="0" indent="0" algn="just">
              <a:buNone/>
            </a:pPr>
            <a:endParaRPr lang="en-GB" sz="900" dirty="0"/>
          </a:p>
          <a:p>
            <a:pPr marL="0" indent="0">
              <a:buNone/>
            </a:pPr>
            <a:r>
              <a:rPr lang="en-GB" sz="2400" dirty="0" smtClean="0"/>
              <a:t>South African’s new goal:</a:t>
            </a:r>
            <a:br>
              <a:rPr lang="en-GB" sz="2400" dirty="0" smtClean="0"/>
            </a:br>
            <a:endParaRPr lang="en-GB" sz="1000" dirty="0" smtClean="0"/>
          </a:p>
          <a:p>
            <a:pPr marL="0" indent="0" algn="just">
              <a:buNone/>
            </a:pPr>
            <a:r>
              <a:rPr lang="en-GB" sz="2400" dirty="0" smtClean="0"/>
              <a:t>Build </a:t>
            </a:r>
            <a:r>
              <a:rPr lang="en-GB" sz="2400" dirty="0"/>
              <a:t>a society defined by </a:t>
            </a:r>
            <a:r>
              <a:rPr lang="en-GB" sz="2400" u="sng" dirty="0"/>
              <a:t>decency and integrity </a:t>
            </a:r>
            <a:r>
              <a:rPr lang="en-GB" sz="2400" dirty="0"/>
              <a:t>that does </a:t>
            </a:r>
            <a:r>
              <a:rPr lang="en-GB" sz="2400" u="sng" dirty="0"/>
              <a:t>not tolerate the plunder of public resources</a:t>
            </a:r>
            <a:r>
              <a:rPr lang="en-GB" sz="2400" dirty="0"/>
              <a:t>, </a:t>
            </a:r>
            <a:r>
              <a:rPr lang="en-GB" sz="2400" u="sng" dirty="0"/>
              <a:t>nor</a:t>
            </a:r>
            <a:r>
              <a:rPr lang="en-GB" sz="2400" dirty="0"/>
              <a:t> the </a:t>
            </a:r>
            <a:r>
              <a:rPr lang="en-GB" sz="2400" u="sng" dirty="0"/>
              <a:t>theft by corporate criminals </a:t>
            </a:r>
            <a:r>
              <a:rPr lang="en-GB" sz="2400" dirty="0"/>
              <a:t>of the hard-earned savings of ordinary people.”</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a:t>
            </a:fld>
            <a:endParaRPr lang="en-US" altLang="en-US" dirty="0"/>
          </a:p>
        </p:txBody>
      </p:sp>
      <p:pic>
        <p:nvPicPr>
          <p:cNvPr id="5" name="Picture 4"/>
          <p:cNvPicPr>
            <a:picLocks noChangeAspect="1"/>
          </p:cNvPicPr>
          <p:nvPr/>
        </p:nvPicPr>
        <p:blipFill>
          <a:blip r:embed="rId2"/>
          <a:stretch>
            <a:fillRect/>
          </a:stretch>
        </p:blipFill>
        <p:spPr>
          <a:xfrm>
            <a:off x="5722372" y="1484784"/>
            <a:ext cx="2734444" cy="1522859"/>
          </a:xfrm>
          <a:prstGeom prst="rect">
            <a:avLst/>
          </a:prstGeom>
        </p:spPr>
      </p:pic>
    </p:spTree>
    <p:extLst>
      <p:ext uri="{BB962C8B-B14F-4D97-AF65-F5344CB8AC3E}">
        <p14:creationId xmlns:p14="http://schemas.microsoft.com/office/powerpoint/2010/main" xmlns="" val="2757940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457026"/>
          </a:xfrm>
        </p:spPr>
        <p:txBody>
          <a:bodyPr/>
          <a:lstStyle/>
          <a:p>
            <a:pPr algn="l"/>
            <a:r>
              <a:rPr lang="en-ZA" sz="2200" dirty="0" smtClean="0"/>
              <a:t>Budget Speech and Budget Review 2018: Urban renewal and spatial transformation</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30</a:t>
            </a:fld>
            <a:endParaRPr lang="en-US" altLang="en-US" dirty="0"/>
          </a:p>
        </p:txBody>
      </p:sp>
      <p:sp>
        <p:nvSpPr>
          <p:cNvPr id="4" name="Content Placeholder 3"/>
          <p:cNvSpPr>
            <a:spLocks noGrp="1"/>
          </p:cNvSpPr>
          <p:nvPr>
            <p:ph sz="quarter" idx="13"/>
          </p:nvPr>
        </p:nvSpPr>
        <p:spPr>
          <a:xfrm>
            <a:off x="628649" y="776115"/>
            <a:ext cx="8363297" cy="5965253"/>
          </a:xfrm>
        </p:spPr>
        <p:txBody>
          <a:bodyPr/>
          <a:lstStyle/>
          <a:p>
            <a:pPr marL="0" indent="0" algn="just">
              <a:buNone/>
            </a:pPr>
            <a:r>
              <a:rPr lang="en-ZA" sz="2200" dirty="0"/>
              <a:t>According to the Budget Review, the </a:t>
            </a:r>
            <a:r>
              <a:rPr lang="en-ZA" sz="2200" b="1" dirty="0"/>
              <a:t>Cities Support Programme </a:t>
            </a:r>
            <a:r>
              <a:rPr lang="en-ZA" sz="2200" dirty="0"/>
              <a:t>has worked across national departments and metropolitan municipalities on a programme to strengthen the metros as enablers of faster, more inclusive economic growth. To date, there has been significant progress in: </a:t>
            </a:r>
            <a:endParaRPr lang="en-GB" sz="2200" dirty="0"/>
          </a:p>
          <a:p>
            <a:pPr algn="just"/>
            <a:r>
              <a:rPr lang="en-ZA" sz="2200" dirty="0" smtClean="0"/>
              <a:t>Aligning </a:t>
            </a:r>
            <a:r>
              <a:rPr lang="en-ZA" sz="2200" dirty="0"/>
              <a:t>metropolitan plans to spatially targeted investment programmes that supports transit-oriented urban development. </a:t>
            </a:r>
            <a:endParaRPr lang="en-GB" sz="2200" dirty="0"/>
          </a:p>
          <a:p>
            <a:pPr algn="just"/>
            <a:r>
              <a:rPr lang="en-ZA" sz="2200" dirty="0" smtClean="0"/>
              <a:t>Preparing </a:t>
            </a:r>
            <a:r>
              <a:rPr lang="en-ZA" sz="2200" dirty="0"/>
              <a:t>a portfolio of catalytic projects in each metro that will support higher density and integrated land development.  </a:t>
            </a:r>
            <a:endParaRPr lang="en-GB" sz="2200" dirty="0"/>
          </a:p>
          <a:p>
            <a:pPr algn="just"/>
            <a:r>
              <a:rPr lang="en-ZA" sz="2200" dirty="0" smtClean="0"/>
              <a:t>Revising </a:t>
            </a:r>
            <a:r>
              <a:rPr lang="en-ZA" sz="2200" dirty="0"/>
              <a:t>public transport and housing financing arrangements to scale up delivery of specific programmes, such as bus rapid transit systems and informal settlement upgrading programmes. </a:t>
            </a:r>
            <a:endParaRPr lang="en-GB" sz="2200" dirty="0"/>
          </a:p>
          <a:p>
            <a:pPr algn="just"/>
            <a:r>
              <a:rPr lang="en-ZA" sz="2200" dirty="0" smtClean="0"/>
              <a:t>Streamlining </a:t>
            </a:r>
            <a:r>
              <a:rPr lang="en-ZA" sz="2200" dirty="0"/>
              <a:t>regulatory approvals to reduce the cost of doing business.</a:t>
            </a:r>
            <a:endParaRPr lang="en-GB" sz="2200" dirty="0"/>
          </a:p>
          <a:p>
            <a:pPr marL="0" indent="0">
              <a:buNone/>
            </a:pPr>
            <a:endParaRPr lang="en-GB" dirty="0"/>
          </a:p>
          <a:p>
            <a:pPr marL="0" indent="0" algn="just">
              <a:lnSpc>
                <a:spcPct val="115000"/>
              </a:lnSpc>
              <a:spcAft>
                <a:spcPts val="0"/>
              </a:spcAft>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74392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543750" cy="457026"/>
          </a:xfrm>
        </p:spPr>
        <p:txBody>
          <a:bodyPr/>
          <a:lstStyle/>
          <a:p>
            <a:pPr algn="l"/>
            <a:r>
              <a:rPr lang="en-ZA" sz="2200" dirty="0" smtClean="0"/>
              <a:t>Budget Speech and Budget Review 2018: Drought</a:t>
            </a:r>
            <a:endParaRPr lang="en-ZA" sz="2200"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31</a:t>
            </a:fld>
            <a:endParaRPr lang="en-US" altLang="en-US" dirty="0"/>
          </a:p>
        </p:txBody>
      </p:sp>
      <p:sp>
        <p:nvSpPr>
          <p:cNvPr id="4" name="Content Placeholder 3"/>
          <p:cNvSpPr>
            <a:spLocks noGrp="1"/>
          </p:cNvSpPr>
          <p:nvPr>
            <p:ph sz="quarter" idx="13"/>
          </p:nvPr>
        </p:nvSpPr>
        <p:spPr>
          <a:xfrm>
            <a:off x="323529" y="548680"/>
            <a:ext cx="8668418" cy="5965253"/>
          </a:xfrm>
        </p:spPr>
        <p:txBody>
          <a:bodyPr/>
          <a:lstStyle/>
          <a:p>
            <a:pPr marL="0" indent="0" algn="just">
              <a:lnSpc>
                <a:spcPct val="115000"/>
              </a:lnSpc>
              <a:spcAft>
                <a:spcPts val="0"/>
              </a:spcAft>
              <a:buNone/>
            </a:pPr>
            <a:r>
              <a:rPr lang="en-ZA" sz="2200" dirty="0" smtClean="0">
                <a:ea typeface="Calibri" panose="020F0502020204030204" pitchFamily="34" charset="0"/>
              </a:rPr>
              <a:t>Government is working </a:t>
            </a:r>
            <a:r>
              <a:rPr lang="en-ZA" sz="2200" dirty="0">
                <a:ea typeface="Calibri" panose="020F0502020204030204" pitchFamily="34" charset="0"/>
              </a:rPr>
              <a:t>with municipalities to respond </a:t>
            </a:r>
            <a:r>
              <a:rPr lang="en-ZA" sz="2200" dirty="0" smtClean="0">
                <a:ea typeface="Calibri" panose="020F0502020204030204" pitchFamily="34" charset="0"/>
              </a:rPr>
              <a:t>to </a:t>
            </a:r>
            <a:r>
              <a:rPr lang="en-ZA" sz="2200" dirty="0">
                <a:ea typeface="Calibri" panose="020F0502020204030204" pitchFamily="34" charset="0"/>
              </a:rPr>
              <a:t>the water </a:t>
            </a:r>
            <a:r>
              <a:rPr lang="en-ZA" sz="2200" dirty="0" smtClean="0">
                <a:ea typeface="Calibri" panose="020F0502020204030204" pitchFamily="34" charset="0"/>
              </a:rPr>
              <a:t>crisis, </a:t>
            </a:r>
            <a:r>
              <a:rPr lang="en-ZA" sz="2200" dirty="0">
                <a:ea typeface="Calibri" panose="020F0502020204030204" pitchFamily="34" charset="0"/>
              </a:rPr>
              <a:t>and </a:t>
            </a:r>
            <a:r>
              <a:rPr lang="en-ZA" sz="2200" dirty="0" smtClean="0">
                <a:ea typeface="Calibri" panose="020F0502020204030204" pitchFamily="34" charset="0"/>
              </a:rPr>
              <a:t>is </a:t>
            </a:r>
            <a:r>
              <a:rPr lang="en-ZA" sz="2200" dirty="0">
                <a:ea typeface="Calibri" panose="020F0502020204030204" pitchFamily="34" charset="0"/>
              </a:rPr>
              <a:t>ready to provide financial assistance where necessary</a:t>
            </a:r>
            <a:r>
              <a:rPr lang="en-ZA" sz="2200" dirty="0" smtClean="0">
                <a:ea typeface="Calibri" panose="020F0502020204030204" pitchFamily="34" charset="0"/>
              </a:rPr>
              <a:t>:</a:t>
            </a:r>
            <a:endParaRPr lang="en-GB" sz="2200" dirty="0">
              <a:ea typeface="Calibri" panose="020F0502020204030204" pitchFamily="34" charset="0"/>
            </a:endParaRPr>
          </a:p>
          <a:p>
            <a:pPr algn="just">
              <a:lnSpc>
                <a:spcPct val="115000"/>
              </a:lnSpc>
              <a:spcAft>
                <a:spcPts val="0"/>
              </a:spcAft>
            </a:pPr>
            <a:r>
              <a:rPr lang="en-ZA" sz="2200" dirty="0" smtClean="0">
                <a:ea typeface="Calibri" panose="020F0502020204030204" pitchFamily="34" charset="0"/>
              </a:rPr>
              <a:t>A </a:t>
            </a:r>
            <a:r>
              <a:rPr lang="en-ZA" sz="2200" dirty="0">
                <a:ea typeface="Calibri" panose="020F0502020204030204" pitchFamily="34" charset="0"/>
              </a:rPr>
              <a:t>provisional allocation of R6 billion has been set aside in 2018/19 for several purposes, including drought relief and to augment public infrastructure investment. </a:t>
            </a:r>
          </a:p>
          <a:p>
            <a:pPr algn="just">
              <a:lnSpc>
                <a:spcPct val="115000"/>
              </a:lnSpc>
              <a:spcAft>
                <a:spcPts val="0"/>
              </a:spcAft>
            </a:pPr>
            <a:r>
              <a:rPr lang="en-ZA" sz="2200" dirty="0" smtClean="0">
                <a:ea typeface="Calibri" panose="020F0502020204030204" pitchFamily="34" charset="0"/>
              </a:rPr>
              <a:t>The potential </a:t>
            </a:r>
            <a:r>
              <a:rPr lang="en-ZA" sz="2200" dirty="0">
                <a:ea typeface="Calibri" panose="020F0502020204030204" pitchFamily="34" charset="0"/>
              </a:rPr>
              <a:t>job losses in vulnerable farming </a:t>
            </a:r>
            <a:r>
              <a:rPr lang="en-ZA" sz="2200" dirty="0" smtClean="0">
                <a:ea typeface="Calibri" panose="020F0502020204030204" pitchFamily="34" charset="0"/>
              </a:rPr>
              <a:t>communities is a concern, therefore the </a:t>
            </a:r>
            <a:r>
              <a:rPr lang="en-ZA" sz="2200" dirty="0">
                <a:ea typeface="Calibri" panose="020F0502020204030204" pitchFamily="34" charset="0"/>
              </a:rPr>
              <a:t>option of partially mitigating losses by temporarily increasing intake in the Working for Water </a:t>
            </a:r>
            <a:r>
              <a:rPr lang="en-ZA" sz="2200" dirty="0" smtClean="0">
                <a:ea typeface="Calibri" panose="020F0502020204030204" pitchFamily="34" charset="0"/>
              </a:rPr>
              <a:t>programme, is considered. </a:t>
            </a:r>
          </a:p>
          <a:p>
            <a:pPr algn="just">
              <a:lnSpc>
                <a:spcPct val="115000"/>
              </a:lnSpc>
              <a:spcAft>
                <a:spcPts val="0"/>
              </a:spcAft>
            </a:pPr>
            <a:r>
              <a:rPr lang="en-ZA" sz="2200" dirty="0" smtClean="0">
                <a:ea typeface="Calibri" panose="020F0502020204030204" pitchFamily="34" charset="0"/>
              </a:rPr>
              <a:t>Allocation </a:t>
            </a:r>
            <a:r>
              <a:rPr lang="en-ZA" sz="2200" dirty="0">
                <a:ea typeface="Calibri" panose="020F0502020204030204" pitchFamily="34" charset="0"/>
              </a:rPr>
              <a:t>for </a:t>
            </a:r>
            <a:r>
              <a:rPr lang="en-ZA" sz="2200" dirty="0" smtClean="0">
                <a:ea typeface="Calibri" panose="020F0502020204030204" pitchFamily="34" charset="0"/>
              </a:rPr>
              <a:t>drought-response-funds-for-water infrastructure </a:t>
            </a:r>
            <a:r>
              <a:rPr lang="en-ZA" sz="2200" dirty="0">
                <a:ea typeface="Calibri" panose="020F0502020204030204" pitchFamily="34" charset="0"/>
              </a:rPr>
              <a:t>projects and EPWP will be made in the Adjustment </a:t>
            </a:r>
            <a:r>
              <a:rPr lang="en-ZA" sz="2200" dirty="0" smtClean="0">
                <a:ea typeface="Calibri" panose="020F0502020204030204" pitchFamily="34" charset="0"/>
              </a:rPr>
              <a:t>Budget.</a:t>
            </a:r>
            <a:endParaRPr lang="en-GB" sz="2200" dirty="0" smtClean="0">
              <a:ea typeface="Calibri" panose="020F0502020204030204" pitchFamily="34" charset="0"/>
            </a:endParaRPr>
          </a:p>
          <a:p>
            <a:pPr algn="just">
              <a:lnSpc>
                <a:spcPct val="115000"/>
              </a:lnSpc>
              <a:spcAft>
                <a:spcPts val="0"/>
              </a:spcAft>
            </a:pPr>
            <a:r>
              <a:rPr lang="en-ZA" sz="2200" dirty="0" smtClean="0">
                <a:ea typeface="Calibri" panose="020F0502020204030204" pitchFamily="34" charset="0"/>
              </a:rPr>
              <a:t>To </a:t>
            </a:r>
            <a:r>
              <a:rPr lang="en-ZA" sz="2200" dirty="0">
                <a:ea typeface="Calibri" panose="020F0502020204030204" pitchFamily="34" charset="0"/>
              </a:rPr>
              <a:t>provide short term assistance, </a:t>
            </a:r>
            <a:r>
              <a:rPr lang="en-ZA" sz="2200" dirty="0" smtClean="0">
                <a:ea typeface="Calibri" panose="020F0502020204030204" pitchFamily="34" charset="0"/>
              </a:rPr>
              <a:t>the </a:t>
            </a:r>
            <a:r>
              <a:rPr lang="en-ZA" sz="2200" dirty="0">
                <a:ea typeface="Calibri" panose="020F0502020204030204" pitchFamily="34" charset="0"/>
              </a:rPr>
              <a:t>budget includes disaster relief grants for provinces and municipalities worth </a:t>
            </a:r>
            <a:r>
              <a:rPr lang="en-ZA" sz="2200">
                <a:ea typeface="Calibri" panose="020F0502020204030204" pitchFamily="34" charset="0"/>
              </a:rPr>
              <a:t>R473 </a:t>
            </a:r>
            <a:r>
              <a:rPr lang="en-ZA" sz="2200" smtClean="0">
                <a:ea typeface="Calibri" panose="020F0502020204030204" pitchFamily="34" charset="0"/>
              </a:rPr>
              <a:t>million </a:t>
            </a:r>
            <a:r>
              <a:rPr lang="en-ZA" sz="2200" dirty="0">
                <a:ea typeface="Calibri" panose="020F0502020204030204" pitchFamily="34" charset="0"/>
              </a:rPr>
              <a:t>in 2018/19. </a:t>
            </a:r>
            <a:r>
              <a:rPr lang="en-ZA" sz="2200" dirty="0" smtClean="0">
                <a:ea typeface="Calibri" panose="020F0502020204030204" pitchFamily="34" charset="0"/>
              </a:rPr>
              <a:t>Conditional </a:t>
            </a:r>
            <a:r>
              <a:rPr lang="en-ZA" sz="2200" dirty="0">
                <a:ea typeface="Calibri" panose="020F0502020204030204" pitchFamily="34" charset="0"/>
              </a:rPr>
              <a:t>grants can also be reprioritized </a:t>
            </a:r>
            <a:r>
              <a:rPr lang="en-ZA" sz="2200" dirty="0" smtClean="0">
                <a:ea typeface="Calibri" panose="020F0502020204030204" pitchFamily="34" charset="0"/>
              </a:rPr>
              <a:t>if </a:t>
            </a:r>
            <a:r>
              <a:rPr lang="en-ZA" sz="2200" dirty="0">
                <a:ea typeface="Calibri" panose="020F0502020204030204" pitchFamily="34" charset="0"/>
              </a:rPr>
              <a:t>necessary.</a:t>
            </a:r>
            <a:endParaRPr lang="en-GB" sz="2200" dirty="0">
              <a:effectLst/>
              <a:ea typeface="Calibri" panose="020F0502020204030204" pitchFamily="34" charset="0"/>
            </a:endParaRPr>
          </a:p>
        </p:txBody>
      </p:sp>
    </p:spTree>
    <p:extLst>
      <p:ext uri="{BB962C8B-B14F-4D97-AF65-F5344CB8AC3E}">
        <p14:creationId xmlns:p14="http://schemas.microsoft.com/office/powerpoint/2010/main" xmlns="" val="870970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7544" y="620688"/>
            <a:ext cx="3074259" cy="2564621"/>
          </a:xfrm>
          <a:prstGeom prst="rect">
            <a:avLst/>
          </a:prstGeom>
        </p:spPr>
      </p:pic>
      <p:pic>
        <p:nvPicPr>
          <p:cNvPr id="4" name="Picture 3"/>
          <p:cNvPicPr>
            <a:picLocks noChangeAspect="1"/>
          </p:cNvPicPr>
          <p:nvPr/>
        </p:nvPicPr>
        <p:blipFill>
          <a:blip r:embed="rId3"/>
          <a:stretch>
            <a:fillRect/>
          </a:stretch>
        </p:blipFill>
        <p:spPr>
          <a:xfrm>
            <a:off x="3851920" y="2924944"/>
            <a:ext cx="2786295" cy="2479178"/>
          </a:xfrm>
          <a:prstGeom prst="rect">
            <a:avLst/>
          </a:prstGeom>
        </p:spPr>
      </p:pic>
    </p:spTree>
    <p:extLst>
      <p:ext uri="{BB962C8B-B14F-4D97-AF65-F5344CB8AC3E}">
        <p14:creationId xmlns:p14="http://schemas.microsoft.com/office/powerpoint/2010/main" xmlns="" val="7438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6025"/>
            <a:ext cx="8568952" cy="620687"/>
          </a:xfrm>
        </p:spPr>
        <p:txBody>
          <a:bodyPr/>
          <a:lstStyle/>
          <a:p>
            <a:r>
              <a:rPr lang="en-ZA" dirty="0" smtClean="0"/>
              <a:t>Highlights of SoNA </a:t>
            </a:r>
            <a:r>
              <a:rPr lang="en-ZA" dirty="0"/>
              <a:t>2018 </a:t>
            </a:r>
            <a:r>
              <a:rPr lang="en-ZA" dirty="0" smtClean="0"/>
              <a:t>- A new dawn is upon South Africa</a:t>
            </a:r>
            <a:endParaRPr lang="en-ZA" dirty="0"/>
          </a:p>
        </p:txBody>
      </p:sp>
      <p:sp>
        <p:nvSpPr>
          <p:cNvPr id="3" name="Content Placeholder 2"/>
          <p:cNvSpPr>
            <a:spLocks noGrp="1"/>
          </p:cNvSpPr>
          <p:nvPr>
            <p:ph idx="1"/>
          </p:nvPr>
        </p:nvSpPr>
        <p:spPr>
          <a:xfrm>
            <a:off x="628650" y="764704"/>
            <a:ext cx="8191822" cy="5668739"/>
          </a:xfrm>
        </p:spPr>
        <p:txBody>
          <a:bodyPr/>
          <a:lstStyle/>
          <a:p>
            <a:pPr marL="0" indent="0" algn="just">
              <a:buNone/>
            </a:pPr>
            <a:endParaRPr lang="en-GB" sz="2400" dirty="0" smtClean="0"/>
          </a:p>
          <a:p>
            <a:pPr marL="0" indent="0" algn="just">
              <a:buNone/>
            </a:pPr>
            <a:r>
              <a:rPr lang="en-GB" sz="2400" dirty="0" smtClean="0"/>
              <a:t>At </a:t>
            </a:r>
            <a:r>
              <a:rPr lang="en-GB" sz="2400" dirty="0"/>
              <a:t>numerous points in his speech, the President emphasised </a:t>
            </a:r>
            <a:r>
              <a:rPr lang="en-GB" sz="2400" b="1" u="sng" dirty="0"/>
              <a:t>unity,</a:t>
            </a:r>
            <a:r>
              <a:rPr lang="en-GB" sz="2400" dirty="0"/>
              <a:t> and the goal of a South Africa for all its citizens that is characterised by its </a:t>
            </a:r>
            <a:r>
              <a:rPr lang="en-GB" sz="2400" u="sng" dirty="0"/>
              <a:t>state-corporate collaboration</a:t>
            </a:r>
            <a:r>
              <a:rPr lang="en-GB" sz="2400" dirty="0"/>
              <a:t>. </a:t>
            </a:r>
            <a:endParaRPr lang="en-GB" sz="2400" dirty="0" smtClean="0"/>
          </a:p>
          <a:p>
            <a:pPr marL="0" indent="0" algn="just">
              <a:buNone/>
            </a:pPr>
            <a:endParaRPr lang="en-GB" sz="800" dirty="0"/>
          </a:p>
          <a:p>
            <a:pPr marL="0" indent="0" algn="just">
              <a:buNone/>
            </a:pPr>
            <a:r>
              <a:rPr lang="en-GB" sz="2400" dirty="0" smtClean="0"/>
              <a:t>The President placed </a:t>
            </a:r>
            <a:r>
              <a:rPr lang="en-GB" sz="2400" dirty="0"/>
              <a:t>the recovery of the battered economy at the centre of his State of the Nation Address.</a:t>
            </a:r>
          </a:p>
          <a:p>
            <a:pPr marL="0" indent="0" algn="just">
              <a:buNone/>
            </a:pPr>
            <a:endParaRPr lang="en-GB" sz="800" dirty="0"/>
          </a:p>
          <a:p>
            <a:pPr marL="0" indent="0" algn="just">
              <a:buNone/>
            </a:pPr>
            <a:r>
              <a:rPr lang="en-GB" sz="2400" dirty="0"/>
              <a:t>A jobs summit, investment conference, and youth working group are </a:t>
            </a:r>
            <a:r>
              <a:rPr lang="en-GB" sz="2400" u="sng" dirty="0"/>
              <a:t>some of </a:t>
            </a:r>
            <a:r>
              <a:rPr lang="en-GB" sz="2400" u="sng" dirty="0" smtClean="0"/>
              <a:t>the proposed initiatives</a:t>
            </a:r>
            <a:r>
              <a:rPr lang="en-GB" sz="2400" dirty="0" smtClean="0"/>
              <a:t>.</a:t>
            </a:r>
            <a:endParaRPr lang="en-GB" sz="2400" dirty="0"/>
          </a:p>
          <a:p>
            <a:pPr marL="0" indent="0" algn="just">
              <a:buNone/>
            </a:pPr>
            <a:endParaRPr lang="en-GB" sz="1000" dirty="0"/>
          </a:p>
          <a:p>
            <a:pPr marL="0" indent="0" algn="just">
              <a:buNone/>
            </a:pPr>
            <a:r>
              <a:rPr lang="en-GB" sz="2400" dirty="0"/>
              <a:t>He assured South Africans that </a:t>
            </a:r>
            <a:r>
              <a:rPr lang="en-GB" sz="2400" i="1" dirty="0"/>
              <a:t>change is on the way</a:t>
            </a:r>
            <a:r>
              <a:rPr lang="en-GB" sz="2400" dirty="0"/>
              <a:t>, and stated that this change </a:t>
            </a:r>
            <a:r>
              <a:rPr lang="en-GB" sz="2400" dirty="0" smtClean="0"/>
              <a:t>includes:</a:t>
            </a:r>
          </a:p>
          <a:p>
            <a:pPr marL="342900" indent="-342900" algn="just">
              <a:buFont typeface="Arial" panose="020B0604020202020204" pitchFamily="34" charset="0"/>
              <a:buChar char="•"/>
            </a:pPr>
            <a:r>
              <a:rPr lang="en-GB" sz="2400" dirty="0" smtClean="0"/>
              <a:t>Land </a:t>
            </a:r>
            <a:r>
              <a:rPr lang="en-GB" sz="2400" dirty="0"/>
              <a:t>expropriation without compensation, and </a:t>
            </a:r>
            <a:endParaRPr lang="en-GB" sz="2400" dirty="0" smtClean="0"/>
          </a:p>
          <a:p>
            <a:pPr marL="342900" indent="-342900" algn="just">
              <a:buFont typeface="Arial" panose="020B0604020202020204" pitchFamily="34" charset="0"/>
              <a:buChar char="•"/>
            </a:pPr>
            <a:r>
              <a:rPr lang="en-GB" sz="2400" dirty="0" smtClean="0"/>
              <a:t>Efforts </a:t>
            </a:r>
            <a:r>
              <a:rPr lang="en-GB" sz="2400" dirty="0"/>
              <a:t>to reform the economy with youth at its core.</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4</a:t>
            </a:fld>
            <a:endParaRPr lang="en-US" altLang="en-US" dirty="0"/>
          </a:p>
        </p:txBody>
      </p:sp>
    </p:spTree>
    <p:extLst>
      <p:ext uri="{BB962C8B-B14F-4D97-AF65-F5344CB8AC3E}">
        <p14:creationId xmlns:p14="http://schemas.microsoft.com/office/powerpoint/2010/main" xmlns="" val="2143494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2009"/>
            <a:ext cx="8568952" cy="620687"/>
          </a:xfrm>
        </p:spPr>
        <p:txBody>
          <a:bodyPr/>
          <a:lstStyle/>
          <a:p>
            <a:r>
              <a:rPr lang="en-ZA" dirty="0" smtClean="0"/>
              <a:t>Highlights of SoNA </a:t>
            </a:r>
            <a:r>
              <a:rPr lang="en-ZA" dirty="0"/>
              <a:t>2018 </a:t>
            </a:r>
            <a:r>
              <a:rPr lang="en-ZA" dirty="0" smtClean="0"/>
              <a:t>– Main priorities</a:t>
            </a: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5</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272604945"/>
              </p:ext>
            </p:extLst>
          </p:nvPr>
        </p:nvGraphicFramePr>
        <p:xfrm>
          <a:off x="628650" y="548680"/>
          <a:ext cx="8191822" cy="1656184"/>
        </p:xfrm>
        <a:graphic>
          <a:graphicData uri="http://schemas.openxmlformats.org/drawingml/2006/table">
            <a:tbl>
              <a:tblPr firstRow="1" firstCol="1" bandRow="1"/>
              <a:tblGrid>
                <a:gridCol w="3151262">
                  <a:extLst>
                    <a:ext uri="{9D8B030D-6E8A-4147-A177-3AD203B41FA5}">
                      <a16:colId xmlns="" xmlns:a16="http://schemas.microsoft.com/office/drawing/2014/main" val="20000"/>
                    </a:ext>
                  </a:extLst>
                </a:gridCol>
                <a:gridCol w="5040560">
                  <a:extLst>
                    <a:ext uri="{9D8B030D-6E8A-4147-A177-3AD203B41FA5}">
                      <a16:colId xmlns="" xmlns:a16="http://schemas.microsoft.com/office/drawing/2014/main" val="20001"/>
                    </a:ext>
                  </a:extLst>
                </a:gridCol>
              </a:tblGrid>
              <a:tr h="1656184">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Economic Policy</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Appoint a Presidential Economic Advisory Council. It will draw on the expertise and capabilities that reside in labour, business, civil society and academia</a:t>
                      </a:r>
                      <a:r>
                        <a:rPr lang="en-US" sz="2000" dirty="0" smtClean="0">
                          <a:effectLst/>
                          <a:latin typeface="Arial" panose="020B0604020202020204" pitchFamily="34" charset="0"/>
                          <a:ea typeface="Calibri" panose="020F0502020204030204" pitchFamily="34"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328834599"/>
              </p:ext>
            </p:extLst>
          </p:nvPr>
        </p:nvGraphicFramePr>
        <p:xfrm>
          <a:off x="628650" y="2348881"/>
          <a:ext cx="8191822" cy="4007470"/>
        </p:xfrm>
        <a:graphic>
          <a:graphicData uri="http://schemas.openxmlformats.org/drawingml/2006/table">
            <a:tbl>
              <a:tblPr firstRow="1" firstCol="1" bandRow="1"/>
              <a:tblGrid>
                <a:gridCol w="3079254">
                  <a:extLst>
                    <a:ext uri="{9D8B030D-6E8A-4147-A177-3AD203B41FA5}">
                      <a16:colId xmlns="" xmlns:a16="http://schemas.microsoft.com/office/drawing/2014/main" val="20000"/>
                    </a:ext>
                  </a:extLst>
                </a:gridCol>
                <a:gridCol w="5112568">
                  <a:extLst>
                    <a:ext uri="{9D8B030D-6E8A-4147-A177-3AD203B41FA5}">
                      <a16:colId xmlns="" xmlns:a16="http://schemas.microsoft.com/office/drawing/2014/main" val="20001"/>
                    </a:ext>
                  </a:extLst>
                </a:gridCol>
              </a:tblGrid>
              <a:tr h="4007470">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Jobs, especially for youth</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Jobs Summit within few months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Investment Conference within next three months.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Launch Youth Employment Service Initiative next month to place unemployed youth in paid internships in companies across the </a:t>
                      </a:r>
                      <a:r>
                        <a:rPr lang="en-US" sz="2000" dirty="0" smtClean="0">
                          <a:effectLst/>
                          <a:latin typeface="Arial" panose="020B0604020202020204" pitchFamily="34" charset="0"/>
                          <a:ea typeface="Calibri" panose="020F0502020204030204" pitchFamily="34" charset="0"/>
                          <a:cs typeface="Arial" panose="020B0604020202020204" pitchFamily="34" charset="0"/>
                        </a:rPr>
                        <a:t>economy.</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Create a million such internships in the next three years.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Establish Youth Working </a:t>
                      </a:r>
                      <a:r>
                        <a:rPr lang="en-US" sz="2000" dirty="0" smtClean="0">
                          <a:effectLst/>
                          <a:latin typeface="Arial" panose="020B0604020202020204" pitchFamily="34" charset="0"/>
                          <a:ea typeface="Calibri" panose="020F0502020204030204" pitchFamily="34" charset="0"/>
                          <a:cs typeface="Arial" panose="020B0604020202020204" pitchFamily="34" charset="0"/>
                        </a:rPr>
                        <a:t>Group </a:t>
                      </a:r>
                      <a:r>
                        <a:rPr lang="en-GB" sz="2000" dirty="0" smtClean="0">
                          <a:effectLst/>
                          <a:latin typeface="Arial" panose="020B0604020202020204" pitchFamily="34" charset="0"/>
                          <a:ea typeface="Calibri" panose="020F0502020204030204" pitchFamily="34" charset="0"/>
                          <a:cs typeface="Arial" panose="020B0604020202020204" pitchFamily="34" charset="0"/>
                        </a:rPr>
                        <a:t>to ensure that policies and programmes advance their interests.</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9718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6</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xmlns="" val="1234644550"/>
              </p:ext>
            </p:extLst>
          </p:nvPr>
        </p:nvGraphicFramePr>
        <p:xfrm>
          <a:off x="1043608" y="692696"/>
          <a:ext cx="7632848" cy="2448272"/>
        </p:xfrm>
        <a:graphic>
          <a:graphicData uri="http://schemas.openxmlformats.org/drawingml/2006/table">
            <a:tbl>
              <a:tblPr firstRow="1" firstCol="1" bandRow="1"/>
              <a:tblGrid>
                <a:gridCol w="3168352">
                  <a:extLst>
                    <a:ext uri="{9D8B030D-6E8A-4147-A177-3AD203B41FA5}">
                      <a16:colId xmlns="" xmlns:a16="http://schemas.microsoft.com/office/drawing/2014/main" val="20000"/>
                    </a:ext>
                  </a:extLst>
                </a:gridCol>
                <a:gridCol w="4464496">
                  <a:extLst>
                    <a:ext uri="{9D8B030D-6E8A-4147-A177-3AD203B41FA5}">
                      <a16:colId xmlns="" xmlns:a16="http://schemas.microsoft.com/office/drawing/2014/main" val="20001"/>
                    </a:ext>
                  </a:extLst>
                </a:gridCol>
              </a:tblGrid>
              <a:tr h="2448272">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Re-industrialise/stimulate manufacturing</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Strategic use of incentives and other measures.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Localisation programme for products designated for local manufacturing – clothing, furniture, water metres etc. via our public procurement interventions.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8" name="Title 1"/>
          <p:cNvSpPr>
            <a:spLocks noGrp="1"/>
          </p:cNvSpPr>
          <p:nvPr>
            <p:ph type="title"/>
          </p:nvPr>
        </p:nvSpPr>
        <p:spPr>
          <a:xfrm>
            <a:off x="251520" y="72009"/>
            <a:ext cx="8568952" cy="620687"/>
          </a:xfrm>
        </p:spPr>
        <p:txBody>
          <a:bodyPr/>
          <a:lstStyle/>
          <a:p>
            <a:r>
              <a:rPr lang="en-ZA" dirty="0" smtClean="0"/>
              <a:t>Highlights of SoNA </a:t>
            </a:r>
            <a:r>
              <a:rPr lang="en-ZA" dirty="0"/>
              <a:t>2018 </a:t>
            </a:r>
            <a:r>
              <a:rPr lang="en-ZA" dirty="0" smtClean="0"/>
              <a:t>– Main priorities</a:t>
            </a:r>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2840116456"/>
              </p:ext>
            </p:extLst>
          </p:nvPr>
        </p:nvGraphicFramePr>
        <p:xfrm>
          <a:off x="1043608" y="3284984"/>
          <a:ext cx="7632848" cy="3079240"/>
        </p:xfrm>
        <a:graphic>
          <a:graphicData uri="http://schemas.openxmlformats.org/drawingml/2006/table">
            <a:tbl>
              <a:tblPr firstRow="1" firstCol="1" bandRow="1"/>
              <a:tblGrid>
                <a:gridCol w="3168352">
                  <a:extLst>
                    <a:ext uri="{9D8B030D-6E8A-4147-A177-3AD203B41FA5}">
                      <a16:colId xmlns="" xmlns:a16="http://schemas.microsoft.com/office/drawing/2014/main" val="20000"/>
                    </a:ext>
                  </a:extLst>
                </a:gridCol>
                <a:gridCol w="4464496">
                  <a:extLst>
                    <a:ext uri="{9D8B030D-6E8A-4147-A177-3AD203B41FA5}">
                      <a16:colId xmlns="" xmlns:a16="http://schemas.microsoft.com/office/drawing/2014/main" val="20001"/>
                    </a:ext>
                  </a:extLst>
                </a:gridCol>
              </a:tblGrid>
              <a:tr h="3079240">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Transformation</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Support black industrialist – to build </a:t>
                      </a:r>
                      <a:r>
                        <a:rPr lang="en-US" sz="2000" dirty="0" smtClean="0">
                          <a:effectLst/>
                          <a:latin typeface="Arial" panose="020B0604020202020204" pitchFamily="34" charset="0"/>
                          <a:ea typeface="Calibri" panose="020F0502020204030204" pitchFamily="34" charset="0"/>
                          <a:cs typeface="Arial" panose="020B0604020202020204" pitchFamily="34" charset="0"/>
                        </a:rPr>
                        <a:t>a new </a:t>
                      </a:r>
                      <a:r>
                        <a:rPr lang="en-US" sz="2000" dirty="0">
                          <a:effectLst/>
                          <a:latin typeface="Arial" panose="020B0604020202020204" pitchFamily="34" charset="0"/>
                          <a:ea typeface="Calibri" panose="020F0502020204030204" pitchFamily="34" charset="0"/>
                          <a:cs typeface="Arial" panose="020B0604020202020204" pitchFamily="34" charset="0"/>
                        </a:rPr>
                        <a:t>generation of black </a:t>
                      </a:r>
                      <a:r>
                        <a:rPr lang="en-US" sz="2000" dirty="0" smtClean="0">
                          <a:effectLst/>
                          <a:latin typeface="Arial" panose="020B0604020202020204" pitchFamily="34" charset="0"/>
                          <a:ea typeface="Calibri" panose="020F0502020204030204" pitchFamily="34" charset="0"/>
                          <a:cs typeface="Arial" panose="020B0604020202020204" pitchFamily="34" charset="0"/>
                        </a:rPr>
                        <a:t>women </a:t>
                      </a:r>
                      <a:r>
                        <a:rPr lang="en-US" sz="2000" dirty="0">
                          <a:effectLst/>
                          <a:latin typeface="Arial" panose="020B0604020202020204" pitchFamily="34" charset="0"/>
                          <a:ea typeface="Calibri" panose="020F0502020204030204" pitchFamily="34" charset="0"/>
                          <a:cs typeface="Arial" panose="020B0604020202020204" pitchFamily="34" charset="0"/>
                        </a:rPr>
                        <a:t>producers that are able to build enterprises of </a:t>
                      </a:r>
                      <a:r>
                        <a:rPr lang="en-US" sz="2000" dirty="0" smtClean="0">
                          <a:effectLst/>
                          <a:latin typeface="Arial" panose="020B0604020202020204" pitchFamily="34" charset="0"/>
                          <a:ea typeface="Calibri" panose="020F0502020204030204" pitchFamily="34" charset="0"/>
                          <a:cs typeface="Arial" panose="020B0604020202020204" pitchFamily="34" charset="0"/>
                        </a:rPr>
                        <a:t>significant </a:t>
                      </a:r>
                      <a:r>
                        <a:rPr lang="en-US" sz="2000" dirty="0">
                          <a:effectLst/>
                          <a:latin typeface="Arial" panose="020B0604020202020204" pitchFamily="34" charset="0"/>
                          <a:ea typeface="Calibri" panose="020F0502020204030204" pitchFamily="34" charset="0"/>
                          <a:cs typeface="Arial" panose="020B0604020202020204" pitchFamily="34" charset="0"/>
                        </a:rPr>
                        <a:t>scale and capability.</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Use competition policy to open markets to new black entrants.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Invest in the development of township and rural enterprises.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406192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7</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xmlns="" val="1414441212"/>
              </p:ext>
            </p:extLst>
          </p:nvPr>
        </p:nvGraphicFramePr>
        <p:xfrm>
          <a:off x="755576" y="709137"/>
          <a:ext cx="8064896" cy="1163067"/>
        </p:xfrm>
        <a:graphic>
          <a:graphicData uri="http://schemas.openxmlformats.org/drawingml/2006/table">
            <a:tbl>
              <a:tblPr firstRow="1" firstCol="1" bandRow="1"/>
              <a:tblGrid>
                <a:gridCol w="2050060">
                  <a:extLst>
                    <a:ext uri="{9D8B030D-6E8A-4147-A177-3AD203B41FA5}">
                      <a16:colId xmlns="" xmlns:a16="http://schemas.microsoft.com/office/drawing/2014/main" val="20000"/>
                    </a:ext>
                  </a:extLst>
                </a:gridCol>
                <a:gridCol w="6014836">
                  <a:extLst>
                    <a:ext uri="{9D8B030D-6E8A-4147-A177-3AD203B41FA5}">
                      <a16:colId xmlns="" xmlns:a16="http://schemas.microsoft.com/office/drawing/2014/main" val="20001"/>
                    </a:ext>
                  </a:extLst>
                </a:gridCol>
              </a:tblGrid>
              <a:tr h="1163067">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Infrastructure</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Assemble team to speed up implementation of new projects, particularly water projects, health facilities and road maintenance.</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216557859"/>
              </p:ext>
            </p:extLst>
          </p:nvPr>
        </p:nvGraphicFramePr>
        <p:xfrm>
          <a:off x="755576" y="2204865"/>
          <a:ext cx="8064896" cy="1956816"/>
        </p:xfrm>
        <a:graphic>
          <a:graphicData uri="http://schemas.openxmlformats.org/drawingml/2006/table">
            <a:tbl>
              <a:tblPr firstRow="1" firstCol="1" bandRow="1"/>
              <a:tblGrid>
                <a:gridCol w="2185813">
                  <a:extLst>
                    <a:ext uri="{9D8B030D-6E8A-4147-A177-3AD203B41FA5}">
                      <a16:colId xmlns="" xmlns:a16="http://schemas.microsoft.com/office/drawing/2014/main" val="20000"/>
                    </a:ext>
                  </a:extLst>
                </a:gridCol>
                <a:gridCol w="5879083">
                  <a:extLst>
                    <a:ext uri="{9D8B030D-6E8A-4147-A177-3AD203B41FA5}">
                      <a16:colId xmlns="" xmlns:a16="http://schemas.microsoft.com/office/drawing/2014/main" val="20001"/>
                    </a:ext>
                  </a:extLst>
                </a:gridCol>
              </a:tblGrid>
              <a:tr h="1944216">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Mining</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Intensify engagements with all stakeholders on the Mining Charter.</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Finalise the MPRDA Amendment Bill before by end of </a:t>
                      </a:r>
                      <a:r>
                        <a:rPr lang="en-US" sz="2000" dirty="0" smtClean="0">
                          <a:effectLst/>
                          <a:latin typeface="Arial" panose="020B0604020202020204" pitchFamily="34" charset="0"/>
                          <a:ea typeface="Calibri" panose="020F0502020204030204" pitchFamily="34" charset="0"/>
                          <a:cs typeface="Arial" panose="020B0604020202020204" pitchFamily="34" charset="0"/>
                        </a:rPr>
                        <a:t>the first </a:t>
                      </a:r>
                      <a:r>
                        <a:rPr lang="en-US" sz="2000" dirty="0">
                          <a:effectLst/>
                          <a:latin typeface="Arial" panose="020B0604020202020204" pitchFamily="34" charset="0"/>
                          <a:ea typeface="Calibri" panose="020F0502020204030204" pitchFamily="34" charset="0"/>
                          <a:cs typeface="Arial" panose="020B0604020202020204" pitchFamily="34" charset="0"/>
                        </a:rPr>
                        <a:t>quarter this year.</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Stakeholder engagement to deal with mining fatalities.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585538523"/>
              </p:ext>
            </p:extLst>
          </p:nvPr>
        </p:nvGraphicFramePr>
        <p:xfrm>
          <a:off x="755576" y="4481742"/>
          <a:ext cx="8064896" cy="1630680"/>
        </p:xfrm>
        <a:graphic>
          <a:graphicData uri="http://schemas.openxmlformats.org/drawingml/2006/table">
            <a:tbl>
              <a:tblPr firstRow="1" firstCol="1" bandRow="1"/>
              <a:tblGrid>
                <a:gridCol w="2160240">
                  <a:extLst>
                    <a:ext uri="{9D8B030D-6E8A-4147-A177-3AD203B41FA5}">
                      <a16:colId xmlns="" xmlns:a16="http://schemas.microsoft.com/office/drawing/2014/main" val="20000"/>
                    </a:ext>
                  </a:extLst>
                </a:gridCol>
                <a:gridCol w="5904656">
                  <a:extLst>
                    <a:ext uri="{9D8B030D-6E8A-4147-A177-3AD203B41FA5}">
                      <a16:colId xmlns="" xmlns:a16="http://schemas.microsoft.com/office/drawing/2014/main" val="20001"/>
                    </a:ext>
                  </a:extLst>
                </a:gridCol>
              </a:tblGrid>
              <a:tr h="1611554">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Small business, co-ops, township enterprises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Honour 30% of procurement allocation to these enterprises.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Invest in SME incubation.</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Welcome SME fund initiative by corporate sector</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11" name="Title 1"/>
          <p:cNvSpPr txBox="1">
            <a:spLocks/>
          </p:cNvSpPr>
          <p:nvPr/>
        </p:nvSpPr>
        <p:spPr bwMode="auto">
          <a:xfrm>
            <a:off x="251520" y="72009"/>
            <a:ext cx="8568952" cy="6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lnSpc>
                <a:spcPct val="90000"/>
              </a:lnSpc>
              <a:spcBef>
                <a:spcPct val="0"/>
              </a:spcBef>
              <a:spcAft>
                <a:spcPct val="0"/>
              </a:spcAft>
              <a:defRPr sz="2400" b="1" kern="1200">
                <a:solidFill>
                  <a:srgbClr val="F9671C"/>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ZA" dirty="0" smtClean="0"/>
              <a:t>Highlights of SoNA 2018 – Main priorities</a:t>
            </a:r>
            <a:endParaRPr lang="en-ZA" dirty="0"/>
          </a:p>
        </p:txBody>
      </p:sp>
    </p:spTree>
    <p:extLst>
      <p:ext uri="{BB962C8B-B14F-4D97-AF65-F5344CB8AC3E}">
        <p14:creationId xmlns:p14="http://schemas.microsoft.com/office/powerpoint/2010/main" xmlns="" val="201747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8</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280310339"/>
              </p:ext>
            </p:extLst>
          </p:nvPr>
        </p:nvGraphicFramePr>
        <p:xfrm>
          <a:off x="827584" y="980728"/>
          <a:ext cx="7704856" cy="2935224"/>
        </p:xfrm>
        <a:graphic>
          <a:graphicData uri="http://schemas.openxmlformats.org/drawingml/2006/table">
            <a:tbl>
              <a:tblPr firstRow="1" firstCol="1" bandRow="1"/>
              <a:tblGrid>
                <a:gridCol w="2520280">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tblGrid>
              <a:tr h="0">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Land and agriculture</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Accelerate our land redistribution programme </a:t>
                      </a:r>
                      <a:r>
                        <a:rPr lang="en-US" sz="2000" dirty="0" smtClean="0">
                          <a:effectLst/>
                          <a:latin typeface="Arial" panose="020B0604020202020204" pitchFamily="34" charset="0"/>
                          <a:ea typeface="Calibri" panose="020F0502020204030204" pitchFamily="34" charset="0"/>
                          <a:cs typeface="Arial" panose="020B0604020202020204" pitchFamily="34" charset="0"/>
                        </a:rPr>
                        <a:t>and </a:t>
                      </a:r>
                      <a:r>
                        <a:rPr lang="en-US" sz="2000" dirty="0">
                          <a:effectLst/>
                          <a:latin typeface="Arial" panose="020B0604020202020204" pitchFamily="34" charset="0"/>
                          <a:ea typeface="Calibri" panose="020F0502020204030204" pitchFamily="34" charset="0"/>
                          <a:cs typeface="Arial" panose="020B0604020202020204" pitchFamily="34" charset="0"/>
                        </a:rPr>
                        <a:t>make more land available.</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Expropriate land without compensation, our approach taking into account food security, agricultural production and growth of the sector. </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smtClean="0">
                          <a:effectLst/>
                          <a:latin typeface="Arial" panose="020B0604020202020204" pitchFamily="34" charset="0"/>
                          <a:ea typeface="Calibri" panose="020F0502020204030204" pitchFamily="34" charset="0"/>
                          <a:cs typeface="Arial" panose="020B0604020202020204" pitchFamily="34" charset="0"/>
                        </a:rPr>
                        <a:t>There will be  a process of consultation on modalities. </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465079495"/>
              </p:ext>
            </p:extLst>
          </p:nvPr>
        </p:nvGraphicFramePr>
        <p:xfrm>
          <a:off x="827584" y="4360069"/>
          <a:ext cx="7704856" cy="1304544"/>
        </p:xfrm>
        <a:graphic>
          <a:graphicData uri="http://schemas.openxmlformats.org/drawingml/2006/table">
            <a:tbl>
              <a:tblPr firstRow="1" firstCol="1" bandRow="1"/>
              <a:tblGrid>
                <a:gridCol w="2448272">
                  <a:extLst>
                    <a:ext uri="{9D8B030D-6E8A-4147-A177-3AD203B41FA5}">
                      <a16:colId xmlns="" xmlns:a16="http://schemas.microsoft.com/office/drawing/2014/main" val="20000"/>
                    </a:ext>
                  </a:extLst>
                </a:gridCol>
                <a:gridCol w="5256584">
                  <a:extLst>
                    <a:ext uri="{9D8B030D-6E8A-4147-A177-3AD203B41FA5}">
                      <a16:colId xmlns="" xmlns:a16="http://schemas.microsoft.com/office/drawing/2014/main" val="20001"/>
                    </a:ext>
                  </a:extLst>
                </a:gridCol>
              </a:tblGrid>
              <a:tr h="0">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Fourth industrial revolution</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Digital lndustrial revolution commission to be established.</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Allocation of spectrum to reduce barriers to entry.</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9" name="Title 1"/>
          <p:cNvSpPr>
            <a:spLocks noGrp="1"/>
          </p:cNvSpPr>
          <p:nvPr>
            <p:ph type="title"/>
          </p:nvPr>
        </p:nvSpPr>
        <p:spPr>
          <a:xfrm>
            <a:off x="251520" y="72009"/>
            <a:ext cx="8568952" cy="620687"/>
          </a:xfrm>
        </p:spPr>
        <p:txBody>
          <a:bodyPr/>
          <a:lstStyle/>
          <a:p>
            <a:r>
              <a:rPr lang="en-ZA" dirty="0" smtClean="0"/>
              <a:t>Highlights of SoNA </a:t>
            </a:r>
            <a:r>
              <a:rPr lang="en-ZA" dirty="0"/>
              <a:t>2018 </a:t>
            </a:r>
            <a:r>
              <a:rPr lang="en-ZA" dirty="0" smtClean="0"/>
              <a:t>– Main priorities</a:t>
            </a:r>
            <a:endParaRPr lang="en-ZA" dirty="0"/>
          </a:p>
        </p:txBody>
      </p:sp>
    </p:spTree>
    <p:extLst>
      <p:ext uri="{BB962C8B-B14F-4D97-AF65-F5344CB8AC3E}">
        <p14:creationId xmlns:p14="http://schemas.microsoft.com/office/powerpoint/2010/main" xmlns="" val="612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9</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394578957"/>
              </p:ext>
            </p:extLst>
          </p:nvPr>
        </p:nvGraphicFramePr>
        <p:xfrm>
          <a:off x="827584" y="908720"/>
          <a:ext cx="7344816" cy="978408"/>
        </p:xfrm>
        <a:graphic>
          <a:graphicData uri="http://schemas.openxmlformats.org/drawingml/2006/table">
            <a:tbl>
              <a:tblPr firstRow="1" firstCol="1" bandRow="1"/>
              <a:tblGrid>
                <a:gridCol w="3240360">
                  <a:extLst>
                    <a:ext uri="{9D8B030D-6E8A-4147-A177-3AD203B41FA5}">
                      <a16:colId xmlns="" xmlns:a16="http://schemas.microsoft.com/office/drawing/2014/main" val="20000"/>
                    </a:ext>
                  </a:extLst>
                </a:gridCol>
                <a:gridCol w="4104456">
                  <a:extLst>
                    <a:ext uri="{9D8B030D-6E8A-4147-A177-3AD203B41FA5}">
                      <a16:colId xmlns="" xmlns:a16="http://schemas.microsoft.com/office/drawing/2014/main" val="20001"/>
                    </a:ext>
                  </a:extLst>
                </a:gridCol>
              </a:tblGrid>
              <a:tr h="0">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National Minimum Wage</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Introduce NMW by May 1 benefiting more than 6 million South Africans.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598127773"/>
              </p:ext>
            </p:extLst>
          </p:nvPr>
        </p:nvGraphicFramePr>
        <p:xfrm>
          <a:off x="827584" y="2132856"/>
          <a:ext cx="7344816" cy="3261360"/>
        </p:xfrm>
        <a:graphic>
          <a:graphicData uri="http://schemas.openxmlformats.org/drawingml/2006/table">
            <a:tbl>
              <a:tblPr firstRow="1" firstCol="1" bandRow="1"/>
              <a:tblGrid>
                <a:gridCol w="3240360">
                  <a:extLst>
                    <a:ext uri="{9D8B030D-6E8A-4147-A177-3AD203B41FA5}">
                      <a16:colId xmlns="" xmlns:a16="http://schemas.microsoft.com/office/drawing/2014/main" val="20000"/>
                    </a:ext>
                  </a:extLst>
                </a:gridCol>
                <a:gridCol w="4104456">
                  <a:extLst>
                    <a:ext uri="{9D8B030D-6E8A-4147-A177-3AD203B41FA5}">
                      <a16:colId xmlns="" xmlns:a16="http://schemas.microsoft.com/office/drawing/2014/main" val="20001"/>
                    </a:ext>
                  </a:extLst>
                </a:gridCol>
              </a:tblGrid>
              <a:tr h="0">
                <a:tc>
                  <a:txBody>
                    <a:bodyPr/>
                    <a:lstStyle/>
                    <a:p>
                      <a:pPr>
                        <a:lnSpc>
                          <a:spcPct val="107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Health and NHI</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Scale up our testing and treating campaign by initiating an additional two million people on antiretroviral treatment by December 2020</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NH/ Bill is now ready to be processed through </a:t>
                      </a:r>
                      <a:r>
                        <a:rPr lang="en-US" sz="2000" dirty="0" smtClean="0">
                          <a:effectLst/>
                          <a:latin typeface="Arial" panose="020B0604020202020204" pitchFamily="34" charset="0"/>
                          <a:ea typeface="Calibri" panose="020F0502020204030204" pitchFamily="34" charset="0"/>
                          <a:cs typeface="Arial" panose="020B0604020202020204" pitchFamily="34" charset="0"/>
                        </a:rPr>
                        <a:t>Government  structures and </a:t>
                      </a:r>
                      <a:r>
                        <a:rPr lang="en-US" sz="2000" dirty="0">
                          <a:effectLst/>
                          <a:latin typeface="Arial" panose="020B0604020202020204" pitchFamily="34" charset="0"/>
                          <a:ea typeface="Calibri" panose="020F0502020204030204" pitchFamily="34" charset="0"/>
                          <a:cs typeface="Arial" panose="020B0604020202020204" pitchFamily="34" charset="0"/>
                        </a:rPr>
                        <a:t>will be submitted to Parliament in the next few weeks.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10" name="Title 1"/>
          <p:cNvSpPr>
            <a:spLocks noGrp="1"/>
          </p:cNvSpPr>
          <p:nvPr>
            <p:ph type="title"/>
          </p:nvPr>
        </p:nvSpPr>
        <p:spPr>
          <a:xfrm>
            <a:off x="251520" y="72009"/>
            <a:ext cx="8568952" cy="620687"/>
          </a:xfrm>
        </p:spPr>
        <p:txBody>
          <a:bodyPr/>
          <a:lstStyle/>
          <a:p>
            <a:r>
              <a:rPr lang="en-ZA" dirty="0" smtClean="0"/>
              <a:t>Highlights of SoNA </a:t>
            </a:r>
            <a:r>
              <a:rPr lang="en-ZA" dirty="0"/>
              <a:t>2018 </a:t>
            </a:r>
            <a:r>
              <a:rPr lang="en-ZA" dirty="0" smtClean="0"/>
              <a:t>– Main priorities</a:t>
            </a:r>
            <a:endParaRPr lang="en-ZA" dirty="0"/>
          </a:p>
        </p:txBody>
      </p:sp>
    </p:spTree>
    <p:extLst>
      <p:ext uri="{BB962C8B-B14F-4D97-AF65-F5344CB8AC3E}">
        <p14:creationId xmlns:p14="http://schemas.microsoft.com/office/powerpoint/2010/main" xmlns="" val="3258084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0F5EF8F474C247BD9D7329AB4A6B75" ma:contentTypeVersion="0" ma:contentTypeDescription="Create a new document." ma:contentTypeScope="" ma:versionID="1fd02bf320a7e14157a18691c299b34f">
  <xsd:schema xmlns:xsd="http://www.w3.org/2001/XMLSchema" xmlns:xs="http://www.w3.org/2001/XMLSchema" xmlns:p="http://schemas.microsoft.com/office/2006/metadata/properties" targetNamespace="http://schemas.microsoft.com/office/2006/metadata/properties" ma:root="true" ma:fieldsID="b0f8e7e6d3b19e1f1282e283569f99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ask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B709C1-31E1-441B-A40D-72F7E2E83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40B14EE-EA88-46B3-B4E3-AC1B9AC0A91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23078</TotalTime>
  <Words>3158</Words>
  <Application>Microsoft Office PowerPoint</Application>
  <PresentationFormat>On-screen Show (4:3)</PresentationFormat>
  <Paragraphs>250</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Highlights of SoNA 2018: Implications for CoGTA &amp; 2018 Budget: Local Government Highlights</vt:lpstr>
      <vt:lpstr>Slide 2</vt:lpstr>
      <vt:lpstr>Highlights of SoNA 2018 - The Speech – A new dawn is upon South Africa</vt:lpstr>
      <vt:lpstr>Highlights of SoNA 2018 - A new dawn is upon South Africa</vt:lpstr>
      <vt:lpstr>Highlights of SoNA 2018 – Main priorities</vt:lpstr>
      <vt:lpstr>Highlights of SoNA 2018 – Main priorities</vt:lpstr>
      <vt:lpstr>Slide 7</vt:lpstr>
      <vt:lpstr>Highlights of SoNA 2018 – Main priorities</vt:lpstr>
      <vt:lpstr>Highlights of SoNA 2018 – Main priorities</vt:lpstr>
      <vt:lpstr>Highlights of SoNA 2018 – Main priorities</vt:lpstr>
      <vt:lpstr>Highlights of SoNA 2018 – Main priorities</vt:lpstr>
      <vt:lpstr>Highlights of SoNA 2018 – Main priorities</vt:lpstr>
      <vt:lpstr>SoNA implications for Local Government </vt:lpstr>
      <vt:lpstr>SoNA implications : Radical economic transformation</vt:lpstr>
      <vt:lpstr>SoNA implications : Good governance and anti-corruption</vt:lpstr>
      <vt:lpstr>SoNA implications : Institutional efficiency</vt:lpstr>
      <vt:lpstr>SoNA implications: Infrastructure supporting the economy</vt:lpstr>
      <vt:lpstr>SoNA implications : Disaster management</vt:lpstr>
      <vt:lpstr>Budget 2018: Local government Highlights</vt:lpstr>
      <vt:lpstr>Budget Speech and Budget Review 2018: Municipal revenue</vt:lpstr>
      <vt:lpstr>Budget Speech and Budget Review 2018: Municipal revenue</vt:lpstr>
      <vt:lpstr>Budget Speech and Budget Review 2018: Municipal borrowing</vt:lpstr>
      <vt:lpstr>Budget Speech and Budget Review 2018: Municipal borrowing</vt:lpstr>
      <vt:lpstr>Budget Speech and Budget Review 2018: Local government financial management</vt:lpstr>
      <vt:lpstr>Budget Speech and Budget Review 2018: Local government financial management - cont</vt:lpstr>
      <vt:lpstr>Budget Speech and Budget Review 2018: Local government financial management</vt:lpstr>
      <vt:lpstr>Budget Speech and Budget Review 2018: Local government financial management</vt:lpstr>
      <vt:lpstr>Budget Speech and Budget Review 2018: Public auditing, preferential procurement and payment of suppliers</vt:lpstr>
      <vt:lpstr>Budget Speech and Budget Review 2018: Urban renewal and spatial transformation</vt:lpstr>
      <vt:lpstr>Budget Speech and Budget Review 2018: Urban renewal and spatial transformation</vt:lpstr>
      <vt:lpstr>Budget Speech and Budget Review 2018: Drought</vt:lpstr>
      <vt:lpstr>Slide 32</vt:lpstr>
    </vt:vector>
  </TitlesOfParts>
  <Company>Crome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"Maphuti Leta" &lt;MaphutiL@cogta.gov.za&gt;</dc:creator>
  <cp:lastModifiedBy>PUMZA</cp:lastModifiedBy>
  <cp:revision>731</cp:revision>
  <cp:lastPrinted>2018-02-23T08:37:03Z</cp:lastPrinted>
  <dcterms:created xsi:type="dcterms:W3CDTF">2011-07-14T18:52:25Z</dcterms:created>
  <dcterms:modified xsi:type="dcterms:W3CDTF">2018-03-02T08:50:35Z</dcterms:modified>
</cp:coreProperties>
</file>