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6" r:id="rId4"/>
    <p:sldMasterId id="2147483686" r:id="rId5"/>
  </p:sldMasterIdLst>
  <p:notesMasterIdLst>
    <p:notesMasterId r:id="rId51"/>
  </p:notesMasterIdLst>
  <p:handoutMasterIdLst>
    <p:handoutMasterId r:id="rId52"/>
  </p:handoutMasterIdLst>
  <p:sldIdLst>
    <p:sldId id="530" r:id="rId6"/>
    <p:sldId id="531" r:id="rId7"/>
    <p:sldId id="532" r:id="rId8"/>
    <p:sldId id="535" r:id="rId9"/>
    <p:sldId id="541" r:id="rId10"/>
    <p:sldId id="542" r:id="rId11"/>
    <p:sldId id="543" r:id="rId12"/>
    <p:sldId id="544" r:id="rId13"/>
    <p:sldId id="545" r:id="rId14"/>
    <p:sldId id="546" r:id="rId15"/>
    <p:sldId id="547" r:id="rId16"/>
    <p:sldId id="548" r:id="rId17"/>
    <p:sldId id="549" r:id="rId18"/>
    <p:sldId id="587" r:id="rId19"/>
    <p:sldId id="537" r:id="rId20"/>
    <p:sldId id="538" r:id="rId21"/>
    <p:sldId id="539" r:id="rId22"/>
    <p:sldId id="540" r:id="rId23"/>
    <p:sldId id="551" r:id="rId24"/>
    <p:sldId id="553" r:id="rId25"/>
    <p:sldId id="554" r:id="rId26"/>
    <p:sldId id="556" r:id="rId27"/>
    <p:sldId id="557" r:id="rId28"/>
    <p:sldId id="559" r:id="rId29"/>
    <p:sldId id="560" r:id="rId30"/>
    <p:sldId id="561" r:id="rId31"/>
    <p:sldId id="562" r:id="rId32"/>
    <p:sldId id="563" r:id="rId33"/>
    <p:sldId id="564" r:id="rId34"/>
    <p:sldId id="566" r:id="rId35"/>
    <p:sldId id="567" r:id="rId36"/>
    <p:sldId id="568" r:id="rId37"/>
    <p:sldId id="570" r:id="rId38"/>
    <p:sldId id="571" r:id="rId39"/>
    <p:sldId id="573" r:id="rId40"/>
    <p:sldId id="574" r:id="rId41"/>
    <p:sldId id="575" r:id="rId42"/>
    <p:sldId id="576" r:id="rId43"/>
    <p:sldId id="578" r:id="rId44"/>
    <p:sldId id="588" r:id="rId45"/>
    <p:sldId id="581" r:id="rId46"/>
    <p:sldId id="582" r:id="rId47"/>
    <p:sldId id="583" r:id="rId48"/>
    <p:sldId id="584" r:id="rId49"/>
    <p:sldId id="586" r:id="rId50"/>
  </p:sldIdLst>
  <p:sldSz cx="12192000" cy="6858000"/>
  <p:notesSz cx="6797675" cy="9926638"/>
  <p:defaultText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ser" lastIdx="6" clrIdx="0">
    <p:extLst/>
  </p:cmAuthor>
  <p:cmAuthor id="2" name="Che Muller" initials="CM" lastIdx="2" clrIdx="1">
    <p:extLst/>
  </p:cmAuthor>
  <p:cmAuthor id="3" name="Whittle, Pearl" initials="WP" lastIdx="4" clrIdx="2">
    <p:extLst/>
  </p:cmAuthor>
  <p:cmAuthor id="4" name="Lebogang Moloto" initials="LM" lastIdx="1" clrIdx="3">
    <p:extLst>
      <p:ext uri="{19B8F6BF-5375-455C-9EA6-DF929625EA0E}">
        <p15:presenceInfo xmlns:p15="http://schemas.microsoft.com/office/powerpoint/2012/main" xmlns="" userId="S-1-5-21-466414844-2629134834-3731761825-47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81917"/>
    <a:srgbClr val="EAAB00"/>
    <a:srgbClr val="FDF6EA"/>
    <a:srgbClr val="D468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26" autoAdjust="0"/>
    <p:restoredTop sz="88970" autoAdjust="0"/>
  </p:normalViewPr>
  <p:slideViewPr>
    <p:cSldViewPr snapToGrid="0">
      <p:cViewPr varScale="1">
        <p:scale>
          <a:sx n="103" d="100"/>
          <a:sy n="103" d="100"/>
        </p:scale>
        <p:origin x="-136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20" y="-9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latin typeface="Arial" panose="020B0604020202020204" pitchFamily="34" charset="0"/>
                <a:cs typeface="Arial" panose="020B0604020202020204" pitchFamily="34" charset="0"/>
              </a:rPr>
              <a:t>2018</a:t>
            </a:r>
            <a:r>
              <a:rPr lang="en-US" sz="1200" baseline="0">
                <a:latin typeface="Arial" panose="020B0604020202020204" pitchFamily="34" charset="0"/>
                <a:cs typeface="Arial" panose="020B0604020202020204" pitchFamily="34" charset="0"/>
              </a:rPr>
              <a:t> Student Funding Allocation</a:t>
            </a:r>
            <a:endParaRPr lang="en-US" sz="1200">
              <a:latin typeface="Arial" panose="020B0604020202020204" pitchFamily="34" charset="0"/>
              <a:cs typeface="Arial" panose="020B0604020202020204" pitchFamily="34" charset="0"/>
            </a:endParaRPr>
          </a:p>
        </c:rich>
      </c:tx>
      <c:layout/>
      <c:spPr>
        <a:noFill/>
        <a:ln>
          <a:noFill/>
        </a:ln>
        <a:effectLst/>
      </c:spPr>
    </c:title>
    <c:plotArea>
      <c:layout/>
      <c:barChart>
        <c:barDir val="col"/>
        <c:grouping val="clustered"/>
        <c:ser>
          <c:idx val="0"/>
          <c:order val="0"/>
          <c:tx>
            <c:strRef>
              <c:f>Sheet1!$E$5</c:f>
              <c:strCache>
                <c:ptCount val="1"/>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Sheet1!$F$5:$I$5</c:f>
              <c:numCache>
                <c:formatCode>General</c:formatCode>
                <c:ptCount val="4"/>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Sheet1!$F$3:$I$4</c15:sqref>
                        </c15:formulaRef>
                      </c:ext>
                    </c:extLst>
                  </c:multiLvlStrRef>
                </c15:cat>
              </c15:filteredCategoryTitle>
            </c:ext>
            <c:ext xmlns:c16="http://schemas.microsoft.com/office/drawing/2014/chart" uri="{C3380CC4-5D6E-409C-BE32-E72D297353CC}">
              <c16:uniqueId val="{00000000-734F-4CC3-945B-286B7685115E}"/>
            </c:ext>
          </c:extLst>
        </c:ser>
        <c:ser>
          <c:idx val="1"/>
          <c:order val="1"/>
          <c:tx>
            <c:strRef>
              <c:f>Sheet1!$E$6</c:f>
              <c:strCache>
                <c:ptCount val="1"/>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Sheet1!$F$6:$I$6</c:f>
              <c:numCache>
                <c:formatCode>General</c:formatCode>
                <c:ptCount val="4"/>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Sheet1!$F$3:$I$4</c15:sqref>
                        </c15:formulaRef>
                      </c:ext>
                    </c:extLst>
                  </c:multiLvlStrRef>
                </c15:cat>
              </c15:filteredCategoryTitle>
            </c:ext>
            <c:ext xmlns:c16="http://schemas.microsoft.com/office/drawing/2014/chart" uri="{C3380CC4-5D6E-409C-BE32-E72D297353CC}">
              <c16:uniqueId val="{00000001-734F-4CC3-945B-286B7685115E}"/>
            </c:ext>
          </c:extLst>
        </c:ser>
        <c:ser>
          <c:idx val="2"/>
          <c:order val="2"/>
          <c:tx>
            <c:strRef>
              <c:f>Sheet1!$E$10</c:f>
              <c:strCache>
                <c:ptCount val="1"/>
              </c:strCache>
            </c:strRef>
          </c:tx>
          <c:spPr>
            <a:solidFill>
              <a:schemeClr val="accent3">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Sheet1!$F$10:$I$10</c:f>
              <c:numCache>
                <c:formatCode>General</c:formatCode>
                <c:ptCount val="4"/>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Sheet1!$F$3:$I$4</c15:sqref>
                        </c15:formulaRef>
                      </c:ext>
                    </c:extLst>
                  </c:multiLvlStrRef>
                </c15:cat>
              </c15:filteredCategoryTitle>
            </c:ext>
            <c:ext xmlns:c16="http://schemas.microsoft.com/office/drawing/2014/chart" uri="{C3380CC4-5D6E-409C-BE32-E72D297353CC}">
              <c16:uniqueId val="{00000002-734F-4CC3-945B-286B7685115E}"/>
            </c:ext>
          </c:extLst>
        </c:ser>
        <c:dLbls>
          <c:showVal val="1"/>
        </c:dLbls>
        <c:gapWidth val="65"/>
        <c:axId val="72157824"/>
        <c:axId val="72180096"/>
      </c:barChart>
      <c:catAx>
        <c:axId val="7215782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72180096"/>
        <c:crosses val="autoZero"/>
        <c:auto val="1"/>
        <c:lblAlgn val="ctr"/>
        <c:lblOffset val="100"/>
      </c:catAx>
      <c:valAx>
        <c:axId val="72180096"/>
        <c:scaling>
          <c:orientation val="minMax"/>
        </c:scaling>
        <c:delete val="1"/>
        <c:axPos val="l"/>
        <c:numFmt formatCode="General" sourceLinked="1"/>
        <c:majorTickMark val="none"/>
        <c:tickLblPos val="none"/>
        <c:crossAx val="72157824"/>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7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08F9C-2258-4A3E-8886-1858FE448771}" type="doc">
      <dgm:prSet loTypeId="urn:microsoft.com/office/officeart/2005/8/layout/hList7#1" loCatId="relationship" qsTypeId="urn:microsoft.com/office/officeart/2005/8/quickstyle/simple1" qsCatId="simple" csTypeId="urn:microsoft.com/office/officeart/2005/8/colors/accent0_1" csCatId="mainScheme" phldr="1"/>
      <dgm:spPr/>
    </dgm:pt>
    <dgm:pt modelId="{221EE099-C376-4ED8-8EFE-0B8535DE5C4E}">
      <dgm:prSet phldrT="[Text]" custT="1"/>
      <dgm:spPr/>
      <dgm:t>
        <a:bodyPr/>
        <a:lstStyle/>
        <a:p>
          <a:endParaRPr lang="en-ZA" sz="1800" dirty="0"/>
        </a:p>
        <a:p>
          <a:r>
            <a:rPr lang="en-ZA" sz="1800" dirty="0"/>
            <a:t>Chief Executive Officer</a:t>
          </a:r>
        </a:p>
        <a:p>
          <a:r>
            <a:rPr lang="en-ZA" sz="1800" b="1" i="1" dirty="0" err="1"/>
            <a:t>Mr.</a:t>
          </a:r>
          <a:r>
            <a:rPr lang="en-ZA" sz="1800" b="1" i="1" dirty="0"/>
            <a:t> Steven Zwane</a:t>
          </a:r>
          <a:endParaRPr lang="en-US" sz="1800" b="1" i="1" dirty="0"/>
        </a:p>
      </dgm:t>
    </dgm:pt>
    <dgm:pt modelId="{11B08E78-C8DE-4478-AE07-FD2EB66E783B}" type="parTrans" cxnId="{5E0236D4-DA8C-44DF-9A66-E92F8738AAC2}">
      <dgm:prSet/>
      <dgm:spPr/>
      <dgm:t>
        <a:bodyPr/>
        <a:lstStyle/>
        <a:p>
          <a:endParaRPr lang="en-US"/>
        </a:p>
      </dgm:t>
    </dgm:pt>
    <dgm:pt modelId="{F6609D68-A32D-4E01-BC62-B62D3C1E793B}" type="sibTrans" cxnId="{5E0236D4-DA8C-44DF-9A66-E92F8738AAC2}">
      <dgm:prSet/>
      <dgm:spPr/>
      <dgm:t>
        <a:bodyPr/>
        <a:lstStyle/>
        <a:p>
          <a:endParaRPr lang="en-US"/>
        </a:p>
      </dgm:t>
    </dgm:pt>
    <dgm:pt modelId="{BA0035A4-DF4B-40D6-A3D4-B325517F0AE8}">
      <dgm:prSet phldrT="[Text]" custT="1"/>
      <dgm:spPr/>
      <dgm:t>
        <a:bodyPr/>
        <a:lstStyle/>
        <a:p>
          <a:endParaRPr lang="en-ZA" sz="1800" dirty="0"/>
        </a:p>
        <a:p>
          <a:r>
            <a:rPr lang="en-ZA" sz="1800" dirty="0"/>
            <a:t>Chief Risk Officer</a:t>
          </a:r>
        </a:p>
        <a:p>
          <a:r>
            <a:rPr lang="en-ZA" sz="1800" b="1" i="1" dirty="0" err="1"/>
            <a:t>Ms.</a:t>
          </a:r>
          <a:r>
            <a:rPr lang="en-ZA" sz="1800" b="1" i="1" dirty="0"/>
            <a:t> Pavashini Naidoo</a:t>
          </a:r>
          <a:endParaRPr lang="en-US" sz="1800" b="1" i="1" dirty="0"/>
        </a:p>
      </dgm:t>
    </dgm:pt>
    <dgm:pt modelId="{BBCE01DF-02FE-4CEF-A484-E57A40EBBCE8}" type="parTrans" cxnId="{023D3BE8-4129-49A8-92AD-D6328FA78570}">
      <dgm:prSet/>
      <dgm:spPr/>
      <dgm:t>
        <a:bodyPr/>
        <a:lstStyle/>
        <a:p>
          <a:endParaRPr lang="en-US"/>
        </a:p>
      </dgm:t>
    </dgm:pt>
    <dgm:pt modelId="{FCF43A94-3931-4966-B86C-A8A015DFFFB9}" type="sibTrans" cxnId="{023D3BE8-4129-49A8-92AD-D6328FA78570}">
      <dgm:prSet/>
      <dgm:spPr/>
      <dgm:t>
        <a:bodyPr/>
        <a:lstStyle/>
        <a:p>
          <a:endParaRPr lang="en-US"/>
        </a:p>
      </dgm:t>
    </dgm:pt>
    <dgm:pt modelId="{A651498D-C0DE-4FE0-94C9-A8361F5FFDA6}">
      <dgm:prSet phldrT="[Text]" custT="1"/>
      <dgm:spPr/>
      <dgm:t>
        <a:bodyPr/>
        <a:lstStyle/>
        <a:p>
          <a:endParaRPr lang="en-ZA" sz="1800" dirty="0"/>
        </a:p>
        <a:p>
          <a:r>
            <a:rPr lang="en-ZA" sz="1800" b="0" i="0" dirty="0"/>
            <a:t>Acting Chief Operating Officer</a:t>
          </a:r>
        </a:p>
        <a:p>
          <a:r>
            <a:rPr lang="en-ZA" sz="1800" b="1" i="1" dirty="0"/>
            <a:t>Mr. Victor Rambau</a:t>
          </a:r>
          <a:endParaRPr lang="en-US" sz="1800" b="1" i="1" dirty="0"/>
        </a:p>
      </dgm:t>
    </dgm:pt>
    <dgm:pt modelId="{A23006C7-C228-4B63-80B3-19F8C6DE7882}" type="parTrans" cxnId="{9D1947C2-9AD1-4972-8DD8-B2842F329CF2}">
      <dgm:prSet/>
      <dgm:spPr/>
      <dgm:t>
        <a:bodyPr/>
        <a:lstStyle/>
        <a:p>
          <a:endParaRPr lang="en-US"/>
        </a:p>
      </dgm:t>
    </dgm:pt>
    <dgm:pt modelId="{E42AC593-0AB7-475B-80B5-648BF5330792}" type="sibTrans" cxnId="{9D1947C2-9AD1-4972-8DD8-B2842F329CF2}">
      <dgm:prSet/>
      <dgm:spPr/>
      <dgm:t>
        <a:bodyPr/>
        <a:lstStyle/>
        <a:p>
          <a:endParaRPr lang="en-US"/>
        </a:p>
      </dgm:t>
    </dgm:pt>
    <dgm:pt modelId="{4B4B146B-9E89-4626-88BE-F8C0C46B31EE}">
      <dgm:prSet custT="1"/>
      <dgm:spPr/>
      <dgm:t>
        <a:bodyPr/>
        <a:lstStyle/>
        <a:p>
          <a:endParaRPr lang="en-ZA" sz="1800" dirty="0"/>
        </a:p>
        <a:p>
          <a:r>
            <a:rPr lang="en-ZA" sz="1800" dirty="0"/>
            <a:t>Chief Financial Officer </a:t>
          </a:r>
        </a:p>
        <a:p>
          <a:r>
            <a:rPr lang="en-ZA" sz="1800" b="1" i="1" dirty="0" err="1"/>
            <a:t>Mr.</a:t>
          </a:r>
          <a:r>
            <a:rPr lang="en-ZA" sz="1800" b="1" i="1" dirty="0"/>
            <a:t> Lerato Nage</a:t>
          </a:r>
          <a:endParaRPr lang="en-US" sz="1800" b="1" i="1" dirty="0"/>
        </a:p>
      </dgm:t>
    </dgm:pt>
    <dgm:pt modelId="{98591D9E-F0A6-4C85-82F8-86FD381F01D1}" type="parTrans" cxnId="{FBD3C563-244C-4047-BFCC-69177034BA31}">
      <dgm:prSet/>
      <dgm:spPr/>
      <dgm:t>
        <a:bodyPr/>
        <a:lstStyle/>
        <a:p>
          <a:endParaRPr lang="en-US"/>
        </a:p>
      </dgm:t>
    </dgm:pt>
    <dgm:pt modelId="{05DC6BE8-D9D6-4802-84E3-932A299A1952}" type="sibTrans" cxnId="{FBD3C563-244C-4047-BFCC-69177034BA31}">
      <dgm:prSet/>
      <dgm:spPr/>
      <dgm:t>
        <a:bodyPr/>
        <a:lstStyle/>
        <a:p>
          <a:endParaRPr lang="en-US"/>
        </a:p>
      </dgm:t>
    </dgm:pt>
    <dgm:pt modelId="{A5BEA79C-E8DB-430F-BB9A-E8BE08FB10FC}">
      <dgm:prSet custT="1"/>
      <dgm:spPr/>
      <dgm:t>
        <a:bodyPr/>
        <a:lstStyle/>
        <a:p>
          <a:endParaRPr lang="en-ZA" sz="1800" dirty="0"/>
        </a:p>
        <a:p>
          <a:r>
            <a:rPr lang="en-ZA" sz="1800" dirty="0"/>
            <a:t>Chief Information Officer</a:t>
          </a:r>
        </a:p>
        <a:p>
          <a:r>
            <a:rPr lang="en-ZA" sz="1800" b="1" i="1" dirty="0"/>
            <a:t>Mr. Ashveer Rajcoomar</a:t>
          </a:r>
          <a:endParaRPr lang="en-US" sz="1800" b="1" i="1" dirty="0"/>
        </a:p>
      </dgm:t>
    </dgm:pt>
    <dgm:pt modelId="{70ED5FC1-FCB9-464D-81ED-C298760F7975}" type="parTrans" cxnId="{83ED2D5F-3341-49FE-8C13-3A95E8A521DF}">
      <dgm:prSet/>
      <dgm:spPr/>
      <dgm:t>
        <a:bodyPr/>
        <a:lstStyle/>
        <a:p>
          <a:endParaRPr lang="en-US"/>
        </a:p>
      </dgm:t>
    </dgm:pt>
    <dgm:pt modelId="{861B7628-646F-4E7F-969F-96473D53065C}" type="sibTrans" cxnId="{83ED2D5F-3341-49FE-8C13-3A95E8A521DF}">
      <dgm:prSet/>
      <dgm:spPr/>
      <dgm:t>
        <a:bodyPr/>
        <a:lstStyle/>
        <a:p>
          <a:endParaRPr lang="en-US"/>
        </a:p>
      </dgm:t>
    </dgm:pt>
    <dgm:pt modelId="{F7A9BAAE-F873-486E-B5EB-4703A5F8BDB8}">
      <dgm:prSet custT="1"/>
      <dgm:spPr/>
      <dgm:t>
        <a:bodyPr/>
        <a:lstStyle/>
        <a:p>
          <a:endParaRPr lang="en-ZA" sz="1800" dirty="0"/>
        </a:p>
        <a:p>
          <a:r>
            <a:rPr lang="en-ZA" sz="1800" dirty="0"/>
            <a:t>Human Resources Executive</a:t>
          </a:r>
        </a:p>
        <a:p>
          <a:r>
            <a:rPr lang="en-ZA" sz="1800" b="1" i="1" dirty="0"/>
            <a:t>Ms. Vuyokazi </a:t>
          </a:r>
          <a:r>
            <a:rPr lang="en-ZA" sz="1800" b="1" i="1" dirty="0" err="1"/>
            <a:t>Dwane</a:t>
          </a:r>
          <a:endParaRPr lang="en-US" sz="1800" b="1" i="1" dirty="0"/>
        </a:p>
      </dgm:t>
    </dgm:pt>
    <dgm:pt modelId="{02299724-D3C9-49AB-85EA-5545FC48FCAF}" type="parTrans" cxnId="{C5F06619-5BCE-48DC-9FB7-93EE0F7A6F40}">
      <dgm:prSet/>
      <dgm:spPr/>
      <dgm:t>
        <a:bodyPr/>
        <a:lstStyle/>
        <a:p>
          <a:endParaRPr lang="en-US"/>
        </a:p>
      </dgm:t>
    </dgm:pt>
    <dgm:pt modelId="{D7338AB6-0ECA-4F17-87F2-1E83979CD541}" type="sibTrans" cxnId="{C5F06619-5BCE-48DC-9FB7-93EE0F7A6F40}">
      <dgm:prSet/>
      <dgm:spPr/>
      <dgm:t>
        <a:bodyPr/>
        <a:lstStyle/>
        <a:p>
          <a:endParaRPr lang="en-US"/>
        </a:p>
      </dgm:t>
    </dgm:pt>
    <dgm:pt modelId="{0CA2E7A6-FE95-4729-9C2C-F0BBA97EEE69}" type="pres">
      <dgm:prSet presAssocID="{D5908F9C-2258-4A3E-8886-1858FE448771}" presName="Name0" presStyleCnt="0">
        <dgm:presLayoutVars>
          <dgm:dir/>
          <dgm:resizeHandles val="exact"/>
        </dgm:presLayoutVars>
      </dgm:prSet>
      <dgm:spPr/>
    </dgm:pt>
    <dgm:pt modelId="{CC76F5D5-9B63-4418-B815-355AD34A175E}" type="pres">
      <dgm:prSet presAssocID="{D5908F9C-2258-4A3E-8886-1858FE448771}" presName="fgShape" presStyleLbl="fgShp" presStyleIdx="0" presStyleCnt="1" custLinFactY="64255" custLinFactNeighborX="-1036" custLinFactNeighborY="100000"/>
      <dgm:spPr>
        <a:noFill/>
        <a:ln>
          <a:noFill/>
        </a:ln>
      </dgm:spPr>
    </dgm:pt>
    <dgm:pt modelId="{A1AD55A8-C05D-404D-9DBD-EAE4A20B9049}" type="pres">
      <dgm:prSet presAssocID="{D5908F9C-2258-4A3E-8886-1858FE448771}" presName="linComp" presStyleCnt="0"/>
      <dgm:spPr/>
    </dgm:pt>
    <dgm:pt modelId="{E068A19E-2AEB-430B-B3FE-8A535969237B}" type="pres">
      <dgm:prSet presAssocID="{221EE099-C376-4ED8-8EFE-0B8535DE5C4E}" presName="compNode" presStyleCnt="0"/>
      <dgm:spPr/>
    </dgm:pt>
    <dgm:pt modelId="{E5C50470-92B9-4B63-A589-14E352FD1002}" type="pres">
      <dgm:prSet presAssocID="{221EE099-C376-4ED8-8EFE-0B8535DE5C4E}" presName="bkgdShape" presStyleLbl="node1" presStyleIdx="0" presStyleCnt="6" custLinFactNeighborX="-123" custLinFactNeighborY="-8793"/>
      <dgm:spPr/>
      <dgm:t>
        <a:bodyPr/>
        <a:lstStyle/>
        <a:p>
          <a:endParaRPr lang="en-US"/>
        </a:p>
      </dgm:t>
    </dgm:pt>
    <dgm:pt modelId="{FFDE6421-DF89-4CEF-BF29-8138D1A5567C}" type="pres">
      <dgm:prSet presAssocID="{221EE099-C376-4ED8-8EFE-0B8535DE5C4E}" presName="nodeTx" presStyleLbl="node1" presStyleIdx="0" presStyleCnt="6">
        <dgm:presLayoutVars>
          <dgm:bulletEnabled val="1"/>
        </dgm:presLayoutVars>
      </dgm:prSet>
      <dgm:spPr/>
      <dgm:t>
        <a:bodyPr/>
        <a:lstStyle/>
        <a:p>
          <a:endParaRPr lang="en-US"/>
        </a:p>
      </dgm:t>
    </dgm:pt>
    <dgm:pt modelId="{9E7E3D8D-3C40-456A-8BB4-A000E76F517B}" type="pres">
      <dgm:prSet presAssocID="{221EE099-C376-4ED8-8EFE-0B8535DE5C4E}" presName="invisiNode" presStyleLbl="node1" presStyleIdx="0" presStyleCnt="6"/>
      <dgm:spPr/>
    </dgm:pt>
    <dgm:pt modelId="{A2C44DA2-772A-405D-B09F-4519BC66E6BD}" type="pres">
      <dgm:prSet presAssocID="{221EE099-C376-4ED8-8EFE-0B8535DE5C4E}" presName="imagNode" presStyleLbl="fgImgPlace1" presStyleIdx="0" presStyleCnt="6" custScaleX="108238" custScaleY="123226" custLinFactNeighborY="5374"/>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6000" b="-6000"/>
          </a:stretch>
        </a:blipFill>
      </dgm:spPr>
    </dgm:pt>
    <dgm:pt modelId="{BEA846DE-2D7D-4D7C-A9D0-63C4CA59DBC0}" type="pres">
      <dgm:prSet presAssocID="{F6609D68-A32D-4E01-BC62-B62D3C1E793B}" presName="sibTrans" presStyleLbl="sibTrans2D1" presStyleIdx="0" presStyleCnt="0"/>
      <dgm:spPr/>
      <dgm:t>
        <a:bodyPr/>
        <a:lstStyle/>
        <a:p>
          <a:endParaRPr lang="en-US"/>
        </a:p>
      </dgm:t>
    </dgm:pt>
    <dgm:pt modelId="{1E914339-3ACD-4648-BFC2-38720DD292F6}" type="pres">
      <dgm:prSet presAssocID="{4B4B146B-9E89-4626-88BE-F8C0C46B31EE}" presName="compNode" presStyleCnt="0"/>
      <dgm:spPr/>
    </dgm:pt>
    <dgm:pt modelId="{E31022D2-1E22-4D09-B9E3-8708584BB23E}" type="pres">
      <dgm:prSet presAssocID="{4B4B146B-9E89-4626-88BE-F8C0C46B31EE}" presName="bkgdShape" presStyleLbl="node1" presStyleIdx="1" presStyleCnt="6"/>
      <dgm:spPr/>
      <dgm:t>
        <a:bodyPr/>
        <a:lstStyle/>
        <a:p>
          <a:endParaRPr lang="en-US"/>
        </a:p>
      </dgm:t>
    </dgm:pt>
    <dgm:pt modelId="{02F32835-6179-4DAC-A3CA-DA01A8A08969}" type="pres">
      <dgm:prSet presAssocID="{4B4B146B-9E89-4626-88BE-F8C0C46B31EE}" presName="nodeTx" presStyleLbl="node1" presStyleIdx="1" presStyleCnt="6">
        <dgm:presLayoutVars>
          <dgm:bulletEnabled val="1"/>
        </dgm:presLayoutVars>
      </dgm:prSet>
      <dgm:spPr/>
      <dgm:t>
        <a:bodyPr/>
        <a:lstStyle/>
        <a:p>
          <a:endParaRPr lang="en-US"/>
        </a:p>
      </dgm:t>
    </dgm:pt>
    <dgm:pt modelId="{0E31F545-AC81-47DC-9A1B-06848B6F866B}" type="pres">
      <dgm:prSet presAssocID="{4B4B146B-9E89-4626-88BE-F8C0C46B31EE}" presName="invisiNode" presStyleLbl="node1" presStyleIdx="1" presStyleCnt="6"/>
      <dgm:spPr/>
    </dgm:pt>
    <dgm:pt modelId="{11C65B17-DB7A-4ADA-BB39-D4DB4ABB9DA2}" type="pres">
      <dgm:prSet presAssocID="{4B4B146B-9E89-4626-88BE-F8C0C46B31EE}" presName="imagNode" presStyleLbl="fgImgPlace1" presStyleIdx="1" presStyleCnt="6" custScaleX="108238" custScaleY="123226" custLinFactNeighborY="6264"/>
      <dgm:spPr>
        <a:blipFill rotWithShape="1">
          <a:blip xmlns:r="http://schemas.openxmlformats.org/officeDocument/2006/relationships" r:embed="rId2"/>
          <a:stretch>
            <a:fillRect/>
          </a:stretch>
        </a:blipFill>
      </dgm:spPr>
    </dgm:pt>
    <dgm:pt modelId="{0ACCC94E-37C6-4A31-A029-CA690A598166}" type="pres">
      <dgm:prSet presAssocID="{05DC6BE8-D9D6-4802-84E3-932A299A1952}" presName="sibTrans" presStyleLbl="sibTrans2D1" presStyleIdx="0" presStyleCnt="0"/>
      <dgm:spPr/>
      <dgm:t>
        <a:bodyPr/>
        <a:lstStyle/>
        <a:p>
          <a:endParaRPr lang="en-US"/>
        </a:p>
      </dgm:t>
    </dgm:pt>
    <dgm:pt modelId="{7D1B10FE-3EB8-474E-B155-BAC4B16D1DC2}" type="pres">
      <dgm:prSet presAssocID="{F7A9BAAE-F873-486E-B5EB-4703A5F8BDB8}" presName="compNode" presStyleCnt="0"/>
      <dgm:spPr/>
    </dgm:pt>
    <dgm:pt modelId="{6AAFC537-2D31-4825-A016-DCBF39F341B9}" type="pres">
      <dgm:prSet presAssocID="{F7A9BAAE-F873-486E-B5EB-4703A5F8BDB8}" presName="bkgdShape" presStyleLbl="node1" presStyleIdx="2" presStyleCnt="6" custScaleX="101622" custLinFactNeighborX="-54"/>
      <dgm:spPr/>
      <dgm:t>
        <a:bodyPr/>
        <a:lstStyle/>
        <a:p>
          <a:endParaRPr lang="en-US"/>
        </a:p>
      </dgm:t>
    </dgm:pt>
    <dgm:pt modelId="{DBA88B59-75D5-40CF-991F-536807E5B10E}" type="pres">
      <dgm:prSet presAssocID="{F7A9BAAE-F873-486E-B5EB-4703A5F8BDB8}" presName="nodeTx" presStyleLbl="node1" presStyleIdx="2" presStyleCnt="6">
        <dgm:presLayoutVars>
          <dgm:bulletEnabled val="1"/>
        </dgm:presLayoutVars>
      </dgm:prSet>
      <dgm:spPr/>
      <dgm:t>
        <a:bodyPr/>
        <a:lstStyle/>
        <a:p>
          <a:endParaRPr lang="en-US"/>
        </a:p>
      </dgm:t>
    </dgm:pt>
    <dgm:pt modelId="{53FE1769-AE14-4A34-A495-1883C154F186}" type="pres">
      <dgm:prSet presAssocID="{F7A9BAAE-F873-486E-B5EB-4703A5F8BDB8}" presName="invisiNode" presStyleLbl="node1" presStyleIdx="2" presStyleCnt="6"/>
      <dgm:spPr/>
    </dgm:pt>
    <dgm:pt modelId="{E3B93770-0E41-4683-9B03-858B1AF89705}" type="pres">
      <dgm:prSet presAssocID="{F7A9BAAE-F873-486E-B5EB-4703A5F8BDB8}" presName="imagNode" presStyleLbl="fgImgPlace1" presStyleIdx="2" presStyleCnt="6" custScaleX="108897" custScaleY="113728" custLinFactNeighborX="3484" custLinFactNeighborY="5226"/>
      <dgm:spPr>
        <a:blipFill rotWithShape="1">
          <a:blip xmlns:r="http://schemas.openxmlformats.org/officeDocument/2006/relationships" r:embed="rId3"/>
          <a:stretch>
            <a:fillRect/>
          </a:stretch>
        </a:blipFill>
      </dgm:spPr>
    </dgm:pt>
    <dgm:pt modelId="{298077C7-6FC2-46A7-A9FB-D3368A987D17}" type="pres">
      <dgm:prSet presAssocID="{D7338AB6-0ECA-4F17-87F2-1E83979CD541}" presName="sibTrans" presStyleLbl="sibTrans2D1" presStyleIdx="0" presStyleCnt="0"/>
      <dgm:spPr/>
      <dgm:t>
        <a:bodyPr/>
        <a:lstStyle/>
        <a:p>
          <a:endParaRPr lang="en-US"/>
        </a:p>
      </dgm:t>
    </dgm:pt>
    <dgm:pt modelId="{9BC82DE0-4248-466D-B9B3-3C7C5F9A48A7}" type="pres">
      <dgm:prSet presAssocID="{A5BEA79C-E8DB-430F-BB9A-E8BE08FB10FC}" presName="compNode" presStyleCnt="0"/>
      <dgm:spPr/>
    </dgm:pt>
    <dgm:pt modelId="{A1533333-A26A-4C3A-B41F-4F7FF101EFC2}" type="pres">
      <dgm:prSet presAssocID="{A5BEA79C-E8DB-430F-BB9A-E8BE08FB10FC}" presName="bkgdShape" presStyleLbl="node1" presStyleIdx="3" presStyleCnt="6"/>
      <dgm:spPr/>
      <dgm:t>
        <a:bodyPr/>
        <a:lstStyle/>
        <a:p>
          <a:endParaRPr lang="en-US"/>
        </a:p>
      </dgm:t>
    </dgm:pt>
    <dgm:pt modelId="{D14E467E-5B9D-436D-86C8-946FC72E73C8}" type="pres">
      <dgm:prSet presAssocID="{A5BEA79C-E8DB-430F-BB9A-E8BE08FB10FC}" presName="nodeTx" presStyleLbl="node1" presStyleIdx="3" presStyleCnt="6">
        <dgm:presLayoutVars>
          <dgm:bulletEnabled val="1"/>
        </dgm:presLayoutVars>
      </dgm:prSet>
      <dgm:spPr/>
      <dgm:t>
        <a:bodyPr/>
        <a:lstStyle/>
        <a:p>
          <a:endParaRPr lang="en-US"/>
        </a:p>
      </dgm:t>
    </dgm:pt>
    <dgm:pt modelId="{90DFA9DF-0846-4380-BB75-8868FD6D9A67}" type="pres">
      <dgm:prSet presAssocID="{A5BEA79C-E8DB-430F-BB9A-E8BE08FB10FC}" presName="invisiNode" presStyleLbl="node1" presStyleIdx="3" presStyleCnt="6"/>
      <dgm:spPr/>
    </dgm:pt>
    <dgm:pt modelId="{AE563A34-57E7-4540-A27C-658CC2DED208}" type="pres">
      <dgm:prSet presAssocID="{A5BEA79C-E8DB-430F-BB9A-E8BE08FB10FC}" presName="imagNode" presStyleLbl="fgImgPlace1" presStyleIdx="3" presStyleCnt="6" custAng="5400000" custScaleX="115623" custScaleY="88995" custLinFactNeighborY="6264"/>
      <dgm:spPr>
        <a:blipFill rotWithShape="1">
          <a:blip xmlns:r="http://schemas.openxmlformats.org/officeDocument/2006/relationships" r:embed="rId4"/>
          <a:stretch>
            <a:fillRect/>
          </a:stretch>
        </a:blipFill>
      </dgm:spPr>
    </dgm:pt>
    <dgm:pt modelId="{449D1C92-9B79-46B2-BC26-62210A5AAE12}" type="pres">
      <dgm:prSet presAssocID="{861B7628-646F-4E7F-969F-96473D53065C}" presName="sibTrans" presStyleLbl="sibTrans2D1" presStyleIdx="0" presStyleCnt="0"/>
      <dgm:spPr/>
      <dgm:t>
        <a:bodyPr/>
        <a:lstStyle/>
        <a:p>
          <a:endParaRPr lang="en-US"/>
        </a:p>
      </dgm:t>
    </dgm:pt>
    <dgm:pt modelId="{EC6E5684-6A1F-4D99-8FFC-EFFAB746B0C7}" type="pres">
      <dgm:prSet presAssocID="{BA0035A4-DF4B-40D6-A3D4-B325517F0AE8}" presName="compNode" presStyleCnt="0"/>
      <dgm:spPr/>
    </dgm:pt>
    <dgm:pt modelId="{5608EA61-6001-4A45-B2AF-92912E6BC90F}" type="pres">
      <dgm:prSet presAssocID="{BA0035A4-DF4B-40D6-A3D4-B325517F0AE8}" presName="bkgdShape" presStyleLbl="node1" presStyleIdx="4" presStyleCnt="6"/>
      <dgm:spPr/>
      <dgm:t>
        <a:bodyPr/>
        <a:lstStyle/>
        <a:p>
          <a:endParaRPr lang="en-US"/>
        </a:p>
      </dgm:t>
    </dgm:pt>
    <dgm:pt modelId="{3D18C4E7-3737-41DC-B065-D9818085B56A}" type="pres">
      <dgm:prSet presAssocID="{BA0035A4-DF4B-40D6-A3D4-B325517F0AE8}" presName="nodeTx" presStyleLbl="node1" presStyleIdx="4" presStyleCnt="6">
        <dgm:presLayoutVars>
          <dgm:bulletEnabled val="1"/>
        </dgm:presLayoutVars>
      </dgm:prSet>
      <dgm:spPr/>
      <dgm:t>
        <a:bodyPr/>
        <a:lstStyle/>
        <a:p>
          <a:endParaRPr lang="en-US"/>
        </a:p>
      </dgm:t>
    </dgm:pt>
    <dgm:pt modelId="{7BAEABF2-30A0-4774-8855-9B962995EE1A}" type="pres">
      <dgm:prSet presAssocID="{BA0035A4-DF4B-40D6-A3D4-B325517F0AE8}" presName="invisiNode" presStyleLbl="node1" presStyleIdx="4" presStyleCnt="6"/>
      <dgm:spPr/>
    </dgm:pt>
    <dgm:pt modelId="{3B7AC249-3B79-4CC7-AACD-4C2BEF7DA244}" type="pres">
      <dgm:prSet presAssocID="{BA0035A4-DF4B-40D6-A3D4-B325517F0AE8}" presName="imagNode" presStyleLbl="fgImgPlace1" presStyleIdx="4" presStyleCnt="6" custScaleX="108238" custScaleY="123226" custLinFactNeighborY="6264"/>
      <dgm:spPr>
        <a:blipFill rotWithShape="1">
          <a:blip xmlns:r="http://schemas.openxmlformats.org/officeDocument/2006/relationships" r:embed="rId5"/>
          <a:stretch>
            <a:fillRect/>
          </a:stretch>
        </a:blipFill>
      </dgm:spPr>
    </dgm:pt>
    <dgm:pt modelId="{C4D9B094-30F7-4DA3-A4EF-2EB9AF203470}" type="pres">
      <dgm:prSet presAssocID="{FCF43A94-3931-4966-B86C-A8A015DFFFB9}" presName="sibTrans" presStyleLbl="sibTrans2D1" presStyleIdx="0" presStyleCnt="0"/>
      <dgm:spPr/>
      <dgm:t>
        <a:bodyPr/>
        <a:lstStyle/>
        <a:p>
          <a:endParaRPr lang="en-US"/>
        </a:p>
      </dgm:t>
    </dgm:pt>
    <dgm:pt modelId="{32FF9B65-B2EC-4190-B6DA-4F383256B756}" type="pres">
      <dgm:prSet presAssocID="{A651498D-C0DE-4FE0-94C9-A8361F5FFDA6}" presName="compNode" presStyleCnt="0"/>
      <dgm:spPr/>
    </dgm:pt>
    <dgm:pt modelId="{716FD957-0000-4B2E-BE7A-62D780B9AC53}" type="pres">
      <dgm:prSet presAssocID="{A651498D-C0DE-4FE0-94C9-A8361F5FFDA6}" presName="bkgdShape" presStyleLbl="node1" presStyleIdx="5" presStyleCnt="6"/>
      <dgm:spPr/>
      <dgm:t>
        <a:bodyPr/>
        <a:lstStyle/>
        <a:p>
          <a:endParaRPr lang="en-US"/>
        </a:p>
      </dgm:t>
    </dgm:pt>
    <dgm:pt modelId="{A0657E4A-F34B-4AF3-AE95-EC97A2D8280E}" type="pres">
      <dgm:prSet presAssocID="{A651498D-C0DE-4FE0-94C9-A8361F5FFDA6}" presName="nodeTx" presStyleLbl="node1" presStyleIdx="5" presStyleCnt="6">
        <dgm:presLayoutVars>
          <dgm:bulletEnabled val="1"/>
        </dgm:presLayoutVars>
      </dgm:prSet>
      <dgm:spPr/>
      <dgm:t>
        <a:bodyPr/>
        <a:lstStyle/>
        <a:p>
          <a:endParaRPr lang="en-US"/>
        </a:p>
      </dgm:t>
    </dgm:pt>
    <dgm:pt modelId="{1C220C12-EE48-4946-B659-A2382FD5E371}" type="pres">
      <dgm:prSet presAssocID="{A651498D-C0DE-4FE0-94C9-A8361F5FFDA6}" presName="invisiNode" presStyleLbl="node1" presStyleIdx="5" presStyleCnt="6"/>
      <dgm:spPr/>
    </dgm:pt>
    <dgm:pt modelId="{01B27DA4-224A-4F38-AC0C-786927013343}" type="pres">
      <dgm:prSet presAssocID="{A651498D-C0DE-4FE0-94C9-A8361F5FFDA6}" presName="imagNode" presStyleLbl="fgImgPlace1" presStyleIdx="5" presStyleCnt="6" custScaleX="108238" custScaleY="123226" custLinFactNeighborY="6264"/>
      <dgm:spPr>
        <a:blipFill rotWithShape="1">
          <a:blip xmlns:r="http://schemas.openxmlformats.org/officeDocument/2006/relationships" r:embed="rId6"/>
          <a:stretch>
            <a:fillRect/>
          </a:stretch>
        </a:blipFill>
      </dgm:spPr>
    </dgm:pt>
  </dgm:ptLst>
  <dgm:cxnLst>
    <dgm:cxn modelId="{DCD88A52-7050-4D7A-9F91-F6908415CB4F}" type="presOf" srcId="{BA0035A4-DF4B-40D6-A3D4-B325517F0AE8}" destId="{5608EA61-6001-4A45-B2AF-92912E6BC90F}" srcOrd="0" destOrd="0" presId="urn:microsoft.com/office/officeart/2005/8/layout/hList7#1"/>
    <dgm:cxn modelId="{06C62562-2A01-43D9-A8D8-6F6102694827}" type="presOf" srcId="{861B7628-646F-4E7F-969F-96473D53065C}" destId="{449D1C92-9B79-46B2-BC26-62210A5AAE12}" srcOrd="0" destOrd="0" presId="urn:microsoft.com/office/officeart/2005/8/layout/hList7#1"/>
    <dgm:cxn modelId="{22FE3AFE-9FB4-40BB-B3D6-0082C75BC73F}" type="presOf" srcId="{221EE099-C376-4ED8-8EFE-0B8535DE5C4E}" destId="{FFDE6421-DF89-4CEF-BF29-8138D1A5567C}" srcOrd="1" destOrd="0" presId="urn:microsoft.com/office/officeart/2005/8/layout/hList7#1"/>
    <dgm:cxn modelId="{BD73D845-EDB0-4492-8DA7-781484F2868E}" type="presOf" srcId="{F7A9BAAE-F873-486E-B5EB-4703A5F8BDB8}" destId="{6AAFC537-2D31-4825-A016-DCBF39F341B9}" srcOrd="0" destOrd="0" presId="urn:microsoft.com/office/officeart/2005/8/layout/hList7#1"/>
    <dgm:cxn modelId="{F2C3C869-9F0F-470B-8EBA-3036FF456D49}" type="presOf" srcId="{A5BEA79C-E8DB-430F-BB9A-E8BE08FB10FC}" destId="{A1533333-A26A-4C3A-B41F-4F7FF101EFC2}" srcOrd="0" destOrd="0" presId="urn:microsoft.com/office/officeart/2005/8/layout/hList7#1"/>
    <dgm:cxn modelId="{5E0236D4-DA8C-44DF-9A66-E92F8738AAC2}" srcId="{D5908F9C-2258-4A3E-8886-1858FE448771}" destId="{221EE099-C376-4ED8-8EFE-0B8535DE5C4E}" srcOrd="0" destOrd="0" parTransId="{11B08E78-C8DE-4478-AE07-FD2EB66E783B}" sibTransId="{F6609D68-A32D-4E01-BC62-B62D3C1E793B}"/>
    <dgm:cxn modelId="{E0D1BC28-1AD6-463D-9473-1EE4CF9618D3}" type="presOf" srcId="{A651498D-C0DE-4FE0-94C9-A8361F5FFDA6}" destId="{A0657E4A-F34B-4AF3-AE95-EC97A2D8280E}" srcOrd="1" destOrd="0" presId="urn:microsoft.com/office/officeart/2005/8/layout/hList7#1"/>
    <dgm:cxn modelId="{168751D0-D2C5-4619-A9DF-D120D2DA7639}" type="presOf" srcId="{F6609D68-A32D-4E01-BC62-B62D3C1E793B}" destId="{BEA846DE-2D7D-4D7C-A9D0-63C4CA59DBC0}" srcOrd="0" destOrd="0" presId="urn:microsoft.com/office/officeart/2005/8/layout/hList7#1"/>
    <dgm:cxn modelId="{E982F38C-ACF6-4A6C-BD85-4AD5831770C5}" type="presOf" srcId="{FCF43A94-3931-4966-B86C-A8A015DFFFB9}" destId="{C4D9B094-30F7-4DA3-A4EF-2EB9AF203470}" srcOrd="0" destOrd="0" presId="urn:microsoft.com/office/officeart/2005/8/layout/hList7#1"/>
    <dgm:cxn modelId="{367A61FE-34D8-41CC-BB42-67C76B5599B4}" type="presOf" srcId="{D7338AB6-0ECA-4F17-87F2-1E83979CD541}" destId="{298077C7-6FC2-46A7-A9FB-D3368A987D17}" srcOrd="0" destOrd="0" presId="urn:microsoft.com/office/officeart/2005/8/layout/hList7#1"/>
    <dgm:cxn modelId="{83ED2D5F-3341-49FE-8C13-3A95E8A521DF}" srcId="{D5908F9C-2258-4A3E-8886-1858FE448771}" destId="{A5BEA79C-E8DB-430F-BB9A-E8BE08FB10FC}" srcOrd="3" destOrd="0" parTransId="{70ED5FC1-FCB9-464D-81ED-C298760F7975}" sibTransId="{861B7628-646F-4E7F-969F-96473D53065C}"/>
    <dgm:cxn modelId="{06BE6730-066D-45C4-A9F4-93FBAFFA5201}" type="presOf" srcId="{D5908F9C-2258-4A3E-8886-1858FE448771}" destId="{0CA2E7A6-FE95-4729-9C2C-F0BBA97EEE69}" srcOrd="0" destOrd="0" presId="urn:microsoft.com/office/officeart/2005/8/layout/hList7#1"/>
    <dgm:cxn modelId="{A0F9B453-00D9-4E50-8E7A-F0B3AC1892C5}" type="presOf" srcId="{4B4B146B-9E89-4626-88BE-F8C0C46B31EE}" destId="{E31022D2-1E22-4D09-B9E3-8708584BB23E}" srcOrd="0" destOrd="0" presId="urn:microsoft.com/office/officeart/2005/8/layout/hList7#1"/>
    <dgm:cxn modelId="{FBE225EC-BDE8-4C26-8185-DE8132A886B9}" type="presOf" srcId="{BA0035A4-DF4B-40D6-A3D4-B325517F0AE8}" destId="{3D18C4E7-3737-41DC-B065-D9818085B56A}" srcOrd="1" destOrd="0" presId="urn:microsoft.com/office/officeart/2005/8/layout/hList7#1"/>
    <dgm:cxn modelId="{E6726C2B-F9B2-4813-AE7E-8A30E549BE26}" type="presOf" srcId="{05DC6BE8-D9D6-4802-84E3-932A299A1952}" destId="{0ACCC94E-37C6-4A31-A029-CA690A598166}" srcOrd="0" destOrd="0" presId="urn:microsoft.com/office/officeart/2005/8/layout/hList7#1"/>
    <dgm:cxn modelId="{023D3BE8-4129-49A8-92AD-D6328FA78570}" srcId="{D5908F9C-2258-4A3E-8886-1858FE448771}" destId="{BA0035A4-DF4B-40D6-A3D4-B325517F0AE8}" srcOrd="4" destOrd="0" parTransId="{BBCE01DF-02FE-4CEF-A484-E57A40EBBCE8}" sibTransId="{FCF43A94-3931-4966-B86C-A8A015DFFFB9}"/>
    <dgm:cxn modelId="{D969CDD5-042D-440D-BA61-5D8D9680BAEA}" type="presOf" srcId="{A651498D-C0DE-4FE0-94C9-A8361F5FFDA6}" destId="{716FD957-0000-4B2E-BE7A-62D780B9AC53}" srcOrd="0" destOrd="0" presId="urn:microsoft.com/office/officeart/2005/8/layout/hList7#1"/>
    <dgm:cxn modelId="{128DF83D-B1A3-4A2B-A876-4DC030D2E6C8}" type="presOf" srcId="{4B4B146B-9E89-4626-88BE-F8C0C46B31EE}" destId="{02F32835-6179-4DAC-A3CA-DA01A8A08969}" srcOrd="1" destOrd="0" presId="urn:microsoft.com/office/officeart/2005/8/layout/hList7#1"/>
    <dgm:cxn modelId="{043620CE-42A8-452B-BFA0-03ED8858FC4F}" type="presOf" srcId="{F7A9BAAE-F873-486E-B5EB-4703A5F8BDB8}" destId="{DBA88B59-75D5-40CF-991F-536807E5B10E}" srcOrd="1" destOrd="0" presId="urn:microsoft.com/office/officeart/2005/8/layout/hList7#1"/>
    <dgm:cxn modelId="{FBD3C563-244C-4047-BFCC-69177034BA31}" srcId="{D5908F9C-2258-4A3E-8886-1858FE448771}" destId="{4B4B146B-9E89-4626-88BE-F8C0C46B31EE}" srcOrd="1" destOrd="0" parTransId="{98591D9E-F0A6-4C85-82F8-86FD381F01D1}" sibTransId="{05DC6BE8-D9D6-4802-84E3-932A299A1952}"/>
    <dgm:cxn modelId="{FDC619B2-AFB3-4AD7-85C0-659E9A9DF4E5}" type="presOf" srcId="{221EE099-C376-4ED8-8EFE-0B8535DE5C4E}" destId="{E5C50470-92B9-4B63-A589-14E352FD1002}" srcOrd="0" destOrd="0" presId="urn:microsoft.com/office/officeart/2005/8/layout/hList7#1"/>
    <dgm:cxn modelId="{10C20F7F-E639-48D3-8FE1-B300A999A233}" type="presOf" srcId="{A5BEA79C-E8DB-430F-BB9A-E8BE08FB10FC}" destId="{D14E467E-5B9D-436D-86C8-946FC72E73C8}" srcOrd="1" destOrd="0" presId="urn:microsoft.com/office/officeart/2005/8/layout/hList7#1"/>
    <dgm:cxn modelId="{C5F06619-5BCE-48DC-9FB7-93EE0F7A6F40}" srcId="{D5908F9C-2258-4A3E-8886-1858FE448771}" destId="{F7A9BAAE-F873-486E-B5EB-4703A5F8BDB8}" srcOrd="2" destOrd="0" parTransId="{02299724-D3C9-49AB-85EA-5545FC48FCAF}" sibTransId="{D7338AB6-0ECA-4F17-87F2-1E83979CD541}"/>
    <dgm:cxn modelId="{9D1947C2-9AD1-4972-8DD8-B2842F329CF2}" srcId="{D5908F9C-2258-4A3E-8886-1858FE448771}" destId="{A651498D-C0DE-4FE0-94C9-A8361F5FFDA6}" srcOrd="5" destOrd="0" parTransId="{A23006C7-C228-4B63-80B3-19F8C6DE7882}" sibTransId="{E42AC593-0AB7-475B-80B5-648BF5330792}"/>
    <dgm:cxn modelId="{0B416BC0-9DF9-4B73-BF0E-791C9A2C3DDB}" type="presParOf" srcId="{0CA2E7A6-FE95-4729-9C2C-F0BBA97EEE69}" destId="{CC76F5D5-9B63-4418-B815-355AD34A175E}" srcOrd="0" destOrd="0" presId="urn:microsoft.com/office/officeart/2005/8/layout/hList7#1"/>
    <dgm:cxn modelId="{796946B8-D2C1-4BB3-87C0-C0455082C51E}" type="presParOf" srcId="{0CA2E7A6-FE95-4729-9C2C-F0BBA97EEE69}" destId="{A1AD55A8-C05D-404D-9DBD-EAE4A20B9049}" srcOrd="1" destOrd="0" presId="urn:microsoft.com/office/officeart/2005/8/layout/hList7#1"/>
    <dgm:cxn modelId="{53E2CFD1-F550-47EB-BDB9-4B9FE4DE59A2}" type="presParOf" srcId="{A1AD55A8-C05D-404D-9DBD-EAE4A20B9049}" destId="{E068A19E-2AEB-430B-B3FE-8A535969237B}" srcOrd="0" destOrd="0" presId="urn:microsoft.com/office/officeart/2005/8/layout/hList7#1"/>
    <dgm:cxn modelId="{3566A344-2FEC-4857-8DF5-26111CA0263C}" type="presParOf" srcId="{E068A19E-2AEB-430B-B3FE-8A535969237B}" destId="{E5C50470-92B9-4B63-A589-14E352FD1002}" srcOrd="0" destOrd="0" presId="urn:microsoft.com/office/officeart/2005/8/layout/hList7#1"/>
    <dgm:cxn modelId="{CBBB1CF0-456F-43C4-8A89-0F9301478388}" type="presParOf" srcId="{E068A19E-2AEB-430B-B3FE-8A535969237B}" destId="{FFDE6421-DF89-4CEF-BF29-8138D1A5567C}" srcOrd="1" destOrd="0" presId="urn:microsoft.com/office/officeart/2005/8/layout/hList7#1"/>
    <dgm:cxn modelId="{0C8C6E87-754B-47F8-9AD4-90F4E4CCD260}" type="presParOf" srcId="{E068A19E-2AEB-430B-B3FE-8A535969237B}" destId="{9E7E3D8D-3C40-456A-8BB4-A000E76F517B}" srcOrd="2" destOrd="0" presId="urn:microsoft.com/office/officeart/2005/8/layout/hList7#1"/>
    <dgm:cxn modelId="{86D4F481-1A65-4EA2-9A54-C5047F13D930}" type="presParOf" srcId="{E068A19E-2AEB-430B-B3FE-8A535969237B}" destId="{A2C44DA2-772A-405D-B09F-4519BC66E6BD}" srcOrd="3" destOrd="0" presId="urn:microsoft.com/office/officeart/2005/8/layout/hList7#1"/>
    <dgm:cxn modelId="{F603ADED-5375-48B5-8099-8C61E1A0120D}" type="presParOf" srcId="{A1AD55A8-C05D-404D-9DBD-EAE4A20B9049}" destId="{BEA846DE-2D7D-4D7C-A9D0-63C4CA59DBC0}" srcOrd="1" destOrd="0" presId="urn:microsoft.com/office/officeart/2005/8/layout/hList7#1"/>
    <dgm:cxn modelId="{E2185006-DAB2-407B-A855-5565EC658B80}" type="presParOf" srcId="{A1AD55A8-C05D-404D-9DBD-EAE4A20B9049}" destId="{1E914339-3ACD-4648-BFC2-38720DD292F6}" srcOrd="2" destOrd="0" presId="urn:microsoft.com/office/officeart/2005/8/layout/hList7#1"/>
    <dgm:cxn modelId="{C84CDB22-A118-45DB-BEDD-8A16C9D51AC0}" type="presParOf" srcId="{1E914339-3ACD-4648-BFC2-38720DD292F6}" destId="{E31022D2-1E22-4D09-B9E3-8708584BB23E}" srcOrd="0" destOrd="0" presId="urn:microsoft.com/office/officeart/2005/8/layout/hList7#1"/>
    <dgm:cxn modelId="{F43B1B87-752F-4F2E-BABD-B4E0B37F3C8E}" type="presParOf" srcId="{1E914339-3ACD-4648-BFC2-38720DD292F6}" destId="{02F32835-6179-4DAC-A3CA-DA01A8A08969}" srcOrd="1" destOrd="0" presId="urn:microsoft.com/office/officeart/2005/8/layout/hList7#1"/>
    <dgm:cxn modelId="{A6621613-130F-43AA-80D5-DF8E8A5FDAB2}" type="presParOf" srcId="{1E914339-3ACD-4648-BFC2-38720DD292F6}" destId="{0E31F545-AC81-47DC-9A1B-06848B6F866B}" srcOrd="2" destOrd="0" presId="urn:microsoft.com/office/officeart/2005/8/layout/hList7#1"/>
    <dgm:cxn modelId="{B2382548-270B-4EF9-AD72-9FFC785AEB2E}" type="presParOf" srcId="{1E914339-3ACD-4648-BFC2-38720DD292F6}" destId="{11C65B17-DB7A-4ADA-BB39-D4DB4ABB9DA2}" srcOrd="3" destOrd="0" presId="urn:microsoft.com/office/officeart/2005/8/layout/hList7#1"/>
    <dgm:cxn modelId="{5FF168C6-3685-428B-A905-2A6CF6197E50}" type="presParOf" srcId="{A1AD55A8-C05D-404D-9DBD-EAE4A20B9049}" destId="{0ACCC94E-37C6-4A31-A029-CA690A598166}" srcOrd="3" destOrd="0" presId="urn:microsoft.com/office/officeart/2005/8/layout/hList7#1"/>
    <dgm:cxn modelId="{F8C149B6-76DF-436F-B2A9-621B9F776415}" type="presParOf" srcId="{A1AD55A8-C05D-404D-9DBD-EAE4A20B9049}" destId="{7D1B10FE-3EB8-474E-B155-BAC4B16D1DC2}" srcOrd="4" destOrd="0" presId="urn:microsoft.com/office/officeart/2005/8/layout/hList7#1"/>
    <dgm:cxn modelId="{A2DFE29F-7FF8-4398-8D41-9E4EBC23EDC1}" type="presParOf" srcId="{7D1B10FE-3EB8-474E-B155-BAC4B16D1DC2}" destId="{6AAFC537-2D31-4825-A016-DCBF39F341B9}" srcOrd="0" destOrd="0" presId="urn:microsoft.com/office/officeart/2005/8/layout/hList7#1"/>
    <dgm:cxn modelId="{DA6F7F4D-3049-48EF-B84A-A9D974ED2DF9}" type="presParOf" srcId="{7D1B10FE-3EB8-474E-B155-BAC4B16D1DC2}" destId="{DBA88B59-75D5-40CF-991F-536807E5B10E}" srcOrd="1" destOrd="0" presId="urn:microsoft.com/office/officeart/2005/8/layout/hList7#1"/>
    <dgm:cxn modelId="{D428F595-6967-41B1-B70D-C968C805ACCF}" type="presParOf" srcId="{7D1B10FE-3EB8-474E-B155-BAC4B16D1DC2}" destId="{53FE1769-AE14-4A34-A495-1883C154F186}" srcOrd="2" destOrd="0" presId="urn:microsoft.com/office/officeart/2005/8/layout/hList7#1"/>
    <dgm:cxn modelId="{FCB3A188-023B-40D1-AA6A-66A0CC445FC2}" type="presParOf" srcId="{7D1B10FE-3EB8-474E-B155-BAC4B16D1DC2}" destId="{E3B93770-0E41-4683-9B03-858B1AF89705}" srcOrd="3" destOrd="0" presId="urn:microsoft.com/office/officeart/2005/8/layout/hList7#1"/>
    <dgm:cxn modelId="{E09730A7-F2B9-4AEB-98FE-4EAB915130FE}" type="presParOf" srcId="{A1AD55A8-C05D-404D-9DBD-EAE4A20B9049}" destId="{298077C7-6FC2-46A7-A9FB-D3368A987D17}" srcOrd="5" destOrd="0" presId="urn:microsoft.com/office/officeart/2005/8/layout/hList7#1"/>
    <dgm:cxn modelId="{A9DFAA64-3833-4587-B367-A157FDD15A92}" type="presParOf" srcId="{A1AD55A8-C05D-404D-9DBD-EAE4A20B9049}" destId="{9BC82DE0-4248-466D-B9B3-3C7C5F9A48A7}" srcOrd="6" destOrd="0" presId="urn:microsoft.com/office/officeart/2005/8/layout/hList7#1"/>
    <dgm:cxn modelId="{EB9B7DC3-6E1A-44FE-A609-E03572E76452}" type="presParOf" srcId="{9BC82DE0-4248-466D-B9B3-3C7C5F9A48A7}" destId="{A1533333-A26A-4C3A-B41F-4F7FF101EFC2}" srcOrd="0" destOrd="0" presId="urn:microsoft.com/office/officeart/2005/8/layout/hList7#1"/>
    <dgm:cxn modelId="{F6508197-65DC-466A-812F-71B66F4E6B01}" type="presParOf" srcId="{9BC82DE0-4248-466D-B9B3-3C7C5F9A48A7}" destId="{D14E467E-5B9D-436D-86C8-946FC72E73C8}" srcOrd="1" destOrd="0" presId="urn:microsoft.com/office/officeart/2005/8/layout/hList7#1"/>
    <dgm:cxn modelId="{A307FC76-73EB-4609-9ABB-E5C0A0DF0458}" type="presParOf" srcId="{9BC82DE0-4248-466D-B9B3-3C7C5F9A48A7}" destId="{90DFA9DF-0846-4380-BB75-8868FD6D9A67}" srcOrd="2" destOrd="0" presId="urn:microsoft.com/office/officeart/2005/8/layout/hList7#1"/>
    <dgm:cxn modelId="{063CBE5F-6EBF-423E-AF70-E6F672D22C94}" type="presParOf" srcId="{9BC82DE0-4248-466D-B9B3-3C7C5F9A48A7}" destId="{AE563A34-57E7-4540-A27C-658CC2DED208}" srcOrd="3" destOrd="0" presId="urn:microsoft.com/office/officeart/2005/8/layout/hList7#1"/>
    <dgm:cxn modelId="{0CEA3AB4-4117-431F-A987-3B715D208CA5}" type="presParOf" srcId="{A1AD55A8-C05D-404D-9DBD-EAE4A20B9049}" destId="{449D1C92-9B79-46B2-BC26-62210A5AAE12}" srcOrd="7" destOrd="0" presId="urn:microsoft.com/office/officeart/2005/8/layout/hList7#1"/>
    <dgm:cxn modelId="{3D23F5DE-0327-4570-B6B1-9A67ADB21101}" type="presParOf" srcId="{A1AD55A8-C05D-404D-9DBD-EAE4A20B9049}" destId="{EC6E5684-6A1F-4D99-8FFC-EFFAB746B0C7}" srcOrd="8" destOrd="0" presId="urn:microsoft.com/office/officeart/2005/8/layout/hList7#1"/>
    <dgm:cxn modelId="{48206F8B-FD26-48D8-BB3C-741C17A3BDD6}" type="presParOf" srcId="{EC6E5684-6A1F-4D99-8FFC-EFFAB746B0C7}" destId="{5608EA61-6001-4A45-B2AF-92912E6BC90F}" srcOrd="0" destOrd="0" presId="urn:microsoft.com/office/officeart/2005/8/layout/hList7#1"/>
    <dgm:cxn modelId="{F77D0627-B4F7-4AB9-81B4-FBE2254F8275}" type="presParOf" srcId="{EC6E5684-6A1F-4D99-8FFC-EFFAB746B0C7}" destId="{3D18C4E7-3737-41DC-B065-D9818085B56A}" srcOrd="1" destOrd="0" presId="urn:microsoft.com/office/officeart/2005/8/layout/hList7#1"/>
    <dgm:cxn modelId="{43B020CD-54D7-4482-A0C3-54213ECFB691}" type="presParOf" srcId="{EC6E5684-6A1F-4D99-8FFC-EFFAB746B0C7}" destId="{7BAEABF2-30A0-4774-8855-9B962995EE1A}" srcOrd="2" destOrd="0" presId="urn:microsoft.com/office/officeart/2005/8/layout/hList7#1"/>
    <dgm:cxn modelId="{4E496FA1-F086-4174-833F-9D285E872FEC}" type="presParOf" srcId="{EC6E5684-6A1F-4D99-8FFC-EFFAB746B0C7}" destId="{3B7AC249-3B79-4CC7-AACD-4C2BEF7DA244}" srcOrd="3" destOrd="0" presId="urn:microsoft.com/office/officeart/2005/8/layout/hList7#1"/>
    <dgm:cxn modelId="{B96CC47A-1CD1-4FF2-9B5F-DDFC75D76327}" type="presParOf" srcId="{A1AD55A8-C05D-404D-9DBD-EAE4A20B9049}" destId="{C4D9B094-30F7-4DA3-A4EF-2EB9AF203470}" srcOrd="9" destOrd="0" presId="urn:microsoft.com/office/officeart/2005/8/layout/hList7#1"/>
    <dgm:cxn modelId="{5C49AB51-F4D3-402E-BD46-9B2A8F5D1062}" type="presParOf" srcId="{A1AD55A8-C05D-404D-9DBD-EAE4A20B9049}" destId="{32FF9B65-B2EC-4190-B6DA-4F383256B756}" srcOrd="10" destOrd="0" presId="urn:microsoft.com/office/officeart/2005/8/layout/hList7#1"/>
    <dgm:cxn modelId="{63AC636C-1EC9-46BB-A926-7B119BFAA61E}" type="presParOf" srcId="{32FF9B65-B2EC-4190-B6DA-4F383256B756}" destId="{716FD957-0000-4B2E-BE7A-62D780B9AC53}" srcOrd="0" destOrd="0" presId="urn:microsoft.com/office/officeart/2005/8/layout/hList7#1"/>
    <dgm:cxn modelId="{36ABAC7D-83F1-4B84-BCCD-C9C28B470610}" type="presParOf" srcId="{32FF9B65-B2EC-4190-B6DA-4F383256B756}" destId="{A0657E4A-F34B-4AF3-AE95-EC97A2D8280E}" srcOrd="1" destOrd="0" presId="urn:microsoft.com/office/officeart/2005/8/layout/hList7#1"/>
    <dgm:cxn modelId="{D7962232-4CA1-4D9C-9A41-4D6EF9A025DB}" type="presParOf" srcId="{32FF9B65-B2EC-4190-B6DA-4F383256B756}" destId="{1C220C12-EE48-4946-B659-A2382FD5E371}" srcOrd="2" destOrd="0" presId="urn:microsoft.com/office/officeart/2005/8/layout/hList7#1"/>
    <dgm:cxn modelId="{04B48CBC-55C8-46F7-9D8A-0E498D151F68}" type="presParOf" srcId="{32FF9B65-B2EC-4190-B6DA-4F383256B756}" destId="{01B27DA4-224A-4F38-AC0C-786927013343}" srcOrd="3" destOrd="0" presId="urn:microsoft.com/office/officeart/2005/8/layout/hList7#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6678F-C7F6-428F-812E-65EA6C1792BA}" type="doc">
      <dgm:prSet loTypeId="urn:diagrams.loki3.com/VaryingWidthList#2" loCatId="list" qsTypeId="urn:microsoft.com/office/officeart/2005/8/quickstyle/simple1" qsCatId="simple" csTypeId="urn:microsoft.com/office/officeart/2005/8/colors/accent1_2" csCatId="accent1" phldr="1"/>
      <dgm:spPr/>
      <dgm:t>
        <a:bodyPr/>
        <a:lstStyle/>
        <a:p>
          <a:endParaRPr lang="en-US"/>
        </a:p>
      </dgm:t>
    </dgm:pt>
    <dgm:pt modelId="{620F9542-ABF2-4BC3-9AC1-EB1223089D1D}">
      <dgm:prSet phldrT="[Text]" custT="1"/>
      <dgm:spPr>
        <a:xfrm>
          <a:off x="0" y="0"/>
          <a:ext cx="4082716" cy="4633454"/>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ctr">
            <a:lnSpc>
              <a:spcPct val="90000"/>
            </a:lnSpc>
          </a:pPr>
          <a:r>
            <a:rPr lang="en-ZA" sz="1400" b="1" dirty="0">
              <a:solidFill>
                <a:srgbClr val="A81917"/>
              </a:solidFill>
              <a:latin typeface="Calibri" panose="020F0502020204030204"/>
              <a:ea typeface="+mn-ea"/>
              <a:cs typeface="+mn-cs"/>
            </a:rPr>
            <a:t>Integrated Performance Management</a:t>
          </a:r>
          <a:endParaRPr lang="en-US" sz="1400" b="1" dirty="0">
            <a:solidFill>
              <a:srgbClr val="A81917"/>
            </a:solidFill>
            <a:latin typeface="Calibri" panose="020F0502020204030204"/>
            <a:ea typeface="+mn-ea"/>
            <a:cs typeface="+mn-cs"/>
          </a:endParaRPr>
        </a:p>
      </dgm:t>
    </dgm:pt>
    <dgm:pt modelId="{AC21E384-760A-4D25-A76B-47EB78E5F7B5}" type="parTrans" cxnId="{C67CF736-0EB8-4BAA-AF09-4CB115BB1EE6}">
      <dgm:prSet/>
      <dgm:spPr/>
      <dgm:t>
        <a:bodyPr/>
        <a:lstStyle/>
        <a:p>
          <a:endParaRPr lang="en-US"/>
        </a:p>
      </dgm:t>
    </dgm:pt>
    <dgm:pt modelId="{2B62E296-4547-4221-878D-63B7976CD963}" type="sibTrans" cxnId="{C67CF736-0EB8-4BAA-AF09-4CB115BB1EE6}">
      <dgm:prSet/>
      <dgm:spPr/>
      <dgm:t>
        <a:bodyPr/>
        <a:lstStyle/>
        <a:p>
          <a:endParaRPr lang="en-US"/>
        </a:p>
      </dgm:t>
    </dgm:pt>
    <dgm:pt modelId="{0B7DFAF8-8ADC-444C-8977-D8D9647A5153}">
      <dgm:prSet phldrT="[Text]" custT="1"/>
      <dgm:spPr>
        <a:xfrm>
          <a:off x="0" y="0"/>
          <a:ext cx="4082716" cy="4633454"/>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l">
            <a:lnSpc>
              <a:spcPct val="150000"/>
            </a:lnSpc>
          </a:pPr>
          <a:r>
            <a:rPr lang="en-ZA" sz="1200" b="1" dirty="0">
              <a:solidFill>
                <a:srgbClr val="ED7D31">
                  <a:lumMod val="75000"/>
                </a:srgbClr>
              </a:solidFill>
              <a:latin typeface="Calibri" panose="020F0502020204030204"/>
              <a:ea typeface="+mn-ea"/>
              <a:cs typeface="+mn-cs"/>
            </a:rPr>
            <a:t>CUSTOMER </a:t>
          </a:r>
          <a:r>
            <a:rPr lang="en-ZA" sz="1100" b="1" dirty="0">
              <a:solidFill>
                <a:srgbClr val="ED7D31">
                  <a:lumMod val="75000"/>
                </a:srgbClr>
              </a:solidFill>
              <a:latin typeface="Calibri" panose="020F0502020204030204"/>
              <a:ea typeface="+mn-ea"/>
              <a:cs typeface="+mn-cs"/>
            </a:rPr>
            <a:t>(students impacted, graduating, with access)</a:t>
          </a:r>
          <a:endParaRPr lang="en-ZA" sz="1200" dirty="0">
            <a:solidFill>
              <a:srgbClr val="ED7D31">
                <a:lumMod val="75000"/>
              </a:srgbClr>
            </a:solidFill>
            <a:latin typeface="Calibri" panose="020F0502020204030204"/>
            <a:ea typeface="+mn-ea"/>
            <a:cs typeface="+mn-cs"/>
          </a:endParaRPr>
        </a:p>
        <a:p>
          <a:pPr algn="l">
            <a:lnSpc>
              <a:spcPct val="150000"/>
            </a:lnSpc>
          </a:pPr>
          <a:r>
            <a:rPr lang="en-ZA" sz="1000" dirty="0">
              <a:solidFill>
                <a:sysClr val="window" lastClr="FFFFFF"/>
              </a:solidFill>
              <a:latin typeface="Calibri" panose="020F0502020204030204"/>
              <a:ea typeface="+mn-ea"/>
              <a:cs typeface="Arial" panose="020B0604020202020204" pitchFamily="34" charset="0"/>
            </a:rPr>
            <a:t>Make the lives of Colleagues’ much easier</a:t>
          </a:r>
          <a:endParaRPr lang="en-US" sz="900" dirty="0">
            <a:solidFill>
              <a:sysClr val="window" lastClr="FFFFFF"/>
            </a:solidFill>
            <a:latin typeface="Calibri" panose="020F0502020204030204"/>
            <a:ea typeface="+mn-ea"/>
            <a:cs typeface="+mn-cs"/>
          </a:endParaRPr>
        </a:p>
      </dgm:t>
    </dgm:pt>
    <dgm:pt modelId="{91BAF8BC-B159-467F-9D2C-E67D49CF24E2}" type="parTrans" cxnId="{95BACEDA-319A-404B-AF55-EE41CE1B3E47}">
      <dgm:prSet/>
      <dgm:spPr>
        <a:solidFill>
          <a:schemeClr val="bg1">
            <a:lumMod val="65000"/>
          </a:schemeClr>
        </a:solidFill>
      </dgm:spPr>
      <dgm:t>
        <a:bodyPr/>
        <a:lstStyle/>
        <a:p>
          <a:endParaRPr lang="en-US"/>
        </a:p>
      </dgm:t>
    </dgm:pt>
    <dgm:pt modelId="{1A30672D-2D7D-48F7-BE89-03D2562A9BEC}" type="sibTrans" cxnId="{95BACEDA-319A-404B-AF55-EE41CE1B3E47}">
      <dgm:prSet/>
      <dgm:spPr/>
      <dgm:t>
        <a:bodyPr/>
        <a:lstStyle/>
        <a:p>
          <a:endParaRPr lang="en-US"/>
        </a:p>
      </dgm:t>
    </dgm:pt>
    <dgm:pt modelId="{BD615E00-A616-4143-A1D5-719F7A947DCD}">
      <dgm:prSet phldrT="[Text]" custT="1"/>
      <dgm:spPr>
        <a:xfrm>
          <a:off x="0" y="0"/>
          <a:ext cx="4082716" cy="4633454"/>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l">
            <a:lnSpc>
              <a:spcPct val="150000"/>
            </a:lnSpc>
          </a:pPr>
          <a:r>
            <a:rPr lang="en-ZA" sz="1200" b="1" dirty="0">
              <a:solidFill>
                <a:srgbClr val="ED7D31">
                  <a:lumMod val="75000"/>
                </a:srgbClr>
              </a:solidFill>
              <a:latin typeface="Calibri" panose="020F0502020204030204"/>
              <a:ea typeface="+mn-ea"/>
              <a:cs typeface="+mn-cs"/>
            </a:rPr>
            <a:t>COMMUNITY (poor communities reached, career guidance given and funding literacy)</a:t>
          </a:r>
        </a:p>
        <a:p>
          <a:pPr algn="l">
            <a:lnSpc>
              <a:spcPct val="150000"/>
            </a:lnSpc>
          </a:pPr>
          <a:r>
            <a:rPr lang="en-ZA" sz="1000" dirty="0">
              <a:solidFill>
                <a:sysClr val="window" lastClr="FFFFFF"/>
              </a:solidFill>
              <a:latin typeface="Calibri" panose="020F0502020204030204"/>
              <a:ea typeface="+mn-ea"/>
              <a:cs typeface="Arial" panose="020B0604020202020204" pitchFamily="34" charset="0"/>
            </a:rPr>
            <a:t>Build a generation of pioneers by providing access to higher education to those who might otherwise not</a:t>
          </a:r>
          <a:endParaRPr lang="en-US" sz="1000" dirty="0">
            <a:solidFill>
              <a:sysClr val="window" lastClr="FFFFFF"/>
            </a:solidFill>
            <a:latin typeface="Calibri" panose="020F0502020204030204"/>
            <a:ea typeface="+mn-ea"/>
            <a:cs typeface="Arial" panose="020B0604020202020204" pitchFamily="34" charset="0"/>
          </a:endParaRPr>
        </a:p>
      </dgm:t>
    </dgm:pt>
    <dgm:pt modelId="{D55F0E9D-F42C-4564-8FE2-335AAEAD9406}" type="parTrans" cxnId="{478BF355-10CC-48F4-9748-D49BC1638805}">
      <dgm:prSet/>
      <dgm:spPr>
        <a:solidFill>
          <a:schemeClr val="bg1">
            <a:lumMod val="65000"/>
          </a:schemeClr>
        </a:solidFill>
      </dgm:spPr>
      <dgm:t>
        <a:bodyPr/>
        <a:lstStyle/>
        <a:p>
          <a:endParaRPr lang="en-US" dirty="0"/>
        </a:p>
      </dgm:t>
    </dgm:pt>
    <dgm:pt modelId="{8B41F363-2DEE-422B-917B-64934D5AB721}" type="sibTrans" cxnId="{478BF355-10CC-48F4-9748-D49BC1638805}">
      <dgm:prSet/>
      <dgm:spPr/>
      <dgm:t>
        <a:bodyPr/>
        <a:lstStyle/>
        <a:p>
          <a:endParaRPr lang="en-US"/>
        </a:p>
      </dgm:t>
    </dgm:pt>
    <dgm:pt modelId="{3936BECA-09CF-4F2B-8B6C-F6BE19BF788A}">
      <dgm:prSet phldrT="[Text]" custT="1"/>
      <dgm:spPr>
        <a:xfrm>
          <a:off x="0" y="0"/>
          <a:ext cx="4082716" cy="4633454"/>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l">
            <a:lnSpc>
              <a:spcPct val="150000"/>
            </a:lnSpc>
          </a:pPr>
          <a:r>
            <a:rPr lang="en-ZA" sz="1200" b="1" dirty="0">
              <a:solidFill>
                <a:srgbClr val="ED7D31">
                  <a:lumMod val="75000"/>
                </a:srgbClr>
              </a:solidFill>
              <a:latin typeface="Calibri" panose="020F0502020204030204"/>
              <a:ea typeface="+mn-ea"/>
              <a:cs typeface="+mn-cs"/>
            </a:rPr>
            <a:t>COMPANY (business performance, efficiencies and effectiveness)</a:t>
          </a:r>
          <a:endParaRPr lang="en-ZA" sz="1200" dirty="0">
            <a:solidFill>
              <a:srgbClr val="ED7D31">
                <a:lumMod val="75000"/>
              </a:srgbClr>
            </a:solidFill>
            <a:latin typeface="Calibri" panose="020F0502020204030204"/>
            <a:ea typeface="+mn-ea"/>
            <a:cs typeface="+mn-cs"/>
          </a:endParaRPr>
        </a:p>
        <a:p>
          <a:pPr algn="l">
            <a:lnSpc>
              <a:spcPct val="150000"/>
            </a:lnSpc>
          </a:pPr>
          <a:r>
            <a:rPr lang="en-ZA" sz="1000" dirty="0">
              <a:solidFill>
                <a:sysClr val="window" lastClr="FFFFFF"/>
              </a:solidFill>
              <a:latin typeface="Calibri" panose="020F0502020204030204"/>
              <a:ea typeface="+mn-ea"/>
              <a:cs typeface="Arial" panose="020B0604020202020204" pitchFamily="34" charset="0"/>
            </a:rPr>
            <a:t>Build a FIT for purpose organisation that makes the lives of students and colleagues  much easier</a:t>
          </a:r>
          <a:endParaRPr lang="en-US" sz="1000" dirty="0">
            <a:solidFill>
              <a:sysClr val="window" lastClr="FFFFFF"/>
            </a:solidFill>
            <a:latin typeface="Calibri" panose="020F0502020204030204"/>
            <a:ea typeface="+mn-ea"/>
            <a:cs typeface="Arial" panose="020B0604020202020204" pitchFamily="34" charset="0"/>
          </a:endParaRPr>
        </a:p>
      </dgm:t>
    </dgm:pt>
    <dgm:pt modelId="{885B2CFA-68A0-40B3-AFF4-E6557916F538}" type="parTrans" cxnId="{AA819A66-BE52-411E-8D76-C9D56118A04A}">
      <dgm:prSet/>
      <dgm:spPr>
        <a:solidFill>
          <a:schemeClr val="bg1">
            <a:lumMod val="65000"/>
          </a:schemeClr>
        </a:solidFill>
      </dgm:spPr>
      <dgm:t>
        <a:bodyPr/>
        <a:lstStyle/>
        <a:p>
          <a:endParaRPr lang="en-US"/>
        </a:p>
      </dgm:t>
    </dgm:pt>
    <dgm:pt modelId="{E9FC6D91-61C0-495F-9284-8780A1D06A94}" type="sibTrans" cxnId="{AA819A66-BE52-411E-8D76-C9D56118A04A}">
      <dgm:prSet/>
      <dgm:spPr/>
      <dgm:t>
        <a:bodyPr/>
        <a:lstStyle/>
        <a:p>
          <a:endParaRPr lang="en-US"/>
        </a:p>
      </dgm:t>
    </dgm:pt>
    <dgm:pt modelId="{9E3DDA6D-7843-434C-8A53-26FAF587C99E}">
      <dgm:prSet phldrT="[Text]" custT="1"/>
      <dgm:spPr>
        <a:xfrm>
          <a:off x="0" y="0"/>
          <a:ext cx="4082716" cy="4633454"/>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l">
            <a:lnSpc>
              <a:spcPct val="150000"/>
            </a:lnSpc>
          </a:pPr>
          <a:r>
            <a:rPr lang="en-ZA" sz="1200" b="1" dirty="0">
              <a:solidFill>
                <a:srgbClr val="ED7D31">
                  <a:lumMod val="75000"/>
                </a:srgbClr>
              </a:solidFill>
              <a:latin typeface="Calibri" panose="020F0502020204030204"/>
              <a:ea typeface="+mn-ea"/>
              <a:cs typeface="+mn-cs"/>
            </a:rPr>
            <a:t>COLLEAGUES (diversity, talent management, Retention)</a:t>
          </a:r>
          <a:endParaRPr lang="en-ZA" sz="1200" dirty="0">
            <a:solidFill>
              <a:srgbClr val="ED7D31">
                <a:lumMod val="75000"/>
              </a:srgbClr>
            </a:solidFill>
            <a:latin typeface="Calibri" panose="020F0502020204030204"/>
            <a:ea typeface="+mn-ea"/>
            <a:cs typeface="+mn-cs"/>
          </a:endParaRPr>
        </a:p>
        <a:p>
          <a:pPr algn="l">
            <a:lnSpc>
              <a:spcPct val="150000"/>
            </a:lnSpc>
          </a:pPr>
          <a:r>
            <a:rPr lang="en-ZA" sz="1000" dirty="0">
              <a:solidFill>
                <a:sysClr val="window" lastClr="FFFFFF"/>
              </a:solidFill>
              <a:latin typeface="Calibri" panose="020F0502020204030204"/>
              <a:ea typeface="+mn-ea"/>
              <a:cs typeface="Arial" panose="020B0604020202020204" pitchFamily="34" charset="0"/>
            </a:rPr>
            <a:t>Win the hearts of our colleagues by making their lives easier and creating a work friendly environment </a:t>
          </a:r>
          <a:endParaRPr lang="en-ZA" sz="1000" dirty="0">
            <a:solidFill>
              <a:sysClr val="window" lastClr="FFFFFF"/>
            </a:solidFill>
            <a:latin typeface="Calibri" panose="020F0502020204030204"/>
            <a:ea typeface="+mn-ea"/>
            <a:cs typeface="+mn-cs"/>
          </a:endParaRPr>
        </a:p>
      </dgm:t>
    </dgm:pt>
    <dgm:pt modelId="{48FC9827-B772-4483-A014-D03812000152}" type="parTrans" cxnId="{8835889B-3680-4F5E-B457-27DAB60C549B}">
      <dgm:prSet/>
      <dgm:spPr>
        <a:solidFill>
          <a:schemeClr val="bg1">
            <a:lumMod val="65000"/>
          </a:schemeClr>
        </a:solidFill>
      </dgm:spPr>
      <dgm:t>
        <a:bodyPr/>
        <a:lstStyle/>
        <a:p>
          <a:endParaRPr lang="en-US"/>
        </a:p>
      </dgm:t>
    </dgm:pt>
    <dgm:pt modelId="{E08910B8-4A61-414B-A1A3-0C27F0DCBE81}" type="sibTrans" cxnId="{8835889B-3680-4F5E-B457-27DAB60C549B}">
      <dgm:prSet/>
      <dgm:spPr/>
      <dgm:t>
        <a:bodyPr/>
        <a:lstStyle/>
        <a:p>
          <a:endParaRPr lang="en-US"/>
        </a:p>
      </dgm:t>
    </dgm:pt>
    <dgm:pt modelId="{5D19F8F4-6E5B-41B0-8FBD-8EF5D639E3F2}">
      <dgm:prSet custT="1"/>
      <dgm:spPr>
        <a:xfrm>
          <a:off x="0" y="0"/>
          <a:ext cx="4082716" cy="4633454"/>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l">
            <a:lnSpc>
              <a:spcPct val="150000"/>
            </a:lnSpc>
          </a:pPr>
          <a:r>
            <a:rPr lang="en-ZA" sz="1200" b="1" dirty="0">
              <a:solidFill>
                <a:srgbClr val="ED7D31">
                  <a:lumMod val="75000"/>
                </a:srgbClr>
              </a:solidFill>
              <a:latin typeface="Calibri" panose="020F0502020204030204"/>
              <a:ea typeface="+mn-ea"/>
              <a:cs typeface="+mn-cs"/>
            </a:rPr>
            <a:t>CONDUCT (clean audit, adherence to policies, manageable fraud levels)</a:t>
          </a:r>
          <a:endParaRPr lang="en-ZA" sz="1200" dirty="0">
            <a:solidFill>
              <a:srgbClr val="ED7D31">
                <a:lumMod val="75000"/>
              </a:srgbClr>
            </a:solidFill>
            <a:latin typeface="Calibri" panose="020F0502020204030204"/>
            <a:ea typeface="+mn-ea"/>
            <a:cs typeface="+mn-cs"/>
          </a:endParaRPr>
        </a:p>
        <a:p>
          <a:pPr algn="l">
            <a:lnSpc>
              <a:spcPct val="150000"/>
            </a:lnSpc>
          </a:pPr>
          <a:r>
            <a:rPr lang="en-ZA" sz="1000" dirty="0">
              <a:solidFill>
                <a:sysClr val="window" lastClr="FFFFFF"/>
              </a:solidFill>
              <a:latin typeface="Calibri" panose="020F0502020204030204"/>
              <a:ea typeface="+mn-ea"/>
              <a:cs typeface="Arial" panose="020B0604020202020204" pitchFamily="34" charset="0"/>
            </a:rPr>
            <a:t>Protect our reasons for being by deliver on our road to green commitments</a:t>
          </a:r>
          <a:endParaRPr lang="en-US" sz="1000" dirty="0">
            <a:solidFill>
              <a:sysClr val="window" lastClr="FFFFFF"/>
            </a:solidFill>
            <a:latin typeface="Calibri" panose="020F0502020204030204"/>
            <a:ea typeface="+mn-ea"/>
            <a:cs typeface="Arial" panose="020B0604020202020204" pitchFamily="34" charset="0"/>
          </a:endParaRPr>
        </a:p>
      </dgm:t>
    </dgm:pt>
    <dgm:pt modelId="{BA440084-3F57-4DA3-B459-9ADAB980DED4}" type="parTrans" cxnId="{FFC521B0-474C-4DF4-9303-5E9BA394465C}">
      <dgm:prSet/>
      <dgm:spPr>
        <a:solidFill>
          <a:schemeClr val="bg1">
            <a:lumMod val="65000"/>
          </a:schemeClr>
        </a:solidFill>
      </dgm:spPr>
      <dgm:t>
        <a:bodyPr/>
        <a:lstStyle/>
        <a:p>
          <a:endParaRPr lang="en-US"/>
        </a:p>
      </dgm:t>
    </dgm:pt>
    <dgm:pt modelId="{81CEF54B-F4F0-4539-B162-4D946CF014CF}" type="sibTrans" cxnId="{FFC521B0-474C-4DF4-9303-5E9BA394465C}">
      <dgm:prSet/>
      <dgm:spPr/>
      <dgm:t>
        <a:bodyPr/>
        <a:lstStyle/>
        <a:p>
          <a:endParaRPr lang="en-US"/>
        </a:p>
      </dgm:t>
    </dgm:pt>
    <dgm:pt modelId="{EAF78B73-0795-4EB7-9C41-1BD238D42BB0}">
      <dgm:prSet phldrT="[Text]" custT="1"/>
      <dgm:spPr>
        <a:xfrm>
          <a:off x="0" y="0"/>
          <a:ext cx="4082716" cy="4633454"/>
        </a:xfr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l">
            <a:lnSpc>
              <a:spcPct val="150000"/>
            </a:lnSpc>
          </a:pPr>
          <a:endParaRPr lang="en-US" sz="1000" dirty="0">
            <a:solidFill>
              <a:sysClr val="window" lastClr="FFFFFF"/>
            </a:solidFill>
            <a:latin typeface="Calibri" panose="020F0502020204030204"/>
            <a:ea typeface="+mn-ea"/>
            <a:cs typeface="Arial" panose="020B0604020202020204" pitchFamily="34" charset="0"/>
          </a:endParaRPr>
        </a:p>
      </dgm:t>
    </dgm:pt>
    <dgm:pt modelId="{283D408A-D894-4FA4-A5DC-CFCCA82DACDA}" type="parTrans" cxnId="{D1F098EA-0EE4-4FD3-A618-CCD2387B5251}">
      <dgm:prSet/>
      <dgm:spPr/>
      <dgm:t>
        <a:bodyPr/>
        <a:lstStyle/>
        <a:p>
          <a:endParaRPr lang="en-US"/>
        </a:p>
      </dgm:t>
    </dgm:pt>
    <dgm:pt modelId="{9FDD08E2-49A7-4446-8839-659708EB60DA}" type="sibTrans" cxnId="{D1F098EA-0EE4-4FD3-A618-CCD2387B5251}">
      <dgm:prSet/>
      <dgm:spPr/>
      <dgm:t>
        <a:bodyPr/>
        <a:lstStyle/>
        <a:p>
          <a:endParaRPr lang="en-US"/>
        </a:p>
      </dgm:t>
    </dgm:pt>
    <dgm:pt modelId="{507B863D-2ECE-4479-9A64-A0ABCC9F99AB}">
      <dgm:prSet phldrT="[Text]" custT="1"/>
      <dgm:spPr>
        <a:xfrm>
          <a:off x="0" y="0"/>
          <a:ext cx="4082716" cy="4633454"/>
        </a:xfr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l">
            <a:lnSpc>
              <a:spcPct val="150000"/>
            </a:lnSpc>
          </a:pPr>
          <a:endParaRPr lang="en-US" sz="1000" dirty="0">
            <a:solidFill>
              <a:sysClr val="window" lastClr="FFFFFF"/>
            </a:solidFill>
            <a:latin typeface="Calibri" panose="020F0502020204030204"/>
            <a:ea typeface="+mn-ea"/>
            <a:cs typeface="Arial" panose="020B0604020202020204" pitchFamily="34" charset="0"/>
          </a:endParaRPr>
        </a:p>
      </dgm:t>
    </dgm:pt>
    <dgm:pt modelId="{52398FFD-20B4-4505-96D4-707936AB95B1}" type="parTrans" cxnId="{2BBA9594-366C-46E2-9023-F209021DF42F}">
      <dgm:prSet/>
      <dgm:spPr/>
      <dgm:t>
        <a:bodyPr/>
        <a:lstStyle/>
        <a:p>
          <a:endParaRPr lang="en-US"/>
        </a:p>
      </dgm:t>
    </dgm:pt>
    <dgm:pt modelId="{C7D6FCD0-E349-4BAC-B4EC-39E1E8BD646A}" type="sibTrans" cxnId="{2BBA9594-366C-46E2-9023-F209021DF42F}">
      <dgm:prSet/>
      <dgm:spPr/>
      <dgm:t>
        <a:bodyPr/>
        <a:lstStyle/>
        <a:p>
          <a:endParaRPr lang="en-US"/>
        </a:p>
      </dgm:t>
    </dgm:pt>
    <dgm:pt modelId="{37691F93-32C3-4CD9-B366-29FB38D59358}">
      <dgm:prSet custT="1"/>
      <dgm:spPr>
        <a:xfrm>
          <a:off x="0" y="0"/>
          <a:ext cx="4082716" cy="4633454"/>
        </a:xfr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l">
            <a:lnSpc>
              <a:spcPct val="150000"/>
            </a:lnSpc>
          </a:pPr>
          <a:endParaRPr lang="en-US" sz="1000" dirty="0">
            <a:solidFill>
              <a:sysClr val="window" lastClr="FFFFFF"/>
            </a:solidFill>
            <a:latin typeface="Calibri" panose="020F0502020204030204"/>
            <a:ea typeface="+mn-ea"/>
            <a:cs typeface="Arial" panose="020B0604020202020204" pitchFamily="34" charset="0"/>
          </a:endParaRPr>
        </a:p>
      </dgm:t>
    </dgm:pt>
    <dgm:pt modelId="{6AA1ED19-1910-4534-84A7-87C0F7D43FA6}" type="parTrans" cxnId="{A7702C0E-2D3D-473E-96FC-DC621B019C79}">
      <dgm:prSet/>
      <dgm:spPr/>
      <dgm:t>
        <a:bodyPr/>
        <a:lstStyle/>
        <a:p>
          <a:endParaRPr lang="en-US"/>
        </a:p>
      </dgm:t>
    </dgm:pt>
    <dgm:pt modelId="{9E31CD21-15B2-4346-809F-600F3B71422E}" type="sibTrans" cxnId="{A7702C0E-2D3D-473E-96FC-DC621B019C79}">
      <dgm:prSet/>
      <dgm:spPr/>
      <dgm:t>
        <a:bodyPr/>
        <a:lstStyle/>
        <a:p>
          <a:endParaRPr lang="en-US"/>
        </a:p>
      </dgm:t>
    </dgm:pt>
    <dgm:pt modelId="{E6E3524A-8A92-49BF-9575-7CB036559799}">
      <dgm:prSet phldrT="[Text]" custT="1"/>
      <dgm:spPr>
        <a:xfrm>
          <a:off x="0" y="0"/>
          <a:ext cx="4082716" cy="4633454"/>
        </a:xfrm>
        <a:solidFill>
          <a:sysClr val="window" lastClr="FFFFFF">
            <a:lumMod val="75000"/>
          </a:sysClr>
        </a:solidFill>
        <a:ln w="12700" cap="flat" cmpd="sng" algn="ctr">
          <a:solidFill>
            <a:sysClr val="window" lastClr="FFFFFF">
              <a:lumMod val="75000"/>
            </a:sysClr>
          </a:solidFill>
          <a:prstDash val="solid"/>
          <a:miter lim="800000"/>
        </a:ln>
        <a:effectLst/>
      </dgm:spPr>
      <dgm:t>
        <a:bodyPr/>
        <a:lstStyle/>
        <a:p>
          <a:pPr algn="l">
            <a:lnSpc>
              <a:spcPct val="150000"/>
            </a:lnSpc>
          </a:pPr>
          <a:endParaRPr lang="en-US" sz="900" dirty="0">
            <a:solidFill>
              <a:sysClr val="window" lastClr="FFFFFF"/>
            </a:solidFill>
            <a:latin typeface="Calibri" panose="020F0502020204030204"/>
            <a:ea typeface="+mn-ea"/>
            <a:cs typeface="+mn-cs"/>
          </a:endParaRPr>
        </a:p>
      </dgm:t>
    </dgm:pt>
    <dgm:pt modelId="{D761B734-A803-43BA-B08F-B6042B764170}" type="parTrans" cxnId="{71674F44-3A85-4D28-AADD-873DA1A020C4}">
      <dgm:prSet/>
      <dgm:spPr/>
      <dgm:t>
        <a:bodyPr/>
        <a:lstStyle/>
        <a:p>
          <a:endParaRPr lang="en-US"/>
        </a:p>
      </dgm:t>
    </dgm:pt>
    <dgm:pt modelId="{6573991F-58FF-481A-8E46-836452321DFD}" type="sibTrans" cxnId="{71674F44-3A85-4D28-AADD-873DA1A020C4}">
      <dgm:prSet/>
      <dgm:spPr/>
      <dgm:t>
        <a:bodyPr/>
        <a:lstStyle/>
        <a:p>
          <a:endParaRPr lang="en-US"/>
        </a:p>
      </dgm:t>
    </dgm:pt>
    <dgm:pt modelId="{0192AD83-F0FA-4D3D-B080-E111C8242FC2}" type="pres">
      <dgm:prSet presAssocID="{FE86678F-C7F6-428F-812E-65EA6C1792BA}" presName="Name0" presStyleCnt="0">
        <dgm:presLayoutVars>
          <dgm:resizeHandles/>
        </dgm:presLayoutVars>
      </dgm:prSet>
      <dgm:spPr/>
      <dgm:t>
        <a:bodyPr/>
        <a:lstStyle/>
        <a:p>
          <a:endParaRPr lang="en-US"/>
        </a:p>
      </dgm:t>
    </dgm:pt>
    <dgm:pt modelId="{302EDC6F-49C6-4390-977D-C6D5D39CE862}" type="pres">
      <dgm:prSet presAssocID="{620F9542-ABF2-4BC3-9AC1-EB1223089D1D}" presName="text" presStyleLbl="node1" presStyleIdx="0" presStyleCnt="1" custScaleX="219813" custLinFactNeighborX="67073" custLinFactNeighborY="-29964">
        <dgm:presLayoutVars>
          <dgm:bulletEnabled val="1"/>
        </dgm:presLayoutVars>
      </dgm:prSet>
      <dgm:spPr>
        <a:prstGeom prst="rect">
          <a:avLst/>
        </a:prstGeom>
      </dgm:spPr>
      <dgm:t>
        <a:bodyPr/>
        <a:lstStyle/>
        <a:p>
          <a:endParaRPr lang="en-US"/>
        </a:p>
      </dgm:t>
    </dgm:pt>
  </dgm:ptLst>
  <dgm:cxnLst>
    <dgm:cxn modelId="{95BACEDA-319A-404B-AF55-EE41CE1B3E47}" srcId="{620F9542-ABF2-4BC3-9AC1-EB1223089D1D}" destId="{0B7DFAF8-8ADC-444C-8977-D8D9647A5153}" srcOrd="0" destOrd="0" parTransId="{91BAF8BC-B159-467F-9D2C-E67D49CF24E2}" sibTransId="{1A30672D-2D7D-48F7-BE89-03D2562A9BEC}"/>
    <dgm:cxn modelId="{E9FF2121-3254-4D43-8C27-03ADDECB9046}" type="presOf" srcId="{0B7DFAF8-8ADC-444C-8977-D8D9647A5153}" destId="{302EDC6F-49C6-4390-977D-C6D5D39CE862}" srcOrd="0" destOrd="1" presId="urn:diagrams.loki3.com/VaryingWidthList#2"/>
    <dgm:cxn modelId="{7439896E-5516-4889-BF26-976B69257C12}" type="presOf" srcId="{EAF78B73-0795-4EB7-9C41-1BD238D42BB0}" destId="{302EDC6F-49C6-4390-977D-C6D5D39CE862}" srcOrd="0" destOrd="8" presId="urn:diagrams.loki3.com/VaryingWidthList#2"/>
    <dgm:cxn modelId="{478BF355-10CC-48F4-9748-D49BC1638805}" srcId="{620F9542-ABF2-4BC3-9AC1-EB1223089D1D}" destId="{BD615E00-A616-4143-A1D5-719F7A947DCD}" srcOrd="4" destOrd="0" parTransId="{D55F0E9D-F42C-4564-8FE2-335AAEAD9406}" sibTransId="{8B41F363-2DEE-422B-917B-64934D5AB721}"/>
    <dgm:cxn modelId="{2BBA9594-366C-46E2-9023-F209021DF42F}" srcId="{620F9542-ABF2-4BC3-9AC1-EB1223089D1D}" destId="{507B863D-2ECE-4479-9A64-A0ABCC9F99AB}" srcOrd="5" destOrd="0" parTransId="{52398FFD-20B4-4505-96D4-707936AB95B1}" sibTransId="{C7D6FCD0-E349-4BAC-B4EC-39E1E8BD646A}"/>
    <dgm:cxn modelId="{9DE29CE9-7FB2-4227-9A26-09846B27D13F}" type="presOf" srcId="{3936BECA-09CF-4F2B-8B6C-F6BE19BF788A}" destId="{302EDC6F-49C6-4390-977D-C6D5D39CE862}" srcOrd="0" destOrd="7" presId="urn:diagrams.loki3.com/VaryingWidthList#2"/>
    <dgm:cxn modelId="{A7702C0E-2D3D-473E-96FC-DC621B019C79}" srcId="{620F9542-ABF2-4BC3-9AC1-EB1223089D1D}" destId="{37691F93-32C3-4CD9-B366-29FB38D59358}" srcOrd="3" destOrd="0" parTransId="{6AA1ED19-1910-4534-84A7-87C0F7D43FA6}" sibTransId="{9E31CD21-15B2-4346-809F-600F3B71422E}"/>
    <dgm:cxn modelId="{93DE2025-B907-4558-AC3D-CF35BE00C895}" type="presOf" srcId="{37691F93-32C3-4CD9-B366-29FB38D59358}" destId="{302EDC6F-49C6-4390-977D-C6D5D39CE862}" srcOrd="0" destOrd="4" presId="urn:diagrams.loki3.com/VaryingWidthList#2"/>
    <dgm:cxn modelId="{71674F44-3A85-4D28-AADD-873DA1A020C4}" srcId="{620F9542-ABF2-4BC3-9AC1-EB1223089D1D}" destId="{E6E3524A-8A92-49BF-9575-7CB036559799}" srcOrd="1" destOrd="0" parTransId="{D761B734-A803-43BA-B08F-B6042B764170}" sibTransId="{6573991F-58FF-481A-8E46-836452321DFD}"/>
    <dgm:cxn modelId="{D1F098EA-0EE4-4FD3-A618-CCD2387B5251}" srcId="{620F9542-ABF2-4BC3-9AC1-EB1223089D1D}" destId="{EAF78B73-0795-4EB7-9C41-1BD238D42BB0}" srcOrd="7" destOrd="0" parTransId="{283D408A-D894-4FA4-A5DC-CFCCA82DACDA}" sibTransId="{9FDD08E2-49A7-4446-8839-659708EB60DA}"/>
    <dgm:cxn modelId="{FFC521B0-474C-4DF4-9303-5E9BA394465C}" srcId="{620F9542-ABF2-4BC3-9AC1-EB1223089D1D}" destId="{5D19F8F4-6E5B-41B0-8FBD-8EF5D639E3F2}" srcOrd="2" destOrd="0" parTransId="{BA440084-3F57-4DA3-B459-9ADAB980DED4}" sibTransId="{81CEF54B-F4F0-4539-B162-4D946CF014CF}"/>
    <dgm:cxn modelId="{63EA072A-DB61-4B9F-AB01-3359F57AC29B}" type="presOf" srcId="{E6E3524A-8A92-49BF-9575-7CB036559799}" destId="{302EDC6F-49C6-4390-977D-C6D5D39CE862}" srcOrd="0" destOrd="2" presId="urn:diagrams.loki3.com/VaryingWidthList#2"/>
    <dgm:cxn modelId="{048AC576-83C3-4491-928F-2B46CEF419B9}" type="presOf" srcId="{5D19F8F4-6E5B-41B0-8FBD-8EF5D639E3F2}" destId="{302EDC6F-49C6-4390-977D-C6D5D39CE862}" srcOrd="0" destOrd="3" presId="urn:diagrams.loki3.com/VaryingWidthList#2"/>
    <dgm:cxn modelId="{C67CF736-0EB8-4BAA-AF09-4CB115BB1EE6}" srcId="{FE86678F-C7F6-428F-812E-65EA6C1792BA}" destId="{620F9542-ABF2-4BC3-9AC1-EB1223089D1D}" srcOrd="0" destOrd="0" parTransId="{AC21E384-760A-4D25-A76B-47EB78E5F7B5}" sibTransId="{2B62E296-4547-4221-878D-63B7976CD963}"/>
    <dgm:cxn modelId="{4DF841F4-0F64-40AA-A086-341A9C3A0DF7}" type="presOf" srcId="{FE86678F-C7F6-428F-812E-65EA6C1792BA}" destId="{0192AD83-F0FA-4D3D-B080-E111C8242FC2}" srcOrd="0" destOrd="0" presId="urn:diagrams.loki3.com/VaryingWidthList#2"/>
    <dgm:cxn modelId="{AA819A66-BE52-411E-8D76-C9D56118A04A}" srcId="{620F9542-ABF2-4BC3-9AC1-EB1223089D1D}" destId="{3936BECA-09CF-4F2B-8B6C-F6BE19BF788A}" srcOrd="6" destOrd="0" parTransId="{885B2CFA-68A0-40B3-AFF4-E6557916F538}" sibTransId="{E9FC6D91-61C0-495F-9284-8780A1D06A94}"/>
    <dgm:cxn modelId="{AE0044C5-D1A9-4EF7-BBC8-513829C2F222}" type="presOf" srcId="{BD615E00-A616-4143-A1D5-719F7A947DCD}" destId="{302EDC6F-49C6-4390-977D-C6D5D39CE862}" srcOrd="0" destOrd="5" presId="urn:diagrams.loki3.com/VaryingWidthList#2"/>
    <dgm:cxn modelId="{7F9B43BE-DFAC-4950-95AC-C159A22B64F3}" type="presOf" srcId="{9E3DDA6D-7843-434C-8A53-26FAF587C99E}" destId="{302EDC6F-49C6-4390-977D-C6D5D39CE862}" srcOrd="0" destOrd="9" presId="urn:diagrams.loki3.com/VaryingWidthList#2"/>
    <dgm:cxn modelId="{745564EE-5ED2-4075-957B-01116C829A50}" type="presOf" srcId="{620F9542-ABF2-4BC3-9AC1-EB1223089D1D}" destId="{302EDC6F-49C6-4390-977D-C6D5D39CE862}" srcOrd="0" destOrd="0" presId="urn:diagrams.loki3.com/VaryingWidthList#2"/>
    <dgm:cxn modelId="{8835889B-3680-4F5E-B457-27DAB60C549B}" srcId="{620F9542-ABF2-4BC3-9AC1-EB1223089D1D}" destId="{9E3DDA6D-7843-434C-8A53-26FAF587C99E}" srcOrd="8" destOrd="0" parTransId="{48FC9827-B772-4483-A014-D03812000152}" sibTransId="{E08910B8-4A61-414B-A1A3-0C27F0DCBE81}"/>
    <dgm:cxn modelId="{ECEF84D3-7C99-4A6E-8DB4-72350F7DBE57}" type="presOf" srcId="{507B863D-2ECE-4479-9A64-A0ABCC9F99AB}" destId="{302EDC6F-49C6-4390-977D-C6D5D39CE862}" srcOrd="0" destOrd="6" presId="urn:diagrams.loki3.com/VaryingWidthList#2"/>
    <dgm:cxn modelId="{5262F874-8CC4-4844-97BF-0D0CAA68763A}" type="presParOf" srcId="{0192AD83-F0FA-4D3D-B080-E111C8242FC2}" destId="{302EDC6F-49C6-4390-977D-C6D5D39CE862}" srcOrd="0" destOrd="0" presId="urn:diagrams.loki3.com/VaryingWid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17A120-40E9-49D6-844D-7E2CC58D8276}" type="doc">
      <dgm:prSet loTypeId="urn:microsoft.com/office/officeart/2005/8/layout/bList2#1" loCatId="list" qsTypeId="urn:microsoft.com/office/officeart/2005/8/quickstyle/simple1" qsCatId="simple" csTypeId="urn:microsoft.com/office/officeart/2005/8/colors/accent2_1" csCatId="accent2" phldr="1"/>
      <dgm:spPr/>
      <dgm:t>
        <a:bodyPr/>
        <a:lstStyle/>
        <a:p>
          <a:endParaRPr lang="en-US"/>
        </a:p>
      </dgm:t>
    </dgm:pt>
    <dgm:pt modelId="{D8399536-2F8B-4C54-A0D7-F3C13FA12A7D}">
      <dgm:prSet phldrT="[Text]" custT="1"/>
      <dgm:spPr/>
      <dgm:t>
        <a:bodyPr/>
        <a:lstStyle/>
        <a:p>
          <a:r>
            <a:rPr lang="en-ZA" sz="2400" b="1" dirty="0"/>
            <a:t>28 February – 16 March 2018</a:t>
          </a:r>
          <a:endParaRPr lang="en-US" sz="2400" b="1" dirty="0"/>
        </a:p>
      </dgm:t>
    </dgm:pt>
    <dgm:pt modelId="{4F62473A-1080-4AFF-BF2A-B617BD4A6887}" type="parTrans" cxnId="{9981899C-880A-49FE-881D-03F4C5FD2D31}">
      <dgm:prSet/>
      <dgm:spPr/>
      <dgm:t>
        <a:bodyPr/>
        <a:lstStyle/>
        <a:p>
          <a:endParaRPr lang="en-US"/>
        </a:p>
      </dgm:t>
    </dgm:pt>
    <dgm:pt modelId="{043FB004-C4AD-447D-BE03-BD55784A1361}" type="sibTrans" cxnId="{9981899C-880A-49FE-881D-03F4C5FD2D31}">
      <dgm:prSet/>
      <dgm:spPr/>
      <dgm:t>
        <a:bodyPr/>
        <a:lstStyle/>
        <a:p>
          <a:endParaRPr lang="en-US"/>
        </a:p>
      </dgm:t>
    </dgm:pt>
    <dgm:pt modelId="{5A522B29-2CE8-4143-B44A-85624ECD07F8}">
      <dgm:prSet phldrT="[Text]" custT="1"/>
      <dgm:spPr/>
      <dgm:t>
        <a:bodyPr/>
        <a:lstStyle/>
        <a:p>
          <a:r>
            <a:rPr lang="en-ZA" sz="1400" b="0" i="0" dirty="0"/>
            <a:t>PCHET Update – Top of Mind Matters and 2018 Programme Update – 28 February</a:t>
          </a:r>
          <a:endParaRPr lang="en-US" sz="1400" b="0" i="0" dirty="0"/>
        </a:p>
      </dgm:t>
    </dgm:pt>
    <dgm:pt modelId="{C8884E9B-6D4B-4A4C-860D-596B546DB564}" type="parTrans" cxnId="{901E9189-E1D5-46EE-88BE-6FF2DE3B18E3}">
      <dgm:prSet/>
      <dgm:spPr/>
      <dgm:t>
        <a:bodyPr/>
        <a:lstStyle/>
        <a:p>
          <a:endParaRPr lang="en-US"/>
        </a:p>
      </dgm:t>
    </dgm:pt>
    <dgm:pt modelId="{301F4A77-03D3-420D-A233-C651CDDF6A79}" type="sibTrans" cxnId="{901E9189-E1D5-46EE-88BE-6FF2DE3B18E3}">
      <dgm:prSet/>
      <dgm:spPr/>
      <dgm:t>
        <a:bodyPr/>
        <a:lstStyle/>
        <a:p>
          <a:endParaRPr lang="en-US"/>
        </a:p>
      </dgm:t>
    </dgm:pt>
    <dgm:pt modelId="{A9D80373-DBE8-4B69-86D6-96F03BB72C02}">
      <dgm:prSet phldrT="[Text]" custT="1"/>
      <dgm:spPr/>
      <dgm:t>
        <a:bodyPr/>
        <a:lstStyle/>
        <a:p>
          <a:r>
            <a:rPr lang="en-ZA" sz="2400" b="1" dirty="0"/>
            <a:t>23 March 2018</a:t>
          </a:r>
          <a:endParaRPr lang="en-US" sz="2400" b="1" dirty="0"/>
        </a:p>
      </dgm:t>
    </dgm:pt>
    <dgm:pt modelId="{0D443BBB-2D96-44C8-92EA-C484034AC13D}" type="parTrans" cxnId="{7EF5E8C4-810A-4330-947D-5EC123B3035F}">
      <dgm:prSet/>
      <dgm:spPr/>
      <dgm:t>
        <a:bodyPr/>
        <a:lstStyle/>
        <a:p>
          <a:endParaRPr lang="en-US"/>
        </a:p>
      </dgm:t>
    </dgm:pt>
    <dgm:pt modelId="{8A112C35-EC87-48C6-AE34-26BACB184979}" type="sibTrans" cxnId="{7EF5E8C4-810A-4330-947D-5EC123B3035F}">
      <dgm:prSet/>
      <dgm:spPr/>
      <dgm:t>
        <a:bodyPr/>
        <a:lstStyle/>
        <a:p>
          <a:endParaRPr lang="en-US"/>
        </a:p>
      </dgm:t>
    </dgm:pt>
    <dgm:pt modelId="{D78F0340-9ABB-4780-96A2-6AEC4CDF04A7}">
      <dgm:prSet phldrT="[Text]" custT="1"/>
      <dgm:spPr/>
      <dgm:t>
        <a:bodyPr/>
        <a:lstStyle/>
        <a:p>
          <a:r>
            <a:rPr lang="en-ZA" sz="1400" b="0" i="0" dirty="0"/>
            <a:t>Breakfast with Strategic Stakeholders</a:t>
          </a:r>
          <a:endParaRPr lang="en-US" sz="1400" b="0" i="0" dirty="0"/>
        </a:p>
      </dgm:t>
    </dgm:pt>
    <dgm:pt modelId="{335FBF0C-C718-4032-B959-4CC417D2234E}" type="parTrans" cxnId="{498A1295-4788-419D-A0DF-1B96106FD0CF}">
      <dgm:prSet/>
      <dgm:spPr/>
      <dgm:t>
        <a:bodyPr/>
        <a:lstStyle/>
        <a:p>
          <a:endParaRPr lang="en-US"/>
        </a:p>
      </dgm:t>
    </dgm:pt>
    <dgm:pt modelId="{BFC05CC3-BFED-4BFE-88D6-440BE8FEE046}" type="sibTrans" cxnId="{498A1295-4788-419D-A0DF-1B96106FD0CF}">
      <dgm:prSet/>
      <dgm:spPr/>
      <dgm:t>
        <a:bodyPr/>
        <a:lstStyle/>
        <a:p>
          <a:endParaRPr lang="en-US"/>
        </a:p>
      </dgm:t>
    </dgm:pt>
    <dgm:pt modelId="{1834793A-046C-4A4D-B244-5F32A6E22807}">
      <dgm:prSet phldrT="[Text]" custT="1"/>
      <dgm:spPr/>
      <dgm:t>
        <a:bodyPr/>
        <a:lstStyle/>
        <a:p>
          <a:r>
            <a:rPr lang="en-ZA" sz="2400" b="1" dirty="0" smtClean="0"/>
            <a:t>31 March  </a:t>
          </a:r>
          <a:r>
            <a:rPr lang="en-ZA" sz="2400" b="1" dirty="0"/>
            <a:t>2018</a:t>
          </a:r>
          <a:endParaRPr lang="en-US" sz="2400" b="1" dirty="0"/>
        </a:p>
      </dgm:t>
    </dgm:pt>
    <dgm:pt modelId="{6C80005B-7FF6-40E7-9E9F-54271B200034}" type="parTrans" cxnId="{23D3D2CA-A7FD-4288-AB2E-1AF967A41CBD}">
      <dgm:prSet/>
      <dgm:spPr/>
      <dgm:t>
        <a:bodyPr/>
        <a:lstStyle/>
        <a:p>
          <a:endParaRPr lang="en-US"/>
        </a:p>
      </dgm:t>
    </dgm:pt>
    <dgm:pt modelId="{9054FA38-1502-4F59-AD9A-5622D168D188}" type="sibTrans" cxnId="{23D3D2CA-A7FD-4288-AB2E-1AF967A41CBD}">
      <dgm:prSet/>
      <dgm:spPr/>
      <dgm:t>
        <a:bodyPr/>
        <a:lstStyle/>
        <a:p>
          <a:endParaRPr lang="en-US"/>
        </a:p>
      </dgm:t>
    </dgm:pt>
    <dgm:pt modelId="{D0E35DC2-4930-4E80-972D-BCA123580EE9}">
      <dgm:prSet phldrT="[Text]" custT="1"/>
      <dgm:spPr/>
      <dgm:t>
        <a:bodyPr/>
        <a:lstStyle/>
        <a:p>
          <a:r>
            <a:rPr lang="en-ZA" sz="1400" b="0" i="0" dirty="0"/>
            <a:t>New beneficiaries </a:t>
          </a:r>
          <a:r>
            <a:rPr lang="en-ZA" sz="1400" b="0" i="0" dirty="0" smtClean="0"/>
            <a:t>decisioning to continue </a:t>
          </a:r>
          <a:endParaRPr lang="en-US" sz="1400" b="0" i="0" dirty="0"/>
        </a:p>
      </dgm:t>
    </dgm:pt>
    <dgm:pt modelId="{49F6F524-A1F7-4D23-96ED-887A76CDDD03}" type="parTrans" cxnId="{E1A630BB-08C3-4912-863A-3230421067EE}">
      <dgm:prSet/>
      <dgm:spPr/>
      <dgm:t>
        <a:bodyPr/>
        <a:lstStyle/>
        <a:p>
          <a:endParaRPr lang="en-US"/>
        </a:p>
      </dgm:t>
    </dgm:pt>
    <dgm:pt modelId="{629E131C-B3D6-444E-A8CF-13FB23855BDA}" type="sibTrans" cxnId="{E1A630BB-08C3-4912-863A-3230421067EE}">
      <dgm:prSet/>
      <dgm:spPr/>
      <dgm:t>
        <a:bodyPr/>
        <a:lstStyle/>
        <a:p>
          <a:endParaRPr lang="en-US"/>
        </a:p>
      </dgm:t>
    </dgm:pt>
    <dgm:pt modelId="{F6B79BF6-9693-427C-B23E-A3139A8F005B}">
      <dgm:prSet phldrT="[Text]" custT="1"/>
      <dgm:spPr/>
      <dgm:t>
        <a:bodyPr/>
        <a:lstStyle/>
        <a:p>
          <a:r>
            <a:rPr lang="en-ZA" sz="1400" b="0" i="0" dirty="0"/>
            <a:t>Soft Launch of the Power of 26 campaign</a:t>
          </a:r>
          <a:endParaRPr lang="en-US" sz="1400" b="0" i="0" dirty="0"/>
        </a:p>
      </dgm:t>
    </dgm:pt>
    <dgm:pt modelId="{C65378AF-CCAE-4EC1-9DDC-3F826FA4BB01}" type="parTrans" cxnId="{3FF43FD9-8953-43C3-A52A-CC9CD0C48E88}">
      <dgm:prSet/>
      <dgm:spPr/>
      <dgm:t>
        <a:bodyPr/>
        <a:lstStyle/>
        <a:p>
          <a:endParaRPr lang="en-US"/>
        </a:p>
      </dgm:t>
    </dgm:pt>
    <dgm:pt modelId="{63DC2D90-7620-4159-A6C6-7BF93334BE29}" type="sibTrans" cxnId="{3FF43FD9-8953-43C3-A52A-CC9CD0C48E88}">
      <dgm:prSet/>
      <dgm:spPr/>
      <dgm:t>
        <a:bodyPr/>
        <a:lstStyle/>
        <a:p>
          <a:endParaRPr lang="en-US"/>
        </a:p>
      </dgm:t>
    </dgm:pt>
    <dgm:pt modelId="{3A923200-DB9E-4389-9B5A-6F9022941FD6}">
      <dgm:prSet phldrT="[Text]" custT="1"/>
      <dgm:spPr/>
      <dgm:t>
        <a:bodyPr/>
        <a:lstStyle/>
        <a:p>
          <a:endParaRPr lang="en-US" sz="2400" dirty="0"/>
        </a:p>
      </dgm:t>
    </dgm:pt>
    <dgm:pt modelId="{93051BB4-D21B-4E8A-B5EF-06683271C318}" type="parTrans" cxnId="{7EEF01FA-2620-4C12-84AD-12055F424998}">
      <dgm:prSet/>
      <dgm:spPr/>
      <dgm:t>
        <a:bodyPr/>
        <a:lstStyle/>
        <a:p>
          <a:endParaRPr lang="en-US"/>
        </a:p>
      </dgm:t>
    </dgm:pt>
    <dgm:pt modelId="{97922D5C-AF01-428B-8D33-BC39F27C494A}" type="sibTrans" cxnId="{7EEF01FA-2620-4C12-84AD-12055F424998}">
      <dgm:prSet/>
      <dgm:spPr/>
      <dgm:t>
        <a:bodyPr/>
        <a:lstStyle/>
        <a:p>
          <a:endParaRPr lang="en-US"/>
        </a:p>
      </dgm:t>
    </dgm:pt>
    <dgm:pt modelId="{457A2B67-3EC5-4592-8C87-CCB3B99E61CF}">
      <dgm:prSet phldrT="[Text]" custT="1"/>
      <dgm:spPr/>
      <dgm:t>
        <a:bodyPr/>
        <a:lstStyle/>
        <a:p>
          <a:r>
            <a:rPr lang="en-ZA" sz="1400" b="0" i="0" dirty="0"/>
            <a:t>Confirmation of funding for continuing students</a:t>
          </a:r>
          <a:endParaRPr lang="en-US" sz="1400" b="0" i="0" dirty="0"/>
        </a:p>
      </dgm:t>
    </dgm:pt>
    <dgm:pt modelId="{772B81CF-B014-459B-8F6B-4C83D2EBDAA8}" type="parTrans" cxnId="{9924E24D-A955-4F90-9B16-614C2C9DD590}">
      <dgm:prSet/>
      <dgm:spPr/>
      <dgm:t>
        <a:bodyPr/>
        <a:lstStyle/>
        <a:p>
          <a:endParaRPr lang="en-US"/>
        </a:p>
      </dgm:t>
    </dgm:pt>
    <dgm:pt modelId="{1C67233D-01A7-4270-B995-1521BB6F79A7}" type="sibTrans" cxnId="{9924E24D-A955-4F90-9B16-614C2C9DD590}">
      <dgm:prSet/>
      <dgm:spPr/>
      <dgm:t>
        <a:bodyPr/>
        <a:lstStyle/>
        <a:p>
          <a:endParaRPr lang="en-US"/>
        </a:p>
      </dgm:t>
    </dgm:pt>
    <dgm:pt modelId="{B00B36F2-59B0-4410-BD92-5664EDD33F9B}">
      <dgm:prSet phldrT="[Text]" custT="1"/>
      <dgm:spPr/>
      <dgm:t>
        <a:bodyPr/>
        <a:lstStyle/>
        <a:p>
          <a:endParaRPr lang="en-US" sz="1400" b="0" i="0" dirty="0"/>
        </a:p>
      </dgm:t>
    </dgm:pt>
    <dgm:pt modelId="{CA31CA8E-6FBF-4157-9033-D557F20D405A}" type="parTrans" cxnId="{1F9D6552-FFA8-46CC-B665-679FA7E85E7A}">
      <dgm:prSet/>
      <dgm:spPr/>
      <dgm:t>
        <a:bodyPr/>
        <a:lstStyle/>
        <a:p>
          <a:endParaRPr lang="en-US"/>
        </a:p>
      </dgm:t>
    </dgm:pt>
    <dgm:pt modelId="{A8E32B88-E31E-4163-8D75-26BBB3014562}" type="sibTrans" cxnId="{1F9D6552-FFA8-46CC-B665-679FA7E85E7A}">
      <dgm:prSet/>
      <dgm:spPr/>
      <dgm:t>
        <a:bodyPr/>
        <a:lstStyle/>
        <a:p>
          <a:endParaRPr lang="en-US"/>
        </a:p>
      </dgm:t>
    </dgm:pt>
    <dgm:pt modelId="{643D9590-EF60-46CC-9ECF-EB57B5261448}">
      <dgm:prSet phldrT="[Text]" custT="1"/>
      <dgm:spPr/>
      <dgm:t>
        <a:bodyPr/>
        <a:lstStyle/>
        <a:p>
          <a:r>
            <a:rPr lang="en-ZA" sz="1400" b="0" i="0" dirty="0"/>
            <a:t>Payment and Disbursement launch and </a:t>
          </a:r>
          <a:r>
            <a:rPr lang="en-ZA" sz="1400" b="0" i="0" dirty="0" smtClean="0"/>
            <a:t>implementation through the banking platforms</a:t>
          </a:r>
          <a:endParaRPr lang="en-US" sz="1400" b="0" i="0" dirty="0"/>
        </a:p>
      </dgm:t>
    </dgm:pt>
    <dgm:pt modelId="{652FEF79-18BC-4863-93A6-F35B0DC51600}" type="parTrans" cxnId="{CFCB204F-289D-4C63-A89C-C68289380F15}">
      <dgm:prSet/>
      <dgm:spPr/>
      <dgm:t>
        <a:bodyPr/>
        <a:lstStyle/>
        <a:p>
          <a:endParaRPr lang="en-US"/>
        </a:p>
      </dgm:t>
    </dgm:pt>
    <dgm:pt modelId="{F5D656FF-0DC3-459F-8FC5-4D2D2145CC56}" type="sibTrans" cxnId="{CFCB204F-289D-4C63-A89C-C68289380F15}">
      <dgm:prSet/>
      <dgm:spPr/>
      <dgm:t>
        <a:bodyPr/>
        <a:lstStyle/>
        <a:p>
          <a:endParaRPr lang="en-US"/>
        </a:p>
      </dgm:t>
    </dgm:pt>
    <dgm:pt modelId="{97FF8E50-EA8C-4702-893F-AF462B00C80B}">
      <dgm:prSet phldrT="[Text]" custT="1"/>
      <dgm:spPr/>
      <dgm:t>
        <a:bodyPr/>
        <a:lstStyle/>
        <a:p>
          <a:r>
            <a:rPr lang="en-US" sz="1400" b="0" i="0" dirty="0" smtClean="0"/>
            <a:t>Pioneers Campaign (</a:t>
          </a:r>
          <a:r>
            <a:rPr lang="en-ZA" sz="1400" baseline="0" dirty="0" smtClean="0"/>
            <a:t>giving NSFAS the much needed human face</a:t>
          </a:r>
          <a:r>
            <a:rPr lang="en-US" sz="1400" b="0" i="0" dirty="0" smtClean="0"/>
            <a:t>) – celebrating governments’ student funding excellence during a gala dinner at Gallagher </a:t>
          </a:r>
          <a:r>
            <a:rPr lang="en-US" sz="1400" b="0" i="0" dirty="0"/>
            <a:t>Estate </a:t>
          </a:r>
          <a:r>
            <a:rPr lang="en-US" sz="1400" b="0" i="0" dirty="0" smtClean="0"/>
            <a:t>(PCHET invited)</a:t>
          </a:r>
          <a:endParaRPr lang="en-US" sz="1400" b="0" i="0" dirty="0"/>
        </a:p>
      </dgm:t>
    </dgm:pt>
    <dgm:pt modelId="{7FE8986D-DB4C-4EC9-AA0A-69EFE264770B}" type="parTrans" cxnId="{D934F5DE-7D69-400B-8403-C165601134C7}">
      <dgm:prSet/>
      <dgm:spPr/>
      <dgm:t>
        <a:bodyPr/>
        <a:lstStyle/>
        <a:p>
          <a:endParaRPr lang="en-US"/>
        </a:p>
      </dgm:t>
    </dgm:pt>
    <dgm:pt modelId="{0973777E-0A1B-4406-9D89-DDA71746EA4A}" type="sibTrans" cxnId="{D934F5DE-7D69-400B-8403-C165601134C7}">
      <dgm:prSet/>
      <dgm:spPr/>
      <dgm:t>
        <a:bodyPr/>
        <a:lstStyle/>
        <a:p>
          <a:endParaRPr lang="en-US"/>
        </a:p>
      </dgm:t>
    </dgm:pt>
    <dgm:pt modelId="{A6F60E0F-1092-41EB-B64C-96C18E051D43}">
      <dgm:prSet phldrT="[Text]" custT="1"/>
      <dgm:spPr/>
      <dgm:t>
        <a:bodyPr/>
        <a:lstStyle/>
        <a:p>
          <a:r>
            <a:rPr lang="en-ZA" sz="1400" b="0" i="0" dirty="0"/>
            <a:t>NSFAS Media Briefing on funding progress for 2018 – 1st March</a:t>
          </a:r>
          <a:endParaRPr lang="en-US" sz="1400" b="0" i="0" dirty="0"/>
        </a:p>
      </dgm:t>
    </dgm:pt>
    <dgm:pt modelId="{4FBF976F-8C8F-4EF3-8E0C-AABC53990C6F}" type="parTrans" cxnId="{175D84DE-D164-4927-91A0-01BFDD19C548}">
      <dgm:prSet/>
      <dgm:spPr/>
      <dgm:t>
        <a:bodyPr/>
        <a:lstStyle/>
        <a:p>
          <a:endParaRPr lang="en-US"/>
        </a:p>
      </dgm:t>
    </dgm:pt>
    <dgm:pt modelId="{DF37EE7F-44D7-436E-8C48-58F996C71759}" type="sibTrans" cxnId="{175D84DE-D164-4927-91A0-01BFDD19C548}">
      <dgm:prSet/>
      <dgm:spPr/>
      <dgm:t>
        <a:bodyPr/>
        <a:lstStyle/>
        <a:p>
          <a:endParaRPr lang="en-US"/>
        </a:p>
      </dgm:t>
    </dgm:pt>
    <dgm:pt modelId="{1FE0FFF3-86E7-40CD-9230-6A02895D5F58}">
      <dgm:prSet phldrT="[Text]" custT="1"/>
      <dgm:spPr/>
      <dgm:t>
        <a:bodyPr/>
        <a:lstStyle/>
        <a:p>
          <a:r>
            <a:rPr lang="en-ZA" sz="1400" b="0" i="0" dirty="0"/>
            <a:t>NSFAS Board Meeting - 16th March</a:t>
          </a:r>
          <a:endParaRPr lang="en-US" sz="1400" b="0" i="0" dirty="0"/>
        </a:p>
      </dgm:t>
    </dgm:pt>
    <dgm:pt modelId="{DDBBB207-9DD0-4B0A-9416-635D64923077}" type="parTrans" cxnId="{4DCFE2D4-BC5D-471A-B5B9-82E5CCD92D74}">
      <dgm:prSet/>
      <dgm:spPr/>
      <dgm:t>
        <a:bodyPr/>
        <a:lstStyle/>
        <a:p>
          <a:endParaRPr lang="en-US"/>
        </a:p>
      </dgm:t>
    </dgm:pt>
    <dgm:pt modelId="{81063097-7A39-48C0-A80F-A171CE1BBA3F}" type="sibTrans" cxnId="{4DCFE2D4-BC5D-471A-B5B9-82E5CCD92D74}">
      <dgm:prSet/>
      <dgm:spPr/>
      <dgm:t>
        <a:bodyPr/>
        <a:lstStyle/>
        <a:p>
          <a:endParaRPr lang="en-US"/>
        </a:p>
      </dgm:t>
    </dgm:pt>
    <dgm:pt modelId="{15338E05-844A-4126-B596-F98F976D93D8}">
      <dgm:prSet phldrT="[Text]" custT="1"/>
      <dgm:spPr/>
      <dgm:t>
        <a:bodyPr/>
        <a:lstStyle/>
        <a:p>
          <a:pPr>
            <a:buFontTx/>
            <a:buNone/>
          </a:pPr>
          <a:r>
            <a:rPr lang="en-US" sz="1600" b="1" i="0" u="sng" dirty="0"/>
            <a:t>GOVERNANCE AND OVERSIGHT</a:t>
          </a:r>
        </a:p>
      </dgm:t>
    </dgm:pt>
    <dgm:pt modelId="{90F5D0E5-6AC1-4C7F-999F-E13620BDF742}" type="parTrans" cxnId="{3590EAE4-A2EE-4203-AFE8-119EA36F5234}">
      <dgm:prSet/>
      <dgm:spPr/>
      <dgm:t>
        <a:bodyPr/>
        <a:lstStyle/>
        <a:p>
          <a:endParaRPr lang="en-US"/>
        </a:p>
      </dgm:t>
    </dgm:pt>
    <dgm:pt modelId="{5B86D388-7545-46B5-95E6-23704CC7D579}" type="sibTrans" cxnId="{3590EAE4-A2EE-4203-AFE8-119EA36F5234}">
      <dgm:prSet/>
      <dgm:spPr/>
      <dgm:t>
        <a:bodyPr/>
        <a:lstStyle/>
        <a:p>
          <a:endParaRPr lang="en-US"/>
        </a:p>
      </dgm:t>
    </dgm:pt>
    <dgm:pt modelId="{4631B439-C123-478E-947A-BC8EF416A7A6}">
      <dgm:prSet phldrT="[Text]" custT="1"/>
      <dgm:spPr/>
      <dgm:t>
        <a:bodyPr/>
        <a:lstStyle/>
        <a:p>
          <a:pPr>
            <a:buFontTx/>
            <a:buNone/>
          </a:pPr>
          <a:r>
            <a:rPr lang="en-US" sz="1600" b="1" i="0" u="sng" dirty="0"/>
            <a:t>STRATEGIC PROJECTS</a:t>
          </a:r>
        </a:p>
      </dgm:t>
    </dgm:pt>
    <dgm:pt modelId="{2DFBD9EE-949C-4B38-A681-226E62BFE987}" type="parTrans" cxnId="{C57754C7-BBB2-4B2A-B795-F0F1B8B07A05}">
      <dgm:prSet/>
      <dgm:spPr/>
      <dgm:t>
        <a:bodyPr/>
        <a:lstStyle/>
        <a:p>
          <a:endParaRPr lang="en-US"/>
        </a:p>
      </dgm:t>
    </dgm:pt>
    <dgm:pt modelId="{ECA951CF-BB67-4ED0-8067-C331294248C7}" type="sibTrans" cxnId="{C57754C7-BBB2-4B2A-B795-F0F1B8B07A05}">
      <dgm:prSet/>
      <dgm:spPr/>
      <dgm:t>
        <a:bodyPr/>
        <a:lstStyle/>
        <a:p>
          <a:endParaRPr lang="en-US"/>
        </a:p>
      </dgm:t>
    </dgm:pt>
    <dgm:pt modelId="{AA06DBE8-87F3-458B-AC0F-E77D59738360}">
      <dgm:prSet phldrT="[Text]" custT="1"/>
      <dgm:spPr/>
      <dgm:t>
        <a:bodyPr/>
        <a:lstStyle/>
        <a:p>
          <a:pPr>
            <a:buFontTx/>
            <a:buNone/>
          </a:pPr>
          <a:r>
            <a:rPr lang="en-US" sz="1600" b="1" i="0" u="sng" dirty="0"/>
            <a:t>FUNDING DECISIONING</a:t>
          </a:r>
        </a:p>
      </dgm:t>
    </dgm:pt>
    <dgm:pt modelId="{E5409368-593C-44B6-BAE5-9351E1D5F589}" type="parTrans" cxnId="{B83E0D94-456D-42FA-9909-47A4037C4C31}">
      <dgm:prSet/>
      <dgm:spPr/>
      <dgm:t>
        <a:bodyPr/>
        <a:lstStyle/>
        <a:p>
          <a:endParaRPr lang="en-US"/>
        </a:p>
      </dgm:t>
    </dgm:pt>
    <dgm:pt modelId="{9F1BADC0-27A6-48C2-BC4A-5819674A5F05}" type="sibTrans" cxnId="{B83E0D94-456D-42FA-9909-47A4037C4C31}">
      <dgm:prSet/>
      <dgm:spPr/>
      <dgm:t>
        <a:bodyPr/>
        <a:lstStyle/>
        <a:p>
          <a:endParaRPr lang="en-US"/>
        </a:p>
      </dgm:t>
    </dgm:pt>
    <dgm:pt modelId="{93C3C126-BC91-4220-9206-015CA8B3F8E1}">
      <dgm:prSet phldrT="[Text]" custT="1"/>
      <dgm:spPr/>
      <dgm:t>
        <a:bodyPr/>
        <a:lstStyle/>
        <a:p>
          <a:r>
            <a:rPr lang="en-US" sz="1400" b="0" i="0" dirty="0"/>
            <a:t>Meeting with DHET </a:t>
          </a:r>
        </a:p>
      </dgm:t>
    </dgm:pt>
    <dgm:pt modelId="{B8F4CADF-09A1-4F29-B8C5-CCDFD0ACCFE4}" type="parTrans" cxnId="{425AA24B-CD8A-45C3-BF65-1853F20A378C}">
      <dgm:prSet/>
      <dgm:spPr/>
      <dgm:t>
        <a:bodyPr/>
        <a:lstStyle/>
        <a:p>
          <a:endParaRPr lang="en-US"/>
        </a:p>
      </dgm:t>
    </dgm:pt>
    <dgm:pt modelId="{9B11A552-A137-42DE-AF6A-80E64FC33CAA}" type="sibTrans" cxnId="{425AA24B-CD8A-45C3-BF65-1853F20A378C}">
      <dgm:prSet/>
      <dgm:spPr/>
      <dgm:t>
        <a:bodyPr/>
        <a:lstStyle/>
        <a:p>
          <a:endParaRPr lang="en-US"/>
        </a:p>
      </dgm:t>
    </dgm:pt>
    <dgm:pt modelId="{217A5E91-EEBF-4236-9554-65F731FBF82D}">
      <dgm:prSet phldrT="[Text]" custT="1"/>
      <dgm:spPr/>
      <dgm:t>
        <a:bodyPr/>
        <a:lstStyle/>
        <a:p>
          <a:r>
            <a:rPr lang="en-ZA" sz="1400" b="0" i="0" dirty="0" smtClean="0"/>
            <a:t>USAF, SACPO, FAOs and Student Representatives</a:t>
          </a:r>
          <a:endParaRPr lang="en-US" sz="1400" b="0" i="0" dirty="0"/>
        </a:p>
      </dgm:t>
    </dgm:pt>
    <dgm:pt modelId="{E57012A4-FCFC-4792-94D4-3FD0A4AE8B6D}" type="parTrans" cxnId="{9FCBE70B-E233-49B7-BE42-59660298A1BF}">
      <dgm:prSet/>
      <dgm:spPr/>
      <dgm:t>
        <a:bodyPr/>
        <a:lstStyle/>
        <a:p>
          <a:endParaRPr lang="en-US"/>
        </a:p>
      </dgm:t>
    </dgm:pt>
    <dgm:pt modelId="{86073AF1-F918-43BD-B22D-A024B73804B8}" type="sibTrans" cxnId="{9FCBE70B-E233-49B7-BE42-59660298A1BF}">
      <dgm:prSet/>
      <dgm:spPr/>
      <dgm:t>
        <a:bodyPr/>
        <a:lstStyle/>
        <a:p>
          <a:endParaRPr lang="en-US"/>
        </a:p>
      </dgm:t>
    </dgm:pt>
    <dgm:pt modelId="{36C4B7D2-417A-4F64-88E0-C36435C16CCD}">
      <dgm:prSet phldrT="[Text]" custT="1"/>
      <dgm:spPr/>
      <dgm:t>
        <a:bodyPr/>
        <a:lstStyle/>
        <a:p>
          <a:r>
            <a:rPr lang="en-ZA" sz="1400" b="0" i="0" dirty="0" smtClean="0"/>
            <a:t>Standardisation of the agreement form, allowances and application</a:t>
          </a:r>
          <a:endParaRPr lang="en-US" sz="1400" b="0" i="0" dirty="0"/>
        </a:p>
      </dgm:t>
    </dgm:pt>
    <dgm:pt modelId="{1096509A-2D7F-443F-A0E4-61D1B2827153}" type="parTrans" cxnId="{6AD693DB-A882-4290-8100-AB79204A85A8}">
      <dgm:prSet/>
      <dgm:spPr/>
      <dgm:t>
        <a:bodyPr/>
        <a:lstStyle/>
        <a:p>
          <a:endParaRPr lang="en-US"/>
        </a:p>
      </dgm:t>
    </dgm:pt>
    <dgm:pt modelId="{EC8E0082-DD49-41A4-B43A-E14AF8C864AB}" type="sibTrans" cxnId="{6AD693DB-A882-4290-8100-AB79204A85A8}">
      <dgm:prSet/>
      <dgm:spPr/>
      <dgm:t>
        <a:bodyPr/>
        <a:lstStyle/>
        <a:p>
          <a:endParaRPr lang="en-US"/>
        </a:p>
      </dgm:t>
    </dgm:pt>
    <dgm:pt modelId="{981FC869-33D9-4221-82C6-DB917FD1CA00}">
      <dgm:prSet phldrT="[Text]" custT="1"/>
      <dgm:spPr/>
      <dgm:t>
        <a:bodyPr/>
        <a:lstStyle/>
        <a:p>
          <a:r>
            <a:rPr lang="en-ZA" sz="1400" b="0" i="0" dirty="0" smtClean="0"/>
            <a:t>New NSFAS Target Operating Model</a:t>
          </a:r>
          <a:endParaRPr lang="en-US" sz="1400" b="0" i="0" dirty="0"/>
        </a:p>
      </dgm:t>
    </dgm:pt>
    <dgm:pt modelId="{8459EAF9-F58A-4BD5-BCD4-42748B8172FB}" type="parTrans" cxnId="{3E40E9D1-1963-4E70-8153-994F278027E7}">
      <dgm:prSet/>
      <dgm:spPr/>
      <dgm:t>
        <a:bodyPr/>
        <a:lstStyle/>
        <a:p>
          <a:endParaRPr lang="en-US"/>
        </a:p>
      </dgm:t>
    </dgm:pt>
    <dgm:pt modelId="{4092F614-1404-4C3B-8987-61F2FB65C456}" type="sibTrans" cxnId="{3E40E9D1-1963-4E70-8153-994F278027E7}">
      <dgm:prSet/>
      <dgm:spPr/>
      <dgm:t>
        <a:bodyPr/>
        <a:lstStyle/>
        <a:p>
          <a:endParaRPr lang="en-US"/>
        </a:p>
      </dgm:t>
    </dgm:pt>
    <dgm:pt modelId="{A8A9B14D-F340-43AD-802A-EAB15341B8FE}">
      <dgm:prSet phldrT="[Text]" custT="1"/>
      <dgm:spPr/>
      <dgm:t>
        <a:bodyPr/>
        <a:lstStyle/>
        <a:p>
          <a:r>
            <a:rPr lang="en-ZA" sz="1400" b="0" i="0" dirty="0" smtClean="0"/>
            <a:t>Payment Optimisation </a:t>
          </a:r>
          <a:endParaRPr lang="en-US" sz="1400" b="0" i="0" dirty="0"/>
        </a:p>
      </dgm:t>
    </dgm:pt>
    <dgm:pt modelId="{B0AC6A9A-7E3A-4BFE-B77E-73F1DFFB35F8}" type="parTrans" cxnId="{25DA221E-9BF3-494C-9AC7-FCADBE7BA656}">
      <dgm:prSet/>
      <dgm:spPr/>
      <dgm:t>
        <a:bodyPr/>
        <a:lstStyle/>
        <a:p>
          <a:endParaRPr lang="en-US"/>
        </a:p>
      </dgm:t>
    </dgm:pt>
    <dgm:pt modelId="{E32C15B5-D7D4-4402-BB2E-5015FF7F830C}" type="sibTrans" cxnId="{25DA221E-9BF3-494C-9AC7-FCADBE7BA656}">
      <dgm:prSet/>
      <dgm:spPr/>
      <dgm:t>
        <a:bodyPr/>
        <a:lstStyle/>
        <a:p>
          <a:endParaRPr lang="en-US"/>
        </a:p>
      </dgm:t>
    </dgm:pt>
    <dgm:pt modelId="{A5079441-72E6-43D2-8E49-D34C2B6CCE1E}" type="pres">
      <dgm:prSet presAssocID="{0A17A120-40E9-49D6-844D-7E2CC58D8276}" presName="diagram" presStyleCnt="0">
        <dgm:presLayoutVars>
          <dgm:dir/>
          <dgm:animLvl val="lvl"/>
          <dgm:resizeHandles val="exact"/>
        </dgm:presLayoutVars>
      </dgm:prSet>
      <dgm:spPr/>
      <dgm:t>
        <a:bodyPr/>
        <a:lstStyle/>
        <a:p>
          <a:endParaRPr lang="en-US"/>
        </a:p>
      </dgm:t>
    </dgm:pt>
    <dgm:pt modelId="{1D99241D-80D4-4500-B8D9-229ECC94BA81}" type="pres">
      <dgm:prSet presAssocID="{D8399536-2F8B-4C54-A0D7-F3C13FA12A7D}" presName="compNode" presStyleCnt="0"/>
      <dgm:spPr/>
    </dgm:pt>
    <dgm:pt modelId="{11F2FDCF-A9AF-4344-BB96-5326C652E4F8}" type="pres">
      <dgm:prSet presAssocID="{D8399536-2F8B-4C54-A0D7-F3C13FA12A7D}" presName="childRect" presStyleLbl="bgAcc1" presStyleIdx="0" presStyleCnt="3">
        <dgm:presLayoutVars>
          <dgm:bulletEnabled val="1"/>
        </dgm:presLayoutVars>
      </dgm:prSet>
      <dgm:spPr/>
      <dgm:t>
        <a:bodyPr/>
        <a:lstStyle/>
        <a:p>
          <a:endParaRPr lang="en-US"/>
        </a:p>
      </dgm:t>
    </dgm:pt>
    <dgm:pt modelId="{AF8ABC35-F737-4BA1-9EA8-B66037753861}" type="pres">
      <dgm:prSet presAssocID="{D8399536-2F8B-4C54-A0D7-F3C13FA12A7D}" presName="parentText" presStyleLbl="node1" presStyleIdx="0" presStyleCnt="0">
        <dgm:presLayoutVars>
          <dgm:chMax val="0"/>
          <dgm:bulletEnabled val="1"/>
        </dgm:presLayoutVars>
      </dgm:prSet>
      <dgm:spPr/>
      <dgm:t>
        <a:bodyPr/>
        <a:lstStyle/>
        <a:p>
          <a:endParaRPr lang="en-US"/>
        </a:p>
      </dgm:t>
    </dgm:pt>
    <dgm:pt modelId="{7E9F297B-6F11-479F-97C0-7E42562E4421}" type="pres">
      <dgm:prSet presAssocID="{D8399536-2F8B-4C54-A0D7-F3C13FA12A7D}" presName="parentRect" presStyleLbl="alignNode1" presStyleIdx="0" presStyleCnt="3"/>
      <dgm:spPr/>
      <dgm:t>
        <a:bodyPr/>
        <a:lstStyle/>
        <a:p>
          <a:endParaRPr lang="en-US"/>
        </a:p>
      </dgm:t>
    </dgm:pt>
    <dgm:pt modelId="{B5B09044-FC24-4D43-9510-E1BB273E2850}" type="pres">
      <dgm:prSet presAssocID="{D8399536-2F8B-4C54-A0D7-F3C13FA12A7D}"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52000" r="-52000"/>
          </a:stretch>
        </a:blipFill>
      </dgm:spPr>
      <dgm:t>
        <a:bodyPr/>
        <a:lstStyle/>
        <a:p>
          <a:endParaRPr lang="en-US"/>
        </a:p>
      </dgm:t>
    </dgm:pt>
    <dgm:pt modelId="{AD0C3D70-4617-4098-AEFE-88291F7D7979}" type="pres">
      <dgm:prSet presAssocID="{043FB004-C4AD-447D-BE03-BD55784A1361}" presName="sibTrans" presStyleLbl="sibTrans2D1" presStyleIdx="0" presStyleCnt="0"/>
      <dgm:spPr/>
      <dgm:t>
        <a:bodyPr/>
        <a:lstStyle/>
        <a:p>
          <a:endParaRPr lang="en-US"/>
        </a:p>
      </dgm:t>
    </dgm:pt>
    <dgm:pt modelId="{F9C1560F-D505-46FC-8B8C-13F1937F7C49}" type="pres">
      <dgm:prSet presAssocID="{A9D80373-DBE8-4B69-86D6-96F03BB72C02}" presName="compNode" presStyleCnt="0"/>
      <dgm:spPr/>
    </dgm:pt>
    <dgm:pt modelId="{81F20319-DEBD-4640-A804-682A18751EF0}" type="pres">
      <dgm:prSet presAssocID="{A9D80373-DBE8-4B69-86D6-96F03BB72C02}" presName="childRect" presStyleLbl="bgAcc1" presStyleIdx="1" presStyleCnt="3">
        <dgm:presLayoutVars>
          <dgm:bulletEnabled val="1"/>
        </dgm:presLayoutVars>
      </dgm:prSet>
      <dgm:spPr/>
      <dgm:t>
        <a:bodyPr/>
        <a:lstStyle/>
        <a:p>
          <a:endParaRPr lang="en-US"/>
        </a:p>
      </dgm:t>
    </dgm:pt>
    <dgm:pt modelId="{DA95B91E-616F-4770-9BB9-2CC921B094A0}" type="pres">
      <dgm:prSet presAssocID="{A9D80373-DBE8-4B69-86D6-96F03BB72C02}" presName="parentText" presStyleLbl="node1" presStyleIdx="0" presStyleCnt="0">
        <dgm:presLayoutVars>
          <dgm:chMax val="0"/>
          <dgm:bulletEnabled val="1"/>
        </dgm:presLayoutVars>
      </dgm:prSet>
      <dgm:spPr/>
      <dgm:t>
        <a:bodyPr/>
        <a:lstStyle/>
        <a:p>
          <a:endParaRPr lang="en-US"/>
        </a:p>
      </dgm:t>
    </dgm:pt>
    <dgm:pt modelId="{96B224EB-13BF-4497-BD84-3BC570D624FB}" type="pres">
      <dgm:prSet presAssocID="{A9D80373-DBE8-4B69-86D6-96F03BB72C02}" presName="parentRect" presStyleLbl="alignNode1" presStyleIdx="1" presStyleCnt="3"/>
      <dgm:spPr/>
      <dgm:t>
        <a:bodyPr/>
        <a:lstStyle/>
        <a:p>
          <a:endParaRPr lang="en-US"/>
        </a:p>
      </dgm:t>
    </dgm:pt>
    <dgm:pt modelId="{9BBC029C-2B7C-4AE0-83F1-5B40EE368C9D}" type="pres">
      <dgm:prSet presAssocID="{A9D80373-DBE8-4B69-86D6-96F03BB72C02}"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t="-17000" b="-17000"/>
          </a:stretch>
        </a:blipFill>
      </dgm:spPr>
      <dgm:t>
        <a:bodyPr/>
        <a:lstStyle/>
        <a:p>
          <a:endParaRPr lang="en-US"/>
        </a:p>
      </dgm:t>
    </dgm:pt>
    <dgm:pt modelId="{4384F011-167E-441E-AB2F-31D16DBF6564}" type="pres">
      <dgm:prSet presAssocID="{8A112C35-EC87-48C6-AE34-26BACB184979}" presName="sibTrans" presStyleLbl="sibTrans2D1" presStyleIdx="0" presStyleCnt="0"/>
      <dgm:spPr/>
      <dgm:t>
        <a:bodyPr/>
        <a:lstStyle/>
        <a:p>
          <a:endParaRPr lang="en-US"/>
        </a:p>
      </dgm:t>
    </dgm:pt>
    <dgm:pt modelId="{DD43B598-0BD3-45F2-B52B-A57F219222A3}" type="pres">
      <dgm:prSet presAssocID="{1834793A-046C-4A4D-B244-5F32A6E22807}" presName="compNode" presStyleCnt="0"/>
      <dgm:spPr/>
    </dgm:pt>
    <dgm:pt modelId="{F1B27631-B08F-44D3-9D87-C6AE381AC387}" type="pres">
      <dgm:prSet presAssocID="{1834793A-046C-4A4D-B244-5F32A6E22807}" presName="childRect" presStyleLbl="bgAcc1" presStyleIdx="2" presStyleCnt="3">
        <dgm:presLayoutVars>
          <dgm:bulletEnabled val="1"/>
        </dgm:presLayoutVars>
      </dgm:prSet>
      <dgm:spPr/>
      <dgm:t>
        <a:bodyPr/>
        <a:lstStyle/>
        <a:p>
          <a:endParaRPr lang="en-US"/>
        </a:p>
      </dgm:t>
    </dgm:pt>
    <dgm:pt modelId="{7A2034CE-3789-4279-95A4-F2BD4359983E}" type="pres">
      <dgm:prSet presAssocID="{1834793A-046C-4A4D-B244-5F32A6E22807}" presName="parentText" presStyleLbl="node1" presStyleIdx="0" presStyleCnt="0">
        <dgm:presLayoutVars>
          <dgm:chMax val="0"/>
          <dgm:bulletEnabled val="1"/>
        </dgm:presLayoutVars>
      </dgm:prSet>
      <dgm:spPr/>
      <dgm:t>
        <a:bodyPr/>
        <a:lstStyle/>
        <a:p>
          <a:endParaRPr lang="en-US"/>
        </a:p>
      </dgm:t>
    </dgm:pt>
    <dgm:pt modelId="{E40914DB-4718-4A0A-99FE-B0DB5DF72CA1}" type="pres">
      <dgm:prSet presAssocID="{1834793A-046C-4A4D-B244-5F32A6E22807}" presName="parentRect" presStyleLbl="alignNode1" presStyleIdx="2" presStyleCnt="3"/>
      <dgm:spPr/>
      <dgm:t>
        <a:bodyPr/>
        <a:lstStyle/>
        <a:p>
          <a:endParaRPr lang="en-US"/>
        </a:p>
      </dgm:t>
    </dgm:pt>
    <dgm:pt modelId="{A6EFEDD2-2F15-4E4E-A72B-67663E555870}" type="pres">
      <dgm:prSet presAssocID="{1834793A-046C-4A4D-B244-5F32A6E22807}"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37000" r="-37000"/>
          </a:stretch>
        </a:blipFill>
      </dgm:spPr>
      <dgm:t>
        <a:bodyPr/>
        <a:lstStyle/>
        <a:p>
          <a:endParaRPr lang="en-US"/>
        </a:p>
      </dgm:t>
    </dgm:pt>
  </dgm:ptLst>
  <dgm:cxnLst>
    <dgm:cxn modelId="{3119DC2B-BFB1-4E57-A833-D17FD0082504}" type="presOf" srcId="{3A923200-DB9E-4389-9B5A-6F9022941FD6}" destId="{F1B27631-B08F-44D3-9D87-C6AE381AC387}" srcOrd="0" destOrd="6" presId="urn:microsoft.com/office/officeart/2005/8/layout/bList2#1"/>
    <dgm:cxn modelId="{23D3D2CA-A7FD-4288-AB2E-1AF967A41CBD}" srcId="{0A17A120-40E9-49D6-844D-7E2CC58D8276}" destId="{1834793A-046C-4A4D-B244-5F32A6E22807}" srcOrd="2" destOrd="0" parTransId="{6C80005B-7FF6-40E7-9E9F-54271B200034}" sibTransId="{9054FA38-1502-4F59-AD9A-5622D168D188}"/>
    <dgm:cxn modelId="{DD6ADEC2-C765-44AF-A02B-5C4E63E0AE14}" type="presOf" srcId="{15338E05-844A-4126-B596-F98F976D93D8}" destId="{11F2FDCF-A9AF-4344-BB96-5326C652E4F8}" srcOrd="0" destOrd="0" presId="urn:microsoft.com/office/officeart/2005/8/layout/bList2#1"/>
    <dgm:cxn modelId="{9DA0F22F-5F30-4B34-9D00-8AFA50C45630}" type="presOf" srcId="{5A522B29-2CE8-4143-B44A-85624ECD07F8}" destId="{11F2FDCF-A9AF-4344-BB96-5326C652E4F8}" srcOrd="0" destOrd="1" presId="urn:microsoft.com/office/officeart/2005/8/layout/bList2#1"/>
    <dgm:cxn modelId="{0F5CBAD2-5D59-4594-83C4-58AEF073DF65}" type="presOf" srcId="{D8399536-2F8B-4C54-A0D7-F3C13FA12A7D}" destId="{AF8ABC35-F737-4BA1-9EA8-B66037753861}" srcOrd="0" destOrd="0" presId="urn:microsoft.com/office/officeart/2005/8/layout/bList2#1"/>
    <dgm:cxn modelId="{9FCBE70B-E233-49B7-BE42-59660298A1BF}" srcId="{D8399536-2F8B-4C54-A0D7-F3C13FA12A7D}" destId="{217A5E91-EEBF-4236-9554-65F731FBF82D}" srcOrd="3" destOrd="0" parTransId="{E57012A4-FCFC-4792-94D4-3FD0A4AE8B6D}" sibTransId="{86073AF1-F918-43BD-B22D-A024B73804B8}"/>
    <dgm:cxn modelId="{3E40E9D1-1963-4E70-8153-994F278027E7}" srcId="{A9D80373-DBE8-4B69-86D6-96F03BB72C02}" destId="{981FC869-33D9-4221-82C6-DB917FD1CA00}" srcOrd="5" destOrd="0" parTransId="{8459EAF9-F58A-4BD5-BCD4-42748B8172FB}" sibTransId="{4092F614-1404-4C3B-8987-61F2FB65C456}"/>
    <dgm:cxn modelId="{2078D1FE-D6B2-4BAE-9C15-5D7E3F7AF001}" type="presOf" srcId="{8A112C35-EC87-48C6-AE34-26BACB184979}" destId="{4384F011-167E-441E-AB2F-31D16DBF6564}" srcOrd="0" destOrd="0" presId="urn:microsoft.com/office/officeart/2005/8/layout/bList2#1"/>
    <dgm:cxn modelId="{901E9189-E1D5-46EE-88BE-6FF2DE3B18E3}" srcId="{D8399536-2F8B-4C54-A0D7-F3C13FA12A7D}" destId="{5A522B29-2CE8-4143-B44A-85624ECD07F8}" srcOrd="1" destOrd="0" parTransId="{C8884E9B-6D4B-4A4C-860D-596B546DB564}" sibTransId="{301F4A77-03D3-420D-A233-C651CDDF6A79}"/>
    <dgm:cxn modelId="{25DA221E-9BF3-494C-9AC7-FCADBE7BA656}" srcId="{1834793A-046C-4A4D-B244-5F32A6E22807}" destId="{A8A9B14D-F340-43AD-802A-EAB15341B8FE}" srcOrd="4" destOrd="0" parTransId="{B0AC6A9A-7E3A-4BFE-B77E-73F1DFFB35F8}" sibTransId="{E32C15B5-D7D4-4402-BB2E-5015FF7F830C}"/>
    <dgm:cxn modelId="{7EEF01FA-2620-4C12-84AD-12055F424998}" srcId="{1834793A-046C-4A4D-B244-5F32A6E22807}" destId="{3A923200-DB9E-4389-9B5A-6F9022941FD6}" srcOrd="6" destOrd="0" parTransId="{93051BB4-D21B-4E8A-B5EF-06683271C318}" sibTransId="{97922D5C-AF01-428B-8D33-BC39F27C494A}"/>
    <dgm:cxn modelId="{6AD693DB-A882-4290-8100-AB79204A85A8}" srcId="{A9D80373-DBE8-4B69-86D6-96F03BB72C02}" destId="{36C4B7D2-417A-4F64-88E0-C36435C16CCD}" srcOrd="4" destOrd="0" parTransId="{1096509A-2D7F-443F-A0E4-61D1B2827153}" sibTransId="{EC8E0082-DD49-41A4-B43A-E14AF8C864AB}"/>
    <dgm:cxn modelId="{062E584B-3D37-43E2-8EAE-3A94B5575207}" type="presOf" srcId="{1834793A-046C-4A4D-B244-5F32A6E22807}" destId="{7A2034CE-3789-4279-95A4-F2BD4359983E}" srcOrd="0" destOrd="0" presId="urn:microsoft.com/office/officeart/2005/8/layout/bList2#1"/>
    <dgm:cxn modelId="{1F9D6552-FFA8-46CC-B665-679FA7E85E7A}" srcId="{1834793A-046C-4A4D-B244-5F32A6E22807}" destId="{B00B36F2-59B0-4410-BD92-5664EDD33F9B}" srcOrd="5" destOrd="0" parTransId="{CA31CA8E-6FBF-4157-9033-D557F20D405A}" sibTransId="{A8E32B88-E31E-4163-8D75-26BBB3014562}"/>
    <dgm:cxn modelId="{9981899C-880A-49FE-881D-03F4C5FD2D31}" srcId="{0A17A120-40E9-49D6-844D-7E2CC58D8276}" destId="{D8399536-2F8B-4C54-A0D7-F3C13FA12A7D}" srcOrd="0" destOrd="0" parTransId="{4F62473A-1080-4AFF-BF2A-B617BD4A6887}" sibTransId="{043FB004-C4AD-447D-BE03-BD55784A1361}"/>
    <dgm:cxn modelId="{37BB082F-E8CF-4BCC-BD21-D14D5700C178}" type="presOf" srcId="{4631B439-C123-478E-947A-BC8EF416A7A6}" destId="{81F20319-DEBD-4640-A804-682A18751EF0}" srcOrd="0" destOrd="0" presId="urn:microsoft.com/office/officeart/2005/8/layout/bList2#1"/>
    <dgm:cxn modelId="{0235DCC9-F8D9-4634-8D2A-8EB294A9AE20}" type="presOf" srcId="{217A5E91-EEBF-4236-9554-65F731FBF82D}" destId="{11F2FDCF-A9AF-4344-BB96-5326C652E4F8}" srcOrd="0" destOrd="3" presId="urn:microsoft.com/office/officeart/2005/8/layout/bList2#1"/>
    <dgm:cxn modelId="{4DCFE2D4-BC5D-471A-B5B9-82E5CCD92D74}" srcId="{D8399536-2F8B-4C54-A0D7-F3C13FA12A7D}" destId="{1FE0FFF3-86E7-40CD-9230-6A02895D5F58}" srcOrd="5" destOrd="0" parTransId="{DDBBB207-9DD0-4B0A-9416-635D64923077}" sibTransId="{81063097-7A39-48C0-A80F-A171CE1BBA3F}"/>
    <dgm:cxn modelId="{3DC64A79-BDFD-424E-AC8A-8456CD5524E6}" type="presOf" srcId="{1834793A-046C-4A4D-B244-5F32A6E22807}" destId="{E40914DB-4718-4A0A-99FE-B0DB5DF72CA1}" srcOrd="1" destOrd="0" presId="urn:microsoft.com/office/officeart/2005/8/layout/bList2#1"/>
    <dgm:cxn modelId="{9273F804-2443-47C2-9940-B9969F8AD1F0}" type="presOf" srcId="{A9D80373-DBE8-4B69-86D6-96F03BB72C02}" destId="{96B224EB-13BF-4497-BD84-3BC570D624FB}" srcOrd="1" destOrd="0" presId="urn:microsoft.com/office/officeart/2005/8/layout/bList2#1"/>
    <dgm:cxn modelId="{D07C197A-C843-4619-A927-E7B3AE5A954C}" type="presOf" srcId="{643D9590-EF60-46CC-9ECF-EB57B5261448}" destId="{F1B27631-B08F-44D3-9D87-C6AE381AC387}" srcOrd="0" destOrd="3" presId="urn:microsoft.com/office/officeart/2005/8/layout/bList2#1"/>
    <dgm:cxn modelId="{54D025E2-0594-41A7-AFA0-302D6CE98108}" type="presOf" srcId="{A9D80373-DBE8-4B69-86D6-96F03BB72C02}" destId="{DA95B91E-616F-4770-9BB9-2CC921B094A0}" srcOrd="0" destOrd="0" presId="urn:microsoft.com/office/officeart/2005/8/layout/bList2#1"/>
    <dgm:cxn modelId="{6FAEC48E-4417-4851-A6A2-115A965D2BF1}" type="presOf" srcId="{1FE0FFF3-86E7-40CD-9230-6A02895D5F58}" destId="{11F2FDCF-A9AF-4344-BB96-5326C652E4F8}" srcOrd="0" destOrd="5" presId="urn:microsoft.com/office/officeart/2005/8/layout/bList2#1"/>
    <dgm:cxn modelId="{4021062C-8FE1-4C8C-9561-D30069BED3C9}" type="presOf" srcId="{F6B79BF6-9693-427C-B23E-A3139A8F005B}" destId="{81F20319-DEBD-4640-A804-682A18751EF0}" srcOrd="0" destOrd="2" presId="urn:microsoft.com/office/officeart/2005/8/layout/bList2#1"/>
    <dgm:cxn modelId="{8157F3B7-EC06-49E9-AF31-9F38190F5C29}" type="presOf" srcId="{D78F0340-9ABB-4780-96A2-6AEC4CDF04A7}" destId="{81F20319-DEBD-4640-A804-682A18751EF0}" srcOrd="0" destOrd="1" presId="urn:microsoft.com/office/officeart/2005/8/layout/bList2#1"/>
    <dgm:cxn modelId="{175D84DE-D164-4927-91A0-01BFDD19C548}" srcId="{D8399536-2F8B-4C54-A0D7-F3C13FA12A7D}" destId="{A6F60E0F-1092-41EB-B64C-96C18E051D43}" srcOrd="4" destOrd="0" parTransId="{4FBF976F-8C8F-4EF3-8E0C-AABC53990C6F}" sibTransId="{DF37EE7F-44D7-436E-8C48-58F996C71759}"/>
    <dgm:cxn modelId="{425AA24B-CD8A-45C3-BF65-1853F20A378C}" srcId="{D8399536-2F8B-4C54-A0D7-F3C13FA12A7D}" destId="{93C3C126-BC91-4220-9206-015CA8B3F8E1}" srcOrd="2" destOrd="0" parTransId="{B8F4CADF-09A1-4F29-B8C5-CCDFD0ACCFE4}" sibTransId="{9B11A552-A137-42DE-AF6A-80E64FC33CAA}"/>
    <dgm:cxn modelId="{90C9F5CC-9091-4657-A1C9-0C586E84B348}" type="presOf" srcId="{36C4B7D2-417A-4F64-88E0-C36435C16CCD}" destId="{81F20319-DEBD-4640-A804-682A18751EF0}" srcOrd="0" destOrd="4" presId="urn:microsoft.com/office/officeart/2005/8/layout/bList2#1"/>
    <dgm:cxn modelId="{7EF5E8C4-810A-4330-947D-5EC123B3035F}" srcId="{0A17A120-40E9-49D6-844D-7E2CC58D8276}" destId="{A9D80373-DBE8-4B69-86D6-96F03BB72C02}" srcOrd="1" destOrd="0" parTransId="{0D443BBB-2D96-44C8-92EA-C484034AC13D}" sibTransId="{8A112C35-EC87-48C6-AE34-26BACB184979}"/>
    <dgm:cxn modelId="{1684BF69-7B2A-4EBA-A675-E2578F41AA79}" type="presOf" srcId="{B00B36F2-59B0-4410-BD92-5664EDD33F9B}" destId="{F1B27631-B08F-44D3-9D87-C6AE381AC387}" srcOrd="0" destOrd="5" presId="urn:microsoft.com/office/officeart/2005/8/layout/bList2#1"/>
    <dgm:cxn modelId="{4714B965-D958-4729-AC75-E19A1AFBC8E0}" type="presOf" srcId="{D8399536-2F8B-4C54-A0D7-F3C13FA12A7D}" destId="{7E9F297B-6F11-479F-97C0-7E42562E4421}" srcOrd="1" destOrd="0" presId="urn:microsoft.com/office/officeart/2005/8/layout/bList2#1"/>
    <dgm:cxn modelId="{BC502925-A4E1-4977-BF03-6D14665CE81C}" type="presOf" srcId="{457A2B67-3EC5-4592-8C87-CCB3B99E61CF}" destId="{F1B27631-B08F-44D3-9D87-C6AE381AC387}" srcOrd="0" destOrd="2" presId="urn:microsoft.com/office/officeart/2005/8/layout/bList2#1"/>
    <dgm:cxn modelId="{B1690EDB-AA3B-47E0-B4D2-D1F568B992D0}" type="presOf" srcId="{043FB004-C4AD-447D-BE03-BD55784A1361}" destId="{AD0C3D70-4617-4098-AEFE-88291F7D7979}" srcOrd="0" destOrd="0" presId="urn:microsoft.com/office/officeart/2005/8/layout/bList2#1"/>
    <dgm:cxn modelId="{E1A630BB-08C3-4912-863A-3230421067EE}" srcId="{1834793A-046C-4A4D-B244-5F32A6E22807}" destId="{D0E35DC2-4930-4E80-972D-BCA123580EE9}" srcOrd="1" destOrd="0" parTransId="{49F6F524-A1F7-4D23-96ED-887A76CDDD03}" sibTransId="{629E131C-B3D6-444E-A8CF-13FB23855BDA}"/>
    <dgm:cxn modelId="{C57754C7-BBB2-4B2A-B795-F0F1B8B07A05}" srcId="{A9D80373-DBE8-4B69-86D6-96F03BB72C02}" destId="{4631B439-C123-478E-947A-BC8EF416A7A6}" srcOrd="0" destOrd="0" parTransId="{2DFBD9EE-949C-4B38-A681-226E62BFE987}" sibTransId="{ECA951CF-BB67-4ED0-8067-C331294248C7}"/>
    <dgm:cxn modelId="{89C62B3C-B658-4CC1-9CB2-8A46A632F168}" type="presOf" srcId="{93C3C126-BC91-4220-9206-015CA8B3F8E1}" destId="{11F2FDCF-A9AF-4344-BB96-5326C652E4F8}" srcOrd="0" destOrd="2" presId="urn:microsoft.com/office/officeart/2005/8/layout/bList2#1"/>
    <dgm:cxn modelId="{819DEB2A-EEEB-4BA0-AB7D-72AB40CE84CD}" type="presOf" srcId="{D0E35DC2-4930-4E80-972D-BCA123580EE9}" destId="{F1B27631-B08F-44D3-9D87-C6AE381AC387}" srcOrd="0" destOrd="1" presId="urn:microsoft.com/office/officeart/2005/8/layout/bList2#1"/>
    <dgm:cxn modelId="{7B9BF1AB-5297-41AE-93FC-3C69CFA1AEAE}" type="presOf" srcId="{A6F60E0F-1092-41EB-B64C-96C18E051D43}" destId="{11F2FDCF-A9AF-4344-BB96-5326C652E4F8}" srcOrd="0" destOrd="4" presId="urn:microsoft.com/office/officeart/2005/8/layout/bList2#1"/>
    <dgm:cxn modelId="{CFCB204F-289D-4C63-A89C-C68289380F15}" srcId="{1834793A-046C-4A4D-B244-5F32A6E22807}" destId="{643D9590-EF60-46CC-9ECF-EB57B5261448}" srcOrd="3" destOrd="0" parTransId="{652FEF79-18BC-4863-93A6-F35B0DC51600}" sibTransId="{F5D656FF-0DC3-459F-8FC5-4D2D2145CC56}"/>
    <dgm:cxn modelId="{B83E0D94-456D-42FA-9909-47A4037C4C31}" srcId="{1834793A-046C-4A4D-B244-5F32A6E22807}" destId="{AA06DBE8-87F3-458B-AC0F-E77D59738360}" srcOrd="0" destOrd="0" parTransId="{E5409368-593C-44B6-BAE5-9351E1D5F589}" sibTransId="{9F1BADC0-27A6-48C2-BC4A-5819674A5F05}"/>
    <dgm:cxn modelId="{3FF43FD9-8953-43C3-A52A-CC9CD0C48E88}" srcId="{A9D80373-DBE8-4B69-86D6-96F03BB72C02}" destId="{F6B79BF6-9693-427C-B23E-A3139A8F005B}" srcOrd="2" destOrd="0" parTransId="{C65378AF-CCAE-4EC1-9DDC-3F826FA4BB01}" sibTransId="{63DC2D90-7620-4159-A6C6-7BF93334BE29}"/>
    <dgm:cxn modelId="{9924E24D-A955-4F90-9B16-614C2C9DD590}" srcId="{1834793A-046C-4A4D-B244-5F32A6E22807}" destId="{457A2B67-3EC5-4592-8C87-CCB3B99E61CF}" srcOrd="2" destOrd="0" parTransId="{772B81CF-B014-459B-8F6B-4C83D2EBDAA8}" sibTransId="{1C67233D-01A7-4270-B995-1521BB6F79A7}"/>
    <dgm:cxn modelId="{3590EAE4-A2EE-4203-AFE8-119EA36F5234}" srcId="{D8399536-2F8B-4C54-A0D7-F3C13FA12A7D}" destId="{15338E05-844A-4126-B596-F98F976D93D8}" srcOrd="0" destOrd="0" parTransId="{90F5D0E5-6AC1-4C7F-999F-E13620BDF742}" sibTransId="{5B86D388-7545-46B5-95E6-23704CC7D579}"/>
    <dgm:cxn modelId="{3C2F1495-C0EF-47F6-AF7B-AD12AC2982C8}" type="presOf" srcId="{97FF8E50-EA8C-4702-893F-AF462B00C80B}" destId="{81F20319-DEBD-4640-A804-682A18751EF0}" srcOrd="0" destOrd="3" presId="urn:microsoft.com/office/officeart/2005/8/layout/bList2#1"/>
    <dgm:cxn modelId="{083580B6-05CA-4F8A-BB18-A35968480C61}" type="presOf" srcId="{AA06DBE8-87F3-458B-AC0F-E77D59738360}" destId="{F1B27631-B08F-44D3-9D87-C6AE381AC387}" srcOrd="0" destOrd="0" presId="urn:microsoft.com/office/officeart/2005/8/layout/bList2#1"/>
    <dgm:cxn modelId="{498A1295-4788-419D-A0DF-1B96106FD0CF}" srcId="{A9D80373-DBE8-4B69-86D6-96F03BB72C02}" destId="{D78F0340-9ABB-4780-96A2-6AEC4CDF04A7}" srcOrd="1" destOrd="0" parTransId="{335FBF0C-C718-4032-B959-4CC417D2234E}" sibTransId="{BFC05CC3-BFED-4BFE-88D6-440BE8FEE046}"/>
    <dgm:cxn modelId="{D934F5DE-7D69-400B-8403-C165601134C7}" srcId="{A9D80373-DBE8-4B69-86D6-96F03BB72C02}" destId="{97FF8E50-EA8C-4702-893F-AF462B00C80B}" srcOrd="3" destOrd="0" parTransId="{7FE8986D-DB4C-4EC9-AA0A-69EFE264770B}" sibTransId="{0973777E-0A1B-4406-9D89-DDA71746EA4A}"/>
    <dgm:cxn modelId="{96766DF4-1845-4E03-9FDA-EE7A9E7A4BD7}" type="presOf" srcId="{981FC869-33D9-4221-82C6-DB917FD1CA00}" destId="{81F20319-DEBD-4640-A804-682A18751EF0}" srcOrd="0" destOrd="5" presId="urn:microsoft.com/office/officeart/2005/8/layout/bList2#1"/>
    <dgm:cxn modelId="{22191D3C-F7FD-40EA-8B3D-D35EA336C0E0}" type="presOf" srcId="{0A17A120-40E9-49D6-844D-7E2CC58D8276}" destId="{A5079441-72E6-43D2-8E49-D34C2B6CCE1E}" srcOrd="0" destOrd="0" presId="urn:microsoft.com/office/officeart/2005/8/layout/bList2#1"/>
    <dgm:cxn modelId="{EEFC1C45-8D92-4E74-B276-6686587349AD}" type="presOf" srcId="{A8A9B14D-F340-43AD-802A-EAB15341B8FE}" destId="{F1B27631-B08F-44D3-9D87-C6AE381AC387}" srcOrd="0" destOrd="4" presId="urn:microsoft.com/office/officeart/2005/8/layout/bList2#1"/>
    <dgm:cxn modelId="{F329AC65-7F9D-4C42-B946-5732E816581C}" type="presParOf" srcId="{A5079441-72E6-43D2-8E49-D34C2B6CCE1E}" destId="{1D99241D-80D4-4500-B8D9-229ECC94BA81}" srcOrd="0" destOrd="0" presId="urn:microsoft.com/office/officeart/2005/8/layout/bList2#1"/>
    <dgm:cxn modelId="{F753DF76-3026-4A9F-B9E6-50B06E6BE960}" type="presParOf" srcId="{1D99241D-80D4-4500-B8D9-229ECC94BA81}" destId="{11F2FDCF-A9AF-4344-BB96-5326C652E4F8}" srcOrd="0" destOrd="0" presId="urn:microsoft.com/office/officeart/2005/8/layout/bList2#1"/>
    <dgm:cxn modelId="{753378AD-E0D9-464A-A465-2C5B05D9FB8D}" type="presParOf" srcId="{1D99241D-80D4-4500-B8D9-229ECC94BA81}" destId="{AF8ABC35-F737-4BA1-9EA8-B66037753861}" srcOrd="1" destOrd="0" presId="urn:microsoft.com/office/officeart/2005/8/layout/bList2#1"/>
    <dgm:cxn modelId="{E16BB040-32C2-42F3-AFDD-205743113626}" type="presParOf" srcId="{1D99241D-80D4-4500-B8D9-229ECC94BA81}" destId="{7E9F297B-6F11-479F-97C0-7E42562E4421}" srcOrd="2" destOrd="0" presId="urn:microsoft.com/office/officeart/2005/8/layout/bList2#1"/>
    <dgm:cxn modelId="{57342590-DD2F-4E95-99B4-3EA38BB3E497}" type="presParOf" srcId="{1D99241D-80D4-4500-B8D9-229ECC94BA81}" destId="{B5B09044-FC24-4D43-9510-E1BB273E2850}" srcOrd="3" destOrd="0" presId="urn:microsoft.com/office/officeart/2005/8/layout/bList2#1"/>
    <dgm:cxn modelId="{B8E377C5-048D-4828-9D9D-8F5AE4A35936}" type="presParOf" srcId="{A5079441-72E6-43D2-8E49-D34C2B6CCE1E}" destId="{AD0C3D70-4617-4098-AEFE-88291F7D7979}" srcOrd="1" destOrd="0" presId="urn:microsoft.com/office/officeart/2005/8/layout/bList2#1"/>
    <dgm:cxn modelId="{C893560B-AF82-44E2-8ED6-6C7DDEAFB5FA}" type="presParOf" srcId="{A5079441-72E6-43D2-8E49-D34C2B6CCE1E}" destId="{F9C1560F-D505-46FC-8B8C-13F1937F7C49}" srcOrd="2" destOrd="0" presId="urn:microsoft.com/office/officeart/2005/8/layout/bList2#1"/>
    <dgm:cxn modelId="{0C5F9358-4836-4F68-8135-1C54567CCC03}" type="presParOf" srcId="{F9C1560F-D505-46FC-8B8C-13F1937F7C49}" destId="{81F20319-DEBD-4640-A804-682A18751EF0}" srcOrd="0" destOrd="0" presId="urn:microsoft.com/office/officeart/2005/8/layout/bList2#1"/>
    <dgm:cxn modelId="{056D6A00-8CE9-4698-A721-731F20622CFD}" type="presParOf" srcId="{F9C1560F-D505-46FC-8B8C-13F1937F7C49}" destId="{DA95B91E-616F-4770-9BB9-2CC921B094A0}" srcOrd="1" destOrd="0" presId="urn:microsoft.com/office/officeart/2005/8/layout/bList2#1"/>
    <dgm:cxn modelId="{DD5F8BFA-6856-4F60-85A7-FED74A2AF1C9}" type="presParOf" srcId="{F9C1560F-D505-46FC-8B8C-13F1937F7C49}" destId="{96B224EB-13BF-4497-BD84-3BC570D624FB}" srcOrd="2" destOrd="0" presId="urn:microsoft.com/office/officeart/2005/8/layout/bList2#1"/>
    <dgm:cxn modelId="{CAEB136E-C03C-44D9-8445-CE4CEEFC0267}" type="presParOf" srcId="{F9C1560F-D505-46FC-8B8C-13F1937F7C49}" destId="{9BBC029C-2B7C-4AE0-83F1-5B40EE368C9D}" srcOrd="3" destOrd="0" presId="urn:microsoft.com/office/officeart/2005/8/layout/bList2#1"/>
    <dgm:cxn modelId="{DD1EED40-4340-4C92-9FA3-611E1E60A482}" type="presParOf" srcId="{A5079441-72E6-43D2-8E49-D34C2B6CCE1E}" destId="{4384F011-167E-441E-AB2F-31D16DBF6564}" srcOrd="3" destOrd="0" presId="urn:microsoft.com/office/officeart/2005/8/layout/bList2#1"/>
    <dgm:cxn modelId="{3C7DAD62-6F93-4A00-BFEC-A01C8121D8B5}" type="presParOf" srcId="{A5079441-72E6-43D2-8E49-D34C2B6CCE1E}" destId="{DD43B598-0BD3-45F2-B52B-A57F219222A3}" srcOrd="4" destOrd="0" presId="urn:microsoft.com/office/officeart/2005/8/layout/bList2#1"/>
    <dgm:cxn modelId="{427F713F-00B8-44A2-A644-CF6EF95DDC9F}" type="presParOf" srcId="{DD43B598-0BD3-45F2-B52B-A57F219222A3}" destId="{F1B27631-B08F-44D3-9D87-C6AE381AC387}" srcOrd="0" destOrd="0" presId="urn:microsoft.com/office/officeart/2005/8/layout/bList2#1"/>
    <dgm:cxn modelId="{1B2FECA6-80BF-4D09-9577-BFC71BD89AE0}" type="presParOf" srcId="{DD43B598-0BD3-45F2-B52B-A57F219222A3}" destId="{7A2034CE-3789-4279-95A4-F2BD4359983E}" srcOrd="1" destOrd="0" presId="urn:microsoft.com/office/officeart/2005/8/layout/bList2#1"/>
    <dgm:cxn modelId="{0B8438EE-1DB6-488C-9DC3-048C021C6EFB}" type="presParOf" srcId="{DD43B598-0BD3-45F2-B52B-A57F219222A3}" destId="{E40914DB-4718-4A0A-99FE-B0DB5DF72CA1}" srcOrd="2" destOrd="0" presId="urn:microsoft.com/office/officeart/2005/8/layout/bList2#1"/>
    <dgm:cxn modelId="{7A96DC0A-340A-4F5A-86F1-541D784312B4}" type="presParOf" srcId="{DD43B598-0BD3-45F2-B52B-A57F219222A3}" destId="{A6EFEDD2-2F15-4E4E-A72B-67663E555870}" srcOrd="3" destOrd="0" presId="urn:microsoft.com/office/officeart/2005/8/layout/bList2#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C50470-92B9-4B63-A589-14E352FD1002}">
      <dsp:nvSpPr>
        <dsp:cNvPr id="0" name=""/>
        <dsp:cNvSpPr/>
      </dsp:nvSpPr>
      <dsp:spPr>
        <a:xfrm>
          <a:off x="0" y="0"/>
          <a:ext cx="1791796" cy="30520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ZA" sz="1800" kern="1200" dirty="0"/>
        </a:p>
        <a:p>
          <a:pPr lvl="0" algn="ctr" defTabSz="800100">
            <a:lnSpc>
              <a:spcPct val="90000"/>
            </a:lnSpc>
            <a:spcBef>
              <a:spcPct val="0"/>
            </a:spcBef>
            <a:spcAft>
              <a:spcPct val="35000"/>
            </a:spcAft>
          </a:pPr>
          <a:r>
            <a:rPr lang="en-ZA" sz="1800" kern="1200" dirty="0"/>
            <a:t>Chief Executive Officer</a:t>
          </a:r>
        </a:p>
        <a:p>
          <a:pPr lvl="0" algn="ctr" defTabSz="800100">
            <a:lnSpc>
              <a:spcPct val="90000"/>
            </a:lnSpc>
            <a:spcBef>
              <a:spcPct val="0"/>
            </a:spcBef>
            <a:spcAft>
              <a:spcPct val="35000"/>
            </a:spcAft>
          </a:pPr>
          <a:r>
            <a:rPr lang="en-ZA" sz="1800" b="1" i="1" kern="1200" dirty="0" err="1"/>
            <a:t>Mr.</a:t>
          </a:r>
          <a:r>
            <a:rPr lang="en-ZA" sz="1800" b="1" i="1" kern="1200" dirty="0"/>
            <a:t> Steven Zwane</a:t>
          </a:r>
          <a:endParaRPr lang="en-US" sz="1800" b="1" i="1" kern="1200" dirty="0"/>
        </a:p>
      </dsp:txBody>
      <dsp:txXfrm>
        <a:off x="0" y="1220810"/>
        <a:ext cx="1791796" cy="1220810"/>
      </dsp:txXfrm>
    </dsp:sp>
    <dsp:sp modelId="{A2C44DA2-772A-405D-B09F-4519BC66E6BD}">
      <dsp:nvSpPr>
        <dsp:cNvPr id="0" name=""/>
        <dsp:cNvSpPr/>
      </dsp:nvSpPr>
      <dsp:spPr>
        <a:xfrm>
          <a:off x="348072" y="119713"/>
          <a:ext cx="1100049" cy="1252375"/>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6000" b="-6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022D2-1E22-4D09-B9E3-8708584BB23E}">
      <dsp:nvSpPr>
        <dsp:cNvPr id="0" name=""/>
        <dsp:cNvSpPr/>
      </dsp:nvSpPr>
      <dsp:spPr>
        <a:xfrm>
          <a:off x="1847749" y="0"/>
          <a:ext cx="1791796" cy="30520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ZA" sz="1800" kern="1200" dirty="0"/>
        </a:p>
        <a:p>
          <a:pPr lvl="0" algn="ctr" defTabSz="800100">
            <a:lnSpc>
              <a:spcPct val="90000"/>
            </a:lnSpc>
            <a:spcBef>
              <a:spcPct val="0"/>
            </a:spcBef>
            <a:spcAft>
              <a:spcPct val="35000"/>
            </a:spcAft>
          </a:pPr>
          <a:r>
            <a:rPr lang="en-ZA" sz="1800" kern="1200" dirty="0"/>
            <a:t>Chief Financial Officer </a:t>
          </a:r>
        </a:p>
        <a:p>
          <a:pPr lvl="0" algn="ctr" defTabSz="800100">
            <a:lnSpc>
              <a:spcPct val="90000"/>
            </a:lnSpc>
            <a:spcBef>
              <a:spcPct val="0"/>
            </a:spcBef>
            <a:spcAft>
              <a:spcPct val="35000"/>
            </a:spcAft>
          </a:pPr>
          <a:r>
            <a:rPr lang="en-ZA" sz="1800" b="1" i="1" kern="1200" dirty="0" err="1"/>
            <a:t>Mr.</a:t>
          </a:r>
          <a:r>
            <a:rPr lang="en-ZA" sz="1800" b="1" i="1" kern="1200" dirty="0"/>
            <a:t> Lerato Nage</a:t>
          </a:r>
          <a:endParaRPr lang="en-US" sz="1800" b="1" i="1" kern="1200" dirty="0"/>
        </a:p>
      </dsp:txBody>
      <dsp:txXfrm>
        <a:off x="1847749" y="1220810"/>
        <a:ext cx="1791796" cy="1220810"/>
      </dsp:txXfrm>
    </dsp:sp>
    <dsp:sp modelId="{11C65B17-DB7A-4ADA-BB39-D4DB4ABB9DA2}">
      <dsp:nvSpPr>
        <dsp:cNvPr id="0" name=""/>
        <dsp:cNvSpPr/>
      </dsp:nvSpPr>
      <dsp:spPr>
        <a:xfrm>
          <a:off x="2193623" y="128758"/>
          <a:ext cx="1100049" cy="1252375"/>
        </a:xfrm>
        <a:prstGeom prst="ellipse">
          <a:avLst/>
        </a:prstGeom>
        <a:blipFill rotWithShape="1">
          <a:blip xmlns:r="http://schemas.openxmlformats.org/officeDocument/2006/relationships" r:embed="rId2"/>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AFC537-2D31-4825-A016-DCBF39F341B9}">
      <dsp:nvSpPr>
        <dsp:cNvPr id="0" name=""/>
        <dsp:cNvSpPr/>
      </dsp:nvSpPr>
      <dsp:spPr>
        <a:xfrm>
          <a:off x="3692332" y="0"/>
          <a:ext cx="1820859" cy="30520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ZA" sz="1800" kern="1200" dirty="0"/>
        </a:p>
        <a:p>
          <a:pPr lvl="0" algn="ctr" defTabSz="800100">
            <a:lnSpc>
              <a:spcPct val="90000"/>
            </a:lnSpc>
            <a:spcBef>
              <a:spcPct val="0"/>
            </a:spcBef>
            <a:spcAft>
              <a:spcPct val="35000"/>
            </a:spcAft>
          </a:pPr>
          <a:r>
            <a:rPr lang="en-ZA" sz="1800" kern="1200" dirty="0"/>
            <a:t>Human Resources Executive</a:t>
          </a:r>
        </a:p>
        <a:p>
          <a:pPr lvl="0" algn="ctr" defTabSz="800100">
            <a:lnSpc>
              <a:spcPct val="90000"/>
            </a:lnSpc>
            <a:spcBef>
              <a:spcPct val="0"/>
            </a:spcBef>
            <a:spcAft>
              <a:spcPct val="35000"/>
            </a:spcAft>
          </a:pPr>
          <a:r>
            <a:rPr lang="en-ZA" sz="1800" b="1" i="1" kern="1200" dirty="0"/>
            <a:t>Ms. Vuyokazi </a:t>
          </a:r>
          <a:r>
            <a:rPr lang="en-ZA" sz="1800" b="1" i="1" kern="1200" dirty="0" err="1"/>
            <a:t>Dwane</a:t>
          </a:r>
          <a:endParaRPr lang="en-US" sz="1800" b="1" i="1" kern="1200" dirty="0"/>
        </a:p>
      </dsp:txBody>
      <dsp:txXfrm>
        <a:off x="3692332" y="1220810"/>
        <a:ext cx="1820859" cy="1220810"/>
      </dsp:txXfrm>
    </dsp:sp>
    <dsp:sp modelId="{E3B93770-0E41-4683-9B03-858B1AF89705}">
      <dsp:nvSpPr>
        <dsp:cNvPr id="0" name=""/>
        <dsp:cNvSpPr/>
      </dsp:nvSpPr>
      <dsp:spPr>
        <a:xfrm>
          <a:off x="4085764" y="166474"/>
          <a:ext cx="1106746" cy="1155845"/>
        </a:xfrm>
        <a:prstGeom prst="ellipse">
          <a:avLst/>
        </a:prstGeom>
        <a:blipFill rotWithShape="1">
          <a:blip xmlns:r="http://schemas.openxmlformats.org/officeDocument/2006/relationships" r:embed="rId3"/>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533333-A26A-4C3A-B41F-4F7FF101EFC2}">
      <dsp:nvSpPr>
        <dsp:cNvPr id="0" name=""/>
        <dsp:cNvSpPr/>
      </dsp:nvSpPr>
      <dsp:spPr>
        <a:xfrm>
          <a:off x="5567912" y="0"/>
          <a:ext cx="1791796" cy="30520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ZA" sz="1800" kern="1200" dirty="0"/>
        </a:p>
        <a:p>
          <a:pPr lvl="0" algn="ctr" defTabSz="800100">
            <a:lnSpc>
              <a:spcPct val="90000"/>
            </a:lnSpc>
            <a:spcBef>
              <a:spcPct val="0"/>
            </a:spcBef>
            <a:spcAft>
              <a:spcPct val="35000"/>
            </a:spcAft>
          </a:pPr>
          <a:r>
            <a:rPr lang="en-ZA" sz="1800" kern="1200" dirty="0"/>
            <a:t>Chief Information Officer</a:t>
          </a:r>
        </a:p>
        <a:p>
          <a:pPr lvl="0" algn="ctr" defTabSz="800100">
            <a:lnSpc>
              <a:spcPct val="90000"/>
            </a:lnSpc>
            <a:spcBef>
              <a:spcPct val="0"/>
            </a:spcBef>
            <a:spcAft>
              <a:spcPct val="35000"/>
            </a:spcAft>
          </a:pPr>
          <a:r>
            <a:rPr lang="en-ZA" sz="1800" b="1" i="1" kern="1200" dirty="0"/>
            <a:t>Mr. Ashveer Rajcoomar</a:t>
          </a:r>
          <a:endParaRPr lang="en-US" sz="1800" b="1" i="1" kern="1200" dirty="0"/>
        </a:p>
      </dsp:txBody>
      <dsp:txXfrm>
        <a:off x="5567912" y="1220810"/>
        <a:ext cx="1791796" cy="1220810"/>
      </dsp:txXfrm>
    </dsp:sp>
    <dsp:sp modelId="{AE563A34-57E7-4540-A27C-658CC2DED208}">
      <dsp:nvSpPr>
        <dsp:cNvPr id="0" name=""/>
        <dsp:cNvSpPr/>
      </dsp:nvSpPr>
      <dsp:spPr>
        <a:xfrm rot="5400000">
          <a:off x="5876258" y="302707"/>
          <a:ext cx="1175104" cy="904477"/>
        </a:xfrm>
        <a:prstGeom prst="ellipse">
          <a:avLst/>
        </a:prstGeom>
        <a:blipFill rotWithShape="1">
          <a:blip xmlns:r="http://schemas.openxmlformats.org/officeDocument/2006/relationships" r:embed="rId4"/>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8EA61-6001-4A45-B2AF-92912E6BC90F}">
      <dsp:nvSpPr>
        <dsp:cNvPr id="0" name=""/>
        <dsp:cNvSpPr/>
      </dsp:nvSpPr>
      <dsp:spPr>
        <a:xfrm>
          <a:off x="7413463" y="0"/>
          <a:ext cx="1791796" cy="30520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ZA" sz="1800" kern="1200" dirty="0"/>
        </a:p>
        <a:p>
          <a:pPr lvl="0" algn="ctr" defTabSz="800100">
            <a:lnSpc>
              <a:spcPct val="90000"/>
            </a:lnSpc>
            <a:spcBef>
              <a:spcPct val="0"/>
            </a:spcBef>
            <a:spcAft>
              <a:spcPct val="35000"/>
            </a:spcAft>
          </a:pPr>
          <a:r>
            <a:rPr lang="en-ZA" sz="1800" kern="1200" dirty="0"/>
            <a:t>Chief Risk Officer</a:t>
          </a:r>
        </a:p>
        <a:p>
          <a:pPr lvl="0" algn="ctr" defTabSz="800100">
            <a:lnSpc>
              <a:spcPct val="90000"/>
            </a:lnSpc>
            <a:spcBef>
              <a:spcPct val="0"/>
            </a:spcBef>
            <a:spcAft>
              <a:spcPct val="35000"/>
            </a:spcAft>
          </a:pPr>
          <a:r>
            <a:rPr lang="en-ZA" sz="1800" b="1" i="1" kern="1200" dirty="0" err="1"/>
            <a:t>Ms.</a:t>
          </a:r>
          <a:r>
            <a:rPr lang="en-ZA" sz="1800" b="1" i="1" kern="1200" dirty="0"/>
            <a:t> Pavashini Naidoo</a:t>
          </a:r>
          <a:endParaRPr lang="en-US" sz="1800" b="1" i="1" kern="1200" dirty="0"/>
        </a:p>
      </dsp:txBody>
      <dsp:txXfrm>
        <a:off x="7413463" y="1220810"/>
        <a:ext cx="1791796" cy="1220810"/>
      </dsp:txXfrm>
    </dsp:sp>
    <dsp:sp modelId="{3B7AC249-3B79-4CC7-AACD-4C2BEF7DA244}">
      <dsp:nvSpPr>
        <dsp:cNvPr id="0" name=""/>
        <dsp:cNvSpPr/>
      </dsp:nvSpPr>
      <dsp:spPr>
        <a:xfrm>
          <a:off x="7759336" y="128758"/>
          <a:ext cx="1100049" cy="1252375"/>
        </a:xfrm>
        <a:prstGeom prst="ellipse">
          <a:avLst/>
        </a:prstGeom>
        <a:blipFill rotWithShape="1">
          <a:blip xmlns:r="http://schemas.openxmlformats.org/officeDocument/2006/relationships" r:embed="rId5"/>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FD957-0000-4B2E-BE7A-62D780B9AC53}">
      <dsp:nvSpPr>
        <dsp:cNvPr id="0" name=""/>
        <dsp:cNvSpPr/>
      </dsp:nvSpPr>
      <dsp:spPr>
        <a:xfrm>
          <a:off x="9259013" y="0"/>
          <a:ext cx="1791796" cy="30520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ZA" sz="1800" kern="1200" dirty="0"/>
        </a:p>
        <a:p>
          <a:pPr lvl="0" algn="ctr" defTabSz="800100">
            <a:lnSpc>
              <a:spcPct val="90000"/>
            </a:lnSpc>
            <a:spcBef>
              <a:spcPct val="0"/>
            </a:spcBef>
            <a:spcAft>
              <a:spcPct val="35000"/>
            </a:spcAft>
          </a:pPr>
          <a:r>
            <a:rPr lang="en-ZA" sz="1800" b="0" i="0" kern="1200" dirty="0"/>
            <a:t>Acting Chief Operating Officer</a:t>
          </a:r>
        </a:p>
        <a:p>
          <a:pPr lvl="0" algn="ctr" defTabSz="800100">
            <a:lnSpc>
              <a:spcPct val="90000"/>
            </a:lnSpc>
            <a:spcBef>
              <a:spcPct val="0"/>
            </a:spcBef>
            <a:spcAft>
              <a:spcPct val="35000"/>
            </a:spcAft>
          </a:pPr>
          <a:r>
            <a:rPr lang="en-ZA" sz="1800" b="1" i="1" kern="1200" dirty="0"/>
            <a:t>Mr. Victor Rambau</a:t>
          </a:r>
          <a:endParaRPr lang="en-US" sz="1800" b="1" i="1" kern="1200" dirty="0"/>
        </a:p>
      </dsp:txBody>
      <dsp:txXfrm>
        <a:off x="9259013" y="1220810"/>
        <a:ext cx="1791796" cy="1220810"/>
      </dsp:txXfrm>
    </dsp:sp>
    <dsp:sp modelId="{01B27DA4-224A-4F38-AC0C-786927013343}">
      <dsp:nvSpPr>
        <dsp:cNvPr id="0" name=""/>
        <dsp:cNvSpPr/>
      </dsp:nvSpPr>
      <dsp:spPr>
        <a:xfrm>
          <a:off x="9604887" y="128758"/>
          <a:ext cx="1100049" cy="1252375"/>
        </a:xfrm>
        <a:prstGeom prst="ellipse">
          <a:avLst/>
        </a:prstGeom>
        <a:blipFill rotWithShape="1">
          <a:blip xmlns:r="http://schemas.openxmlformats.org/officeDocument/2006/relationships" r:embed="rId6"/>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76F5D5-9B63-4418-B815-355AD34A175E}">
      <dsp:nvSpPr>
        <dsp:cNvPr id="0" name=""/>
        <dsp:cNvSpPr/>
      </dsp:nvSpPr>
      <dsp:spPr>
        <a:xfrm>
          <a:off x="336771" y="2594221"/>
          <a:ext cx="10168768" cy="457803"/>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2EDC6F-49C6-4390-977D-C6D5D39CE862}">
      <dsp:nvSpPr>
        <dsp:cNvPr id="0" name=""/>
        <dsp:cNvSpPr/>
      </dsp:nvSpPr>
      <dsp:spPr>
        <a:xfrm>
          <a:off x="0" y="0"/>
          <a:ext cx="6173448" cy="6851302"/>
        </a:xfrm>
        <a:prstGeom prst="rect">
          <a:avLst/>
        </a:prstGeom>
        <a:solidFill>
          <a:sysClr val="window" lastClr="FFFFFF">
            <a:lumMod val="75000"/>
          </a:sysClr>
        </a:solidFill>
        <a:ln w="12700" cap="flat" cmpd="sng" algn="ctr">
          <a:solidFill>
            <a:sysClr val="window" lastClr="FFFFFF">
              <a:lumMod val="75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lvl="0" algn="ctr" defTabSz="622300">
            <a:lnSpc>
              <a:spcPct val="90000"/>
            </a:lnSpc>
            <a:spcBef>
              <a:spcPct val="0"/>
            </a:spcBef>
            <a:spcAft>
              <a:spcPct val="35000"/>
            </a:spcAft>
          </a:pPr>
          <a:r>
            <a:rPr lang="en-ZA" sz="1400" b="1" kern="1200" dirty="0">
              <a:solidFill>
                <a:srgbClr val="A81917"/>
              </a:solidFill>
              <a:latin typeface="Calibri" panose="020F0502020204030204"/>
              <a:ea typeface="+mn-ea"/>
              <a:cs typeface="+mn-cs"/>
            </a:rPr>
            <a:t>Integrated Performance Management</a:t>
          </a:r>
          <a:endParaRPr lang="en-US" sz="1400" b="1" kern="1200" dirty="0">
            <a:solidFill>
              <a:srgbClr val="A81917"/>
            </a:solidFill>
            <a:latin typeface="Calibri" panose="020F0502020204030204"/>
            <a:ea typeface="+mn-ea"/>
            <a:cs typeface="+mn-cs"/>
          </a:endParaRPr>
        </a:p>
        <a:p>
          <a:pPr marL="114300" lvl="1" indent="-114300" algn="l" defTabSz="533400">
            <a:lnSpc>
              <a:spcPct val="150000"/>
            </a:lnSpc>
            <a:spcBef>
              <a:spcPct val="0"/>
            </a:spcBef>
            <a:spcAft>
              <a:spcPct val="15000"/>
            </a:spcAft>
            <a:buChar char="••"/>
          </a:pPr>
          <a:r>
            <a:rPr lang="en-ZA" sz="1200" b="1" kern="1200" dirty="0">
              <a:solidFill>
                <a:srgbClr val="ED7D31">
                  <a:lumMod val="75000"/>
                </a:srgbClr>
              </a:solidFill>
              <a:latin typeface="Calibri" panose="020F0502020204030204"/>
              <a:ea typeface="+mn-ea"/>
              <a:cs typeface="+mn-cs"/>
            </a:rPr>
            <a:t>CUSTOMER </a:t>
          </a:r>
          <a:r>
            <a:rPr lang="en-ZA" sz="1100" b="1" kern="1200" dirty="0">
              <a:solidFill>
                <a:srgbClr val="ED7D31">
                  <a:lumMod val="75000"/>
                </a:srgbClr>
              </a:solidFill>
              <a:latin typeface="Calibri" panose="020F0502020204030204"/>
              <a:ea typeface="+mn-ea"/>
              <a:cs typeface="+mn-cs"/>
            </a:rPr>
            <a:t>(students impacted, graduating, with access)</a:t>
          </a:r>
          <a:endParaRPr lang="en-ZA" sz="1200" kern="1200" dirty="0">
            <a:solidFill>
              <a:srgbClr val="ED7D31">
                <a:lumMod val="75000"/>
              </a:srgbClr>
            </a:solidFill>
            <a:latin typeface="Calibri" panose="020F0502020204030204"/>
            <a:ea typeface="+mn-ea"/>
            <a:cs typeface="+mn-cs"/>
          </a:endParaRPr>
        </a:p>
        <a:p>
          <a:pPr marL="114300" lvl="1" indent="-114300" algn="l" defTabSz="533400">
            <a:lnSpc>
              <a:spcPct val="150000"/>
            </a:lnSpc>
            <a:spcBef>
              <a:spcPct val="0"/>
            </a:spcBef>
            <a:spcAft>
              <a:spcPct val="15000"/>
            </a:spcAft>
            <a:buChar char="••"/>
          </a:pPr>
          <a:r>
            <a:rPr lang="en-ZA" sz="1000" kern="1200" dirty="0">
              <a:solidFill>
                <a:sysClr val="window" lastClr="FFFFFF"/>
              </a:solidFill>
              <a:latin typeface="Calibri" panose="020F0502020204030204"/>
              <a:ea typeface="+mn-ea"/>
              <a:cs typeface="Arial" panose="020B0604020202020204" pitchFamily="34" charset="0"/>
            </a:rPr>
            <a:t>Make the lives of Colleagues’ much easier</a:t>
          </a:r>
          <a:endParaRPr lang="en-US" sz="900" kern="1200" dirty="0">
            <a:solidFill>
              <a:sysClr val="window" lastClr="FFFFFF"/>
            </a:solidFill>
            <a:latin typeface="Calibri" panose="020F0502020204030204"/>
            <a:ea typeface="+mn-ea"/>
            <a:cs typeface="+mn-cs"/>
          </a:endParaRPr>
        </a:p>
        <a:p>
          <a:pPr marL="57150" lvl="1" indent="-57150" algn="l" defTabSz="400050">
            <a:lnSpc>
              <a:spcPct val="150000"/>
            </a:lnSpc>
            <a:spcBef>
              <a:spcPct val="0"/>
            </a:spcBef>
            <a:spcAft>
              <a:spcPct val="15000"/>
            </a:spcAft>
            <a:buChar char="••"/>
          </a:pPr>
          <a:endParaRPr lang="en-US" sz="900" kern="1200" dirty="0">
            <a:solidFill>
              <a:sysClr val="window" lastClr="FFFFFF"/>
            </a:solidFill>
            <a:latin typeface="Calibri" panose="020F0502020204030204"/>
            <a:ea typeface="+mn-ea"/>
            <a:cs typeface="+mn-cs"/>
          </a:endParaRPr>
        </a:p>
        <a:p>
          <a:pPr marL="114300" lvl="1" indent="-114300" algn="l" defTabSz="533400">
            <a:lnSpc>
              <a:spcPct val="150000"/>
            </a:lnSpc>
            <a:spcBef>
              <a:spcPct val="0"/>
            </a:spcBef>
            <a:spcAft>
              <a:spcPct val="15000"/>
            </a:spcAft>
            <a:buChar char="••"/>
          </a:pPr>
          <a:r>
            <a:rPr lang="en-ZA" sz="1200" b="1" kern="1200" dirty="0">
              <a:solidFill>
                <a:srgbClr val="ED7D31">
                  <a:lumMod val="75000"/>
                </a:srgbClr>
              </a:solidFill>
              <a:latin typeface="Calibri" panose="020F0502020204030204"/>
              <a:ea typeface="+mn-ea"/>
              <a:cs typeface="+mn-cs"/>
            </a:rPr>
            <a:t>CONDUCT (clean audit, adherence to policies, manageable fraud levels)</a:t>
          </a:r>
          <a:endParaRPr lang="en-ZA" sz="1200" kern="1200" dirty="0">
            <a:solidFill>
              <a:srgbClr val="ED7D31">
                <a:lumMod val="75000"/>
              </a:srgbClr>
            </a:solidFill>
            <a:latin typeface="Calibri" panose="020F0502020204030204"/>
            <a:ea typeface="+mn-ea"/>
            <a:cs typeface="+mn-cs"/>
          </a:endParaRPr>
        </a:p>
        <a:p>
          <a:pPr marL="114300" lvl="1" indent="-114300" algn="l" defTabSz="533400">
            <a:lnSpc>
              <a:spcPct val="150000"/>
            </a:lnSpc>
            <a:spcBef>
              <a:spcPct val="0"/>
            </a:spcBef>
            <a:spcAft>
              <a:spcPct val="15000"/>
            </a:spcAft>
            <a:buChar char="••"/>
          </a:pPr>
          <a:r>
            <a:rPr lang="en-ZA" sz="1000" kern="1200" dirty="0">
              <a:solidFill>
                <a:sysClr val="window" lastClr="FFFFFF"/>
              </a:solidFill>
              <a:latin typeface="Calibri" panose="020F0502020204030204"/>
              <a:ea typeface="+mn-ea"/>
              <a:cs typeface="Arial" panose="020B0604020202020204" pitchFamily="34" charset="0"/>
            </a:rPr>
            <a:t>Protect our reasons for being by deliver on our road to green commitments</a:t>
          </a:r>
          <a:endParaRPr lang="en-US" sz="1000" kern="1200" dirty="0">
            <a:solidFill>
              <a:sysClr val="window" lastClr="FFFFFF"/>
            </a:solidFill>
            <a:latin typeface="Calibri" panose="020F0502020204030204"/>
            <a:ea typeface="+mn-ea"/>
            <a:cs typeface="Arial" panose="020B0604020202020204" pitchFamily="34" charset="0"/>
          </a:endParaRPr>
        </a:p>
        <a:p>
          <a:pPr marL="57150" lvl="1" indent="-57150" algn="l" defTabSz="444500">
            <a:lnSpc>
              <a:spcPct val="150000"/>
            </a:lnSpc>
            <a:spcBef>
              <a:spcPct val="0"/>
            </a:spcBef>
            <a:spcAft>
              <a:spcPct val="15000"/>
            </a:spcAft>
            <a:buChar char="••"/>
          </a:pPr>
          <a:endParaRPr lang="en-US" sz="1000" kern="1200" dirty="0">
            <a:solidFill>
              <a:sysClr val="window" lastClr="FFFFFF"/>
            </a:solidFill>
            <a:latin typeface="Calibri" panose="020F0502020204030204"/>
            <a:ea typeface="+mn-ea"/>
            <a:cs typeface="Arial" panose="020B0604020202020204" pitchFamily="34" charset="0"/>
          </a:endParaRPr>
        </a:p>
        <a:p>
          <a:pPr marL="114300" lvl="1" indent="-114300" algn="l" defTabSz="533400">
            <a:lnSpc>
              <a:spcPct val="150000"/>
            </a:lnSpc>
            <a:spcBef>
              <a:spcPct val="0"/>
            </a:spcBef>
            <a:spcAft>
              <a:spcPct val="15000"/>
            </a:spcAft>
            <a:buChar char="••"/>
          </a:pPr>
          <a:r>
            <a:rPr lang="en-ZA" sz="1200" b="1" kern="1200" dirty="0">
              <a:solidFill>
                <a:srgbClr val="ED7D31">
                  <a:lumMod val="75000"/>
                </a:srgbClr>
              </a:solidFill>
              <a:latin typeface="Calibri" panose="020F0502020204030204"/>
              <a:ea typeface="+mn-ea"/>
              <a:cs typeface="+mn-cs"/>
            </a:rPr>
            <a:t>COMMUNITY (poor communities reached, career guidance given and funding literacy)</a:t>
          </a:r>
        </a:p>
        <a:p>
          <a:pPr marL="114300" lvl="1" indent="-114300" algn="l" defTabSz="533400">
            <a:lnSpc>
              <a:spcPct val="150000"/>
            </a:lnSpc>
            <a:spcBef>
              <a:spcPct val="0"/>
            </a:spcBef>
            <a:spcAft>
              <a:spcPct val="15000"/>
            </a:spcAft>
            <a:buChar char="••"/>
          </a:pPr>
          <a:r>
            <a:rPr lang="en-ZA" sz="1000" kern="1200" dirty="0">
              <a:solidFill>
                <a:sysClr val="window" lastClr="FFFFFF"/>
              </a:solidFill>
              <a:latin typeface="Calibri" panose="020F0502020204030204"/>
              <a:ea typeface="+mn-ea"/>
              <a:cs typeface="Arial" panose="020B0604020202020204" pitchFamily="34" charset="0"/>
            </a:rPr>
            <a:t>Build a generation of pioneers by providing access to higher education to those who might otherwise not</a:t>
          </a:r>
          <a:endParaRPr lang="en-US" sz="1000" kern="1200" dirty="0">
            <a:solidFill>
              <a:sysClr val="window" lastClr="FFFFFF"/>
            </a:solidFill>
            <a:latin typeface="Calibri" panose="020F0502020204030204"/>
            <a:ea typeface="+mn-ea"/>
            <a:cs typeface="Arial" panose="020B0604020202020204" pitchFamily="34" charset="0"/>
          </a:endParaRPr>
        </a:p>
        <a:p>
          <a:pPr marL="57150" lvl="1" indent="-57150" algn="l" defTabSz="444500">
            <a:lnSpc>
              <a:spcPct val="150000"/>
            </a:lnSpc>
            <a:spcBef>
              <a:spcPct val="0"/>
            </a:spcBef>
            <a:spcAft>
              <a:spcPct val="15000"/>
            </a:spcAft>
            <a:buChar char="••"/>
          </a:pPr>
          <a:endParaRPr lang="en-US" sz="1000" kern="1200" dirty="0">
            <a:solidFill>
              <a:sysClr val="window" lastClr="FFFFFF"/>
            </a:solidFill>
            <a:latin typeface="Calibri" panose="020F0502020204030204"/>
            <a:ea typeface="+mn-ea"/>
            <a:cs typeface="Arial" panose="020B0604020202020204" pitchFamily="34" charset="0"/>
          </a:endParaRPr>
        </a:p>
        <a:p>
          <a:pPr marL="114300" lvl="1" indent="-114300" algn="l" defTabSz="533400">
            <a:lnSpc>
              <a:spcPct val="150000"/>
            </a:lnSpc>
            <a:spcBef>
              <a:spcPct val="0"/>
            </a:spcBef>
            <a:spcAft>
              <a:spcPct val="15000"/>
            </a:spcAft>
            <a:buChar char="••"/>
          </a:pPr>
          <a:r>
            <a:rPr lang="en-ZA" sz="1200" b="1" kern="1200" dirty="0">
              <a:solidFill>
                <a:srgbClr val="ED7D31">
                  <a:lumMod val="75000"/>
                </a:srgbClr>
              </a:solidFill>
              <a:latin typeface="Calibri" panose="020F0502020204030204"/>
              <a:ea typeface="+mn-ea"/>
              <a:cs typeface="+mn-cs"/>
            </a:rPr>
            <a:t>COMPANY (business performance, efficiencies and effectiveness)</a:t>
          </a:r>
          <a:endParaRPr lang="en-ZA" sz="1200" kern="1200" dirty="0">
            <a:solidFill>
              <a:srgbClr val="ED7D31">
                <a:lumMod val="75000"/>
              </a:srgbClr>
            </a:solidFill>
            <a:latin typeface="Calibri" panose="020F0502020204030204"/>
            <a:ea typeface="+mn-ea"/>
            <a:cs typeface="+mn-cs"/>
          </a:endParaRPr>
        </a:p>
        <a:p>
          <a:pPr marL="114300" lvl="1" indent="-114300" algn="l" defTabSz="533400">
            <a:lnSpc>
              <a:spcPct val="150000"/>
            </a:lnSpc>
            <a:spcBef>
              <a:spcPct val="0"/>
            </a:spcBef>
            <a:spcAft>
              <a:spcPct val="15000"/>
            </a:spcAft>
            <a:buChar char="••"/>
          </a:pPr>
          <a:r>
            <a:rPr lang="en-ZA" sz="1000" kern="1200" dirty="0">
              <a:solidFill>
                <a:sysClr val="window" lastClr="FFFFFF"/>
              </a:solidFill>
              <a:latin typeface="Calibri" panose="020F0502020204030204"/>
              <a:ea typeface="+mn-ea"/>
              <a:cs typeface="Arial" panose="020B0604020202020204" pitchFamily="34" charset="0"/>
            </a:rPr>
            <a:t>Build a FIT for purpose organisation that makes the lives of students and colleagues  much easier</a:t>
          </a:r>
          <a:endParaRPr lang="en-US" sz="1000" kern="1200" dirty="0">
            <a:solidFill>
              <a:sysClr val="window" lastClr="FFFFFF"/>
            </a:solidFill>
            <a:latin typeface="Calibri" panose="020F0502020204030204"/>
            <a:ea typeface="+mn-ea"/>
            <a:cs typeface="Arial" panose="020B0604020202020204" pitchFamily="34" charset="0"/>
          </a:endParaRPr>
        </a:p>
        <a:p>
          <a:pPr marL="57150" lvl="1" indent="-57150" algn="l" defTabSz="444500">
            <a:lnSpc>
              <a:spcPct val="150000"/>
            </a:lnSpc>
            <a:spcBef>
              <a:spcPct val="0"/>
            </a:spcBef>
            <a:spcAft>
              <a:spcPct val="15000"/>
            </a:spcAft>
            <a:buChar char="••"/>
          </a:pPr>
          <a:endParaRPr lang="en-US" sz="1000" kern="1200" dirty="0">
            <a:solidFill>
              <a:sysClr val="window" lastClr="FFFFFF"/>
            </a:solidFill>
            <a:latin typeface="Calibri" panose="020F0502020204030204"/>
            <a:ea typeface="+mn-ea"/>
            <a:cs typeface="Arial" panose="020B0604020202020204" pitchFamily="34" charset="0"/>
          </a:endParaRPr>
        </a:p>
        <a:p>
          <a:pPr marL="114300" lvl="1" indent="-114300" algn="l" defTabSz="533400">
            <a:lnSpc>
              <a:spcPct val="150000"/>
            </a:lnSpc>
            <a:spcBef>
              <a:spcPct val="0"/>
            </a:spcBef>
            <a:spcAft>
              <a:spcPct val="15000"/>
            </a:spcAft>
            <a:buChar char="••"/>
          </a:pPr>
          <a:r>
            <a:rPr lang="en-ZA" sz="1200" b="1" kern="1200" dirty="0">
              <a:solidFill>
                <a:srgbClr val="ED7D31">
                  <a:lumMod val="75000"/>
                </a:srgbClr>
              </a:solidFill>
              <a:latin typeface="Calibri" panose="020F0502020204030204"/>
              <a:ea typeface="+mn-ea"/>
              <a:cs typeface="+mn-cs"/>
            </a:rPr>
            <a:t>COLLEAGUES (diversity, talent management, Retention)</a:t>
          </a:r>
          <a:endParaRPr lang="en-ZA" sz="1200" kern="1200" dirty="0">
            <a:solidFill>
              <a:srgbClr val="ED7D31">
                <a:lumMod val="75000"/>
              </a:srgbClr>
            </a:solidFill>
            <a:latin typeface="Calibri" panose="020F0502020204030204"/>
            <a:ea typeface="+mn-ea"/>
            <a:cs typeface="+mn-cs"/>
          </a:endParaRPr>
        </a:p>
        <a:p>
          <a:pPr marL="114300" lvl="1" indent="-114300" algn="l" defTabSz="533400">
            <a:lnSpc>
              <a:spcPct val="150000"/>
            </a:lnSpc>
            <a:spcBef>
              <a:spcPct val="0"/>
            </a:spcBef>
            <a:spcAft>
              <a:spcPct val="15000"/>
            </a:spcAft>
            <a:buChar char="••"/>
          </a:pPr>
          <a:r>
            <a:rPr lang="en-ZA" sz="1000" kern="1200" dirty="0">
              <a:solidFill>
                <a:sysClr val="window" lastClr="FFFFFF"/>
              </a:solidFill>
              <a:latin typeface="Calibri" panose="020F0502020204030204"/>
              <a:ea typeface="+mn-ea"/>
              <a:cs typeface="Arial" panose="020B0604020202020204" pitchFamily="34" charset="0"/>
            </a:rPr>
            <a:t>Win the hearts of our colleagues by making their lives easier and creating a work friendly environment </a:t>
          </a:r>
          <a:endParaRPr lang="en-ZA" sz="1000" kern="1200" dirty="0">
            <a:solidFill>
              <a:sysClr val="window" lastClr="FFFFFF"/>
            </a:solidFill>
            <a:latin typeface="Calibri" panose="020F0502020204030204"/>
            <a:ea typeface="+mn-ea"/>
            <a:cs typeface="+mn-cs"/>
          </a:endParaRPr>
        </a:p>
      </dsp:txBody>
      <dsp:txXfrm>
        <a:off x="0" y="0"/>
        <a:ext cx="6173448" cy="68513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diagrams.loki3.com/VaryingWidthList#2">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08A4CDD-DA8D-46D0-BDCD-640E8C020B38}" type="datetimeFigureOut">
              <a:rPr lang="en-US" smtClean="0"/>
              <a:pPr/>
              <a:t>3/1/2018</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7F0A42-3C62-4F92-8339-DFA63B0B9F66}" type="slidenum">
              <a:rPr lang="en-US" smtClean="0"/>
              <a:pPr/>
              <a:t>‹#›</a:t>
            </a:fld>
            <a:endParaRPr lang="en-US"/>
          </a:p>
        </p:txBody>
      </p:sp>
    </p:spTree>
    <p:extLst>
      <p:ext uri="{BB962C8B-B14F-4D97-AF65-F5344CB8AC3E}">
        <p14:creationId xmlns:p14="http://schemas.microsoft.com/office/powerpoint/2010/main" xmlns="" val="2584494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E574D1C3-9848-4238-AFC9-351F9F429D8E}" type="datetimeFigureOut">
              <a:rPr lang="en-US" smtClean="0"/>
              <a:pPr/>
              <a:t>3/1/2018</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D2BCA5B5-9A3A-475E-B165-7F8993A4927A}" type="slidenum">
              <a:rPr lang="en-US" smtClean="0"/>
              <a:pPr/>
              <a:t>‹#›</a:t>
            </a:fld>
            <a:endParaRPr lang="en-US" dirty="0"/>
          </a:p>
        </p:txBody>
      </p:sp>
    </p:spTree>
    <p:extLst>
      <p:ext uri="{BB962C8B-B14F-4D97-AF65-F5344CB8AC3E}">
        <p14:creationId xmlns:p14="http://schemas.microsoft.com/office/powerpoint/2010/main" xmlns="" val="105169015"/>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CA5B5-9A3A-475E-B165-7F8993A4927A}" type="slidenum">
              <a:rPr lang="en-US" smtClean="0"/>
              <a:pPr/>
              <a:t>2</a:t>
            </a:fld>
            <a:endParaRPr lang="en-US" dirty="0"/>
          </a:p>
        </p:txBody>
      </p:sp>
    </p:spTree>
    <p:extLst>
      <p:ext uri="{BB962C8B-B14F-4D97-AF65-F5344CB8AC3E}">
        <p14:creationId xmlns:p14="http://schemas.microsoft.com/office/powerpoint/2010/main" xmlns="" val="111403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1B4A7EA2-A255-44AB-9A22-12262BD4A3A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270239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fld id="{1B4A7EA2-A255-44AB-9A22-12262BD4A3A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2936035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4132094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1212112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xmlns="" val="296543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xmlns="" val="3978549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xmlns="" val="3193375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xmlns="" val="99621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xmlns="" val="749907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xmlns="" val="261430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689115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xmlns="" val="96334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xmlns="" val="22113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xmlns="" val="186563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xmlns="" val="1290503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xmlns="" val="2446554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xmlns="" val="1942162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xmlns="" val="3518263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xmlns="" val="169558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xmlns="" val="936344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xmlns="" val="63624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1474641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xmlns="" val="3415772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352324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36B29-CBBF-4DC4-A305-1233F0ABDBBF}"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2175343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36B29-CBBF-4DC4-A305-1233F0ABDBB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xmlns="" val="402995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28690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77598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127686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77724-110D-484B-9625-258E20027A3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17021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1B4A7EA2-A255-44AB-9A22-12262BD4A3A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297970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1B4A7EA2-A255-44AB-9A22-12262BD4A3A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xmlns="" val="360278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55" indent="0" algn="ctr">
              <a:buNone/>
              <a:defRPr sz="2000"/>
            </a:lvl2pPr>
            <a:lvl3pPr marL="914309" indent="0" algn="ctr">
              <a:buNone/>
              <a:defRPr sz="19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2597000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145386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0"/>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30"/>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3702361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6354764"/>
            <a:ext cx="12192000" cy="503237"/>
          </a:xfrm>
          <a:prstGeom prst="rect">
            <a:avLst/>
          </a:prstGeom>
          <a:solidFill>
            <a:srgbClr val="B61F3C"/>
          </a:solidFill>
          <a:ln>
            <a:noFill/>
          </a:ln>
          <a:extLst/>
        </p:spPr>
        <p:txBody>
          <a:bodyPr wrap="none" anchor="ctr"/>
          <a:lstStyle/>
          <a:p>
            <a:pPr algn="ctr" defTabSz="914400" eaLnBrk="0" fontAlgn="base" hangingPunct="0">
              <a:spcBef>
                <a:spcPct val="0"/>
              </a:spcBef>
              <a:spcAft>
                <a:spcPct val="0"/>
              </a:spcAft>
            </a:pPr>
            <a:r>
              <a:rPr lang="en-US" sz="2400">
                <a:solidFill>
                  <a:prstClr val="black"/>
                </a:solidFill>
                <a:latin typeface="Arial" pitchFamily="34" charset="0"/>
                <a:ea typeface="ＭＳ Ｐゴシック" pitchFamily="34" charset="-128"/>
              </a:rPr>
              <a:t> </a:t>
            </a:r>
          </a:p>
        </p:txBody>
      </p:sp>
      <p:pic>
        <p:nvPicPr>
          <p:cNvPr id="6" name="Picture 5"/>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007098" y="116632"/>
            <a:ext cx="2173393" cy="1002030"/>
          </a:xfrm>
          <a:prstGeom prst="rect">
            <a:avLst/>
          </a:prstGeom>
          <a:noFill/>
          <a:ln>
            <a:noFill/>
          </a:ln>
        </p:spPr>
      </p:pic>
    </p:spTree>
    <p:extLst>
      <p:ext uri="{BB962C8B-B14F-4D97-AF65-F5344CB8AC3E}">
        <p14:creationId xmlns:p14="http://schemas.microsoft.com/office/powerpoint/2010/main" xmlns="" val="18199664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ing Slide">
    <p:bg>
      <p:bgPr>
        <a:blipFill dpi="0" rotWithShape="1">
          <a:blip r:embed="rId2" cstate="print">
            <a:lum/>
          </a:blip>
          <a:srcRect/>
          <a:stretch>
            <a:fillRect t="-1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399" y="4005066"/>
            <a:ext cx="10945216" cy="768085"/>
          </a:xfrm>
        </p:spPr>
        <p:txBody>
          <a:bodyPr/>
          <a:lstStyle>
            <a:lvl1pPr marL="0" indent="0" algn="ctr">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3"/>
          </p:nvPr>
        </p:nvSpPr>
        <p:spPr>
          <a:xfrm>
            <a:off x="623399" y="2948952"/>
            <a:ext cx="10945216" cy="935039"/>
          </a:xfrm>
        </p:spPr>
        <p:txBody>
          <a:bodyPr anchor="b" anchorCtr="0">
            <a:normAutofit/>
          </a:bodyPr>
          <a:lstStyle>
            <a:lvl1pPr marL="0" indent="0" algn="ctr">
              <a:buNone/>
              <a:defRPr sz="3000" b="1" i="0" cap="all" baseline="0">
                <a:latin typeface="Arial" panose="020B0604020202020204" pitchFamily="34" charset="0"/>
              </a:defRPr>
            </a:lvl1pPr>
          </a:lstStyle>
          <a:p>
            <a:pPr lvl="0"/>
            <a:r>
              <a:rPr lang="en-US" smtClean="0"/>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50344" y="740704"/>
            <a:ext cx="3192912" cy="1899783"/>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200821" y="6200074"/>
            <a:ext cx="1891975" cy="450107"/>
          </a:xfrm>
          <a:prstGeom prst="rect">
            <a:avLst/>
          </a:prstGeom>
        </p:spPr>
      </p:pic>
    </p:spTree>
    <p:extLst>
      <p:ext uri="{BB962C8B-B14F-4D97-AF65-F5344CB8AC3E}">
        <p14:creationId xmlns:p14="http://schemas.microsoft.com/office/powerpoint/2010/main" xmlns="" val="46331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defTabSz="914400" eaLnBrk="0" fontAlgn="base" hangingPunct="0">
              <a:spcBef>
                <a:spcPct val="0"/>
              </a:spcBef>
              <a:spcAft>
                <a:spcPct val="0"/>
              </a:spcAft>
            </a:pPr>
            <a:fld id="{BBB8AC79-8095-4E90-BF36-5672603A086E}" type="datetimeFigureOut">
              <a:rPr lang="en-ZA" sz="2400" smtClean="0">
                <a:solidFill>
                  <a:prstClr val="black"/>
                </a:solidFill>
                <a:latin typeface="Arial" pitchFamily="34" charset="0"/>
                <a:ea typeface="ＭＳ Ｐゴシック" pitchFamily="34" charset="-128"/>
              </a:rPr>
              <a:pPr defTabSz="914400" eaLnBrk="0" fontAlgn="base" hangingPunct="0">
                <a:spcBef>
                  <a:spcPct val="0"/>
                </a:spcBef>
                <a:spcAft>
                  <a:spcPct val="0"/>
                </a:spcAft>
              </a:pPr>
              <a:t>2018/03/01</a:t>
            </a:fld>
            <a:endParaRPr lang="en-ZA" sz="2400">
              <a:solidFill>
                <a:prstClr val="black"/>
              </a:solidFill>
              <a:latin typeface="Arial" pitchFamily="34" charset="0"/>
              <a:ea typeface="ＭＳ Ｐゴシック" pitchFamily="34" charset="-128"/>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defTabSz="914400" eaLnBrk="0" fontAlgn="base" hangingPunct="0">
              <a:spcBef>
                <a:spcPct val="0"/>
              </a:spcBef>
              <a:spcAft>
                <a:spcPct val="0"/>
              </a:spcAft>
            </a:pPr>
            <a:endParaRPr lang="en-ZA" sz="2400">
              <a:solidFill>
                <a:prstClr val="black"/>
              </a:solidFill>
              <a:latin typeface="Arial" pitchFamily="34" charset="0"/>
              <a:ea typeface="ＭＳ Ｐゴシック" pitchFamily="34" charset="-128"/>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pPr defTabSz="914400" eaLnBrk="0" fontAlgn="base" hangingPunct="0">
              <a:spcBef>
                <a:spcPct val="0"/>
              </a:spcBef>
              <a:spcAft>
                <a:spcPct val="0"/>
              </a:spcAft>
            </a:pPr>
            <a:fld id="{F02D1144-33C0-4DD4-AE5F-31D650D42F10}" type="slidenum">
              <a:rPr lang="en-ZA" sz="2400" smtClean="0">
                <a:solidFill>
                  <a:prstClr val="black"/>
                </a:solidFill>
                <a:latin typeface="Arial" pitchFamily="34" charset="0"/>
                <a:ea typeface="ＭＳ Ｐゴシック" pitchFamily="34" charset="-128"/>
              </a:rPr>
              <a:pPr defTabSz="914400" eaLnBrk="0" fontAlgn="base" hangingPunct="0">
                <a:spcBef>
                  <a:spcPct val="0"/>
                </a:spcBef>
                <a:spcAft>
                  <a:spcPct val="0"/>
                </a:spcAft>
              </a:pPr>
              <a:t>‹#›</a:t>
            </a:fld>
            <a:endParaRPr lang="en-ZA" sz="240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xmlns="" val="157656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914400" eaLnBrk="0" fontAlgn="base" hangingPunct="0">
              <a:spcBef>
                <a:spcPct val="0"/>
              </a:spcBef>
              <a:spcAft>
                <a:spcPct val="0"/>
              </a:spcAft>
            </a:pPr>
            <a:fld id="{BBB8AC79-8095-4E90-BF36-5672603A086E}" type="datetimeFigureOut">
              <a:rPr lang="en-ZA" sz="2400" smtClean="0">
                <a:solidFill>
                  <a:prstClr val="black"/>
                </a:solidFill>
                <a:latin typeface="Arial" pitchFamily="34" charset="0"/>
                <a:ea typeface="ＭＳ Ｐゴシック" pitchFamily="34" charset="-128"/>
              </a:rPr>
              <a:pPr defTabSz="914400" eaLnBrk="0" fontAlgn="base" hangingPunct="0">
                <a:spcBef>
                  <a:spcPct val="0"/>
                </a:spcBef>
                <a:spcAft>
                  <a:spcPct val="0"/>
                </a:spcAft>
              </a:pPr>
              <a:t>2018/03/01</a:t>
            </a:fld>
            <a:endParaRPr lang="en-ZA" sz="2400">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914400" eaLnBrk="0" fontAlgn="base" hangingPunct="0">
              <a:spcBef>
                <a:spcPct val="0"/>
              </a:spcBef>
              <a:spcAft>
                <a:spcPct val="0"/>
              </a:spcAft>
            </a:pPr>
            <a:endParaRPr lang="en-ZA" sz="2400">
              <a:solidFill>
                <a:prstClr val="black"/>
              </a:solidFill>
              <a:latin typeface="Arial" pitchFamily="34" charset="0"/>
              <a:ea typeface="ＭＳ Ｐゴシック" pitchFamily="34" charset="-128"/>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914400" eaLnBrk="0" fontAlgn="base" hangingPunct="0">
              <a:spcBef>
                <a:spcPct val="0"/>
              </a:spcBef>
              <a:spcAft>
                <a:spcPct val="0"/>
              </a:spcAft>
            </a:pPr>
            <a:fld id="{F02D1144-33C0-4DD4-AE5F-31D650D42F10}" type="slidenum">
              <a:rPr lang="en-ZA" sz="2400" smtClean="0">
                <a:solidFill>
                  <a:prstClr val="black"/>
                </a:solidFill>
                <a:latin typeface="Arial" pitchFamily="34" charset="0"/>
                <a:ea typeface="ＭＳ Ｐゴシック" pitchFamily="34" charset="-128"/>
              </a:rPr>
              <a:pPr defTabSz="914400" eaLnBrk="0" fontAlgn="base" hangingPunct="0">
                <a:spcBef>
                  <a:spcPct val="0"/>
                </a:spcBef>
                <a:spcAft>
                  <a:spcPct val="0"/>
                </a:spcAft>
              </a:pPr>
              <a:t>‹#›</a:t>
            </a:fld>
            <a:endParaRPr lang="en-ZA" sz="240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xmlns="" val="141384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914400" eaLnBrk="0" fontAlgn="base" hangingPunct="0">
              <a:spcBef>
                <a:spcPct val="0"/>
              </a:spcBef>
              <a:spcAft>
                <a:spcPct val="0"/>
              </a:spcAft>
            </a:pPr>
            <a:fld id="{DB819221-911F-504F-8C24-C9CE4649F3F4}" type="datetimeFigureOut">
              <a:rPr lang="en-US" sz="2400" smtClean="0">
                <a:solidFill>
                  <a:prstClr val="black"/>
                </a:solidFill>
                <a:latin typeface="Arial" pitchFamily="34" charset="0"/>
                <a:ea typeface="ＭＳ Ｐゴシック" pitchFamily="34" charset="-128"/>
              </a:rPr>
              <a:pPr defTabSz="914400" eaLnBrk="0" fontAlgn="base" hangingPunct="0">
                <a:spcBef>
                  <a:spcPct val="0"/>
                </a:spcBef>
                <a:spcAft>
                  <a:spcPct val="0"/>
                </a:spcAft>
              </a:pPr>
              <a:t>3/1/2018</a:t>
            </a:fld>
            <a:endParaRPr lang="en-US" sz="2400">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914400" eaLnBrk="0" fontAlgn="base" hangingPunct="0">
              <a:spcBef>
                <a:spcPct val="0"/>
              </a:spcBef>
              <a:spcAft>
                <a:spcPct val="0"/>
              </a:spcAft>
            </a:pPr>
            <a:endParaRPr lang="en-US" sz="2400">
              <a:solidFill>
                <a:prstClr val="black"/>
              </a:solidFill>
              <a:latin typeface="Arial" pitchFamily="34" charset="0"/>
              <a:ea typeface="ＭＳ Ｐゴシック" pitchFamily="34" charset="-128"/>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914400" eaLnBrk="0" fontAlgn="base" hangingPunct="0">
              <a:spcBef>
                <a:spcPct val="0"/>
              </a:spcBef>
              <a:spcAft>
                <a:spcPct val="0"/>
              </a:spcAft>
            </a:pPr>
            <a:fld id="{4E06ADCD-7147-E445-9EC0-C1E54DE12FAE}" type="slidenum">
              <a:rPr lang="en-US" sz="2400" smtClean="0">
                <a:solidFill>
                  <a:prstClr val="black"/>
                </a:solidFill>
                <a:latin typeface="Arial" pitchFamily="34" charset="0"/>
                <a:ea typeface="ＭＳ Ｐゴシック" pitchFamily="34" charset="-128"/>
              </a:rPr>
              <a:pPr defTabSz="914400" eaLnBrk="0" fontAlgn="base" hangingPunct="0">
                <a:spcBef>
                  <a:spcPct val="0"/>
                </a:spcBef>
                <a:spcAft>
                  <a:spcPct val="0"/>
                </a:spcAft>
              </a:pPr>
              <a:t>‹#›</a:t>
            </a:fld>
            <a:endParaRPr lang="en-US" sz="240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xmlns="" val="3322480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cstate="print">
            <a:lum/>
          </a:blip>
          <a:srcRect/>
          <a:stretch>
            <a:fillRect t="-1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392" y="4005064"/>
            <a:ext cx="10945216" cy="768085"/>
          </a:xfrm>
        </p:spPr>
        <p:txBody>
          <a:bodyPr/>
          <a:lstStyle>
            <a:lvl1pPr marL="0" indent="0" algn="ctr">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3"/>
          </p:nvPr>
        </p:nvSpPr>
        <p:spPr>
          <a:xfrm>
            <a:off x="598679" y="2943891"/>
            <a:ext cx="10945216" cy="935039"/>
          </a:xfrm>
        </p:spPr>
        <p:txBody>
          <a:bodyPr anchor="b" anchorCtr="0">
            <a:normAutofit/>
          </a:bodyPr>
          <a:lstStyle>
            <a:lvl1pPr marL="0" indent="0" algn="ctr">
              <a:buNone/>
              <a:defRPr sz="4000" b="1" i="0" cap="all" baseline="0">
                <a:latin typeface="Arial" panose="020B0604020202020204" pitchFamily="34" charset="0"/>
              </a:defRPr>
            </a:lvl1pPr>
          </a:lstStyle>
          <a:p>
            <a:pPr lvl="0"/>
            <a:r>
              <a:rPr lang="en-US" smtClean="0"/>
              <a:t>Click to edit Master text styles</a:t>
            </a:r>
          </a:p>
        </p:txBody>
      </p:sp>
      <p:pic>
        <p:nvPicPr>
          <p:cNvPr id="2" name="Picture 1"/>
          <p:cNvPicPr>
            <a:picLocks noChangeAspect="1"/>
          </p:cNvPicPr>
          <p:nvPr userDrawn="1"/>
        </p:nvPicPr>
        <p:blipFill>
          <a:blip r:embed="rId3" cstate="print"/>
          <a:stretch>
            <a:fillRect/>
          </a:stretch>
        </p:blipFill>
        <p:spPr>
          <a:xfrm>
            <a:off x="4655840" y="114184"/>
            <a:ext cx="3187271" cy="2825283"/>
          </a:xfrm>
          <a:prstGeom prst="rect">
            <a:avLst/>
          </a:prstGeom>
        </p:spPr>
      </p:pic>
    </p:spTree>
    <p:extLst>
      <p:ext uri="{BB962C8B-B14F-4D97-AF65-F5344CB8AC3E}">
        <p14:creationId xmlns:p14="http://schemas.microsoft.com/office/powerpoint/2010/main" xmlns="" val="3847274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5333" b="1" i="0" cap="all" baseline="0">
                <a:solidFill>
                  <a:srgbClr val="0D0D1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10464800" cy="883907"/>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914400" y="3398522"/>
            <a:ext cx="10464800" cy="15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56173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59008" cy="990600"/>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9309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5828625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75360" y="548680"/>
            <a:ext cx="10363200" cy="2200275"/>
          </a:xfrm>
        </p:spPr>
        <p:txBody>
          <a:bodyPr anchor="b">
            <a:normAutofit/>
          </a:bodyPr>
          <a:lstStyle>
            <a:lvl1pPr algn="l">
              <a:defRPr sz="5333"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0120" y="3044957"/>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white"/>
                </a:solidFill>
              </a:rPr>
              <a:pPr/>
              <a:t>‹#›</a:t>
            </a:fld>
            <a:endParaRPr lang="en-US" dirty="0">
              <a:solidFill>
                <a:prstClr val="white"/>
              </a:solidFill>
            </a:endParaRPr>
          </a:p>
        </p:txBody>
      </p:sp>
      <p:cxnSp>
        <p:nvCxnSpPr>
          <p:cNvPr id="7" name="Straight Connector 6"/>
          <p:cNvCxnSpPr/>
          <p:nvPr/>
        </p:nvCxnSpPr>
        <p:spPr>
          <a:xfrm>
            <a:off x="975360" y="2852937"/>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77193" y="6209461"/>
            <a:ext cx="1955064" cy="465116"/>
          </a:xfrm>
          <a:prstGeom prst="rect">
            <a:avLst/>
          </a:prstGeom>
        </p:spPr>
      </p:pic>
    </p:spTree>
    <p:extLst>
      <p:ext uri="{BB962C8B-B14F-4D97-AF65-F5344CB8AC3E}">
        <p14:creationId xmlns:p14="http://schemas.microsoft.com/office/powerpoint/2010/main" xmlns="" val="216944082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73352"/>
            <a:ext cx="5384800" cy="47183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775703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863210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t" anchorCtr="0">
            <a:noAutofit/>
          </a:bodyPr>
          <a:lstStyle>
            <a:lvl1pPr algn="l">
              <a:defRPr sz="2933" b="0" baseline="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5"/>
            <a:ext cx="2852928" cy="424361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3509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667" b="0" baseline="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638879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054101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cstate="print">
            <a:lum/>
          </a:blip>
          <a:srcRect/>
          <a:stretch>
            <a:fillRect t="-1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392" y="4005064"/>
            <a:ext cx="10945216" cy="768085"/>
          </a:xfrm>
        </p:spPr>
        <p:txBody>
          <a:bodyPr/>
          <a:lstStyle>
            <a:lvl1pPr marL="0" indent="0" algn="ctr">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3"/>
          </p:nvPr>
        </p:nvSpPr>
        <p:spPr>
          <a:xfrm>
            <a:off x="598679" y="2943891"/>
            <a:ext cx="10945216" cy="935039"/>
          </a:xfrm>
        </p:spPr>
        <p:txBody>
          <a:bodyPr anchor="b" anchorCtr="0">
            <a:normAutofit/>
          </a:bodyPr>
          <a:lstStyle>
            <a:lvl1pPr marL="0" indent="0" algn="ctr">
              <a:buNone/>
              <a:defRPr sz="4000" b="1" i="0" cap="all" baseline="0">
                <a:latin typeface="Arial" panose="020B0604020202020204" pitchFamily="34" charset="0"/>
              </a:defRPr>
            </a:lvl1pPr>
          </a:lstStyle>
          <a:p>
            <a:pPr lvl="0"/>
            <a:r>
              <a:rPr lang="en-US" smtClean="0"/>
              <a:t>Click to edit Master text styles</a:t>
            </a:r>
          </a:p>
        </p:txBody>
      </p:sp>
      <p:pic>
        <p:nvPicPr>
          <p:cNvPr id="2" name="Picture 1"/>
          <p:cNvPicPr>
            <a:picLocks noChangeAspect="1"/>
          </p:cNvPicPr>
          <p:nvPr userDrawn="1"/>
        </p:nvPicPr>
        <p:blipFill>
          <a:blip r:embed="rId3" cstate="print"/>
          <a:stretch>
            <a:fillRect/>
          </a:stretch>
        </p:blipFill>
        <p:spPr>
          <a:xfrm>
            <a:off x="4655840" y="114184"/>
            <a:ext cx="3187271" cy="2825283"/>
          </a:xfrm>
          <a:prstGeom prst="rect">
            <a:avLst/>
          </a:prstGeom>
        </p:spPr>
      </p:pic>
    </p:spTree>
    <p:extLst>
      <p:ext uri="{BB962C8B-B14F-4D97-AF65-F5344CB8AC3E}">
        <p14:creationId xmlns:p14="http://schemas.microsoft.com/office/powerpoint/2010/main" xmlns="" val="3175969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5333" b="1" i="0" cap="all" baseline="0">
                <a:solidFill>
                  <a:srgbClr val="0D0D1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10464800" cy="883907"/>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914400" y="3398522"/>
            <a:ext cx="10464800" cy="15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22481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59008" cy="990600"/>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532198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75360" y="548680"/>
            <a:ext cx="10363200" cy="2200275"/>
          </a:xfrm>
        </p:spPr>
        <p:txBody>
          <a:bodyPr anchor="b">
            <a:normAutofit/>
          </a:bodyPr>
          <a:lstStyle>
            <a:lvl1pPr algn="l">
              <a:defRPr sz="5333"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0120" y="3044957"/>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white"/>
                </a:solidFill>
              </a:rPr>
              <a:pPr/>
              <a:t>‹#›</a:t>
            </a:fld>
            <a:endParaRPr lang="en-US" dirty="0">
              <a:solidFill>
                <a:prstClr val="white"/>
              </a:solidFill>
            </a:endParaRPr>
          </a:p>
        </p:txBody>
      </p:sp>
      <p:cxnSp>
        <p:nvCxnSpPr>
          <p:cNvPr id="7" name="Straight Connector 6"/>
          <p:cNvCxnSpPr/>
          <p:nvPr/>
        </p:nvCxnSpPr>
        <p:spPr>
          <a:xfrm>
            <a:off x="975360" y="2852937"/>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77193" y="6209461"/>
            <a:ext cx="1955064" cy="465116"/>
          </a:xfrm>
          <a:prstGeom prst="rect">
            <a:avLst/>
          </a:prstGeom>
        </p:spPr>
      </p:pic>
    </p:spTree>
    <p:extLst>
      <p:ext uri="{BB962C8B-B14F-4D97-AF65-F5344CB8AC3E}">
        <p14:creationId xmlns:p14="http://schemas.microsoft.com/office/powerpoint/2010/main" xmlns="" val="29815447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55" indent="0">
              <a:buNone/>
              <a:defRPr sz="2000">
                <a:solidFill>
                  <a:schemeClr val="tx1">
                    <a:tint val="75000"/>
                  </a:schemeClr>
                </a:solidFill>
              </a:defRPr>
            </a:lvl2pPr>
            <a:lvl3pPr marL="914309" indent="0">
              <a:buNone/>
              <a:defRPr sz="19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43167686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73352"/>
            <a:ext cx="5384800" cy="47183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570168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253541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t" anchorCtr="0">
            <a:noAutofit/>
          </a:bodyPr>
          <a:lstStyle>
            <a:lvl1pPr algn="l">
              <a:defRPr sz="2933" b="0" baseline="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5"/>
            <a:ext cx="2852928" cy="424361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43923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667" b="0" baseline="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012481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900430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cstate="print">
            <a:lum/>
          </a:blip>
          <a:srcRect/>
          <a:stretch>
            <a:fillRect t="-1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392" y="4005064"/>
            <a:ext cx="10945216" cy="768085"/>
          </a:xfrm>
        </p:spPr>
        <p:txBody>
          <a:bodyPr/>
          <a:lstStyle>
            <a:lvl1pPr marL="0" indent="0" algn="ctr">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3"/>
          </p:nvPr>
        </p:nvSpPr>
        <p:spPr>
          <a:xfrm>
            <a:off x="623392" y="2948947"/>
            <a:ext cx="10945216" cy="935039"/>
          </a:xfrm>
        </p:spPr>
        <p:txBody>
          <a:bodyPr anchor="b" anchorCtr="0">
            <a:normAutofit/>
          </a:bodyPr>
          <a:lstStyle>
            <a:lvl1pPr marL="0" indent="0" algn="ctr">
              <a:buNone/>
              <a:defRPr sz="4000" b="1" i="0" cap="all" baseline="0">
                <a:latin typeface="Arial" panose="020B0604020202020204" pitchFamily="34" charset="0"/>
              </a:defRPr>
            </a:lvl1pPr>
          </a:lstStyle>
          <a:p>
            <a:pPr lvl="0"/>
            <a:r>
              <a:rPr lang="en-US" smtClean="0"/>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50344" y="740702"/>
            <a:ext cx="3192912" cy="1899783"/>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200812" y="6200072"/>
            <a:ext cx="1891976" cy="450107"/>
          </a:xfrm>
          <a:prstGeom prst="rect">
            <a:avLst/>
          </a:prstGeom>
        </p:spPr>
      </p:pic>
    </p:spTree>
    <p:extLst>
      <p:ext uri="{BB962C8B-B14F-4D97-AF65-F5344CB8AC3E}">
        <p14:creationId xmlns:p14="http://schemas.microsoft.com/office/powerpoint/2010/main" xmlns="" val="1803556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5333" b="1" i="0" cap="all" baseline="0">
                <a:solidFill>
                  <a:srgbClr val="0D0D1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10464800" cy="883907"/>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914400" y="3398522"/>
            <a:ext cx="10464800" cy="15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882242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9684221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59008" cy="990600"/>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32702462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75360" y="548680"/>
            <a:ext cx="10363200" cy="2200275"/>
          </a:xfrm>
        </p:spPr>
        <p:txBody>
          <a:bodyPr anchor="b">
            <a:normAutofit/>
          </a:bodyPr>
          <a:lstStyle>
            <a:lvl1pPr algn="l">
              <a:defRPr sz="5333"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0120" y="3044957"/>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white"/>
                </a:solidFill>
              </a:rPr>
              <a:pPr/>
              <a:t>‹#›</a:t>
            </a:fld>
            <a:endParaRPr lang="en-US">
              <a:solidFill>
                <a:prstClr val="white"/>
              </a:solidFill>
            </a:endParaRPr>
          </a:p>
        </p:txBody>
      </p:sp>
      <p:cxnSp>
        <p:nvCxnSpPr>
          <p:cNvPr id="7" name="Straight Connector 6"/>
          <p:cNvCxnSpPr/>
          <p:nvPr/>
        </p:nvCxnSpPr>
        <p:spPr>
          <a:xfrm>
            <a:off x="975360" y="2852937"/>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77193" y="6209461"/>
            <a:ext cx="1955064" cy="465116"/>
          </a:xfrm>
          <a:prstGeom prst="rect">
            <a:avLst/>
          </a:prstGeom>
        </p:spPr>
      </p:pic>
    </p:spTree>
    <p:extLst>
      <p:ext uri="{BB962C8B-B14F-4D97-AF65-F5344CB8AC3E}">
        <p14:creationId xmlns:p14="http://schemas.microsoft.com/office/powerpoint/2010/main" xmlns="" val="13457539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167002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73352"/>
            <a:ext cx="5384800" cy="47183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766562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4281325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t" anchorCtr="0">
            <a:noAutofit/>
          </a:bodyPr>
          <a:lstStyle>
            <a:lvl1pPr algn="l">
              <a:defRPr sz="2933" b="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5"/>
            <a:ext cx="2852928" cy="424361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7" name="Slide Number Placeholder 6"/>
          <p:cNvSpPr>
            <a:spLocks noGrp="1"/>
          </p:cNvSpPr>
          <p:nvPr>
            <p:ph type="sldNum" sz="quarter" idx="12"/>
          </p:nvPr>
        </p:nvSpPr>
        <p:spPr>
          <a:xfrm>
            <a:off x="10953419" y="6364179"/>
            <a:ext cx="711200" cy="329184"/>
          </a:xfrm>
        </p:spPr>
        <p:txBody>
          <a:bodyPr/>
          <a:lstStyle/>
          <a:p>
            <a:fld id="{0CFEC368-1D7A-4F81-ABF6-AE0E36BAF64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041065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667" b="0" baseline="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73535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146493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11535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342613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55" indent="0">
              <a:buNone/>
              <a:defRPr sz="1500"/>
            </a:lvl2pPr>
            <a:lvl3pPr marL="914309" indent="0">
              <a:buNone/>
              <a:defRPr sz="1200"/>
            </a:lvl3pPr>
            <a:lvl4pPr marL="1371464" indent="0">
              <a:buNone/>
              <a:defRPr sz="1100"/>
            </a:lvl4pPr>
            <a:lvl5pPr marL="1828618" indent="0">
              <a:buNone/>
              <a:defRPr sz="1100"/>
            </a:lvl5pPr>
            <a:lvl6pPr marL="2285774" indent="0">
              <a:buNone/>
              <a:defRPr sz="1100"/>
            </a:lvl6pPr>
            <a:lvl7pPr marL="2742926" indent="0">
              <a:buNone/>
              <a:defRPr sz="1100"/>
            </a:lvl7pPr>
            <a:lvl8pPr marL="3200080" indent="0">
              <a:buNone/>
              <a:defRPr sz="1100"/>
            </a:lvl8pPr>
            <a:lvl9pPr marL="3657235"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284761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55" indent="0">
              <a:buNone/>
              <a:defRPr sz="1500"/>
            </a:lvl2pPr>
            <a:lvl3pPr marL="914309" indent="0">
              <a:buNone/>
              <a:defRPr sz="1200"/>
            </a:lvl3pPr>
            <a:lvl4pPr marL="1371464" indent="0">
              <a:buNone/>
              <a:defRPr sz="1100"/>
            </a:lvl4pPr>
            <a:lvl5pPr marL="1828618" indent="0">
              <a:buNone/>
              <a:defRPr sz="1100"/>
            </a:lvl5pPr>
            <a:lvl6pPr marL="2285774" indent="0">
              <a:buNone/>
              <a:defRPr sz="1100"/>
            </a:lvl6pPr>
            <a:lvl7pPr marL="2742926" indent="0">
              <a:buNone/>
              <a:defRPr sz="1100"/>
            </a:lvl7pPr>
            <a:lvl8pPr marL="3200080" indent="0">
              <a:buNone/>
              <a:defRPr sz="1100"/>
            </a:lvl8pPr>
            <a:lvl9pPr marL="3657235"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816FA-FFF0-4D96-9B30-DDE24F4B64D5}" type="datetimeFigureOut">
              <a:rPr lang="en-US" smtClean="0"/>
              <a:pPr/>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161846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2" tIns="45718" rIns="91432"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32" tIns="45718" rIns="91432"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32" tIns="45718" rIns="91432" bIns="45718" rtlCol="0" anchor="ctr"/>
          <a:lstStyle>
            <a:lvl1pPr algn="l">
              <a:defRPr sz="1200">
                <a:solidFill>
                  <a:schemeClr val="tx1">
                    <a:tint val="75000"/>
                  </a:schemeClr>
                </a:solidFill>
              </a:defRPr>
            </a:lvl1pPr>
          </a:lstStyle>
          <a:p>
            <a:fld id="{AEE816FA-FFF0-4D96-9B30-DDE24F4B64D5}" type="datetimeFigureOut">
              <a:rPr lang="en-US" smtClean="0"/>
              <a:pPr/>
              <a:t>3/1/2018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2" tIns="45718" rIns="91432"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2" tIns="45718" rIns="91432" bIns="45718" rtlCol="0" anchor="ctr"/>
          <a:lstStyle>
            <a:lvl1pPr algn="r">
              <a:defRPr sz="1200">
                <a:solidFill>
                  <a:schemeClr val="tx1">
                    <a:tint val="75000"/>
                  </a:schemeClr>
                </a:solidFill>
              </a:defRPr>
            </a:lvl1pPr>
          </a:lstStyle>
          <a:p>
            <a:fld id="{FB430728-C000-4781-BA0B-9F687B04FAEB}" type="slidenum">
              <a:rPr lang="en-US" smtClean="0"/>
              <a:pPr/>
              <a:t>‹#›</a:t>
            </a:fld>
            <a:endParaRPr lang="en-US" dirty="0"/>
          </a:p>
        </p:txBody>
      </p:sp>
    </p:spTree>
    <p:extLst>
      <p:ext uri="{BB962C8B-B14F-4D97-AF65-F5344CB8AC3E}">
        <p14:creationId xmlns:p14="http://schemas.microsoft.com/office/powerpoint/2010/main" xmlns="" val="234771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609600" y="765176"/>
            <a:ext cx="10972800"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extLst>
      <p:ext uri="{BB962C8B-B14F-4D97-AF65-F5344CB8AC3E}">
        <p14:creationId xmlns:p14="http://schemas.microsoft.com/office/powerpoint/2010/main" xmlns="" val="329238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rtl="0" eaLnBrk="0" fontAlgn="base" hangingPunct="0">
        <a:spcBef>
          <a:spcPct val="0"/>
        </a:spcBef>
        <a:spcAft>
          <a:spcPct val="0"/>
        </a:spcAft>
        <a:defRPr sz="2400" b="1">
          <a:solidFill>
            <a:srgbClr val="E90505"/>
          </a:solidFill>
          <a:latin typeface="Arial" charset="0"/>
          <a:ea typeface="+mj-ea"/>
          <a:cs typeface="+mj-cs"/>
        </a:defRPr>
      </a:lvl1pPr>
      <a:lvl2pPr algn="l" rtl="0" eaLnBrk="0" fontAlgn="base" hangingPunct="0">
        <a:spcBef>
          <a:spcPct val="0"/>
        </a:spcBef>
        <a:spcAft>
          <a:spcPct val="0"/>
        </a:spcAft>
        <a:defRPr sz="2400" b="1">
          <a:solidFill>
            <a:srgbClr val="E90505"/>
          </a:solidFill>
          <a:latin typeface="Arial" charset="0"/>
          <a:ea typeface="ＭＳ Ｐゴシック" pitchFamily="1" charset="-128"/>
        </a:defRPr>
      </a:lvl2pPr>
      <a:lvl3pPr algn="l" rtl="0" eaLnBrk="0" fontAlgn="base" hangingPunct="0">
        <a:spcBef>
          <a:spcPct val="0"/>
        </a:spcBef>
        <a:spcAft>
          <a:spcPct val="0"/>
        </a:spcAft>
        <a:defRPr sz="2400" b="1">
          <a:solidFill>
            <a:srgbClr val="E90505"/>
          </a:solidFill>
          <a:latin typeface="Arial" charset="0"/>
          <a:ea typeface="ＭＳ Ｐゴシック" pitchFamily="1" charset="-128"/>
        </a:defRPr>
      </a:lvl3pPr>
      <a:lvl4pPr algn="l" rtl="0" eaLnBrk="0" fontAlgn="base" hangingPunct="0">
        <a:spcBef>
          <a:spcPct val="0"/>
        </a:spcBef>
        <a:spcAft>
          <a:spcPct val="0"/>
        </a:spcAft>
        <a:defRPr sz="2400" b="1">
          <a:solidFill>
            <a:srgbClr val="E90505"/>
          </a:solidFill>
          <a:latin typeface="Arial" charset="0"/>
          <a:ea typeface="ＭＳ Ｐゴシック" pitchFamily="1" charset="-128"/>
        </a:defRPr>
      </a:lvl4pPr>
      <a:lvl5pPr algn="l" rtl="0" eaLnBrk="0" fontAlgn="base" hangingPunct="0">
        <a:spcBef>
          <a:spcPct val="0"/>
        </a:spcBef>
        <a:spcAft>
          <a:spcPct val="0"/>
        </a:spcAft>
        <a:defRPr sz="2400" b="1">
          <a:solidFill>
            <a:srgbClr val="E90505"/>
          </a:solidFill>
          <a:latin typeface="Arial" charset="0"/>
          <a:ea typeface="ＭＳ Ｐゴシック" pitchFamily="1" charset="-128"/>
        </a:defRPr>
      </a:lvl5pPr>
      <a:lvl6pPr marL="457200" algn="l" rtl="0" fontAlgn="base">
        <a:spcBef>
          <a:spcPct val="0"/>
        </a:spcBef>
        <a:spcAft>
          <a:spcPct val="0"/>
        </a:spcAft>
        <a:defRPr sz="2400" b="1">
          <a:solidFill>
            <a:srgbClr val="E90505"/>
          </a:solidFill>
          <a:latin typeface="Arial" charset="0"/>
          <a:ea typeface="ＭＳ Ｐゴシック" pitchFamily="1" charset="-128"/>
        </a:defRPr>
      </a:lvl6pPr>
      <a:lvl7pPr marL="914400" algn="l" rtl="0" fontAlgn="base">
        <a:spcBef>
          <a:spcPct val="0"/>
        </a:spcBef>
        <a:spcAft>
          <a:spcPct val="0"/>
        </a:spcAft>
        <a:defRPr sz="2400" b="1">
          <a:solidFill>
            <a:srgbClr val="E90505"/>
          </a:solidFill>
          <a:latin typeface="Arial" charset="0"/>
          <a:ea typeface="ＭＳ Ｐゴシック" pitchFamily="1" charset="-128"/>
        </a:defRPr>
      </a:lvl7pPr>
      <a:lvl8pPr marL="1371600" algn="l" rtl="0" fontAlgn="base">
        <a:spcBef>
          <a:spcPct val="0"/>
        </a:spcBef>
        <a:spcAft>
          <a:spcPct val="0"/>
        </a:spcAft>
        <a:defRPr sz="2400" b="1">
          <a:solidFill>
            <a:srgbClr val="E90505"/>
          </a:solidFill>
          <a:latin typeface="Arial" charset="0"/>
          <a:ea typeface="ＭＳ Ｐゴシック" pitchFamily="1" charset="-128"/>
        </a:defRPr>
      </a:lvl8pPr>
      <a:lvl9pPr marL="1828800" algn="l" rtl="0" fontAlgn="base">
        <a:spcBef>
          <a:spcPct val="0"/>
        </a:spcBef>
        <a:spcAft>
          <a:spcPct val="0"/>
        </a:spcAft>
        <a:defRPr sz="2400" b="1">
          <a:solidFill>
            <a:srgbClr val="E90505"/>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mn-ea"/>
        </a:defRPr>
      </a:lvl2pPr>
      <a:lvl3pPr marL="1143000" indent="-228600" algn="l" rtl="0" eaLnBrk="0" fontAlgn="base" hangingPunct="0">
        <a:spcBef>
          <a:spcPct val="20000"/>
        </a:spcBef>
        <a:spcAft>
          <a:spcPct val="0"/>
        </a:spcAft>
        <a:buChar char="•"/>
        <a:defRPr sz="24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0610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857408" y="6288744"/>
            <a:ext cx="711200" cy="329184"/>
          </a:xfrm>
          <a:prstGeom prst="rect">
            <a:avLst/>
          </a:prstGeom>
        </p:spPr>
        <p:txBody>
          <a:bodyPr vert="horz" lIns="91440" tIns="45720" rIns="91440" bIns="45720" rtlCol="0" anchor="ctr"/>
          <a:lstStyle>
            <a:lvl1pPr algn="l">
              <a:defRPr sz="1867" b="1" baseline="0">
                <a:solidFill>
                  <a:schemeClr val="tx1"/>
                </a:solidFill>
              </a:defRPr>
            </a:lvl1pPr>
          </a:lstStyle>
          <a:p>
            <a:pPr defTabSz="1219170"/>
            <a:fld id="{0CFEC368-1D7A-4F81-ABF6-AE0E36BAF64C}" type="slidenum">
              <a:rPr lang="en-US" smtClean="0">
                <a:solidFill>
                  <a:prstClr val="black"/>
                </a:solidFill>
              </a:rPr>
              <a:pPr defTabSz="1219170"/>
              <a:t>‹#›</a:t>
            </a:fld>
            <a:endParaRPr lang="en-US" dirty="0">
              <a:solidFill>
                <a:prstClr val="black"/>
              </a:solidFill>
            </a:endParaRPr>
          </a:p>
        </p:txBody>
      </p:sp>
    </p:spTree>
    <p:extLst>
      <p:ext uri="{BB962C8B-B14F-4D97-AF65-F5344CB8AC3E}">
        <p14:creationId xmlns:p14="http://schemas.microsoft.com/office/powerpoint/2010/main" xmlns="" val="24994706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ftr="0" dt="0"/>
  <p:txStyles>
    <p:titleStyle>
      <a:lvl1pPr algn="l" defTabSz="1219170" rtl="0" eaLnBrk="1" latinLnBrk="0" hangingPunct="1">
        <a:spcBef>
          <a:spcPct val="0"/>
        </a:spcBef>
        <a:buNone/>
        <a:defRPr sz="5333"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667"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33"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867"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0610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857408" y="6288744"/>
            <a:ext cx="711200" cy="329184"/>
          </a:xfrm>
          <a:prstGeom prst="rect">
            <a:avLst/>
          </a:prstGeom>
        </p:spPr>
        <p:txBody>
          <a:bodyPr vert="horz" lIns="91440" tIns="45720" rIns="91440" bIns="45720" rtlCol="0" anchor="ctr"/>
          <a:lstStyle>
            <a:lvl1pPr algn="l">
              <a:defRPr sz="1867" b="1" baseline="0">
                <a:solidFill>
                  <a:schemeClr val="tx1"/>
                </a:solidFill>
              </a:defRPr>
            </a:lvl1pPr>
          </a:lstStyle>
          <a:p>
            <a:pPr defTabSz="1219170"/>
            <a:fld id="{0CFEC368-1D7A-4F81-ABF6-AE0E36BAF64C}" type="slidenum">
              <a:rPr lang="en-US" smtClean="0">
                <a:solidFill>
                  <a:prstClr val="black"/>
                </a:solidFill>
              </a:rPr>
              <a:pPr defTabSz="1219170"/>
              <a:t>‹#›</a:t>
            </a:fld>
            <a:endParaRPr lang="en-US" dirty="0">
              <a:solidFill>
                <a:prstClr val="black"/>
              </a:solidFill>
            </a:endParaRPr>
          </a:p>
        </p:txBody>
      </p:sp>
    </p:spTree>
    <p:extLst>
      <p:ext uri="{BB962C8B-B14F-4D97-AF65-F5344CB8AC3E}">
        <p14:creationId xmlns:p14="http://schemas.microsoft.com/office/powerpoint/2010/main" xmlns="" val="36066081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sldNum="0" hdr="0" ftr="0" dt="0"/>
  <p:txStyles>
    <p:titleStyle>
      <a:lvl1pPr algn="l" defTabSz="1219170" rtl="0" eaLnBrk="1" latinLnBrk="0" hangingPunct="1">
        <a:spcBef>
          <a:spcPct val="0"/>
        </a:spcBef>
        <a:buNone/>
        <a:defRPr sz="5333"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667"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33"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867"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0610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857408" y="6288744"/>
            <a:ext cx="711200" cy="329184"/>
          </a:xfrm>
          <a:prstGeom prst="rect">
            <a:avLst/>
          </a:prstGeom>
        </p:spPr>
        <p:txBody>
          <a:bodyPr vert="horz" lIns="91440" tIns="45720" rIns="91440" bIns="45720" rtlCol="0" anchor="ctr"/>
          <a:lstStyle>
            <a:lvl1pPr algn="l">
              <a:defRPr sz="1867" b="1" baseline="0">
                <a:solidFill>
                  <a:schemeClr val="tx1"/>
                </a:solidFill>
              </a:defRPr>
            </a:lvl1pPr>
          </a:lstStyle>
          <a:p>
            <a:pPr defTabSz="1219170"/>
            <a:fld id="{0CFEC368-1D7A-4F81-ABF6-AE0E36BAF64C}" type="slidenum">
              <a:rPr lang="en-US" smtClean="0">
                <a:solidFill>
                  <a:prstClr val="black"/>
                </a:solidFill>
              </a:rPr>
              <a:pPr defTabSz="1219170"/>
              <a:t>‹#›</a:t>
            </a:fld>
            <a:endParaRPr lang="en-US" dirty="0">
              <a:solidFill>
                <a:prstClr val="black"/>
              </a:solidFill>
            </a:endParaRPr>
          </a:p>
        </p:txBody>
      </p:sp>
    </p:spTree>
    <p:extLst>
      <p:ext uri="{BB962C8B-B14F-4D97-AF65-F5344CB8AC3E}">
        <p14:creationId xmlns:p14="http://schemas.microsoft.com/office/powerpoint/2010/main" xmlns="" val="40216532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l" defTabSz="1219170" rtl="0" eaLnBrk="1" latinLnBrk="0" hangingPunct="1">
        <a:spcBef>
          <a:spcPct val="0"/>
        </a:spcBef>
        <a:buNone/>
        <a:defRPr sz="5333"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667"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33"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867"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image" Target="../media/image9.png"/><Relationship Id="rId1" Type="http://schemas.openxmlformats.org/officeDocument/2006/relationships/slideLayout" Target="../slideLayouts/slideLayout3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6.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0" y="3309257"/>
            <a:ext cx="9109166" cy="826558"/>
          </a:xfrm>
          <a:prstGeom prst="rect">
            <a:avLst/>
          </a:prstGeom>
          <a:noFill/>
          <a:ln w="264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8" rIns="91432" bIns="45718" numCol="1" spcCol="0" rtlCol="0" fromWordArt="0" anchor="t" anchorCtr="0" forceAA="0" compatLnSpc="1">
            <a:prstTxWarp prst="textNoShape">
              <a:avLst/>
            </a:prstTxWarp>
            <a:noAutofit/>
          </a:bodyPr>
          <a:lstStyle>
            <a:lvl1pPr algn="l" defTabSz="990570" rtl="0" eaLnBrk="1" latinLnBrk="0" hangingPunct="1">
              <a:spcBef>
                <a:spcPct val="0"/>
              </a:spcBef>
              <a:buNone/>
              <a:defRPr sz="4333" kern="1200" spc="-108"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072760"/>
            <a:r>
              <a:rPr lang="en-GB" sz="3500" b="1" dirty="0">
                <a:solidFill>
                  <a:prstClr val="white"/>
                </a:solidFill>
                <a:latin typeface="Arial" charset="0"/>
                <a:ea typeface="Arial" charset="0"/>
                <a:cs typeface="Arial" charset="0"/>
              </a:rPr>
              <a:t>High-level Overview: Organisational Update  </a:t>
            </a:r>
          </a:p>
        </p:txBody>
      </p:sp>
      <p:sp>
        <p:nvSpPr>
          <p:cNvPr id="5" name="Rectangle 4"/>
          <p:cNvSpPr/>
          <p:nvPr/>
        </p:nvSpPr>
        <p:spPr>
          <a:xfrm>
            <a:off x="134169" y="4023542"/>
            <a:ext cx="8974997" cy="553994"/>
          </a:xfrm>
          <a:prstGeom prst="rect">
            <a:avLst/>
          </a:prstGeom>
        </p:spPr>
        <p:txBody>
          <a:bodyPr wrap="square" lIns="91432" tIns="45718" rIns="91432" bIns="45718" anchor="t">
            <a:spAutoFit/>
          </a:bodyPr>
          <a:lstStyle/>
          <a:p>
            <a:r>
              <a:rPr lang="en-ZA" sz="1600" dirty="0">
                <a:solidFill>
                  <a:prstClr val="white"/>
                </a:solidFill>
                <a:latin typeface="Arial" charset="0"/>
                <a:ea typeface="Arial" charset="0"/>
                <a:cs typeface="Arial" charset="0"/>
              </a:rPr>
              <a:t>BRIEFING TO THE PORTFOLIO COMMITTEE ON HIGHER EDUCATION AND TRAINING</a:t>
            </a:r>
          </a:p>
          <a:p>
            <a:r>
              <a:rPr lang="en-ZA" sz="1400" dirty="0">
                <a:solidFill>
                  <a:prstClr val="white"/>
                </a:solidFill>
                <a:latin typeface="Arial" charset="0"/>
                <a:ea typeface="Arial" charset="0"/>
                <a:cs typeface="Arial" charset="0"/>
              </a:rPr>
              <a:t>28 FEBRUARY 2018</a:t>
            </a:r>
            <a:endParaRPr lang="en-US" sz="14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xmlns="" val="552354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37159"/>
            <a:ext cx="10713152" cy="691919"/>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2017 PAYMENTS</a:t>
            </a:r>
          </a:p>
        </p:txBody>
      </p:sp>
      <p:sp>
        <p:nvSpPr>
          <p:cNvPr id="7" name="Rectangle 6"/>
          <p:cNvSpPr/>
          <p:nvPr/>
        </p:nvSpPr>
        <p:spPr>
          <a:xfrm>
            <a:off x="1" y="1573048"/>
            <a:ext cx="12098215" cy="3785460"/>
          </a:xfrm>
          <a:prstGeom prst="rect">
            <a:avLst/>
          </a:prstGeom>
        </p:spPr>
        <p:txBody>
          <a:bodyPr wrap="square">
            <a:spAutoFit/>
          </a:bodyPr>
          <a:lstStyle/>
          <a:p>
            <a:pPr algn="just" defTabSz="1219170"/>
            <a:endParaRPr lang="en-ZA" sz="1600" dirty="0"/>
          </a:p>
          <a:p>
            <a:pPr algn="just" defTabSz="1219170"/>
            <a:r>
              <a:rPr lang="en-ZA" sz="1600" b="1" dirty="0"/>
              <a:t>2017 Close off</a:t>
            </a:r>
          </a:p>
          <a:p>
            <a:pPr algn="just" defTabSz="1219170"/>
            <a:endParaRPr lang="en-ZA" sz="1600" dirty="0"/>
          </a:p>
          <a:p>
            <a:pPr marL="228594" indent="-228594" algn="just" defTabSz="1219170">
              <a:buFont typeface="Arial" panose="020B0604020202020204" pitchFamily="34" charset="0"/>
              <a:buChar char="•"/>
            </a:pPr>
            <a:r>
              <a:rPr lang="en-ZA" sz="1600" dirty="0"/>
              <a:t>A total of  </a:t>
            </a:r>
            <a:r>
              <a:rPr lang="en-ZA" sz="1600" b="1" dirty="0"/>
              <a:t>R12bn</a:t>
            </a:r>
            <a:r>
              <a:rPr lang="en-ZA" sz="1600" dirty="0"/>
              <a:t> worth of LAFSOP have been generated for Universities with </a:t>
            </a:r>
            <a:r>
              <a:rPr lang="en-ZA" sz="1600" b="1" dirty="0"/>
              <a:t>R11.1 bn </a:t>
            </a:r>
            <a:r>
              <a:rPr lang="en-ZA" sz="1600" dirty="0"/>
              <a:t>of these signed by Students. For TVETs colleges a total of  </a:t>
            </a:r>
            <a:r>
              <a:rPr lang="en-ZA" sz="1600" b="1" dirty="0"/>
              <a:t>R 1.8 bn </a:t>
            </a:r>
            <a:r>
              <a:rPr lang="en-ZA" sz="1600" dirty="0"/>
              <a:t>has been generated with </a:t>
            </a:r>
            <a:r>
              <a:rPr lang="en-ZA" sz="1600" b="1" dirty="0"/>
              <a:t>R 1.6bn </a:t>
            </a:r>
            <a:r>
              <a:rPr lang="en-ZA" sz="1600" dirty="0"/>
              <a:t>worth of SOP accepted . </a:t>
            </a:r>
          </a:p>
          <a:p>
            <a:pPr marL="228594" indent="-228594" algn="just" defTabSz="1219170">
              <a:buFont typeface="Arial" panose="020B0604020202020204" pitchFamily="34" charset="0"/>
              <a:buChar char="•"/>
            </a:pPr>
            <a:r>
              <a:rPr lang="en-ZA" sz="1600" dirty="0"/>
              <a:t>To date NSFAS has paid a total of  </a:t>
            </a:r>
            <a:r>
              <a:rPr lang="en-ZA" sz="1600" b="1" dirty="0"/>
              <a:t>R11.3 bn </a:t>
            </a:r>
            <a:r>
              <a:rPr lang="en-ZA" sz="1600" dirty="0"/>
              <a:t>to universities against  </a:t>
            </a:r>
            <a:r>
              <a:rPr lang="en-ZA" sz="1600" b="1" dirty="0"/>
              <a:t>R11.1 bn </a:t>
            </a:r>
            <a:r>
              <a:rPr lang="en-ZA" sz="1600" dirty="0"/>
              <a:t>of LAFSOP signed and </a:t>
            </a:r>
            <a:r>
              <a:rPr lang="en-ZA" sz="1600" b="1" dirty="0"/>
              <a:t>R1,7bn</a:t>
            </a:r>
            <a:r>
              <a:rPr lang="en-ZA" sz="1600" dirty="0"/>
              <a:t> for TVETs against </a:t>
            </a:r>
            <a:r>
              <a:rPr lang="en-ZA" sz="1600" b="1" dirty="0"/>
              <a:t>R1.6bn</a:t>
            </a:r>
            <a:r>
              <a:rPr lang="en-ZA" sz="1600" dirty="0"/>
              <a:t> for the 2017 academic year </a:t>
            </a:r>
          </a:p>
          <a:p>
            <a:pPr marL="228594" indent="-228594" algn="just" defTabSz="1219170">
              <a:buFont typeface="Arial" panose="020B0604020202020204" pitchFamily="34" charset="0"/>
              <a:buChar char="•"/>
            </a:pPr>
            <a:endParaRPr lang="en-ZA" sz="1600" dirty="0"/>
          </a:p>
          <a:p>
            <a:pPr marL="228594" indent="-228594" algn="ctr" defTabSz="1219170">
              <a:buFont typeface="Arial" panose="020B0604020202020204" pitchFamily="34" charset="0"/>
              <a:buChar char="•"/>
            </a:pPr>
            <a:r>
              <a:rPr lang="en-ZA" sz="2133" b="1" dirty="0"/>
              <a:t>Payments can only be made for students who have been accounted for in the form of registration and where a LAFSOP has been signed.</a:t>
            </a:r>
          </a:p>
          <a:p>
            <a:pPr marL="228594" indent="-228594" algn="ctr" defTabSz="1219170">
              <a:buFont typeface="Arial" panose="020B0604020202020204" pitchFamily="34" charset="0"/>
              <a:buChar char="•"/>
            </a:pPr>
            <a:r>
              <a:rPr lang="en-ZA" sz="2133" b="1" dirty="0"/>
              <a:t>DHET TVET allocation does not necessary translate into number of students at the college</a:t>
            </a:r>
          </a:p>
          <a:p>
            <a:pPr algn="just" defTabSz="1219170"/>
            <a:endParaRPr lang="en-ZA" sz="1600" dirty="0"/>
          </a:p>
          <a:p>
            <a:pPr algn="just" defTabSz="1219170"/>
            <a:endParaRPr lang="en-ZA" sz="1600" b="1" dirty="0"/>
          </a:p>
          <a:p>
            <a:pPr algn="just" defTabSz="1219170"/>
            <a:endParaRPr lang="en-ZA" sz="1600" dirty="0"/>
          </a:p>
        </p:txBody>
      </p:sp>
    </p:spTree>
    <p:extLst>
      <p:ext uri="{BB962C8B-B14F-4D97-AF65-F5344CB8AC3E}">
        <p14:creationId xmlns:p14="http://schemas.microsoft.com/office/powerpoint/2010/main" xmlns="" val="802392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9456" y="50533"/>
            <a:ext cx="10465163" cy="1446743"/>
          </a:xfrm>
          <a:prstGeom prst="rect">
            <a:avLst/>
          </a:prstGeom>
        </p:spPr>
        <p:txBody>
          <a:bodyPr wrap="square">
            <a:spAutoFit/>
          </a:bodyPr>
          <a:lstStyle/>
          <a:p>
            <a:pPr defTabSz="1219170">
              <a:buClr>
                <a:srgbClr val="C00000"/>
              </a:buClr>
            </a:pPr>
            <a:endParaRPr lang="en-ZA" sz="2667" dirty="0">
              <a:solidFill>
                <a:prstClr val="white">
                  <a:lumMod val="50000"/>
                </a:prstClr>
              </a:solidFill>
            </a:endParaRPr>
          </a:p>
          <a:p>
            <a:pPr defTabSz="1219170">
              <a:buClr>
                <a:srgbClr val="C00000"/>
              </a:buClr>
            </a:pPr>
            <a:r>
              <a:rPr lang="en-ZA" sz="2667" dirty="0">
                <a:solidFill>
                  <a:prstClr val="white">
                    <a:lumMod val="50000"/>
                  </a:prstClr>
                </a:solidFill>
              </a:rPr>
              <a:t> </a:t>
            </a:r>
          </a:p>
          <a:p>
            <a:pPr defTabSz="1219170">
              <a:buClr>
                <a:srgbClr val="C00000"/>
              </a:buClr>
            </a:pPr>
            <a:endParaRPr lang="en-ZA" sz="3467" dirty="0">
              <a:solidFill>
                <a:prstClr val="white">
                  <a:lumMod val="50000"/>
                </a:prstClr>
              </a:solidFill>
            </a:endParaRPr>
          </a:p>
        </p:txBody>
      </p:sp>
      <p:sp>
        <p:nvSpPr>
          <p:cNvPr id="7" name="Rectangle 6"/>
          <p:cNvSpPr/>
          <p:nvPr/>
        </p:nvSpPr>
        <p:spPr>
          <a:xfrm>
            <a:off x="431371" y="932723"/>
            <a:ext cx="10753200" cy="5794791"/>
          </a:xfrm>
          <a:prstGeom prst="rect">
            <a:avLst/>
          </a:prstGeom>
          <a:noFill/>
          <a:ln>
            <a:solidFill>
              <a:schemeClr val="accent1"/>
            </a:solidFill>
          </a:ln>
        </p:spPr>
        <p:txBody>
          <a:bodyPr wrap="square">
            <a:spAutoFit/>
          </a:bodyPr>
          <a:lstStyle/>
          <a:p>
            <a:pPr defTabSz="1219170">
              <a:buClr>
                <a:srgbClr val="A71F23"/>
              </a:buClr>
              <a:defRPr/>
            </a:pPr>
            <a:endParaRPr lang="en-GB" sz="1067" b="1" dirty="0">
              <a:solidFill>
                <a:srgbClr val="002060"/>
              </a:solidFill>
            </a:endParaRPr>
          </a:p>
          <a:p>
            <a:pPr marL="228594" indent="-228594" defTabSz="1219170">
              <a:buClr>
                <a:srgbClr val="A71F23"/>
              </a:buClr>
              <a:buFont typeface="Arial" panose="020B0604020202020204" pitchFamily="34" charset="0"/>
              <a:buChar char="•"/>
              <a:defRPr/>
            </a:pPr>
            <a:r>
              <a:rPr lang="en-GB" sz="1333" dirty="0">
                <a:solidFill>
                  <a:srgbClr val="002060"/>
                </a:solidFill>
              </a:rPr>
              <a:t>2017 Payments made to colleges against SOPs generated (expressed as a % of SOPs generated) is standing at </a:t>
            </a:r>
            <a:r>
              <a:rPr lang="en-GB" sz="1333" b="1" dirty="0">
                <a:solidFill>
                  <a:srgbClr val="002060"/>
                </a:solidFill>
              </a:rPr>
              <a:t>92%.</a:t>
            </a:r>
          </a:p>
          <a:p>
            <a:pPr defTabSz="1219170">
              <a:buClr>
                <a:srgbClr val="A71F23"/>
              </a:buClr>
              <a:defRPr/>
            </a:pPr>
            <a:endParaRPr lang="en-GB" sz="1333" b="1" dirty="0">
              <a:solidFill>
                <a:srgbClr val="002060"/>
              </a:solidFill>
            </a:endParaRPr>
          </a:p>
          <a:p>
            <a:pPr marL="228594" indent="-228594" defTabSz="1219170">
              <a:buClr>
                <a:srgbClr val="A71F23"/>
              </a:buClr>
              <a:buFont typeface="Arial" panose="020B0604020202020204" pitchFamily="34" charset="0"/>
              <a:buChar char="•"/>
              <a:defRPr/>
            </a:pPr>
            <a:r>
              <a:rPr lang="en-GB" sz="1333" dirty="0">
                <a:solidFill>
                  <a:srgbClr val="002060"/>
                </a:solidFill>
              </a:rPr>
              <a:t>2017 Payments made to colleges against total allocation (expressed as a % of total allocation ) is standing at </a:t>
            </a:r>
            <a:r>
              <a:rPr lang="en-GB" sz="1333" b="1" dirty="0">
                <a:solidFill>
                  <a:srgbClr val="002060"/>
                </a:solidFill>
              </a:rPr>
              <a:t>71%.</a:t>
            </a:r>
          </a:p>
          <a:p>
            <a:pPr defTabSz="1219170">
              <a:buClr>
                <a:srgbClr val="A71F23"/>
              </a:buClr>
              <a:defRPr/>
            </a:pPr>
            <a:endParaRPr lang="en-US" sz="1333" dirty="0">
              <a:solidFill>
                <a:srgbClr val="002060"/>
              </a:solidFill>
            </a:endParaRPr>
          </a:p>
          <a:p>
            <a:pPr marL="228594" indent="-228594" defTabSz="1219170">
              <a:buClr>
                <a:srgbClr val="A71F23"/>
              </a:buClr>
              <a:buFont typeface="Arial" panose="020B0604020202020204" pitchFamily="34" charset="0"/>
              <a:buChar char="•"/>
              <a:defRPr/>
            </a:pPr>
            <a:r>
              <a:rPr lang="en-US" sz="1333" dirty="0">
                <a:solidFill>
                  <a:srgbClr val="002060"/>
                </a:solidFill>
              </a:rPr>
              <a:t>However, the POR received are mostly identified by student numbers, and NSFAS cannot identify students without an ID number, resulting in delays on the signing of these SOPs. – Affected colleges have been notified.</a:t>
            </a:r>
          </a:p>
          <a:p>
            <a:pPr marL="228594" indent="-228594" defTabSz="1219170">
              <a:buClr>
                <a:srgbClr val="A71F23"/>
              </a:buClr>
              <a:buFont typeface="Arial" panose="020B0604020202020204" pitchFamily="34" charset="0"/>
              <a:buChar char="•"/>
              <a:defRPr/>
            </a:pPr>
            <a:endParaRPr lang="en-US" sz="1333" dirty="0">
              <a:solidFill>
                <a:srgbClr val="002060"/>
              </a:solidFill>
            </a:endParaRPr>
          </a:p>
          <a:p>
            <a:pPr marL="228594" indent="-228594" defTabSz="1219170">
              <a:buClr>
                <a:srgbClr val="A71F23"/>
              </a:buClr>
              <a:buFont typeface="Arial" panose="020B0604020202020204" pitchFamily="34" charset="0"/>
              <a:buChar char="•"/>
              <a:defRPr/>
            </a:pPr>
            <a:r>
              <a:rPr lang="en-US" sz="1333" dirty="0">
                <a:solidFill>
                  <a:srgbClr val="002060"/>
                </a:solidFill>
              </a:rPr>
              <a:t>NSFAS longer paying based on SOPs generated, but rather only paying once SOPs are signed and signing depends on proof of registrations. </a:t>
            </a:r>
          </a:p>
          <a:p>
            <a:pPr defTabSz="1219170">
              <a:buClr>
                <a:srgbClr val="A71F23"/>
              </a:buClr>
              <a:defRPr/>
            </a:pPr>
            <a:endParaRPr lang="en-US" sz="1333" dirty="0">
              <a:solidFill>
                <a:srgbClr val="002060"/>
              </a:solidFill>
            </a:endParaRPr>
          </a:p>
          <a:p>
            <a:pPr marL="228594" indent="-228594" defTabSz="1219170">
              <a:buClr>
                <a:srgbClr val="A71F23"/>
              </a:buClr>
              <a:buFont typeface="Arial" panose="020B0604020202020204" pitchFamily="34" charset="0"/>
              <a:buChar char="•"/>
              <a:defRPr/>
            </a:pPr>
            <a:r>
              <a:rPr lang="en-US" sz="1333" dirty="0">
                <a:solidFill>
                  <a:srgbClr val="002060"/>
                </a:solidFill>
              </a:rPr>
              <a:t>The task team is working tirelessly with Colleges to close the gap between generated and accepted, by requesting Colleges to provide ID numbers next to the student numbers already captured from the submitted PORs. </a:t>
            </a:r>
          </a:p>
          <a:p>
            <a:pPr marL="228594" indent="-228594" defTabSz="1219170">
              <a:buClr>
                <a:srgbClr val="A71F23"/>
              </a:buClr>
              <a:buFont typeface="Arial" panose="020B0604020202020204" pitchFamily="34" charset="0"/>
              <a:buChar char="•"/>
              <a:defRPr/>
            </a:pPr>
            <a:endParaRPr lang="en-GB" sz="1333" b="1" dirty="0">
              <a:solidFill>
                <a:srgbClr val="002060"/>
              </a:solidFill>
            </a:endParaRPr>
          </a:p>
          <a:p>
            <a:pPr marL="228594" indent="-228594" defTabSz="1219170">
              <a:buClr>
                <a:srgbClr val="A71F23"/>
              </a:buClr>
              <a:buFont typeface="Arial" panose="020B0604020202020204" pitchFamily="34" charset="0"/>
              <a:buChar char="•"/>
              <a:defRPr/>
            </a:pPr>
            <a:r>
              <a:rPr lang="en-GB" sz="1333" b="1" dirty="0">
                <a:solidFill>
                  <a:srgbClr val="002060"/>
                </a:solidFill>
              </a:rPr>
              <a:t>Central Johannesburg College</a:t>
            </a:r>
            <a:r>
              <a:rPr lang="en-GB" sz="1333" dirty="0">
                <a:solidFill>
                  <a:srgbClr val="002060"/>
                </a:solidFill>
              </a:rPr>
              <a:t> – with the intervention strategy implemented by NSFAS operations in January 2018, SOPS generated have increased to R35.4million due to registrations uploaded, therefore increasing percentage utilisation against SOP’s generated from </a:t>
            </a:r>
            <a:r>
              <a:rPr lang="en-GB" sz="1333" b="1" dirty="0">
                <a:solidFill>
                  <a:srgbClr val="002060"/>
                </a:solidFill>
              </a:rPr>
              <a:t>17%  to 62%.  - Holding up payment of the full R35.4million are the proof of registrations not yet received from the college. – Current unsigned SOPs have further reduced to the value of R942 433 (table on previous slide to be updated with new LAFSOP report).</a:t>
            </a:r>
          </a:p>
          <a:p>
            <a:pPr marL="228594" indent="-228594" defTabSz="1219170">
              <a:buClr>
                <a:srgbClr val="A71F23"/>
              </a:buClr>
              <a:buFont typeface="Arial" panose="020B0604020202020204" pitchFamily="34" charset="0"/>
              <a:buChar char="•"/>
              <a:defRPr/>
            </a:pPr>
            <a:endParaRPr lang="en-GB" sz="1333" b="1" dirty="0">
              <a:solidFill>
                <a:srgbClr val="002060"/>
              </a:solidFill>
            </a:endParaRPr>
          </a:p>
          <a:p>
            <a:pPr marL="228594" indent="-228594" defTabSz="1219170">
              <a:buClr>
                <a:srgbClr val="A71F23"/>
              </a:buClr>
              <a:buFont typeface="Arial" panose="020B0604020202020204" pitchFamily="34" charset="0"/>
              <a:buChar char="•"/>
              <a:defRPr/>
            </a:pPr>
            <a:r>
              <a:rPr lang="en-GB" sz="1333" b="1" dirty="0">
                <a:solidFill>
                  <a:srgbClr val="002060"/>
                </a:solidFill>
              </a:rPr>
              <a:t>Tshwane North College </a:t>
            </a:r>
            <a:r>
              <a:rPr lang="en-GB" sz="1333" dirty="0">
                <a:solidFill>
                  <a:srgbClr val="002060"/>
                </a:solidFill>
              </a:rPr>
              <a:t> – with the intervention strategy implemented by NSFAS operations in December, SOPS generated have increased to R61.8 million due to registrations uploaded, therefore increasing percentage utilisation against SOP’s generated from </a:t>
            </a:r>
            <a:r>
              <a:rPr lang="en-GB" sz="1333" b="1" dirty="0">
                <a:solidFill>
                  <a:srgbClr val="002060"/>
                </a:solidFill>
              </a:rPr>
              <a:t>23%  to 77%. </a:t>
            </a:r>
          </a:p>
          <a:p>
            <a:pPr marL="228594" indent="-228594" defTabSz="1219170">
              <a:buClr>
                <a:srgbClr val="A71F23"/>
              </a:buClr>
              <a:buFont typeface="Arial" panose="020B0604020202020204" pitchFamily="34" charset="0"/>
              <a:buChar char="•"/>
              <a:defRPr/>
            </a:pPr>
            <a:endParaRPr lang="en-GB" sz="1333" dirty="0">
              <a:solidFill>
                <a:srgbClr val="002060"/>
              </a:solidFill>
            </a:endParaRPr>
          </a:p>
          <a:p>
            <a:pPr marL="228594" indent="-228594" defTabSz="1219170">
              <a:buClr>
                <a:srgbClr val="A71F23"/>
              </a:buClr>
              <a:buFont typeface="Arial" panose="020B0604020202020204" pitchFamily="34" charset="0"/>
              <a:buChar char="•"/>
              <a:defRPr/>
            </a:pPr>
            <a:r>
              <a:rPr lang="en-GB" sz="1333" b="1" dirty="0">
                <a:solidFill>
                  <a:srgbClr val="002060"/>
                </a:solidFill>
              </a:rPr>
              <a:t>Ehlanzeni College </a:t>
            </a:r>
            <a:r>
              <a:rPr lang="en-GB" sz="1333" dirty="0">
                <a:solidFill>
                  <a:srgbClr val="002060"/>
                </a:solidFill>
              </a:rPr>
              <a:t>- appears</a:t>
            </a:r>
            <a:r>
              <a:rPr lang="en-GB" sz="1333" b="1" dirty="0">
                <a:solidFill>
                  <a:srgbClr val="002060"/>
                </a:solidFill>
              </a:rPr>
              <a:t> </a:t>
            </a:r>
            <a:r>
              <a:rPr lang="en-GB" sz="1333" dirty="0">
                <a:solidFill>
                  <a:srgbClr val="002060"/>
                </a:solidFill>
              </a:rPr>
              <a:t>to have utilization reflecting at 312% but this is due to college not adhering to 70/30 TVET rules and had outrageously pushed up allowances in order to increase claim amount – This has been brought to the attention of the DHET via weekly DEHT TVET Branch Meeting. – We are also busy with the process of cancelling the allowances which were loaded by the college in November 2017 (inflated amounts) and only paying the tuition amounts for these students</a:t>
            </a:r>
            <a:r>
              <a:rPr lang="en-GB" sz="1067" dirty="0">
                <a:solidFill>
                  <a:srgbClr val="002060"/>
                </a:solidFill>
              </a:rPr>
              <a:t>.</a:t>
            </a:r>
          </a:p>
        </p:txBody>
      </p:sp>
      <p:sp>
        <p:nvSpPr>
          <p:cNvPr id="6" name="Rectangle 5"/>
          <p:cNvSpPr/>
          <p:nvPr/>
        </p:nvSpPr>
        <p:spPr>
          <a:xfrm>
            <a:off x="1007435" y="37159"/>
            <a:ext cx="10713152" cy="691919"/>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2017 PAYMENTS</a:t>
            </a:r>
          </a:p>
        </p:txBody>
      </p:sp>
    </p:spTree>
    <p:extLst>
      <p:ext uri="{BB962C8B-B14F-4D97-AF65-F5344CB8AC3E}">
        <p14:creationId xmlns:p14="http://schemas.microsoft.com/office/powerpoint/2010/main" xmlns="" val="8542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92481" y="9300755"/>
          <a:ext cx="9562012" cy="18272760"/>
        </p:xfrm>
        <a:graphic>
          <a:graphicData uri="http://schemas.openxmlformats.org/drawingml/2006/table">
            <a:tbl>
              <a:tblPr>
                <a:tableStyleId>{5202B0CA-FC54-4496-8BCA-5EF66A818D29}</a:tableStyleId>
              </a:tblPr>
              <a:tblGrid>
                <a:gridCol w="3152704">
                  <a:extLst>
                    <a:ext uri="{9D8B030D-6E8A-4147-A177-3AD203B41FA5}">
                      <a16:colId xmlns:a16="http://schemas.microsoft.com/office/drawing/2014/main" xmlns="" val="20000"/>
                    </a:ext>
                  </a:extLst>
                </a:gridCol>
                <a:gridCol w="1450961">
                  <a:extLst>
                    <a:ext uri="{9D8B030D-6E8A-4147-A177-3AD203B41FA5}">
                      <a16:colId xmlns:a16="http://schemas.microsoft.com/office/drawing/2014/main" xmlns="" val="20001"/>
                    </a:ext>
                  </a:extLst>
                </a:gridCol>
                <a:gridCol w="1433048">
                  <a:extLst>
                    <a:ext uri="{9D8B030D-6E8A-4147-A177-3AD203B41FA5}">
                      <a16:colId xmlns:a16="http://schemas.microsoft.com/office/drawing/2014/main" xmlns="" val="20002"/>
                    </a:ext>
                  </a:extLst>
                </a:gridCol>
                <a:gridCol w="1203760">
                  <a:extLst>
                    <a:ext uri="{9D8B030D-6E8A-4147-A177-3AD203B41FA5}">
                      <a16:colId xmlns:a16="http://schemas.microsoft.com/office/drawing/2014/main" xmlns="" val="20003"/>
                    </a:ext>
                  </a:extLst>
                </a:gridCol>
                <a:gridCol w="687864">
                  <a:extLst>
                    <a:ext uri="{9D8B030D-6E8A-4147-A177-3AD203B41FA5}">
                      <a16:colId xmlns:a16="http://schemas.microsoft.com/office/drawing/2014/main" xmlns="" val="20004"/>
                    </a:ext>
                  </a:extLst>
                </a:gridCol>
                <a:gridCol w="1633675">
                  <a:extLst>
                    <a:ext uri="{9D8B030D-6E8A-4147-A177-3AD203B41FA5}">
                      <a16:colId xmlns:a16="http://schemas.microsoft.com/office/drawing/2014/main" xmlns="" val="20005"/>
                    </a:ext>
                  </a:extLst>
                </a:gridCol>
              </a:tblGrid>
              <a:tr h="167640">
                <a:tc>
                  <a:txBody>
                    <a:bodyPr/>
                    <a:lstStyle/>
                    <a:p>
                      <a:pPr algn="l" fontAlgn="b"/>
                      <a:r>
                        <a:rPr lang="en-US" sz="1100" b="1" i="0" u="none" strike="noStrike" dirty="0">
                          <a:solidFill>
                            <a:srgbClr val="000000"/>
                          </a:solidFill>
                          <a:effectLst/>
                          <a:latin typeface="Calibri" panose="020F0502020204030204" pitchFamily="34" charset="0"/>
                        </a:rPr>
                        <a:t> </a:t>
                      </a:r>
                    </a:p>
                  </a:txBody>
                  <a:tcPr marL="0" marR="0" marT="0" marB="0" anchor="b">
                    <a:solidFill>
                      <a:schemeClr val="accent5">
                        <a:lumMod val="75000"/>
                      </a:schemeClr>
                    </a:solidFill>
                  </a:tcPr>
                </a:tc>
                <a:tc>
                  <a:txBody>
                    <a:bodyPr/>
                    <a:lstStyle/>
                    <a:p>
                      <a:pPr algn="ctr" fontAlgn="b"/>
                      <a:r>
                        <a:rPr lang="en-US" sz="1100" b="1" i="1" u="none" strike="noStrike" dirty="0">
                          <a:solidFill>
                            <a:srgbClr val="000000"/>
                          </a:solidFill>
                          <a:effectLst/>
                          <a:latin typeface="Calibri" panose="020F0502020204030204" pitchFamily="34" charset="0"/>
                        </a:rPr>
                        <a:t> ALLOCATION R VAULES </a:t>
                      </a:r>
                    </a:p>
                  </a:txBody>
                  <a:tcPr marL="0" marR="0" marT="0" marB="0" anchor="b">
                    <a:solidFill>
                      <a:schemeClr val="accent5">
                        <a:lumMod val="75000"/>
                      </a:schemeClr>
                    </a:solidFill>
                  </a:tcPr>
                </a:tc>
                <a:tc gridSpan="3">
                  <a:txBody>
                    <a:bodyPr/>
                    <a:lstStyle/>
                    <a:p>
                      <a:pPr algn="ctr" fontAlgn="b"/>
                      <a:r>
                        <a:rPr lang="en-US" sz="1100" b="1" i="1" u="none" strike="noStrike">
                          <a:solidFill>
                            <a:srgbClr val="000000"/>
                          </a:solidFill>
                          <a:effectLst/>
                          <a:latin typeface="Calibri" panose="020F0502020204030204" pitchFamily="34" charset="0"/>
                        </a:rPr>
                        <a:t> SOP R VALUES </a:t>
                      </a:r>
                    </a:p>
                  </a:txBody>
                  <a:tcPr marL="0" marR="0" marT="0" marB="0" anchor="b">
                    <a:solidFill>
                      <a:schemeClr val="accent5">
                        <a:lumMod val="75000"/>
                      </a:schemeClr>
                    </a:solidFill>
                  </a:tcPr>
                </a:tc>
                <a:tc hMerge="1">
                  <a:txBody>
                    <a:bodyPr/>
                    <a:lstStyle/>
                    <a:p>
                      <a:endParaRPr lang="en-US"/>
                    </a:p>
                  </a:txBody>
                  <a:tcPr>
                    <a:solidFill>
                      <a:schemeClr val="accent5">
                        <a:lumMod val="75000"/>
                      </a:schemeClr>
                    </a:solidFill>
                  </a:tcPr>
                </a:tc>
                <a:tc hMerge="1">
                  <a:txBody>
                    <a:bodyPr/>
                    <a:lstStyle/>
                    <a:p>
                      <a:endParaRPr lang="en-US"/>
                    </a:p>
                  </a:txBody>
                  <a:tcPr>
                    <a:solidFill>
                      <a:schemeClr val="accent5">
                        <a:lumMod val="7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accent5">
                        <a:lumMod val="75000"/>
                      </a:schemeClr>
                    </a:solidFill>
                  </a:tcPr>
                </a:tc>
                <a:extLst>
                  <a:ext uri="{0D108BD9-81ED-4DB2-BD59-A6C34878D82A}">
                    <a16:rowId xmlns:a16="http://schemas.microsoft.com/office/drawing/2014/main" xmlns="" val="10000"/>
                  </a:ext>
                </a:extLst>
              </a:tr>
              <a:tr h="487680">
                <a:tc>
                  <a:txBody>
                    <a:bodyPr/>
                    <a:lstStyle/>
                    <a:p>
                      <a:pPr algn="l" fontAlgn="ctr"/>
                      <a:r>
                        <a:rPr lang="en-US" sz="1100" b="1" i="0" u="none" strike="noStrike">
                          <a:solidFill>
                            <a:srgbClr val="000000"/>
                          </a:solidFill>
                          <a:effectLst/>
                          <a:latin typeface="Calibri" panose="020F0502020204030204" pitchFamily="34" charset="0"/>
                        </a:rPr>
                        <a:t>TVET College</a:t>
                      </a:r>
                    </a:p>
                  </a:txBody>
                  <a:tcPr marL="0" marR="0" marT="0" marB="0" anchor="ctr">
                    <a:solidFill>
                      <a:schemeClr val="accent5">
                        <a:lumMod val="75000"/>
                      </a:schemeClr>
                    </a:solidFill>
                  </a:tcPr>
                </a:tc>
                <a:tc>
                  <a:txBody>
                    <a:bodyPr/>
                    <a:lstStyle/>
                    <a:p>
                      <a:pPr algn="l" fontAlgn="ctr"/>
                      <a:r>
                        <a:rPr lang="en-US" sz="1100" b="1" i="0" u="none" strike="noStrike">
                          <a:solidFill>
                            <a:srgbClr val="000000"/>
                          </a:solidFill>
                          <a:effectLst/>
                          <a:latin typeface="Calibri" panose="020F0502020204030204" pitchFamily="34" charset="0"/>
                        </a:rPr>
                        <a:t> Total Allocation </a:t>
                      </a:r>
                    </a:p>
                  </a:txBody>
                  <a:tcPr marL="0" marR="0" marT="0" marB="0" anchor="ctr">
                    <a:solidFill>
                      <a:schemeClr val="accent5">
                        <a:lumMod val="75000"/>
                      </a:schemeClr>
                    </a:solidFill>
                  </a:tcPr>
                </a:tc>
                <a:tc>
                  <a:txBody>
                    <a:bodyPr/>
                    <a:lstStyle/>
                    <a:p>
                      <a:pPr algn="l" fontAlgn="ctr"/>
                      <a:r>
                        <a:rPr lang="en-US" sz="1100" b="1" i="0" u="none" strike="noStrike">
                          <a:solidFill>
                            <a:srgbClr val="000000"/>
                          </a:solidFill>
                          <a:effectLst/>
                          <a:latin typeface="Calibri" panose="020F0502020204030204" pitchFamily="34" charset="0"/>
                        </a:rPr>
                        <a:t> SOP'S ACCEPTED </a:t>
                      </a:r>
                    </a:p>
                  </a:txBody>
                  <a:tcPr marL="0" marR="0" marT="0" marB="0" anchor="ctr">
                    <a:solidFill>
                      <a:schemeClr val="accent5">
                        <a:lumMod val="75000"/>
                      </a:schemeClr>
                    </a:solidFill>
                  </a:tcPr>
                </a:tc>
                <a:tc>
                  <a:txBody>
                    <a:bodyPr/>
                    <a:lstStyle/>
                    <a:p>
                      <a:pPr algn="l" fontAlgn="ctr"/>
                      <a:r>
                        <a:rPr lang="en-US" sz="1100" b="1" i="0" u="none" strike="noStrike">
                          <a:solidFill>
                            <a:srgbClr val="000000"/>
                          </a:solidFill>
                          <a:effectLst/>
                          <a:latin typeface="Calibri" panose="020F0502020204030204" pitchFamily="34" charset="0"/>
                        </a:rPr>
                        <a:t> SOP'S NOT ACCEPTED </a:t>
                      </a:r>
                    </a:p>
                  </a:txBody>
                  <a:tcPr marL="0" marR="0" marT="0" marB="0" anchor="ctr">
                    <a:solidFill>
                      <a:schemeClr val="accent5">
                        <a:lumMod val="75000"/>
                      </a:schemeClr>
                    </a:solidFill>
                  </a:tcPr>
                </a:tc>
                <a:tc>
                  <a:txBody>
                    <a:bodyPr/>
                    <a:lstStyle/>
                    <a:p>
                      <a:pPr algn="l" fontAlgn="ctr"/>
                      <a:r>
                        <a:rPr lang="en-US" sz="1100" b="1" i="0" u="none" strike="noStrike">
                          <a:solidFill>
                            <a:srgbClr val="000000"/>
                          </a:solidFill>
                          <a:effectLst/>
                          <a:latin typeface="Calibri" panose="020F0502020204030204" pitchFamily="34" charset="0"/>
                        </a:rPr>
                        <a:t> TOTAL SOP'S GENERATED </a:t>
                      </a:r>
                    </a:p>
                  </a:txBody>
                  <a:tcPr marL="0" marR="0" marT="0" marB="0" anchor="ctr">
                    <a:solidFill>
                      <a:schemeClr val="accent5">
                        <a:lumMod val="75000"/>
                      </a:schemeClr>
                    </a:solidFill>
                  </a:tcPr>
                </a:tc>
                <a:tc>
                  <a:txBody>
                    <a:bodyPr/>
                    <a:lstStyle/>
                    <a:p>
                      <a:pPr algn="ctr" fontAlgn="ctr"/>
                      <a:r>
                        <a:rPr lang="en-US" sz="1100" b="1" i="0" u="none" strike="noStrike">
                          <a:solidFill>
                            <a:srgbClr val="000000"/>
                          </a:solidFill>
                          <a:effectLst/>
                          <a:latin typeface="Calibri" panose="020F0502020204030204" pitchFamily="34" charset="0"/>
                        </a:rPr>
                        <a:t> PAYMENTS MADE TO COLLEGE </a:t>
                      </a:r>
                    </a:p>
                  </a:txBody>
                  <a:tcPr marL="0" marR="0" marT="0" marB="0" anchor="ctr">
                    <a:solidFill>
                      <a:schemeClr val="accent5">
                        <a:lumMod val="75000"/>
                      </a:schemeClr>
                    </a:solidFill>
                  </a:tcPr>
                </a:tc>
                <a:extLst>
                  <a:ext uri="{0D108BD9-81ED-4DB2-BD59-A6C34878D82A}">
                    <a16:rowId xmlns:a16="http://schemas.microsoft.com/office/drawing/2014/main" xmlns="" val="10001"/>
                  </a:ext>
                </a:extLst>
              </a:tr>
              <a:tr h="335280">
                <a:tc>
                  <a:txBody>
                    <a:bodyPr/>
                    <a:lstStyle/>
                    <a:p>
                      <a:pPr algn="l" fontAlgn="b"/>
                      <a:r>
                        <a:rPr lang="en-US" sz="1100" b="0" i="0" u="none" strike="noStrike">
                          <a:solidFill>
                            <a:srgbClr val="000000"/>
                          </a:solidFill>
                          <a:effectLst/>
                          <a:latin typeface="Calibri" panose="020F0502020204030204" pitchFamily="34" charset="0"/>
                        </a:rPr>
                        <a:t>Boland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37,886,000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23,561,523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241,992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23,803,515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25,414,721 </a:t>
                      </a:r>
                    </a:p>
                  </a:txBody>
                  <a:tcPr marL="0" marR="0" marT="0" marB="0" anchor="b">
                    <a:solidFill>
                      <a:schemeClr val="accent5">
                        <a:lumMod val="75000"/>
                      </a:schemeClr>
                    </a:solidFill>
                  </a:tcPr>
                </a:tc>
                <a:extLst>
                  <a:ext uri="{0D108BD9-81ED-4DB2-BD59-A6C34878D82A}">
                    <a16:rowId xmlns:a16="http://schemas.microsoft.com/office/drawing/2014/main" xmlns="" val="10002"/>
                  </a:ext>
                </a:extLst>
              </a:tr>
              <a:tr h="335280">
                <a:tc>
                  <a:txBody>
                    <a:bodyPr/>
                    <a:lstStyle/>
                    <a:p>
                      <a:pPr algn="l" fontAlgn="b"/>
                      <a:r>
                        <a:rPr lang="en-US" sz="1100" b="0" i="0" u="none" strike="noStrike">
                          <a:solidFill>
                            <a:srgbClr val="000000"/>
                          </a:solidFill>
                          <a:effectLst/>
                          <a:latin typeface="Calibri" panose="020F0502020204030204" pitchFamily="34" charset="0"/>
                        </a:rPr>
                        <a:t>Buffalo City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35,041,000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29,687,556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649,635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30,337,191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29,677,700 </a:t>
                      </a:r>
                    </a:p>
                  </a:txBody>
                  <a:tcPr marL="0" marR="0" marT="0" marB="0" anchor="b">
                    <a:solidFill>
                      <a:schemeClr val="accent5">
                        <a:lumMod val="75000"/>
                      </a:schemeClr>
                    </a:solidFill>
                  </a:tcPr>
                </a:tc>
                <a:extLst>
                  <a:ext uri="{0D108BD9-81ED-4DB2-BD59-A6C34878D82A}">
                    <a16:rowId xmlns:a16="http://schemas.microsoft.com/office/drawing/2014/main" xmlns="" val="10003"/>
                  </a:ext>
                </a:extLst>
              </a:tr>
              <a:tr h="335280">
                <a:tc>
                  <a:txBody>
                    <a:bodyPr/>
                    <a:lstStyle/>
                    <a:p>
                      <a:pPr algn="l" fontAlgn="b"/>
                      <a:r>
                        <a:rPr lang="en-US" sz="1100" b="0" i="0" u="none" strike="noStrike">
                          <a:solidFill>
                            <a:srgbClr val="000000"/>
                          </a:solidFill>
                          <a:effectLst/>
                          <a:latin typeface="Calibri" panose="020F0502020204030204" pitchFamily="34" charset="0"/>
                        </a:rPr>
                        <a:t>Capricorn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79,211,000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61,238,311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1,609,115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62,847,426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64,324,663 </a:t>
                      </a:r>
                    </a:p>
                  </a:txBody>
                  <a:tcPr marL="0" marR="0" marT="0" marB="0" anchor="b">
                    <a:solidFill>
                      <a:schemeClr val="accent5">
                        <a:lumMod val="75000"/>
                      </a:schemeClr>
                    </a:solidFill>
                  </a:tcPr>
                </a:tc>
                <a:extLst>
                  <a:ext uri="{0D108BD9-81ED-4DB2-BD59-A6C34878D82A}">
                    <a16:rowId xmlns:a16="http://schemas.microsoft.com/office/drawing/2014/main" xmlns="" val="10004"/>
                  </a:ext>
                </a:extLst>
              </a:tr>
              <a:tr h="335280">
                <a:tc>
                  <a:txBody>
                    <a:bodyPr/>
                    <a:lstStyle/>
                    <a:p>
                      <a:pPr algn="l" fontAlgn="b"/>
                      <a:r>
                        <a:rPr lang="en-US" sz="1100" b="0" i="0" u="none" strike="noStrike">
                          <a:solidFill>
                            <a:srgbClr val="000000"/>
                          </a:solidFill>
                          <a:effectLst/>
                          <a:latin typeface="Calibri" panose="020F0502020204030204" pitchFamily="34" charset="0"/>
                        </a:rPr>
                        <a:t>Central Johannesburg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56,809,000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26,110,469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9,304,240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35,414,709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26,098,746 </a:t>
                      </a:r>
                    </a:p>
                  </a:txBody>
                  <a:tcPr marL="0" marR="0" marT="0" marB="0" anchor="b">
                    <a:solidFill>
                      <a:schemeClr val="accent5">
                        <a:lumMod val="75000"/>
                      </a:schemeClr>
                    </a:solidFill>
                  </a:tcPr>
                </a:tc>
                <a:extLst>
                  <a:ext uri="{0D108BD9-81ED-4DB2-BD59-A6C34878D82A}">
                    <a16:rowId xmlns:a16="http://schemas.microsoft.com/office/drawing/2014/main" xmlns="" val="10005"/>
                  </a:ext>
                </a:extLst>
              </a:tr>
              <a:tr h="335280">
                <a:tc>
                  <a:txBody>
                    <a:bodyPr/>
                    <a:lstStyle/>
                    <a:p>
                      <a:pPr algn="l" fontAlgn="b"/>
                      <a:r>
                        <a:rPr lang="en-US" sz="1100" b="0" i="0" u="none" strike="noStrike">
                          <a:solidFill>
                            <a:srgbClr val="000000"/>
                          </a:solidFill>
                          <a:effectLst/>
                          <a:latin typeface="Calibri" panose="020F0502020204030204" pitchFamily="34" charset="0"/>
                        </a:rPr>
                        <a:t>Coastal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85,901,000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61,094,481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137,089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61,231,570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62,899,084 </a:t>
                      </a:r>
                    </a:p>
                  </a:txBody>
                  <a:tcPr marL="0" marR="0" marT="0" marB="0" anchor="b">
                    <a:solidFill>
                      <a:schemeClr val="accent5">
                        <a:lumMod val="75000"/>
                      </a:schemeClr>
                    </a:solidFill>
                  </a:tcPr>
                </a:tc>
                <a:extLst>
                  <a:ext uri="{0D108BD9-81ED-4DB2-BD59-A6C34878D82A}">
                    <a16:rowId xmlns:a16="http://schemas.microsoft.com/office/drawing/2014/main" xmlns="" val="10006"/>
                  </a:ext>
                </a:extLst>
              </a:tr>
              <a:tr h="335280">
                <a:tc>
                  <a:txBody>
                    <a:bodyPr/>
                    <a:lstStyle/>
                    <a:p>
                      <a:pPr algn="l" fontAlgn="b"/>
                      <a:r>
                        <a:rPr lang="en-ZA" sz="1100" b="0" i="0" u="none" strike="noStrike">
                          <a:solidFill>
                            <a:srgbClr val="000000"/>
                          </a:solidFill>
                          <a:effectLst/>
                          <a:latin typeface="Calibri" panose="020F0502020204030204" pitchFamily="34" charset="0"/>
                        </a:rPr>
                        <a:t>College of Cape Town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50,324,000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26,649,400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180,128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26,829,528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29,113,745 </a:t>
                      </a:r>
                    </a:p>
                  </a:txBody>
                  <a:tcPr marL="0" marR="0" marT="0" marB="0" anchor="b">
                    <a:solidFill>
                      <a:schemeClr val="accent5">
                        <a:lumMod val="75000"/>
                      </a:schemeClr>
                    </a:solidFill>
                  </a:tcPr>
                </a:tc>
                <a:extLst>
                  <a:ext uri="{0D108BD9-81ED-4DB2-BD59-A6C34878D82A}">
                    <a16:rowId xmlns:a16="http://schemas.microsoft.com/office/drawing/2014/main" xmlns="" val="10007"/>
                  </a:ext>
                </a:extLst>
              </a:tr>
              <a:tr h="335280">
                <a:tc>
                  <a:txBody>
                    <a:bodyPr/>
                    <a:lstStyle/>
                    <a:p>
                      <a:pPr algn="l" fontAlgn="b"/>
                      <a:r>
                        <a:rPr lang="en-ZA" sz="1100" b="0" i="0" u="none" strike="noStrike">
                          <a:solidFill>
                            <a:srgbClr val="000000"/>
                          </a:solidFill>
                          <a:effectLst/>
                          <a:latin typeface="Calibri" panose="020F0502020204030204" pitchFamily="34" charset="0"/>
                        </a:rPr>
                        <a:t>East Cape Midlands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39,303,000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29,279,349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1,122,846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30,402,195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30,919,598 </a:t>
                      </a:r>
                    </a:p>
                  </a:txBody>
                  <a:tcPr marL="0" marR="0" marT="0" marB="0" anchor="b">
                    <a:solidFill>
                      <a:schemeClr val="accent5">
                        <a:lumMod val="75000"/>
                      </a:schemeClr>
                    </a:solidFill>
                  </a:tcPr>
                </a:tc>
                <a:extLst>
                  <a:ext uri="{0D108BD9-81ED-4DB2-BD59-A6C34878D82A}">
                    <a16:rowId xmlns:a16="http://schemas.microsoft.com/office/drawing/2014/main" xmlns="" val="10008"/>
                  </a:ext>
                </a:extLst>
              </a:tr>
              <a:tr h="502920">
                <a:tc>
                  <a:txBody>
                    <a:bodyPr/>
                    <a:lstStyle/>
                    <a:p>
                      <a:pPr algn="l" fontAlgn="b"/>
                      <a:r>
                        <a:rPr lang="en-US" sz="1100" b="0" i="0" u="none" strike="noStrike">
                          <a:solidFill>
                            <a:srgbClr val="000000"/>
                          </a:solidFill>
                          <a:effectLst/>
                          <a:latin typeface="Calibri" panose="020F0502020204030204" pitchFamily="34" charset="0"/>
                        </a:rPr>
                        <a:t>Ehlanzeni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41,150,000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45,048,840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83,750,912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128,799,752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36,880,463 </a:t>
                      </a:r>
                    </a:p>
                  </a:txBody>
                  <a:tcPr marL="0" marR="0" marT="0" marB="0" anchor="b">
                    <a:solidFill>
                      <a:schemeClr val="accent5">
                        <a:lumMod val="75000"/>
                      </a:schemeClr>
                    </a:solidFill>
                  </a:tcPr>
                </a:tc>
                <a:extLst>
                  <a:ext uri="{0D108BD9-81ED-4DB2-BD59-A6C34878D82A}">
                    <a16:rowId xmlns:a16="http://schemas.microsoft.com/office/drawing/2014/main" xmlns="" val="10009"/>
                  </a:ext>
                </a:extLst>
              </a:tr>
              <a:tr h="335280">
                <a:tc>
                  <a:txBody>
                    <a:bodyPr/>
                    <a:lstStyle/>
                    <a:p>
                      <a:pPr algn="l" fontAlgn="b"/>
                      <a:r>
                        <a:rPr lang="en-US" sz="1100" b="0" i="0" u="none" strike="noStrike">
                          <a:solidFill>
                            <a:srgbClr val="000000"/>
                          </a:solidFill>
                          <a:effectLst/>
                          <a:latin typeface="Calibri" panose="020F0502020204030204" pitchFamily="34" charset="0"/>
                        </a:rPr>
                        <a:t>Ekurhuleni East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57,383,000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38,510,517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953,573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39,464,090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38,998,247 </a:t>
                      </a:r>
                    </a:p>
                  </a:txBody>
                  <a:tcPr marL="0" marR="0" marT="0" marB="0" anchor="b">
                    <a:solidFill>
                      <a:schemeClr val="accent5">
                        <a:lumMod val="75000"/>
                      </a:schemeClr>
                    </a:solidFill>
                  </a:tcPr>
                </a:tc>
                <a:extLst>
                  <a:ext uri="{0D108BD9-81ED-4DB2-BD59-A6C34878D82A}">
                    <a16:rowId xmlns:a16="http://schemas.microsoft.com/office/drawing/2014/main" xmlns="" val="10010"/>
                  </a:ext>
                </a:extLst>
              </a:tr>
              <a:tr h="335280">
                <a:tc>
                  <a:txBody>
                    <a:bodyPr/>
                    <a:lstStyle/>
                    <a:p>
                      <a:pPr algn="l" fontAlgn="b"/>
                      <a:r>
                        <a:rPr lang="en-US" sz="1100" b="0" i="0" u="none" strike="noStrike">
                          <a:solidFill>
                            <a:srgbClr val="000000"/>
                          </a:solidFill>
                          <a:effectLst/>
                          <a:latin typeface="Calibri" panose="020F0502020204030204" pitchFamily="34" charset="0"/>
                        </a:rPr>
                        <a:t>Ekurhuleni West College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80,076,000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72,519,337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20,950,930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93,470,267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72,519,337 </a:t>
                      </a:r>
                    </a:p>
                  </a:txBody>
                  <a:tcPr marL="0" marR="0" marT="0" marB="0" anchor="b">
                    <a:solidFill>
                      <a:schemeClr val="accent5">
                        <a:lumMod val="75000"/>
                      </a:schemeClr>
                    </a:solidFill>
                  </a:tcPr>
                </a:tc>
                <a:extLst>
                  <a:ext uri="{0D108BD9-81ED-4DB2-BD59-A6C34878D82A}">
                    <a16:rowId xmlns:a16="http://schemas.microsoft.com/office/drawing/2014/main" xmlns="" val="10011"/>
                  </a:ext>
                </a:extLst>
              </a:tr>
              <a:tr h="335280">
                <a:tc>
                  <a:txBody>
                    <a:bodyPr/>
                    <a:lstStyle/>
                    <a:p>
                      <a:pPr algn="l" fontAlgn="b"/>
                      <a:r>
                        <a:rPr lang="en-US" sz="1100" b="0" i="0" u="none" strike="noStrike">
                          <a:solidFill>
                            <a:srgbClr val="000000"/>
                          </a:solidFill>
                          <a:effectLst/>
                          <a:latin typeface="Calibri" panose="020F0502020204030204" pitchFamily="34" charset="0"/>
                        </a:rPr>
                        <a:t>Elangeni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62,893,000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40,531,807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40,531,807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40,526,758 </a:t>
                      </a:r>
                    </a:p>
                  </a:txBody>
                  <a:tcPr marL="0" marR="0" marT="0" marB="0" anchor="b">
                    <a:solidFill>
                      <a:schemeClr val="accent5">
                        <a:lumMod val="75000"/>
                      </a:schemeClr>
                    </a:solidFill>
                  </a:tcPr>
                </a:tc>
                <a:extLst>
                  <a:ext uri="{0D108BD9-81ED-4DB2-BD59-A6C34878D82A}">
                    <a16:rowId xmlns:a16="http://schemas.microsoft.com/office/drawing/2014/main" xmlns="" val="10012"/>
                  </a:ext>
                </a:extLst>
              </a:tr>
              <a:tr h="335280">
                <a:tc>
                  <a:txBody>
                    <a:bodyPr/>
                    <a:lstStyle/>
                    <a:p>
                      <a:pPr algn="l" fontAlgn="b"/>
                      <a:r>
                        <a:rPr lang="en-US" sz="1100" b="0" i="0" u="none" strike="noStrike">
                          <a:solidFill>
                            <a:srgbClr val="000000"/>
                          </a:solidFill>
                          <a:effectLst/>
                          <a:latin typeface="Calibri" panose="020F0502020204030204" pitchFamily="34" charset="0"/>
                        </a:rPr>
                        <a:t>Esayidi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59,735,000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34,741,658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6,169,293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40,910,951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34,651,090 </a:t>
                      </a:r>
                    </a:p>
                  </a:txBody>
                  <a:tcPr marL="0" marR="0" marT="0" marB="0" anchor="b">
                    <a:solidFill>
                      <a:schemeClr val="accent5">
                        <a:lumMod val="75000"/>
                      </a:schemeClr>
                    </a:solidFill>
                  </a:tcPr>
                </a:tc>
                <a:extLst>
                  <a:ext uri="{0D108BD9-81ED-4DB2-BD59-A6C34878D82A}">
                    <a16:rowId xmlns:a16="http://schemas.microsoft.com/office/drawing/2014/main" xmlns="" val="10013"/>
                  </a:ext>
                </a:extLst>
              </a:tr>
              <a:tr h="335280">
                <a:tc>
                  <a:txBody>
                    <a:bodyPr/>
                    <a:lstStyle/>
                    <a:p>
                      <a:pPr algn="l" fontAlgn="b"/>
                      <a:r>
                        <a:rPr lang="en-US" sz="1100" b="0" i="0" u="none" strike="noStrike">
                          <a:solidFill>
                            <a:srgbClr val="000000"/>
                          </a:solidFill>
                          <a:effectLst/>
                          <a:latin typeface="Calibri" panose="020F0502020204030204" pitchFamily="34" charset="0"/>
                        </a:rPr>
                        <a:t>False Bay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34,619,000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22,768,463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462,371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23,230,834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23,253,491 </a:t>
                      </a:r>
                    </a:p>
                  </a:txBody>
                  <a:tcPr marL="0" marR="0" marT="0" marB="0" anchor="b">
                    <a:solidFill>
                      <a:schemeClr val="accent5">
                        <a:lumMod val="75000"/>
                      </a:schemeClr>
                    </a:solidFill>
                  </a:tcPr>
                </a:tc>
                <a:extLst>
                  <a:ext uri="{0D108BD9-81ED-4DB2-BD59-A6C34878D82A}">
                    <a16:rowId xmlns:a16="http://schemas.microsoft.com/office/drawing/2014/main" xmlns="" val="10014"/>
                  </a:ext>
                </a:extLst>
              </a:tr>
              <a:tr h="335280">
                <a:tc>
                  <a:txBody>
                    <a:bodyPr/>
                    <a:lstStyle/>
                    <a:p>
                      <a:pPr algn="l" fontAlgn="b"/>
                      <a:r>
                        <a:rPr lang="en-US" sz="1100" b="0" i="0" u="none" strike="noStrike">
                          <a:solidFill>
                            <a:srgbClr val="000000"/>
                          </a:solidFill>
                          <a:effectLst/>
                          <a:latin typeface="Calibri" panose="020F0502020204030204" pitchFamily="34" charset="0"/>
                        </a:rPr>
                        <a:t>Flavius Mareka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22,341,000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12,557,718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611,599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13,169,317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13,151,959 </a:t>
                      </a:r>
                    </a:p>
                  </a:txBody>
                  <a:tcPr marL="0" marR="0" marT="0" marB="0" anchor="b">
                    <a:solidFill>
                      <a:schemeClr val="accent5">
                        <a:lumMod val="75000"/>
                      </a:schemeClr>
                    </a:solidFill>
                  </a:tcPr>
                </a:tc>
                <a:extLst>
                  <a:ext uri="{0D108BD9-81ED-4DB2-BD59-A6C34878D82A}">
                    <a16:rowId xmlns:a16="http://schemas.microsoft.com/office/drawing/2014/main" xmlns="" val="10015"/>
                  </a:ext>
                </a:extLst>
              </a:tr>
              <a:tr h="335280">
                <a:tc>
                  <a:txBody>
                    <a:bodyPr/>
                    <a:lstStyle/>
                    <a:p>
                      <a:pPr algn="l" fontAlgn="b"/>
                      <a:r>
                        <a:rPr lang="en-US" sz="1100" b="0" i="0" u="none" strike="noStrike">
                          <a:solidFill>
                            <a:srgbClr val="000000"/>
                          </a:solidFill>
                          <a:effectLst/>
                          <a:latin typeface="Calibri" panose="020F0502020204030204" pitchFamily="34" charset="0"/>
                        </a:rPr>
                        <a:t>Gert Sibande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55,566,000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40,693,149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1,751,304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42,444,453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41,792,744 </a:t>
                      </a:r>
                    </a:p>
                  </a:txBody>
                  <a:tcPr marL="0" marR="0" marT="0" marB="0" anchor="b">
                    <a:solidFill>
                      <a:schemeClr val="accent5">
                        <a:lumMod val="75000"/>
                      </a:schemeClr>
                    </a:solidFill>
                  </a:tcPr>
                </a:tc>
                <a:extLst>
                  <a:ext uri="{0D108BD9-81ED-4DB2-BD59-A6C34878D82A}">
                    <a16:rowId xmlns:a16="http://schemas.microsoft.com/office/drawing/2014/main" xmlns="" val="10016"/>
                  </a:ext>
                </a:extLst>
              </a:tr>
              <a:tr h="335280">
                <a:tc>
                  <a:txBody>
                    <a:bodyPr/>
                    <a:lstStyle/>
                    <a:p>
                      <a:pPr algn="l" fontAlgn="b"/>
                      <a:r>
                        <a:rPr lang="en-US" sz="1100" b="0" i="0" u="none" strike="noStrike">
                          <a:solidFill>
                            <a:srgbClr val="000000"/>
                          </a:solidFill>
                          <a:effectLst/>
                          <a:latin typeface="Calibri" panose="020F0502020204030204" pitchFamily="34" charset="0"/>
                        </a:rPr>
                        <a:t>Goldfields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26,821,000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9,812,198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2,142,286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11,954,484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11,173,202 </a:t>
                      </a:r>
                    </a:p>
                  </a:txBody>
                  <a:tcPr marL="0" marR="0" marT="0" marB="0" anchor="b">
                    <a:solidFill>
                      <a:schemeClr val="accent5">
                        <a:lumMod val="75000"/>
                      </a:schemeClr>
                    </a:solidFill>
                  </a:tcPr>
                </a:tc>
                <a:extLst>
                  <a:ext uri="{0D108BD9-81ED-4DB2-BD59-A6C34878D82A}">
                    <a16:rowId xmlns:a16="http://schemas.microsoft.com/office/drawing/2014/main" xmlns="" val="10017"/>
                  </a:ext>
                </a:extLst>
              </a:tr>
              <a:tr h="335280">
                <a:tc>
                  <a:txBody>
                    <a:bodyPr/>
                    <a:lstStyle/>
                    <a:p>
                      <a:pPr algn="l" fontAlgn="b"/>
                      <a:r>
                        <a:rPr lang="en-US" sz="1100" b="0" i="0" u="none" strike="noStrike">
                          <a:solidFill>
                            <a:srgbClr val="000000"/>
                          </a:solidFill>
                          <a:effectLst/>
                          <a:latin typeface="Calibri" panose="020F0502020204030204" pitchFamily="34" charset="0"/>
                        </a:rPr>
                        <a:t>Ikhala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24,597,000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15,999,594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577,338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16,576,932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17,191,618 </a:t>
                      </a:r>
                    </a:p>
                  </a:txBody>
                  <a:tcPr marL="0" marR="0" marT="0" marB="0" anchor="b">
                    <a:solidFill>
                      <a:schemeClr val="accent5">
                        <a:lumMod val="75000"/>
                      </a:schemeClr>
                    </a:solidFill>
                  </a:tcPr>
                </a:tc>
                <a:extLst>
                  <a:ext uri="{0D108BD9-81ED-4DB2-BD59-A6C34878D82A}">
                    <a16:rowId xmlns:a16="http://schemas.microsoft.com/office/drawing/2014/main" xmlns="" val="10018"/>
                  </a:ext>
                </a:extLst>
              </a:tr>
              <a:tr h="335280">
                <a:tc>
                  <a:txBody>
                    <a:bodyPr/>
                    <a:lstStyle/>
                    <a:p>
                      <a:pPr algn="l" fontAlgn="b"/>
                      <a:r>
                        <a:rPr lang="en-US" sz="1100" b="0" i="0" u="none" strike="noStrike">
                          <a:solidFill>
                            <a:srgbClr val="000000"/>
                          </a:solidFill>
                          <a:effectLst/>
                          <a:latin typeface="Calibri" panose="020F0502020204030204" pitchFamily="34" charset="0"/>
                        </a:rPr>
                        <a:t>Ingwe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38,844,000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44,657,582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1,006,975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45,664,557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38,844,000 </a:t>
                      </a:r>
                    </a:p>
                  </a:txBody>
                  <a:tcPr marL="0" marR="0" marT="0" marB="0" anchor="b">
                    <a:solidFill>
                      <a:schemeClr val="accent5">
                        <a:lumMod val="75000"/>
                      </a:schemeClr>
                    </a:solidFill>
                  </a:tcPr>
                </a:tc>
                <a:extLst>
                  <a:ext uri="{0D108BD9-81ED-4DB2-BD59-A6C34878D82A}">
                    <a16:rowId xmlns:a16="http://schemas.microsoft.com/office/drawing/2014/main" xmlns="" val="10019"/>
                  </a:ext>
                </a:extLst>
              </a:tr>
              <a:tr h="335280">
                <a:tc>
                  <a:txBody>
                    <a:bodyPr/>
                    <a:lstStyle/>
                    <a:p>
                      <a:pPr algn="l" fontAlgn="b"/>
                      <a:r>
                        <a:rPr lang="en-US" sz="1100" b="0" i="0" u="none" strike="noStrike" dirty="0">
                          <a:solidFill>
                            <a:srgbClr val="000000"/>
                          </a:solidFill>
                          <a:effectLst/>
                          <a:latin typeface="Calibri" panose="020F0502020204030204" pitchFamily="34" charset="0"/>
                        </a:rPr>
                        <a:t>King Hintsa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22,870,000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19,175,046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75,010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19,250,056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20,238,825 </a:t>
                      </a:r>
                    </a:p>
                  </a:txBody>
                  <a:tcPr marL="0" marR="0" marT="0" marB="0" anchor="b">
                    <a:solidFill>
                      <a:schemeClr val="accent5">
                        <a:lumMod val="75000"/>
                      </a:schemeClr>
                    </a:solidFill>
                  </a:tcPr>
                </a:tc>
                <a:extLst>
                  <a:ext uri="{0D108BD9-81ED-4DB2-BD59-A6C34878D82A}">
                    <a16:rowId xmlns:a16="http://schemas.microsoft.com/office/drawing/2014/main" xmlns="" val="10020"/>
                  </a:ext>
                </a:extLst>
              </a:tr>
              <a:tr h="335280">
                <a:tc>
                  <a:txBody>
                    <a:bodyPr/>
                    <a:lstStyle/>
                    <a:p>
                      <a:pPr algn="l" fontAlgn="b"/>
                      <a:r>
                        <a:rPr lang="en-US" sz="1100" b="0" i="0" u="none" strike="noStrike">
                          <a:solidFill>
                            <a:srgbClr val="000000"/>
                          </a:solidFill>
                          <a:effectLst/>
                          <a:latin typeface="Calibri" panose="020F0502020204030204" pitchFamily="34" charset="0"/>
                        </a:rPr>
                        <a:t>King Sabata Dalindyebo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40,238,000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32,038,809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6,959,415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38,998,224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31,997,168 </a:t>
                      </a:r>
                    </a:p>
                  </a:txBody>
                  <a:tcPr marL="0" marR="0" marT="0" marB="0" anchor="b">
                    <a:solidFill>
                      <a:schemeClr val="accent5">
                        <a:lumMod val="75000"/>
                      </a:schemeClr>
                    </a:solidFill>
                  </a:tcPr>
                </a:tc>
                <a:extLst>
                  <a:ext uri="{0D108BD9-81ED-4DB2-BD59-A6C34878D82A}">
                    <a16:rowId xmlns:a16="http://schemas.microsoft.com/office/drawing/2014/main" xmlns="" val="10021"/>
                  </a:ext>
                </a:extLst>
              </a:tr>
              <a:tr h="335280">
                <a:tc>
                  <a:txBody>
                    <a:bodyPr/>
                    <a:lstStyle/>
                    <a:p>
                      <a:pPr algn="l" fontAlgn="b"/>
                      <a:r>
                        <a:rPr lang="en-US" sz="1100" b="0" i="0" u="none" strike="noStrike">
                          <a:solidFill>
                            <a:srgbClr val="000000"/>
                          </a:solidFill>
                          <a:effectLst/>
                          <a:latin typeface="Calibri" panose="020F0502020204030204" pitchFamily="34" charset="0"/>
                        </a:rPr>
                        <a:t>Lephalale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16,016,000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7,853,856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1,931,883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9,785,739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9,242,323 </a:t>
                      </a:r>
                    </a:p>
                  </a:txBody>
                  <a:tcPr marL="0" marR="0" marT="0" marB="0" anchor="b">
                    <a:solidFill>
                      <a:schemeClr val="accent5">
                        <a:lumMod val="75000"/>
                      </a:schemeClr>
                    </a:solidFill>
                  </a:tcPr>
                </a:tc>
                <a:extLst>
                  <a:ext uri="{0D108BD9-81ED-4DB2-BD59-A6C34878D82A}">
                    <a16:rowId xmlns:a16="http://schemas.microsoft.com/office/drawing/2014/main" xmlns="" val="10022"/>
                  </a:ext>
                </a:extLst>
              </a:tr>
              <a:tr h="335280">
                <a:tc>
                  <a:txBody>
                    <a:bodyPr/>
                    <a:lstStyle/>
                    <a:p>
                      <a:pPr algn="l" fontAlgn="b"/>
                      <a:r>
                        <a:rPr lang="en-US" sz="1100" b="0" i="0" u="none" strike="noStrike">
                          <a:solidFill>
                            <a:srgbClr val="000000"/>
                          </a:solidFill>
                          <a:effectLst/>
                          <a:latin typeface="Calibri" panose="020F0502020204030204" pitchFamily="34" charset="0"/>
                        </a:rPr>
                        <a:t>Letaba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32,395,000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28,320,908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3,763,047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32,083,955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28,320,908 </a:t>
                      </a:r>
                    </a:p>
                  </a:txBody>
                  <a:tcPr marL="0" marR="0" marT="0" marB="0" anchor="b">
                    <a:solidFill>
                      <a:schemeClr val="accent5">
                        <a:lumMod val="75000"/>
                      </a:schemeClr>
                    </a:solidFill>
                  </a:tcPr>
                </a:tc>
                <a:extLst>
                  <a:ext uri="{0D108BD9-81ED-4DB2-BD59-A6C34878D82A}">
                    <a16:rowId xmlns:a16="http://schemas.microsoft.com/office/drawing/2014/main" xmlns="" val="10023"/>
                  </a:ext>
                </a:extLst>
              </a:tr>
              <a:tr h="335280">
                <a:tc>
                  <a:txBody>
                    <a:bodyPr/>
                    <a:lstStyle/>
                    <a:p>
                      <a:pPr algn="l" fontAlgn="b"/>
                      <a:r>
                        <a:rPr lang="en-US" sz="1100" b="0" i="0" u="none" strike="noStrike">
                          <a:solidFill>
                            <a:srgbClr val="000000"/>
                          </a:solidFill>
                          <a:effectLst/>
                          <a:latin typeface="Calibri" panose="020F0502020204030204" pitchFamily="34" charset="0"/>
                        </a:rPr>
                        <a:t>Lovedale FET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21,511,000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18,412,808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1,081,843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19,494,651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18,410,447 </a:t>
                      </a:r>
                    </a:p>
                  </a:txBody>
                  <a:tcPr marL="0" marR="0" marT="0" marB="0" anchor="b">
                    <a:solidFill>
                      <a:schemeClr val="accent5">
                        <a:lumMod val="75000"/>
                      </a:schemeClr>
                    </a:solidFill>
                  </a:tcPr>
                </a:tc>
                <a:extLst>
                  <a:ext uri="{0D108BD9-81ED-4DB2-BD59-A6C34878D82A}">
                    <a16:rowId xmlns:a16="http://schemas.microsoft.com/office/drawing/2014/main" xmlns="" val="10024"/>
                  </a:ext>
                </a:extLst>
              </a:tr>
              <a:tr h="335280">
                <a:tc>
                  <a:txBody>
                    <a:bodyPr/>
                    <a:lstStyle/>
                    <a:p>
                      <a:pPr algn="l" fontAlgn="b"/>
                      <a:r>
                        <a:rPr lang="en-US" sz="1100" b="0" i="0" u="none" strike="noStrike">
                          <a:solidFill>
                            <a:srgbClr val="000000"/>
                          </a:solidFill>
                          <a:effectLst/>
                          <a:latin typeface="Calibri" panose="020F0502020204030204" pitchFamily="34" charset="0"/>
                        </a:rPr>
                        <a:t>Majuba TVET College</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96,293,000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64,178,555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2,012,869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66,191,424 </a:t>
                      </a:r>
                    </a:p>
                  </a:txBody>
                  <a:tcPr marL="0" marR="0" marT="0" marB="0" anchor="b">
                    <a:solidFill>
                      <a:schemeClr val="accent5">
                        <a:lumMod val="75000"/>
                      </a:schemeClr>
                    </a:solidFill>
                  </a:tcPr>
                </a:tc>
                <a:tc>
                  <a:txBody>
                    <a:bodyPr/>
                    <a:lstStyle/>
                    <a:p>
                      <a:pPr algn="l" fontAlgn="b"/>
                      <a:r>
                        <a:rPr lang="en-US" sz="1100" b="0" i="0" u="none" strike="noStrike">
                          <a:solidFill>
                            <a:srgbClr val="000000"/>
                          </a:solidFill>
                          <a:effectLst/>
                          <a:latin typeface="Calibri" panose="020F0502020204030204" pitchFamily="34" charset="0"/>
                        </a:rPr>
                        <a:t>                  64,869,320 </a:t>
                      </a:r>
                    </a:p>
                  </a:txBody>
                  <a:tcPr marL="0" marR="0" marT="0" marB="0" anchor="b">
                    <a:solidFill>
                      <a:schemeClr val="accent5">
                        <a:lumMod val="75000"/>
                      </a:schemeClr>
                    </a:solidFill>
                  </a:tcPr>
                </a:tc>
                <a:extLst>
                  <a:ext uri="{0D108BD9-81ED-4DB2-BD59-A6C34878D82A}">
                    <a16:rowId xmlns:a16="http://schemas.microsoft.com/office/drawing/2014/main" xmlns="" val="10025"/>
                  </a:ext>
                </a:extLst>
              </a:tr>
              <a:tr h="335280">
                <a:tc>
                  <a:txBody>
                    <a:bodyPr/>
                    <a:lstStyle/>
                    <a:p>
                      <a:pPr algn="l" fontAlgn="b"/>
                      <a:r>
                        <a:rPr lang="en-US" sz="1100" b="0" i="0" u="none" strike="noStrike">
                          <a:solidFill>
                            <a:srgbClr val="000000"/>
                          </a:solidFill>
                          <a:effectLst/>
                          <a:latin typeface="Calibri" panose="020F0502020204030204" pitchFamily="34" charset="0"/>
                        </a:rPr>
                        <a:t>Maluti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43,511,000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37,865,716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1,734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37,867,450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37,635,573 </a:t>
                      </a:r>
                    </a:p>
                  </a:txBody>
                  <a:tcPr marL="0" marR="0" marT="0" marB="0" anchor="b"/>
                </a:tc>
                <a:extLst>
                  <a:ext uri="{0D108BD9-81ED-4DB2-BD59-A6C34878D82A}">
                    <a16:rowId xmlns:a16="http://schemas.microsoft.com/office/drawing/2014/main" xmlns="" val="10026"/>
                  </a:ext>
                </a:extLst>
              </a:tr>
              <a:tr h="335280">
                <a:tc>
                  <a:txBody>
                    <a:bodyPr/>
                    <a:lstStyle/>
                    <a:p>
                      <a:pPr algn="l" fontAlgn="b"/>
                      <a:r>
                        <a:rPr lang="en-US" sz="1100" b="0" i="0" u="none" strike="noStrike">
                          <a:solidFill>
                            <a:srgbClr val="000000"/>
                          </a:solidFill>
                          <a:effectLst/>
                          <a:latin typeface="Calibri" panose="020F0502020204030204" pitchFamily="34" charset="0"/>
                        </a:rPr>
                        <a:t>Mnambithi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39,398,000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19,008,366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3,974,748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22,983,114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19,877,833 </a:t>
                      </a:r>
                    </a:p>
                  </a:txBody>
                  <a:tcPr marL="0" marR="0" marT="0" marB="0" anchor="b"/>
                </a:tc>
                <a:extLst>
                  <a:ext uri="{0D108BD9-81ED-4DB2-BD59-A6C34878D82A}">
                    <a16:rowId xmlns:a16="http://schemas.microsoft.com/office/drawing/2014/main" xmlns="" val="10027"/>
                  </a:ext>
                </a:extLst>
              </a:tr>
              <a:tr h="335280">
                <a:tc>
                  <a:txBody>
                    <a:bodyPr/>
                    <a:lstStyle/>
                    <a:p>
                      <a:pPr algn="l" fontAlgn="b"/>
                      <a:r>
                        <a:rPr lang="en-ZA" sz="1100" b="0" i="0" u="none" strike="noStrike">
                          <a:solidFill>
                            <a:srgbClr val="000000"/>
                          </a:solidFill>
                          <a:effectLst/>
                          <a:latin typeface="Calibri" panose="020F0502020204030204" pitchFamily="34" charset="0"/>
                        </a:rPr>
                        <a:t>Mopani South East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40,305,000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29,715,280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175,470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29,890,750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29,715,280 </a:t>
                      </a:r>
                    </a:p>
                  </a:txBody>
                  <a:tcPr marL="0" marR="0" marT="0" marB="0" anchor="b"/>
                </a:tc>
                <a:extLst>
                  <a:ext uri="{0D108BD9-81ED-4DB2-BD59-A6C34878D82A}">
                    <a16:rowId xmlns:a16="http://schemas.microsoft.com/office/drawing/2014/main" xmlns="" val="10028"/>
                  </a:ext>
                </a:extLst>
              </a:tr>
              <a:tr h="335280">
                <a:tc>
                  <a:txBody>
                    <a:bodyPr/>
                    <a:lstStyle/>
                    <a:p>
                      <a:pPr algn="l" fontAlgn="b"/>
                      <a:r>
                        <a:rPr lang="en-US" sz="1100" b="0" i="0" u="none" strike="noStrike">
                          <a:solidFill>
                            <a:srgbClr val="000000"/>
                          </a:solidFill>
                          <a:effectLst/>
                          <a:latin typeface="Calibri" panose="020F0502020204030204" pitchFamily="34" charset="0"/>
                        </a:rPr>
                        <a:t>Motheo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78,388,000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45,784,471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525,326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46,309,797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47,926,177 </a:t>
                      </a:r>
                    </a:p>
                  </a:txBody>
                  <a:tcPr marL="0" marR="0" marT="0" marB="0" anchor="b"/>
                </a:tc>
                <a:extLst>
                  <a:ext uri="{0D108BD9-81ED-4DB2-BD59-A6C34878D82A}">
                    <a16:rowId xmlns:a16="http://schemas.microsoft.com/office/drawing/2014/main" xmlns="" val="10029"/>
                  </a:ext>
                </a:extLst>
              </a:tr>
              <a:tr h="335280">
                <a:tc>
                  <a:txBody>
                    <a:bodyPr/>
                    <a:lstStyle/>
                    <a:p>
                      <a:pPr algn="l" fontAlgn="b"/>
                      <a:r>
                        <a:rPr lang="en-US" sz="1100" b="0" i="0" u="none" strike="noStrike">
                          <a:solidFill>
                            <a:srgbClr val="000000"/>
                          </a:solidFill>
                          <a:effectLst/>
                          <a:latin typeface="Calibri" panose="020F0502020204030204" pitchFamily="34" charset="0"/>
                        </a:rPr>
                        <a:t>Mthashana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31,778,000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12,918,431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1,524,708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14,443,139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14,843,875 </a:t>
                      </a:r>
                    </a:p>
                  </a:txBody>
                  <a:tcPr marL="0" marR="0" marT="0" marB="0" anchor="b"/>
                </a:tc>
                <a:extLst>
                  <a:ext uri="{0D108BD9-81ED-4DB2-BD59-A6C34878D82A}">
                    <a16:rowId xmlns:a16="http://schemas.microsoft.com/office/drawing/2014/main" xmlns="" val="10030"/>
                  </a:ext>
                </a:extLst>
              </a:tr>
              <a:tr h="335280">
                <a:tc>
                  <a:txBody>
                    <a:bodyPr/>
                    <a:lstStyle/>
                    <a:p>
                      <a:pPr algn="l" fontAlgn="b"/>
                      <a:r>
                        <a:rPr lang="en-US" sz="1100" b="0" i="0" u="none" strike="noStrike">
                          <a:solidFill>
                            <a:srgbClr val="000000"/>
                          </a:solidFill>
                          <a:effectLst/>
                          <a:latin typeface="Calibri" panose="020F0502020204030204" pitchFamily="34" charset="0"/>
                        </a:rPr>
                        <a:t>Nkangala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52,712,000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38,942,262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970,052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39,912,314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38,515,870 </a:t>
                      </a:r>
                    </a:p>
                  </a:txBody>
                  <a:tcPr marL="0" marR="0" marT="0" marB="0" anchor="b"/>
                </a:tc>
                <a:extLst>
                  <a:ext uri="{0D108BD9-81ED-4DB2-BD59-A6C34878D82A}">
                    <a16:rowId xmlns:a16="http://schemas.microsoft.com/office/drawing/2014/main" xmlns="" val="10031"/>
                  </a:ext>
                </a:extLst>
              </a:tr>
              <a:tr h="335280">
                <a:tc>
                  <a:txBody>
                    <a:bodyPr/>
                    <a:lstStyle/>
                    <a:p>
                      <a:pPr algn="l" fontAlgn="b"/>
                      <a:r>
                        <a:rPr lang="en-ZA" sz="1100" b="0" i="0" u="none" strike="noStrike">
                          <a:solidFill>
                            <a:srgbClr val="000000"/>
                          </a:solidFill>
                          <a:effectLst/>
                          <a:latin typeface="Calibri" panose="020F0502020204030204" pitchFamily="34" charset="0"/>
                        </a:rPr>
                        <a:t>Northern Cape Rural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24,120,000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20,692,989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342,564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21,035,553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21,729,621 </a:t>
                      </a:r>
                    </a:p>
                  </a:txBody>
                  <a:tcPr marL="0" marR="0" marT="0" marB="0" anchor="b"/>
                </a:tc>
                <a:extLst>
                  <a:ext uri="{0D108BD9-81ED-4DB2-BD59-A6C34878D82A}">
                    <a16:rowId xmlns:a16="http://schemas.microsoft.com/office/drawing/2014/main" xmlns="" val="10032"/>
                  </a:ext>
                </a:extLst>
              </a:tr>
              <a:tr h="335280">
                <a:tc>
                  <a:txBody>
                    <a:bodyPr/>
                    <a:lstStyle/>
                    <a:p>
                      <a:pPr algn="l" fontAlgn="b"/>
                      <a:r>
                        <a:rPr lang="en-ZA" sz="1100" b="0" i="0" u="none" strike="noStrike">
                          <a:solidFill>
                            <a:srgbClr val="000000"/>
                          </a:solidFill>
                          <a:effectLst/>
                          <a:latin typeface="Calibri" panose="020F0502020204030204" pitchFamily="34" charset="0"/>
                        </a:rPr>
                        <a:t>Northern Cape Urban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25,851,000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8,167,470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8,543,262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16,710,732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22,603,504 </a:t>
                      </a:r>
                    </a:p>
                  </a:txBody>
                  <a:tcPr marL="0" marR="0" marT="0" marB="0" anchor="b"/>
                </a:tc>
                <a:extLst>
                  <a:ext uri="{0D108BD9-81ED-4DB2-BD59-A6C34878D82A}">
                    <a16:rowId xmlns:a16="http://schemas.microsoft.com/office/drawing/2014/main" xmlns="" val="10033"/>
                  </a:ext>
                </a:extLst>
              </a:tr>
              <a:tr h="335280">
                <a:tc>
                  <a:txBody>
                    <a:bodyPr/>
                    <a:lstStyle/>
                    <a:p>
                      <a:pPr algn="l" fontAlgn="b"/>
                      <a:r>
                        <a:rPr lang="en-US" sz="1100" b="0" i="0" u="none" strike="noStrike">
                          <a:solidFill>
                            <a:srgbClr val="000000"/>
                          </a:solidFill>
                          <a:effectLst/>
                          <a:latin typeface="Calibri" panose="020F0502020204030204" pitchFamily="34" charset="0"/>
                        </a:rPr>
                        <a:t>NorthLink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68,888,000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64,653,899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3,968,556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68,622,455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68,510,883 </a:t>
                      </a:r>
                    </a:p>
                  </a:txBody>
                  <a:tcPr marL="0" marR="0" marT="0" marB="0" anchor="b"/>
                </a:tc>
                <a:extLst>
                  <a:ext uri="{0D108BD9-81ED-4DB2-BD59-A6C34878D82A}">
                    <a16:rowId xmlns:a16="http://schemas.microsoft.com/office/drawing/2014/main" xmlns="" val="10034"/>
                  </a:ext>
                </a:extLst>
              </a:tr>
              <a:tr h="335280">
                <a:tc>
                  <a:txBody>
                    <a:bodyPr/>
                    <a:lstStyle/>
                    <a:p>
                      <a:pPr algn="l" fontAlgn="b"/>
                      <a:r>
                        <a:rPr lang="en-US" sz="1100" b="0" i="0" u="none" strike="noStrike">
                          <a:solidFill>
                            <a:srgbClr val="000000"/>
                          </a:solidFill>
                          <a:effectLst/>
                          <a:latin typeface="Calibri" panose="020F0502020204030204" pitchFamily="34" charset="0"/>
                        </a:rPr>
                        <a:t>Orbit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78,177,000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36,494,793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6,936,745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43,431,538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45,781,671 </a:t>
                      </a:r>
                    </a:p>
                  </a:txBody>
                  <a:tcPr marL="0" marR="0" marT="0" marB="0" anchor="b"/>
                </a:tc>
                <a:extLst>
                  <a:ext uri="{0D108BD9-81ED-4DB2-BD59-A6C34878D82A}">
                    <a16:rowId xmlns:a16="http://schemas.microsoft.com/office/drawing/2014/main" xmlns="" val="10035"/>
                  </a:ext>
                </a:extLst>
              </a:tr>
              <a:tr h="335280">
                <a:tc>
                  <a:txBody>
                    <a:bodyPr/>
                    <a:lstStyle/>
                    <a:p>
                      <a:pPr algn="l" fontAlgn="b"/>
                      <a:r>
                        <a:rPr lang="en-US" sz="1100" b="0" i="0" u="none" strike="noStrike">
                          <a:solidFill>
                            <a:srgbClr val="000000"/>
                          </a:solidFill>
                          <a:effectLst/>
                          <a:latin typeface="Calibri" panose="020F0502020204030204" pitchFamily="34" charset="0"/>
                        </a:rPr>
                        <a:t>Port Elizabeth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40,803,000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30,675,938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1,552,829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32,228,767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31,158,746 </a:t>
                      </a:r>
                    </a:p>
                  </a:txBody>
                  <a:tcPr marL="0" marR="0" marT="0" marB="0" anchor="b"/>
                </a:tc>
                <a:extLst>
                  <a:ext uri="{0D108BD9-81ED-4DB2-BD59-A6C34878D82A}">
                    <a16:rowId xmlns:a16="http://schemas.microsoft.com/office/drawing/2014/main" xmlns="" val="10036"/>
                  </a:ext>
                </a:extLst>
              </a:tr>
              <a:tr h="335280">
                <a:tc>
                  <a:txBody>
                    <a:bodyPr/>
                    <a:lstStyle/>
                    <a:p>
                      <a:pPr algn="l" fontAlgn="b"/>
                      <a:r>
                        <a:rPr lang="en-US" sz="1100" b="0" i="0" u="none" strike="noStrike">
                          <a:solidFill>
                            <a:srgbClr val="000000"/>
                          </a:solidFill>
                          <a:effectLst/>
                          <a:latin typeface="Calibri" panose="020F0502020204030204" pitchFamily="34" charset="0"/>
                        </a:rPr>
                        <a:t>Sedibeng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56,611,000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42,476,702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3,251,867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45,728,569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49,653,325 </a:t>
                      </a:r>
                    </a:p>
                  </a:txBody>
                  <a:tcPr marL="0" marR="0" marT="0" marB="0" anchor="b"/>
                </a:tc>
                <a:extLst>
                  <a:ext uri="{0D108BD9-81ED-4DB2-BD59-A6C34878D82A}">
                    <a16:rowId xmlns:a16="http://schemas.microsoft.com/office/drawing/2014/main" xmlns="" val="10037"/>
                  </a:ext>
                </a:extLst>
              </a:tr>
              <a:tr h="335280">
                <a:tc>
                  <a:txBody>
                    <a:bodyPr/>
                    <a:lstStyle/>
                    <a:p>
                      <a:pPr algn="l" fontAlgn="b"/>
                      <a:r>
                        <a:rPr lang="en-US" sz="1100" b="0" i="0" u="none" strike="noStrike">
                          <a:solidFill>
                            <a:srgbClr val="000000"/>
                          </a:solidFill>
                          <a:effectLst/>
                          <a:latin typeface="Calibri" panose="020F0502020204030204" pitchFamily="34" charset="0"/>
                        </a:rPr>
                        <a:t>Sekhukhune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31,457,000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20,442,802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537,219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20,980,021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21,670,221 </a:t>
                      </a:r>
                    </a:p>
                  </a:txBody>
                  <a:tcPr marL="0" marR="0" marT="0" marB="0" anchor="b"/>
                </a:tc>
                <a:extLst>
                  <a:ext uri="{0D108BD9-81ED-4DB2-BD59-A6C34878D82A}">
                    <a16:rowId xmlns:a16="http://schemas.microsoft.com/office/drawing/2014/main" xmlns="" val="10038"/>
                  </a:ext>
                </a:extLst>
              </a:tr>
              <a:tr h="335280">
                <a:tc>
                  <a:txBody>
                    <a:bodyPr/>
                    <a:lstStyle/>
                    <a:p>
                      <a:pPr algn="l" fontAlgn="b"/>
                      <a:r>
                        <a:rPr lang="en-US" sz="1100" b="0" i="0" u="none" strike="noStrike">
                          <a:solidFill>
                            <a:srgbClr val="000000"/>
                          </a:solidFill>
                          <a:effectLst/>
                          <a:latin typeface="Calibri" panose="020F0502020204030204" pitchFamily="34" charset="0"/>
                        </a:rPr>
                        <a:t>South Cape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29,935,000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21,160,745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773,822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21,934,567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20,841,615 </a:t>
                      </a:r>
                    </a:p>
                  </a:txBody>
                  <a:tcPr marL="0" marR="0" marT="0" marB="0" anchor="b"/>
                </a:tc>
                <a:extLst>
                  <a:ext uri="{0D108BD9-81ED-4DB2-BD59-A6C34878D82A}">
                    <a16:rowId xmlns:a16="http://schemas.microsoft.com/office/drawing/2014/main" xmlns="" val="10039"/>
                  </a:ext>
                </a:extLst>
              </a:tr>
              <a:tr h="335280">
                <a:tc>
                  <a:txBody>
                    <a:bodyPr/>
                    <a:lstStyle/>
                    <a:p>
                      <a:pPr algn="l" fontAlgn="b"/>
                      <a:r>
                        <a:rPr lang="en-US" sz="1100" b="0" i="0" u="none" strike="noStrike">
                          <a:solidFill>
                            <a:srgbClr val="000000"/>
                          </a:solidFill>
                          <a:effectLst/>
                          <a:latin typeface="Calibri" panose="020F0502020204030204" pitchFamily="34" charset="0"/>
                        </a:rPr>
                        <a:t>South West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89,312,000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49,983,651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7,885,082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57,868,733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55,957,273 </a:t>
                      </a:r>
                    </a:p>
                  </a:txBody>
                  <a:tcPr marL="0" marR="0" marT="0" marB="0" anchor="b"/>
                </a:tc>
                <a:extLst>
                  <a:ext uri="{0D108BD9-81ED-4DB2-BD59-A6C34878D82A}">
                    <a16:rowId xmlns:a16="http://schemas.microsoft.com/office/drawing/2014/main" xmlns="" val="10040"/>
                  </a:ext>
                </a:extLst>
              </a:tr>
              <a:tr h="335280">
                <a:tc>
                  <a:txBody>
                    <a:bodyPr/>
                    <a:lstStyle/>
                    <a:p>
                      <a:pPr algn="l" fontAlgn="b"/>
                      <a:r>
                        <a:rPr lang="en-US" sz="1100" b="0" i="0" u="none" strike="noStrike">
                          <a:solidFill>
                            <a:srgbClr val="000000"/>
                          </a:solidFill>
                          <a:effectLst/>
                          <a:latin typeface="Calibri" panose="020F0502020204030204" pitchFamily="34" charset="0"/>
                        </a:rPr>
                        <a:t>Taletso  TVET College</a:t>
                      </a:r>
                    </a:p>
                  </a:txBody>
                  <a:tcPr marL="0" marR="0" marT="0" marB="0" anchor="b"/>
                </a:tc>
                <a:tc>
                  <a:txBody>
                    <a:bodyPr/>
                    <a:lstStyle/>
                    <a:p>
                      <a:pPr algn="l" fontAlgn="b"/>
                      <a:r>
                        <a:rPr lang="en-US" sz="1100" b="0" i="0" u="none" strike="noStrike" dirty="0">
                          <a:solidFill>
                            <a:srgbClr val="000000"/>
                          </a:solidFill>
                          <a:effectLst/>
                          <a:latin typeface="Calibri" panose="020F0502020204030204" pitchFamily="34" charset="0"/>
                        </a:rPr>
                        <a:t>                  37,722,000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12,791,942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630,487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13,422,429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21,344,171 </a:t>
                      </a:r>
                    </a:p>
                  </a:txBody>
                  <a:tcPr marL="0" marR="0" marT="0" marB="0" anchor="b"/>
                </a:tc>
                <a:extLst>
                  <a:ext uri="{0D108BD9-81ED-4DB2-BD59-A6C34878D82A}">
                    <a16:rowId xmlns:a16="http://schemas.microsoft.com/office/drawing/2014/main" xmlns="" val="10041"/>
                  </a:ext>
                </a:extLst>
              </a:tr>
              <a:tr h="335280">
                <a:tc>
                  <a:txBody>
                    <a:bodyPr/>
                    <a:lstStyle/>
                    <a:p>
                      <a:pPr algn="l" fontAlgn="b"/>
                      <a:r>
                        <a:rPr lang="en-US" sz="1100" b="0" i="0" u="none" strike="noStrike">
                          <a:solidFill>
                            <a:srgbClr val="000000"/>
                          </a:solidFill>
                          <a:effectLst/>
                          <a:latin typeface="Calibri" panose="020F0502020204030204" pitchFamily="34" charset="0"/>
                        </a:rPr>
                        <a:t>Thekwini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40,039,000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35,221,873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4,015,804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39,237,677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35,691,111 </a:t>
                      </a:r>
                    </a:p>
                  </a:txBody>
                  <a:tcPr marL="0" marR="0" marT="0" marB="0" anchor="b"/>
                </a:tc>
                <a:extLst>
                  <a:ext uri="{0D108BD9-81ED-4DB2-BD59-A6C34878D82A}">
                    <a16:rowId xmlns:a16="http://schemas.microsoft.com/office/drawing/2014/main" xmlns="" val="10042"/>
                  </a:ext>
                </a:extLst>
              </a:tr>
              <a:tr h="335280">
                <a:tc>
                  <a:txBody>
                    <a:bodyPr/>
                    <a:lstStyle/>
                    <a:p>
                      <a:pPr algn="l" fontAlgn="b"/>
                      <a:r>
                        <a:rPr lang="en-US" sz="1100" b="0" i="0" u="none" strike="noStrike">
                          <a:solidFill>
                            <a:srgbClr val="000000"/>
                          </a:solidFill>
                          <a:effectLst/>
                          <a:latin typeface="Calibri" panose="020F0502020204030204" pitchFamily="34" charset="0"/>
                        </a:rPr>
                        <a:t>Tshwane North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80,718,000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47,659,983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14,157,841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61,817,824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47,464,382 </a:t>
                      </a:r>
                    </a:p>
                  </a:txBody>
                  <a:tcPr marL="0" marR="0" marT="0" marB="0" anchor="b"/>
                </a:tc>
                <a:extLst>
                  <a:ext uri="{0D108BD9-81ED-4DB2-BD59-A6C34878D82A}">
                    <a16:rowId xmlns:a16="http://schemas.microsoft.com/office/drawing/2014/main" xmlns="" val="10043"/>
                  </a:ext>
                </a:extLst>
              </a:tr>
              <a:tr h="335280">
                <a:tc>
                  <a:txBody>
                    <a:bodyPr/>
                    <a:lstStyle/>
                    <a:p>
                      <a:pPr algn="l" fontAlgn="b"/>
                      <a:r>
                        <a:rPr lang="en-US" sz="1100" b="0" i="0" u="none" strike="noStrike">
                          <a:solidFill>
                            <a:srgbClr val="000000"/>
                          </a:solidFill>
                          <a:effectLst/>
                          <a:latin typeface="Calibri" panose="020F0502020204030204" pitchFamily="34" charset="0"/>
                        </a:rPr>
                        <a:t>Tshwane South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66,739,000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21,416,218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1,375,715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22,791,933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21,512,091 </a:t>
                      </a:r>
                    </a:p>
                  </a:txBody>
                  <a:tcPr marL="0" marR="0" marT="0" marB="0" anchor="b"/>
                </a:tc>
                <a:extLst>
                  <a:ext uri="{0D108BD9-81ED-4DB2-BD59-A6C34878D82A}">
                    <a16:rowId xmlns:a16="http://schemas.microsoft.com/office/drawing/2014/main" xmlns="" val="10044"/>
                  </a:ext>
                </a:extLst>
              </a:tr>
              <a:tr h="335280">
                <a:tc>
                  <a:txBody>
                    <a:bodyPr/>
                    <a:lstStyle/>
                    <a:p>
                      <a:pPr algn="l" fontAlgn="b"/>
                      <a:r>
                        <a:rPr lang="en-US" sz="1100" b="0" i="0" u="none" strike="noStrike">
                          <a:solidFill>
                            <a:srgbClr val="000000"/>
                          </a:solidFill>
                          <a:effectLst/>
                          <a:latin typeface="Calibri" panose="020F0502020204030204" pitchFamily="34" charset="0"/>
                        </a:rPr>
                        <a:t>Umfolozi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67,621,000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56,780,357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518,381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57,298,738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56,941,766 </a:t>
                      </a:r>
                    </a:p>
                  </a:txBody>
                  <a:tcPr marL="0" marR="0" marT="0" marB="0" anchor="b"/>
                </a:tc>
                <a:extLst>
                  <a:ext uri="{0D108BD9-81ED-4DB2-BD59-A6C34878D82A}">
                    <a16:rowId xmlns:a16="http://schemas.microsoft.com/office/drawing/2014/main" xmlns="" val="10045"/>
                  </a:ext>
                </a:extLst>
              </a:tr>
              <a:tr h="335280">
                <a:tc>
                  <a:txBody>
                    <a:bodyPr/>
                    <a:lstStyle/>
                    <a:p>
                      <a:pPr algn="l" fontAlgn="b"/>
                      <a:r>
                        <a:rPr lang="en-US" sz="1100" b="0" i="0" u="none" strike="noStrike">
                          <a:solidFill>
                            <a:srgbClr val="000000"/>
                          </a:solidFill>
                          <a:effectLst/>
                          <a:latin typeface="Calibri" panose="020F0502020204030204" pitchFamily="34" charset="0"/>
                        </a:rPr>
                        <a:t>Umgungundlovu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33,827,000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8,254,467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2,838,193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11,092,660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13,426,552 </a:t>
                      </a:r>
                    </a:p>
                  </a:txBody>
                  <a:tcPr marL="0" marR="0" marT="0" marB="0" anchor="b"/>
                </a:tc>
                <a:extLst>
                  <a:ext uri="{0D108BD9-81ED-4DB2-BD59-A6C34878D82A}">
                    <a16:rowId xmlns:a16="http://schemas.microsoft.com/office/drawing/2014/main" xmlns="" val="10046"/>
                  </a:ext>
                </a:extLst>
              </a:tr>
              <a:tr h="335280">
                <a:tc>
                  <a:txBody>
                    <a:bodyPr/>
                    <a:lstStyle/>
                    <a:p>
                      <a:pPr algn="l" fontAlgn="b"/>
                      <a:r>
                        <a:rPr lang="en-US" sz="1100" b="0" i="0" u="none" strike="noStrike">
                          <a:solidFill>
                            <a:srgbClr val="000000"/>
                          </a:solidFill>
                          <a:effectLst/>
                          <a:latin typeface="Calibri" panose="020F0502020204030204" pitchFamily="34" charset="0"/>
                        </a:rPr>
                        <a:t>Vhembe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95,343,000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82,739,557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6,685,670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89,425,227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82,508,533 </a:t>
                      </a:r>
                    </a:p>
                  </a:txBody>
                  <a:tcPr marL="0" marR="0" marT="0" marB="0" anchor="b"/>
                </a:tc>
                <a:extLst>
                  <a:ext uri="{0D108BD9-81ED-4DB2-BD59-A6C34878D82A}">
                    <a16:rowId xmlns:a16="http://schemas.microsoft.com/office/drawing/2014/main" xmlns="" val="10047"/>
                  </a:ext>
                </a:extLst>
              </a:tr>
              <a:tr h="335280">
                <a:tc>
                  <a:txBody>
                    <a:bodyPr/>
                    <a:lstStyle/>
                    <a:p>
                      <a:pPr algn="l" fontAlgn="b"/>
                      <a:r>
                        <a:rPr lang="en-US" sz="1100" b="0" i="0" u="none" strike="noStrike">
                          <a:solidFill>
                            <a:srgbClr val="000000"/>
                          </a:solidFill>
                          <a:effectLst/>
                          <a:latin typeface="Calibri" panose="020F0502020204030204" pitchFamily="34" charset="0"/>
                        </a:rPr>
                        <a:t>Vuselela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40,785,000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20,207,172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6,569,943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26,777,115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29,545,788 </a:t>
                      </a:r>
                    </a:p>
                  </a:txBody>
                  <a:tcPr marL="0" marR="0" marT="0" marB="0" anchor="b"/>
                </a:tc>
                <a:extLst>
                  <a:ext uri="{0D108BD9-81ED-4DB2-BD59-A6C34878D82A}">
                    <a16:rowId xmlns:a16="http://schemas.microsoft.com/office/drawing/2014/main" xmlns="" val="10048"/>
                  </a:ext>
                </a:extLst>
              </a:tr>
              <a:tr h="335280">
                <a:tc>
                  <a:txBody>
                    <a:bodyPr/>
                    <a:lstStyle/>
                    <a:p>
                      <a:pPr algn="l" fontAlgn="b"/>
                      <a:r>
                        <a:rPr lang="en-US" sz="1100" b="0" i="0" u="none" strike="noStrike">
                          <a:solidFill>
                            <a:srgbClr val="000000"/>
                          </a:solidFill>
                          <a:effectLst/>
                          <a:latin typeface="Calibri" panose="020F0502020204030204" pitchFamily="34" charset="0"/>
                        </a:rPr>
                        <a:t>Waterberg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31,122,000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29,313,983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93,896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29,407,879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29,037,035 </a:t>
                      </a:r>
                    </a:p>
                  </a:txBody>
                  <a:tcPr marL="0" marR="0" marT="0" marB="0" anchor="b"/>
                </a:tc>
                <a:extLst>
                  <a:ext uri="{0D108BD9-81ED-4DB2-BD59-A6C34878D82A}">
                    <a16:rowId xmlns:a16="http://schemas.microsoft.com/office/drawing/2014/main" xmlns="" val="10049"/>
                  </a:ext>
                </a:extLst>
              </a:tr>
              <a:tr h="335280">
                <a:tc>
                  <a:txBody>
                    <a:bodyPr/>
                    <a:lstStyle/>
                    <a:p>
                      <a:pPr algn="l" fontAlgn="b"/>
                      <a:r>
                        <a:rPr lang="en-US" sz="1100" b="0" i="0" u="none" strike="noStrike">
                          <a:solidFill>
                            <a:srgbClr val="000000"/>
                          </a:solidFill>
                          <a:effectLst/>
                          <a:latin typeface="Calibri" panose="020F0502020204030204" pitchFamily="34" charset="0"/>
                        </a:rPr>
                        <a:t>West Coast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41,777,000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26,642,998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26,642,998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27,924,535 </a:t>
                      </a:r>
                    </a:p>
                  </a:txBody>
                  <a:tcPr marL="0" marR="0" marT="0" marB="0" anchor="b"/>
                </a:tc>
                <a:extLst>
                  <a:ext uri="{0D108BD9-81ED-4DB2-BD59-A6C34878D82A}">
                    <a16:rowId xmlns:a16="http://schemas.microsoft.com/office/drawing/2014/main" xmlns="" val="10050"/>
                  </a:ext>
                </a:extLst>
              </a:tr>
              <a:tr h="335280">
                <a:tc>
                  <a:txBody>
                    <a:bodyPr/>
                    <a:lstStyle/>
                    <a:p>
                      <a:pPr algn="l" fontAlgn="b"/>
                      <a:r>
                        <a:rPr lang="en-US" sz="1100" b="0" i="0" u="none" strike="noStrike">
                          <a:solidFill>
                            <a:srgbClr val="000000"/>
                          </a:solidFill>
                          <a:effectLst/>
                          <a:latin typeface="Calibri" panose="020F0502020204030204" pitchFamily="34" charset="0"/>
                        </a:rPr>
                        <a:t>Western TVET College</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52,858,000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23,458,169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4,274,894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27,733,063 </a:t>
                      </a:r>
                    </a:p>
                  </a:txBody>
                  <a:tcPr marL="0" marR="0" marT="0" marB="0" anchor="b"/>
                </a:tc>
                <a:tc>
                  <a:txBody>
                    <a:bodyPr/>
                    <a:lstStyle/>
                    <a:p>
                      <a:pPr algn="l" fontAlgn="b"/>
                      <a:r>
                        <a:rPr lang="en-US" sz="1100" b="0" i="0" u="none" strike="noStrike">
                          <a:solidFill>
                            <a:srgbClr val="000000"/>
                          </a:solidFill>
                          <a:effectLst/>
                          <a:latin typeface="Calibri" panose="020F0502020204030204" pitchFamily="34" charset="0"/>
                        </a:rPr>
                        <a:t>                  29,005,699 </a:t>
                      </a:r>
                    </a:p>
                  </a:txBody>
                  <a:tcPr marL="0" marR="0" marT="0" marB="0" anchor="b"/>
                </a:tc>
                <a:extLst>
                  <a:ext uri="{0D108BD9-81ED-4DB2-BD59-A6C34878D82A}">
                    <a16:rowId xmlns:a16="http://schemas.microsoft.com/office/drawing/2014/main" xmlns="" val="10051"/>
                  </a:ext>
                </a:extLst>
              </a:tr>
              <a:tr h="502920">
                <a:tc>
                  <a:txBody>
                    <a:bodyPr/>
                    <a:lstStyle/>
                    <a:p>
                      <a:pPr algn="l" fontAlgn="b"/>
                      <a:r>
                        <a:rPr lang="en-US" sz="1100" b="1" i="0" u="none" strike="noStrike">
                          <a:solidFill>
                            <a:srgbClr val="000000"/>
                          </a:solidFill>
                          <a:effectLst/>
                          <a:latin typeface="Calibri" panose="020F0502020204030204" pitchFamily="34" charset="0"/>
                        </a:rPr>
                        <a:t>GRAND TOTAL</a:t>
                      </a:r>
                    </a:p>
                  </a:txBody>
                  <a:tcPr marL="0" marR="0" marT="0" marB="0" anchor="b"/>
                </a:tc>
                <a:tc>
                  <a:txBody>
                    <a:bodyPr/>
                    <a:lstStyle/>
                    <a:p>
                      <a:pPr algn="l" fontAlgn="b"/>
                      <a:r>
                        <a:rPr lang="en-US" sz="1100" b="1" i="0" u="none" strike="noStrike" dirty="0">
                          <a:solidFill>
                            <a:srgbClr val="000000"/>
                          </a:solidFill>
                          <a:effectLst/>
                          <a:latin typeface="Calibri" panose="020F0502020204030204" pitchFamily="34" charset="0"/>
                        </a:rPr>
                        <a:t>            2,437,620,000 </a:t>
                      </a:r>
                    </a:p>
                  </a:txBody>
                  <a:tcPr marL="0" marR="0" marT="0" marB="0" anchor="b"/>
                </a:tc>
                <a:tc>
                  <a:txBody>
                    <a:bodyPr/>
                    <a:lstStyle/>
                    <a:p>
                      <a:pPr algn="l" fontAlgn="b"/>
                      <a:r>
                        <a:rPr lang="en-US" sz="1100" b="1" i="0" u="none" strike="noStrike">
                          <a:solidFill>
                            <a:srgbClr val="000000"/>
                          </a:solidFill>
                          <a:effectLst/>
                          <a:latin typeface="Calibri" panose="020F0502020204030204" pitchFamily="34" charset="0"/>
                        </a:rPr>
                        <a:t>            1,648,912,168 </a:t>
                      </a:r>
                    </a:p>
                  </a:txBody>
                  <a:tcPr marL="0" marR="0" marT="0" marB="0" anchor="b"/>
                </a:tc>
                <a:tc>
                  <a:txBody>
                    <a:bodyPr/>
                    <a:lstStyle/>
                    <a:p>
                      <a:pPr algn="l" fontAlgn="b"/>
                      <a:r>
                        <a:rPr lang="en-US" sz="1100" b="1" i="0" u="none" strike="noStrike">
                          <a:solidFill>
                            <a:srgbClr val="000000"/>
                          </a:solidFill>
                          <a:effectLst/>
                          <a:latin typeface="Calibri" panose="020F0502020204030204" pitchFamily="34" charset="0"/>
                        </a:rPr>
                        <a:t>                229,570,501 </a:t>
                      </a:r>
                    </a:p>
                  </a:txBody>
                  <a:tcPr marL="0" marR="0" marT="0" marB="0" anchor="b"/>
                </a:tc>
                <a:tc>
                  <a:txBody>
                    <a:bodyPr/>
                    <a:lstStyle/>
                    <a:p>
                      <a:pPr algn="l" fontAlgn="b"/>
                      <a:r>
                        <a:rPr lang="en-US" sz="1100" b="1" i="0" u="none" strike="noStrike">
                          <a:solidFill>
                            <a:srgbClr val="000000"/>
                          </a:solidFill>
                          <a:effectLst/>
                          <a:latin typeface="Calibri" panose="020F0502020204030204" pitchFamily="34" charset="0"/>
                        </a:rPr>
                        <a:t>            1,878,482,669 </a:t>
                      </a:r>
                    </a:p>
                  </a:txBody>
                  <a:tcPr marL="0" marR="0" marT="0" marB="0" anchor="b"/>
                </a:tc>
                <a:tc>
                  <a:txBody>
                    <a:bodyPr/>
                    <a:lstStyle/>
                    <a:p>
                      <a:pPr algn="l" fontAlgn="b"/>
                      <a:r>
                        <a:rPr lang="en-US" sz="1100" b="1" i="0" u="none" strike="noStrike" dirty="0">
                          <a:solidFill>
                            <a:srgbClr val="000000"/>
                          </a:solidFill>
                          <a:effectLst/>
                          <a:latin typeface="Calibri" panose="020F0502020204030204" pitchFamily="34" charset="0"/>
                        </a:rPr>
                        <a:t>            1,731,333,286 </a:t>
                      </a:r>
                    </a:p>
                  </a:txBody>
                  <a:tcPr marL="0" marR="0" marT="0" marB="0" anchor="b"/>
                </a:tc>
                <a:extLst>
                  <a:ext uri="{0D108BD9-81ED-4DB2-BD59-A6C34878D82A}">
                    <a16:rowId xmlns:a16="http://schemas.microsoft.com/office/drawing/2014/main" xmlns="" val="10052"/>
                  </a:ext>
                </a:extLst>
              </a:tr>
            </a:tbl>
          </a:graphicData>
        </a:graphic>
      </p:graphicFrame>
      <p:graphicFrame>
        <p:nvGraphicFramePr>
          <p:cNvPr id="2" name="Table 1"/>
          <p:cNvGraphicFramePr>
            <a:graphicFrameLocks noGrp="1"/>
          </p:cNvGraphicFramePr>
          <p:nvPr>
            <p:extLst/>
          </p:nvPr>
        </p:nvGraphicFramePr>
        <p:xfrm>
          <a:off x="621361" y="1082549"/>
          <a:ext cx="10720160" cy="5091350"/>
        </p:xfrm>
        <a:graphic>
          <a:graphicData uri="http://schemas.openxmlformats.org/drawingml/2006/table">
            <a:tbl>
              <a:tblPr>
                <a:tableStyleId>{5202B0CA-FC54-4496-8BCA-5EF66A818D29}</a:tableStyleId>
              </a:tblPr>
              <a:tblGrid>
                <a:gridCol w="3221429">
                  <a:extLst>
                    <a:ext uri="{9D8B030D-6E8A-4147-A177-3AD203B41FA5}">
                      <a16:colId xmlns:a16="http://schemas.microsoft.com/office/drawing/2014/main" xmlns="" val="20000"/>
                    </a:ext>
                  </a:extLst>
                </a:gridCol>
                <a:gridCol w="1276351">
                  <a:extLst>
                    <a:ext uri="{9D8B030D-6E8A-4147-A177-3AD203B41FA5}">
                      <a16:colId xmlns:a16="http://schemas.microsoft.com/office/drawing/2014/main" xmlns="" val="20001"/>
                    </a:ext>
                  </a:extLst>
                </a:gridCol>
                <a:gridCol w="1555595">
                  <a:extLst>
                    <a:ext uri="{9D8B030D-6E8A-4147-A177-3AD203B41FA5}">
                      <a16:colId xmlns:a16="http://schemas.microsoft.com/office/drawing/2014/main" xmlns="" val="20002"/>
                    </a:ext>
                  </a:extLst>
                </a:gridCol>
                <a:gridCol w="1555595">
                  <a:extLst>
                    <a:ext uri="{9D8B030D-6E8A-4147-A177-3AD203B41FA5}">
                      <a16:colId xmlns:a16="http://schemas.microsoft.com/office/drawing/2014/main" xmlns="" val="20003"/>
                    </a:ext>
                  </a:extLst>
                </a:gridCol>
                <a:gridCol w="1555595">
                  <a:extLst>
                    <a:ext uri="{9D8B030D-6E8A-4147-A177-3AD203B41FA5}">
                      <a16:colId xmlns:a16="http://schemas.microsoft.com/office/drawing/2014/main" xmlns="" val="20004"/>
                    </a:ext>
                  </a:extLst>
                </a:gridCol>
                <a:gridCol w="1555595">
                  <a:extLst>
                    <a:ext uri="{9D8B030D-6E8A-4147-A177-3AD203B41FA5}">
                      <a16:colId xmlns:a16="http://schemas.microsoft.com/office/drawing/2014/main" xmlns="" val="20005"/>
                    </a:ext>
                  </a:extLst>
                </a:gridCol>
              </a:tblGrid>
              <a:tr h="406400">
                <a:tc>
                  <a:txBody>
                    <a:bodyPr/>
                    <a:lstStyle/>
                    <a:p>
                      <a:pPr algn="ctr" fontAlgn="ctr"/>
                      <a:r>
                        <a:rPr lang="en-US" sz="1300" b="1" u="none" strike="noStrike" dirty="0">
                          <a:solidFill>
                            <a:schemeClr val="tx1"/>
                          </a:solidFill>
                          <a:effectLst/>
                          <a:latin typeface="Calibri" panose="020F0502020204030204" pitchFamily="34" charset="0"/>
                        </a:rPr>
                        <a:t>TVET College</a:t>
                      </a:r>
                      <a:endParaRPr lang="en-US" sz="13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solidFill>
                            <a:schemeClr val="tx1"/>
                          </a:solidFill>
                          <a:effectLst/>
                          <a:latin typeface="Calibri" panose="020F0502020204030204" pitchFamily="34" charset="0"/>
                        </a:rPr>
                        <a:t> Original allocation </a:t>
                      </a:r>
                      <a:endParaRPr lang="en-US" sz="13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solidFill>
                            <a:schemeClr val="tx1"/>
                          </a:solidFill>
                          <a:effectLst/>
                          <a:latin typeface="Calibri" panose="020F0502020204030204" pitchFamily="34" charset="0"/>
                        </a:rPr>
                        <a:t> SOP'S ACCEPTED </a:t>
                      </a:r>
                      <a:endParaRPr lang="en-US" sz="13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solidFill>
                            <a:schemeClr val="tx1"/>
                          </a:solidFill>
                          <a:effectLst/>
                          <a:latin typeface="Calibri" panose="020F0502020204030204" pitchFamily="34" charset="0"/>
                        </a:rPr>
                        <a:t> SOP'S NOT ACCEPTED </a:t>
                      </a:r>
                      <a:endParaRPr lang="en-US" sz="13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solidFill>
                            <a:schemeClr val="tx1"/>
                          </a:solidFill>
                          <a:effectLst/>
                          <a:latin typeface="Calibri" panose="020F0502020204030204" pitchFamily="34" charset="0"/>
                        </a:rPr>
                        <a:t> TOTAL SOP'S GENERATED </a:t>
                      </a:r>
                      <a:endParaRPr lang="en-US" sz="13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solidFill>
                            <a:schemeClr val="tx1"/>
                          </a:solidFill>
                          <a:effectLst/>
                          <a:latin typeface="Calibri" panose="020F0502020204030204" pitchFamily="34" charset="0"/>
                        </a:rPr>
                        <a:t> PAYMENTS MADE TO COLLEGE </a:t>
                      </a:r>
                      <a:endParaRPr lang="en-US" sz="13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20103">
                <a:tc>
                  <a:txBody>
                    <a:bodyPr/>
                    <a:lstStyle/>
                    <a:p>
                      <a:pPr algn="l" fontAlgn="b"/>
                      <a:r>
                        <a:rPr lang="en-US" sz="1100" u="none" strike="noStrike" dirty="0">
                          <a:effectLst/>
                          <a:latin typeface="Calibri" panose="020F0502020204030204" pitchFamily="34" charset="0"/>
                        </a:rPr>
                        <a:t>Boland  TVET College</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37,886,000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23,561,523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241,992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23,803,515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25,414,721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62069">
                <a:tc>
                  <a:txBody>
                    <a:bodyPr/>
                    <a:lstStyle/>
                    <a:p>
                      <a:pPr algn="l" fontAlgn="b"/>
                      <a:r>
                        <a:rPr lang="en-US" sz="1100" u="none" strike="noStrike" dirty="0">
                          <a:effectLst/>
                          <a:latin typeface="Calibri" panose="020F0502020204030204" pitchFamily="34" charset="0"/>
                        </a:rPr>
                        <a:t>Buffalo City TVET College</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35,041,000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29,687,556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649,635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30,337,191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29,677,700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74713">
                <a:tc>
                  <a:txBody>
                    <a:bodyPr/>
                    <a:lstStyle/>
                    <a:p>
                      <a:pPr algn="l" fontAlgn="b"/>
                      <a:r>
                        <a:rPr lang="en-US" sz="1100" u="none" strike="noStrike" dirty="0">
                          <a:effectLst/>
                          <a:latin typeface="Calibri" panose="020F0502020204030204" pitchFamily="34" charset="0"/>
                        </a:rPr>
                        <a:t>Capricorn TVET College</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79,211,000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61,238,311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1,609,115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62,847,426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64,324,663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74713">
                <a:tc>
                  <a:txBody>
                    <a:bodyPr/>
                    <a:lstStyle/>
                    <a:p>
                      <a:pPr algn="l" fontAlgn="b"/>
                      <a:r>
                        <a:rPr lang="en-US" sz="1100" u="none" strike="noStrike" dirty="0">
                          <a:effectLst/>
                          <a:latin typeface="Calibri" panose="020F0502020204030204" pitchFamily="34" charset="0"/>
                        </a:rPr>
                        <a:t>Central Johannesburg TVET College</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56,809,000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26,110,469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9,304,240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35,414,709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26,098,746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62069">
                <a:tc>
                  <a:txBody>
                    <a:bodyPr/>
                    <a:lstStyle/>
                    <a:p>
                      <a:pPr algn="l" fontAlgn="b"/>
                      <a:r>
                        <a:rPr lang="en-US" sz="1100" u="none" strike="noStrike" dirty="0">
                          <a:effectLst/>
                          <a:latin typeface="Calibri" panose="020F0502020204030204" pitchFamily="34" charset="0"/>
                        </a:rPr>
                        <a:t>Coastal TVET College</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85,901,000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61,094,481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137,089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61,231,570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62,899,084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74713">
                <a:tc>
                  <a:txBody>
                    <a:bodyPr/>
                    <a:lstStyle/>
                    <a:p>
                      <a:pPr algn="l" fontAlgn="b"/>
                      <a:r>
                        <a:rPr lang="en-ZA" sz="1100" u="none" strike="noStrike">
                          <a:effectLst/>
                          <a:latin typeface="Calibri" panose="020F0502020204030204" pitchFamily="34" charset="0"/>
                        </a:rPr>
                        <a:t>College of Cape Town TVET College</a:t>
                      </a:r>
                      <a:endParaRPr lang="en-ZA"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50,324,000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26,649,400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180,128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26,829,528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29,113,745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62069">
                <a:tc>
                  <a:txBody>
                    <a:bodyPr/>
                    <a:lstStyle/>
                    <a:p>
                      <a:pPr algn="l" fontAlgn="b"/>
                      <a:r>
                        <a:rPr lang="en-ZA" sz="1100" u="none" strike="noStrike">
                          <a:effectLst/>
                          <a:latin typeface="Calibri" panose="020F0502020204030204" pitchFamily="34" charset="0"/>
                        </a:rPr>
                        <a:t>East Cape Midlands TVET College</a:t>
                      </a:r>
                      <a:endParaRPr lang="en-ZA"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39,303,000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29,279,349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1,122,846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30,402,195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30,919,598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74713">
                <a:tc>
                  <a:txBody>
                    <a:bodyPr/>
                    <a:lstStyle/>
                    <a:p>
                      <a:pPr algn="l" fontAlgn="b"/>
                      <a:r>
                        <a:rPr lang="en-US" sz="1100" u="none" strike="noStrike">
                          <a:effectLst/>
                          <a:latin typeface="Calibri" panose="020F0502020204030204" pitchFamily="34" charset="0"/>
                        </a:rPr>
                        <a:t>Ehlanzeni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41,150,000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45,048,840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83,750,912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1" u="none" strike="noStrike" dirty="0">
                          <a:solidFill>
                            <a:srgbClr val="FF0000"/>
                          </a:solidFill>
                          <a:effectLst/>
                          <a:latin typeface="Calibri" panose="020F0502020204030204" pitchFamily="34" charset="0"/>
                        </a:rPr>
                        <a:t>                128,799,752 </a:t>
                      </a:r>
                      <a:endParaRPr lang="en-US" sz="1100" b="1" i="0" u="none" strike="noStrike" dirty="0">
                        <a:solidFill>
                          <a:srgbClr val="FF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36,880,463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74713">
                <a:tc>
                  <a:txBody>
                    <a:bodyPr/>
                    <a:lstStyle/>
                    <a:p>
                      <a:pPr algn="l" fontAlgn="b"/>
                      <a:r>
                        <a:rPr lang="en-US" sz="1100" u="none" strike="noStrike">
                          <a:effectLst/>
                          <a:latin typeface="Calibri" panose="020F0502020204030204" pitchFamily="34" charset="0"/>
                        </a:rPr>
                        <a:t>Ekurhuleni East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57,383,000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38,510,517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953,573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39,464,090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38,998,247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62069">
                <a:tc>
                  <a:txBody>
                    <a:bodyPr/>
                    <a:lstStyle/>
                    <a:p>
                      <a:pPr algn="l" fontAlgn="b"/>
                      <a:r>
                        <a:rPr lang="en-US" sz="1100" u="none" strike="noStrike" dirty="0">
                          <a:effectLst/>
                          <a:latin typeface="Calibri" panose="020F0502020204030204" pitchFamily="34" charset="0"/>
                        </a:rPr>
                        <a:t>Ekurhuleni West College TVET College</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80,076,000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72,519,337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20,950,930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93,470,267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72,519,337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174713">
                <a:tc>
                  <a:txBody>
                    <a:bodyPr/>
                    <a:lstStyle/>
                    <a:p>
                      <a:pPr algn="l" fontAlgn="b"/>
                      <a:r>
                        <a:rPr lang="en-US" sz="1100" u="none" strike="noStrike">
                          <a:effectLst/>
                          <a:latin typeface="Calibri" panose="020F0502020204030204" pitchFamily="34" charset="0"/>
                        </a:rPr>
                        <a:t>Elangeni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62,893,000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40,531,807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40,531,807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40,526,758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174713">
                <a:tc>
                  <a:txBody>
                    <a:bodyPr/>
                    <a:lstStyle/>
                    <a:p>
                      <a:pPr algn="l" fontAlgn="b"/>
                      <a:r>
                        <a:rPr lang="en-US" sz="1100" u="none" strike="noStrike">
                          <a:effectLst/>
                          <a:latin typeface="Calibri" panose="020F0502020204030204" pitchFamily="34" charset="0"/>
                        </a:rPr>
                        <a:t>Esayidi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59,735,000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34,741,658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6,169,293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40,910,951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34,651,090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174713">
                <a:tc>
                  <a:txBody>
                    <a:bodyPr/>
                    <a:lstStyle/>
                    <a:p>
                      <a:pPr algn="l" fontAlgn="b"/>
                      <a:r>
                        <a:rPr lang="en-US" sz="1100" u="none" strike="noStrike">
                          <a:effectLst/>
                          <a:latin typeface="Calibri" panose="020F0502020204030204" pitchFamily="34" charset="0"/>
                        </a:rPr>
                        <a:t>False Bay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34,619,000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22,768,463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462,371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23,230,834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23,253,491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174713">
                <a:tc>
                  <a:txBody>
                    <a:bodyPr/>
                    <a:lstStyle/>
                    <a:p>
                      <a:pPr algn="l" fontAlgn="b"/>
                      <a:r>
                        <a:rPr lang="en-US" sz="1100" u="none" strike="noStrike">
                          <a:effectLst/>
                          <a:latin typeface="Calibri" panose="020F0502020204030204" pitchFamily="34" charset="0"/>
                        </a:rPr>
                        <a:t>Flavius Mareka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22,341,000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12,557,718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611,599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13,169,317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13,151,959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262069">
                <a:tc>
                  <a:txBody>
                    <a:bodyPr/>
                    <a:lstStyle/>
                    <a:p>
                      <a:pPr algn="l" fontAlgn="b"/>
                      <a:r>
                        <a:rPr lang="en-US" sz="1100" u="none" strike="noStrike">
                          <a:effectLst/>
                          <a:latin typeface="Calibri" panose="020F0502020204030204" pitchFamily="34" charset="0"/>
                        </a:rPr>
                        <a:t>Gert Sibande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55,566,000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40,693,149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1,751,304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42,444,453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41,792,744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174713">
                <a:tc>
                  <a:txBody>
                    <a:bodyPr/>
                    <a:lstStyle/>
                    <a:p>
                      <a:pPr algn="l" fontAlgn="b"/>
                      <a:r>
                        <a:rPr lang="en-US" sz="1100" u="none" strike="noStrike">
                          <a:effectLst/>
                          <a:latin typeface="Calibri" panose="020F0502020204030204" pitchFamily="34" charset="0"/>
                        </a:rPr>
                        <a:t>Goldfields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26,821,000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9,812,198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2,142,286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11,954,484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11,173,202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174713">
                <a:tc>
                  <a:txBody>
                    <a:bodyPr/>
                    <a:lstStyle/>
                    <a:p>
                      <a:pPr algn="l" fontAlgn="b"/>
                      <a:r>
                        <a:rPr lang="en-US" sz="1100" u="none" strike="noStrike">
                          <a:effectLst/>
                          <a:latin typeface="Calibri" panose="020F0502020204030204" pitchFamily="34" charset="0"/>
                        </a:rPr>
                        <a:t>Ikhala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24,597,000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15,999,594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577,338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16,576,932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17,191,618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262069">
                <a:tc>
                  <a:txBody>
                    <a:bodyPr/>
                    <a:lstStyle/>
                    <a:p>
                      <a:pPr algn="l" fontAlgn="b"/>
                      <a:r>
                        <a:rPr lang="en-US" sz="1100" u="none" strike="noStrike">
                          <a:effectLst/>
                          <a:latin typeface="Calibri" panose="020F0502020204030204" pitchFamily="34" charset="0"/>
                        </a:rPr>
                        <a:t>Ingwe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38,844,000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44,657,582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1,006,975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45,664,557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38,844,000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174713">
                <a:tc>
                  <a:txBody>
                    <a:bodyPr/>
                    <a:lstStyle/>
                    <a:p>
                      <a:pPr algn="l" fontAlgn="b"/>
                      <a:r>
                        <a:rPr lang="en-US" sz="1100" u="none" strike="noStrike">
                          <a:effectLst/>
                          <a:latin typeface="Calibri" panose="020F0502020204030204" pitchFamily="34" charset="0"/>
                        </a:rPr>
                        <a:t>King Hintsa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22,870,000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19,175,046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75,010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19,250,056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20,238,825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174713">
                <a:tc>
                  <a:txBody>
                    <a:bodyPr/>
                    <a:lstStyle/>
                    <a:p>
                      <a:pPr algn="l" fontAlgn="b"/>
                      <a:r>
                        <a:rPr lang="en-US" sz="1100" u="none" strike="noStrike">
                          <a:effectLst/>
                          <a:latin typeface="Calibri" panose="020F0502020204030204" pitchFamily="34" charset="0"/>
                        </a:rPr>
                        <a:t>King Sabata Dalindyebo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40,238,000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32,038,809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6,959,415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38,998,224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31,997,168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253051">
                <a:tc>
                  <a:txBody>
                    <a:bodyPr/>
                    <a:lstStyle/>
                    <a:p>
                      <a:pPr algn="l" fontAlgn="b"/>
                      <a:r>
                        <a:rPr lang="en-US" sz="1100" u="none" strike="noStrike">
                          <a:effectLst/>
                          <a:latin typeface="Calibri" panose="020F0502020204030204" pitchFamily="34" charset="0"/>
                        </a:rPr>
                        <a:t>Lephalale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16,016,000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7,853,856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1,931,883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9,785,739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9,242,323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200473">
                <a:tc>
                  <a:txBody>
                    <a:bodyPr/>
                    <a:lstStyle/>
                    <a:p>
                      <a:pPr algn="l" fontAlgn="b"/>
                      <a:r>
                        <a:rPr lang="en-US" sz="1100" u="none" strike="noStrike">
                          <a:effectLst/>
                          <a:latin typeface="Calibri" panose="020F0502020204030204" pitchFamily="34" charset="0"/>
                        </a:rPr>
                        <a:t>Letaba TVET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32,395,000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28,320,908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3,763,047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32,083,955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28,320,908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r h="162560">
                <a:tc>
                  <a:txBody>
                    <a:bodyPr/>
                    <a:lstStyle/>
                    <a:p>
                      <a:pPr algn="l" fontAlgn="b"/>
                      <a:r>
                        <a:rPr lang="en-US" sz="1100" u="none" strike="noStrike">
                          <a:effectLst/>
                          <a:latin typeface="Calibri" panose="020F0502020204030204" pitchFamily="34" charset="0"/>
                        </a:rPr>
                        <a:t>Lovedale FET College</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21,511,000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18,412,808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1,081,843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Calibri" panose="020F0502020204030204" pitchFamily="34" charset="0"/>
                        </a:rPr>
                        <a:t>                  19,494,651 </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Calibri" panose="020F0502020204030204" pitchFamily="34" charset="0"/>
                        </a:rPr>
                        <a:t>                  18,410,447 </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3"/>
                  </a:ext>
                </a:extLst>
              </a:tr>
            </a:tbl>
          </a:graphicData>
        </a:graphic>
      </p:graphicFrame>
      <p:sp>
        <p:nvSpPr>
          <p:cNvPr id="10" name="Rectangle 9"/>
          <p:cNvSpPr/>
          <p:nvPr/>
        </p:nvSpPr>
        <p:spPr>
          <a:xfrm>
            <a:off x="1007435" y="37159"/>
            <a:ext cx="10713152" cy="938140"/>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2017 PAYMENT</a:t>
            </a:r>
          </a:p>
          <a:p>
            <a:pPr defTabSz="1219170">
              <a:buClr>
                <a:srgbClr val="C00000"/>
              </a:buClr>
            </a:pPr>
            <a:r>
              <a:rPr lang="en-ZA" sz="1600" b="1" dirty="0">
                <a:solidFill>
                  <a:prstClr val="white">
                    <a:lumMod val="50000"/>
                  </a:prstClr>
                </a:solidFill>
                <a:cs typeface="Arial" panose="020B0604020202020204" pitchFamily="34" charset="0"/>
              </a:rPr>
              <a:t>PAYMENTS  MADE TO TVETS (</a:t>
            </a:r>
            <a:r>
              <a:rPr lang="en-ZA" sz="1600" b="1" dirty="0">
                <a:solidFill>
                  <a:srgbClr val="002060"/>
                </a:solidFill>
                <a:cs typeface="Arial" panose="020B0604020202020204" pitchFamily="34" charset="0"/>
              </a:rPr>
              <a:t>27 FEBRUARY 2018</a:t>
            </a:r>
            <a:r>
              <a:rPr lang="en-ZA" sz="1600" b="1" dirty="0">
                <a:solidFill>
                  <a:prstClr val="white">
                    <a:lumMod val="50000"/>
                  </a:prstClr>
                </a:solidFill>
                <a:cs typeface="Arial" panose="020B0604020202020204" pitchFamily="34" charset="0"/>
              </a:rPr>
              <a:t>)</a:t>
            </a:r>
          </a:p>
        </p:txBody>
      </p:sp>
      <p:sp>
        <p:nvSpPr>
          <p:cNvPr id="3" name="TextBox 2"/>
          <p:cNvSpPr txBox="1"/>
          <p:nvPr/>
        </p:nvSpPr>
        <p:spPr>
          <a:xfrm>
            <a:off x="623392" y="6213310"/>
            <a:ext cx="10753195" cy="318100"/>
          </a:xfrm>
          <a:prstGeom prst="rect">
            <a:avLst/>
          </a:prstGeom>
          <a:noFill/>
          <a:ln w="19050">
            <a:solidFill>
              <a:srgbClr val="FF0000"/>
            </a:solidFill>
          </a:ln>
        </p:spPr>
        <p:txBody>
          <a:bodyPr wrap="square" rtlCol="0">
            <a:spAutoFit/>
          </a:bodyPr>
          <a:lstStyle/>
          <a:p>
            <a:pPr defTabSz="1219170"/>
            <a:r>
              <a:rPr lang="en-GB" sz="1467" dirty="0">
                <a:solidFill>
                  <a:srgbClr val="002060"/>
                </a:solidFill>
              </a:rPr>
              <a:t>2017 Payments made to colleges against SOPs generated (expressed as a % of SOPs generated) is standing at </a:t>
            </a:r>
            <a:r>
              <a:rPr lang="en-GB" sz="1467" b="1" dirty="0">
                <a:solidFill>
                  <a:srgbClr val="002060"/>
                </a:solidFill>
              </a:rPr>
              <a:t>92%.</a:t>
            </a:r>
          </a:p>
        </p:txBody>
      </p:sp>
    </p:spTree>
    <p:extLst>
      <p:ext uri="{BB962C8B-B14F-4D97-AF65-F5344CB8AC3E}">
        <p14:creationId xmlns:p14="http://schemas.microsoft.com/office/powerpoint/2010/main" xmlns="" val="2682542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38201" y="1607555"/>
          <a:ext cx="10657118" cy="4693920"/>
        </p:xfrm>
        <a:graphic>
          <a:graphicData uri="http://schemas.openxmlformats.org/drawingml/2006/table">
            <a:tbl>
              <a:tblPr/>
              <a:tblGrid>
                <a:gridCol w="3121183">
                  <a:extLst>
                    <a:ext uri="{9D8B030D-6E8A-4147-A177-3AD203B41FA5}">
                      <a16:colId xmlns:a16="http://schemas.microsoft.com/office/drawing/2014/main" xmlns="" val="20000"/>
                    </a:ext>
                  </a:extLst>
                </a:gridCol>
                <a:gridCol w="1507187">
                  <a:extLst>
                    <a:ext uri="{9D8B030D-6E8A-4147-A177-3AD203B41FA5}">
                      <a16:colId xmlns:a16="http://schemas.microsoft.com/office/drawing/2014/main" xmlns="" val="20001"/>
                    </a:ext>
                  </a:extLst>
                </a:gridCol>
                <a:gridCol w="1507187">
                  <a:extLst>
                    <a:ext uri="{9D8B030D-6E8A-4147-A177-3AD203B41FA5}">
                      <a16:colId xmlns:a16="http://schemas.microsoft.com/office/drawing/2014/main" xmlns="" val="20002"/>
                    </a:ext>
                  </a:extLst>
                </a:gridCol>
                <a:gridCol w="1507187">
                  <a:extLst>
                    <a:ext uri="{9D8B030D-6E8A-4147-A177-3AD203B41FA5}">
                      <a16:colId xmlns:a16="http://schemas.microsoft.com/office/drawing/2014/main" xmlns="" val="20003"/>
                    </a:ext>
                  </a:extLst>
                </a:gridCol>
                <a:gridCol w="1507187">
                  <a:extLst>
                    <a:ext uri="{9D8B030D-6E8A-4147-A177-3AD203B41FA5}">
                      <a16:colId xmlns:a16="http://schemas.microsoft.com/office/drawing/2014/main" xmlns="" val="20004"/>
                    </a:ext>
                  </a:extLst>
                </a:gridCol>
                <a:gridCol w="1507187">
                  <a:extLst>
                    <a:ext uri="{9D8B030D-6E8A-4147-A177-3AD203B41FA5}">
                      <a16:colId xmlns:a16="http://schemas.microsoft.com/office/drawing/2014/main" xmlns="" val="20005"/>
                    </a:ext>
                  </a:extLst>
                </a:gridCol>
              </a:tblGrid>
              <a:tr h="162560">
                <a:tc>
                  <a:txBody>
                    <a:bodyPr/>
                    <a:lstStyle/>
                    <a:p>
                      <a:pPr algn="l" fontAlgn="b"/>
                      <a:r>
                        <a:rPr lang="en-US" sz="1100" b="0" i="0" u="none" strike="noStrike" dirty="0" err="1">
                          <a:solidFill>
                            <a:srgbClr val="000000"/>
                          </a:solidFill>
                          <a:effectLst/>
                          <a:latin typeface="Calibri" panose="020F0502020204030204" pitchFamily="34" charset="0"/>
                        </a:rPr>
                        <a:t>Majuba</a:t>
                      </a:r>
                      <a:r>
                        <a:rPr lang="en-US" sz="1100" b="0" i="0" u="none" strike="noStrike" dirty="0">
                          <a:solidFill>
                            <a:srgbClr val="000000"/>
                          </a:solidFill>
                          <a:effectLst/>
                          <a:latin typeface="Calibri" panose="020F0502020204030204" pitchFamily="34" charset="0"/>
                        </a:rPr>
                        <a:t>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96,293,000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64,178,555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2,012,869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66,191,424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64,869,320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2560">
                <a:tc>
                  <a:txBody>
                    <a:bodyPr/>
                    <a:lstStyle/>
                    <a:p>
                      <a:pPr algn="l" fontAlgn="b"/>
                      <a:r>
                        <a:rPr lang="en-US" sz="1100" b="0" i="0" u="none" strike="noStrike">
                          <a:solidFill>
                            <a:srgbClr val="000000"/>
                          </a:solidFill>
                          <a:effectLst/>
                          <a:latin typeface="Calibri" panose="020F0502020204030204" pitchFamily="34" charset="0"/>
                        </a:rPr>
                        <a:t>Maluti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43,511,000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37,865,716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1,734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37,867,450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37,635,573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2560">
                <a:tc>
                  <a:txBody>
                    <a:bodyPr/>
                    <a:lstStyle/>
                    <a:p>
                      <a:pPr algn="l" fontAlgn="b"/>
                      <a:r>
                        <a:rPr lang="en-US" sz="1100" b="0" i="0" u="none" strike="noStrike">
                          <a:solidFill>
                            <a:srgbClr val="000000"/>
                          </a:solidFill>
                          <a:effectLst/>
                          <a:latin typeface="Calibri" panose="020F0502020204030204" pitchFamily="34" charset="0"/>
                        </a:rPr>
                        <a:t>Mnambithi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39,398,000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19,008,366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3,974,748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22,983,114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19,877,833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2560">
                <a:tc>
                  <a:txBody>
                    <a:bodyPr/>
                    <a:lstStyle/>
                    <a:p>
                      <a:pPr algn="l" fontAlgn="b"/>
                      <a:r>
                        <a:rPr lang="en-ZA" sz="1100" b="0" i="0" u="none" strike="noStrike">
                          <a:solidFill>
                            <a:srgbClr val="000000"/>
                          </a:solidFill>
                          <a:effectLst/>
                          <a:latin typeface="Calibri" panose="020F0502020204030204" pitchFamily="34" charset="0"/>
                        </a:rPr>
                        <a:t>Mopani South East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40,305,000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29,715,280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175,470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29,890,750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29,715,280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2560">
                <a:tc>
                  <a:txBody>
                    <a:bodyPr/>
                    <a:lstStyle/>
                    <a:p>
                      <a:pPr algn="l" fontAlgn="b"/>
                      <a:r>
                        <a:rPr lang="en-US" sz="1100" b="0" i="0" u="none" strike="noStrike">
                          <a:solidFill>
                            <a:srgbClr val="000000"/>
                          </a:solidFill>
                          <a:effectLst/>
                          <a:latin typeface="Calibri" panose="020F0502020204030204" pitchFamily="34" charset="0"/>
                        </a:rPr>
                        <a:t>Motheo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78,388,000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45,784,471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525,326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46,309,797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47,926,177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2560">
                <a:tc>
                  <a:txBody>
                    <a:bodyPr/>
                    <a:lstStyle/>
                    <a:p>
                      <a:pPr algn="l" fontAlgn="b"/>
                      <a:r>
                        <a:rPr lang="en-US" sz="1100" b="0" i="0" u="none" strike="noStrike">
                          <a:solidFill>
                            <a:srgbClr val="000000"/>
                          </a:solidFill>
                          <a:effectLst/>
                          <a:latin typeface="Calibri" panose="020F0502020204030204" pitchFamily="34" charset="0"/>
                        </a:rPr>
                        <a:t>Mthashana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31,778,000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12,918,431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1,524,708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14,443,139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14,843,875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2560">
                <a:tc>
                  <a:txBody>
                    <a:bodyPr/>
                    <a:lstStyle/>
                    <a:p>
                      <a:pPr algn="l" fontAlgn="b"/>
                      <a:r>
                        <a:rPr lang="en-US" sz="1100" b="0" i="0" u="none" strike="noStrike">
                          <a:solidFill>
                            <a:srgbClr val="000000"/>
                          </a:solidFill>
                          <a:effectLst/>
                          <a:latin typeface="Calibri" panose="020F0502020204030204" pitchFamily="34" charset="0"/>
                        </a:rPr>
                        <a:t>Nkangala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52,712,000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38,942,262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970,052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39,912,314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38,515,870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62560">
                <a:tc>
                  <a:txBody>
                    <a:bodyPr/>
                    <a:lstStyle/>
                    <a:p>
                      <a:pPr algn="l" fontAlgn="b"/>
                      <a:r>
                        <a:rPr lang="en-ZA" sz="1100" b="0" i="0" u="none" strike="noStrike">
                          <a:solidFill>
                            <a:srgbClr val="000000"/>
                          </a:solidFill>
                          <a:effectLst/>
                          <a:latin typeface="Calibri" panose="020F0502020204030204" pitchFamily="34" charset="0"/>
                        </a:rPr>
                        <a:t>Northern Cape Rural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24,120,000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20,692,989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342,564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21,035,553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21,729,621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2560">
                <a:tc>
                  <a:txBody>
                    <a:bodyPr/>
                    <a:lstStyle/>
                    <a:p>
                      <a:pPr algn="l" fontAlgn="b"/>
                      <a:r>
                        <a:rPr lang="en-ZA" sz="1100" b="0" i="0" u="none" strike="noStrike">
                          <a:solidFill>
                            <a:srgbClr val="000000"/>
                          </a:solidFill>
                          <a:effectLst/>
                          <a:latin typeface="Calibri" panose="020F0502020204030204" pitchFamily="34" charset="0"/>
                        </a:rPr>
                        <a:t>Northern Cape Urban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25,851,000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8,167,470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8,543,262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FF0000"/>
                          </a:solidFill>
                          <a:effectLst/>
                          <a:latin typeface="Calibri" panose="020F0502020204030204" pitchFamily="34" charset="0"/>
                        </a:rPr>
                        <a:t>                  16,710,732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22,603,504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62560">
                <a:tc>
                  <a:txBody>
                    <a:bodyPr/>
                    <a:lstStyle/>
                    <a:p>
                      <a:pPr algn="l" fontAlgn="b"/>
                      <a:r>
                        <a:rPr lang="en-US" sz="1100" b="0" i="0" u="none" strike="noStrike">
                          <a:solidFill>
                            <a:srgbClr val="000000"/>
                          </a:solidFill>
                          <a:effectLst/>
                          <a:latin typeface="Calibri" panose="020F0502020204030204" pitchFamily="34" charset="0"/>
                        </a:rPr>
                        <a:t>NorthLink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68,888,000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64,653,899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3,968,556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68,622,455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68,510,883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62560">
                <a:tc>
                  <a:txBody>
                    <a:bodyPr/>
                    <a:lstStyle/>
                    <a:p>
                      <a:pPr algn="l" fontAlgn="b"/>
                      <a:r>
                        <a:rPr lang="en-US" sz="1100" b="0" i="0" u="none" strike="noStrike">
                          <a:solidFill>
                            <a:srgbClr val="000000"/>
                          </a:solidFill>
                          <a:effectLst/>
                          <a:latin typeface="Calibri" panose="020F0502020204030204" pitchFamily="34" charset="0"/>
                        </a:rPr>
                        <a:t>Orbit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78,177,000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36,494,793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6,936,745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43,431,538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45,781,671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62560">
                <a:tc>
                  <a:txBody>
                    <a:bodyPr/>
                    <a:lstStyle/>
                    <a:p>
                      <a:pPr algn="l" fontAlgn="b"/>
                      <a:r>
                        <a:rPr lang="en-US" sz="1100" b="0" i="0" u="none" strike="noStrike">
                          <a:solidFill>
                            <a:srgbClr val="000000"/>
                          </a:solidFill>
                          <a:effectLst/>
                          <a:latin typeface="Calibri" panose="020F0502020204030204" pitchFamily="34" charset="0"/>
                        </a:rPr>
                        <a:t>Port Elizabeth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40,803,000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30,675,938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1,552,829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32,228,767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31,158,746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62560">
                <a:tc>
                  <a:txBody>
                    <a:bodyPr/>
                    <a:lstStyle/>
                    <a:p>
                      <a:pPr algn="l" fontAlgn="b"/>
                      <a:r>
                        <a:rPr lang="en-US" sz="1100" b="0" i="0" u="none" strike="noStrike">
                          <a:solidFill>
                            <a:srgbClr val="000000"/>
                          </a:solidFill>
                          <a:effectLst/>
                          <a:latin typeface="Calibri" panose="020F0502020204030204" pitchFamily="34" charset="0"/>
                        </a:rPr>
                        <a:t>Sedibeng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56,611,000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42,476,702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3,251,867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45,728,569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49,653,325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62560">
                <a:tc>
                  <a:txBody>
                    <a:bodyPr/>
                    <a:lstStyle/>
                    <a:p>
                      <a:pPr algn="l" fontAlgn="b"/>
                      <a:r>
                        <a:rPr lang="en-US" sz="1100" b="0" i="0" u="none" strike="noStrike">
                          <a:solidFill>
                            <a:srgbClr val="000000"/>
                          </a:solidFill>
                          <a:effectLst/>
                          <a:latin typeface="Calibri" panose="020F0502020204030204" pitchFamily="34" charset="0"/>
                        </a:rPr>
                        <a:t>Sekhukhune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31,457,000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20,442,802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537,219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20,980,021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21,670,221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62560">
                <a:tc>
                  <a:txBody>
                    <a:bodyPr/>
                    <a:lstStyle/>
                    <a:p>
                      <a:pPr algn="l" fontAlgn="b"/>
                      <a:r>
                        <a:rPr lang="en-US" sz="1100" b="0" i="0" u="none" strike="noStrike">
                          <a:solidFill>
                            <a:srgbClr val="000000"/>
                          </a:solidFill>
                          <a:effectLst/>
                          <a:latin typeface="Calibri" panose="020F0502020204030204" pitchFamily="34" charset="0"/>
                        </a:rPr>
                        <a:t>South Cape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29,935,000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21,160,745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773,822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21,934,567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20,841,615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62560">
                <a:tc>
                  <a:txBody>
                    <a:bodyPr/>
                    <a:lstStyle/>
                    <a:p>
                      <a:pPr algn="l" fontAlgn="b"/>
                      <a:r>
                        <a:rPr lang="en-US" sz="1100" b="0" i="0" u="none" strike="noStrike">
                          <a:solidFill>
                            <a:srgbClr val="000000"/>
                          </a:solidFill>
                          <a:effectLst/>
                          <a:latin typeface="Calibri" panose="020F0502020204030204" pitchFamily="34" charset="0"/>
                        </a:rPr>
                        <a:t>South West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89,312,000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49,983,651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7,885,082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57,868,733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55,957,273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62560">
                <a:tc>
                  <a:txBody>
                    <a:bodyPr/>
                    <a:lstStyle/>
                    <a:p>
                      <a:pPr algn="l" fontAlgn="b"/>
                      <a:r>
                        <a:rPr lang="en-US" sz="1100" b="0" i="0" u="none" strike="noStrike">
                          <a:solidFill>
                            <a:srgbClr val="000000"/>
                          </a:solidFill>
                          <a:effectLst/>
                          <a:latin typeface="Calibri" panose="020F0502020204030204" pitchFamily="34" charset="0"/>
                        </a:rPr>
                        <a:t>Taletso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37,722,000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12,791,942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630,487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1" i="0" u="none" strike="noStrike" dirty="0">
                          <a:solidFill>
                            <a:srgbClr val="FF0000"/>
                          </a:solidFill>
                          <a:effectLst/>
                          <a:latin typeface="Calibri" panose="020F0502020204030204" pitchFamily="34" charset="0"/>
                        </a:rPr>
                        <a:t>   13,422,429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21,344,171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62560">
                <a:tc>
                  <a:txBody>
                    <a:bodyPr/>
                    <a:lstStyle/>
                    <a:p>
                      <a:pPr algn="l" fontAlgn="b"/>
                      <a:r>
                        <a:rPr lang="en-US" sz="1100" b="0" i="0" u="none" strike="noStrike">
                          <a:solidFill>
                            <a:srgbClr val="000000"/>
                          </a:solidFill>
                          <a:effectLst/>
                          <a:latin typeface="Calibri" panose="020F0502020204030204" pitchFamily="34" charset="0"/>
                        </a:rPr>
                        <a:t>Thekwini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40,039,000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35,221,873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4,015,804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39,237,677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35,691,111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62560">
                <a:tc>
                  <a:txBody>
                    <a:bodyPr/>
                    <a:lstStyle/>
                    <a:p>
                      <a:pPr algn="l" fontAlgn="b"/>
                      <a:r>
                        <a:rPr lang="en-US" sz="1100" b="0" i="0" u="none" strike="noStrike">
                          <a:solidFill>
                            <a:srgbClr val="000000"/>
                          </a:solidFill>
                          <a:effectLst/>
                          <a:latin typeface="Calibri" panose="020F0502020204030204" pitchFamily="34" charset="0"/>
                        </a:rPr>
                        <a:t>Tshwane North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80,718,000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47,659,983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14,157,841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61,817,824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1" i="0" u="none" strike="noStrike" dirty="0">
                          <a:solidFill>
                            <a:srgbClr val="FF0000"/>
                          </a:solidFill>
                          <a:effectLst/>
                          <a:latin typeface="Calibri" panose="020F0502020204030204" pitchFamily="34" charset="0"/>
                        </a:rPr>
                        <a:t>    47,464,382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62560">
                <a:tc>
                  <a:txBody>
                    <a:bodyPr/>
                    <a:lstStyle/>
                    <a:p>
                      <a:pPr algn="l" fontAlgn="b"/>
                      <a:r>
                        <a:rPr lang="en-US" sz="1100" b="0" i="0" u="none" strike="noStrike" dirty="0">
                          <a:solidFill>
                            <a:srgbClr val="000000"/>
                          </a:solidFill>
                          <a:effectLst/>
                          <a:latin typeface="Calibri" panose="020F0502020204030204" pitchFamily="34" charset="0"/>
                        </a:rPr>
                        <a:t>Tshwane South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66,739,000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21,416,218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1,375,715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22,791,933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21,512,091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62560">
                <a:tc>
                  <a:txBody>
                    <a:bodyPr/>
                    <a:lstStyle/>
                    <a:p>
                      <a:pPr algn="l" fontAlgn="b"/>
                      <a:r>
                        <a:rPr lang="en-US" sz="1100" b="0" i="0" u="none" strike="noStrike">
                          <a:solidFill>
                            <a:srgbClr val="000000"/>
                          </a:solidFill>
                          <a:effectLst/>
                          <a:latin typeface="Calibri" panose="020F0502020204030204" pitchFamily="34" charset="0"/>
                        </a:rPr>
                        <a:t>Umfolozi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67,621,000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56,780,357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518,381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57,298,738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56,941,766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62560">
                <a:tc>
                  <a:txBody>
                    <a:bodyPr/>
                    <a:lstStyle/>
                    <a:p>
                      <a:pPr algn="l" fontAlgn="b"/>
                      <a:r>
                        <a:rPr lang="en-US" sz="1100" b="0" i="0" u="none" strike="noStrike">
                          <a:solidFill>
                            <a:srgbClr val="000000"/>
                          </a:solidFill>
                          <a:effectLst/>
                          <a:latin typeface="Calibri" panose="020F0502020204030204" pitchFamily="34" charset="0"/>
                        </a:rPr>
                        <a:t>Umgungundlovu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33,827,000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8,254,467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2,838,193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11,092,660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13,426,552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62560">
                <a:tc>
                  <a:txBody>
                    <a:bodyPr/>
                    <a:lstStyle/>
                    <a:p>
                      <a:pPr algn="l" fontAlgn="b"/>
                      <a:r>
                        <a:rPr lang="en-US" sz="1100" b="0" i="0" u="none" strike="noStrike">
                          <a:solidFill>
                            <a:srgbClr val="000000"/>
                          </a:solidFill>
                          <a:effectLst/>
                          <a:latin typeface="Calibri" panose="020F0502020204030204" pitchFamily="34" charset="0"/>
                        </a:rPr>
                        <a:t>Vhembe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95,343,000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82,739,557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6,685,670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89,425,227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82,508,533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62560">
                <a:tc>
                  <a:txBody>
                    <a:bodyPr/>
                    <a:lstStyle/>
                    <a:p>
                      <a:pPr algn="l" fontAlgn="b"/>
                      <a:r>
                        <a:rPr lang="en-US" sz="1100" b="0" i="0" u="none" strike="noStrike">
                          <a:solidFill>
                            <a:srgbClr val="000000"/>
                          </a:solidFill>
                          <a:effectLst/>
                          <a:latin typeface="Calibri" panose="020F0502020204030204" pitchFamily="34" charset="0"/>
                        </a:rPr>
                        <a:t>Vuselela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40,785,000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20,207,172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6,569,943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26,777,115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29,545,788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62560">
                <a:tc>
                  <a:txBody>
                    <a:bodyPr/>
                    <a:lstStyle/>
                    <a:p>
                      <a:pPr algn="l" fontAlgn="b"/>
                      <a:r>
                        <a:rPr lang="en-US" sz="1100" b="0" i="0" u="none" strike="noStrike">
                          <a:solidFill>
                            <a:srgbClr val="000000"/>
                          </a:solidFill>
                          <a:effectLst/>
                          <a:latin typeface="Calibri" panose="020F0502020204030204" pitchFamily="34" charset="0"/>
                        </a:rPr>
                        <a:t>Waterberg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31,122,000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29,313,983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93,896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29,407,879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29,037,035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62560">
                <a:tc>
                  <a:txBody>
                    <a:bodyPr/>
                    <a:lstStyle/>
                    <a:p>
                      <a:pPr algn="l" fontAlgn="b"/>
                      <a:r>
                        <a:rPr lang="en-US" sz="1100" b="0" i="0" u="none" strike="noStrike">
                          <a:solidFill>
                            <a:srgbClr val="000000"/>
                          </a:solidFill>
                          <a:effectLst/>
                          <a:latin typeface="Calibri" panose="020F0502020204030204" pitchFamily="34" charset="0"/>
                        </a:rPr>
                        <a:t>West Coast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41,777,000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26,642,998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26,642,998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27,924,535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62560">
                <a:tc>
                  <a:txBody>
                    <a:bodyPr/>
                    <a:lstStyle/>
                    <a:p>
                      <a:pPr algn="l" fontAlgn="b"/>
                      <a:r>
                        <a:rPr lang="en-US" sz="1100" b="0" i="0" u="none" strike="noStrike">
                          <a:solidFill>
                            <a:srgbClr val="000000"/>
                          </a:solidFill>
                          <a:effectLst/>
                          <a:latin typeface="Calibri" panose="020F0502020204030204" pitchFamily="34" charset="0"/>
                        </a:rPr>
                        <a:t>Western TVET College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52,858,000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23,458,169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4,274,894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27,733,063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29,005,699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62560">
                <a:tc>
                  <a:txBody>
                    <a:bodyPr/>
                    <a:lstStyle/>
                    <a:p>
                      <a:pPr algn="l" fontAlgn="b"/>
                      <a:r>
                        <a:rPr lang="en-US" sz="1100" b="1" i="0" u="none" strike="noStrike">
                          <a:solidFill>
                            <a:srgbClr val="000000"/>
                          </a:solidFill>
                          <a:effectLst/>
                          <a:latin typeface="Calibri" panose="020F0502020204030204" pitchFamily="34" charset="0"/>
                        </a:rPr>
                        <a:t>GRAND 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Calibri" panose="020F0502020204030204" pitchFamily="34" charset="0"/>
                        </a:rPr>
                        <a:t>            2,437,620,000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1,648,912,168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229,570,501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1,878,482,669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1,731,333,286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bl>
          </a:graphicData>
        </a:graphic>
      </p:graphicFrame>
      <p:graphicFrame>
        <p:nvGraphicFramePr>
          <p:cNvPr id="3" name="Table 2"/>
          <p:cNvGraphicFramePr>
            <a:graphicFrameLocks noGrp="1"/>
          </p:cNvGraphicFramePr>
          <p:nvPr>
            <p:extLst/>
          </p:nvPr>
        </p:nvGraphicFramePr>
        <p:xfrm>
          <a:off x="822962" y="1017694"/>
          <a:ext cx="10672352" cy="574092"/>
        </p:xfrm>
        <a:graphic>
          <a:graphicData uri="http://schemas.openxmlformats.org/drawingml/2006/table">
            <a:tbl>
              <a:tblPr>
                <a:tableStyleId>{5202B0CA-FC54-4496-8BCA-5EF66A818D29}</a:tableStyleId>
              </a:tblPr>
              <a:tblGrid>
                <a:gridCol w="3125647">
                  <a:extLst>
                    <a:ext uri="{9D8B030D-6E8A-4147-A177-3AD203B41FA5}">
                      <a16:colId xmlns:a16="http://schemas.microsoft.com/office/drawing/2014/main" xmlns="" val="20000"/>
                    </a:ext>
                  </a:extLst>
                </a:gridCol>
                <a:gridCol w="1509341">
                  <a:extLst>
                    <a:ext uri="{9D8B030D-6E8A-4147-A177-3AD203B41FA5}">
                      <a16:colId xmlns:a16="http://schemas.microsoft.com/office/drawing/2014/main" xmlns="" val="20001"/>
                    </a:ext>
                  </a:extLst>
                </a:gridCol>
                <a:gridCol w="1509341">
                  <a:extLst>
                    <a:ext uri="{9D8B030D-6E8A-4147-A177-3AD203B41FA5}">
                      <a16:colId xmlns:a16="http://schemas.microsoft.com/office/drawing/2014/main" xmlns="" val="20002"/>
                    </a:ext>
                  </a:extLst>
                </a:gridCol>
                <a:gridCol w="1509341">
                  <a:extLst>
                    <a:ext uri="{9D8B030D-6E8A-4147-A177-3AD203B41FA5}">
                      <a16:colId xmlns:a16="http://schemas.microsoft.com/office/drawing/2014/main" xmlns="" val="20003"/>
                    </a:ext>
                  </a:extLst>
                </a:gridCol>
                <a:gridCol w="1509341">
                  <a:extLst>
                    <a:ext uri="{9D8B030D-6E8A-4147-A177-3AD203B41FA5}">
                      <a16:colId xmlns:a16="http://schemas.microsoft.com/office/drawing/2014/main" xmlns="" val="20004"/>
                    </a:ext>
                  </a:extLst>
                </a:gridCol>
                <a:gridCol w="1509341">
                  <a:extLst>
                    <a:ext uri="{9D8B030D-6E8A-4147-A177-3AD203B41FA5}">
                      <a16:colId xmlns:a16="http://schemas.microsoft.com/office/drawing/2014/main" xmlns="" val="20005"/>
                    </a:ext>
                  </a:extLst>
                </a:gridCol>
              </a:tblGrid>
              <a:tr h="574092">
                <a:tc>
                  <a:txBody>
                    <a:bodyPr/>
                    <a:lstStyle/>
                    <a:p>
                      <a:pPr algn="l" fontAlgn="ctr"/>
                      <a:r>
                        <a:rPr lang="en-US" sz="1100" b="1" u="none" strike="noStrike" dirty="0">
                          <a:solidFill>
                            <a:schemeClr val="bg1"/>
                          </a:solidFill>
                          <a:effectLst/>
                        </a:rPr>
                        <a:t>TVET College</a:t>
                      </a:r>
                      <a:endParaRPr lang="en-US"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l" fontAlgn="ctr"/>
                      <a:r>
                        <a:rPr lang="en-US" sz="1100" b="1" u="none" strike="noStrike">
                          <a:solidFill>
                            <a:schemeClr val="bg1"/>
                          </a:solidFill>
                          <a:effectLst/>
                        </a:rPr>
                        <a:t> Original allocation </a:t>
                      </a:r>
                      <a:endParaRPr lang="en-US" sz="11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l" fontAlgn="ctr"/>
                      <a:r>
                        <a:rPr lang="en-US" sz="1100" b="1" u="none" strike="noStrike">
                          <a:solidFill>
                            <a:schemeClr val="bg1"/>
                          </a:solidFill>
                          <a:effectLst/>
                        </a:rPr>
                        <a:t> SOP'S ACCEPTED </a:t>
                      </a:r>
                      <a:endParaRPr lang="en-US" sz="11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l" fontAlgn="ctr"/>
                      <a:r>
                        <a:rPr lang="en-US" sz="1100" b="1" u="none" strike="noStrike">
                          <a:solidFill>
                            <a:schemeClr val="bg1"/>
                          </a:solidFill>
                          <a:effectLst/>
                        </a:rPr>
                        <a:t> SOP'S NOT ACCEPTED </a:t>
                      </a:r>
                      <a:endParaRPr lang="en-US" sz="11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l" fontAlgn="ctr"/>
                      <a:r>
                        <a:rPr lang="en-US" sz="1100" b="1" u="none" strike="noStrike">
                          <a:solidFill>
                            <a:schemeClr val="bg1"/>
                          </a:solidFill>
                          <a:effectLst/>
                        </a:rPr>
                        <a:t> TOTAL SOP'S GENERATED </a:t>
                      </a:r>
                      <a:endParaRPr lang="en-US" sz="11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n-US" sz="1100" b="1" u="none" strike="noStrike" dirty="0">
                          <a:solidFill>
                            <a:schemeClr val="bg1"/>
                          </a:solidFill>
                          <a:effectLst/>
                        </a:rPr>
                        <a:t> PAYMENTS MADE TO COLLEGE </a:t>
                      </a:r>
                      <a:endParaRPr lang="en-US"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extLst>
                  <a:ext uri="{0D108BD9-81ED-4DB2-BD59-A6C34878D82A}">
                    <a16:rowId xmlns:a16="http://schemas.microsoft.com/office/drawing/2014/main" xmlns="" val="10000"/>
                  </a:ext>
                </a:extLst>
              </a:tr>
            </a:tbl>
          </a:graphicData>
        </a:graphic>
      </p:graphicFrame>
      <p:sp>
        <p:nvSpPr>
          <p:cNvPr id="10" name="Rectangle 9"/>
          <p:cNvSpPr/>
          <p:nvPr/>
        </p:nvSpPr>
        <p:spPr>
          <a:xfrm>
            <a:off x="1007435" y="37159"/>
            <a:ext cx="10713152" cy="938140"/>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2017 PAYMENT</a:t>
            </a:r>
          </a:p>
          <a:p>
            <a:pPr defTabSz="1219170">
              <a:buClr>
                <a:srgbClr val="C00000"/>
              </a:buClr>
            </a:pPr>
            <a:r>
              <a:rPr lang="en-ZA" sz="1600" b="1" dirty="0">
                <a:solidFill>
                  <a:prstClr val="white">
                    <a:lumMod val="50000"/>
                  </a:prstClr>
                </a:solidFill>
                <a:cs typeface="Arial" panose="020B0604020202020204" pitchFamily="34" charset="0"/>
              </a:rPr>
              <a:t>PAYMENTS  MADE TO TVETS (</a:t>
            </a:r>
            <a:r>
              <a:rPr lang="en-ZA" sz="1600" b="1" dirty="0">
                <a:solidFill>
                  <a:srgbClr val="002060"/>
                </a:solidFill>
                <a:cs typeface="Arial" panose="020B0604020202020204" pitchFamily="34" charset="0"/>
              </a:rPr>
              <a:t>27 FEBRUARY 2018</a:t>
            </a:r>
            <a:r>
              <a:rPr lang="en-ZA" sz="1600" b="1" dirty="0">
                <a:solidFill>
                  <a:prstClr val="white">
                    <a:lumMod val="50000"/>
                  </a:prstClr>
                </a:solidFill>
                <a:cs typeface="Arial" panose="020B0604020202020204" pitchFamily="34" charset="0"/>
              </a:rPr>
              <a:t>)</a:t>
            </a:r>
          </a:p>
        </p:txBody>
      </p:sp>
      <p:sp>
        <p:nvSpPr>
          <p:cNvPr id="4" name="TextBox 3"/>
          <p:cNvSpPr txBox="1"/>
          <p:nvPr/>
        </p:nvSpPr>
        <p:spPr>
          <a:xfrm>
            <a:off x="815413" y="6213310"/>
            <a:ext cx="10657184" cy="543867"/>
          </a:xfrm>
          <a:prstGeom prst="rect">
            <a:avLst/>
          </a:prstGeom>
          <a:noFill/>
          <a:ln w="15875">
            <a:solidFill>
              <a:srgbClr val="FF0000"/>
            </a:solidFill>
          </a:ln>
        </p:spPr>
        <p:txBody>
          <a:bodyPr wrap="square" rtlCol="0">
            <a:spAutoFit/>
          </a:bodyPr>
          <a:lstStyle/>
          <a:p>
            <a:pPr defTabSz="1219170"/>
            <a:r>
              <a:rPr lang="en-US" sz="1467" dirty="0">
                <a:solidFill>
                  <a:srgbClr val="002060"/>
                </a:solidFill>
              </a:rPr>
              <a:t>NSFAS no longer paying based on SOPs generated, but rather only paying once SOPs are signed and signing depends on proof of registrations. </a:t>
            </a:r>
            <a:endParaRPr lang="en-US" sz="1467" dirty="0">
              <a:solidFill>
                <a:prstClr val="black"/>
              </a:solidFill>
            </a:endParaRPr>
          </a:p>
        </p:txBody>
      </p:sp>
    </p:spTree>
    <p:extLst>
      <p:ext uri="{BB962C8B-B14F-4D97-AF65-F5344CB8AC3E}">
        <p14:creationId xmlns:p14="http://schemas.microsoft.com/office/powerpoint/2010/main" xmlns="" val="26606242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285" y="4144662"/>
            <a:ext cx="12192000" cy="768085"/>
          </a:xfrm>
        </p:spPr>
        <p:txBody>
          <a:bodyPr anchor="ctr">
            <a:normAutofit/>
          </a:bodyPr>
          <a:lstStyle/>
          <a:p>
            <a:r>
              <a:rPr lang="en-GB" sz="2133" b="1" dirty="0">
                <a:solidFill>
                  <a:schemeClr val="accent2"/>
                </a:solidFill>
              </a:rPr>
              <a:t>    28 FEBRUARY 2018</a:t>
            </a:r>
          </a:p>
        </p:txBody>
      </p:sp>
      <p:cxnSp>
        <p:nvCxnSpPr>
          <p:cNvPr id="3" name="Straight Connector 2"/>
          <p:cNvCxnSpPr/>
          <p:nvPr/>
        </p:nvCxnSpPr>
        <p:spPr>
          <a:xfrm>
            <a:off x="815414" y="4197085"/>
            <a:ext cx="10561173" cy="0"/>
          </a:xfrm>
          <a:prstGeom prst="line">
            <a:avLst/>
          </a:prstGeom>
          <a:ln/>
        </p:spPr>
        <p:style>
          <a:lnRef idx="2">
            <a:schemeClr val="accent2"/>
          </a:lnRef>
          <a:fillRef idx="0">
            <a:schemeClr val="accent2"/>
          </a:fillRef>
          <a:effectRef idx="1">
            <a:schemeClr val="accent2"/>
          </a:effectRef>
          <a:fontRef idx="minor">
            <a:schemeClr val="tx1"/>
          </a:fontRef>
        </p:style>
      </p:cxnSp>
      <p:sp>
        <p:nvSpPr>
          <p:cNvPr id="6" name="Text Placeholder 4"/>
          <p:cNvSpPr txBox="1">
            <a:spLocks/>
          </p:cNvSpPr>
          <p:nvPr/>
        </p:nvSpPr>
        <p:spPr>
          <a:xfrm>
            <a:off x="1" y="3152147"/>
            <a:ext cx="12192000" cy="935039"/>
          </a:xfrm>
          <a:prstGeom prst="rect">
            <a:avLst/>
          </a:prstGeom>
        </p:spPr>
        <p:txBody>
          <a:bodyPr vert="horz" lIns="121920" tIns="60960" rIns="121920" bIns="60960" rtlCol="0" anchor="b" anchorCtr="0">
            <a:normAutofit/>
          </a:bodyPr>
          <a:lstStyle>
            <a:lvl1pPr marL="0" indent="0" algn="ctr" defTabSz="914400" rtl="0" eaLnBrk="1" latinLnBrk="0" hangingPunct="1">
              <a:spcBef>
                <a:spcPct val="20000"/>
              </a:spcBef>
              <a:buClr>
                <a:schemeClr val="accent1"/>
              </a:buClr>
              <a:buSzPct val="85000"/>
              <a:buFont typeface="Arial" pitchFamily="34" charset="0"/>
              <a:buNone/>
              <a:defRPr sz="3000" b="1" i="0" kern="1200" cap="all" baseline="0">
                <a:solidFill>
                  <a:schemeClr val="tx1"/>
                </a:solidFill>
                <a:latin typeface="Arial" panose="020B0604020202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EAAB21"/>
              </a:buClr>
            </a:pPr>
            <a:r>
              <a:rPr lang="en-GB" sz="4800" dirty="0" smtClean="0">
                <a:solidFill>
                  <a:srgbClr val="002060"/>
                </a:solidFill>
              </a:rPr>
              <a:t>FREE EDUCATION IMPLEMENTATION</a:t>
            </a:r>
            <a:endParaRPr lang="en-GB" sz="4800" dirty="0">
              <a:solidFill>
                <a:srgbClr val="002060"/>
              </a:solidFill>
            </a:endParaRPr>
          </a:p>
        </p:txBody>
      </p:sp>
    </p:spTree>
    <p:extLst>
      <p:ext uri="{BB962C8B-B14F-4D97-AF65-F5344CB8AC3E}">
        <p14:creationId xmlns:p14="http://schemas.microsoft.com/office/powerpoint/2010/main" xmlns="" val="4404101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35657" y="919331"/>
            <a:ext cx="11248659" cy="0"/>
          </a:xfrm>
          <a:prstGeom prst="line">
            <a:avLst/>
          </a:prstGeom>
          <a:ln w="25400">
            <a:solidFill>
              <a:srgbClr val="EAAB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80247" y="136751"/>
            <a:ext cx="1244600" cy="7239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789" y="6381323"/>
            <a:ext cx="1439480" cy="364154"/>
          </a:xfrm>
          <a:prstGeom prst="rect">
            <a:avLst/>
          </a:prstGeom>
        </p:spPr>
      </p:pic>
      <p:sp>
        <p:nvSpPr>
          <p:cNvPr id="14" name="Rectangle 13"/>
          <p:cNvSpPr/>
          <p:nvPr/>
        </p:nvSpPr>
        <p:spPr>
          <a:xfrm>
            <a:off x="749510" y="6362718"/>
            <a:ext cx="553222" cy="384719"/>
          </a:xfrm>
          <a:prstGeom prst="rect">
            <a:avLst/>
          </a:prstGeom>
        </p:spPr>
        <p:txBody>
          <a:bodyPr wrap="square" lIns="91432" tIns="45718" rIns="91432" bIns="45718">
            <a:spAutoFit/>
          </a:bodyPr>
          <a:lstStyle/>
          <a:p>
            <a:fld id="{9BD2E36A-9756-D14D-B10A-2A15B3EAC6DC}" type="slidenum">
              <a:rPr lang="en-ZA" b="1" smtClean="0">
                <a:solidFill>
                  <a:prstClr val="black"/>
                </a:solidFill>
                <a:latin typeface="Arial" charset="0"/>
                <a:ea typeface="Arial" charset="0"/>
                <a:cs typeface="Arial" charset="0"/>
              </a:rPr>
              <a:pPr/>
              <a:t>15</a:t>
            </a:fld>
            <a:endParaRPr lang="en-ZA" dirty="0">
              <a:solidFill>
                <a:prstClr val="black"/>
              </a:solidFill>
              <a:latin typeface="Arial" charset="0"/>
              <a:ea typeface="Arial" charset="0"/>
              <a:cs typeface="Arial" charset="0"/>
            </a:endParaRPr>
          </a:p>
        </p:txBody>
      </p:sp>
      <p:sp>
        <p:nvSpPr>
          <p:cNvPr id="15" name="Rectangle 14"/>
          <p:cNvSpPr/>
          <p:nvPr/>
        </p:nvSpPr>
        <p:spPr>
          <a:xfrm>
            <a:off x="1893656" y="6427997"/>
            <a:ext cx="5216559" cy="276995"/>
          </a:xfrm>
          <a:prstGeom prst="rect">
            <a:avLst/>
          </a:prstGeom>
        </p:spPr>
        <p:txBody>
          <a:bodyPr wrap="square" lIns="91432" tIns="45718" rIns="91432" bIns="45718">
            <a:spAutoFit/>
          </a:bodyPr>
          <a:lstStyle/>
          <a:p>
            <a:r>
              <a:rPr lang="en-ZA" sz="1200" dirty="0" smtClean="0">
                <a:solidFill>
                  <a:prstClr val="black"/>
                </a:solidFill>
                <a:latin typeface="Arial" charset="0"/>
                <a:ea typeface="Arial" charset="0"/>
                <a:cs typeface="Arial" charset="0"/>
              </a:rPr>
              <a:t>Critical Issues Highlighted </a:t>
            </a:r>
            <a:endParaRPr lang="en-US" sz="1200" dirty="0">
              <a:solidFill>
                <a:prstClr val="black"/>
              </a:solidFill>
              <a:latin typeface="Arial" charset="0"/>
              <a:ea typeface="Arial" charset="0"/>
              <a:cs typeface="Arial"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94475" y="6381323"/>
            <a:ext cx="1714500" cy="228600"/>
          </a:xfrm>
          <a:prstGeom prst="rect">
            <a:avLst/>
          </a:prstGeom>
        </p:spPr>
      </p:pic>
      <p:sp>
        <p:nvSpPr>
          <p:cNvPr id="10" name="TextBox 9"/>
          <p:cNvSpPr txBox="1"/>
          <p:nvPr/>
        </p:nvSpPr>
        <p:spPr>
          <a:xfrm>
            <a:off x="335657" y="235680"/>
            <a:ext cx="11107230" cy="677104"/>
          </a:xfrm>
          <a:prstGeom prst="rect">
            <a:avLst/>
          </a:prstGeom>
          <a:noFill/>
        </p:spPr>
        <p:txBody>
          <a:bodyPr wrap="square" lIns="91432" tIns="45718" rIns="91432" bIns="45718" rtlCol="0">
            <a:spAutoFit/>
          </a:bodyPr>
          <a:lstStyle/>
          <a:p>
            <a:r>
              <a:rPr lang="en-ZA" sz="2000" b="1" dirty="0" smtClean="0">
                <a:solidFill>
                  <a:srgbClr val="002060"/>
                </a:solidFill>
                <a:latin typeface="Arial" panose="020B0604020202020204" pitchFamily="34" charset="0"/>
                <a:cs typeface="Arial" panose="020B0604020202020204" pitchFamily="34" charset="0"/>
              </a:rPr>
              <a:t>DHET </a:t>
            </a:r>
            <a:r>
              <a:rPr lang="en-ZA" sz="2000" b="1" dirty="0">
                <a:solidFill>
                  <a:srgbClr val="002060"/>
                </a:solidFill>
                <a:latin typeface="Arial" panose="020B0604020202020204" pitchFamily="34" charset="0"/>
                <a:cs typeface="Arial" panose="020B0604020202020204" pitchFamily="34" charset="0"/>
              </a:rPr>
              <a:t>BURSARY FUNDING PROGRAMME FOR HIGHER EDUCATION</a:t>
            </a:r>
          </a:p>
          <a:p>
            <a:r>
              <a:rPr lang="en-ZA" sz="1800" i="1" dirty="0" smtClean="0">
                <a:solidFill>
                  <a:srgbClr val="002060"/>
                </a:solidFill>
                <a:latin typeface="Arial" panose="020B0604020202020204" pitchFamily="34" charset="0"/>
                <a:cs typeface="Arial" panose="020B0604020202020204" pitchFamily="34" charset="0"/>
              </a:rPr>
              <a:t>The guidelines for Universities and TVETs which informed our actions and processes </a:t>
            </a:r>
            <a:endParaRPr lang="en-ZA" sz="2400" i="1" dirty="0">
              <a:solidFill>
                <a:srgbClr val="002060"/>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35657" y="1028534"/>
            <a:ext cx="5684143" cy="333477"/>
          </a:xfrm>
          <a:solidFill>
            <a:schemeClr val="accent3"/>
          </a:solidFill>
        </p:spPr>
        <p:txBody>
          <a:bodyPr>
            <a:noAutofit/>
          </a:bodyPr>
          <a:lstStyle/>
          <a:p>
            <a:r>
              <a:rPr lang="en-ZA" sz="1600" b="1" dirty="0" smtClean="0">
                <a:solidFill>
                  <a:schemeClr val="bg1"/>
                </a:solidFill>
                <a:latin typeface="Arial" panose="020B0604020202020204" pitchFamily="34" charset="0"/>
                <a:cs typeface="Arial" panose="020B0604020202020204" pitchFamily="34" charset="0"/>
              </a:rPr>
              <a:t>Universities</a:t>
            </a:r>
            <a:endParaRPr lang="en-US" sz="1600" b="1" dirty="0">
              <a:solidFill>
                <a:schemeClr val="bg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335657" y="1382561"/>
            <a:ext cx="5684143" cy="5115676"/>
          </a:xfrm>
          <a:solidFill>
            <a:schemeClr val="bg1">
              <a:lumMod val="95000"/>
            </a:schemeClr>
          </a:solidFill>
        </p:spPr>
        <p:txBody>
          <a:bodyPr>
            <a:noAutofit/>
          </a:bodyPr>
          <a:lstStyle/>
          <a:p>
            <a:pPr>
              <a:spcBef>
                <a:spcPts val="500"/>
              </a:spcBef>
            </a:pPr>
            <a:r>
              <a:rPr lang="en-ZA" sz="950" dirty="0">
                <a:latin typeface="Arial" panose="020B0604020202020204" pitchFamily="34" charset="0"/>
                <a:cs typeface="Arial" panose="020B0604020202020204" pitchFamily="34" charset="0"/>
              </a:rPr>
              <a:t>Poor and working class students are defined as those from families earning </a:t>
            </a:r>
            <a:r>
              <a:rPr lang="en-ZA" sz="950" b="1" dirty="0" smtClean="0">
                <a:latin typeface="Arial" panose="020B0604020202020204" pitchFamily="34" charset="0"/>
                <a:cs typeface="Arial" panose="020B0604020202020204" pitchFamily="34" charset="0"/>
              </a:rPr>
              <a:t>less </a:t>
            </a:r>
            <a:r>
              <a:rPr lang="en-ZA" sz="950" b="1" dirty="0">
                <a:latin typeface="Arial" panose="020B0604020202020204" pitchFamily="34" charset="0"/>
                <a:cs typeface="Arial" panose="020B0604020202020204" pitchFamily="34" charset="0"/>
              </a:rPr>
              <a:t>than R350K gross household </a:t>
            </a:r>
            <a:r>
              <a:rPr lang="en-ZA" sz="950" b="1" dirty="0" smtClean="0">
                <a:latin typeface="Arial" panose="020B0604020202020204" pitchFamily="34" charset="0"/>
                <a:cs typeface="Arial" panose="020B0604020202020204" pitchFamily="34" charset="0"/>
              </a:rPr>
              <a:t>income </a:t>
            </a:r>
            <a:r>
              <a:rPr lang="en-ZA" sz="950" dirty="0" smtClean="0">
                <a:latin typeface="Arial" panose="020B0604020202020204" pitchFamily="34" charset="0"/>
                <a:cs typeface="Arial" panose="020B0604020202020204" pitchFamily="34" charset="0"/>
              </a:rPr>
              <a:t>for university students;</a:t>
            </a:r>
          </a:p>
          <a:p>
            <a:pPr>
              <a:spcBef>
                <a:spcPts val="500"/>
              </a:spcBef>
            </a:pPr>
            <a:r>
              <a:rPr lang="en-ZA" sz="950" dirty="0" smtClean="0">
                <a:latin typeface="Arial" panose="020B0604020202020204" pitchFamily="34" charset="0"/>
                <a:cs typeface="Arial" panose="020B0604020202020204" pitchFamily="34" charset="0"/>
              </a:rPr>
              <a:t>Returning students will still be fully funded in line with contract rules with 2018 funding as bursary;</a:t>
            </a:r>
            <a:endParaRPr lang="en-US" sz="950" dirty="0">
              <a:latin typeface="Arial" panose="020B0604020202020204" pitchFamily="34" charset="0"/>
              <a:cs typeface="Arial" panose="020B0604020202020204" pitchFamily="34" charset="0"/>
            </a:endParaRPr>
          </a:p>
          <a:p>
            <a:pPr>
              <a:spcBef>
                <a:spcPts val="500"/>
              </a:spcBef>
            </a:pPr>
            <a:r>
              <a:rPr lang="en-ZA" sz="950" dirty="0">
                <a:latin typeface="Arial" panose="020B0604020202020204" pitchFamily="34" charset="0"/>
                <a:cs typeface="Arial" panose="020B0604020202020204" pitchFamily="34" charset="0"/>
              </a:rPr>
              <a:t>All students qualifying for funding will </a:t>
            </a:r>
            <a:r>
              <a:rPr lang="en-ZA" sz="950" b="1" dirty="0">
                <a:latin typeface="Arial" panose="020B0604020202020204" pitchFamily="34" charset="0"/>
                <a:cs typeface="Arial" panose="020B0604020202020204" pitchFamily="34" charset="0"/>
              </a:rPr>
              <a:t>not be required to pay upfront fees</a:t>
            </a:r>
            <a:r>
              <a:rPr lang="en-ZA" sz="950" dirty="0">
                <a:latin typeface="Arial" panose="020B0604020202020204" pitchFamily="34" charset="0"/>
                <a:cs typeface="Arial" panose="020B0604020202020204" pitchFamily="34" charset="0"/>
              </a:rPr>
              <a:t>, this will be paid as part of </a:t>
            </a:r>
            <a:r>
              <a:rPr lang="en-ZA" sz="950" dirty="0" smtClean="0">
                <a:latin typeface="Arial" panose="020B0604020202020204" pitchFamily="34" charset="0"/>
                <a:cs typeface="Arial" panose="020B0604020202020204" pitchFamily="34" charset="0"/>
              </a:rPr>
              <a:t>the first payment towards the tuition fee;</a:t>
            </a:r>
          </a:p>
          <a:p>
            <a:pPr>
              <a:spcBef>
                <a:spcPts val="500"/>
              </a:spcBef>
            </a:pPr>
            <a:r>
              <a:rPr lang="en-ZA" sz="950" dirty="0">
                <a:latin typeface="Arial" panose="020B0604020202020204" pitchFamily="34" charset="0"/>
                <a:cs typeface="Arial" panose="020B0604020202020204" pitchFamily="34" charset="0"/>
              </a:rPr>
              <a:t>The new funding arrangement will be phased-in over a five year period for university </a:t>
            </a:r>
            <a:r>
              <a:rPr lang="en-ZA" sz="950" dirty="0" smtClean="0">
                <a:latin typeface="Arial" panose="020B0604020202020204" pitchFamily="34" charset="0"/>
                <a:cs typeface="Arial" panose="020B0604020202020204" pitchFamily="34" charset="0"/>
              </a:rPr>
              <a:t>students with full cost of study for FTEN and bursary for continuing students;</a:t>
            </a:r>
            <a:endParaRPr lang="en-US" sz="950" dirty="0">
              <a:latin typeface="Arial" panose="020B0604020202020204" pitchFamily="34" charset="0"/>
              <a:cs typeface="Arial" panose="020B0604020202020204" pitchFamily="34" charset="0"/>
            </a:endParaRPr>
          </a:p>
          <a:p>
            <a:pPr>
              <a:spcBef>
                <a:spcPts val="500"/>
              </a:spcBef>
            </a:pPr>
            <a:r>
              <a:rPr lang="en-ZA" sz="950" dirty="0" smtClean="0">
                <a:latin typeface="Arial" panose="020B0604020202020204" pitchFamily="34" charset="0"/>
                <a:cs typeface="Arial" panose="020B0604020202020204" pitchFamily="34" charset="0"/>
              </a:rPr>
              <a:t>First </a:t>
            </a:r>
            <a:r>
              <a:rPr lang="en-ZA" sz="950" dirty="0">
                <a:latin typeface="Arial" panose="020B0604020202020204" pitchFamily="34" charset="0"/>
                <a:cs typeface="Arial" panose="020B0604020202020204" pitchFamily="34" charset="0"/>
              </a:rPr>
              <a:t>time entry (FTEN) students refers to those who are entering public university for the </a:t>
            </a:r>
            <a:r>
              <a:rPr lang="en-ZA" sz="950" b="1" dirty="0">
                <a:latin typeface="Arial" panose="020B0604020202020204" pitchFamily="34" charset="0"/>
                <a:cs typeface="Arial" panose="020B0604020202020204" pitchFamily="34" charset="0"/>
              </a:rPr>
              <a:t>first time in </a:t>
            </a:r>
            <a:r>
              <a:rPr lang="en-ZA" sz="950" b="1" dirty="0" smtClean="0">
                <a:latin typeface="Arial" panose="020B0604020202020204" pitchFamily="34" charset="0"/>
                <a:cs typeface="Arial" panose="020B0604020202020204" pitchFamily="34" charset="0"/>
              </a:rPr>
              <a:t>2018;</a:t>
            </a:r>
            <a:endParaRPr lang="en-US" sz="950" b="1" dirty="0">
              <a:latin typeface="Arial" panose="020B0604020202020204" pitchFamily="34" charset="0"/>
              <a:cs typeface="Arial" panose="020B0604020202020204" pitchFamily="34" charset="0"/>
            </a:endParaRPr>
          </a:p>
          <a:p>
            <a:pPr>
              <a:spcBef>
                <a:spcPts val="500"/>
              </a:spcBef>
            </a:pPr>
            <a:r>
              <a:rPr lang="en-ZA" sz="950" dirty="0">
                <a:latin typeface="Arial" panose="020B0604020202020204" pitchFamily="34" charset="0"/>
                <a:cs typeface="Arial" panose="020B0604020202020204" pitchFamily="34" charset="0"/>
              </a:rPr>
              <a:t>All students who qualify for bursaries must </a:t>
            </a:r>
            <a:r>
              <a:rPr lang="en-ZA" sz="950" b="1" dirty="0">
                <a:latin typeface="Arial" panose="020B0604020202020204" pitchFamily="34" charset="0"/>
                <a:cs typeface="Arial" panose="020B0604020202020204" pitchFamily="34" charset="0"/>
              </a:rPr>
              <a:t>sign a contract with NSFAS </a:t>
            </a:r>
            <a:r>
              <a:rPr lang="en-ZA" sz="950" dirty="0">
                <a:latin typeface="Arial" panose="020B0604020202020204" pitchFamily="34" charset="0"/>
                <a:cs typeface="Arial" panose="020B0604020202020204" pitchFamily="34" charset="0"/>
              </a:rPr>
              <a:t>which will have binding obligations such as academic requirements and service </a:t>
            </a:r>
            <a:r>
              <a:rPr lang="en-ZA" sz="950" dirty="0" smtClean="0">
                <a:latin typeface="Arial" panose="020B0604020202020204" pitchFamily="34" charset="0"/>
                <a:cs typeface="Arial" panose="020B0604020202020204" pitchFamily="34" charset="0"/>
              </a:rPr>
              <a:t>requirements;</a:t>
            </a:r>
            <a:endParaRPr lang="en-US" sz="950" dirty="0">
              <a:latin typeface="Arial" panose="020B0604020202020204" pitchFamily="34" charset="0"/>
              <a:cs typeface="Arial" panose="020B0604020202020204" pitchFamily="34" charset="0"/>
            </a:endParaRPr>
          </a:p>
          <a:p>
            <a:pPr>
              <a:spcBef>
                <a:spcPts val="500"/>
              </a:spcBef>
            </a:pPr>
            <a:r>
              <a:rPr lang="en-ZA" sz="950" dirty="0">
                <a:latin typeface="Arial" panose="020B0604020202020204" pitchFamily="34" charset="0"/>
                <a:cs typeface="Arial" panose="020B0604020202020204" pitchFamily="34" charset="0"/>
              </a:rPr>
              <a:t>The </a:t>
            </a:r>
            <a:r>
              <a:rPr lang="en-ZA" sz="950" b="1" dirty="0">
                <a:latin typeface="Arial" panose="020B0604020202020204" pitchFamily="34" charset="0"/>
                <a:cs typeface="Arial" panose="020B0604020202020204" pitchFamily="34" charset="0"/>
              </a:rPr>
              <a:t>criteria of financial and academic eligibility </a:t>
            </a:r>
            <a:r>
              <a:rPr lang="en-ZA" sz="950" dirty="0">
                <a:latin typeface="Arial" panose="020B0604020202020204" pitchFamily="34" charset="0"/>
                <a:cs typeface="Arial" panose="020B0604020202020204" pitchFamily="34" charset="0"/>
              </a:rPr>
              <a:t>will still </a:t>
            </a:r>
            <a:r>
              <a:rPr lang="en-ZA" sz="950" dirty="0" smtClean="0">
                <a:latin typeface="Arial" panose="020B0604020202020204" pitchFamily="34" charset="0"/>
                <a:cs typeface="Arial" panose="020B0604020202020204" pitchFamily="34" charset="0"/>
              </a:rPr>
              <a:t>apply in the new funding arrangement;</a:t>
            </a:r>
            <a:endParaRPr lang="en-US" sz="950" dirty="0">
              <a:latin typeface="Arial" panose="020B0604020202020204" pitchFamily="34" charset="0"/>
              <a:cs typeface="Arial" panose="020B0604020202020204" pitchFamily="34" charset="0"/>
            </a:endParaRPr>
          </a:p>
          <a:p>
            <a:pPr>
              <a:spcBef>
                <a:spcPts val="500"/>
              </a:spcBef>
            </a:pPr>
            <a:r>
              <a:rPr lang="en-ZA" sz="950" dirty="0">
                <a:latin typeface="Arial" panose="020B0604020202020204" pitchFamily="34" charset="0"/>
                <a:cs typeface="Arial" panose="020B0604020202020204" pitchFamily="34" charset="0"/>
              </a:rPr>
              <a:t>Academic eligibility implies the student has </a:t>
            </a:r>
            <a:r>
              <a:rPr lang="en-ZA" sz="950" b="1" dirty="0">
                <a:latin typeface="Arial" panose="020B0604020202020204" pitchFamily="34" charset="0"/>
                <a:cs typeface="Arial" panose="020B0604020202020204" pitchFamily="34" charset="0"/>
              </a:rPr>
              <a:t>met the </a:t>
            </a:r>
            <a:r>
              <a:rPr lang="en-ZA" sz="950" b="1" dirty="0" smtClean="0">
                <a:latin typeface="Arial" panose="020B0604020202020204" pitchFamily="34" charset="0"/>
                <a:cs typeface="Arial" panose="020B0604020202020204" pitchFamily="34" charset="0"/>
              </a:rPr>
              <a:t>academic progression requirements (n+2, 50% enrol) </a:t>
            </a:r>
            <a:r>
              <a:rPr lang="en-ZA" sz="950" dirty="0">
                <a:latin typeface="Arial" panose="020B0604020202020204" pitchFamily="34" charset="0"/>
                <a:cs typeface="Arial" panose="020B0604020202020204" pitchFamily="34" charset="0"/>
              </a:rPr>
              <a:t>and is </a:t>
            </a:r>
            <a:r>
              <a:rPr lang="en-ZA" sz="950" b="1" dirty="0">
                <a:latin typeface="Arial" panose="020B0604020202020204" pitchFamily="34" charset="0"/>
                <a:cs typeface="Arial" panose="020B0604020202020204" pitchFamily="34" charset="0"/>
              </a:rPr>
              <a:t>accepted </a:t>
            </a:r>
            <a:r>
              <a:rPr lang="en-ZA" sz="950" dirty="0">
                <a:latin typeface="Arial" panose="020B0604020202020204" pitchFamily="34" charset="0"/>
                <a:cs typeface="Arial" panose="020B0604020202020204" pitchFamily="34" charset="0"/>
              </a:rPr>
              <a:t>at the public higher institution of </a:t>
            </a:r>
            <a:r>
              <a:rPr lang="en-ZA" sz="950" dirty="0" smtClean="0">
                <a:latin typeface="Arial" panose="020B0604020202020204" pitchFamily="34" charset="0"/>
                <a:cs typeface="Arial" panose="020B0604020202020204" pitchFamily="34" charset="0"/>
              </a:rPr>
              <a:t>learning;</a:t>
            </a:r>
            <a:endParaRPr lang="en-US" sz="950" dirty="0">
              <a:latin typeface="Arial" panose="020B0604020202020204" pitchFamily="34" charset="0"/>
              <a:cs typeface="Arial" panose="020B0604020202020204" pitchFamily="34" charset="0"/>
            </a:endParaRPr>
          </a:p>
          <a:p>
            <a:pPr lvl="1">
              <a:spcBef>
                <a:spcPts val="500"/>
              </a:spcBef>
            </a:pPr>
            <a:r>
              <a:rPr lang="en-ZA" sz="950" dirty="0">
                <a:latin typeface="Arial" panose="020B0604020202020204" pitchFamily="34" charset="0"/>
                <a:cs typeface="Arial" panose="020B0604020202020204" pitchFamily="34" charset="0"/>
              </a:rPr>
              <a:t>Financial eligibility means the student is dependent on a gross household income of </a:t>
            </a:r>
            <a:r>
              <a:rPr lang="en-ZA" sz="950" b="1" dirty="0">
                <a:latin typeface="Arial" panose="020B0604020202020204" pitchFamily="34" charset="0"/>
                <a:cs typeface="Arial" panose="020B0604020202020204" pitchFamily="34" charset="0"/>
              </a:rPr>
              <a:t>no more than R350K per </a:t>
            </a:r>
            <a:r>
              <a:rPr lang="en-ZA" sz="950" b="1" dirty="0" smtClean="0">
                <a:latin typeface="Arial" panose="020B0604020202020204" pitchFamily="34" charset="0"/>
                <a:cs typeface="Arial" panose="020B0604020202020204" pitchFamily="34" charset="0"/>
              </a:rPr>
              <a:t>annum;</a:t>
            </a:r>
          </a:p>
          <a:p>
            <a:pPr lvl="1">
              <a:spcBef>
                <a:spcPts val="500"/>
              </a:spcBef>
            </a:pPr>
            <a:r>
              <a:rPr lang="en-ZA" sz="950" b="1" dirty="0" smtClean="0">
                <a:latin typeface="Arial" panose="020B0604020202020204" pitchFamily="34" charset="0"/>
                <a:cs typeface="Arial" panose="020B0604020202020204" pitchFamily="34" charset="0"/>
              </a:rPr>
              <a:t>Academic progression will still be determined by the N+2 and 50% enrolment.</a:t>
            </a:r>
            <a:endParaRPr lang="en-US" sz="950" b="1" dirty="0">
              <a:latin typeface="Arial" panose="020B0604020202020204" pitchFamily="34" charset="0"/>
              <a:cs typeface="Arial" panose="020B0604020202020204" pitchFamily="34" charset="0"/>
            </a:endParaRPr>
          </a:p>
          <a:p>
            <a:pPr>
              <a:spcBef>
                <a:spcPts val="500"/>
              </a:spcBef>
            </a:pPr>
            <a:r>
              <a:rPr lang="en-ZA" sz="950" dirty="0">
                <a:latin typeface="Arial" panose="020B0604020202020204" pitchFamily="34" charset="0"/>
                <a:cs typeface="Arial" panose="020B0604020202020204" pitchFamily="34" charset="0"/>
              </a:rPr>
              <a:t>Household income can be based on calculation on the basis of </a:t>
            </a:r>
            <a:r>
              <a:rPr lang="en-ZA" sz="950" b="1" dirty="0">
                <a:latin typeface="Arial" panose="020B0604020202020204" pitchFamily="34" charset="0"/>
                <a:cs typeface="Arial" panose="020B0604020202020204" pitchFamily="34" charset="0"/>
              </a:rPr>
              <a:t>legal guardian/parents/spouse of </a:t>
            </a:r>
            <a:r>
              <a:rPr lang="en-ZA" sz="950" b="1" dirty="0" smtClean="0">
                <a:latin typeface="Arial" panose="020B0604020202020204" pitchFamily="34" charset="0"/>
                <a:cs typeface="Arial" panose="020B0604020202020204" pitchFamily="34" charset="0"/>
              </a:rPr>
              <a:t>applicant/applicant</a:t>
            </a:r>
            <a:r>
              <a:rPr lang="en-ZA" sz="950" dirty="0" smtClean="0">
                <a:latin typeface="Arial" panose="020B0604020202020204" pitchFamily="34" charset="0"/>
                <a:cs typeface="Arial" panose="020B0604020202020204" pitchFamily="34" charset="0"/>
              </a:rPr>
              <a:t>;</a:t>
            </a:r>
            <a:endParaRPr lang="en-US" sz="950" dirty="0">
              <a:latin typeface="Arial" panose="020B0604020202020204" pitchFamily="34" charset="0"/>
              <a:cs typeface="Arial" panose="020B0604020202020204" pitchFamily="34" charset="0"/>
            </a:endParaRPr>
          </a:p>
          <a:p>
            <a:pPr>
              <a:spcBef>
                <a:spcPts val="500"/>
              </a:spcBef>
            </a:pPr>
            <a:r>
              <a:rPr lang="en-ZA" sz="950" dirty="0">
                <a:latin typeface="Arial" panose="020B0604020202020204" pitchFamily="34" charset="0"/>
                <a:cs typeface="Arial" panose="020B0604020202020204" pitchFamily="34" charset="0"/>
              </a:rPr>
              <a:t>Funding includes </a:t>
            </a:r>
            <a:r>
              <a:rPr lang="en-ZA" sz="950" b="1" dirty="0">
                <a:latin typeface="Arial" panose="020B0604020202020204" pitchFamily="34" charset="0"/>
                <a:cs typeface="Arial" panose="020B0604020202020204" pitchFamily="34" charset="0"/>
              </a:rPr>
              <a:t>actual cost of </a:t>
            </a:r>
            <a:r>
              <a:rPr lang="en-ZA" sz="950" b="1" dirty="0" smtClean="0">
                <a:latin typeface="Arial" panose="020B0604020202020204" pitchFamily="34" charset="0"/>
                <a:cs typeface="Arial" panose="020B0604020202020204" pitchFamily="34" charset="0"/>
              </a:rPr>
              <a:t>tuition, prescribed </a:t>
            </a:r>
            <a:r>
              <a:rPr lang="en-ZA" sz="950" b="1" dirty="0">
                <a:latin typeface="Arial" panose="020B0604020202020204" pitchFamily="34" charset="0"/>
                <a:cs typeface="Arial" panose="020B0604020202020204" pitchFamily="34" charset="0"/>
              </a:rPr>
              <a:t>study </a:t>
            </a:r>
            <a:r>
              <a:rPr lang="en-ZA" sz="950" b="1" dirty="0" smtClean="0">
                <a:latin typeface="Arial" panose="020B0604020202020204" pitchFamily="34" charset="0"/>
                <a:cs typeface="Arial" panose="020B0604020202020204" pitchFamily="34" charset="0"/>
              </a:rPr>
              <a:t>materials, cost </a:t>
            </a:r>
            <a:r>
              <a:rPr lang="en-ZA" sz="950" b="1" dirty="0">
                <a:latin typeface="Arial" panose="020B0604020202020204" pitchFamily="34" charset="0"/>
                <a:cs typeface="Arial" panose="020B0604020202020204" pitchFamily="34" charset="0"/>
              </a:rPr>
              <a:t>of accommodation, meals and basic requirements capped </a:t>
            </a:r>
            <a:r>
              <a:rPr lang="en-ZA" sz="950" dirty="0">
                <a:latin typeface="Arial" panose="020B0604020202020204" pitchFamily="34" charset="0"/>
                <a:cs typeface="Arial" panose="020B0604020202020204" pitchFamily="34" charset="0"/>
              </a:rPr>
              <a:t>at specific </a:t>
            </a:r>
            <a:r>
              <a:rPr lang="en-ZA" sz="950" dirty="0" smtClean="0">
                <a:latin typeface="Arial" panose="020B0604020202020204" pitchFamily="34" charset="0"/>
                <a:cs typeface="Arial" panose="020B0604020202020204" pitchFamily="34" charset="0"/>
              </a:rPr>
              <a:t>amount;</a:t>
            </a:r>
            <a:endParaRPr lang="en-US" sz="950" dirty="0">
              <a:latin typeface="Arial" panose="020B0604020202020204" pitchFamily="34" charset="0"/>
              <a:cs typeface="Arial" panose="020B0604020202020204" pitchFamily="34" charset="0"/>
            </a:endParaRPr>
          </a:p>
          <a:p>
            <a:pPr>
              <a:spcBef>
                <a:spcPts val="500"/>
              </a:spcBef>
            </a:pPr>
            <a:r>
              <a:rPr lang="en-ZA" sz="950" dirty="0" smtClean="0">
                <a:latin typeface="Arial" panose="020B0604020202020204" pitchFamily="34" charset="0"/>
                <a:cs typeface="Arial" panose="020B0604020202020204" pitchFamily="34" charset="0"/>
              </a:rPr>
              <a:t>Students </a:t>
            </a:r>
            <a:r>
              <a:rPr lang="en-ZA" sz="950" dirty="0">
                <a:latin typeface="Arial" panose="020B0604020202020204" pitchFamily="34" charset="0"/>
                <a:cs typeface="Arial" panose="020B0604020202020204" pitchFamily="34" charset="0"/>
              </a:rPr>
              <a:t>may qualify for subsidised accommodation and living costs based on need determined by policies implemented at institution </a:t>
            </a:r>
            <a:r>
              <a:rPr lang="en-ZA" sz="950" dirty="0" smtClean="0">
                <a:latin typeface="Arial" panose="020B0604020202020204" pitchFamily="34" charset="0"/>
                <a:cs typeface="Arial" panose="020B0604020202020204" pitchFamily="34" charset="0"/>
              </a:rPr>
              <a:t>level;</a:t>
            </a:r>
            <a:endParaRPr lang="en-US" sz="950" dirty="0">
              <a:latin typeface="Arial" panose="020B0604020202020204" pitchFamily="34" charset="0"/>
              <a:cs typeface="Arial" panose="020B0604020202020204" pitchFamily="34" charset="0"/>
            </a:endParaRPr>
          </a:p>
          <a:p>
            <a:pPr>
              <a:spcBef>
                <a:spcPts val="500"/>
              </a:spcBef>
            </a:pPr>
            <a:r>
              <a:rPr lang="en-ZA" sz="950" dirty="0">
                <a:latin typeface="Arial" panose="020B0604020202020204" pitchFamily="34" charset="0"/>
                <a:cs typeface="Arial" panose="020B0604020202020204" pitchFamily="34" charset="0"/>
              </a:rPr>
              <a:t>Accommodation will be </a:t>
            </a:r>
            <a:r>
              <a:rPr lang="en-ZA" sz="950" b="1" dirty="0">
                <a:latin typeface="Arial" panose="020B0604020202020204" pitchFamily="34" charset="0"/>
                <a:cs typeface="Arial" panose="020B0604020202020204" pitchFamily="34" charset="0"/>
              </a:rPr>
              <a:t>capped at defined institutional accommodation </a:t>
            </a:r>
            <a:r>
              <a:rPr lang="en-ZA" sz="950" b="1" dirty="0" smtClean="0">
                <a:latin typeface="Arial" panose="020B0604020202020204" pitchFamily="34" charset="0"/>
                <a:cs typeface="Arial" panose="020B0604020202020204" pitchFamily="34" charset="0"/>
              </a:rPr>
              <a:t>rates</a:t>
            </a:r>
            <a:r>
              <a:rPr lang="en-ZA" sz="950" dirty="0" smtClean="0">
                <a:latin typeface="Arial" panose="020B0604020202020204" pitchFamily="34" charset="0"/>
                <a:cs typeface="Arial" panose="020B0604020202020204" pitchFamily="34" charset="0"/>
              </a:rPr>
              <a:t>;</a:t>
            </a:r>
            <a:endParaRPr lang="en-US" sz="950" dirty="0">
              <a:latin typeface="Arial" panose="020B0604020202020204" pitchFamily="34" charset="0"/>
              <a:cs typeface="Arial" panose="020B0604020202020204" pitchFamily="34" charset="0"/>
            </a:endParaRPr>
          </a:p>
          <a:p>
            <a:pPr>
              <a:spcBef>
                <a:spcPts val="500"/>
              </a:spcBef>
            </a:pPr>
            <a:r>
              <a:rPr lang="en-ZA" sz="950" dirty="0">
                <a:latin typeface="Arial" panose="020B0604020202020204" pitchFamily="34" charset="0"/>
                <a:cs typeface="Arial" panose="020B0604020202020204" pitchFamily="34" charset="0"/>
              </a:rPr>
              <a:t>Student may qualify for a </a:t>
            </a:r>
            <a:r>
              <a:rPr lang="en-ZA" sz="950" b="1" dirty="0">
                <a:latin typeface="Arial" panose="020B0604020202020204" pitchFamily="34" charset="0"/>
                <a:cs typeface="Arial" panose="020B0604020202020204" pitchFamily="34" charset="0"/>
              </a:rPr>
              <a:t>capped accommodation allowance/transport </a:t>
            </a:r>
            <a:r>
              <a:rPr lang="en-ZA" sz="950" b="1" dirty="0" smtClean="0">
                <a:latin typeface="Arial" panose="020B0604020202020204" pitchFamily="34" charset="0"/>
                <a:cs typeface="Arial" panose="020B0604020202020204" pitchFamily="34" charset="0"/>
              </a:rPr>
              <a:t>allowance</a:t>
            </a:r>
            <a:r>
              <a:rPr lang="en-ZA" sz="950" dirty="0" smtClean="0">
                <a:latin typeface="Arial" panose="020B0604020202020204" pitchFamily="34" charset="0"/>
                <a:cs typeface="Arial" panose="020B0604020202020204" pitchFamily="34" charset="0"/>
              </a:rPr>
              <a:t>;</a:t>
            </a:r>
            <a:endParaRPr lang="en-US" sz="950" dirty="0">
              <a:latin typeface="Arial" panose="020B0604020202020204" pitchFamily="34" charset="0"/>
              <a:cs typeface="Arial" panose="020B0604020202020204" pitchFamily="34" charset="0"/>
            </a:endParaRPr>
          </a:p>
          <a:p>
            <a:pPr>
              <a:spcBef>
                <a:spcPts val="500"/>
              </a:spcBef>
            </a:pPr>
            <a:r>
              <a:rPr lang="en-ZA" sz="950" dirty="0">
                <a:latin typeface="Arial" panose="020B0604020202020204" pitchFamily="34" charset="0"/>
                <a:cs typeface="Arial" panose="020B0604020202020204" pitchFamily="34" charset="0"/>
              </a:rPr>
              <a:t>Debt – Institutions will </a:t>
            </a:r>
            <a:r>
              <a:rPr lang="en-ZA" sz="950" dirty="0" smtClean="0">
                <a:latin typeface="Arial" panose="020B0604020202020204" pitchFamily="34" charset="0"/>
                <a:cs typeface="Arial" panose="020B0604020202020204" pitchFamily="34" charset="0"/>
              </a:rPr>
              <a:t>be requested </a:t>
            </a:r>
            <a:r>
              <a:rPr lang="en-ZA" sz="950" dirty="0">
                <a:latin typeface="Arial" panose="020B0604020202020204" pitchFamily="34" charset="0"/>
                <a:cs typeface="Arial" panose="020B0604020202020204" pitchFamily="34" charset="0"/>
              </a:rPr>
              <a:t>to register </a:t>
            </a:r>
            <a:r>
              <a:rPr lang="en-ZA" sz="950" b="1" dirty="0">
                <a:latin typeface="Arial" panose="020B0604020202020204" pitchFamily="34" charset="0"/>
                <a:cs typeface="Arial" panose="020B0604020202020204" pitchFamily="34" charset="0"/>
              </a:rPr>
              <a:t>all NSFAS continuing students who have university debt in </a:t>
            </a:r>
            <a:r>
              <a:rPr lang="en-ZA" sz="950" b="1" dirty="0" smtClean="0">
                <a:latin typeface="Arial" panose="020B0604020202020204" pitchFamily="34" charset="0"/>
                <a:cs typeface="Arial" panose="020B0604020202020204" pitchFamily="34" charset="0"/>
              </a:rPr>
              <a:t>2018</a:t>
            </a:r>
            <a:r>
              <a:rPr lang="en-ZA" sz="950" dirty="0">
                <a:latin typeface="Arial" panose="020B0604020202020204" pitchFamily="34" charset="0"/>
                <a:cs typeface="Arial" panose="020B0604020202020204" pitchFamily="34" charset="0"/>
              </a:rPr>
              <a:t> </a:t>
            </a:r>
            <a:r>
              <a:rPr lang="en-ZA" sz="950" dirty="0" smtClean="0">
                <a:latin typeface="Arial" panose="020B0604020202020204" pitchFamily="34" charset="0"/>
                <a:cs typeface="Arial" panose="020B0604020202020204" pitchFamily="34" charset="0"/>
              </a:rPr>
              <a:t>- A </a:t>
            </a:r>
            <a:r>
              <a:rPr lang="en-ZA" sz="950" b="1" dirty="0">
                <a:latin typeface="Arial" panose="020B0604020202020204" pitchFamily="34" charset="0"/>
                <a:cs typeface="Arial" panose="020B0604020202020204" pitchFamily="34" charset="0"/>
              </a:rPr>
              <a:t>due diligence </a:t>
            </a:r>
            <a:r>
              <a:rPr lang="en-ZA" sz="950" dirty="0">
                <a:latin typeface="Arial" panose="020B0604020202020204" pitchFamily="34" charset="0"/>
                <a:cs typeface="Arial" panose="020B0604020202020204" pitchFamily="34" charset="0"/>
              </a:rPr>
              <a:t>will be conducted to quantify the </a:t>
            </a:r>
            <a:r>
              <a:rPr lang="en-ZA" sz="950" dirty="0" smtClean="0">
                <a:latin typeface="Arial" panose="020B0604020202020204" pitchFamily="34" charset="0"/>
                <a:cs typeface="Arial" panose="020B0604020202020204" pitchFamily="34" charset="0"/>
              </a:rPr>
              <a:t>amount of </a:t>
            </a:r>
            <a:r>
              <a:rPr lang="en-ZA" sz="950" dirty="0">
                <a:latin typeface="Arial" panose="020B0604020202020204" pitchFamily="34" charset="0"/>
                <a:cs typeface="Arial" panose="020B0604020202020204" pitchFamily="34" charset="0"/>
              </a:rPr>
              <a:t>debt owed by NSFAS students to </a:t>
            </a:r>
            <a:r>
              <a:rPr lang="en-ZA" sz="950" dirty="0" smtClean="0">
                <a:latin typeface="Arial" panose="020B0604020202020204" pitchFamily="34" charset="0"/>
                <a:cs typeface="Arial" panose="020B0604020202020204" pitchFamily="34" charset="0"/>
              </a:rPr>
              <a:t>university.</a:t>
            </a:r>
          </a:p>
          <a:p>
            <a:pPr>
              <a:spcBef>
                <a:spcPts val="500"/>
              </a:spcBef>
            </a:pPr>
            <a:r>
              <a:rPr lang="en-ZA" sz="950" dirty="0" smtClean="0">
                <a:latin typeface="Arial" panose="020B0604020202020204" pitchFamily="34" charset="0"/>
                <a:cs typeface="Arial" panose="020B0604020202020204" pitchFamily="34" charset="0"/>
              </a:rPr>
              <a:t>Subsidised accommodation and subsistence refers to provision of cost of accommodation, meals, basic living requirements capped at specific amounts according to policies defined by institutions.</a:t>
            </a:r>
          </a:p>
        </p:txBody>
      </p:sp>
      <p:sp>
        <p:nvSpPr>
          <p:cNvPr id="6" name="Content Placeholder 5"/>
          <p:cNvSpPr>
            <a:spLocks noGrp="1"/>
          </p:cNvSpPr>
          <p:nvPr>
            <p:ph sz="half" idx="2"/>
          </p:nvPr>
        </p:nvSpPr>
        <p:spPr>
          <a:xfrm>
            <a:off x="6120947" y="1382561"/>
            <a:ext cx="5803900" cy="5115676"/>
          </a:xfrm>
          <a:solidFill>
            <a:schemeClr val="bg1">
              <a:lumMod val="95000"/>
            </a:schemeClr>
          </a:solidFill>
        </p:spPr>
        <p:txBody>
          <a:bodyPr>
            <a:noAutofit/>
          </a:bodyPr>
          <a:lstStyle/>
          <a:p>
            <a:pPr>
              <a:spcBef>
                <a:spcPts val="600"/>
              </a:spcBef>
            </a:pPr>
            <a:r>
              <a:rPr lang="en-ZA" sz="950" dirty="0">
                <a:latin typeface="Arial" panose="020B0604020202020204" pitchFamily="34" charset="0"/>
                <a:cs typeface="Arial" panose="020B0604020202020204" pitchFamily="34" charset="0"/>
              </a:rPr>
              <a:t>Students who are admitted to TVET colleges and who meet the </a:t>
            </a:r>
            <a:r>
              <a:rPr lang="en-ZA" sz="950" b="1" dirty="0">
                <a:latin typeface="Arial" panose="020B0604020202020204" pitchFamily="34" charset="0"/>
                <a:cs typeface="Arial" panose="020B0604020202020204" pitchFamily="34" charset="0"/>
              </a:rPr>
              <a:t>admission criteria </a:t>
            </a:r>
            <a:r>
              <a:rPr lang="en-ZA" sz="950" dirty="0">
                <a:latin typeface="Arial" panose="020B0604020202020204" pitchFamily="34" charset="0"/>
                <a:cs typeface="Arial" panose="020B0604020202020204" pitchFamily="34" charset="0"/>
              </a:rPr>
              <a:t>in terms of performance and who are from family </a:t>
            </a:r>
            <a:r>
              <a:rPr lang="en-ZA" sz="950" b="1" dirty="0">
                <a:latin typeface="Arial" panose="020B0604020202020204" pitchFamily="34" charset="0"/>
                <a:cs typeface="Arial" panose="020B0604020202020204" pitchFamily="34" charset="0"/>
              </a:rPr>
              <a:t>earning less than R350K per annum will not pay tuition </a:t>
            </a:r>
            <a:r>
              <a:rPr lang="en-ZA" sz="950" dirty="0">
                <a:latin typeface="Arial" panose="020B0604020202020204" pitchFamily="34" charset="0"/>
                <a:cs typeface="Arial" panose="020B0604020202020204" pitchFamily="34" charset="0"/>
              </a:rPr>
              <a:t>fees from 2018 </a:t>
            </a:r>
            <a:r>
              <a:rPr lang="en-ZA" sz="950" dirty="0" smtClean="0">
                <a:latin typeface="Arial" panose="020B0604020202020204" pitchFamily="34" charset="0"/>
                <a:cs typeface="Arial" panose="020B0604020202020204" pitchFamily="34" charset="0"/>
              </a:rPr>
              <a:t>onwards;</a:t>
            </a:r>
            <a:endParaRPr lang="en-US" sz="950" dirty="0">
              <a:latin typeface="Arial" panose="020B0604020202020204" pitchFamily="34" charset="0"/>
              <a:cs typeface="Arial" panose="020B0604020202020204" pitchFamily="34" charset="0"/>
            </a:endParaRPr>
          </a:p>
          <a:p>
            <a:pPr>
              <a:spcBef>
                <a:spcPts val="600"/>
              </a:spcBef>
            </a:pPr>
            <a:r>
              <a:rPr lang="en-ZA" sz="950" b="1" dirty="0">
                <a:latin typeface="Arial" panose="020B0604020202020204" pitchFamily="34" charset="0"/>
                <a:cs typeface="Arial" panose="020B0604020202020204" pitchFamily="34" charset="0"/>
              </a:rPr>
              <a:t>Returning students wouldn’t need to apply to </a:t>
            </a:r>
            <a:r>
              <a:rPr lang="en-ZA" sz="950" b="1" dirty="0" smtClean="0">
                <a:latin typeface="Arial" panose="020B0604020202020204" pitchFamily="34" charset="0"/>
                <a:cs typeface="Arial" panose="020B0604020202020204" pitchFamily="34" charset="0"/>
              </a:rPr>
              <a:t>NSFAS, data to be exchanged between NSFAS and the Institutions;</a:t>
            </a:r>
            <a:endParaRPr lang="en-US" sz="950" b="1" dirty="0">
              <a:latin typeface="Arial" panose="020B0604020202020204" pitchFamily="34" charset="0"/>
              <a:cs typeface="Arial" panose="020B0604020202020204" pitchFamily="34" charset="0"/>
            </a:endParaRPr>
          </a:p>
          <a:p>
            <a:pPr>
              <a:spcBef>
                <a:spcPts val="600"/>
              </a:spcBef>
            </a:pPr>
            <a:r>
              <a:rPr lang="en-ZA" sz="950" dirty="0">
                <a:latin typeface="Arial" panose="020B0604020202020204" pitchFamily="34" charset="0"/>
                <a:cs typeface="Arial" panose="020B0604020202020204" pitchFamily="34" charset="0"/>
              </a:rPr>
              <a:t>DHET will </a:t>
            </a:r>
            <a:r>
              <a:rPr lang="en-ZA" sz="950" b="1" dirty="0">
                <a:latin typeface="Arial" panose="020B0604020202020204" pitchFamily="34" charset="0"/>
                <a:cs typeface="Arial" panose="020B0604020202020204" pitchFamily="34" charset="0"/>
              </a:rPr>
              <a:t>cover tuition fee increment </a:t>
            </a:r>
            <a:r>
              <a:rPr lang="en-ZA" sz="950" dirty="0">
                <a:latin typeface="Arial" panose="020B0604020202020204" pitchFamily="34" charset="0"/>
                <a:cs typeface="Arial" panose="020B0604020202020204" pitchFamily="34" charset="0"/>
              </a:rPr>
              <a:t>on behalf of TVET students from households earning </a:t>
            </a:r>
            <a:r>
              <a:rPr lang="en-ZA" sz="950" b="1" dirty="0">
                <a:latin typeface="Arial" panose="020B0604020202020204" pitchFamily="34" charset="0"/>
                <a:cs typeface="Arial" panose="020B0604020202020204" pitchFamily="34" charset="0"/>
              </a:rPr>
              <a:t>greater than R350K and up to R600K </a:t>
            </a:r>
            <a:r>
              <a:rPr lang="en-ZA" sz="950" dirty="0">
                <a:latin typeface="Arial" panose="020B0604020202020204" pitchFamily="34" charset="0"/>
                <a:cs typeface="Arial" panose="020B0604020202020204" pitchFamily="34" charset="0"/>
              </a:rPr>
              <a:t>a year during the 2018 academic </a:t>
            </a:r>
            <a:r>
              <a:rPr lang="en-ZA" sz="950" dirty="0" smtClean="0">
                <a:latin typeface="Arial" panose="020B0604020202020204" pitchFamily="34" charset="0"/>
                <a:cs typeface="Arial" panose="020B0604020202020204" pitchFamily="34" charset="0"/>
              </a:rPr>
              <a:t>year;</a:t>
            </a:r>
            <a:endParaRPr lang="en-US" sz="950" dirty="0">
              <a:latin typeface="Arial" panose="020B0604020202020204" pitchFamily="34" charset="0"/>
              <a:cs typeface="Arial" panose="020B0604020202020204" pitchFamily="34" charset="0"/>
            </a:endParaRPr>
          </a:p>
          <a:p>
            <a:pPr>
              <a:spcBef>
                <a:spcPts val="600"/>
              </a:spcBef>
            </a:pPr>
            <a:r>
              <a:rPr lang="en-ZA" sz="950" b="1" dirty="0" smtClean="0">
                <a:latin typeface="Arial" panose="020B0604020202020204" pitchFamily="34" charset="0"/>
                <a:cs typeface="Arial" panose="020B0604020202020204" pitchFamily="34" charset="0"/>
              </a:rPr>
              <a:t>NSFAS will </a:t>
            </a:r>
            <a:r>
              <a:rPr lang="en-ZA" sz="950" b="1" dirty="0">
                <a:latin typeface="Arial" panose="020B0604020202020204" pitchFamily="34" charset="0"/>
                <a:cs typeface="Arial" panose="020B0604020202020204" pitchFamily="34" charset="0"/>
              </a:rPr>
              <a:t>pay the tuition fees directly to the TVET colleges</a:t>
            </a:r>
            <a:r>
              <a:rPr lang="en-ZA" sz="950" dirty="0">
                <a:latin typeface="Arial" panose="020B0604020202020204" pitchFamily="34" charset="0"/>
                <a:cs typeface="Arial" panose="020B0604020202020204" pitchFamily="34" charset="0"/>
              </a:rPr>
              <a:t>, strict progression rules must be applied and are the responsibility of the </a:t>
            </a:r>
            <a:r>
              <a:rPr lang="en-ZA" sz="950" dirty="0" smtClean="0">
                <a:latin typeface="Arial" panose="020B0604020202020204" pitchFamily="34" charset="0"/>
                <a:cs typeface="Arial" panose="020B0604020202020204" pitchFamily="34" charset="0"/>
              </a:rPr>
              <a:t>colleges;</a:t>
            </a:r>
            <a:endParaRPr lang="en-US" sz="950" dirty="0">
              <a:latin typeface="Arial" panose="020B0604020202020204" pitchFamily="34" charset="0"/>
              <a:cs typeface="Arial" panose="020B0604020202020204" pitchFamily="34" charset="0"/>
            </a:endParaRPr>
          </a:p>
          <a:p>
            <a:pPr>
              <a:spcBef>
                <a:spcPts val="600"/>
              </a:spcBef>
            </a:pPr>
            <a:r>
              <a:rPr lang="en-ZA" sz="950" b="1" dirty="0" smtClean="0">
                <a:latin typeface="Arial" panose="020B0604020202020204" pitchFamily="34" charset="0"/>
                <a:cs typeface="Arial" panose="020B0604020202020204" pitchFamily="34" charset="0"/>
              </a:rPr>
              <a:t>Average </a:t>
            </a:r>
            <a:r>
              <a:rPr lang="en-ZA" sz="950" b="1" dirty="0">
                <a:latin typeface="Arial" panose="020B0604020202020204" pitchFamily="34" charset="0"/>
                <a:cs typeface="Arial" panose="020B0604020202020204" pitchFamily="34" charset="0"/>
              </a:rPr>
              <a:t>accommodation and living cost including meals/transport</a:t>
            </a:r>
            <a:r>
              <a:rPr lang="en-ZA" sz="950" dirty="0">
                <a:latin typeface="Arial" panose="020B0604020202020204" pitchFamily="34" charset="0"/>
                <a:cs typeface="Arial" panose="020B0604020202020204" pitchFamily="34" charset="0"/>
              </a:rPr>
              <a:t> may apply to TVET students from families with gross household income of up to </a:t>
            </a:r>
            <a:r>
              <a:rPr lang="en-ZA" sz="950" b="1" dirty="0">
                <a:latin typeface="Arial" panose="020B0604020202020204" pitchFamily="34" charset="0"/>
                <a:cs typeface="Arial" panose="020B0604020202020204" pitchFamily="34" charset="0"/>
              </a:rPr>
              <a:t>R350K per </a:t>
            </a:r>
            <a:r>
              <a:rPr lang="en-ZA" sz="950" b="1" dirty="0" smtClean="0">
                <a:latin typeface="Arial" panose="020B0604020202020204" pitchFamily="34" charset="0"/>
                <a:cs typeface="Arial" panose="020B0604020202020204" pitchFamily="34" charset="0"/>
              </a:rPr>
              <a:t>annum;</a:t>
            </a:r>
            <a:endParaRPr lang="en-US" sz="950" b="1" dirty="0">
              <a:latin typeface="Arial" panose="020B0604020202020204" pitchFamily="34" charset="0"/>
              <a:cs typeface="Arial" panose="020B0604020202020204" pitchFamily="34" charset="0"/>
            </a:endParaRPr>
          </a:p>
          <a:p>
            <a:pPr>
              <a:spcBef>
                <a:spcPts val="600"/>
              </a:spcBef>
            </a:pPr>
            <a:r>
              <a:rPr lang="en-ZA" sz="950" dirty="0">
                <a:latin typeface="Arial" panose="020B0604020202020204" pitchFamily="34" charset="0"/>
                <a:cs typeface="Arial" panose="020B0604020202020204" pitchFamily="34" charset="0"/>
              </a:rPr>
              <a:t>TVET student must </a:t>
            </a:r>
            <a:r>
              <a:rPr lang="en-ZA" sz="950" b="1" dirty="0" smtClean="0">
                <a:latin typeface="Arial" panose="020B0604020202020204" pitchFamily="34" charset="0"/>
                <a:cs typeface="Arial" panose="020B0604020202020204" pitchFamily="34" charset="0"/>
              </a:rPr>
              <a:t>apply to NSFAS for </a:t>
            </a:r>
            <a:r>
              <a:rPr lang="en-ZA" sz="950" b="1" dirty="0">
                <a:latin typeface="Arial" panose="020B0604020202020204" pitchFamily="34" charset="0"/>
                <a:cs typeface="Arial" panose="020B0604020202020204" pitchFamily="34" charset="0"/>
              </a:rPr>
              <a:t>bursaries to cover </a:t>
            </a:r>
            <a:r>
              <a:rPr lang="en-ZA" sz="950" b="1" dirty="0" smtClean="0">
                <a:latin typeface="Arial" panose="020B0604020202020204" pitchFamily="34" charset="0"/>
                <a:cs typeface="Arial" panose="020B0604020202020204" pitchFamily="34" charset="0"/>
              </a:rPr>
              <a:t>accommodation </a:t>
            </a:r>
            <a:r>
              <a:rPr lang="en-ZA" sz="950" b="1" dirty="0">
                <a:latin typeface="Arial" panose="020B0604020202020204" pitchFamily="34" charset="0"/>
                <a:cs typeface="Arial" panose="020B0604020202020204" pitchFamily="34" charset="0"/>
              </a:rPr>
              <a:t>or transport </a:t>
            </a:r>
            <a:r>
              <a:rPr lang="en-ZA" sz="950" b="1" dirty="0" smtClean="0">
                <a:latin typeface="Arial" panose="020B0604020202020204" pitchFamily="34" charset="0"/>
                <a:cs typeface="Arial" panose="020B0604020202020204" pitchFamily="34" charset="0"/>
              </a:rPr>
              <a:t>directly or via Institutions;</a:t>
            </a:r>
            <a:endParaRPr lang="en-US" sz="950" b="1" dirty="0">
              <a:latin typeface="Arial" panose="020B0604020202020204" pitchFamily="34" charset="0"/>
              <a:cs typeface="Arial" panose="020B0604020202020204" pitchFamily="34" charset="0"/>
            </a:endParaRPr>
          </a:p>
          <a:p>
            <a:pPr>
              <a:spcBef>
                <a:spcPts val="600"/>
              </a:spcBef>
            </a:pPr>
            <a:r>
              <a:rPr lang="en-ZA" sz="950" dirty="0">
                <a:latin typeface="Arial" panose="020B0604020202020204" pitchFamily="34" charset="0"/>
                <a:cs typeface="Arial" panose="020B0604020202020204" pitchFamily="34" charset="0"/>
              </a:rPr>
              <a:t>NSFAS will </a:t>
            </a:r>
            <a:r>
              <a:rPr lang="en-ZA" sz="950" b="1" dirty="0">
                <a:latin typeface="Arial" panose="020B0604020202020204" pitchFamily="34" charset="0"/>
                <a:cs typeface="Arial" panose="020B0604020202020204" pitchFamily="34" charset="0"/>
              </a:rPr>
              <a:t>verify qualifying students through the </a:t>
            </a:r>
            <a:r>
              <a:rPr lang="en-ZA" sz="950" b="1" dirty="0" smtClean="0">
                <a:latin typeface="Arial" panose="020B0604020202020204" pitchFamily="34" charset="0"/>
                <a:cs typeface="Arial" panose="020B0604020202020204" pitchFamily="34" charset="0"/>
              </a:rPr>
              <a:t>means test </a:t>
            </a:r>
            <a:r>
              <a:rPr lang="en-ZA" sz="950" dirty="0" smtClean="0">
                <a:latin typeface="Arial" panose="020B0604020202020204" pitchFamily="34" charset="0"/>
                <a:cs typeface="Arial" panose="020B0604020202020204" pitchFamily="34" charset="0"/>
              </a:rPr>
              <a:t>for allowances and accommodation/transport;</a:t>
            </a:r>
            <a:endParaRPr lang="en-US" sz="950" dirty="0">
              <a:latin typeface="Arial" panose="020B0604020202020204" pitchFamily="34" charset="0"/>
              <a:cs typeface="Arial" panose="020B0604020202020204" pitchFamily="34" charset="0"/>
            </a:endParaRPr>
          </a:p>
          <a:p>
            <a:pPr>
              <a:spcBef>
                <a:spcPts val="600"/>
              </a:spcBef>
            </a:pPr>
            <a:r>
              <a:rPr lang="en-ZA" sz="950" dirty="0">
                <a:latin typeface="Arial" panose="020B0604020202020204" pitchFamily="34" charset="0"/>
                <a:cs typeface="Arial" panose="020B0604020202020204" pitchFamily="34" charset="0"/>
              </a:rPr>
              <a:t>TVET students who qualify for bursaries to cover subsidised </a:t>
            </a:r>
            <a:r>
              <a:rPr lang="en-ZA" sz="950" dirty="0" smtClean="0">
                <a:latin typeface="Arial" panose="020B0604020202020204" pitchFamily="34" charset="0"/>
                <a:cs typeface="Arial" panose="020B0604020202020204" pitchFamily="34" charset="0"/>
              </a:rPr>
              <a:t>accommodation/transport </a:t>
            </a:r>
            <a:r>
              <a:rPr lang="en-ZA" sz="950" dirty="0">
                <a:latin typeface="Arial" panose="020B0604020202020204" pitchFamily="34" charset="0"/>
                <a:cs typeface="Arial" panose="020B0604020202020204" pitchFamily="34" charset="0"/>
              </a:rPr>
              <a:t>will have to </a:t>
            </a:r>
            <a:r>
              <a:rPr lang="en-ZA" sz="950" b="1" dirty="0">
                <a:latin typeface="Arial" panose="020B0604020202020204" pitchFamily="34" charset="0"/>
                <a:cs typeface="Arial" panose="020B0604020202020204" pitchFamily="34" charset="0"/>
              </a:rPr>
              <a:t>sign a </a:t>
            </a:r>
            <a:r>
              <a:rPr lang="en-ZA" sz="950" b="1" dirty="0" smtClean="0">
                <a:latin typeface="Arial" panose="020B0604020202020204" pitchFamily="34" charset="0"/>
                <a:cs typeface="Arial" panose="020B0604020202020204" pitchFamily="34" charset="0"/>
              </a:rPr>
              <a:t>contract (NSFAS Bursary Agreement) </a:t>
            </a:r>
            <a:r>
              <a:rPr lang="en-ZA" sz="950" b="1" dirty="0">
                <a:latin typeface="Arial" panose="020B0604020202020204" pitchFamily="34" charset="0"/>
                <a:cs typeface="Arial" panose="020B0604020202020204" pitchFamily="34" charset="0"/>
              </a:rPr>
              <a:t>with </a:t>
            </a:r>
            <a:r>
              <a:rPr lang="en-ZA" sz="950" b="1" dirty="0" smtClean="0">
                <a:latin typeface="Arial" panose="020B0604020202020204" pitchFamily="34" charset="0"/>
                <a:cs typeface="Arial" panose="020B0604020202020204" pitchFamily="34" charset="0"/>
              </a:rPr>
              <a:t>NSFAS;</a:t>
            </a:r>
            <a:endParaRPr lang="en-US" sz="950" b="1" dirty="0">
              <a:latin typeface="Arial" panose="020B0604020202020204" pitchFamily="34" charset="0"/>
              <a:cs typeface="Arial" panose="020B0604020202020204" pitchFamily="34" charset="0"/>
            </a:endParaRPr>
          </a:p>
          <a:p>
            <a:pPr>
              <a:spcBef>
                <a:spcPts val="600"/>
              </a:spcBef>
            </a:pPr>
            <a:r>
              <a:rPr lang="en-ZA" sz="950" dirty="0">
                <a:latin typeface="Arial" panose="020B0604020202020204" pitchFamily="34" charset="0"/>
                <a:cs typeface="Arial" panose="020B0604020202020204" pitchFamily="34" charset="0"/>
              </a:rPr>
              <a:t>The contract to be signed by students who qualify for </a:t>
            </a:r>
            <a:r>
              <a:rPr lang="en-ZA" sz="950" dirty="0" smtClean="0">
                <a:latin typeface="Arial" panose="020B0604020202020204" pitchFamily="34" charset="0"/>
                <a:cs typeface="Arial" panose="020B0604020202020204" pitchFamily="34" charset="0"/>
              </a:rPr>
              <a:t>NSFAS managed bursaries </a:t>
            </a:r>
            <a:r>
              <a:rPr lang="en-ZA" sz="950" dirty="0">
                <a:latin typeface="Arial" panose="020B0604020202020204" pitchFamily="34" charset="0"/>
                <a:cs typeface="Arial" panose="020B0604020202020204" pitchFamily="34" charset="0"/>
              </a:rPr>
              <a:t>for </a:t>
            </a:r>
            <a:r>
              <a:rPr lang="en-ZA" sz="950" dirty="0" smtClean="0">
                <a:latin typeface="Arial" panose="020B0604020202020204" pitchFamily="34" charset="0"/>
                <a:cs typeface="Arial" panose="020B0604020202020204" pitchFamily="34" charset="0"/>
              </a:rPr>
              <a:t>accommodation/transport </a:t>
            </a:r>
            <a:r>
              <a:rPr lang="en-ZA" sz="950" dirty="0">
                <a:latin typeface="Arial" panose="020B0604020202020204" pitchFamily="34" charset="0"/>
                <a:cs typeface="Arial" panose="020B0604020202020204" pitchFamily="34" charset="0"/>
              </a:rPr>
              <a:t>will have </a:t>
            </a:r>
            <a:r>
              <a:rPr lang="en-ZA" sz="950" b="1" dirty="0">
                <a:latin typeface="Arial" panose="020B0604020202020204" pitchFamily="34" charset="0"/>
                <a:cs typeface="Arial" panose="020B0604020202020204" pitchFamily="34" charset="0"/>
              </a:rPr>
              <a:t>binding obligations </a:t>
            </a:r>
            <a:r>
              <a:rPr lang="en-ZA" sz="950" dirty="0">
                <a:latin typeface="Arial" panose="020B0604020202020204" pitchFamily="34" charset="0"/>
                <a:cs typeface="Arial" panose="020B0604020202020204" pitchFamily="34" charset="0"/>
              </a:rPr>
              <a:t>attached </a:t>
            </a:r>
            <a:r>
              <a:rPr lang="en-ZA" sz="950" dirty="0" smtClean="0">
                <a:latin typeface="Arial" panose="020B0604020202020204" pitchFamily="34" charset="0"/>
                <a:cs typeface="Arial" panose="020B0604020202020204" pitchFamily="34" charset="0"/>
              </a:rPr>
              <a:t>which will include </a:t>
            </a:r>
            <a:r>
              <a:rPr lang="en-ZA" sz="950" dirty="0">
                <a:latin typeface="Arial" panose="020B0604020202020204" pitchFamily="34" charset="0"/>
                <a:cs typeface="Arial" panose="020B0604020202020204" pitchFamily="34" charset="0"/>
              </a:rPr>
              <a:t>academic requirements, consistent attendance and service </a:t>
            </a:r>
            <a:r>
              <a:rPr lang="en-ZA" sz="950" dirty="0" smtClean="0">
                <a:latin typeface="Arial" panose="020B0604020202020204" pitchFamily="34" charset="0"/>
                <a:cs typeface="Arial" panose="020B0604020202020204" pitchFamily="34" charset="0"/>
              </a:rPr>
              <a:t>requirements;</a:t>
            </a:r>
            <a:endParaRPr lang="en-US" sz="950" dirty="0">
              <a:latin typeface="Arial" panose="020B0604020202020204" pitchFamily="34" charset="0"/>
              <a:cs typeface="Arial" panose="020B0604020202020204" pitchFamily="34" charset="0"/>
            </a:endParaRPr>
          </a:p>
          <a:p>
            <a:pPr>
              <a:spcBef>
                <a:spcPts val="600"/>
              </a:spcBef>
            </a:pPr>
            <a:r>
              <a:rPr lang="en-ZA" sz="950" dirty="0" smtClean="0">
                <a:latin typeface="Arial" panose="020B0604020202020204" pitchFamily="34" charset="0"/>
                <a:cs typeface="Arial" panose="020B0604020202020204" pitchFamily="34" charset="0"/>
              </a:rPr>
              <a:t>Accommodation </a:t>
            </a:r>
            <a:r>
              <a:rPr lang="en-ZA" sz="950" dirty="0">
                <a:latin typeface="Arial" panose="020B0604020202020204" pitchFamily="34" charset="0"/>
                <a:cs typeface="Arial" panose="020B0604020202020204" pitchFamily="34" charset="0"/>
              </a:rPr>
              <a:t>and subsistence or transport implies cost of accommodation, meals and basic living </a:t>
            </a:r>
            <a:r>
              <a:rPr lang="en-ZA" sz="950" dirty="0" smtClean="0">
                <a:latin typeface="Arial" panose="020B0604020202020204" pitchFamily="34" charset="0"/>
                <a:cs typeface="Arial" panose="020B0604020202020204" pitchFamily="34" charset="0"/>
              </a:rPr>
              <a:t>requirements/transport </a:t>
            </a:r>
            <a:r>
              <a:rPr lang="en-ZA" sz="950" b="1" dirty="0">
                <a:latin typeface="Arial" panose="020B0604020202020204" pitchFamily="34" charset="0"/>
                <a:cs typeface="Arial" panose="020B0604020202020204" pitchFamily="34" charset="0"/>
              </a:rPr>
              <a:t>capped at specific amount</a:t>
            </a:r>
            <a:r>
              <a:rPr lang="en-ZA" sz="950" dirty="0">
                <a:latin typeface="Arial" panose="020B0604020202020204" pitchFamily="34" charset="0"/>
                <a:cs typeface="Arial" panose="020B0604020202020204" pitchFamily="34" charset="0"/>
              </a:rPr>
              <a:t> for TVET students who need </a:t>
            </a:r>
            <a:r>
              <a:rPr lang="en-ZA" sz="950" dirty="0" smtClean="0">
                <a:latin typeface="Arial" panose="020B0604020202020204" pitchFamily="34" charset="0"/>
                <a:cs typeface="Arial" panose="020B0604020202020204" pitchFamily="34" charset="0"/>
              </a:rPr>
              <a:t>it;</a:t>
            </a:r>
            <a:endParaRPr lang="en-US" sz="950" dirty="0">
              <a:latin typeface="Arial" panose="020B0604020202020204" pitchFamily="34" charset="0"/>
              <a:cs typeface="Arial" panose="020B0604020202020204" pitchFamily="34" charset="0"/>
            </a:endParaRPr>
          </a:p>
          <a:p>
            <a:pPr>
              <a:spcBef>
                <a:spcPts val="600"/>
              </a:spcBef>
            </a:pPr>
            <a:r>
              <a:rPr lang="en-ZA" sz="950" dirty="0" smtClean="0">
                <a:latin typeface="Arial" panose="020B0604020202020204" pitchFamily="34" charset="0"/>
                <a:cs typeface="Arial" panose="020B0604020202020204" pitchFamily="34" charset="0"/>
              </a:rPr>
              <a:t>Bursary </a:t>
            </a:r>
            <a:r>
              <a:rPr lang="en-ZA" sz="950" dirty="0">
                <a:latin typeface="Arial" panose="020B0604020202020204" pitchFamily="34" charset="0"/>
                <a:cs typeface="Arial" panose="020B0604020202020204" pitchFamily="34" charset="0"/>
              </a:rPr>
              <a:t>rules and guidelines will be applied for TVET colleges to determine </a:t>
            </a:r>
            <a:r>
              <a:rPr lang="en-ZA" sz="950" dirty="0" smtClean="0">
                <a:latin typeface="Arial" panose="020B0604020202020204" pitchFamily="34" charset="0"/>
                <a:cs typeface="Arial" panose="020B0604020202020204" pitchFamily="34" charset="0"/>
              </a:rPr>
              <a:t>eligibility for and provision of NSFAS managed bursary; and</a:t>
            </a:r>
            <a:endParaRPr lang="en-US" sz="950" dirty="0">
              <a:latin typeface="Arial" panose="020B0604020202020204" pitchFamily="34" charset="0"/>
              <a:cs typeface="Arial" panose="020B0604020202020204" pitchFamily="34" charset="0"/>
            </a:endParaRPr>
          </a:p>
          <a:p>
            <a:pPr>
              <a:spcBef>
                <a:spcPts val="600"/>
              </a:spcBef>
            </a:pPr>
            <a:r>
              <a:rPr lang="en-ZA" sz="950" b="1" dirty="0">
                <a:latin typeface="Arial" panose="020B0604020202020204" pitchFamily="34" charset="0"/>
                <a:cs typeface="Arial" panose="020B0604020202020204" pitchFamily="34" charset="0"/>
              </a:rPr>
              <a:t>DHET to communicate criteria for qualifying </a:t>
            </a:r>
            <a:r>
              <a:rPr lang="en-ZA" sz="950" b="1" dirty="0" smtClean="0">
                <a:latin typeface="Arial" panose="020B0604020202020204" pitchFamily="34" charset="0"/>
                <a:cs typeface="Arial" panose="020B0604020202020204" pitchFamily="34" charset="0"/>
              </a:rPr>
              <a:t>students </a:t>
            </a:r>
            <a:r>
              <a:rPr lang="en-ZA" sz="950" dirty="0" smtClean="0">
                <a:latin typeface="Arial" panose="020B0604020202020204" pitchFamily="34" charset="0"/>
                <a:cs typeface="Arial" panose="020B0604020202020204" pitchFamily="34" charset="0"/>
              </a:rPr>
              <a:t>and </a:t>
            </a:r>
            <a:r>
              <a:rPr lang="en-ZA" sz="950" dirty="0">
                <a:latin typeface="Arial" panose="020B0604020202020204" pitchFamily="34" charset="0"/>
                <a:cs typeface="Arial" panose="020B0604020202020204" pitchFamily="34" charset="0"/>
              </a:rPr>
              <a:t>work with NSFAS identify students that qualify and facilitate </a:t>
            </a:r>
            <a:r>
              <a:rPr lang="en-ZA" sz="950" dirty="0" smtClean="0">
                <a:latin typeface="Arial" panose="020B0604020202020204" pitchFamily="34" charset="0"/>
                <a:cs typeface="Arial" panose="020B0604020202020204" pitchFamily="34" charset="0"/>
              </a:rPr>
              <a:t>applications.</a:t>
            </a:r>
          </a:p>
          <a:p>
            <a:pPr>
              <a:spcBef>
                <a:spcPts val="600"/>
              </a:spcBef>
            </a:pPr>
            <a:r>
              <a:rPr lang="en-ZA" sz="950" dirty="0">
                <a:latin typeface="Arial" panose="020B0604020202020204" pitchFamily="34" charset="0"/>
                <a:cs typeface="Arial" panose="020B0604020202020204" pitchFamily="34" charset="0"/>
              </a:rPr>
              <a:t>NSFAS Students are exempt from upfront fees such as registration fees, these will be settled by NSFAS as part of first payment towards the </a:t>
            </a:r>
            <a:r>
              <a:rPr lang="en-ZA" sz="950" dirty="0" smtClean="0">
                <a:latin typeface="Arial" panose="020B0604020202020204" pitchFamily="34" charset="0"/>
                <a:cs typeface="Arial" panose="020B0604020202020204" pitchFamily="34" charset="0"/>
              </a:rPr>
              <a:t>fees.</a:t>
            </a:r>
            <a:endParaRPr lang="en-US" sz="950" dirty="0">
              <a:latin typeface="Arial" panose="020B0604020202020204" pitchFamily="34" charset="0"/>
              <a:cs typeface="Arial" panose="020B0604020202020204" pitchFamily="34" charset="0"/>
            </a:endParaRPr>
          </a:p>
        </p:txBody>
      </p:sp>
      <p:sp>
        <p:nvSpPr>
          <p:cNvPr id="17" name="Title 2"/>
          <p:cNvSpPr txBox="1">
            <a:spLocks/>
          </p:cNvSpPr>
          <p:nvPr/>
        </p:nvSpPr>
        <p:spPr>
          <a:xfrm>
            <a:off x="6120947" y="1028534"/>
            <a:ext cx="5803900" cy="333477"/>
          </a:xfrm>
          <a:prstGeom prst="rect">
            <a:avLst/>
          </a:prstGeom>
          <a:solidFill>
            <a:schemeClr val="accent3"/>
          </a:solidFill>
        </p:spPr>
        <p:txBody>
          <a:bodyPr vert="horz" lIns="91432" tIns="45718" rIns="91432" bIns="45718" rtlCol="0" anchor="ctr">
            <a:noAutofit/>
          </a:bodyPr>
          <a:lstStyle>
            <a:lvl1pPr algn="l" defTabSz="914309" rtl="0" eaLnBrk="1" latinLnBrk="0" hangingPunct="1">
              <a:lnSpc>
                <a:spcPct val="90000"/>
              </a:lnSpc>
              <a:spcBef>
                <a:spcPct val="0"/>
              </a:spcBef>
              <a:buNone/>
              <a:defRPr sz="4400" kern="1200">
                <a:solidFill>
                  <a:schemeClr val="tx1"/>
                </a:solidFill>
                <a:latin typeface="+mj-lt"/>
                <a:ea typeface="+mj-ea"/>
                <a:cs typeface="+mj-cs"/>
              </a:defRPr>
            </a:lvl1pPr>
          </a:lstStyle>
          <a:p>
            <a:r>
              <a:rPr lang="en-ZA" sz="1600" b="1" dirty="0" smtClean="0">
                <a:solidFill>
                  <a:prstClr val="white"/>
                </a:solidFill>
                <a:latin typeface="Arial" panose="020B0604020202020204" pitchFamily="34" charset="0"/>
                <a:cs typeface="Arial" panose="020B0604020202020204" pitchFamily="34" charset="0"/>
              </a:rPr>
              <a:t>TVETs</a:t>
            </a:r>
            <a:endParaRPr lang="en-US" sz="1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85163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ounded Rectangle 94"/>
          <p:cNvSpPr/>
          <p:nvPr/>
        </p:nvSpPr>
        <p:spPr>
          <a:xfrm>
            <a:off x="9552384" y="1971677"/>
            <a:ext cx="2433091" cy="517663"/>
          </a:xfrm>
          <a:prstGeom prst="roundRect">
            <a:avLst/>
          </a:prstGeom>
          <a:solidFill>
            <a:schemeClr val="bg1"/>
          </a:solid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ZA" sz="800" dirty="0">
              <a:solidFill>
                <a:srgbClr val="002060"/>
              </a:solidFill>
            </a:endParaRPr>
          </a:p>
        </p:txBody>
      </p:sp>
      <p:sp>
        <p:nvSpPr>
          <p:cNvPr id="17" name="Rectangle 16"/>
          <p:cNvSpPr/>
          <p:nvPr/>
        </p:nvSpPr>
        <p:spPr>
          <a:xfrm>
            <a:off x="266443" y="153003"/>
            <a:ext cx="10873240" cy="677108"/>
          </a:xfrm>
          <a:prstGeom prst="rect">
            <a:avLst/>
          </a:prstGeom>
        </p:spPr>
        <p:txBody>
          <a:bodyPr wrap="square">
            <a:spAutoFit/>
          </a:bodyPr>
          <a:lstStyle/>
          <a:p>
            <a:r>
              <a:rPr lang="en-ZA" sz="2000" b="1" dirty="0">
                <a:solidFill>
                  <a:srgbClr val="002060"/>
                </a:solidFill>
                <a:latin typeface="Arial" panose="020B0604020202020204" pitchFamily="34" charset="0"/>
                <a:cs typeface="Arial" panose="020B0604020202020204" pitchFamily="34" charset="0"/>
              </a:rPr>
              <a:t>DHET BURSARY FUNDING PROGRAMME FOR HIGHER EDUCATION</a:t>
            </a:r>
          </a:p>
          <a:p>
            <a:pPr>
              <a:buClr>
                <a:srgbClr val="C00000"/>
              </a:buClr>
            </a:pPr>
            <a:r>
              <a:rPr lang="en-ZA" sz="1800" i="1" dirty="0" smtClean="0">
                <a:solidFill>
                  <a:srgbClr val="002060"/>
                </a:solidFill>
                <a:latin typeface="Arial" panose="020B0604020202020204" pitchFamily="34" charset="0"/>
                <a:cs typeface="Arial" panose="020B0604020202020204" pitchFamily="34" charset="0"/>
              </a:rPr>
              <a:t>Revised business due to Presidential Pronouncement</a:t>
            </a:r>
            <a:endParaRPr lang="en-ZA" sz="1800" dirty="0">
              <a:solidFill>
                <a:prstClr val="white">
                  <a:lumMod val="50000"/>
                </a:prstClr>
              </a:solidFill>
            </a:endParaRPr>
          </a:p>
        </p:txBody>
      </p:sp>
      <p:sp>
        <p:nvSpPr>
          <p:cNvPr id="6" name="Rectangle 5"/>
          <p:cNvSpPr/>
          <p:nvPr/>
        </p:nvSpPr>
        <p:spPr>
          <a:xfrm>
            <a:off x="27092" y="1070827"/>
            <a:ext cx="11677229" cy="658642"/>
          </a:xfrm>
          <a:prstGeom prst="rect">
            <a:avLst/>
          </a:prstGeom>
        </p:spPr>
        <p:txBody>
          <a:bodyPr wrap="square" numCol="1" spcCol="274320">
            <a:spAutoFit/>
          </a:bodyPr>
          <a:lstStyle/>
          <a:p>
            <a:pPr marL="49952" algn="just">
              <a:lnSpc>
                <a:spcPct val="115000"/>
              </a:lnSpc>
              <a:spcAft>
                <a:spcPts val="267"/>
              </a:spcAft>
              <a:buClr>
                <a:srgbClr val="C00000"/>
              </a:buClr>
            </a:pPr>
            <a:r>
              <a:rPr lang="en-GB" sz="1600" dirty="0" smtClean="0">
                <a:solidFill>
                  <a:srgbClr val="002060"/>
                </a:solidFill>
              </a:rPr>
              <a:t>The Presidential announcement on full subsidised free higher education </a:t>
            </a:r>
            <a:r>
              <a:rPr lang="en-GB" sz="1600" dirty="0">
                <a:solidFill>
                  <a:srgbClr val="002060"/>
                </a:solidFill>
              </a:rPr>
              <a:t>for deserving poor and working class university students starting in 2018 has resulted in the following changes of NSFAS Business rules mapped along the value chain:</a:t>
            </a:r>
            <a:endParaRPr lang="en-ZA" sz="1600" dirty="0">
              <a:solidFill>
                <a:srgbClr val="002060"/>
              </a:solidFill>
              <a:ea typeface="Georgia" panose="02040502050405020303" pitchFamily="18" charset="0"/>
              <a:cs typeface="Georgia" panose="02040502050405020303" pitchFamily="18" charset="0"/>
            </a:endParaRPr>
          </a:p>
        </p:txBody>
      </p:sp>
      <p:sp>
        <p:nvSpPr>
          <p:cNvPr id="34" name="Rounded Rectangle 33"/>
          <p:cNvSpPr/>
          <p:nvPr/>
        </p:nvSpPr>
        <p:spPr>
          <a:xfrm>
            <a:off x="457243" y="2523391"/>
            <a:ext cx="1584960" cy="7315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35" name="Rounded Rectangle 34"/>
          <p:cNvSpPr/>
          <p:nvPr/>
        </p:nvSpPr>
        <p:spPr>
          <a:xfrm>
            <a:off x="2349843" y="2523391"/>
            <a:ext cx="1584960" cy="7315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36" name="Rounded Rectangle 35"/>
          <p:cNvSpPr/>
          <p:nvPr/>
        </p:nvSpPr>
        <p:spPr>
          <a:xfrm>
            <a:off x="4242443" y="2523391"/>
            <a:ext cx="1584960" cy="7315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37" name="Rounded Rectangle 36"/>
          <p:cNvSpPr/>
          <p:nvPr/>
        </p:nvSpPr>
        <p:spPr>
          <a:xfrm>
            <a:off x="6135043" y="2523391"/>
            <a:ext cx="1584960" cy="7315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38" name="Rounded Rectangle 37"/>
          <p:cNvSpPr/>
          <p:nvPr/>
        </p:nvSpPr>
        <p:spPr>
          <a:xfrm>
            <a:off x="8027643" y="2523391"/>
            <a:ext cx="1584960" cy="7315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39" name="Rounded Rectangle 38"/>
          <p:cNvSpPr/>
          <p:nvPr/>
        </p:nvSpPr>
        <p:spPr>
          <a:xfrm>
            <a:off x="9920243" y="2523391"/>
            <a:ext cx="1584960" cy="7315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40" name="TextBox 39"/>
          <p:cNvSpPr txBox="1"/>
          <p:nvPr/>
        </p:nvSpPr>
        <p:spPr>
          <a:xfrm>
            <a:off x="984270" y="2704484"/>
            <a:ext cx="1444549" cy="297454"/>
          </a:xfrm>
          <a:prstGeom prst="rect">
            <a:avLst/>
          </a:prstGeom>
          <a:noFill/>
        </p:spPr>
        <p:txBody>
          <a:bodyPr wrap="square" rtlCol="0">
            <a:spAutoFit/>
          </a:bodyPr>
          <a:lstStyle>
            <a:defPPr>
              <a:defRPr lang="en-US"/>
            </a:defPPr>
            <a:lvl1pPr>
              <a:defRPr sz="1000" b="1">
                <a:solidFill>
                  <a:schemeClr val="bg1"/>
                </a:solidFill>
              </a:defRPr>
            </a:lvl1pPr>
          </a:lstStyle>
          <a:p>
            <a:r>
              <a:rPr lang="en-ZA" sz="1333" dirty="0">
                <a:solidFill>
                  <a:prstClr val="white"/>
                </a:solidFill>
              </a:rPr>
              <a:t>SOLICIT</a:t>
            </a:r>
          </a:p>
        </p:txBody>
      </p:sp>
      <p:sp>
        <p:nvSpPr>
          <p:cNvPr id="41" name="TextBox 40"/>
          <p:cNvSpPr txBox="1"/>
          <p:nvPr/>
        </p:nvSpPr>
        <p:spPr>
          <a:xfrm>
            <a:off x="2813092" y="2698954"/>
            <a:ext cx="1444549" cy="297454"/>
          </a:xfrm>
          <a:prstGeom prst="rect">
            <a:avLst/>
          </a:prstGeom>
          <a:noFill/>
        </p:spPr>
        <p:txBody>
          <a:bodyPr wrap="square" rtlCol="0">
            <a:spAutoFit/>
          </a:bodyPr>
          <a:lstStyle>
            <a:defPPr>
              <a:defRPr lang="en-US"/>
            </a:defPPr>
            <a:lvl1pPr>
              <a:defRPr sz="1000" b="1">
                <a:solidFill>
                  <a:schemeClr val="bg1"/>
                </a:solidFill>
              </a:defRPr>
            </a:lvl1pPr>
          </a:lstStyle>
          <a:p>
            <a:r>
              <a:rPr lang="en-ZA" sz="1333" dirty="0">
                <a:solidFill>
                  <a:prstClr val="white"/>
                </a:solidFill>
              </a:rPr>
              <a:t>ONBOARD</a:t>
            </a:r>
          </a:p>
        </p:txBody>
      </p:sp>
      <p:sp>
        <p:nvSpPr>
          <p:cNvPr id="42" name="TextBox 41"/>
          <p:cNvSpPr txBox="1"/>
          <p:nvPr/>
        </p:nvSpPr>
        <p:spPr>
          <a:xfrm>
            <a:off x="4592230" y="2720051"/>
            <a:ext cx="1444549" cy="297454"/>
          </a:xfrm>
          <a:prstGeom prst="rect">
            <a:avLst/>
          </a:prstGeom>
          <a:noFill/>
        </p:spPr>
        <p:txBody>
          <a:bodyPr wrap="square" rtlCol="0">
            <a:spAutoFit/>
          </a:bodyPr>
          <a:lstStyle>
            <a:defPPr>
              <a:defRPr lang="en-US"/>
            </a:defPPr>
            <a:lvl1pPr>
              <a:defRPr sz="1000" b="1">
                <a:solidFill>
                  <a:schemeClr val="bg1"/>
                </a:solidFill>
              </a:defRPr>
            </a:lvl1pPr>
          </a:lstStyle>
          <a:p>
            <a:r>
              <a:rPr lang="en-ZA" sz="1333" dirty="0">
                <a:solidFill>
                  <a:prstClr val="white"/>
                </a:solidFill>
              </a:rPr>
              <a:t>SOLUTION</a:t>
            </a:r>
          </a:p>
        </p:txBody>
      </p:sp>
      <p:sp>
        <p:nvSpPr>
          <p:cNvPr id="43" name="TextBox 42"/>
          <p:cNvSpPr txBox="1"/>
          <p:nvPr/>
        </p:nvSpPr>
        <p:spPr>
          <a:xfrm>
            <a:off x="6819848" y="2713830"/>
            <a:ext cx="1444549" cy="297454"/>
          </a:xfrm>
          <a:prstGeom prst="rect">
            <a:avLst/>
          </a:prstGeom>
          <a:noFill/>
        </p:spPr>
        <p:txBody>
          <a:bodyPr wrap="square" rtlCol="0">
            <a:spAutoFit/>
          </a:bodyPr>
          <a:lstStyle>
            <a:defPPr>
              <a:defRPr lang="en-US"/>
            </a:defPPr>
            <a:lvl1pPr>
              <a:defRPr sz="1000" b="1">
                <a:solidFill>
                  <a:schemeClr val="bg1"/>
                </a:solidFill>
              </a:defRPr>
            </a:lvl1pPr>
          </a:lstStyle>
          <a:p>
            <a:r>
              <a:rPr lang="en-ZA" sz="1333" dirty="0">
                <a:solidFill>
                  <a:prstClr val="white"/>
                </a:solidFill>
              </a:rPr>
              <a:t>FULFIL</a:t>
            </a:r>
          </a:p>
        </p:txBody>
      </p:sp>
      <p:sp>
        <p:nvSpPr>
          <p:cNvPr id="46" name="TextBox 45"/>
          <p:cNvSpPr txBox="1"/>
          <p:nvPr/>
        </p:nvSpPr>
        <p:spPr>
          <a:xfrm>
            <a:off x="8572038" y="2611263"/>
            <a:ext cx="1444549" cy="502573"/>
          </a:xfrm>
          <a:prstGeom prst="rect">
            <a:avLst/>
          </a:prstGeom>
          <a:noFill/>
        </p:spPr>
        <p:txBody>
          <a:bodyPr wrap="square" rtlCol="0">
            <a:spAutoFit/>
          </a:bodyPr>
          <a:lstStyle>
            <a:defPPr>
              <a:defRPr lang="en-US"/>
            </a:defPPr>
            <a:lvl1pPr>
              <a:defRPr sz="1000" b="1">
                <a:solidFill>
                  <a:schemeClr val="bg1"/>
                </a:solidFill>
              </a:defRPr>
            </a:lvl1pPr>
          </a:lstStyle>
          <a:p>
            <a:r>
              <a:rPr lang="en-ZA" sz="1333" dirty="0">
                <a:solidFill>
                  <a:prstClr val="white"/>
                </a:solidFill>
              </a:rPr>
              <a:t>MAINTAIN </a:t>
            </a:r>
          </a:p>
          <a:p>
            <a:r>
              <a:rPr lang="en-ZA" sz="1333" dirty="0">
                <a:solidFill>
                  <a:prstClr val="white"/>
                </a:solidFill>
              </a:rPr>
              <a:t>&amp; SERVICE</a:t>
            </a:r>
          </a:p>
        </p:txBody>
      </p:sp>
      <p:sp>
        <p:nvSpPr>
          <p:cNvPr id="47" name="TextBox 46"/>
          <p:cNvSpPr txBox="1"/>
          <p:nvPr/>
        </p:nvSpPr>
        <p:spPr>
          <a:xfrm>
            <a:off x="10264991" y="2533439"/>
            <a:ext cx="1547852" cy="707694"/>
          </a:xfrm>
          <a:prstGeom prst="rect">
            <a:avLst/>
          </a:prstGeom>
          <a:noFill/>
        </p:spPr>
        <p:txBody>
          <a:bodyPr wrap="square" rtlCol="0">
            <a:spAutoFit/>
          </a:bodyPr>
          <a:lstStyle>
            <a:defPPr>
              <a:defRPr lang="en-US"/>
            </a:defPPr>
            <a:lvl1pPr>
              <a:defRPr sz="1000" b="1">
                <a:solidFill>
                  <a:schemeClr val="bg1"/>
                </a:solidFill>
              </a:defRPr>
            </a:lvl1pPr>
          </a:lstStyle>
          <a:p>
            <a:r>
              <a:rPr lang="en-ZA" sz="1333" dirty="0">
                <a:solidFill>
                  <a:prstClr val="white"/>
                </a:solidFill>
              </a:rPr>
              <a:t>MONITOR, EVALUATE &amp; REPORT</a:t>
            </a:r>
          </a:p>
        </p:txBody>
      </p:sp>
      <p:pic>
        <p:nvPicPr>
          <p:cNvPr id="48" name="Picture 4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518457" y="2646791"/>
            <a:ext cx="438753" cy="432623"/>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78877" y="2607247"/>
            <a:ext cx="333295" cy="527735"/>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58605" y="2652222"/>
            <a:ext cx="445019" cy="445033"/>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76134" y="2663933"/>
            <a:ext cx="454981" cy="454996"/>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976185" y="2714159"/>
            <a:ext cx="323323" cy="377224"/>
          </a:xfrm>
          <a:prstGeom prst="rect">
            <a:avLst/>
          </a:prstGeom>
        </p:spPr>
      </p:pic>
      <p:grpSp>
        <p:nvGrpSpPr>
          <p:cNvPr id="53" name="Group 4"/>
          <p:cNvGrpSpPr>
            <a:grpSpLocks noChangeAspect="1"/>
          </p:cNvGrpSpPr>
          <p:nvPr/>
        </p:nvGrpSpPr>
        <p:grpSpPr bwMode="auto">
          <a:xfrm>
            <a:off x="2482275" y="2657365"/>
            <a:ext cx="436965" cy="481028"/>
            <a:chOff x="889" y="817"/>
            <a:chExt cx="714" cy="786"/>
          </a:xfrm>
          <a:solidFill>
            <a:schemeClr val="bg1"/>
          </a:solidFill>
        </p:grpSpPr>
        <p:sp>
          <p:nvSpPr>
            <p:cNvPr id="54" name="Freeform 6"/>
            <p:cNvSpPr>
              <a:spLocks/>
            </p:cNvSpPr>
            <p:nvPr/>
          </p:nvSpPr>
          <p:spPr bwMode="auto">
            <a:xfrm>
              <a:off x="972" y="817"/>
              <a:ext cx="169" cy="169"/>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grpFill/>
            <a:ln w="0">
              <a:noFill/>
              <a:prstDash val="solid"/>
              <a:round/>
              <a:headEnd/>
              <a:tailEnd/>
            </a:ln>
          </p:spPr>
          <p:txBody>
            <a:bodyPr vert="horz" wrap="square" lIns="121888" tIns="60944" rIns="121888" bIns="60944" numCol="1" anchor="t" anchorCtr="0" compatLnSpc="1">
              <a:prstTxWarp prst="textNoShape">
                <a:avLst/>
              </a:prstTxWarp>
            </a:bodyPr>
            <a:lstStyle/>
            <a:p>
              <a:pPr defTabSz="914104"/>
              <a:endParaRPr lang="en-US" sz="1733" dirty="0">
                <a:solidFill>
                  <a:prstClr val="black"/>
                </a:solidFill>
              </a:endParaRPr>
            </a:p>
          </p:txBody>
        </p:sp>
        <p:sp>
          <p:nvSpPr>
            <p:cNvPr id="62" name="Freeform 7"/>
            <p:cNvSpPr>
              <a:spLocks/>
            </p:cNvSpPr>
            <p:nvPr/>
          </p:nvSpPr>
          <p:spPr bwMode="auto">
            <a:xfrm>
              <a:off x="1252" y="817"/>
              <a:ext cx="170" cy="170"/>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grpFill/>
            <a:ln w="0">
              <a:noFill/>
              <a:prstDash val="solid"/>
              <a:round/>
              <a:headEnd/>
              <a:tailEnd/>
            </a:ln>
          </p:spPr>
          <p:txBody>
            <a:bodyPr vert="horz" wrap="square" lIns="121888" tIns="60944" rIns="121888" bIns="60944" numCol="1" anchor="t" anchorCtr="0" compatLnSpc="1">
              <a:prstTxWarp prst="textNoShape">
                <a:avLst/>
              </a:prstTxWarp>
            </a:bodyPr>
            <a:lstStyle/>
            <a:p>
              <a:pPr defTabSz="914104"/>
              <a:endParaRPr lang="en-US" sz="1733" dirty="0">
                <a:solidFill>
                  <a:prstClr val="black"/>
                </a:solidFill>
              </a:endParaRPr>
            </a:p>
          </p:txBody>
        </p:sp>
        <p:sp>
          <p:nvSpPr>
            <p:cNvPr id="64" name="Freeform 8"/>
            <p:cNvSpPr>
              <a:spLocks/>
            </p:cNvSpPr>
            <p:nvPr/>
          </p:nvSpPr>
          <p:spPr bwMode="auto">
            <a:xfrm>
              <a:off x="1390" y="1497"/>
              <a:ext cx="90" cy="106"/>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grpFill/>
            <a:ln w="0">
              <a:noFill/>
              <a:prstDash val="solid"/>
              <a:round/>
              <a:headEnd/>
              <a:tailEnd/>
            </a:ln>
          </p:spPr>
          <p:txBody>
            <a:bodyPr vert="horz" wrap="square" lIns="121888" tIns="60944" rIns="121888" bIns="60944" numCol="1" anchor="t" anchorCtr="0" compatLnSpc="1">
              <a:prstTxWarp prst="textNoShape">
                <a:avLst/>
              </a:prstTxWarp>
            </a:bodyPr>
            <a:lstStyle/>
            <a:p>
              <a:pPr defTabSz="914104"/>
              <a:endParaRPr lang="en-US" sz="1733" dirty="0">
                <a:solidFill>
                  <a:prstClr val="black"/>
                </a:solidFill>
              </a:endParaRPr>
            </a:p>
          </p:txBody>
        </p:sp>
        <p:sp>
          <p:nvSpPr>
            <p:cNvPr id="66" name="Freeform 9"/>
            <p:cNvSpPr>
              <a:spLocks noEditPoints="1"/>
            </p:cNvSpPr>
            <p:nvPr/>
          </p:nvSpPr>
          <p:spPr bwMode="auto">
            <a:xfrm>
              <a:off x="889" y="982"/>
              <a:ext cx="714" cy="621"/>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grpFill/>
            <a:ln w="0">
              <a:noFill/>
              <a:prstDash val="solid"/>
              <a:round/>
              <a:headEnd/>
              <a:tailEnd/>
            </a:ln>
          </p:spPr>
          <p:txBody>
            <a:bodyPr vert="horz" wrap="square" lIns="121888" tIns="60944" rIns="121888" bIns="60944" numCol="1" anchor="t" anchorCtr="0" compatLnSpc="1">
              <a:prstTxWarp prst="textNoShape">
                <a:avLst/>
              </a:prstTxWarp>
            </a:bodyPr>
            <a:lstStyle/>
            <a:p>
              <a:pPr defTabSz="914104"/>
              <a:endParaRPr lang="en-US" sz="1733" dirty="0">
                <a:solidFill>
                  <a:prstClr val="black"/>
                </a:solidFill>
              </a:endParaRPr>
            </a:p>
          </p:txBody>
        </p:sp>
      </p:grpSp>
      <p:sp>
        <p:nvSpPr>
          <p:cNvPr id="70" name="Pentagon 69"/>
          <p:cNvSpPr/>
          <p:nvPr/>
        </p:nvSpPr>
        <p:spPr>
          <a:xfrm>
            <a:off x="2063405" y="2652868"/>
            <a:ext cx="272908" cy="480053"/>
          </a:xfrm>
          <a:prstGeom prst="homePlate">
            <a:avLst>
              <a:gd name="adj" fmla="val 1209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74" name="Pentagon 73"/>
          <p:cNvSpPr/>
          <p:nvPr/>
        </p:nvSpPr>
        <p:spPr>
          <a:xfrm>
            <a:off x="3955046" y="2652868"/>
            <a:ext cx="272908" cy="480053"/>
          </a:xfrm>
          <a:prstGeom prst="homePlate">
            <a:avLst>
              <a:gd name="adj" fmla="val 1209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75" name="Pentagon 74"/>
          <p:cNvSpPr/>
          <p:nvPr/>
        </p:nvSpPr>
        <p:spPr>
          <a:xfrm>
            <a:off x="5846687" y="2652868"/>
            <a:ext cx="272908" cy="480053"/>
          </a:xfrm>
          <a:prstGeom prst="homePlate">
            <a:avLst>
              <a:gd name="adj" fmla="val 1209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76" name="Pentagon 75"/>
          <p:cNvSpPr/>
          <p:nvPr/>
        </p:nvSpPr>
        <p:spPr>
          <a:xfrm>
            <a:off x="7738329" y="2652868"/>
            <a:ext cx="272908" cy="480053"/>
          </a:xfrm>
          <a:prstGeom prst="homePlate">
            <a:avLst>
              <a:gd name="adj" fmla="val 1209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77" name="Pentagon 76"/>
          <p:cNvSpPr/>
          <p:nvPr/>
        </p:nvSpPr>
        <p:spPr>
          <a:xfrm>
            <a:off x="9629970" y="2652868"/>
            <a:ext cx="272908" cy="480053"/>
          </a:xfrm>
          <a:prstGeom prst="homePlate">
            <a:avLst>
              <a:gd name="adj" fmla="val 1209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00" dirty="0">
              <a:solidFill>
                <a:prstClr val="white"/>
              </a:solidFill>
              <a:latin typeface="Arial" panose="020B0604020202020204" pitchFamily="34" charset="0"/>
              <a:cs typeface="Arial" panose="020B0604020202020204" pitchFamily="34" charset="0"/>
            </a:endParaRPr>
          </a:p>
        </p:txBody>
      </p:sp>
      <p:sp>
        <p:nvSpPr>
          <p:cNvPr id="79" name="Rounded Rectangle 78"/>
          <p:cNvSpPr/>
          <p:nvPr/>
        </p:nvSpPr>
        <p:spPr>
          <a:xfrm>
            <a:off x="2273040" y="3323662"/>
            <a:ext cx="1893121" cy="998956"/>
          </a:xfrm>
          <a:prstGeom prst="roundRect">
            <a:avLst/>
          </a:prstGeom>
          <a:solidFill>
            <a:schemeClr val="bg1">
              <a:lumMod val="95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933" dirty="0">
                <a:solidFill>
                  <a:srgbClr val="002060"/>
                </a:solidFill>
              </a:rPr>
              <a:t>Means Testing;</a:t>
            </a:r>
          </a:p>
          <a:p>
            <a:pPr marL="228594" indent="-146047">
              <a:buFont typeface="Wingdings" panose="05000000000000000000" pitchFamily="2" charset="2"/>
              <a:buChar char="§"/>
            </a:pPr>
            <a:r>
              <a:rPr lang="en-ZA" sz="933" strike="sngStrike" dirty="0">
                <a:solidFill>
                  <a:srgbClr val="002060"/>
                </a:solidFill>
              </a:rPr>
              <a:t>Race</a:t>
            </a:r>
          </a:p>
          <a:p>
            <a:pPr marL="228594" indent="-146047">
              <a:buFont typeface="Wingdings" panose="05000000000000000000" pitchFamily="2" charset="2"/>
              <a:buChar char="§"/>
            </a:pPr>
            <a:r>
              <a:rPr lang="en-ZA" sz="933" strike="sngStrike" dirty="0">
                <a:solidFill>
                  <a:srgbClr val="002060"/>
                </a:solidFill>
              </a:rPr>
              <a:t>Quantile</a:t>
            </a:r>
          </a:p>
          <a:p>
            <a:pPr marL="228594" indent="-146047">
              <a:buFont typeface="Wingdings" panose="05000000000000000000" pitchFamily="2" charset="2"/>
              <a:buChar char="§"/>
            </a:pPr>
            <a:r>
              <a:rPr lang="en-ZA" sz="933" strike="sngStrike" dirty="0">
                <a:solidFill>
                  <a:srgbClr val="002060"/>
                </a:solidFill>
              </a:rPr>
              <a:t>Dependency Ration</a:t>
            </a:r>
          </a:p>
          <a:p>
            <a:pPr marL="228594" indent="-146047">
              <a:buFont typeface="Wingdings" panose="05000000000000000000" pitchFamily="2" charset="2"/>
              <a:buChar char="§"/>
            </a:pPr>
            <a:r>
              <a:rPr lang="en-ZA" sz="933" dirty="0">
                <a:solidFill>
                  <a:srgbClr val="002060"/>
                </a:solidFill>
              </a:rPr>
              <a:t>SASSA</a:t>
            </a:r>
          </a:p>
        </p:txBody>
      </p:sp>
      <p:sp>
        <p:nvSpPr>
          <p:cNvPr id="80" name="Rounded Rectangle 79"/>
          <p:cNvSpPr/>
          <p:nvPr/>
        </p:nvSpPr>
        <p:spPr>
          <a:xfrm>
            <a:off x="4227954" y="3331641"/>
            <a:ext cx="1893121" cy="1633529"/>
          </a:xfrm>
          <a:prstGeom prst="roundRect">
            <a:avLst/>
          </a:prstGeom>
          <a:solidFill>
            <a:schemeClr val="bg1">
              <a:lumMod val="95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933" dirty="0">
                <a:solidFill>
                  <a:srgbClr val="002060"/>
                </a:solidFill>
              </a:rPr>
              <a:t>Type of Products</a:t>
            </a:r>
          </a:p>
          <a:p>
            <a:pPr marL="228594" indent="-146047">
              <a:buFont typeface="Wingdings" panose="05000000000000000000" pitchFamily="2" charset="2"/>
              <a:buChar char="§"/>
            </a:pPr>
            <a:r>
              <a:rPr lang="en-ZA" sz="933" dirty="0">
                <a:solidFill>
                  <a:srgbClr val="002060"/>
                </a:solidFill>
              </a:rPr>
              <a:t>Loans &amp; Bursaries</a:t>
            </a:r>
          </a:p>
          <a:p>
            <a:r>
              <a:rPr lang="en-ZA" sz="933" dirty="0">
                <a:solidFill>
                  <a:srgbClr val="002060"/>
                </a:solidFill>
              </a:rPr>
              <a:t>Caps</a:t>
            </a:r>
          </a:p>
          <a:p>
            <a:pPr marL="228594" indent="-146047">
              <a:buFont typeface="Wingdings" panose="05000000000000000000" pitchFamily="2" charset="2"/>
              <a:buChar char="§"/>
            </a:pPr>
            <a:r>
              <a:rPr lang="en-ZA" sz="933" dirty="0">
                <a:solidFill>
                  <a:srgbClr val="002060"/>
                </a:solidFill>
              </a:rPr>
              <a:t>DHET - 76K for Univ. &amp; 46K TVETS</a:t>
            </a:r>
          </a:p>
          <a:p>
            <a:pPr marL="228594" indent="-146047">
              <a:buFont typeface="Wingdings" panose="05000000000000000000" pitchFamily="2" charset="2"/>
              <a:buChar char="§"/>
            </a:pPr>
            <a:r>
              <a:rPr lang="en-ZA" sz="933" dirty="0">
                <a:solidFill>
                  <a:srgbClr val="002060"/>
                </a:solidFill>
              </a:rPr>
              <a:t>Funders - Funder specific allocations</a:t>
            </a:r>
          </a:p>
          <a:p>
            <a:pPr marL="121917" indent="-121917">
              <a:buFont typeface="Wingdings" panose="05000000000000000000" pitchFamily="2" charset="2"/>
              <a:buChar char="§"/>
            </a:pPr>
            <a:endParaRPr lang="en-ZA" sz="933" dirty="0">
              <a:solidFill>
                <a:srgbClr val="002060"/>
              </a:solidFill>
            </a:endParaRPr>
          </a:p>
        </p:txBody>
      </p:sp>
      <p:sp>
        <p:nvSpPr>
          <p:cNvPr id="81" name="Rounded Rectangle 80"/>
          <p:cNvSpPr/>
          <p:nvPr/>
        </p:nvSpPr>
        <p:spPr>
          <a:xfrm>
            <a:off x="6182869" y="3331642"/>
            <a:ext cx="1893121" cy="1633529"/>
          </a:xfrm>
          <a:prstGeom prst="roundRect">
            <a:avLst/>
          </a:prstGeom>
          <a:solidFill>
            <a:schemeClr val="bg1">
              <a:lumMod val="95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933" dirty="0">
                <a:solidFill>
                  <a:srgbClr val="002060"/>
                </a:solidFill>
              </a:rPr>
              <a:t>Contracting:</a:t>
            </a:r>
          </a:p>
          <a:p>
            <a:pPr marL="228594" indent="-146047">
              <a:buFont typeface="Wingdings" panose="05000000000000000000" pitchFamily="2" charset="2"/>
              <a:buChar char="§"/>
            </a:pPr>
            <a:r>
              <a:rPr lang="en-ZA" sz="933" strike="sngStrike" dirty="0">
                <a:solidFill>
                  <a:srgbClr val="002060"/>
                </a:solidFill>
              </a:rPr>
              <a:t>LAF/SOPS</a:t>
            </a:r>
          </a:p>
          <a:p>
            <a:r>
              <a:rPr lang="en-ZA" sz="933" dirty="0">
                <a:solidFill>
                  <a:srgbClr val="002060"/>
                </a:solidFill>
              </a:rPr>
              <a:t>Allowances:</a:t>
            </a:r>
          </a:p>
          <a:p>
            <a:pPr marL="228594" indent="-146047">
              <a:buFont typeface="Wingdings" panose="05000000000000000000" pitchFamily="2" charset="2"/>
              <a:buChar char="§"/>
            </a:pPr>
            <a:r>
              <a:rPr lang="en-ZA" sz="933" dirty="0">
                <a:solidFill>
                  <a:srgbClr val="002060"/>
                </a:solidFill>
              </a:rPr>
              <a:t>Variable per student</a:t>
            </a:r>
          </a:p>
          <a:p>
            <a:r>
              <a:rPr lang="en-ZA" sz="933" dirty="0">
                <a:solidFill>
                  <a:srgbClr val="002060"/>
                </a:solidFill>
              </a:rPr>
              <a:t>Payments:</a:t>
            </a:r>
          </a:p>
          <a:p>
            <a:pPr marL="228594" indent="-146047">
              <a:buFont typeface="Wingdings" panose="05000000000000000000" pitchFamily="2" charset="2"/>
              <a:buChar char="§"/>
            </a:pPr>
            <a:r>
              <a:rPr lang="en-ZA" sz="933" dirty="0">
                <a:solidFill>
                  <a:srgbClr val="002060"/>
                </a:solidFill>
              </a:rPr>
              <a:t>SBux, Tuitions or third party; and NSFAS Finance</a:t>
            </a:r>
          </a:p>
          <a:p>
            <a:r>
              <a:rPr lang="en-ZA" sz="933" dirty="0">
                <a:solidFill>
                  <a:srgbClr val="002060"/>
                </a:solidFill>
              </a:rPr>
              <a:t>Channels:</a:t>
            </a:r>
          </a:p>
          <a:p>
            <a:pPr marL="228594" indent="-146047">
              <a:buFont typeface="Wingdings" panose="05000000000000000000" pitchFamily="2" charset="2"/>
              <a:buChar char="§"/>
            </a:pPr>
            <a:r>
              <a:rPr lang="en-ZA" sz="933" dirty="0">
                <a:solidFill>
                  <a:srgbClr val="002060"/>
                </a:solidFill>
              </a:rPr>
              <a:t>FAO/ SSS/CC/Website</a:t>
            </a:r>
          </a:p>
        </p:txBody>
      </p:sp>
      <p:sp>
        <p:nvSpPr>
          <p:cNvPr id="85" name="Rounded Rectangle 84"/>
          <p:cNvSpPr/>
          <p:nvPr/>
        </p:nvSpPr>
        <p:spPr>
          <a:xfrm>
            <a:off x="2273038" y="4389107"/>
            <a:ext cx="1893121" cy="2400267"/>
          </a:xfrm>
          <a:prstGeom prst="roundRect">
            <a:avLst/>
          </a:prstGeom>
          <a:solidFill>
            <a:srgbClr val="C000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933" dirty="0">
                <a:solidFill>
                  <a:prstClr val="white"/>
                </a:solidFill>
              </a:rPr>
              <a:t>Channels</a:t>
            </a:r>
          </a:p>
          <a:p>
            <a:pPr marL="228594" indent="-146047">
              <a:buFont typeface="Wingdings" panose="05000000000000000000" pitchFamily="2" charset="2"/>
              <a:buChar char="§"/>
            </a:pPr>
            <a:r>
              <a:rPr lang="en-ZA" sz="933" dirty="0">
                <a:solidFill>
                  <a:prstClr val="white"/>
                </a:solidFill>
              </a:rPr>
              <a:t>Applications lists from institutions;</a:t>
            </a:r>
          </a:p>
          <a:p>
            <a:pPr marL="228594" indent="-146047">
              <a:buFont typeface="Wingdings" panose="05000000000000000000" pitchFamily="2" charset="2"/>
              <a:buChar char="§"/>
            </a:pPr>
            <a:r>
              <a:rPr lang="en-ZA" sz="933" dirty="0">
                <a:solidFill>
                  <a:prstClr val="white"/>
                </a:solidFill>
              </a:rPr>
              <a:t>-  Capture (re-validation &amp; evaluation)</a:t>
            </a:r>
          </a:p>
          <a:p>
            <a:pPr marL="228594" indent="-76198">
              <a:buFont typeface="Wingdings" panose="05000000000000000000" pitchFamily="2" charset="2"/>
              <a:buChar char="§"/>
            </a:pPr>
            <a:r>
              <a:rPr lang="en-ZA" sz="933" dirty="0">
                <a:solidFill>
                  <a:prstClr val="white"/>
                </a:solidFill>
              </a:rPr>
              <a:t>CACH integration;</a:t>
            </a:r>
          </a:p>
          <a:p>
            <a:r>
              <a:rPr lang="en-ZA" sz="933" dirty="0">
                <a:solidFill>
                  <a:prstClr val="white"/>
                </a:solidFill>
              </a:rPr>
              <a:t>Means Test (Simplified)</a:t>
            </a:r>
          </a:p>
          <a:p>
            <a:pPr marL="228594" indent="-146047">
              <a:buFont typeface="Wingdings" panose="05000000000000000000" pitchFamily="2" charset="2"/>
              <a:buChar char="§"/>
            </a:pPr>
            <a:r>
              <a:rPr lang="en-ZA" sz="933" dirty="0">
                <a:solidFill>
                  <a:prstClr val="white"/>
                </a:solidFill>
              </a:rPr>
              <a:t>SASSA</a:t>
            </a:r>
          </a:p>
          <a:p>
            <a:pPr marL="228594" indent="-146047">
              <a:buFont typeface="Wingdings" panose="05000000000000000000" pitchFamily="2" charset="2"/>
              <a:buChar char="§"/>
            </a:pPr>
            <a:r>
              <a:rPr lang="en-ZA" sz="933" dirty="0">
                <a:solidFill>
                  <a:prstClr val="white"/>
                </a:solidFill>
              </a:rPr>
              <a:t>350K family income validation via Credit Bureau</a:t>
            </a:r>
          </a:p>
          <a:p>
            <a:r>
              <a:rPr lang="en-ZA" sz="933" dirty="0">
                <a:solidFill>
                  <a:prstClr val="white"/>
                </a:solidFill>
              </a:rPr>
              <a:t>Continuing Students</a:t>
            </a:r>
          </a:p>
          <a:p>
            <a:pPr marL="228594" indent="-146047">
              <a:buFont typeface="Wingdings" panose="05000000000000000000" pitchFamily="2" charset="2"/>
              <a:buChar char="§"/>
            </a:pPr>
            <a:r>
              <a:rPr lang="en-ZA" sz="933" dirty="0">
                <a:solidFill>
                  <a:prstClr val="white"/>
                </a:solidFill>
              </a:rPr>
              <a:t>Course average of 50%</a:t>
            </a:r>
          </a:p>
          <a:p>
            <a:pPr marL="228594" indent="-146047">
              <a:buFont typeface="Wingdings" panose="05000000000000000000" pitchFamily="2" charset="2"/>
              <a:buChar char="§"/>
            </a:pPr>
            <a:r>
              <a:rPr lang="en-ZA" sz="933" dirty="0">
                <a:solidFill>
                  <a:prstClr val="white"/>
                </a:solidFill>
              </a:rPr>
              <a:t>N + 2</a:t>
            </a:r>
          </a:p>
        </p:txBody>
      </p:sp>
      <p:sp>
        <p:nvSpPr>
          <p:cNvPr id="86" name="Rounded Rectangle 85"/>
          <p:cNvSpPr/>
          <p:nvPr/>
        </p:nvSpPr>
        <p:spPr>
          <a:xfrm>
            <a:off x="4252970" y="5055245"/>
            <a:ext cx="1893121" cy="1747475"/>
          </a:xfrm>
          <a:prstGeom prst="roundRect">
            <a:avLst/>
          </a:prstGeom>
          <a:solidFill>
            <a:srgbClr val="C000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1067" dirty="0">
                <a:solidFill>
                  <a:prstClr val="white"/>
                </a:solidFill>
              </a:rPr>
              <a:t>Type of Products</a:t>
            </a:r>
          </a:p>
          <a:p>
            <a:pPr marL="228594" indent="-146047">
              <a:buFont typeface="Wingdings" panose="05000000000000000000" pitchFamily="2" charset="2"/>
              <a:buChar char="§"/>
            </a:pPr>
            <a:r>
              <a:rPr lang="en-ZA" sz="933" dirty="0">
                <a:solidFill>
                  <a:prstClr val="white"/>
                </a:solidFill>
              </a:rPr>
              <a:t>Bursaries (Universities)</a:t>
            </a:r>
          </a:p>
          <a:p>
            <a:pPr marL="228594" indent="-146047">
              <a:buFont typeface="Wingdings" panose="05000000000000000000" pitchFamily="2" charset="2"/>
              <a:buChar char="§"/>
            </a:pPr>
            <a:r>
              <a:rPr lang="en-ZA" sz="933" dirty="0">
                <a:solidFill>
                  <a:prstClr val="white"/>
                </a:solidFill>
              </a:rPr>
              <a:t>TVET Full cost of study</a:t>
            </a:r>
          </a:p>
          <a:p>
            <a:pPr marL="228594" indent="-146047">
              <a:buFont typeface="Wingdings" panose="05000000000000000000" pitchFamily="2" charset="2"/>
              <a:buChar char="§"/>
            </a:pPr>
            <a:endParaRPr lang="en-ZA" sz="933" dirty="0">
              <a:solidFill>
                <a:prstClr val="white"/>
              </a:solidFill>
            </a:endParaRPr>
          </a:p>
          <a:p>
            <a:r>
              <a:rPr lang="en-ZA" sz="1067" dirty="0">
                <a:solidFill>
                  <a:prstClr val="white"/>
                </a:solidFill>
              </a:rPr>
              <a:t>Caps (No caps)</a:t>
            </a:r>
          </a:p>
          <a:p>
            <a:pPr marL="228594" indent="-146047">
              <a:buFont typeface="Wingdings" panose="05000000000000000000" pitchFamily="2" charset="2"/>
              <a:buChar char="§"/>
            </a:pPr>
            <a:r>
              <a:rPr lang="en-ZA" sz="933" dirty="0">
                <a:solidFill>
                  <a:prstClr val="white"/>
                </a:solidFill>
              </a:rPr>
              <a:t>Full Cost of Study</a:t>
            </a:r>
          </a:p>
        </p:txBody>
      </p:sp>
      <p:sp>
        <p:nvSpPr>
          <p:cNvPr id="87" name="Rounded Rectangle 86"/>
          <p:cNvSpPr/>
          <p:nvPr/>
        </p:nvSpPr>
        <p:spPr>
          <a:xfrm>
            <a:off x="6211849" y="5041901"/>
            <a:ext cx="1893121" cy="1747472"/>
          </a:xfrm>
          <a:prstGeom prst="roundRect">
            <a:avLst/>
          </a:prstGeom>
          <a:solidFill>
            <a:srgbClr val="C000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933" dirty="0">
                <a:solidFill>
                  <a:prstClr val="white"/>
                </a:solidFill>
              </a:rPr>
              <a:t>Contracting</a:t>
            </a:r>
          </a:p>
          <a:p>
            <a:pPr marL="228594" indent="-146047">
              <a:buFont typeface="Wingdings" panose="05000000000000000000" pitchFamily="2" charset="2"/>
              <a:buChar char="§"/>
            </a:pPr>
            <a:r>
              <a:rPr lang="en-ZA" sz="933" dirty="0">
                <a:solidFill>
                  <a:prstClr val="white"/>
                </a:solidFill>
              </a:rPr>
              <a:t>NSFAS bursary Agreement</a:t>
            </a:r>
          </a:p>
          <a:p>
            <a:endParaRPr lang="en-ZA" sz="933" dirty="0">
              <a:solidFill>
                <a:prstClr val="white"/>
              </a:solidFill>
            </a:endParaRPr>
          </a:p>
          <a:p>
            <a:r>
              <a:rPr lang="en-ZA" sz="933" dirty="0">
                <a:solidFill>
                  <a:prstClr val="white"/>
                </a:solidFill>
              </a:rPr>
              <a:t>Allowances:</a:t>
            </a:r>
          </a:p>
          <a:p>
            <a:pPr marL="228594" indent="-146047">
              <a:buFont typeface="Wingdings" panose="05000000000000000000" pitchFamily="2" charset="2"/>
              <a:buChar char="§"/>
            </a:pPr>
            <a:r>
              <a:rPr lang="en-ZA" sz="933" dirty="0">
                <a:solidFill>
                  <a:prstClr val="white"/>
                </a:solidFill>
              </a:rPr>
              <a:t>Average per student informed by costs provided by institutions </a:t>
            </a:r>
          </a:p>
          <a:p>
            <a:pPr marL="228594" indent="-146047">
              <a:buFont typeface="Wingdings" panose="05000000000000000000" pitchFamily="2" charset="2"/>
              <a:buChar char="§"/>
            </a:pPr>
            <a:r>
              <a:rPr lang="en-ZA" sz="933" dirty="0">
                <a:solidFill>
                  <a:prstClr val="white"/>
                </a:solidFill>
              </a:rPr>
              <a:t>Re-contracting</a:t>
            </a:r>
          </a:p>
        </p:txBody>
      </p:sp>
      <p:sp>
        <p:nvSpPr>
          <p:cNvPr id="91" name="Rounded Rectangle 90"/>
          <p:cNvSpPr/>
          <p:nvPr/>
        </p:nvSpPr>
        <p:spPr>
          <a:xfrm>
            <a:off x="8137782" y="3287491"/>
            <a:ext cx="1893121" cy="3501883"/>
          </a:xfrm>
          <a:prstGeom prst="roundRect">
            <a:avLst/>
          </a:prstGeom>
          <a:solidFill>
            <a:schemeClr val="bg1">
              <a:lumMod val="95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933" dirty="0">
                <a:solidFill>
                  <a:srgbClr val="002060"/>
                </a:solidFill>
              </a:rPr>
              <a:t>TVET training scheduled for January 2018;</a:t>
            </a:r>
          </a:p>
          <a:p>
            <a:endParaRPr lang="en-ZA" sz="933" dirty="0">
              <a:solidFill>
                <a:srgbClr val="002060"/>
              </a:solidFill>
            </a:endParaRPr>
          </a:p>
          <a:p>
            <a:r>
              <a:rPr lang="en-ZA" sz="933" dirty="0">
                <a:solidFill>
                  <a:srgbClr val="002060"/>
                </a:solidFill>
              </a:rPr>
              <a:t>Engagements include:</a:t>
            </a:r>
          </a:p>
          <a:p>
            <a:pPr marL="228594" lvl="1" indent="-146047">
              <a:buFont typeface="Wingdings" panose="05000000000000000000" pitchFamily="2" charset="2"/>
              <a:buChar char="§"/>
            </a:pPr>
            <a:r>
              <a:rPr lang="en-ZA" sz="933" dirty="0">
                <a:solidFill>
                  <a:srgbClr val="002060"/>
                </a:solidFill>
              </a:rPr>
              <a:t>DHET</a:t>
            </a:r>
          </a:p>
          <a:p>
            <a:pPr marL="228594" lvl="1" indent="-146047">
              <a:buFont typeface="Wingdings" panose="05000000000000000000" pitchFamily="2" charset="2"/>
              <a:buChar char="§"/>
            </a:pPr>
            <a:r>
              <a:rPr lang="en-ZA" sz="933" dirty="0">
                <a:solidFill>
                  <a:srgbClr val="002060"/>
                </a:solidFill>
              </a:rPr>
              <a:t>SAFETSA</a:t>
            </a:r>
          </a:p>
          <a:p>
            <a:pPr marL="228594" lvl="1" indent="-146047">
              <a:buFont typeface="Wingdings" panose="05000000000000000000" pitchFamily="2" charset="2"/>
              <a:buChar char="§"/>
            </a:pPr>
            <a:r>
              <a:rPr lang="en-ZA" sz="933" dirty="0">
                <a:solidFill>
                  <a:srgbClr val="002060"/>
                </a:solidFill>
              </a:rPr>
              <a:t>SACPO</a:t>
            </a:r>
          </a:p>
          <a:p>
            <a:pPr marL="228594" lvl="1" indent="-146047">
              <a:buFont typeface="Wingdings" panose="05000000000000000000" pitchFamily="2" charset="2"/>
              <a:buChar char="§"/>
            </a:pPr>
            <a:r>
              <a:rPr lang="en-ZA" sz="933" dirty="0">
                <a:solidFill>
                  <a:srgbClr val="002060"/>
                </a:solidFill>
              </a:rPr>
              <a:t>FAPSA</a:t>
            </a:r>
          </a:p>
          <a:p>
            <a:pPr marL="228594" lvl="1" indent="-146047">
              <a:buFont typeface="Wingdings" panose="05000000000000000000" pitchFamily="2" charset="2"/>
              <a:buChar char="§"/>
            </a:pPr>
            <a:r>
              <a:rPr lang="en-ZA" sz="933" dirty="0">
                <a:solidFill>
                  <a:srgbClr val="002060"/>
                </a:solidFill>
              </a:rPr>
              <a:t>TVETCGC</a:t>
            </a:r>
          </a:p>
          <a:p>
            <a:pPr marL="121917" indent="-121917">
              <a:buFont typeface="Wingdings" panose="05000000000000000000" pitchFamily="2" charset="2"/>
              <a:buChar char="§"/>
            </a:pPr>
            <a:endParaRPr lang="en-ZA" sz="933" dirty="0">
              <a:solidFill>
                <a:srgbClr val="002060"/>
              </a:solidFill>
            </a:endParaRPr>
          </a:p>
        </p:txBody>
      </p:sp>
      <p:sp>
        <p:nvSpPr>
          <p:cNvPr id="92" name="Rounded Rectangle 91"/>
          <p:cNvSpPr/>
          <p:nvPr/>
        </p:nvSpPr>
        <p:spPr>
          <a:xfrm>
            <a:off x="10092354" y="3287491"/>
            <a:ext cx="1893121" cy="3501883"/>
          </a:xfrm>
          <a:prstGeom prst="roundRect">
            <a:avLst/>
          </a:prstGeom>
          <a:solidFill>
            <a:schemeClr val="bg1">
              <a:lumMod val="95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1917" indent="-121917">
              <a:buFont typeface="Wingdings" panose="05000000000000000000" pitchFamily="2" charset="2"/>
              <a:buChar char="§"/>
            </a:pPr>
            <a:r>
              <a:rPr lang="en-ZA" sz="933" dirty="0">
                <a:solidFill>
                  <a:srgbClr val="002060"/>
                </a:solidFill>
              </a:rPr>
              <a:t>NSFAS to submit quarterly reports to the Board and DHET;</a:t>
            </a:r>
          </a:p>
          <a:p>
            <a:pPr marL="121917" indent="-121917">
              <a:buFont typeface="Wingdings" panose="05000000000000000000" pitchFamily="2" charset="2"/>
              <a:buChar char="§"/>
            </a:pPr>
            <a:r>
              <a:rPr lang="en-ZA" sz="933" dirty="0">
                <a:solidFill>
                  <a:srgbClr val="002060"/>
                </a:solidFill>
              </a:rPr>
              <a:t>NSFAS to issue remittance advices bi-weekly;</a:t>
            </a:r>
          </a:p>
          <a:p>
            <a:pPr marL="121917" indent="-121917">
              <a:buFont typeface="Wingdings" panose="05000000000000000000" pitchFamily="2" charset="2"/>
              <a:buChar char="§"/>
            </a:pPr>
            <a:r>
              <a:rPr lang="en-ZA" sz="933" dirty="0">
                <a:solidFill>
                  <a:srgbClr val="002060"/>
                </a:solidFill>
              </a:rPr>
              <a:t>SOP report to be availed via the NSFAS NOW integration;</a:t>
            </a:r>
          </a:p>
          <a:p>
            <a:pPr marL="121917" indent="-121917">
              <a:buFont typeface="Wingdings" panose="05000000000000000000" pitchFamily="2" charset="2"/>
              <a:buChar char="§"/>
            </a:pPr>
            <a:r>
              <a:rPr lang="en-ZA" sz="933" dirty="0">
                <a:solidFill>
                  <a:srgbClr val="002060"/>
                </a:solidFill>
              </a:rPr>
              <a:t>TVET colleges are required to submit attendance registers monthly to NSFAS in terms of the DHET rules;</a:t>
            </a:r>
          </a:p>
        </p:txBody>
      </p:sp>
      <p:sp>
        <p:nvSpPr>
          <p:cNvPr id="93" name="Rounded Rectangle 92"/>
          <p:cNvSpPr/>
          <p:nvPr/>
        </p:nvSpPr>
        <p:spPr>
          <a:xfrm>
            <a:off x="9629969" y="2062247"/>
            <a:ext cx="1097280" cy="365760"/>
          </a:xfrm>
          <a:prstGeom prst="roundRect">
            <a:avLst/>
          </a:prstGeom>
          <a:solidFill>
            <a:srgbClr val="C000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800" dirty="0">
                <a:solidFill>
                  <a:prstClr val="white"/>
                </a:solidFill>
              </a:rPr>
              <a:t>Changes in rules</a:t>
            </a:r>
          </a:p>
        </p:txBody>
      </p:sp>
      <p:sp>
        <p:nvSpPr>
          <p:cNvPr id="94" name="Rounded Rectangle 93"/>
          <p:cNvSpPr/>
          <p:nvPr/>
        </p:nvSpPr>
        <p:spPr>
          <a:xfrm>
            <a:off x="10835072" y="2052452"/>
            <a:ext cx="1097280" cy="365760"/>
          </a:xfrm>
          <a:prstGeom prst="roundRect">
            <a:avLst/>
          </a:prstGeom>
          <a:solidFill>
            <a:schemeClr val="bg1">
              <a:lumMod val="95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800" dirty="0">
                <a:solidFill>
                  <a:srgbClr val="002060"/>
                </a:solidFill>
              </a:rPr>
              <a:t>Original design</a:t>
            </a:r>
          </a:p>
        </p:txBody>
      </p:sp>
      <p:sp>
        <p:nvSpPr>
          <p:cNvPr id="45" name="Rounded Rectangle 44"/>
          <p:cNvSpPr/>
          <p:nvPr/>
        </p:nvSpPr>
        <p:spPr>
          <a:xfrm>
            <a:off x="266442" y="5003280"/>
            <a:ext cx="1893121" cy="1786093"/>
          </a:xfrm>
          <a:prstGeom prst="roundRect">
            <a:avLst/>
          </a:prstGeom>
          <a:solidFill>
            <a:srgbClr val="C000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933" dirty="0">
                <a:solidFill>
                  <a:prstClr val="white"/>
                </a:solidFill>
              </a:rPr>
              <a:t>Engagement with institutions</a:t>
            </a:r>
          </a:p>
          <a:p>
            <a:pPr marL="228594" indent="-146047">
              <a:buFont typeface="Wingdings" panose="05000000000000000000" pitchFamily="2" charset="2"/>
              <a:buChar char="§"/>
            </a:pPr>
            <a:r>
              <a:rPr lang="en-ZA" sz="933" dirty="0">
                <a:solidFill>
                  <a:prstClr val="white"/>
                </a:solidFill>
              </a:rPr>
              <a:t>Cat 2  - Applications information from institutions</a:t>
            </a:r>
          </a:p>
          <a:p>
            <a:pPr marL="228594" indent="-146047">
              <a:buFont typeface="Wingdings" panose="05000000000000000000" pitchFamily="2" charset="2"/>
              <a:buChar char="§"/>
            </a:pPr>
            <a:r>
              <a:rPr lang="en-ZA" sz="933" dirty="0">
                <a:solidFill>
                  <a:prstClr val="white"/>
                </a:solidFill>
              </a:rPr>
              <a:t>Cat 3 – applications information via CACH</a:t>
            </a:r>
          </a:p>
        </p:txBody>
      </p:sp>
      <p:sp>
        <p:nvSpPr>
          <p:cNvPr id="55" name="Rounded Rectangle 54"/>
          <p:cNvSpPr/>
          <p:nvPr/>
        </p:nvSpPr>
        <p:spPr>
          <a:xfrm>
            <a:off x="256333" y="3332605"/>
            <a:ext cx="1933151" cy="1641507"/>
          </a:xfrm>
          <a:prstGeom prst="roundRect">
            <a:avLst/>
          </a:prstGeom>
          <a:solidFill>
            <a:schemeClr val="bg1">
              <a:lumMod val="95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933" dirty="0">
                <a:solidFill>
                  <a:srgbClr val="002060"/>
                </a:solidFill>
              </a:rPr>
              <a:t>Channels:</a:t>
            </a:r>
          </a:p>
          <a:p>
            <a:pPr marL="228594" indent="-146047">
              <a:buFont typeface="Wingdings" panose="05000000000000000000" pitchFamily="2" charset="2"/>
              <a:buChar char="§"/>
            </a:pPr>
            <a:r>
              <a:rPr lang="en-ZA" sz="933" dirty="0">
                <a:solidFill>
                  <a:srgbClr val="002060"/>
                </a:solidFill>
              </a:rPr>
              <a:t>Online</a:t>
            </a:r>
          </a:p>
          <a:p>
            <a:pPr marL="228594" indent="-146047">
              <a:buFont typeface="Wingdings" panose="05000000000000000000" pitchFamily="2" charset="2"/>
              <a:buChar char="§"/>
            </a:pPr>
            <a:r>
              <a:rPr lang="en-ZA" sz="933" dirty="0">
                <a:solidFill>
                  <a:srgbClr val="002060"/>
                </a:solidFill>
              </a:rPr>
              <a:t>NYDA</a:t>
            </a:r>
          </a:p>
          <a:p>
            <a:pPr marL="228594" indent="-146047">
              <a:buFont typeface="Wingdings" panose="05000000000000000000" pitchFamily="2" charset="2"/>
              <a:buChar char="§"/>
            </a:pPr>
            <a:r>
              <a:rPr lang="en-ZA" sz="933" dirty="0">
                <a:solidFill>
                  <a:srgbClr val="002060"/>
                </a:solidFill>
              </a:rPr>
              <a:t>Manual</a:t>
            </a:r>
          </a:p>
        </p:txBody>
      </p:sp>
      <p:cxnSp>
        <p:nvCxnSpPr>
          <p:cNvPr id="56" name="Straight Connector 55"/>
          <p:cNvCxnSpPr/>
          <p:nvPr/>
        </p:nvCxnSpPr>
        <p:spPr>
          <a:xfrm>
            <a:off x="335657" y="919331"/>
            <a:ext cx="11248659" cy="0"/>
          </a:xfrm>
          <a:prstGeom prst="line">
            <a:avLst/>
          </a:prstGeom>
          <a:ln w="25400">
            <a:solidFill>
              <a:srgbClr val="EAAB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680247" y="136751"/>
            <a:ext cx="1244600" cy="723900"/>
          </a:xfrm>
          <a:prstGeom prst="rect">
            <a:avLst/>
          </a:prstGeom>
        </p:spPr>
      </p:pic>
    </p:spTree>
    <p:extLst>
      <p:ext uri="{BB962C8B-B14F-4D97-AF65-F5344CB8AC3E}">
        <p14:creationId xmlns:p14="http://schemas.microsoft.com/office/powerpoint/2010/main" xmlns="" val="243262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35657" y="919331"/>
            <a:ext cx="11248659" cy="0"/>
          </a:xfrm>
          <a:prstGeom prst="line">
            <a:avLst/>
          </a:prstGeom>
          <a:ln w="25400">
            <a:solidFill>
              <a:srgbClr val="EAAB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80247" y="136751"/>
            <a:ext cx="1244600" cy="7239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1344" y="6390339"/>
            <a:ext cx="826289" cy="364154"/>
          </a:xfrm>
          <a:prstGeom prst="rect">
            <a:avLst/>
          </a:prstGeom>
        </p:spPr>
      </p:pic>
      <p:sp>
        <p:nvSpPr>
          <p:cNvPr id="14" name="Rectangle 13"/>
          <p:cNvSpPr/>
          <p:nvPr/>
        </p:nvSpPr>
        <p:spPr>
          <a:xfrm>
            <a:off x="829928" y="6410310"/>
            <a:ext cx="457200" cy="384717"/>
          </a:xfrm>
          <a:prstGeom prst="rect">
            <a:avLst/>
          </a:prstGeom>
        </p:spPr>
        <p:txBody>
          <a:bodyPr wrap="square" lIns="91432" tIns="45718" rIns="91432" bIns="45718">
            <a:spAutoFit/>
          </a:bodyPr>
          <a:lstStyle/>
          <a:p>
            <a:fld id="{9BD2E36A-9756-D14D-B10A-2A15B3EAC6DC}" type="slidenum">
              <a:rPr lang="en-ZA" b="1" smtClean="0">
                <a:solidFill>
                  <a:prstClr val="black"/>
                </a:solidFill>
                <a:latin typeface="Arial" charset="0"/>
                <a:ea typeface="Arial" charset="0"/>
                <a:cs typeface="Arial" charset="0"/>
              </a:rPr>
              <a:pPr/>
              <a:t>17</a:t>
            </a:fld>
            <a:endParaRPr lang="en-ZA" dirty="0">
              <a:solidFill>
                <a:prstClr val="black"/>
              </a:solidFill>
              <a:latin typeface="Arial" charset="0"/>
              <a:ea typeface="Arial" charset="0"/>
              <a:cs typeface="Arial"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62497" y="6381323"/>
            <a:ext cx="1714500" cy="228600"/>
          </a:xfrm>
          <a:prstGeom prst="rect">
            <a:avLst/>
          </a:prstGeom>
        </p:spPr>
      </p:pic>
      <p:sp>
        <p:nvSpPr>
          <p:cNvPr id="10" name="TextBox 9"/>
          <p:cNvSpPr txBox="1"/>
          <p:nvPr/>
        </p:nvSpPr>
        <p:spPr>
          <a:xfrm>
            <a:off x="320003" y="246249"/>
            <a:ext cx="11122884" cy="677104"/>
          </a:xfrm>
          <a:prstGeom prst="rect">
            <a:avLst/>
          </a:prstGeom>
          <a:noFill/>
        </p:spPr>
        <p:txBody>
          <a:bodyPr wrap="square" lIns="91432" tIns="45718" rIns="91432" bIns="45718" rtlCol="0">
            <a:spAutoFit/>
          </a:bodyPr>
          <a:lstStyle/>
          <a:p>
            <a:r>
              <a:rPr lang="en-ZA" sz="2000" b="1" dirty="0" smtClean="0">
                <a:solidFill>
                  <a:srgbClr val="002060"/>
                </a:solidFill>
                <a:latin typeface="Arial" panose="020B0604020202020204" pitchFamily="34" charset="0"/>
                <a:cs typeface="Arial" panose="020B0604020202020204" pitchFamily="34" charset="0"/>
              </a:rPr>
              <a:t>DHET </a:t>
            </a:r>
            <a:r>
              <a:rPr lang="en-ZA" sz="2000" b="1" dirty="0">
                <a:solidFill>
                  <a:srgbClr val="002060"/>
                </a:solidFill>
                <a:latin typeface="Arial" panose="020B0604020202020204" pitchFamily="34" charset="0"/>
                <a:cs typeface="Arial" panose="020B0604020202020204" pitchFamily="34" charset="0"/>
              </a:rPr>
              <a:t>BURSARY FUNDING PROGRAMME FOR HIGHER EDUCATION</a:t>
            </a:r>
          </a:p>
          <a:p>
            <a:r>
              <a:rPr lang="en-ZA" sz="1800" i="1" dirty="0" smtClean="0">
                <a:solidFill>
                  <a:srgbClr val="002060"/>
                </a:solidFill>
                <a:latin typeface="Arial" panose="020B0604020202020204" pitchFamily="34" charset="0"/>
                <a:cs typeface="Arial" panose="020B0604020202020204" pitchFamily="34" charset="0"/>
              </a:rPr>
              <a:t>Principles for Free Higher Education and what these means to NSFAS and its mandate</a:t>
            </a:r>
            <a:endParaRPr lang="en-ZA" sz="2400" i="1" dirty="0">
              <a:solidFill>
                <a:srgbClr val="002060"/>
              </a:solidFill>
              <a:latin typeface="Arial" panose="020B0604020202020204" pitchFamily="34" charset="0"/>
              <a:cs typeface="Arial" panose="020B0604020202020204" pitchFamily="34" charset="0"/>
            </a:endParaRPr>
          </a:p>
        </p:txBody>
      </p:sp>
      <p:sp>
        <p:nvSpPr>
          <p:cNvPr id="53" name="Freeform 6"/>
          <p:cNvSpPr>
            <a:spLocks noEditPoints="1"/>
          </p:cNvSpPr>
          <p:nvPr/>
        </p:nvSpPr>
        <p:spPr bwMode="auto">
          <a:xfrm>
            <a:off x="7682565" y="5742853"/>
            <a:ext cx="656998" cy="533305"/>
          </a:xfrm>
          <a:custGeom>
            <a:avLst/>
            <a:gdLst>
              <a:gd name="T0" fmla="*/ 62 w 1165"/>
              <a:gd name="T1" fmla="*/ 226 h 1068"/>
              <a:gd name="T2" fmla="*/ 583 w 1165"/>
              <a:gd name="T3" fmla="*/ 0 h 1068"/>
              <a:gd name="T4" fmla="*/ 1103 w 1165"/>
              <a:gd name="T5" fmla="*/ 226 h 1068"/>
              <a:gd name="T6" fmla="*/ 62 w 1165"/>
              <a:gd name="T7" fmla="*/ 226 h 1068"/>
              <a:gd name="T8" fmla="*/ 1103 w 1165"/>
              <a:gd name="T9" fmla="*/ 266 h 1068"/>
              <a:gd name="T10" fmla="*/ 62 w 1165"/>
              <a:gd name="T11" fmla="*/ 266 h 1068"/>
              <a:gd name="T12" fmla="*/ 62 w 1165"/>
              <a:gd name="T13" fmla="*/ 336 h 1068"/>
              <a:gd name="T14" fmla="*/ 1103 w 1165"/>
              <a:gd name="T15" fmla="*/ 336 h 1068"/>
              <a:gd name="T16" fmla="*/ 1103 w 1165"/>
              <a:gd name="T17" fmla="*/ 266 h 1068"/>
              <a:gd name="T18" fmla="*/ 1103 w 1165"/>
              <a:gd name="T19" fmla="*/ 856 h 1068"/>
              <a:gd name="T20" fmla="*/ 62 w 1165"/>
              <a:gd name="T21" fmla="*/ 856 h 1068"/>
              <a:gd name="T22" fmla="*/ 62 w 1165"/>
              <a:gd name="T23" fmla="*/ 926 h 1068"/>
              <a:gd name="T24" fmla="*/ 1103 w 1165"/>
              <a:gd name="T25" fmla="*/ 926 h 1068"/>
              <a:gd name="T26" fmla="*/ 1103 w 1165"/>
              <a:gd name="T27" fmla="*/ 856 h 1068"/>
              <a:gd name="T28" fmla="*/ 1165 w 1165"/>
              <a:gd name="T29" fmla="*/ 956 h 1068"/>
              <a:gd name="T30" fmla="*/ 0 w 1165"/>
              <a:gd name="T31" fmla="*/ 956 h 1068"/>
              <a:gd name="T32" fmla="*/ 0 w 1165"/>
              <a:gd name="T33" fmla="*/ 1068 h 1068"/>
              <a:gd name="T34" fmla="*/ 1165 w 1165"/>
              <a:gd name="T35" fmla="*/ 1068 h 1068"/>
              <a:gd name="T36" fmla="*/ 1165 w 1165"/>
              <a:gd name="T37" fmla="*/ 956 h 1068"/>
              <a:gd name="T38" fmla="*/ 772 w 1165"/>
              <a:gd name="T39" fmla="*/ 826 h 1068"/>
              <a:gd name="T40" fmla="*/ 772 w 1165"/>
              <a:gd name="T41" fmla="*/ 364 h 1068"/>
              <a:gd name="T42" fmla="*/ 634 w 1165"/>
              <a:gd name="T43" fmla="*/ 364 h 1068"/>
              <a:gd name="T44" fmla="*/ 634 w 1165"/>
              <a:gd name="T45" fmla="*/ 826 h 1068"/>
              <a:gd name="T46" fmla="*/ 772 w 1165"/>
              <a:gd name="T47" fmla="*/ 826 h 1068"/>
              <a:gd name="T48" fmla="*/ 1012 w 1165"/>
              <a:gd name="T49" fmla="*/ 826 h 1068"/>
              <a:gd name="T50" fmla="*/ 1012 w 1165"/>
              <a:gd name="T51" fmla="*/ 364 h 1068"/>
              <a:gd name="T52" fmla="*/ 874 w 1165"/>
              <a:gd name="T53" fmla="*/ 364 h 1068"/>
              <a:gd name="T54" fmla="*/ 874 w 1165"/>
              <a:gd name="T55" fmla="*/ 826 h 1068"/>
              <a:gd name="T56" fmla="*/ 1012 w 1165"/>
              <a:gd name="T57" fmla="*/ 826 h 1068"/>
              <a:gd name="T58" fmla="*/ 531 w 1165"/>
              <a:gd name="T59" fmla="*/ 826 h 1068"/>
              <a:gd name="T60" fmla="*/ 531 w 1165"/>
              <a:gd name="T61" fmla="*/ 364 h 1068"/>
              <a:gd name="T62" fmla="*/ 393 w 1165"/>
              <a:gd name="T63" fmla="*/ 364 h 1068"/>
              <a:gd name="T64" fmla="*/ 393 w 1165"/>
              <a:gd name="T65" fmla="*/ 826 h 1068"/>
              <a:gd name="T66" fmla="*/ 531 w 1165"/>
              <a:gd name="T67" fmla="*/ 826 h 1068"/>
              <a:gd name="T68" fmla="*/ 291 w 1165"/>
              <a:gd name="T69" fmla="*/ 826 h 1068"/>
              <a:gd name="T70" fmla="*/ 291 w 1165"/>
              <a:gd name="T71" fmla="*/ 364 h 1068"/>
              <a:gd name="T72" fmla="*/ 153 w 1165"/>
              <a:gd name="T73" fmla="*/ 364 h 1068"/>
              <a:gd name="T74" fmla="*/ 153 w 1165"/>
              <a:gd name="T75" fmla="*/ 826 h 1068"/>
              <a:gd name="T76" fmla="*/ 291 w 1165"/>
              <a:gd name="T77" fmla="*/ 826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5" h="1068">
                <a:moveTo>
                  <a:pt x="62" y="226"/>
                </a:moveTo>
                <a:lnTo>
                  <a:pt x="583" y="0"/>
                </a:lnTo>
                <a:lnTo>
                  <a:pt x="1103" y="226"/>
                </a:lnTo>
                <a:lnTo>
                  <a:pt x="62" y="226"/>
                </a:lnTo>
                <a:close/>
                <a:moveTo>
                  <a:pt x="1103" y="266"/>
                </a:moveTo>
                <a:lnTo>
                  <a:pt x="62" y="266"/>
                </a:lnTo>
                <a:lnTo>
                  <a:pt x="62" y="336"/>
                </a:lnTo>
                <a:lnTo>
                  <a:pt x="1103" y="336"/>
                </a:lnTo>
                <a:lnTo>
                  <a:pt x="1103" y="266"/>
                </a:lnTo>
                <a:close/>
                <a:moveTo>
                  <a:pt x="1103" y="856"/>
                </a:moveTo>
                <a:lnTo>
                  <a:pt x="62" y="856"/>
                </a:lnTo>
                <a:lnTo>
                  <a:pt x="62" y="926"/>
                </a:lnTo>
                <a:lnTo>
                  <a:pt x="1103" y="926"/>
                </a:lnTo>
                <a:lnTo>
                  <a:pt x="1103" y="856"/>
                </a:lnTo>
                <a:close/>
                <a:moveTo>
                  <a:pt x="1165" y="956"/>
                </a:moveTo>
                <a:lnTo>
                  <a:pt x="0" y="956"/>
                </a:lnTo>
                <a:lnTo>
                  <a:pt x="0" y="1068"/>
                </a:lnTo>
                <a:lnTo>
                  <a:pt x="1165" y="1068"/>
                </a:lnTo>
                <a:lnTo>
                  <a:pt x="1165" y="956"/>
                </a:lnTo>
                <a:close/>
                <a:moveTo>
                  <a:pt x="772" y="826"/>
                </a:moveTo>
                <a:lnTo>
                  <a:pt x="772" y="364"/>
                </a:lnTo>
                <a:lnTo>
                  <a:pt x="634" y="364"/>
                </a:lnTo>
                <a:lnTo>
                  <a:pt x="634" y="826"/>
                </a:lnTo>
                <a:lnTo>
                  <a:pt x="772" y="826"/>
                </a:lnTo>
                <a:close/>
                <a:moveTo>
                  <a:pt x="1012" y="826"/>
                </a:moveTo>
                <a:lnTo>
                  <a:pt x="1012" y="364"/>
                </a:lnTo>
                <a:lnTo>
                  <a:pt x="874" y="364"/>
                </a:lnTo>
                <a:lnTo>
                  <a:pt x="874" y="826"/>
                </a:lnTo>
                <a:lnTo>
                  <a:pt x="1012" y="826"/>
                </a:lnTo>
                <a:close/>
                <a:moveTo>
                  <a:pt x="531" y="826"/>
                </a:moveTo>
                <a:lnTo>
                  <a:pt x="531" y="364"/>
                </a:lnTo>
                <a:lnTo>
                  <a:pt x="393" y="364"/>
                </a:lnTo>
                <a:lnTo>
                  <a:pt x="393" y="826"/>
                </a:lnTo>
                <a:lnTo>
                  <a:pt x="531" y="826"/>
                </a:lnTo>
                <a:close/>
                <a:moveTo>
                  <a:pt x="291" y="826"/>
                </a:moveTo>
                <a:lnTo>
                  <a:pt x="291" y="364"/>
                </a:lnTo>
                <a:lnTo>
                  <a:pt x="153" y="364"/>
                </a:lnTo>
                <a:lnTo>
                  <a:pt x="153" y="826"/>
                </a:lnTo>
                <a:lnTo>
                  <a:pt x="291" y="8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a:defRPr/>
            </a:pPr>
            <a:endParaRPr lang="en-US" sz="1800" kern="0" dirty="0">
              <a:solidFill>
                <a:srgbClr val="5B9BD5"/>
              </a:solidFill>
              <a:latin typeface="Arial" panose="020B0604020202020204"/>
            </a:endParaRPr>
          </a:p>
        </p:txBody>
      </p:sp>
      <p:grpSp>
        <p:nvGrpSpPr>
          <p:cNvPr id="72" name="Group 71"/>
          <p:cNvGrpSpPr/>
          <p:nvPr/>
        </p:nvGrpSpPr>
        <p:grpSpPr>
          <a:xfrm>
            <a:off x="134490" y="2199837"/>
            <a:ext cx="6636588" cy="403708"/>
            <a:chOff x="118836" y="1885343"/>
            <a:chExt cx="6636588" cy="403708"/>
          </a:xfrm>
        </p:grpSpPr>
        <p:sp>
          <p:nvSpPr>
            <p:cNvPr id="81" name="Rounded Rectangle 80"/>
            <p:cNvSpPr/>
            <p:nvPr/>
          </p:nvSpPr>
          <p:spPr>
            <a:xfrm>
              <a:off x="320003" y="1886715"/>
              <a:ext cx="6435421"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a:solidFill>
                    <a:prstClr val="white"/>
                  </a:solidFill>
                </a:rPr>
                <a:t>“Poor and working class” means that the prospective student comes from a family with a gross household income of up to R350 000 per annum. </a:t>
              </a:r>
              <a:endParaRPr lang="en-US" sz="1200" dirty="0">
                <a:solidFill>
                  <a:prstClr val="white"/>
                </a:solidFill>
                <a:latin typeface="Arial" panose="020B0604020202020204" pitchFamily="34" charset="0"/>
                <a:cs typeface="Arial" panose="020B0604020202020204" pitchFamily="34" charset="0"/>
              </a:endParaRPr>
            </a:p>
          </p:txBody>
        </p:sp>
        <p:sp>
          <p:nvSpPr>
            <p:cNvPr id="88" name="Oval 87"/>
            <p:cNvSpPr/>
            <p:nvPr/>
          </p:nvSpPr>
          <p:spPr>
            <a:xfrm>
              <a:off x="118836" y="1885343"/>
              <a:ext cx="502920"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prstClr val="black"/>
                  </a:solidFill>
                  <a:latin typeface="Arial" panose="020B0604020202020204" pitchFamily="34" charset="0"/>
                  <a:cs typeface="Arial" panose="020B0604020202020204" pitchFamily="34" charset="0"/>
                </a:rPr>
                <a:t>3</a:t>
              </a:r>
              <a:endParaRPr lang="en-US" sz="1200" b="1" dirty="0">
                <a:solidFill>
                  <a:prstClr val="black"/>
                </a:solidFill>
                <a:latin typeface="Arial" panose="020B0604020202020204" pitchFamily="34" charset="0"/>
                <a:cs typeface="Arial" panose="020B0604020202020204" pitchFamily="34" charset="0"/>
              </a:endParaRPr>
            </a:p>
          </p:txBody>
        </p:sp>
      </p:grpSp>
      <p:grpSp>
        <p:nvGrpSpPr>
          <p:cNvPr id="93" name="Group 92"/>
          <p:cNvGrpSpPr/>
          <p:nvPr/>
        </p:nvGrpSpPr>
        <p:grpSpPr>
          <a:xfrm>
            <a:off x="152212" y="2658521"/>
            <a:ext cx="6618866" cy="404811"/>
            <a:chOff x="118836" y="2476003"/>
            <a:chExt cx="6618866" cy="404811"/>
          </a:xfrm>
        </p:grpSpPr>
        <p:sp>
          <p:nvSpPr>
            <p:cNvPr id="94" name="Rounded Rectangle 93"/>
            <p:cNvSpPr/>
            <p:nvPr/>
          </p:nvSpPr>
          <p:spPr>
            <a:xfrm>
              <a:off x="320003" y="2478478"/>
              <a:ext cx="6417699"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a:solidFill>
                    <a:prstClr val="white"/>
                  </a:solidFill>
                  <a:latin typeface="Arial" panose="020B0604020202020204" pitchFamily="34" charset="0"/>
                  <a:cs typeface="Arial" panose="020B0604020202020204" pitchFamily="34" charset="0"/>
                </a:rPr>
                <a:t>Verification of SASSA status will be conducted through Department of Social </a:t>
              </a:r>
              <a:endParaRPr lang="en-ZA" sz="1200" dirty="0" smtClean="0">
                <a:solidFill>
                  <a:prstClr val="white"/>
                </a:solidFill>
                <a:latin typeface="Arial" panose="020B0604020202020204" pitchFamily="34" charset="0"/>
                <a:cs typeface="Arial" panose="020B0604020202020204" pitchFamily="34" charset="0"/>
              </a:endParaRPr>
            </a:p>
            <a:p>
              <a:pPr algn="ctr">
                <a:lnSpc>
                  <a:spcPts val="1100"/>
                </a:lnSpc>
              </a:pPr>
              <a:r>
                <a:rPr lang="en-ZA" sz="1200" dirty="0" smtClean="0">
                  <a:solidFill>
                    <a:prstClr val="white"/>
                  </a:solidFill>
                  <a:latin typeface="Arial" panose="020B0604020202020204" pitchFamily="34" charset="0"/>
                  <a:cs typeface="Arial" panose="020B0604020202020204" pitchFamily="34" charset="0"/>
                </a:rPr>
                <a:t>Development </a:t>
              </a:r>
              <a:r>
                <a:rPr lang="en-ZA" sz="1200" dirty="0">
                  <a:solidFill>
                    <a:prstClr val="white"/>
                  </a:solidFill>
                  <a:latin typeface="Arial" panose="020B0604020202020204" pitchFamily="34" charset="0"/>
                  <a:cs typeface="Arial" panose="020B0604020202020204" pitchFamily="34" charset="0"/>
                </a:rPr>
                <a:t>(DSD) systems</a:t>
              </a:r>
              <a:endParaRPr lang="en-US" sz="1200" dirty="0">
                <a:solidFill>
                  <a:prstClr val="white"/>
                </a:solidFill>
                <a:latin typeface="Arial" panose="020B0604020202020204" pitchFamily="34" charset="0"/>
                <a:cs typeface="Arial" panose="020B0604020202020204" pitchFamily="34" charset="0"/>
              </a:endParaRPr>
            </a:p>
          </p:txBody>
        </p:sp>
        <p:sp>
          <p:nvSpPr>
            <p:cNvPr id="95" name="Oval 94"/>
            <p:cNvSpPr/>
            <p:nvPr/>
          </p:nvSpPr>
          <p:spPr>
            <a:xfrm>
              <a:off x="118836" y="2476003"/>
              <a:ext cx="502920"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prstClr val="black"/>
                  </a:solidFill>
                  <a:latin typeface="Arial" panose="020B0604020202020204" pitchFamily="34" charset="0"/>
                  <a:cs typeface="Arial" panose="020B0604020202020204" pitchFamily="34" charset="0"/>
                </a:rPr>
                <a:t>4</a:t>
              </a:r>
              <a:endParaRPr lang="en-US" sz="1200" b="1" dirty="0">
                <a:solidFill>
                  <a:prstClr val="black"/>
                </a:solidFill>
                <a:latin typeface="Arial" panose="020B0604020202020204" pitchFamily="34" charset="0"/>
                <a:cs typeface="Arial" panose="020B0604020202020204" pitchFamily="34" charset="0"/>
              </a:endParaRPr>
            </a:p>
          </p:txBody>
        </p:sp>
      </p:grpSp>
      <p:grpSp>
        <p:nvGrpSpPr>
          <p:cNvPr id="96" name="Group 95"/>
          <p:cNvGrpSpPr/>
          <p:nvPr/>
        </p:nvGrpSpPr>
        <p:grpSpPr>
          <a:xfrm>
            <a:off x="152212" y="3129555"/>
            <a:ext cx="6618866" cy="402994"/>
            <a:chOff x="136558" y="3126145"/>
            <a:chExt cx="6618866" cy="402994"/>
          </a:xfrm>
        </p:grpSpPr>
        <p:sp>
          <p:nvSpPr>
            <p:cNvPr id="97" name="Rounded Rectangle 96"/>
            <p:cNvSpPr/>
            <p:nvPr/>
          </p:nvSpPr>
          <p:spPr>
            <a:xfrm>
              <a:off x="337725" y="3126803"/>
              <a:ext cx="6417699"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a:solidFill>
                    <a:prstClr val="white"/>
                  </a:solidFill>
                  <a:latin typeface="Arial" panose="020B0604020202020204" pitchFamily="34" charset="0"/>
                  <a:cs typeface="Arial" panose="020B0604020202020204" pitchFamily="34" charset="0"/>
                </a:rPr>
                <a:t>All qualifying students receiving funding from NSFAS must sign a contract with </a:t>
              </a:r>
              <a:endParaRPr lang="en-ZA" sz="1200" dirty="0" smtClean="0">
                <a:solidFill>
                  <a:prstClr val="white"/>
                </a:solidFill>
                <a:latin typeface="Arial" panose="020B0604020202020204" pitchFamily="34" charset="0"/>
                <a:cs typeface="Arial" panose="020B0604020202020204" pitchFamily="34" charset="0"/>
              </a:endParaRPr>
            </a:p>
            <a:p>
              <a:pPr algn="ctr">
                <a:lnSpc>
                  <a:spcPts val="1100"/>
                </a:lnSpc>
              </a:pPr>
              <a:r>
                <a:rPr lang="en-ZA" sz="1200" dirty="0" smtClean="0">
                  <a:solidFill>
                    <a:prstClr val="white"/>
                  </a:solidFill>
                  <a:latin typeface="Arial" panose="020B0604020202020204" pitchFamily="34" charset="0"/>
                  <a:cs typeface="Arial" panose="020B0604020202020204" pitchFamily="34" charset="0"/>
                </a:rPr>
                <a:t>associated </a:t>
              </a:r>
              <a:r>
                <a:rPr lang="en-ZA" sz="1200" dirty="0">
                  <a:solidFill>
                    <a:prstClr val="white"/>
                  </a:solidFill>
                  <a:latin typeface="Arial" panose="020B0604020202020204" pitchFamily="34" charset="0"/>
                  <a:cs typeface="Arial" panose="020B0604020202020204" pitchFamily="34" charset="0"/>
                </a:rPr>
                <a:t>binding </a:t>
              </a:r>
              <a:r>
                <a:rPr lang="en-ZA" sz="1200" dirty="0" smtClean="0">
                  <a:solidFill>
                    <a:prstClr val="white"/>
                  </a:solidFill>
                  <a:latin typeface="Arial" panose="020B0604020202020204" pitchFamily="34" charset="0"/>
                  <a:cs typeface="Arial" panose="020B0604020202020204" pitchFamily="34" charset="0"/>
                </a:rPr>
                <a:t>obligations to be stipulated in the Bursary Agreement (addendum)</a:t>
              </a:r>
              <a:endParaRPr lang="en-US" sz="1200" dirty="0">
                <a:solidFill>
                  <a:prstClr val="white"/>
                </a:solidFill>
                <a:latin typeface="Arial" panose="020B0604020202020204" pitchFamily="34" charset="0"/>
                <a:cs typeface="Arial" panose="020B0604020202020204" pitchFamily="34" charset="0"/>
              </a:endParaRPr>
            </a:p>
          </p:txBody>
        </p:sp>
        <p:sp>
          <p:nvSpPr>
            <p:cNvPr id="98" name="Oval 97"/>
            <p:cNvSpPr/>
            <p:nvPr/>
          </p:nvSpPr>
          <p:spPr>
            <a:xfrm>
              <a:off x="136558" y="3126145"/>
              <a:ext cx="502920"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prstClr val="black"/>
                  </a:solidFill>
                  <a:latin typeface="Arial" panose="020B0604020202020204" pitchFamily="34" charset="0"/>
                  <a:cs typeface="Arial" panose="020B0604020202020204" pitchFamily="34" charset="0"/>
                </a:rPr>
                <a:t>5</a:t>
              </a:r>
              <a:endParaRPr lang="en-US" sz="1200" b="1" dirty="0">
                <a:solidFill>
                  <a:prstClr val="black"/>
                </a:solidFill>
                <a:latin typeface="Arial" panose="020B0604020202020204" pitchFamily="34" charset="0"/>
                <a:cs typeface="Arial" panose="020B0604020202020204" pitchFamily="34" charset="0"/>
              </a:endParaRPr>
            </a:p>
          </p:txBody>
        </p:sp>
      </p:grpSp>
      <p:grpSp>
        <p:nvGrpSpPr>
          <p:cNvPr id="99" name="Group 98"/>
          <p:cNvGrpSpPr/>
          <p:nvPr/>
        </p:nvGrpSpPr>
        <p:grpSpPr>
          <a:xfrm>
            <a:off x="136558" y="3599421"/>
            <a:ext cx="6618866" cy="405577"/>
            <a:chOff x="136558" y="3746847"/>
            <a:chExt cx="6618866" cy="405577"/>
          </a:xfrm>
        </p:grpSpPr>
        <p:sp>
          <p:nvSpPr>
            <p:cNvPr id="100" name="Rounded Rectangle 99"/>
            <p:cNvSpPr/>
            <p:nvPr/>
          </p:nvSpPr>
          <p:spPr>
            <a:xfrm>
              <a:off x="337725" y="3746847"/>
              <a:ext cx="6417699"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a:solidFill>
                    <a:prstClr val="white"/>
                  </a:solidFill>
                  <a:latin typeface="Arial" panose="020B0604020202020204" pitchFamily="34" charset="0"/>
                  <a:cs typeface="Arial" panose="020B0604020202020204" pitchFamily="34" charset="0"/>
                </a:rPr>
                <a:t>Verification of household income </a:t>
              </a:r>
              <a:r>
                <a:rPr lang="en-ZA" sz="1200" dirty="0" smtClean="0">
                  <a:solidFill>
                    <a:prstClr val="white"/>
                  </a:solidFill>
                  <a:latin typeface="Arial" panose="020B0604020202020204" pitchFamily="34" charset="0"/>
                  <a:cs typeface="Arial" panose="020B0604020202020204" pitchFamily="34" charset="0"/>
                </a:rPr>
                <a:t>declared will be validated through 3</a:t>
              </a:r>
              <a:r>
                <a:rPr lang="en-ZA" sz="1200" baseline="30000" dirty="0" smtClean="0">
                  <a:solidFill>
                    <a:prstClr val="white"/>
                  </a:solidFill>
                  <a:latin typeface="Arial" panose="020B0604020202020204" pitchFamily="34" charset="0"/>
                  <a:cs typeface="Arial" panose="020B0604020202020204" pitchFamily="34" charset="0"/>
                </a:rPr>
                <a:t>rd</a:t>
              </a:r>
              <a:r>
                <a:rPr lang="en-ZA" sz="1200" dirty="0" smtClean="0">
                  <a:solidFill>
                    <a:prstClr val="white"/>
                  </a:solidFill>
                  <a:latin typeface="Arial" panose="020B0604020202020204" pitchFamily="34" charset="0"/>
                  <a:cs typeface="Arial" panose="020B0604020202020204" pitchFamily="34" charset="0"/>
                </a:rPr>
                <a:t> party sources</a:t>
              </a:r>
            </a:p>
            <a:p>
              <a:pPr algn="ctr">
                <a:lnSpc>
                  <a:spcPts val="1100"/>
                </a:lnSpc>
              </a:pPr>
              <a:r>
                <a:rPr lang="en-ZA" sz="1200" dirty="0" smtClean="0">
                  <a:solidFill>
                    <a:prstClr val="white"/>
                  </a:solidFill>
                  <a:latin typeface="Arial" panose="020B0604020202020204" pitchFamily="34" charset="0"/>
                  <a:cs typeface="Arial" panose="020B0604020202020204" pitchFamily="34" charset="0"/>
                </a:rPr>
                <a:t> for </a:t>
              </a:r>
              <a:r>
                <a:rPr lang="en-ZA" sz="1200" dirty="0">
                  <a:solidFill>
                    <a:prstClr val="white"/>
                  </a:solidFill>
                  <a:latin typeface="Arial" panose="020B0604020202020204" pitchFamily="34" charset="0"/>
                  <a:cs typeface="Arial" panose="020B0604020202020204" pitchFamily="34" charset="0"/>
                </a:rPr>
                <a:t>all applications </a:t>
              </a:r>
              <a:r>
                <a:rPr lang="en-ZA" sz="1200" dirty="0" smtClean="0">
                  <a:solidFill>
                    <a:prstClr val="white"/>
                  </a:solidFill>
                  <a:latin typeface="Arial" panose="020B0604020202020204" pitchFamily="34" charset="0"/>
                  <a:cs typeface="Arial" panose="020B0604020202020204" pitchFamily="34" charset="0"/>
                </a:rPr>
                <a:t>received</a:t>
              </a:r>
              <a:endParaRPr lang="en-US" sz="1200" dirty="0">
                <a:solidFill>
                  <a:prstClr val="white"/>
                </a:solidFill>
                <a:latin typeface="Arial" panose="020B0604020202020204" pitchFamily="34" charset="0"/>
                <a:cs typeface="Arial" panose="020B0604020202020204" pitchFamily="34" charset="0"/>
              </a:endParaRPr>
            </a:p>
          </p:txBody>
        </p:sp>
        <p:sp>
          <p:nvSpPr>
            <p:cNvPr id="101" name="Oval 100"/>
            <p:cNvSpPr/>
            <p:nvPr/>
          </p:nvSpPr>
          <p:spPr>
            <a:xfrm>
              <a:off x="136558" y="3750088"/>
              <a:ext cx="502920"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prstClr val="black"/>
                  </a:solidFill>
                  <a:latin typeface="Arial" panose="020B0604020202020204" pitchFamily="34" charset="0"/>
                  <a:cs typeface="Arial" panose="020B0604020202020204" pitchFamily="34" charset="0"/>
                </a:rPr>
                <a:t>6</a:t>
              </a:r>
              <a:endParaRPr lang="en-US" sz="1200" b="1" dirty="0">
                <a:solidFill>
                  <a:prstClr val="black"/>
                </a:solidFill>
                <a:latin typeface="Arial" panose="020B0604020202020204" pitchFamily="34" charset="0"/>
                <a:cs typeface="Arial" panose="020B0604020202020204" pitchFamily="34" charset="0"/>
              </a:endParaRPr>
            </a:p>
          </p:txBody>
        </p:sp>
      </p:grpSp>
      <p:sp>
        <p:nvSpPr>
          <p:cNvPr id="102" name="Rounded Rectangle 101"/>
          <p:cNvSpPr/>
          <p:nvPr/>
        </p:nvSpPr>
        <p:spPr>
          <a:xfrm>
            <a:off x="353379" y="3616151"/>
            <a:ext cx="6417699"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smtClean="0">
                <a:solidFill>
                  <a:prstClr val="white"/>
                </a:solidFill>
                <a:latin typeface="Arial" panose="020B0604020202020204" pitchFamily="34" charset="0"/>
                <a:cs typeface="Arial" panose="020B0604020202020204" pitchFamily="34" charset="0"/>
              </a:rPr>
              <a:t>Bursaries will be granted at full cost of study - </a:t>
            </a:r>
            <a:r>
              <a:rPr lang="en-ZA" sz="1200" dirty="0">
                <a:solidFill>
                  <a:prstClr val="white"/>
                </a:solidFill>
              </a:rPr>
              <a:t>All eligible students will be provided with a </a:t>
            </a:r>
            <a:r>
              <a:rPr lang="en-ZA" sz="1200" b="1" dirty="0">
                <a:solidFill>
                  <a:prstClr val="white"/>
                </a:solidFill>
              </a:rPr>
              <a:t>bursary that covers the actual cost of their tuition</a:t>
            </a:r>
            <a:r>
              <a:rPr lang="en-ZA" sz="1200" dirty="0">
                <a:solidFill>
                  <a:prstClr val="white"/>
                </a:solidFill>
              </a:rPr>
              <a:t>, plus a NSFAS determined allowance for </a:t>
            </a:r>
            <a:r>
              <a:rPr lang="en-ZA" sz="1200" b="1" dirty="0">
                <a:solidFill>
                  <a:prstClr val="white"/>
                </a:solidFill>
              </a:rPr>
              <a:t>prescribed learning materials. </a:t>
            </a:r>
            <a:endParaRPr lang="en-US" sz="1200" dirty="0">
              <a:solidFill>
                <a:prstClr val="white"/>
              </a:solidFill>
              <a:latin typeface="Arial" panose="020B0604020202020204" pitchFamily="34" charset="0"/>
              <a:cs typeface="Arial" panose="020B0604020202020204" pitchFamily="34" charset="0"/>
            </a:endParaRPr>
          </a:p>
        </p:txBody>
      </p:sp>
      <p:sp>
        <p:nvSpPr>
          <p:cNvPr id="103" name="Oval 102"/>
          <p:cNvSpPr/>
          <p:nvPr/>
        </p:nvSpPr>
        <p:spPr>
          <a:xfrm>
            <a:off x="136558" y="3610233"/>
            <a:ext cx="502920"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prstClr val="black"/>
                </a:solidFill>
                <a:latin typeface="Arial" panose="020B0604020202020204" pitchFamily="34" charset="0"/>
                <a:cs typeface="Arial" panose="020B0604020202020204" pitchFamily="34" charset="0"/>
              </a:rPr>
              <a:t>6</a:t>
            </a:r>
            <a:endParaRPr lang="en-US" sz="1200" b="1" dirty="0">
              <a:solidFill>
                <a:prstClr val="black"/>
              </a:solidFill>
              <a:latin typeface="Arial" panose="020B0604020202020204" pitchFamily="34" charset="0"/>
              <a:cs typeface="Arial" panose="020B0604020202020204" pitchFamily="34" charset="0"/>
            </a:endParaRPr>
          </a:p>
        </p:txBody>
      </p:sp>
      <p:sp>
        <p:nvSpPr>
          <p:cNvPr id="104" name="Rounded Rectangle 103"/>
          <p:cNvSpPr/>
          <p:nvPr/>
        </p:nvSpPr>
        <p:spPr>
          <a:xfrm>
            <a:off x="353379" y="4075937"/>
            <a:ext cx="6417699"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smtClean="0">
                <a:solidFill>
                  <a:prstClr val="white"/>
                </a:solidFill>
                <a:latin typeface="Arial" panose="020B0604020202020204" pitchFamily="34" charset="0"/>
                <a:cs typeface="Arial" panose="020B0604020202020204" pitchFamily="34" charset="0"/>
              </a:rPr>
              <a:t>Funding decisions will follow firm offers confirmation from Universities and TVETs</a:t>
            </a:r>
            <a:endParaRPr lang="en-US" sz="1200" dirty="0">
              <a:solidFill>
                <a:prstClr val="white"/>
              </a:solidFill>
              <a:latin typeface="Arial" panose="020B0604020202020204" pitchFamily="34" charset="0"/>
              <a:cs typeface="Arial" panose="020B0604020202020204" pitchFamily="34" charset="0"/>
            </a:endParaRPr>
          </a:p>
        </p:txBody>
      </p:sp>
      <p:sp>
        <p:nvSpPr>
          <p:cNvPr id="105" name="Oval 104"/>
          <p:cNvSpPr/>
          <p:nvPr/>
        </p:nvSpPr>
        <p:spPr>
          <a:xfrm>
            <a:off x="136558" y="4072359"/>
            <a:ext cx="502920"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prstClr val="black"/>
                </a:solidFill>
                <a:latin typeface="Arial" panose="020B0604020202020204" pitchFamily="34" charset="0"/>
                <a:cs typeface="Arial" panose="020B0604020202020204" pitchFamily="34" charset="0"/>
              </a:rPr>
              <a:t>7</a:t>
            </a:r>
            <a:endParaRPr lang="en-US" sz="1200" b="1" dirty="0">
              <a:solidFill>
                <a:prstClr val="black"/>
              </a:solidFill>
              <a:latin typeface="Arial" panose="020B0604020202020204" pitchFamily="34" charset="0"/>
              <a:cs typeface="Arial" panose="020B0604020202020204" pitchFamily="34" charset="0"/>
            </a:endParaRPr>
          </a:p>
        </p:txBody>
      </p:sp>
      <p:grpSp>
        <p:nvGrpSpPr>
          <p:cNvPr id="106" name="Group 105"/>
          <p:cNvGrpSpPr/>
          <p:nvPr/>
        </p:nvGrpSpPr>
        <p:grpSpPr>
          <a:xfrm>
            <a:off x="7454951" y="1005983"/>
            <a:ext cx="4737048" cy="1896877"/>
            <a:chOff x="7559635" y="1161179"/>
            <a:chExt cx="4335152" cy="1268980"/>
          </a:xfrm>
        </p:grpSpPr>
        <p:sp>
          <p:nvSpPr>
            <p:cNvPr id="107" name="Rounded Rectangle 27"/>
            <p:cNvSpPr/>
            <p:nvPr/>
          </p:nvSpPr>
          <p:spPr bwMode="gray">
            <a:xfrm>
              <a:off x="7699553" y="1161179"/>
              <a:ext cx="4195234" cy="1263414"/>
            </a:xfrm>
            <a:prstGeom prst="roundRect">
              <a:avLst>
                <a:gd name="adj" fmla="val 50000"/>
              </a:avLst>
            </a:prstGeom>
            <a:solidFill>
              <a:srgbClr val="778888">
                <a:lumMod val="20000"/>
                <a:lumOff val="80000"/>
              </a:srgbClr>
            </a:solidFill>
            <a:ln w="6350">
              <a:solidFill>
                <a:srgbClr val="778888">
                  <a:lumMod val="20000"/>
                  <a:lumOff val="80000"/>
                </a:srgbClr>
              </a:solidFill>
              <a:miter lim="800000"/>
              <a:headEnd/>
              <a:tailEnd/>
            </a:ln>
            <a:effectLst/>
          </p:spPr>
          <p:txBody>
            <a:bodyPr vert="horz" wrap="square" lIns="640080" tIns="0" rIns="0" bIns="0" numCol="1" rtlCol="0" anchor="ctr" anchorCtr="0" compatLnSpc="1">
              <a:prstTxWarp prst="textNoShape">
                <a:avLst/>
              </a:prstTxWarp>
              <a:noAutofit/>
            </a:bodyPr>
            <a:lstStyle/>
            <a:p>
              <a:pPr marL="171450" indent="-171450">
                <a:spcAft>
                  <a:spcPts val="300"/>
                </a:spcAft>
                <a:buFont typeface="Wingdings" panose="05000000000000000000" pitchFamily="2" charset="2"/>
                <a:buChar char="§"/>
              </a:pPr>
              <a:r>
                <a:rPr lang="en-ZA" sz="900" b="1" kern="0" dirty="0" smtClean="0">
                  <a:solidFill>
                    <a:sysClr val="windowText" lastClr="000000"/>
                  </a:solidFill>
                  <a:latin typeface="Gill Sans Std"/>
                  <a:cs typeface="Arial" pitchFamily="34" charset="0"/>
                </a:rPr>
                <a:t>DHET and MTT to continue to facilitate the NSFAS Act review  by January 2018;</a:t>
              </a:r>
            </a:p>
            <a:p>
              <a:pPr marL="171450" indent="-171450">
                <a:spcAft>
                  <a:spcPts val="300"/>
                </a:spcAft>
                <a:buFont typeface="Wingdings" panose="05000000000000000000" pitchFamily="2" charset="2"/>
                <a:buChar char="§"/>
              </a:pPr>
              <a:r>
                <a:rPr lang="en-ZA" sz="900" dirty="0" smtClean="0">
                  <a:solidFill>
                    <a:prstClr val="black"/>
                  </a:solidFill>
                  <a:latin typeface="Arial" panose="020B0604020202020204" pitchFamily="34" charset="0"/>
                  <a:cs typeface="Arial" panose="020B0604020202020204" pitchFamily="34" charset="0"/>
                </a:rPr>
                <a:t>Alternative </a:t>
              </a:r>
              <a:r>
                <a:rPr lang="en-ZA" sz="900" dirty="0">
                  <a:solidFill>
                    <a:prstClr val="black"/>
                  </a:solidFill>
                  <a:latin typeface="Arial" panose="020B0604020202020204" pitchFamily="34" charset="0"/>
                  <a:cs typeface="Arial" panose="020B0604020202020204" pitchFamily="34" charset="0"/>
                </a:rPr>
                <a:t>funding models will be investigated for the </a:t>
              </a:r>
              <a:r>
                <a:rPr lang="en-ZA" sz="900" b="1" dirty="0">
                  <a:solidFill>
                    <a:prstClr val="black"/>
                  </a:solidFill>
                  <a:latin typeface="Arial" panose="020B0604020202020204" pitchFamily="34" charset="0"/>
                  <a:cs typeface="Arial" panose="020B0604020202020204" pitchFamily="34" charset="0"/>
                </a:rPr>
                <a:t>students that fall outside the income threshold</a:t>
              </a:r>
              <a:r>
                <a:rPr lang="en-ZA" sz="900" dirty="0">
                  <a:solidFill>
                    <a:prstClr val="black"/>
                  </a:solidFill>
                  <a:latin typeface="Arial" panose="020B0604020202020204" pitchFamily="34" charset="0"/>
                  <a:cs typeface="Arial" panose="020B0604020202020204" pitchFamily="34" charset="0"/>
                </a:rPr>
                <a:t> to qualify for bursaries </a:t>
              </a:r>
              <a:endParaRPr lang="en-ZA" sz="900" dirty="0" smtClean="0">
                <a:solidFill>
                  <a:prstClr val="black"/>
                </a:solidFill>
                <a:latin typeface="Arial" panose="020B0604020202020204" pitchFamily="34" charset="0"/>
                <a:cs typeface="Arial" panose="020B0604020202020204" pitchFamily="34" charset="0"/>
              </a:endParaRPr>
            </a:p>
            <a:p>
              <a:pPr marL="171450" indent="-171450">
                <a:spcAft>
                  <a:spcPts val="300"/>
                </a:spcAft>
                <a:buFont typeface="Wingdings" panose="05000000000000000000" pitchFamily="2" charset="2"/>
                <a:buChar char="§"/>
              </a:pPr>
              <a:r>
                <a:rPr lang="en-ZA" sz="900" kern="0" dirty="0" smtClean="0">
                  <a:solidFill>
                    <a:sysClr val="windowText" lastClr="000000"/>
                  </a:solidFill>
                  <a:latin typeface="Gill Sans Std"/>
                  <a:cs typeface="Arial" pitchFamily="34" charset="0"/>
                </a:rPr>
                <a:t>Tuition fees to be paid directly TVET colleges</a:t>
              </a:r>
            </a:p>
            <a:p>
              <a:pPr marL="171450" indent="-171450">
                <a:spcAft>
                  <a:spcPts val="300"/>
                </a:spcAft>
                <a:buFont typeface="Wingdings" panose="05000000000000000000" pitchFamily="2" charset="2"/>
                <a:buChar char="§"/>
              </a:pPr>
              <a:r>
                <a:rPr lang="en-ZA" sz="900" kern="0" dirty="0" smtClean="0">
                  <a:solidFill>
                    <a:sysClr val="windowText" lastClr="000000"/>
                  </a:solidFill>
                  <a:latin typeface="Gill Sans Std"/>
                  <a:cs typeface="Arial" pitchFamily="34" charset="0"/>
                </a:rPr>
                <a:t>Infrastructure plans being planned to address student housing (SHIP)</a:t>
              </a:r>
            </a:p>
            <a:p>
              <a:pPr marL="171450" indent="-171450">
                <a:spcAft>
                  <a:spcPts val="300"/>
                </a:spcAft>
                <a:buFont typeface="Wingdings" panose="05000000000000000000" pitchFamily="2" charset="2"/>
                <a:buChar char="§"/>
              </a:pPr>
              <a:r>
                <a:rPr lang="en-ZA" sz="900" kern="0" dirty="0" smtClean="0">
                  <a:solidFill>
                    <a:sysClr val="windowText" lastClr="000000"/>
                  </a:solidFill>
                  <a:latin typeface="Gill Sans Std"/>
                  <a:cs typeface="Arial" pitchFamily="34" charset="0"/>
                </a:rPr>
                <a:t>Due diligence to be conducted for student debt and work out a process to address this </a:t>
              </a:r>
            </a:p>
            <a:p>
              <a:pPr marL="171450" indent="-171450">
                <a:spcAft>
                  <a:spcPts val="300"/>
                </a:spcAft>
                <a:buFont typeface="Wingdings" panose="05000000000000000000" pitchFamily="2" charset="2"/>
                <a:buChar char="§"/>
              </a:pPr>
              <a:r>
                <a:rPr lang="en-ZA" sz="900" kern="0" dirty="0" smtClean="0">
                  <a:solidFill>
                    <a:sysClr val="windowText" lastClr="000000"/>
                  </a:solidFill>
                  <a:latin typeface="Gill Sans Std"/>
                  <a:cs typeface="Arial" pitchFamily="34" charset="0"/>
                </a:rPr>
                <a:t>Policy guidelines must be made available</a:t>
              </a:r>
            </a:p>
            <a:p>
              <a:pPr marL="171450" indent="-171450">
                <a:spcAft>
                  <a:spcPts val="300"/>
                </a:spcAft>
                <a:buFont typeface="Wingdings" panose="05000000000000000000" pitchFamily="2" charset="2"/>
                <a:buChar char="§"/>
              </a:pPr>
              <a:r>
                <a:rPr lang="en-ZA" sz="900" kern="0" dirty="0" smtClean="0">
                  <a:solidFill>
                    <a:sysClr val="windowText" lastClr="000000"/>
                  </a:solidFill>
                  <a:latin typeface="Gill Sans Std"/>
                  <a:cs typeface="Arial" pitchFamily="34" charset="0"/>
                </a:rPr>
                <a:t>DHET to determine the in study service requirements</a:t>
              </a:r>
            </a:p>
          </p:txBody>
        </p:sp>
        <p:sp>
          <p:nvSpPr>
            <p:cNvPr id="108" name="Oval 28"/>
            <p:cNvSpPr/>
            <p:nvPr/>
          </p:nvSpPr>
          <p:spPr bwMode="gray">
            <a:xfrm>
              <a:off x="7559635" y="1166745"/>
              <a:ext cx="809663" cy="1263414"/>
            </a:xfrm>
            <a:prstGeom prst="ellipse">
              <a:avLst/>
            </a:prstGeom>
            <a:solidFill>
              <a:schemeClr val="accent2"/>
            </a:solid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sp>
          <p:nvSpPr>
            <p:cNvPr id="109" name="Rectangle 29"/>
            <p:cNvSpPr/>
            <p:nvPr/>
          </p:nvSpPr>
          <p:spPr bwMode="gray">
            <a:xfrm>
              <a:off x="8015814" y="1166745"/>
              <a:ext cx="412711" cy="1263414"/>
            </a:xfrm>
            <a:prstGeom prst="rect">
              <a:avLst/>
            </a:prstGeom>
            <a:solidFill>
              <a:schemeClr val="accent2"/>
            </a:solid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sp>
          <p:nvSpPr>
            <p:cNvPr id="110" name="Rectangle 34"/>
            <p:cNvSpPr/>
            <p:nvPr/>
          </p:nvSpPr>
          <p:spPr bwMode="gray">
            <a:xfrm>
              <a:off x="7998678" y="1179887"/>
              <a:ext cx="49321" cy="1246130"/>
            </a:xfrm>
            <a:prstGeom prst="rect">
              <a:avLst/>
            </a:prstGeom>
            <a:solidFill>
              <a:schemeClr val="accent2"/>
            </a:solid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sp>
          <p:nvSpPr>
            <p:cNvPr id="111" name="Rectangle 41"/>
            <p:cNvSpPr/>
            <p:nvPr/>
          </p:nvSpPr>
          <p:spPr bwMode="gray">
            <a:xfrm>
              <a:off x="7993541" y="2342482"/>
              <a:ext cx="85130" cy="81965"/>
            </a:xfrm>
            <a:prstGeom prst="rect">
              <a:avLst/>
            </a:prstGeom>
            <a:solidFill>
              <a:schemeClr val="accent2"/>
            </a:solid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grpSp>
      <p:sp>
        <p:nvSpPr>
          <p:cNvPr id="112" name="Isosceles Triangle 111"/>
          <p:cNvSpPr/>
          <p:nvPr/>
        </p:nvSpPr>
        <p:spPr>
          <a:xfrm rot="5400000">
            <a:off x="5437320" y="3550071"/>
            <a:ext cx="3538043" cy="19552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latin typeface="Gill Sans Std"/>
            </a:endParaRPr>
          </a:p>
        </p:txBody>
      </p:sp>
      <p:sp>
        <p:nvSpPr>
          <p:cNvPr id="113" name="Isosceles Triangle 112"/>
          <p:cNvSpPr/>
          <p:nvPr/>
        </p:nvSpPr>
        <p:spPr>
          <a:xfrm rot="16200000">
            <a:off x="5231471" y="3473870"/>
            <a:ext cx="3538043" cy="19552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latin typeface="Gill Sans Std"/>
            </a:endParaRPr>
          </a:p>
        </p:txBody>
      </p:sp>
      <p:grpSp>
        <p:nvGrpSpPr>
          <p:cNvPr id="114" name="Group 113"/>
          <p:cNvGrpSpPr/>
          <p:nvPr/>
        </p:nvGrpSpPr>
        <p:grpSpPr>
          <a:xfrm>
            <a:off x="7446402" y="3189180"/>
            <a:ext cx="4745597" cy="1939003"/>
            <a:chOff x="7597816" y="3214581"/>
            <a:chExt cx="4171189" cy="1262721"/>
          </a:xfrm>
        </p:grpSpPr>
        <p:sp>
          <p:nvSpPr>
            <p:cNvPr id="115" name="Rounded Rectangle 27"/>
            <p:cNvSpPr/>
            <p:nvPr/>
          </p:nvSpPr>
          <p:spPr bwMode="gray">
            <a:xfrm>
              <a:off x="7805394" y="3214581"/>
              <a:ext cx="3963611" cy="1256577"/>
            </a:xfrm>
            <a:prstGeom prst="roundRect">
              <a:avLst>
                <a:gd name="adj" fmla="val 50000"/>
              </a:avLst>
            </a:prstGeom>
            <a:solidFill>
              <a:srgbClr val="778888">
                <a:lumMod val="20000"/>
                <a:lumOff val="80000"/>
              </a:srgbClr>
            </a:solidFill>
            <a:ln w="6350">
              <a:solidFill>
                <a:srgbClr val="778888">
                  <a:lumMod val="20000"/>
                  <a:lumOff val="80000"/>
                </a:srgbClr>
              </a:solidFill>
              <a:miter lim="800000"/>
              <a:headEnd/>
              <a:tailEnd/>
            </a:ln>
            <a:effectLst/>
          </p:spPr>
          <p:txBody>
            <a:bodyPr vert="horz" wrap="square" lIns="640080" tIns="0" rIns="0" bIns="0" numCol="1" rtlCol="0" anchor="ctr" anchorCtr="0" compatLnSpc="1">
              <a:prstTxWarp prst="textNoShape">
                <a:avLst/>
              </a:prstTxWarp>
              <a:noAutofit/>
            </a:bodyPr>
            <a:lstStyle/>
            <a:p>
              <a:pPr marL="171450" indent="-171450">
                <a:spcAft>
                  <a:spcPts val="300"/>
                </a:spcAft>
                <a:buFont typeface="Wingdings" panose="05000000000000000000" pitchFamily="2" charset="2"/>
                <a:buChar char="§"/>
              </a:pPr>
              <a:r>
                <a:rPr lang="en-ZA" sz="900" dirty="0" smtClean="0">
                  <a:solidFill>
                    <a:prstClr val="black"/>
                  </a:solidFill>
                  <a:latin typeface="Arial" panose="020B0604020202020204" pitchFamily="34" charset="0"/>
                  <a:cs typeface="Arial" panose="020B0604020202020204" pitchFamily="34" charset="0"/>
                </a:rPr>
                <a:t>Universities to still accept NSFAS beneficiaries who are owing the universities</a:t>
              </a:r>
            </a:p>
            <a:p>
              <a:pPr marL="171450" indent="-171450">
                <a:spcAft>
                  <a:spcPts val="300"/>
                </a:spcAft>
                <a:buFont typeface="Wingdings" panose="05000000000000000000" pitchFamily="2" charset="2"/>
                <a:buChar char="§"/>
              </a:pPr>
              <a:r>
                <a:rPr lang="en-ZA" sz="900" kern="0" dirty="0" smtClean="0">
                  <a:solidFill>
                    <a:sysClr val="windowText" lastClr="000000"/>
                  </a:solidFill>
                  <a:latin typeface="Arial" panose="020B0604020202020204" pitchFamily="34" charset="0"/>
                  <a:cs typeface="Arial" panose="020B0604020202020204" pitchFamily="34" charset="0"/>
                </a:rPr>
                <a:t>Work with NSFAS to ensure no double dipping for Top Up students</a:t>
              </a:r>
            </a:p>
            <a:p>
              <a:pPr marL="171450" indent="-171450">
                <a:spcAft>
                  <a:spcPts val="300"/>
                </a:spcAft>
                <a:buFont typeface="Wingdings" panose="05000000000000000000" pitchFamily="2" charset="2"/>
                <a:buChar char="§"/>
              </a:pPr>
              <a:r>
                <a:rPr lang="en-GB" sz="900" kern="0" dirty="0">
                  <a:solidFill>
                    <a:sysClr val="windowText" lastClr="000000"/>
                  </a:solidFill>
                  <a:latin typeface="Gill Sans Std"/>
                  <a:cs typeface="Arial" pitchFamily="34" charset="0"/>
                </a:rPr>
                <a:t>All universities must ensure that they manage FTEN enrolments in terms of their agreed upon </a:t>
              </a:r>
              <a:r>
                <a:rPr lang="en-GB" sz="900" kern="0" dirty="0" smtClean="0">
                  <a:solidFill>
                    <a:sysClr val="windowText" lastClr="000000"/>
                  </a:solidFill>
                  <a:latin typeface="Gill Sans Std"/>
                  <a:cs typeface="Arial" pitchFamily="34" charset="0"/>
                </a:rPr>
                <a:t>targets </a:t>
              </a:r>
            </a:p>
            <a:p>
              <a:pPr marL="171450" indent="-171450">
                <a:spcAft>
                  <a:spcPts val="300"/>
                </a:spcAft>
                <a:buFont typeface="Wingdings" panose="05000000000000000000" pitchFamily="2" charset="2"/>
                <a:buChar char="§"/>
              </a:pPr>
              <a:r>
                <a:rPr lang="en-GB" sz="900" kern="0" dirty="0" smtClean="0">
                  <a:solidFill>
                    <a:sysClr val="windowText" lastClr="000000"/>
                  </a:solidFill>
                  <a:latin typeface="Gill Sans Std"/>
                  <a:cs typeface="Arial" pitchFamily="34" charset="0"/>
                </a:rPr>
                <a:t>Collect ID numbers of legal guardians/parent/spouses for those FTEN students who are given space and qualify under the new criteria and pass to NSFAS for funding</a:t>
              </a:r>
            </a:p>
            <a:p>
              <a:pPr marL="171450" indent="-171450">
                <a:spcAft>
                  <a:spcPts val="300"/>
                </a:spcAft>
                <a:buFont typeface="Wingdings" panose="05000000000000000000" pitchFamily="2" charset="2"/>
                <a:buChar char="§"/>
              </a:pPr>
              <a:r>
                <a:rPr lang="en-GB" sz="900" kern="0" dirty="0" smtClean="0">
                  <a:solidFill>
                    <a:sysClr val="windowText" lastClr="000000"/>
                  </a:solidFill>
                  <a:latin typeface="Gill Sans Std"/>
                  <a:cs typeface="Arial" pitchFamily="34" charset="0"/>
                </a:rPr>
                <a:t>For students not allocated space, Institutions to refer to CACH</a:t>
              </a:r>
            </a:p>
            <a:p>
              <a:pPr marL="171450" indent="-171450">
                <a:spcAft>
                  <a:spcPts val="300"/>
                </a:spcAft>
                <a:buFont typeface="Wingdings" panose="05000000000000000000" pitchFamily="2" charset="2"/>
                <a:buChar char="§"/>
              </a:pPr>
              <a:r>
                <a:rPr lang="en-GB" sz="900" kern="0" dirty="0" smtClean="0">
                  <a:solidFill>
                    <a:sysClr val="windowText" lastClr="000000"/>
                  </a:solidFill>
                  <a:latin typeface="Gill Sans Std"/>
                  <a:cs typeface="Arial" pitchFamily="34" charset="0"/>
                </a:rPr>
                <a:t>Assist with signing of SOPs and NBAs</a:t>
              </a:r>
            </a:p>
            <a:p>
              <a:pPr marL="171450" indent="-171450">
                <a:spcAft>
                  <a:spcPts val="300"/>
                </a:spcAft>
                <a:buFont typeface="Wingdings" panose="05000000000000000000" pitchFamily="2" charset="2"/>
                <a:buChar char="§"/>
              </a:pPr>
              <a:r>
                <a:rPr lang="en-GB" sz="900" kern="0" dirty="0" smtClean="0">
                  <a:solidFill>
                    <a:sysClr val="windowText" lastClr="000000"/>
                  </a:solidFill>
                  <a:latin typeface="Gill Sans Std"/>
                  <a:cs typeface="Arial" pitchFamily="34" charset="0"/>
                </a:rPr>
                <a:t>Universities post study service requirements</a:t>
              </a:r>
            </a:p>
          </p:txBody>
        </p:sp>
        <p:sp>
          <p:nvSpPr>
            <p:cNvPr id="116" name="Oval 28"/>
            <p:cNvSpPr/>
            <p:nvPr/>
          </p:nvSpPr>
          <p:spPr bwMode="gray">
            <a:xfrm>
              <a:off x="7597816" y="3217709"/>
              <a:ext cx="838581" cy="1259593"/>
            </a:xfrm>
            <a:prstGeom prst="ellipse">
              <a:avLst/>
            </a:prstGeom>
            <a:solidFill>
              <a:schemeClr val="accent2"/>
            </a:solid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sp>
          <p:nvSpPr>
            <p:cNvPr id="117" name="Rectangle 29"/>
            <p:cNvSpPr/>
            <p:nvPr/>
          </p:nvSpPr>
          <p:spPr bwMode="gray">
            <a:xfrm>
              <a:off x="8108727" y="3217709"/>
              <a:ext cx="382572" cy="1259593"/>
            </a:xfrm>
            <a:prstGeom prst="rect">
              <a:avLst/>
            </a:prstGeom>
            <a:solidFill>
              <a:schemeClr val="accent2"/>
            </a:solid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sp>
          <p:nvSpPr>
            <p:cNvPr id="118" name="Rectangle 34"/>
            <p:cNvSpPr/>
            <p:nvPr/>
          </p:nvSpPr>
          <p:spPr bwMode="gray">
            <a:xfrm>
              <a:off x="8092842" y="3230369"/>
              <a:ext cx="45719" cy="1242360"/>
            </a:xfrm>
            <a:prstGeom prst="rect">
              <a:avLst/>
            </a:prstGeom>
            <a:solidFill>
              <a:schemeClr val="accent2"/>
            </a:solid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sp>
          <p:nvSpPr>
            <p:cNvPr id="119" name="Rectangle 41"/>
            <p:cNvSpPr/>
            <p:nvPr/>
          </p:nvSpPr>
          <p:spPr bwMode="gray">
            <a:xfrm>
              <a:off x="8088080" y="4389279"/>
              <a:ext cx="78913" cy="81717"/>
            </a:xfrm>
            <a:prstGeom prst="rect">
              <a:avLst/>
            </a:prstGeom>
            <a:solidFill>
              <a:schemeClr val="accent2"/>
            </a:solid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grpSp>
      <p:grpSp>
        <p:nvGrpSpPr>
          <p:cNvPr id="120" name="Group 119"/>
          <p:cNvGrpSpPr/>
          <p:nvPr/>
        </p:nvGrpSpPr>
        <p:grpSpPr>
          <a:xfrm>
            <a:off x="7522260" y="5370816"/>
            <a:ext cx="4669740" cy="1458042"/>
            <a:chOff x="7589027" y="5151881"/>
            <a:chExt cx="4151696" cy="1237445"/>
          </a:xfrm>
        </p:grpSpPr>
        <p:sp>
          <p:nvSpPr>
            <p:cNvPr id="121" name="Rounded Rectangle 27"/>
            <p:cNvSpPr/>
            <p:nvPr/>
          </p:nvSpPr>
          <p:spPr bwMode="gray">
            <a:xfrm>
              <a:off x="7774398" y="5151881"/>
              <a:ext cx="3966325" cy="1235999"/>
            </a:xfrm>
            <a:prstGeom prst="roundRect">
              <a:avLst>
                <a:gd name="adj" fmla="val 50000"/>
              </a:avLst>
            </a:prstGeom>
            <a:solidFill>
              <a:srgbClr val="778888">
                <a:lumMod val="20000"/>
                <a:lumOff val="80000"/>
              </a:srgbClr>
            </a:solidFill>
            <a:ln w="6350">
              <a:solidFill>
                <a:srgbClr val="778888">
                  <a:lumMod val="20000"/>
                  <a:lumOff val="80000"/>
                </a:srgbClr>
              </a:solidFill>
              <a:miter lim="800000"/>
              <a:headEnd/>
              <a:tailEnd/>
            </a:ln>
            <a:effectLst/>
          </p:spPr>
          <p:txBody>
            <a:bodyPr vert="horz" wrap="square" lIns="640080" tIns="0" rIns="0" bIns="0" numCol="1" rtlCol="0" anchor="ctr" anchorCtr="0" compatLnSpc="1">
              <a:prstTxWarp prst="textNoShape">
                <a:avLst/>
              </a:prstTxWarp>
              <a:noAutofit/>
            </a:bodyPr>
            <a:lstStyle/>
            <a:p>
              <a:pPr marL="171450" indent="-171450">
                <a:spcAft>
                  <a:spcPts val="300"/>
                </a:spcAft>
                <a:buFont typeface="Wingdings" panose="05000000000000000000" pitchFamily="2" charset="2"/>
                <a:buChar char="§"/>
              </a:pPr>
              <a:r>
                <a:rPr lang="en-ZA" sz="900" dirty="0">
                  <a:solidFill>
                    <a:prstClr val="black"/>
                  </a:solidFill>
                  <a:latin typeface="Arial" panose="020B0604020202020204" pitchFamily="34" charset="0"/>
                  <a:cs typeface="Arial" panose="020B0604020202020204" pitchFamily="34" charset="0"/>
                </a:rPr>
                <a:t>Bursary rules and guidelines will be applied for TVET colleges to determine provision of </a:t>
              </a:r>
              <a:r>
                <a:rPr lang="en-ZA" sz="900" dirty="0" smtClean="0">
                  <a:solidFill>
                    <a:prstClr val="black"/>
                  </a:solidFill>
                  <a:latin typeface="Arial" panose="020B0604020202020204" pitchFamily="34" charset="0"/>
                  <a:cs typeface="Arial" panose="020B0604020202020204" pitchFamily="34" charset="0"/>
                </a:rPr>
                <a:t>bursaries</a:t>
              </a:r>
            </a:p>
            <a:p>
              <a:pPr marL="171450" indent="-171450">
                <a:spcAft>
                  <a:spcPts val="300"/>
                </a:spcAft>
                <a:buFont typeface="Wingdings" panose="05000000000000000000" pitchFamily="2" charset="2"/>
                <a:buChar char="§"/>
              </a:pPr>
              <a:r>
                <a:rPr lang="en-GB" sz="900" kern="0" dirty="0">
                  <a:solidFill>
                    <a:sysClr val="windowText" lastClr="000000"/>
                  </a:solidFill>
                  <a:latin typeface="Gill Sans Std"/>
                  <a:cs typeface="Arial" pitchFamily="34" charset="0"/>
                </a:rPr>
                <a:t>Collect ID numbers of legal guardians/parent/spouses for those FTEN students who are given space and qualify under the new criteria and pass to NSFAS for </a:t>
              </a:r>
              <a:r>
                <a:rPr lang="en-GB" sz="900" kern="0" dirty="0" smtClean="0">
                  <a:solidFill>
                    <a:sysClr val="windowText" lastClr="000000"/>
                  </a:solidFill>
                  <a:latin typeface="Gill Sans Std"/>
                  <a:cs typeface="Arial" pitchFamily="34" charset="0"/>
                </a:rPr>
                <a:t>funding</a:t>
              </a:r>
              <a:endParaRPr lang="en-ZA" sz="900" dirty="0" smtClean="0">
                <a:solidFill>
                  <a:prstClr val="black"/>
                </a:solidFill>
                <a:latin typeface="Arial" panose="020B0604020202020204" pitchFamily="34" charset="0"/>
                <a:cs typeface="Arial" panose="020B0604020202020204" pitchFamily="34" charset="0"/>
              </a:endParaRPr>
            </a:p>
            <a:p>
              <a:pPr marL="171450" indent="-171450">
                <a:spcAft>
                  <a:spcPts val="300"/>
                </a:spcAft>
                <a:buFont typeface="Wingdings" panose="05000000000000000000" pitchFamily="2" charset="2"/>
                <a:buChar char="§"/>
              </a:pPr>
              <a:r>
                <a:rPr lang="en-ZA" sz="900" kern="0" dirty="0" smtClean="0">
                  <a:solidFill>
                    <a:sysClr val="windowText" lastClr="000000"/>
                  </a:solidFill>
                  <a:latin typeface="Gill Sans Std"/>
                  <a:cs typeface="Arial" pitchFamily="34" charset="0"/>
                </a:rPr>
                <a:t>Assist with signing of SOPs and NBAs</a:t>
              </a:r>
            </a:p>
            <a:p>
              <a:pPr marL="171450" indent="-171450">
                <a:spcAft>
                  <a:spcPts val="300"/>
                </a:spcAft>
                <a:buFont typeface="Wingdings" panose="05000000000000000000" pitchFamily="2" charset="2"/>
                <a:buChar char="§"/>
              </a:pPr>
              <a:r>
                <a:rPr lang="en-ZA" sz="900" kern="0" dirty="0" smtClean="0">
                  <a:solidFill>
                    <a:sysClr val="windowText" lastClr="000000"/>
                  </a:solidFill>
                  <a:latin typeface="Gill Sans Std"/>
                  <a:cs typeface="Arial" pitchFamily="34" charset="0"/>
                </a:rPr>
                <a:t>Capturing and submitting of attendance</a:t>
              </a:r>
              <a:endParaRPr lang="en-US" sz="900" kern="0" dirty="0">
                <a:solidFill>
                  <a:sysClr val="windowText" lastClr="000000"/>
                </a:solidFill>
                <a:latin typeface="Gill Sans Std"/>
                <a:cs typeface="Arial" pitchFamily="34" charset="0"/>
              </a:endParaRPr>
            </a:p>
          </p:txBody>
        </p:sp>
        <p:grpSp>
          <p:nvGrpSpPr>
            <p:cNvPr id="122" name="Group 121"/>
            <p:cNvGrpSpPr/>
            <p:nvPr/>
          </p:nvGrpSpPr>
          <p:grpSpPr>
            <a:xfrm>
              <a:off x="7589027" y="5155009"/>
              <a:ext cx="892845" cy="1234317"/>
              <a:chOff x="7777564" y="4542261"/>
              <a:chExt cx="892845" cy="1234317"/>
            </a:xfrm>
            <a:solidFill>
              <a:schemeClr val="accent2"/>
            </a:solidFill>
          </p:grpSpPr>
          <p:sp>
            <p:nvSpPr>
              <p:cNvPr id="123" name="Oval 28"/>
              <p:cNvSpPr/>
              <p:nvPr/>
            </p:nvSpPr>
            <p:spPr bwMode="gray">
              <a:xfrm>
                <a:off x="7777564" y="4542261"/>
                <a:ext cx="837943" cy="1232872"/>
              </a:xfrm>
              <a:prstGeom prst="ellipse">
                <a:avLst/>
              </a:prstGeom>
              <a:grp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sp>
            <p:nvSpPr>
              <p:cNvPr id="124" name="Rectangle 29"/>
              <p:cNvSpPr/>
              <p:nvPr/>
            </p:nvSpPr>
            <p:spPr bwMode="gray">
              <a:xfrm>
                <a:off x="8287837" y="4542261"/>
                <a:ext cx="382572" cy="1232872"/>
              </a:xfrm>
              <a:prstGeom prst="rect">
                <a:avLst/>
              </a:prstGeom>
              <a:grp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sp>
            <p:nvSpPr>
              <p:cNvPr id="125" name="Rectangle 34"/>
              <p:cNvSpPr/>
              <p:nvPr/>
            </p:nvSpPr>
            <p:spPr bwMode="gray">
              <a:xfrm>
                <a:off x="8271952" y="4555909"/>
                <a:ext cx="45719" cy="1216005"/>
              </a:xfrm>
              <a:prstGeom prst="rect">
                <a:avLst/>
              </a:prstGeom>
              <a:grp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sp>
            <p:nvSpPr>
              <p:cNvPr id="126" name="Rectangle 41"/>
              <p:cNvSpPr/>
              <p:nvPr/>
            </p:nvSpPr>
            <p:spPr bwMode="gray">
              <a:xfrm>
                <a:off x="8267190" y="5696595"/>
                <a:ext cx="78913" cy="79983"/>
              </a:xfrm>
              <a:prstGeom prst="rect">
                <a:avLst/>
              </a:prstGeom>
              <a:grpFill/>
              <a:ln w="6350">
                <a:solidFill>
                  <a:schemeClr val="accent2"/>
                </a:solidFill>
                <a:miter lim="800000"/>
                <a:headEnd/>
                <a:tailEnd/>
              </a:ln>
              <a:effectLst/>
            </p:spPr>
            <p:txBody>
              <a:bodyPr vert="horz" wrap="square" lIns="72000" tIns="72000" rIns="72000" bIns="72000" numCol="1" rtlCol="0" anchor="t" anchorCtr="0" compatLnSpc="1">
                <a:prstTxWarp prst="textNoShape">
                  <a:avLst/>
                </a:prstTxWarp>
                <a:noAutofit/>
              </a:bodyPr>
              <a:lstStyle/>
              <a:p>
                <a:pPr defTabSz="914400" fontAlgn="base">
                  <a:spcAft>
                    <a:spcPts val="300"/>
                  </a:spcAft>
                  <a:defRPr/>
                </a:pPr>
                <a:endParaRPr lang="en-US" sz="1600" kern="0" dirty="0">
                  <a:solidFill>
                    <a:sysClr val="windowText" lastClr="000000"/>
                  </a:solidFill>
                  <a:latin typeface="Gill Sans Std"/>
                  <a:cs typeface="Arial" pitchFamily="34" charset="0"/>
                </a:endParaRPr>
              </a:p>
            </p:txBody>
          </p:sp>
        </p:grpSp>
      </p:grpSp>
      <p:sp>
        <p:nvSpPr>
          <p:cNvPr id="127" name="Rounded Rectangle 126"/>
          <p:cNvSpPr/>
          <p:nvPr/>
        </p:nvSpPr>
        <p:spPr>
          <a:xfrm>
            <a:off x="335657" y="4545148"/>
            <a:ext cx="6435421"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a:solidFill>
                  <a:prstClr val="white"/>
                </a:solidFill>
                <a:latin typeface="Arial" panose="020B0604020202020204" pitchFamily="34" charset="0"/>
                <a:cs typeface="Arial" panose="020B0604020202020204" pitchFamily="34" charset="0"/>
              </a:rPr>
              <a:t>Top Up funding will still apply for those not fully funded by the respective scholarship or bursary</a:t>
            </a:r>
            <a:endParaRPr lang="en-US" sz="1200" dirty="0">
              <a:solidFill>
                <a:prstClr val="white"/>
              </a:solidFill>
              <a:latin typeface="Arial" panose="020B0604020202020204" pitchFamily="34" charset="0"/>
              <a:cs typeface="Arial" panose="020B0604020202020204" pitchFamily="34" charset="0"/>
            </a:endParaRPr>
          </a:p>
        </p:txBody>
      </p:sp>
      <p:sp>
        <p:nvSpPr>
          <p:cNvPr id="128" name="Oval 127"/>
          <p:cNvSpPr/>
          <p:nvPr/>
        </p:nvSpPr>
        <p:spPr>
          <a:xfrm>
            <a:off x="128263" y="4543776"/>
            <a:ext cx="502920"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prstClr val="black"/>
                </a:solidFill>
                <a:latin typeface="Arial" panose="020B0604020202020204" pitchFamily="34" charset="0"/>
                <a:cs typeface="Arial" panose="020B0604020202020204" pitchFamily="34" charset="0"/>
              </a:rPr>
              <a:t>8</a:t>
            </a:r>
            <a:endParaRPr lang="en-US" sz="1200" b="1" dirty="0">
              <a:solidFill>
                <a:prstClr val="black"/>
              </a:solidFill>
              <a:latin typeface="Arial" panose="020B0604020202020204" pitchFamily="34" charset="0"/>
              <a:cs typeface="Arial" panose="020B0604020202020204" pitchFamily="34" charset="0"/>
            </a:endParaRPr>
          </a:p>
        </p:txBody>
      </p:sp>
      <p:sp>
        <p:nvSpPr>
          <p:cNvPr id="129" name="TextBox 128"/>
          <p:cNvSpPr txBox="1"/>
          <p:nvPr/>
        </p:nvSpPr>
        <p:spPr>
          <a:xfrm>
            <a:off x="217928" y="1307030"/>
            <a:ext cx="1496146" cy="338554"/>
          </a:xfrm>
          <a:prstGeom prst="rect">
            <a:avLst/>
          </a:prstGeom>
          <a:noFill/>
        </p:spPr>
        <p:txBody>
          <a:bodyPr wrap="square" rtlCol="0">
            <a:spAutoFit/>
          </a:bodyPr>
          <a:lstStyle/>
          <a:p>
            <a:r>
              <a:rPr lang="en-ZA" sz="1600" b="1" u="sng" dirty="0" smtClean="0">
                <a:solidFill>
                  <a:prstClr val="black"/>
                </a:solidFill>
              </a:rPr>
              <a:t>NSFAS</a:t>
            </a:r>
            <a:endParaRPr lang="en-US" sz="1600" b="1" u="sng" dirty="0">
              <a:solidFill>
                <a:prstClr val="black"/>
              </a:solidFill>
            </a:endParaRPr>
          </a:p>
        </p:txBody>
      </p:sp>
      <p:sp>
        <p:nvSpPr>
          <p:cNvPr id="130" name="TextBox 129"/>
          <p:cNvSpPr txBox="1"/>
          <p:nvPr/>
        </p:nvSpPr>
        <p:spPr>
          <a:xfrm>
            <a:off x="7194919" y="2933703"/>
            <a:ext cx="1708968" cy="276999"/>
          </a:xfrm>
          <a:prstGeom prst="rect">
            <a:avLst/>
          </a:prstGeom>
          <a:noFill/>
        </p:spPr>
        <p:txBody>
          <a:bodyPr wrap="square" rtlCol="0">
            <a:spAutoFit/>
          </a:bodyPr>
          <a:lstStyle/>
          <a:p>
            <a:r>
              <a:rPr lang="en-ZA" sz="1200" b="1" u="sng" dirty="0" smtClean="0">
                <a:solidFill>
                  <a:prstClr val="black"/>
                </a:solidFill>
              </a:rPr>
              <a:t>UNIVERSITIES</a:t>
            </a:r>
            <a:endParaRPr lang="en-US" sz="1200" b="1" u="sng" dirty="0">
              <a:solidFill>
                <a:prstClr val="black"/>
              </a:solidFill>
            </a:endParaRPr>
          </a:p>
        </p:txBody>
      </p:sp>
      <p:sp>
        <p:nvSpPr>
          <p:cNvPr id="131" name="TextBox 130"/>
          <p:cNvSpPr txBox="1"/>
          <p:nvPr/>
        </p:nvSpPr>
        <p:spPr>
          <a:xfrm>
            <a:off x="7194919" y="5127803"/>
            <a:ext cx="1708968" cy="276999"/>
          </a:xfrm>
          <a:prstGeom prst="rect">
            <a:avLst/>
          </a:prstGeom>
          <a:noFill/>
        </p:spPr>
        <p:txBody>
          <a:bodyPr wrap="square" rtlCol="0">
            <a:spAutoFit/>
          </a:bodyPr>
          <a:lstStyle/>
          <a:p>
            <a:r>
              <a:rPr lang="en-ZA" sz="1200" b="1" u="sng" dirty="0" smtClean="0">
                <a:solidFill>
                  <a:prstClr val="black"/>
                </a:solidFill>
              </a:rPr>
              <a:t>TVETS</a:t>
            </a:r>
            <a:endParaRPr lang="en-US" sz="1200" b="1" u="sng" dirty="0">
              <a:solidFill>
                <a:prstClr val="black"/>
              </a:solidFill>
            </a:endParaRPr>
          </a:p>
        </p:txBody>
      </p:sp>
      <p:sp>
        <p:nvSpPr>
          <p:cNvPr id="132" name="Freeform 6"/>
          <p:cNvSpPr>
            <a:spLocks noEditPoints="1"/>
          </p:cNvSpPr>
          <p:nvPr/>
        </p:nvSpPr>
        <p:spPr bwMode="auto">
          <a:xfrm>
            <a:off x="7682677" y="1794097"/>
            <a:ext cx="656998" cy="533305"/>
          </a:xfrm>
          <a:custGeom>
            <a:avLst/>
            <a:gdLst>
              <a:gd name="T0" fmla="*/ 62 w 1165"/>
              <a:gd name="T1" fmla="*/ 226 h 1068"/>
              <a:gd name="T2" fmla="*/ 583 w 1165"/>
              <a:gd name="T3" fmla="*/ 0 h 1068"/>
              <a:gd name="T4" fmla="*/ 1103 w 1165"/>
              <a:gd name="T5" fmla="*/ 226 h 1068"/>
              <a:gd name="T6" fmla="*/ 62 w 1165"/>
              <a:gd name="T7" fmla="*/ 226 h 1068"/>
              <a:gd name="T8" fmla="*/ 1103 w 1165"/>
              <a:gd name="T9" fmla="*/ 266 h 1068"/>
              <a:gd name="T10" fmla="*/ 62 w 1165"/>
              <a:gd name="T11" fmla="*/ 266 h 1068"/>
              <a:gd name="T12" fmla="*/ 62 w 1165"/>
              <a:gd name="T13" fmla="*/ 336 h 1068"/>
              <a:gd name="T14" fmla="*/ 1103 w 1165"/>
              <a:gd name="T15" fmla="*/ 336 h 1068"/>
              <a:gd name="T16" fmla="*/ 1103 w 1165"/>
              <a:gd name="T17" fmla="*/ 266 h 1068"/>
              <a:gd name="T18" fmla="*/ 1103 w 1165"/>
              <a:gd name="T19" fmla="*/ 856 h 1068"/>
              <a:gd name="T20" fmla="*/ 62 w 1165"/>
              <a:gd name="T21" fmla="*/ 856 h 1068"/>
              <a:gd name="T22" fmla="*/ 62 w 1165"/>
              <a:gd name="T23" fmla="*/ 926 h 1068"/>
              <a:gd name="T24" fmla="*/ 1103 w 1165"/>
              <a:gd name="T25" fmla="*/ 926 h 1068"/>
              <a:gd name="T26" fmla="*/ 1103 w 1165"/>
              <a:gd name="T27" fmla="*/ 856 h 1068"/>
              <a:gd name="T28" fmla="*/ 1165 w 1165"/>
              <a:gd name="T29" fmla="*/ 956 h 1068"/>
              <a:gd name="T30" fmla="*/ 0 w 1165"/>
              <a:gd name="T31" fmla="*/ 956 h 1068"/>
              <a:gd name="T32" fmla="*/ 0 w 1165"/>
              <a:gd name="T33" fmla="*/ 1068 h 1068"/>
              <a:gd name="T34" fmla="*/ 1165 w 1165"/>
              <a:gd name="T35" fmla="*/ 1068 h 1068"/>
              <a:gd name="T36" fmla="*/ 1165 w 1165"/>
              <a:gd name="T37" fmla="*/ 956 h 1068"/>
              <a:gd name="T38" fmla="*/ 772 w 1165"/>
              <a:gd name="T39" fmla="*/ 826 h 1068"/>
              <a:gd name="T40" fmla="*/ 772 w 1165"/>
              <a:gd name="T41" fmla="*/ 364 h 1068"/>
              <a:gd name="T42" fmla="*/ 634 w 1165"/>
              <a:gd name="T43" fmla="*/ 364 h 1068"/>
              <a:gd name="T44" fmla="*/ 634 w 1165"/>
              <a:gd name="T45" fmla="*/ 826 h 1068"/>
              <a:gd name="T46" fmla="*/ 772 w 1165"/>
              <a:gd name="T47" fmla="*/ 826 h 1068"/>
              <a:gd name="T48" fmla="*/ 1012 w 1165"/>
              <a:gd name="T49" fmla="*/ 826 h 1068"/>
              <a:gd name="T50" fmla="*/ 1012 w 1165"/>
              <a:gd name="T51" fmla="*/ 364 h 1068"/>
              <a:gd name="T52" fmla="*/ 874 w 1165"/>
              <a:gd name="T53" fmla="*/ 364 h 1068"/>
              <a:gd name="T54" fmla="*/ 874 w 1165"/>
              <a:gd name="T55" fmla="*/ 826 h 1068"/>
              <a:gd name="T56" fmla="*/ 1012 w 1165"/>
              <a:gd name="T57" fmla="*/ 826 h 1068"/>
              <a:gd name="T58" fmla="*/ 531 w 1165"/>
              <a:gd name="T59" fmla="*/ 826 h 1068"/>
              <a:gd name="T60" fmla="*/ 531 w 1165"/>
              <a:gd name="T61" fmla="*/ 364 h 1068"/>
              <a:gd name="T62" fmla="*/ 393 w 1165"/>
              <a:gd name="T63" fmla="*/ 364 h 1068"/>
              <a:gd name="T64" fmla="*/ 393 w 1165"/>
              <a:gd name="T65" fmla="*/ 826 h 1068"/>
              <a:gd name="T66" fmla="*/ 531 w 1165"/>
              <a:gd name="T67" fmla="*/ 826 h 1068"/>
              <a:gd name="T68" fmla="*/ 291 w 1165"/>
              <a:gd name="T69" fmla="*/ 826 h 1068"/>
              <a:gd name="T70" fmla="*/ 291 w 1165"/>
              <a:gd name="T71" fmla="*/ 364 h 1068"/>
              <a:gd name="T72" fmla="*/ 153 w 1165"/>
              <a:gd name="T73" fmla="*/ 364 h 1068"/>
              <a:gd name="T74" fmla="*/ 153 w 1165"/>
              <a:gd name="T75" fmla="*/ 826 h 1068"/>
              <a:gd name="T76" fmla="*/ 291 w 1165"/>
              <a:gd name="T77" fmla="*/ 826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5" h="1068">
                <a:moveTo>
                  <a:pt x="62" y="226"/>
                </a:moveTo>
                <a:lnTo>
                  <a:pt x="583" y="0"/>
                </a:lnTo>
                <a:lnTo>
                  <a:pt x="1103" y="226"/>
                </a:lnTo>
                <a:lnTo>
                  <a:pt x="62" y="226"/>
                </a:lnTo>
                <a:close/>
                <a:moveTo>
                  <a:pt x="1103" y="266"/>
                </a:moveTo>
                <a:lnTo>
                  <a:pt x="62" y="266"/>
                </a:lnTo>
                <a:lnTo>
                  <a:pt x="62" y="336"/>
                </a:lnTo>
                <a:lnTo>
                  <a:pt x="1103" y="336"/>
                </a:lnTo>
                <a:lnTo>
                  <a:pt x="1103" y="266"/>
                </a:lnTo>
                <a:close/>
                <a:moveTo>
                  <a:pt x="1103" y="856"/>
                </a:moveTo>
                <a:lnTo>
                  <a:pt x="62" y="856"/>
                </a:lnTo>
                <a:lnTo>
                  <a:pt x="62" y="926"/>
                </a:lnTo>
                <a:lnTo>
                  <a:pt x="1103" y="926"/>
                </a:lnTo>
                <a:lnTo>
                  <a:pt x="1103" y="856"/>
                </a:lnTo>
                <a:close/>
                <a:moveTo>
                  <a:pt x="1165" y="956"/>
                </a:moveTo>
                <a:lnTo>
                  <a:pt x="0" y="956"/>
                </a:lnTo>
                <a:lnTo>
                  <a:pt x="0" y="1068"/>
                </a:lnTo>
                <a:lnTo>
                  <a:pt x="1165" y="1068"/>
                </a:lnTo>
                <a:lnTo>
                  <a:pt x="1165" y="956"/>
                </a:lnTo>
                <a:close/>
                <a:moveTo>
                  <a:pt x="772" y="826"/>
                </a:moveTo>
                <a:lnTo>
                  <a:pt x="772" y="364"/>
                </a:lnTo>
                <a:lnTo>
                  <a:pt x="634" y="364"/>
                </a:lnTo>
                <a:lnTo>
                  <a:pt x="634" y="826"/>
                </a:lnTo>
                <a:lnTo>
                  <a:pt x="772" y="826"/>
                </a:lnTo>
                <a:close/>
                <a:moveTo>
                  <a:pt x="1012" y="826"/>
                </a:moveTo>
                <a:lnTo>
                  <a:pt x="1012" y="364"/>
                </a:lnTo>
                <a:lnTo>
                  <a:pt x="874" y="364"/>
                </a:lnTo>
                <a:lnTo>
                  <a:pt x="874" y="826"/>
                </a:lnTo>
                <a:lnTo>
                  <a:pt x="1012" y="826"/>
                </a:lnTo>
                <a:close/>
                <a:moveTo>
                  <a:pt x="531" y="826"/>
                </a:moveTo>
                <a:lnTo>
                  <a:pt x="531" y="364"/>
                </a:lnTo>
                <a:lnTo>
                  <a:pt x="393" y="364"/>
                </a:lnTo>
                <a:lnTo>
                  <a:pt x="393" y="826"/>
                </a:lnTo>
                <a:lnTo>
                  <a:pt x="531" y="826"/>
                </a:lnTo>
                <a:close/>
                <a:moveTo>
                  <a:pt x="291" y="826"/>
                </a:moveTo>
                <a:lnTo>
                  <a:pt x="291" y="364"/>
                </a:lnTo>
                <a:lnTo>
                  <a:pt x="153" y="364"/>
                </a:lnTo>
                <a:lnTo>
                  <a:pt x="153" y="826"/>
                </a:lnTo>
                <a:lnTo>
                  <a:pt x="291" y="8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a:defRPr/>
            </a:pPr>
            <a:endParaRPr lang="en-US" sz="1800" kern="0" dirty="0">
              <a:solidFill>
                <a:srgbClr val="5B9BD5"/>
              </a:solidFill>
              <a:latin typeface="Arial" panose="020B0604020202020204"/>
            </a:endParaRPr>
          </a:p>
        </p:txBody>
      </p:sp>
      <p:sp>
        <p:nvSpPr>
          <p:cNvPr id="133" name="Freeform 6"/>
          <p:cNvSpPr>
            <a:spLocks noEditPoints="1"/>
          </p:cNvSpPr>
          <p:nvPr/>
        </p:nvSpPr>
        <p:spPr bwMode="auto">
          <a:xfrm>
            <a:off x="7660121" y="3783307"/>
            <a:ext cx="656998" cy="533305"/>
          </a:xfrm>
          <a:custGeom>
            <a:avLst/>
            <a:gdLst>
              <a:gd name="T0" fmla="*/ 62 w 1165"/>
              <a:gd name="T1" fmla="*/ 226 h 1068"/>
              <a:gd name="T2" fmla="*/ 583 w 1165"/>
              <a:gd name="T3" fmla="*/ 0 h 1068"/>
              <a:gd name="T4" fmla="*/ 1103 w 1165"/>
              <a:gd name="T5" fmla="*/ 226 h 1068"/>
              <a:gd name="T6" fmla="*/ 62 w 1165"/>
              <a:gd name="T7" fmla="*/ 226 h 1068"/>
              <a:gd name="T8" fmla="*/ 1103 w 1165"/>
              <a:gd name="T9" fmla="*/ 266 h 1068"/>
              <a:gd name="T10" fmla="*/ 62 w 1165"/>
              <a:gd name="T11" fmla="*/ 266 h 1068"/>
              <a:gd name="T12" fmla="*/ 62 w 1165"/>
              <a:gd name="T13" fmla="*/ 336 h 1068"/>
              <a:gd name="T14" fmla="*/ 1103 w 1165"/>
              <a:gd name="T15" fmla="*/ 336 h 1068"/>
              <a:gd name="T16" fmla="*/ 1103 w 1165"/>
              <a:gd name="T17" fmla="*/ 266 h 1068"/>
              <a:gd name="T18" fmla="*/ 1103 w 1165"/>
              <a:gd name="T19" fmla="*/ 856 h 1068"/>
              <a:gd name="T20" fmla="*/ 62 w 1165"/>
              <a:gd name="T21" fmla="*/ 856 h 1068"/>
              <a:gd name="T22" fmla="*/ 62 w 1165"/>
              <a:gd name="T23" fmla="*/ 926 h 1068"/>
              <a:gd name="T24" fmla="*/ 1103 w 1165"/>
              <a:gd name="T25" fmla="*/ 926 h 1068"/>
              <a:gd name="T26" fmla="*/ 1103 w 1165"/>
              <a:gd name="T27" fmla="*/ 856 h 1068"/>
              <a:gd name="T28" fmla="*/ 1165 w 1165"/>
              <a:gd name="T29" fmla="*/ 956 h 1068"/>
              <a:gd name="T30" fmla="*/ 0 w 1165"/>
              <a:gd name="T31" fmla="*/ 956 h 1068"/>
              <a:gd name="T32" fmla="*/ 0 w 1165"/>
              <a:gd name="T33" fmla="*/ 1068 h 1068"/>
              <a:gd name="T34" fmla="*/ 1165 w 1165"/>
              <a:gd name="T35" fmla="*/ 1068 h 1068"/>
              <a:gd name="T36" fmla="*/ 1165 w 1165"/>
              <a:gd name="T37" fmla="*/ 956 h 1068"/>
              <a:gd name="T38" fmla="*/ 772 w 1165"/>
              <a:gd name="T39" fmla="*/ 826 h 1068"/>
              <a:gd name="T40" fmla="*/ 772 w 1165"/>
              <a:gd name="T41" fmla="*/ 364 h 1068"/>
              <a:gd name="T42" fmla="*/ 634 w 1165"/>
              <a:gd name="T43" fmla="*/ 364 h 1068"/>
              <a:gd name="T44" fmla="*/ 634 w 1165"/>
              <a:gd name="T45" fmla="*/ 826 h 1068"/>
              <a:gd name="T46" fmla="*/ 772 w 1165"/>
              <a:gd name="T47" fmla="*/ 826 h 1068"/>
              <a:gd name="T48" fmla="*/ 1012 w 1165"/>
              <a:gd name="T49" fmla="*/ 826 h 1068"/>
              <a:gd name="T50" fmla="*/ 1012 w 1165"/>
              <a:gd name="T51" fmla="*/ 364 h 1068"/>
              <a:gd name="T52" fmla="*/ 874 w 1165"/>
              <a:gd name="T53" fmla="*/ 364 h 1068"/>
              <a:gd name="T54" fmla="*/ 874 w 1165"/>
              <a:gd name="T55" fmla="*/ 826 h 1068"/>
              <a:gd name="T56" fmla="*/ 1012 w 1165"/>
              <a:gd name="T57" fmla="*/ 826 h 1068"/>
              <a:gd name="T58" fmla="*/ 531 w 1165"/>
              <a:gd name="T59" fmla="*/ 826 h 1068"/>
              <a:gd name="T60" fmla="*/ 531 w 1165"/>
              <a:gd name="T61" fmla="*/ 364 h 1068"/>
              <a:gd name="T62" fmla="*/ 393 w 1165"/>
              <a:gd name="T63" fmla="*/ 364 h 1068"/>
              <a:gd name="T64" fmla="*/ 393 w 1165"/>
              <a:gd name="T65" fmla="*/ 826 h 1068"/>
              <a:gd name="T66" fmla="*/ 531 w 1165"/>
              <a:gd name="T67" fmla="*/ 826 h 1068"/>
              <a:gd name="T68" fmla="*/ 291 w 1165"/>
              <a:gd name="T69" fmla="*/ 826 h 1068"/>
              <a:gd name="T70" fmla="*/ 291 w 1165"/>
              <a:gd name="T71" fmla="*/ 364 h 1068"/>
              <a:gd name="T72" fmla="*/ 153 w 1165"/>
              <a:gd name="T73" fmla="*/ 364 h 1068"/>
              <a:gd name="T74" fmla="*/ 153 w 1165"/>
              <a:gd name="T75" fmla="*/ 826 h 1068"/>
              <a:gd name="T76" fmla="*/ 291 w 1165"/>
              <a:gd name="T77" fmla="*/ 826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5" h="1068">
                <a:moveTo>
                  <a:pt x="62" y="226"/>
                </a:moveTo>
                <a:lnTo>
                  <a:pt x="583" y="0"/>
                </a:lnTo>
                <a:lnTo>
                  <a:pt x="1103" y="226"/>
                </a:lnTo>
                <a:lnTo>
                  <a:pt x="62" y="226"/>
                </a:lnTo>
                <a:close/>
                <a:moveTo>
                  <a:pt x="1103" y="266"/>
                </a:moveTo>
                <a:lnTo>
                  <a:pt x="62" y="266"/>
                </a:lnTo>
                <a:lnTo>
                  <a:pt x="62" y="336"/>
                </a:lnTo>
                <a:lnTo>
                  <a:pt x="1103" y="336"/>
                </a:lnTo>
                <a:lnTo>
                  <a:pt x="1103" y="266"/>
                </a:lnTo>
                <a:close/>
                <a:moveTo>
                  <a:pt x="1103" y="856"/>
                </a:moveTo>
                <a:lnTo>
                  <a:pt x="62" y="856"/>
                </a:lnTo>
                <a:lnTo>
                  <a:pt x="62" y="926"/>
                </a:lnTo>
                <a:lnTo>
                  <a:pt x="1103" y="926"/>
                </a:lnTo>
                <a:lnTo>
                  <a:pt x="1103" y="856"/>
                </a:lnTo>
                <a:close/>
                <a:moveTo>
                  <a:pt x="1165" y="956"/>
                </a:moveTo>
                <a:lnTo>
                  <a:pt x="0" y="956"/>
                </a:lnTo>
                <a:lnTo>
                  <a:pt x="0" y="1068"/>
                </a:lnTo>
                <a:lnTo>
                  <a:pt x="1165" y="1068"/>
                </a:lnTo>
                <a:lnTo>
                  <a:pt x="1165" y="956"/>
                </a:lnTo>
                <a:close/>
                <a:moveTo>
                  <a:pt x="772" y="826"/>
                </a:moveTo>
                <a:lnTo>
                  <a:pt x="772" y="364"/>
                </a:lnTo>
                <a:lnTo>
                  <a:pt x="634" y="364"/>
                </a:lnTo>
                <a:lnTo>
                  <a:pt x="634" y="826"/>
                </a:lnTo>
                <a:lnTo>
                  <a:pt x="772" y="826"/>
                </a:lnTo>
                <a:close/>
                <a:moveTo>
                  <a:pt x="1012" y="826"/>
                </a:moveTo>
                <a:lnTo>
                  <a:pt x="1012" y="364"/>
                </a:lnTo>
                <a:lnTo>
                  <a:pt x="874" y="364"/>
                </a:lnTo>
                <a:lnTo>
                  <a:pt x="874" y="826"/>
                </a:lnTo>
                <a:lnTo>
                  <a:pt x="1012" y="826"/>
                </a:lnTo>
                <a:close/>
                <a:moveTo>
                  <a:pt x="531" y="826"/>
                </a:moveTo>
                <a:lnTo>
                  <a:pt x="531" y="364"/>
                </a:lnTo>
                <a:lnTo>
                  <a:pt x="393" y="364"/>
                </a:lnTo>
                <a:lnTo>
                  <a:pt x="393" y="826"/>
                </a:lnTo>
                <a:lnTo>
                  <a:pt x="531" y="826"/>
                </a:lnTo>
                <a:close/>
                <a:moveTo>
                  <a:pt x="291" y="826"/>
                </a:moveTo>
                <a:lnTo>
                  <a:pt x="291" y="364"/>
                </a:lnTo>
                <a:lnTo>
                  <a:pt x="153" y="364"/>
                </a:lnTo>
                <a:lnTo>
                  <a:pt x="153" y="826"/>
                </a:lnTo>
                <a:lnTo>
                  <a:pt x="291" y="8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a:defRPr/>
            </a:pPr>
            <a:endParaRPr lang="en-US" sz="1800" kern="0" dirty="0">
              <a:solidFill>
                <a:srgbClr val="5B9BD5"/>
              </a:solidFill>
              <a:latin typeface="Arial" panose="020B0604020202020204"/>
            </a:endParaRPr>
          </a:p>
        </p:txBody>
      </p:sp>
      <p:sp>
        <p:nvSpPr>
          <p:cNvPr id="134" name="Freeform 6"/>
          <p:cNvSpPr>
            <a:spLocks noEditPoints="1"/>
          </p:cNvSpPr>
          <p:nvPr/>
        </p:nvSpPr>
        <p:spPr bwMode="auto">
          <a:xfrm>
            <a:off x="7682565" y="5717453"/>
            <a:ext cx="656998" cy="533305"/>
          </a:xfrm>
          <a:custGeom>
            <a:avLst/>
            <a:gdLst>
              <a:gd name="T0" fmla="*/ 62 w 1165"/>
              <a:gd name="T1" fmla="*/ 226 h 1068"/>
              <a:gd name="T2" fmla="*/ 583 w 1165"/>
              <a:gd name="T3" fmla="*/ 0 h 1068"/>
              <a:gd name="T4" fmla="*/ 1103 w 1165"/>
              <a:gd name="T5" fmla="*/ 226 h 1068"/>
              <a:gd name="T6" fmla="*/ 62 w 1165"/>
              <a:gd name="T7" fmla="*/ 226 h 1068"/>
              <a:gd name="T8" fmla="*/ 1103 w 1165"/>
              <a:gd name="T9" fmla="*/ 266 h 1068"/>
              <a:gd name="T10" fmla="*/ 62 w 1165"/>
              <a:gd name="T11" fmla="*/ 266 h 1068"/>
              <a:gd name="T12" fmla="*/ 62 w 1165"/>
              <a:gd name="T13" fmla="*/ 336 h 1068"/>
              <a:gd name="T14" fmla="*/ 1103 w 1165"/>
              <a:gd name="T15" fmla="*/ 336 h 1068"/>
              <a:gd name="T16" fmla="*/ 1103 w 1165"/>
              <a:gd name="T17" fmla="*/ 266 h 1068"/>
              <a:gd name="T18" fmla="*/ 1103 w 1165"/>
              <a:gd name="T19" fmla="*/ 856 h 1068"/>
              <a:gd name="T20" fmla="*/ 62 w 1165"/>
              <a:gd name="T21" fmla="*/ 856 h 1068"/>
              <a:gd name="T22" fmla="*/ 62 w 1165"/>
              <a:gd name="T23" fmla="*/ 926 h 1068"/>
              <a:gd name="T24" fmla="*/ 1103 w 1165"/>
              <a:gd name="T25" fmla="*/ 926 h 1068"/>
              <a:gd name="T26" fmla="*/ 1103 w 1165"/>
              <a:gd name="T27" fmla="*/ 856 h 1068"/>
              <a:gd name="T28" fmla="*/ 1165 w 1165"/>
              <a:gd name="T29" fmla="*/ 956 h 1068"/>
              <a:gd name="T30" fmla="*/ 0 w 1165"/>
              <a:gd name="T31" fmla="*/ 956 h 1068"/>
              <a:gd name="T32" fmla="*/ 0 w 1165"/>
              <a:gd name="T33" fmla="*/ 1068 h 1068"/>
              <a:gd name="T34" fmla="*/ 1165 w 1165"/>
              <a:gd name="T35" fmla="*/ 1068 h 1068"/>
              <a:gd name="T36" fmla="*/ 1165 w 1165"/>
              <a:gd name="T37" fmla="*/ 956 h 1068"/>
              <a:gd name="T38" fmla="*/ 772 w 1165"/>
              <a:gd name="T39" fmla="*/ 826 h 1068"/>
              <a:gd name="T40" fmla="*/ 772 w 1165"/>
              <a:gd name="T41" fmla="*/ 364 h 1068"/>
              <a:gd name="T42" fmla="*/ 634 w 1165"/>
              <a:gd name="T43" fmla="*/ 364 h 1068"/>
              <a:gd name="T44" fmla="*/ 634 w 1165"/>
              <a:gd name="T45" fmla="*/ 826 h 1068"/>
              <a:gd name="T46" fmla="*/ 772 w 1165"/>
              <a:gd name="T47" fmla="*/ 826 h 1068"/>
              <a:gd name="T48" fmla="*/ 1012 w 1165"/>
              <a:gd name="T49" fmla="*/ 826 h 1068"/>
              <a:gd name="T50" fmla="*/ 1012 w 1165"/>
              <a:gd name="T51" fmla="*/ 364 h 1068"/>
              <a:gd name="T52" fmla="*/ 874 w 1165"/>
              <a:gd name="T53" fmla="*/ 364 h 1068"/>
              <a:gd name="T54" fmla="*/ 874 w 1165"/>
              <a:gd name="T55" fmla="*/ 826 h 1068"/>
              <a:gd name="T56" fmla="*/ 1012 w 1165"/>
              <a:gd name="T57" fmla="*/ 826 h 1068"/>
              <a:gd name="T58" fmla="*/ 531 w 1165"/>
              <a:gd name="T59" fmla="*/ 826 h 1068"/>
              <a:gd name="T60" fmla="*/ 531 w 1165"/>
              <a:gd name="T61" fmla="*/ 364 h 1068"/>
              <a:gd name="T62" fmla="*/ 393 w 1165"/>
              <a:gd name="T63" fmla="*/ 364 h 1068"/>
              <a:gd name="T64" fmla="*/ 393 w 1165"/>
              <a:gd name="T65" fmla="*/ 826 h 1068"/>
              <a:gd name="T66" fmla="*/ 531 w 1165"/>
              <a:gd name="T67" fmla="*/ 826 h 1068"/>
              <a:gd name="T68" fmla="*/ 291 w 1165"/>
              <a:gd name="T69" fmla="*/ 826 h 1068"/>
              <a:gd name="T70" fmla="*/ 291 w 1165"/>
              <a:gd name="T71" fmla="*/ 364 h 1068"/>
              <a:gd name="T72" fmla="*/ 153 w 1165"/>
              <a:gd name="T73" fmla="*/ 364 h 1068"/>
              <a:gd name="T74" fmla="*/ 153 w 1165"/>
              <a:gd name="T75" fmla="*/ 826 h 1068"/>
              <a:gd name="T76" fmla="*/ 291 w 1165"/>
              <a:gd name="T77" fmla="*/ 826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5" h="1068">
                <a:moveTo>
                  <a:pt x="62" y="226"/>
                </a:moveTo>
                <a:lnTo>
                  <a:pt x="583" y="0"/>
                </a:lnTo>
                <a:lnTo>
                  <a:pt x="1103" y="226"/>
                </a:lnTo>
                <a:lnTo>
                  <a:pt x="62" y="226"/>
                </a:lnTo>
                <a:close/>
                <a:moveTo>
                  <a:pt x="1103" y="266"/>
                </a:moveTo>
                <a:lnTo>
                  <a:pt x="62" y="266"/>
                </a:lnTo>
                <a:lnTo>
                  <a:pt x="62" y="336"/>
                </a:lnTo>
                <a:lnTo>
                  <a:pt x="1103" y="336"/>
                </a:lnTo>
                <a:lnTo>
                  <a:pt x="1103" y="266"/>
                </a:lnTo>
                <a:close/>
                <a:moveTo>
                  <a:pt x="1103" y="856"/>
                </a:moveTo>
                <a:lnTo>
                  <a:pt x="62" y="856"/>
                </a:lnTo>
                <a:lnTo>
                  <a:pt x="62" y="926"/>
                </a:lnTo>
                <a:lnTo>
                  <a:pt x="1103" y="926"/>
                </a:lnTo>
                <a:lnTo>
                  <a:pt x="1103" y="856"/>
                </a:lnTo>
                <a:close/>
                <a:moveTo>
                  <a:pt x="1165" y="956"/>
                </a:moveTo>
                <a:lnTo>
                  <a:pt x="0" y="956"/>
                </a:lnTo>
                <a:lnTo>
                  <a:pt x="0" y="1068"/>
                </a:lnTo>
                <a:lnTo>
                  <a:pt x="1165" y="1068"/>
                </a:lnTo>
                <a:lnTo>
                  <a:pt x="1165" y="956"/>
                </a:lnTo>
                <a:close/>
                <a:moveTo>
                  <a:pt x="772" y="826"/>
                </a:moveTo>
                <a:lnTo>
                  <a:pt x="772" y="364"/>
                </a:lnTo>
                <a:lnTo>
                  <a:pt x="634" y="364"/>
                </a:lnTo>
                <a:lnTo>
                  <a:pt x="634" y="826"/>
                </a:lnTo>
                <a:lnTo>
                  <a:pt x="772" y="826"/>
                </a:lnTo>
                <a:close/>
                <a:moveTo>
                  <a:pt x="1012" y="826"/>
                </a:moveTo>
                <a:lnTo>
                  <a:pt x="1012" y="364"/>
                </a:lnTo>
                <a:lnTo>
                  <a:pt x="874" y="364"/>
                </a:lnTo>
                <a:lnTo>
                  <a:pt x="874" y="826"/>
                </a:lnTo>
                <a:lnTo>
                  <a:pt x="1012" y="826"/>
                </a:lnTo>
                <a:close/>
                <a:moveTo>
                  <a:pt x="531" y="826"/>
                </a:moveTo>
                <a:lnTo>
                  <a:pt x="531" y="364"/>
                </a:lnTo>
                <a:lnTo>
                  <a:pt x="393" y="364"/>
                </a:lnTo>
                <a:lnTo>
                  <a:pt x="393" y="826"/>
                </a:lnTo>
                <a:lnTo>
                  <a:pt x="531" y="826"/>
                </a:lnTo>
                <a:close/>
                <a:moveTo>
                  <a:pt x="291" y="826"/>
                </a:moveTo>
                <a:lnTo>
                  <a:pt x="291" y="364"/>
                </a:lnTo>
                <a:lnTo>
                  <a:pt x="153" y="364"/>
                </a:lnTo>
                <a:lnTo>
                  <a:pt x="153" y="826"/>
                </a:lnTo>
                <a:lnTo>
                  <a:pt x="291" y="8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a:defRPr/>
            </a:pPr>
            <a:endParaRPr lang="en-US" sz="1800" kern="0" dirty="0">
              <a:solidFill>
                <a:srgbClr val="5B9BD5"/>
              </a:solidFill>
              <a:latin typeface="Arial" panose="020B0604020202020204"/>
            </a:endParaRPr>
          </a:p>
        </p:txBody>
      </p:sp>
      <p:sp>
        <p:nvSpPr>
          <p:cNvPr id="135" name="Rounded Rectangle 134"/>
          <p:cNvSpPr/>
          <p:nvPr/>
        </p:nvSpPr>
        <p:spPr>
          <a:xfrm>
            <a:off x="335657" y="5001189"/>
            <a:ext cx="6435421"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smtClean="0">
                <a:solidFill>
                  <a:prstClr val="white"/>
                </a:solidFill>
                <a:latin typeface="Arial" panose="020B0604020202020204" pitchFamily="34" charset="0"/>
                <a:cs typeface="Arial" panose="020B0604020202020204" pitchFamily="34" charset="0"/>
              </a:rPr>
              <a:t>NSFAS to determine maximum allowance values</a:t>
            </a:r>
            <a:endParaRPr lang="en-US" sz="1200" dirty="0">
              <a:solidFill>
                <a:prstClr val="white"/>
              </a:solidFill>
              <a:latin typeface="Arial" panose="020B0604020202020204" pitchFamily="34" charset="0"/>
              <a:cs typeface="Arial" panose="020B0604020202020204" pitchFamily="34" charset="0"/>
            </a:endParaRPr>
          </a:p>
        </p:txBody>
      </p:sp>
      <p:sp>
        <p:nvSpPr>
          <p:cNvPr id="136" name="Oval 135"/>
          <p:cNvSpPr/>
          <p:nvPr/>
        </p:nvSpPr>
        <p:spPr>
          <a:xfrm>
            <a:off x="143916" y="4999817"/>
            <a:ext cx="504911"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prstClr val="black"/>
                </a:solidFill>
                <a:latin typeface="Arial" panose="020B0604020202020204" pitchFamily="34" charset="0"/>
                <a:cs typeface="Arial" panose="020B0604020202020204" pitchFamily="34" charset="0"/>
              </a:rPr>
              <a:t>9</a:t>
            </a:r>
            <a:endParaRPr lang="en-US" sz="1200" b="1" dirty="0">
              <a:solidFill>
                <a:prstClr val="black"/>
              </a:solidFill>
              <a:latin typeface="Arial" panose="020B0604020202020204" pitchFamily="34" charset="0"/>
              <a:cs typeface="Arial" panose="020B0604020202020204" pitchFamily="34" charset="0"/>
            </a:endParaRPr>
          </a:p>
        </p:txBody>
      </p:sp>
      <p:grpSp>
        <p:nvGrpSpPr>
          <p:cNvPr id="137" name="Group 136"/>
          <p:cNvGrpSpPr/>
          <p:nvPr/>
        </p:nvGrpSpPr>
        <p:grpSpPr>
          <a:xfrm>
            <a:off x="162771" y="1726013"/>
            <a:ext cx="6608307" cy="403708"/>
            <a:chOff x="134490" y="1666046"/>
            <a:chExt cx="6608307" cy="403708"/>
          </a:xfrm>
        </p:grpSpPr>
        <p:sp>
          <p:nvSpPr>
            <p:cNvPr id="138" name="Rounded Rectangle 137"/>
            <p:cNvSpPr/>
            <p:nvPr/>
          </p:nvSpPr>
          <p:spPr>
            <a:xfrm>
              <a:off x="307376" y="1667418"/>
              <a:ext cx="6435421"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smtClean="0">
                  <a:solidFill>
                    <a:prstClr val="white"/>
                  </a:solidFill>
                  <a:latin typeface="Arial" panose="020B0604020202020204" pitchFamily="34" charset="0"/>
                  <a:cs typeface="Arial" panose="020B0604020202020204" pitchFamily="34" charset="0"/>
                </a:rPr>
                <a:t>NSFAS to transition into a full bursary provider over the phasing in period of </a:t>
              </a:r>
            </a:p>
            <a:p>
              <a:pPr algn="ctr">
                <a:lnSpc>
                  <a:spcPts val="1100"/>
                </a:lnSpc>
              </a:pPr>
              <a:r>
                <a:rPr lang="en-ZA" sz="1200" dirty="0" smtClean="0">
                  <a:solidFill>
                    <a:prstClr val="white"/>
                  </a:solidFill>
                  <a:latin typeface="Arial" panose="020B0604020202020204" pitchFamily="34" charset="0"/>
                  <a:cs typeface="Arial" panose="020B0604020202020204" pitchFamily="34" charset="0"/>
                </a:rPr>
                <a:t>Free Education.</a:t>
              </a:r>
              <a:endParaRPr lang="en-US" sz="1200" dirty="0">
                <a:solidFill>
                  <a:prstClr val="white"/>
                </a:solidFill>
                <a:latin typeface="Arial" panose="020B0604020202020204" pitchFamily="34" charset="0"/>
                <a:cs typeface="Arial" panose="020B0604020202020204" pitchFamily="34" charset="0"/>
              </a:endParaRPr>
            </a:p>
          </p:txBody>
        </p:sp>
        <p:sp>
          <p:nvSpPr>
            <p:cNvPr id="139" name="Oval 138"/>
            <p:cNvSpPr/>
            <p:nvPr/>
          </p:nvSpPr>
          <p:spPr>
            <a:xfrm>
              <a:off x="134490" y="1666046"/>
              <a:ext cx="502920"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prstClr val="black"/>
                  </a:solidFill>
                  <a:latin typeface="Arial" panose="020B0604020202020204" pitchFamily="34" charset="0"/>
                  <a:cs typeface="Arial" panose="020B0604020202020204" pitchFamily="34" charset="0"/>
                </a:rPr>
                <a:t>2</a:t>
              </a:r>
              <a:endParaRPr lang="en-US" sz="1200" b="1" dirty="0">
                <a:solidFill>
                  <a:prstClr val="black"/>
                </a:solidFill>
                <a:latin typeface="Arial" panose="020B0604020202020204" pitchFamily="34" charset="0"/>
                <a:cs typeface="Arial" panose="020B0604020202020204" pitchFamily="34" charset="0"/>
              </a:endParaRPr>
            </a:p>
          </p:txBody>
        </p:sp>
      </p:grpSp>
      <p:grpSp>
        <p:nvGrpSpPr>
          <p:cNvPr id="140" name="Group 139"/>
          <p:cNvGrpSpPr/>
          <p:nvPr/>
        </p:nvGrpSpPr>
        <p:grpSpPr>
          <a:xfrm>
            <a:off x="134490" y="1266316"/>
            <a:ext cx="6636588" cy="403708"/>
            <a:chOff x="125515" y="838698"/>
            <a:chExt cx="6636588" cy="403708"/>
          </a:xfrm>
        </p:grpSpPr>
        <p:sp>
          <p:nvSpPr>
            <p:cNvPr id="141" name="Rounded Rectangle 140"/>
            <p:cNvSpPr/>
            <p:nvPr/>
          </p:nvSpPr>
          <p:spPr>
            <a:xfrm>
              <a:off x="326682" y="840070"/>
              <a:ext cx="6435421"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smtClean="0">
                  <a:solidFill>
                    <a:prstClr val="white"/>
                  </a:solidFill>
                  <a:latin typeface="Arial" panose="020B0604020202020204" pitchFamily="34" charset="0"/>
                  <a:cs typeface="Arial" panose="020B0604020202020204" pitchFamily="34" charset="0"/>
                </a:rPr>
                <a:t>NSFAS will continue to manage and administer state funds aimed at providing Free Education.</a:t>
              </a:r>
              <a:endParaRPr lang="en-US" sz="1200" dirty="0">
                <a:solidFill>
                  <a:prstClr val="white"/>
                </a:solidFill>
                <a:latin typeface="Arial" panose="020B0604020202020204" pitchFamily="34" charset="0"/>
                <a:cs typeface="Arial" panose="020B0604020202020204" pitchFamily="34" charset="0"/>
              </a:endParaRPr>
            </a:p>
          </p:txBody>
        </p:sp>
        <p:sp>
          <p:nvSpPr>
            <p:cNvPr id="142" name="Oval 141"/>
            <p:cNvSpPr/>
            <p:nvPr/>
          </p:nvSpPr>
          <p:spPr>
            <a:xfrm>
              <a:off x="125515" y="838698"/>
              <a:ext cx="502920"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Arial" panose="020B0604020202020204" pitchFamily="34" charset="0"/>
                  <a:cs typeface="Arial" panose="020B0604020202020204" pitchFamily="34" charset="0"/>
                </a:rPr>
                <a:t>1</a:t>
              </a:r>
            </a:p>
          </p:txBody>
        </p:sp>
      </p:grpSp>
      <p:sp>
        <p:nvSpPr>
          <p:cNvPr id="143" name="Rounded Rectangle 142"/>
          <p:cNvSpPr/>
          <p:nvPr/>
        </p:nvSpPr>
        <p:spPr>
          <a:xfrm>
            <a:off x="354511" y="5463918"/>
            <a:ext cx="6435421"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smtClean="0">
                <a:solidFill>
                  <a:prstClr val="white"/>
                </a:solidFill>
                <a:latin typeface="Arial" panose="020B0604020202020204" pitchFamily="34" charset="0"/>
                <a:cs typeface="Arial" panose="020B0604020202020204" pitchFamily="34" charset="0"/>
              </a:rPr>
              <a:t>NSFAS will continue to remain dependant on DHET grant to administer Free Education funding in accordance with allocation</a:t>
            </a:r>
            <a:endParaRPr lang="en-US" sz="1200" dirty="0">
              <a:solidFill>
                <a:prstClr val="white"/>
              </a:solidFill>
              <a:latin typeface="Arial" panose="020B0604020202020204" pitchFamily="34" charset="0"/>
              <a:cs typeface="Arial" panose="020B0604020202020204" pitchFamily="34" charset="0"/>
            </a:endParaRPr>
          </a:p>
        </p:txBody>
      </p:sp>
      <p:sp>
        <p:nvSpPr>
          <p:cNvPr id="144" name="Oval 143"/>
          <p:cNvSpPr/>
          <p:nvPr/>
        </p:nvSpPr>
        <p:spPr>
          <a:xfrm>
            <a:off x="129394" y="5462546"/>
            <a:ext cx="504911"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prstClr val="black"/>
                </a:solidFill>
                <a:latin typeface="Arial" panose="020B0604020202020204" pitchFamily="34" charset="0"/>
                <a:cs typeface="Arial" panose="020B0604020202020204" pitchFamily="34" charset="0"/>
              </a:rPr>
              <a:t>10</a:t>
            </a:r>
            <a:endParaRPr lang="en-US" sz="1200" b="1" dirty="0">
              <a:solidFill>
                <a:prstClr val="black"/>
              </a:solidFill>
              <a:latin typeface="Arial" panose="020B0604020202020204" pitchFamily="34" charset="0"/>
              <a:cs typeface="Arial" panose="020B0604020202020204" pitchFamily="34" charset="0"/>
            </a:endParaRPr>
          </a:p>
        </p:txBody>
      </p:sp>
      <p:sp>
        <p:nvSpPr>
          <p:cNvPr id="145" name="TextBox 144"/>
          <p:cNvSpPr txBox="1"/>
          <p:nvPr/>
        </p:nvSpPr>
        <p:spPr>
          <a:xfrm>
            <a:off x="144890" y="957656"/>
            <a:ext cx="777118" cy="307777"/>
          </a:xfrm>
          <a:prstGeom prst="rect">
            <a:avLst/>
          </a:prstGeom>
          <a:noFill/>
        </p:spPr>
        <p:txBody>
          <a:bodyPr wrap="square" rtlCol="0">
            <a:spAutoFit/>
          </a:bodyPr>
          <a:lstStyle/>
          <a:p>
            <a:r>
              <a:rPr lang="en-ZA" sz="1400" b="1" u="sng" dirty="0" smtClean="0">
                <a:solidFill>
                  <a:prstClr val="black"/>
                </a:solidFill>
              </a:rPr>
              <a:t>NSFAS</a:t>
            </a:r>
            <a:endParaRPr lang="en-US" sz="1400" b="1" u="sng" dirty="0">
              <a:solidFill>
                <a:prstClr val="black"/>
              </a:solidFill>
            </a:endParaRPr>
          </a:p>
        </p:txBody>
      </p:sp>
      <p:sp>
        <p:nvSpPr>
          <p:cNvPr id="146" name="Rounded Rectangle 145"/>
          <p:cNvSpPr/>
          <p:nvPr/>
        </p:nvSpPr>
        <p:spPr>
          <a:xfrm>
            <a:off x="364034" y="5913947"/>
            <a:ext cx="6435421"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smtClean="0">
                <a:solidFill>
                  <a:prstClr val="white"/>
                </a:solidFill>
                <a:latin typeface="Arial" panose="020B0604020202020204" pitchFamily="34" charset="0"/>
                <a:cs typeface="Arial" panose="020B0604020202020204" pitchFamily="34" charset="0"/>
              </a:rPr>
              <a:t>NSFAS will continue to administer funds on behalf of other funders</a:t>
            </a:r>
            <a:endParaRPr lang="en-US" sz="1200" dirty="0">
              <a:solidFill>
                <a:prstClr val="white"/>
              </a:solidFill>
              <a:latin typeface="Arial" panose="020B0604020202020204" pitchFamily="34" charset="0"/>
              <a:cs typeface="Arial" panose="020B0604020202020204" pitchFamily="34" charset="0"/>
            </a:endParaRPr>
          </a:p>
        </p:txBody>
      </p:sp>
      <p:sp>
        <p:nvSpPr>
          <p:cNvPr id="147" name="Oval 146"/>
          <p:cNvSpPr/>
          <p:nvPr/>
        </p:nvSpPr>
        <p:spPr>
          <a:xfrm>
            <a:off x="172293" y="5912575"/>
            <a:ext cx="504911"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prstClr val="black"/>
                </a:solidFill>
                <a:latin typeface="Arial" panose="020B0604020202020204" pitchFamily="34" charset="0"/>
                <a:cs typeface="Arial" panose="020B0604020202020204" pitchFamily="34" charset="0"/>
              </a:rPr>
              <a:t>11</a:t>
            </a:r>
            <a:endParaRPr lang="en-US" sz="1200" b="1" dirty="0">
              <a:solidFill>
                <a:prstClr val="black"/>
              </a:solidFill>
              <a:latin typeface="Arial" panose="020B0604020202020204" pitchFamily="34" charset="0"/>
              <a:cs typeface="Arial" panose="020B0604020202020204" pitchFamily="34" charset="0"/>
            </a:endParaRPr>
          </a:p>
        </p:txBody>
      </p:sp>
      <p:sp>
        <p:nvSpPr>
          <p:cNvPr id="148" name="Rounded Rectangle 147"/>
          <p:cNvSpPr/>
          <p:nvPr/>
        </p:nvSpPr>
        <p:spPr>
          <a:xfrm>
            <a:off x="358104" y="6366356"/>
            <a:ext cx="6435421" cy="402336"/>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ZA" sz="1200" dirty="0" smtClean="0">
                <a:solidFill>
                  <a:prstClr val="white"/>
                </a:solidFill>
                <a:latin typeface="Arial" panose="020B0604020202020204" pitchFamily="34" charset="0"/>
                <a:cs typeface="Arial" panose="020B0604020202020204" pitchFamily="34" charset="0"/>
              </a:rPr>
              <a:t>NSFAS will continue managing its debts as per the loan book evaluation </a:t>
            </a:r>
            <a:endParaRPr lang="en-US" sz="1200" dirty="0">
              <a:solidFill>
                <a:prstClr val="white"/>
              </a:solidFill>
              <a:latin typeface="Arial" panose="020B0604020202020204" pitchFamily="34" charset="0"/>
              <a:cs typeface="Arial" panose="020B0604020202020204" pitchFamily="34" charset="0"/>
            </a:endParaRPr>
          </a:p>
        </p:txBody>
      </p:sp>
      <p:sp>
        <p:nvSpPr>
          <p:cNvPr id="149" name="Oval 148"/>
          <p:cNvSpPr/>
          <p:nvPr/>
        </p:nvSpPr>
        <p:spPr>
          <a:xfrm>
            <a:off x="166363" y="6364984"/>
            <a:ext cx="504911" cy="4023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prstClr val="black"/>
                </a:solidFill>
                <a:latin typeface="Arial" panose="020B0604020202020204" pitchFamily="34" charset="0"/>
                <a:cs typeface="Arial" panose="020B0604020202020204" pitchFamily="34" charset="0"/>
              </a:rPr>
              <a:t>12</a:t>
            </a:r>
            <a:endParaRPr lang="en-US" sz="1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9710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35657" y="988339"/>
            <a:ext cx="11248659" cy="0"/>
          </a:xfrm>
          <a:prstGeom prst="line">
            <a:avLst/>
          </a:prstGeom>
          <a:ln w="25400">
            <a:solidFill>
              <a:srgbClr val="EAAB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80247" y="136751"/>
            <a:ext cx="1244600" cy="7239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7979" y="6310962"/>
            <a:ext cx="826289" cy="434515"/>
          </a:xfrm>
          <a:prstGeom prst="rect">
            <a:avLst/>
          </a:prstGeom>
        </p:spPr>
      </p:pic>
      <p:sp>
        <p:nvSpPr>
          <p:cNvPr id="14" name="Rectangle 13"/>
          <p:cNvSpPr/>
          <p:nvPr/>
        </p:nvSpPr>
        <p:spPr>
          <a:xfrm>
            <a:off x="1079923" y="6310962"/>
            <a:ext cx="506856" cy="384719"/>
          </a:xfrm>
          <a:prstGeom prst="rect">
            <a:avLst/>
          </a:prstGeom>
        </p:spPr>
        <p:txBody>
          <a:bodyPr wrap="square" lIns="91432" tIns="45718" rIns="91432" bIns="45718">
            <a:spAutoFit/>
          </a:bodyPr>
          <a:lstStyle/>
          <a:p>
            <a:fld id="{9BD2E36A-9756-D14D-B10A-2A15B3EAC6DC}" type="slidenum">
              <a:rPr lang="en-ZA" b="1" smtClean="0">
                <a:solidFill>
                  <a:prstClr val="black"/>
                </a:solidFill>
                <a:latin typeface="Arial" charset="0"/>
                <a:ea typeface="Arial" charset="0"/>
                <a:cs typeface="Arial" charset="0"/>
              </a:rPr>
              <a:pPr/>
              <a:t>18</a:t>
            </a:fld>
            <a:endParaRPr lang="en-ZA" dirty="0">
              <a:solidFill>
                <a:prstClr val="black"/>
              </a:solidFill>
              <a:latin typeface="Arial" charset="0"/>
              <a:ea typeface="Arial" charset="0"/>
              <a:cs typeface="Arial"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94475" y="6381323"/>
            <a:ext cx="1714500" cy="228600"/>
          </a:xfrm>
          <a:prstGeom prst="rect">
            <a:avLst/>
          </a:prstGeom>
        </p:spPr>
      </p:pic>
      <p:sp>
        <p:nvSpPr>
          <p:cNvPr id="10" name="TextBox 9"/>
          <p:cNvSpPr txBox="1"/>
          <p:nvPr/>
        </p:nvSpPr>
        <p:spPr>
          <a:xfrm>
            <a:off x="335657" y="297010"/>
            <a:ext cx="10094909" cy="677104"/>
          </a:xfrm>
          <a:prstGeom prst="rect">
            <a:avLst/>
          </a:prstGeom>
          <a:noFill/>
        </p:spPr>
        <p:txBody>
          <a:bodyPr wrap="square" lIns="91432" tIns="45718" rIns="91432" bIns="45718" rtlCol="0">
            <a:spAutoFit/>
          </a:bodyPr>
          <a:lstStyle/>
          <a:p>
            <a:r>
              <a:rPr lang="en-ZA" sz="2000" b="1" dirty="0" smtClean="0">
                <a:solidFill>
                  <a:srgbClr val="002060"/>
                </a:solidFill>
                <a:latin typeface="Arial" panose="020B0604020202020204" pitchFamily="34" charset="0"/>
                <a:cs typeface="Arial" panose="020B0604020202020204" pitchFamily="34" charset="0"/>
              </a:rPr>
              <a:t>DHET </a:t>
            </a:r>
            <a:r>
              <a:rPr lang="en-ZA" sz="2000" b="1" dirty="0">
                <a:solidFill>
                  <a:srgbClr val="002060"/>
                </a:solidFill>
                <a:latin typeface="Arial" panose="020B0604020202020204" pitchFamily="34" charset="0"/>
                <a:cs typeface="Arial" panose="020B0604020202020204" pitchFamily="34" charset="0"/>
              </a:rPr>
              <a:t>BURSARY FUNDING PROGRAMME FOR HIGHER EDUCATION</a:t>
            </a:r>
          </a:p>
          <a:p>
            <a:r>
              <a:rPr lang="en-ZA" sz="1800" i="1" dirty="0" smtClean="0">
                <a:solidFill>
                  <a:srgbClr val="002060"/>
                </a:solidFill>
                <a:latin typeface="Arial" panose="020B0604020202020204" pitchFamily="34" charset="0"/>
                <a:cs typeface="Arial" panose="020B0604020202020204" pitchFamily="34" charset="0"/>
              </a:rPr>
              <a:t>Areas of Concern pursuant to the drafting of the FAQs that will inform the policy</a:t>
            </a:r>
            <a:endParaRPr lang="en-ZA" sz="1800" i="1" dirty="0">
              <a:solidFill>
                <a:srgbClr val="002060"/>
              </a:solidFill>
              <a:latin typeface="Arial" panose="020B0604020202020204" pitchFamily="34" charset="0"/>
              <a:cs typeface="Arial" panose="020B0604020202020204" pitchFamily="34" charset="0"/>
            </a:endParaRPr>
          </a:p>
        </p:txBody>
      </p:sp>
      <p:sp>
        <p:nvSpPr>
          <p:cNvPr id="22" name="Rectangle 21"/>
          <p:cNvSpPr/>
          <p:nvPr/>
        </p:nvSpPr>
        <p:spPr>
          <a:xfrm>
            <a:off x="335657" y="1208368"/>
            <a:ext cx="11022625" cy="761999"/>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ZA" sz="1100" dirty="0" smtClean="0">
                <a:solidFill>
                  <a:prstClr val="black"/>
                </a:solidFill>
              </a:rPr>
              <a:t>The threshold of R122K for continuing students remains a risk.  The </a:t>
            </a:r>
            <a:r>
              <a:rPr lang="en-ZA" sz="1100" dirty="0">
                <a:solidFill>
                  <a:prstClr val="black"/>
                </a:solidFill>
              </a:rPr>
              <a:t>current students in the system who couldn’t be funded during the previous academic years, might feel discriminated </a:t>
            </a:r>
            <a:r>
              <a:rPr lang="en-ZA" sz="1100" dirty="0" smtClean="0">
                <a:solidFill>
                  <a:prstClr val="black"/>
                </a:solidFill>
              </a:rPr>
              <a:t>against.  The students representatives have rejected this proposal as they feel the continuing/senior students are not benefitting from this new funding programme</a:t>
            </a:r>
            <a:r>
              <a:rPr lang="en-ZA" sz="1100" dirty="0">
                <a:solidFill>
                  <a:prstClr val="black"/>
                </a:solidFill>
              </a:rPr>
              <a:t> </a:t>
            </a:r>
            <a:r>
              <a:rPr lang="en-ZA" sz="1100" dirty="0" smtClean="0">
                <a:solidFill>
                  <a:prstClr val="black"/>
                </a:solidFill>
              </a:rPr>
              <a:t>and this may lead to potential conflict.</a:t>
            </a:r>
            <a:endParaRPr lang="en-US" sz="1100" dirty="0">
              <a:solidFill>
                <a:prstClr val="black"/>
              </a:solidFill>
            </a:endParaRPr>
          </a:p>
        </p:txBody>
      </p:sp>
      <p:sp>
        <p:nvSpPr>
          <p:cNvPr id="23" name="TextBox 22"/>
          <p:cNvSpPr txBox="1"/>
          <p:nvPr/>
        </p:nvSpPr>
        <p:spPr>
          <a:xfrm>
            <a:off x="392505" y="1054479"/>
            <a:ext cx="2592742" cy="261610"/>
          </a:xfrm>
          <a:prstGeom prst="rect">
            <a:avLst/>
          </a:prstGeom>
          <a:solidFill>
            <a:srgbClr val="C00000"/>
          </a:solidFill>
          <a:ln/>
        </p:spPr>
        <p:style>
          <a:lnRef idx="1">
            <a:schemeClr val="accent4"/>
          </a:lnRef>
          <a:fillRef idx="3">
            <a:schemeClr val="accent4"/>
          </a:fillRef>
          <a:effectRef idx="2">
            <a:schemeClr val="accent4"/>
          </a:effectRef>
          <a:fontRef idx="minor">
            <a:schemeClr val="lt1"/>
          </a:fontRef>
        </p:style>
        <p:txBody>
          <a:bodyPr wrap="square" lIns="0" rIns="0" rtlCol="0">
            <a:spAutoFit/>
          </a:bodyPr>
          <a:lstStyle/>
          <a:p>
            <a:pPr algn="ctr"/>
            <a:r>
              <a:rPr lang="en-US" sz="1100" b="1" dirty="0" smtClean="0">
                <a:solidFill>
                  <a:prstClr val="white"/>
                </a:solidFill>
                <a:latin typeface="Gill Sans Std"/>
              </a:rPr>
              <a:t>Continuing Students – R122K</a:t>
            </a:r>
            <a:endParaRPr lang="en-US" sz="1100" b="1" dirty="0">
              <a:solidFill>
                <a:prstClr val="white"/>
              </a:solidFill>
              <a:latin typeface="Gill Sans Std"/>
            </a:endParaRPr>
          </a:p>
        </p:txBody>
      </p:sp>
      <p:sp>
        <p:nvSpPr>
          <p:cNvPr id="24" name="Rectangle 23"/>
          <p:cNvSpPr/>
          <p:nvPr/>
        </p:nvSpPr>
        <p:spPr>
          <a:xfrm>
            <a:off x="335657" y="2200728"/>
            <a:ext cx="11022625" cy="1272372"/>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ZA" sz="1050" dirty="0" smtClean="0">
                <a:solidFill>
                  <a:prstClr val="black"/>
                </a:solidFill>
              </a:rPr>
              <a:t>Historic debt remains an issue among students as students </a:t>
            </a:r>
            <a:r>
              <a:rPr lang="en-ZA" sz="1050" dirty="0">
                <a:solidFill>
                  <a:prstClr val="black"/>
                </a:solidFill>
              </a:rPr>
              <a:t>continue to be excluded from Universities due to </a:t>
            </a:r>
            <a:r>
              <a:rPr lang="en-ZA" sz="1050" dirty="0" smtClean="0">
                <a:solidFill>
                  <a:prstClr val="black"/>
                </a:solidFill>
              </a:rPr>
              <a:t>debt.  Students are unhappy that historic debt are kept in place. </a:t>
            </a:r>
            <a:r>
              <a:rPr lang="en-ZA" sz="1050" dirty="0">
                <a:solidFill>
                  <a:prstClr val="black"/>
                </a:solidFill>
              </a:rPr>
              <a:t>Historic debt is waived for NSFAS Beneficiaries for </a:t>
            </a:r>
            <a:r>
              <a:rPr lang="en-ZA" sz="1050" dirty="0" smtClean="0">
                <a:solidFill>
                  <a:prstClr val="black"/>
                </a:solidFill>
              </a:rPr>
              <a:t>2018</a:t>
            </a:r>
            <a:r>
              <a:rPr lang="en-US" sz="1050" dirty="0" smtClean="0">
                <a:solidFill>
                  <a:prstClr val="black"/>
                </a:solidFill>
              </a:rPr>
              <a:t>. </a:t>
            </a:r>
          </a:p>
          <a:p>
            <a:pPr marL="342900" indent="-342900">
              <a:buFont typeface="Wingdings" panose="05000000000000000000" pitchFamily="2" charset="2"/>
              <a:buChar char="§"/>
            </a:pPr>
            <a:r>
              <a:rPr lang="en-ZA" sz="1050" dirty="0" smtClean="0">
                <a:solidFill>
                  <a:prstClr val="black"/>
                </a:solidFill>
              </a:rPr>
              <a:t>NSFAS Debt recovery will be severely impacted by the fee free decision which will mean that we wont be able to meet debt recovery targets associated with APP, 50/50 partnership funding and upfront payments to institutions will also be impacted in the process. It is NSFAS Management view that the organisation continues to collect (NSFAS Debt is due and payable), leverages the SARS process and transition to donor accepting functionality in the process. The Pioneers programme will also assist in activating recovery and donation.  </a:t>
            </a:r>
            <a:endParaRPr lang="en-US" sz="1050" dirty="0">
              <a:solidFill>
                <a:prstClr val="black"/>
              </a:solidFill>
            </a:endParaRPr>
          </a:p>
        </p:txBody>
      </p:sp>
      <p:sp>
        <p:nvSpPr>
          <p:cNvPr id="25" name="TextBox 24"/>
          <p:cNvSpPr txBox="1"/>
          <p:nvPr/>
        </p:nvSpPr>
        <p:spPr>
          <a:xfrm>
            <a:off x="392505" y="2046838"/>
            <a:ext cx="2592742" cy="261610"/>
          </a:xfrm>
          <a:prstGeom prst="rect">
            <a:avLst/>
          </a:prstGeom>
          <a:solidFill>
            <a:srgbClr val="C00000"/>
          </a:solidFill>
          <a:ln/>
        </p:spPr>
        <p:style>
          <a:lnRef idx="1">
            <a:schemeClr val="accent4"/>
          </a:lnRef>
          <a:fillRef idx="3">
            <a:schemeClr val="accent4"/>
          </a:fillRef>
          <a:effectRef idx="2">
            <a:schemeClr val="accent4"/>
          </a:effectRef>
          <a:fontRef idx="minor">
            <a:schemeClr val="lt1"/>
          </a:fontRef>
        </p:style>
        <p:txBody>
          <a:bodyPr wrap="square" lIns="0" rIns="0" rtlCol="0">
            <a:spAutoFit/>
          </a:bodyPr>
          <a:lstStyle>
            <a:defPPr>
              <a:defRPr lang="en-US"/>
            </a:defPPr>
            <a:lvl1pPr algn="ctr">
              <a:defRPr sz="1100" b="1">
                <a:solidFill>
                  <a:schemeClr val="bg1"/>
                </a:solidFill>
                <a:latin typeface="Gill Sans Std"/>
              </a:defRPr>
            </a:lvl1pPr>
          </a:lstStyle>
          <a:p>
            <a:r>
              <a:rPr lang="en-US" dirty="0">
                <a:solidFill>
                  <a:prstClr val="white"/>
                </a:solidFill>
              </a:rPr>
              <a:t>Historic </a:t>
            </a:r>
            <a:r>
              <a:rPr lang="en-US" dirty="0" smtClean="0">
                <a:solidFill>
                  <a:prstClr val="white"/>
                </a:solidFill>
              </a:rPr>
              <a:t>&amp; NSFAS Debt</a:t>
            </a:r>
            <a:endParaRPr lang="en-US" dirty="0">
              <a:solidFill>
                <a:prstClr val="white"/>
              </a:solidFill>
            </a:endParaRPr>
          </a:p>
        </p:txBody>
      </p:sp>
      <p:sp>
        <p:nvSpPr>
          <p:cNvPr id="26" name="Rectangle 25"/>
          <p:cNvSpPr/>
          <p:nvPr/>
        </p:nvSpPr>
        <p:spPr>
          <a:xfrm>
            <a:off x="335657" y="3752791"/>
            <a:ext cx="11022625" cy="761999"/>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ZA" sz="1050" dirty="0" smtClean="0">
                <a:solidFill>
                  <a:prstClr val="black"/>
                </a:solidFill>
              </a:rPr>
              <a:t>The </a:t>
            </a:r>
            <a:r>
              <a:rPr lang="en-ZA" sz="1050" dirty="0">
                <a:solidFill>
                  <a:prstClr val="black"/>
                </a:solidFill>
              </a:rPr>
              <a:t>funding decision could result in additional income being required to fund </a:t>
            </a:r>
            <a:r>
              <a:rPr lang="en-ZA" sz="1050" dirty="0" smtClean="0">
                <a:solidFill>
                  <a:prstClr val="black"/>
                </a:solidFill>
              </a:rPr>
              <a:t>students due to take up by students for funding.  The recovery of debt and the lack thereof will also impact available funding as money recovered is used for funding and upfront payment. To mitigate this, NSFAS will make funding </a:t>
            </a:r>
            <a:r>
              <a:rPr lang="en-ZA" sz="1050" dirty="0">
                <a:solidFill>
                  <a:prstClr val="black"/>
                </a:solidFill>
              </a:rPr>
              <a:t>decisions based on University or TVET </a:t>
            </a:r>
            <a:r>
              <a:rPr lang="en-ZA" sz="1050" dirty="0" smtClean="0">
                <a:solidFill>
                  <a:prstClr val="black"/>
                </a:solidFill>
              </a:rPr>
              <a:t>acceptance which will be a new rule therein.</a:t>
            </a:r>
            <a:endParaRPr lang="en-US" sz="1050" dirty="0">
              <a:solidFill>
                <a:prstClr val="black"/>
              </a:solidFill>
            </a:endParaRPr>
          </a:p>
        </p:txBody>
      </p:sp>
      <p:sp>
        <p:nvSpPr>
          <p:cNvPr id="27" name="TextBox 26"/>
          <p:cNvSpPr txBox="1"/>
          <p:nvPr/>
        </p:nvSpPr>
        <p:spPr>
          <a:xfrm>
            <a:off x="392505" y="3598902"/>
            <a:ext cx="2592742" cy="261610"/>
          </a:xfrm>
          <a:prstGeom prst="rect">
            <a:avLst/>
          </a:prstGeom>
          <a:solidFill>
            <a:srgbClr val="C00000"/>
          </a:solidFill>
          <a:ln/>
        </p:spPr>
        <p:style>
          <a:lnRef idx="1">
            <a:schemeClr val="accent4"/>
          </a:lnRef>
          <a:fillRef idx="3">
            <a:schemeClr val="accent4"/>
          </a:fillRef>
          <a:effectRef idx="2">
            <a:schemeClr val="accent4"/>
          </a:effectRef>
          <a:fontRef idx="minor">
            <a:schemeClr val="lt1"/>
          </a:fontRef>
        </p:style>
        <p:txBody>
          <a:bodyPr wrap="square" lIns="0" rIns="0" rtlCol="0">
            <a:spAutoFit/>
          </a:bodyPr>
          <a:lstStyle>
            <a:defPPr>
              <a:defRPr lang="en-US"/>
            </a:defPPr>
            <a:lvl1pPr algn="ctr">
              <a:defRPr sz="1100" b="1">
                <a:solidFill>
                  <a:schemeClr val="bg1"/>
                </a:solidFill>
                <a:latin typeface="Gill Sans Std"/>
              </a:defRPr>
            </a:lvl1pPr>
          </a:lstStyle>
          <a:p>
            <a:r>
              <a:rPr lang="en-US" dirty="0">
                <a:solidFill>
                  <a:prstClr val="white"/>
                </a:solidFill>
              </a:rPr>
              <a:t>Funding Budget</a:t>
            </a:r>
          </a:p>
        </p:txBody>
      </p:sp>
      <p:sp>
        <p:nvSpPr>
          <p:cNvPr id="28" name="Rectangle 27"/>
          <p:cNvSpPr/>
          <p:nvPr/>
        </p:nvSpPr>
        <p:spPr>
          <a:xfrm>
            <a:off x="335657" y="4737456"/>
            <a:ext cx="11022625" cy="761999"/>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ZA" sz="1050" dirty="0" smtClean="0">
                <a:solidFill>
                  <a:prstClr val="black"/>
                </a:solidFill>
              </a:rPr>
              <a:t>DHET is proposing N+1 for the new bursary scheme.  NSFAS has indicated its discomfort with this progression rule as it discriminates against the possibility to conclude studies especially those from poor backgrounds who often struggles to adapt to the university environment.  </a:t>
            </a:r>
            <a:r>
              <a:rPr lang="en-ZA" sz="1050" b="1" dirty="0" smtClean="0">
                <a:solidFill>
                  <a:prstClr val="black"/>
                </a:solidFill>
              </a:rPr>
              <a:t>NSFAS is proposing continuing with N+2.</a:t>
            </a:r>
            <a:endParaRPr lang="en-US" sz="1050" b="1" dirty="0">
              <a:solidFill>
                <a:prstClr val="black"/>
              </a:solidFill>
            </a:endParaRPr>
          </a:p>
        </p:txBody>
      </p:sp>
      <p:sp>
        <p:nvSpPr>
          <p:cNvPr id="29" name="TextBox 28"/>
          <p:cNvSpPr txBox="1"/>
          <p:nvPr/>
        </p:nvSpPr>
        <p:spPr>
          <a:xfrm>
            <a:off x="392505" y="4583567"/>
            <a:ext cx="2592742" cy="261610"/>
          </a:xfrm>
          <a:prstGeom prst="rect">
            <a:avLst/>
          </a:prstGeom>
          <a:solidFill>
            <a:srgbClr val="C00000"/>
          </a:solidFill>
          <a:ln/>
        </p:spPr>
        <p:style>
          <a:lnRef idx="1">
            <a:schemeClr val="accent4"/>
          </a:lnRef>
          <a:fillRef idx="3">
            <a:schemeClr val="accent4"/>
          </a:fillRef>
          <a:effectRef idx="2">
            <a:schemeClr val="accent4"/>
          </a:effectRef>
          <a:fontRef idx="minor">
            <a:schemeClr val="lt1"/>
          </a:fontRef>
        </p:style>
        <p:txBody>
          <a:bodyPr wrap="square" lIns="0" rIns="0" rtlCol="0">
            <a:spAutoFit/>
          </a:bodyPr>
          <a:lstStyle>
            <a:defPPr>
              <a:defRPr lang="en-US"/>
            </a:defPPr>
            <a:lvl1pPr algn="ctr">
              <a:defRPr sz="1100" b="1">
                <a:solidFill>
                  <a:schemeClr val="bg1"/>
                </a:solidFill>
                <a:latin typeface="Gill Sans Std"/>
              </a:defRPr>
            </a:lvl1pPr>
          </a:lstStyle>
          <a:p>
            <a:r>
              <a:rPr lang="en-US" dirty="0">
                <a:solidFill>
                  <a:prstClr val="white"/>
                </a:solidFill>
              </a:rPr>
              <a:t>N + 1</a:t>
            </a:r>
          </a:p>
        </p:txBody>
      </p:sp>
      <p:sp>
        <p:nvSpPr>
          <p:cNvPr id="17" name="Rectangle 16"/>
          <p:cNvSpPr/>
          <p:nvPr/>
        </p:nvSpPr>
        <p:spPr>
          <a:xfrm>
            <a:off x="335657" y="5722121"/>
            <a:ext cx="11022625" cy="761999"/>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ZA" sz="1050" dirty="0" smtClean="0">
                <a:solidFill>
                  <a:prstClr val="black"/>
                </a:solidFill>
              </a:rPr>
              <a:t>Demand for accommodation will continue to increase with student uptake of the new funding programme.  Shortage of accommodation will continue to be a risk for NSFAS beneficiaries.  NSFAS take their cues from the institutions in terms internal and accredited accommodation outside the university.  NSFAS will pay on the basis of a signed contract.  DHET, USAF and NSFAS will constitute a </a:t>
            </a:r>
            <a:r>
              <a:rPr lang="en-ZA" sz="1050" dirty="0" err="1" smtClean="0">
                <a:solidFill>
                  <a:prstClr val="black"/>
                </a:solidFill>
              </a:rPr>
              <a:t>workstream</a:t>
            </a:r>
            <a:r>
              <a:rPr lang="en-ZA" sz="1050" dirty="0" smtClean="0">
                <a:solidFill>
                  <a:prstClr val="black"/>
                </a:solidFill>
              </a:rPr>
              <a:t> to focus on accommodation.</a:t>
            </a:r>
            <a:endParaRPr lang="en-US" sz="1050" b="1" dirty="0">
              <a:solidFill>
                <a:prstClr val="black"/>
              </a:solidFill>
            </a:endParaRPr>
          </a:p>
        </p:txBody>
      </p:sp>
      <p:sp>
        <p:nvSpPr>
          <p:cNvPr id="18" name="TextBox 17"/>
          <p:cNvSpPr txBox="1"/>
          <p:nvPr/>
        </p:nvSpPr>
        <p:spPr>
          <a:xfrm>
            <a:off x="392505" y="5568232"/>
            <a:ext cx="2592742" cy="261610"/>
          </a:xfrm>
          <a:prstGeom prst="rect">
            <a:avLst/>
          </a:prstGeom>
          <a:solidFill>
            <a:srgbClr val="C00000"/>
          </a:solidFill>
          <a:ln/>
        </p:spPr>
        <p:style>
          <a:lnRef idx="1">
            <a:schemeClr val="accent4"/>
          </a:lnRef>
          <a:fillRef idx="3">
            <a:schemeClr val="accent4"/>
          </a:fillRef>
          <a:effectRef idx="2">
            <a:schemeClr val="accent4"/>
          </a:effectRef>
          <a:fontRef idx="minor">
            <a:schemeClr val="lt1"/>
          </a:fontRef>
        </p:style>
        <p:txBody>
          <a:bodyPr wrap="square" lIns="0" rIns="0" rtlCol="0">
            <a:spAutoFit/>
          </a:bodyPr>
          <a:lstStyle>
            <a:defPPr>
              <a:defRPr lang="en-US"/>
            </a:defPPr>
            <a:lvl1pPr algn="ctr">
              <a:defRPr sz="1100" b="1">
                <a:solidFill>
                  <a:schemeClr val="bg1"/>
                </a:solidFill>
                <a:latin typeface="Gill Sans Std"/>
              </a:defRPr>
            </a:lvl1pPr>
          </a:lstStyle>
          <a:p>
            <a:r>
              <a:rPr lang="en-US" dirty="0" smtClean="0">
                <a:solidFill>
                  <a:prstClr val="white"/>
                </a:solidFill>
              </a:rPr>
              <a:t>Accommodation </a:t>
            </a:r>
            <a:endParaRPr lang="en-US" dirty="0">
              <a:solidFill>
                <a:prstClr val="white"/>
              </a:solidFill>
            </a:endParaRPr>
          </a:p>
        </p:txBody>
      </p:sp>
    </p:spTree>
    <p:extLst>
      <p:ext uri="{BB962C8B-B14F-4D97-AF65-F5344CB8AC3E}">
        <p14:creationId xmlns:p14="http://schemas.microsoft.com/office/powerpoint/2010/main" xmlns="" val="3029624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6089915"/>
            <a:ext cx="12192000" cy="768085"/>
          </a:xfrm>
        </p:spPr>
        <p:txBody>
          <a:bodyPr anchor="ctr">
            <a:normAutofit/>
          </a:bodyPr>
          <a:lstStyle/>
          <a:p>
            <a:r>
              <a:rPr lang="en-GB" sz="2133" dirty="0">
                <a:solidFill>
                  <a:schemeClr val="accent2"/>
                </a:solidFill>
              </a:rPr>
              <a:t>28 FEBRUARY 2018</a:t>
            </a:r>
          </a:p>
        </p:txBody>
      </p:sp>
      <p:cxnSp>
        <p:nvCxnSpPr>
          <p:cNvPr id="3" name="Straight Connector 2"/>
          <p:cNvCxnSpPr/>
          <p:nvPr/>
        </p:nvCxnSpPr>
        <p:spPr>
          <a:xfrm>
            <a:off x="0" y="4197085"/>
            <a:ext cx="1219200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6" name="Text Placeholder 4"/>
          <p:cNvSpPr txBox="1">
            <a:spLocks/>
          </p:cNvSpPr>
          <p:nvPr/>
        </p:nvSpPr>
        <p:spPr>
          <a:xfrm>
            <a:off x="1" y="3152147"/>
            <a:ext cx="12192000" cy="935039"/>
          </a:xfrm>
          <a:prstGeom prst="rect">
            <a:avLst/>
          </a:prstGeom>
        </p:spPr>
        <p:txBody>
          <a:bodyPr vert="horz" lIns="121920" tIns="60960" rIns="121920" bIns="60960" rtlCol="0" anchor="b" anchorCtr="0">
            <a:normAutofit/>
          </a:bodyPr>
          <a:lstStyle>
            <a:lvl1pPr marL="0" indent="0" algn="ctr" defTabSz="914400" rtl="0" eaLnBrk="1" latinLnBrk="0" hangingPunct="1">
              <a:spcBef>
                <a:spcPct val="20000"/>
              </a:spcBef>
              <a:buClr>
                <a:schemeClr val="accent1"/>
              </a:buClr>
              <a:buSzPct val="85000"/>
              <a:buFont typeface="Arial" pitchFamily="34" charset="0"/>
              <a:buNone/>
              <a:defRPr sz="3000" b="1" i="0" kern="1200" cap="all" baseline="0">
                <a:solidFill>
                  <a:schemeClr val="tx1"/>
                </a:solidFill>
                <a:latin typeface="Arial" panose="020B0604020202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defTabSz="1219170"/>
            <a:r>
              <a:rPr lang="en-ZA" sz="3200" dirty="0">
                <a:solidFill>
                  <a:srgbClr val="002060"/>
                </a:solidFill>
              </a:rPr>
              <a:t>2018 APPLICATIONS PROGRESS REPORT</a:t>
            </a:r>
          </a:p>
        </p:txBody>
      </p:sp>
    </p:spTree>
    <p:extLst>
      <p:ext uri="{BB962C8B-B14F-4D97-AF65-F5344CB8AC3E}">
        <p14:creationId xmlns:p14="http://schemas.microsoft.com/office/powerpoint/2010/main" xmlns="" val="33946915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000630" y="218380"/>
            <a:ext cx="11098923" cy="538605"/>
          </a:xfrm>
          <a:prstGeom prst="rect">
            <a:avLst/>
          </a:prstGeom>
        </p:spPr>
        <p:txBody>
          <a:bodyPr wrap="square" lIns="121917" tIns="60958" rIns="121917" bIns="60958">
            <a:spAutoFit/>
          </a:bodyPr>
          <a:lstStyle/>
          <a:p>
            <a:pPr>
              <a:buClr>
                <a:srgbClr val="C00000"/>
              </a:buClr>
            </a:pPr>
            <a:r>
              <a:rPr lang="en-ZA" sz="2700" b="1" dirty="0" smtClean="0">
                <a:solidFill>
                  <a:prstClr val="white">
                    <a:lumMod val="50000"/>
                  </a:prstClr>
                </a:solidFill>
                <a:latin typeface="Arial" panose="020B0604020202020204" pitchFamily="34" charset="0"/>
                <a:cs typeface="Arial" panose="020B0604020202020204" pitchFamily="34" charset="0"/>
              </a:rPr>
              <a:t>Reflecting on key changes and updates since November 2017</a:t>
            </a:r>
            <a:endParaRPr lang="en-ZA" dirty="0">
              <a:solidFill>
                <a:prstClr val="white">
                  <a:lumMod val="50000"/>
                </a:prstClr>
              </a:solidFill>
            </a:endParaRPr>
          </a:p>
        </p:txBody>
      </p:sp>
      <p:cxnSp>
        <p:nvCxnSpPr>
          <p:cNvPr id="8" name="Straight Connector 7"/>
          <p:cNvCxnSpPr/>
          <p:nvPr/>
        </p:nvCxnSpPr>
        <p:spPr>
          <a:xfrm>
            <a:off x="975360" y="965696"/>
            <a:ext cx="1072896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62466" y="1334977"/>
            <a:ext cx="5711613" cy="5524585"/>
          </a:xfrm>
          <a:prstGeom prst="rect">
            <a:avLst/>
          </a:prstGeom>
          <a:solidFill>
            <a:schemeClr val="bg1">
              <a:lumMod val="95000"/>
            </a:schemeClr>
          </a:solidFill>
        </p:spPr>
        <p:txBody>
          <a:bodyPr wrap="square" lIns="121917" tIns="60958" rIns="121917" bIns="60958">
            <a:spAutoFit/>
          </a:bodyPr>
          <a:lstStyle/>
          <a:p>
            <a:pPr algn="just"/>
            <a:r>
              <a:rPr lang="en-ZA" sz="1400" b="1" dirty="0"/>
              <a:t>1. Planning for Programme 2018</a:t>
            </a:r>
          </a:p>
          <a:p>
            <a:pPr marL="228594" indent="-228594" algn="just">
              <a:buFont typeface="Wingdings" panose="05000000000000000000" pitchFamily="2" charset="2"/>
              <a:buChar char="§"/>
            </a:pPr>
            <a:r>
              <a:rPr lang="en-ZA" sz="1200" dirty="0"/>
              <a:t>Successfully closed off the 2018 applications cycle on 30 November for universities and on 2 February 2018 for all TVET colleges</a:t>
            </a:r>
          </a:p>
          <a:p>
            <a:pPr marL="228594" indent="-228594" algn="just">
              <a:buFont typeface="Wingdings" panose="05000000000000000000" pitchFamily="2" charset="2"/>
              <a:buChar char="§"/>
            </a:pPr>
            <a:r>
              <a:rPr lang="en-ZA" sz="1200" dirty="0"/>
              <a:t>Over 417K applications have been received – </a:t>
            </a:r>
          </a:p>
          <a:p>
            <a:pPr marL="228594" indent="-228594" algn="just">
              <a:buFont typeface="Wingdings" panose="05000000000000000000" pitchFamily="2" charset="2"/>
              <a:buChar char="§"/>
            </a:pPr>
            <a:r>
              <a:rPr lang="en-ZA" sz="1200" dirty="0"/>
              <a:t>Framework </a:t>
            </a:r>
            <a:r>
              <a:rPr lang="en-US" sz="1200" dirty="0"/>
              <a:t>to be used for planning of milestones and activities going forward for Programme 2018 </a:t>
            </a:r>
            <a:r>
              <a:rPr lang="en-ZA" sz="1200" dirty="0"/>
              <a:t>have been agreed</a:t>
            </a:r>
          </a:p>
          <a:p>
            <a:pPr algn="just"/>
            <a:r>
              <a:rPr lang="en-ZA" sz="1400" b="1" dirty="0"/>
              <a:t>2. Increasing the NSFAS headcount to improve service delivery</a:t>
            </a:r>
          </a:p>
          <a:p>
            <a:pPr marL="228594" indent="-228594" algn="just">
              <a:buFont typeface="Wingdings" panose="05000000000000000000" pitchFamily="2" charset="2"/>
              <a:buChar char="§"/>
            </a:pPr>
            <a:r>
              <a:rPr lang="en-ZA" sz="1200" dirty="0"/>
              <a:t>Appointment of a team of 20 administrators in Loans and Bursaries responsible for liaising and provides support to a cluster of institutions – these administrators are currently undergoing training</a:t>
            </a:r>
          </a:p>
          <a:p>
            <a:pPr marL="228594" indent="-228594" algn="just">
              <a:buFont typeface="Wingdings" panose="05000000000000000000" pitchFamily="2" charset="2"/>
              <a:buChar char="§"/>
            </a:pPr>
            <a:r>
              <a:rPr lang="en-ZA" sz="1200" dirty="0"/>
              <a:t>Appointed additional Contact Centre staff to manage increase in call volumes and email queries</a:t>
            </a:r>
          </a:p>
          <a:p>
            <a:pPr marL="228594" indent="-228594" algn="just">
              <a:buFont typeface="Wingdings" panose="05000000000000000000" pitchFamily="2" charset="2"/>
              <a:buChar char="§"/>
            </a:pPr>
            <a:r>
              <a:rPr lang="en-ZA" sz="1200" dirty="0"/>
              <a:t>Increase in capacity – build a case for Board approval to take headcount from 390 to 554</a:t>
            </a:r>
          </a:p>
          <a:p>
            <a:pPr algn="just"/>
            <a:r>
              <a:rPr lang="en-ZA" sz="1400" b="1" dirty="0"/>
              <a:t>3. Building leadership capacity</a:t>
            </a:r>
          </a:p>
          <a:p>
            <a:pPr marL="228594" indent="-228594" algn="just">
              <a:buFont typeface="Wingdings" panose="05000000000000000000" pitchFamily="2" charset="2"/>
              <a:buChar char="§"/>
            </a:pPr>
            <a:r>
              <a:rPr lang="en-ZA" sz="1100" dirty="0"/>
              <a:t>Appointed additional capacity within the senior management team at GM and SM level, across various business units</a:t>
            </a:r>
          </a:p>
          <a:p>
            <a:pPr marL="228594" indent="-228594" algn="just">
              <a:buFont typeface="Wingdings" panose="05000000000000000000" pitchFamily="2" charset="2"/>
              <a:buChar char="§"/>
            </a:pPr>
            <a:r>
              <a:rPr lang="en-ZA" sz="1100" dirty="0"/>
              <a:t>Additional posts have been advertised and are in various recruitment stages</a:t>
            </a:r>
          </a:p>
          <a:p>
            <a:pPr algn="just"/>
            <a:r>
              <a:rPr lang="en-ZA" sz="1400" b="1" dirty="0"/>
              <a:t>4. Strategic projects</a:t>
            </a:r>
          </a:p>
          <a:p>
            <a:pPr marL="228594" indent="-228594" algn="just">
              <a:buFont typeface="Wingdings" panose="05000000000000000000" pitchFamily="2" charset="2"/>
              <a:buChar char="§"/>
            </a:pPr>
            <a:r>
              <a:rPr lang="en-ZA" sz="1200" dirty="0"/>
              <a:t>Pioneers project – identified 15 of the 26 pioneers to be included in the narrative of NSFAS impact over 26 years</a:t>
            </a:r>
          </a:p>
          <a:p>
            <a:pPr marL="228594" indent="-228594" algn="just">
              <a:buFont typeface="Wingdings" panose="05000000000000000000" pitchFamily="2" charset="2"/>
              <a:buChar char="§"/>
            </a:pPr>
            <a:r>
              <a:rPr lang="en-ZA" sz="1200" dirty="0"/>
              <a:t>APP has been revised with new KPIs consistent with the principles of the student centred model – approved by the Board</a:t>
            </a:r>
          </a:p>
          <a:p>
            <a:pPr algn="just"/>
            <a:r>
              <a:rPr lang="en-ZA" sz="1400" b="1" dirty="0"/>
              <a:t>5. R14m disbursement </a:t>
            </a:r>
          </a:p>
          <a:p>
            <a:pPr marL="228594" indent="-228594" algn="just">
              <a:buFont typeface="Wingdings" panose="05000000000000000000" pitchFamily="2" charset="2"/>
              <a:buChar char="§"/>
            </a:pPr>
            <a:r>
              <a:rPr lang="en-ZA" sz="1100" dirty="0"/>
              <a:t>R14m internal review by NSFAS internal audit partner and integrated forensic investigation via DHET appointed supplier and an ongoing case opened by IntelliMali against </a:t>
            </a:r>
            <a:r>
              <a:rPr lang="en-ZA" sz="1100" dirty="0" err="1"/>
              <a:t>Ms.</a:t>
            </a:r>
            <a:r>
              <a:rPr lang="en-ZA" sz="1100" dirty="0"/>
              <a:t> Mani</a:t>
            </a:r>
          </a:p>
          <a:p>
            <a:pPr marL="228594" indent="-228594" algn="just">
              <a:buFont typeface="Wingdings" panose="05000000000000000000" pitchFamily="2" charset="2"/>
              <a:buChar char="§"/>
            </a:pPr>
            <a:endParaRPr lang="en-ZA" sz="1200" dirty="0">
              <a:solidFill>
                <a:prstClr val="black"/>
              </a:solidFill>
            </a:endParaRPr>
          </a:p>
          <a:p>
            <a:pPr marL="228594" indent="-228594" algn="just">
              <a:buFont typeface="Wingdings" panose="05000000000000000000" pitchFamily="2" charset="2"/>
              <a:buChar char="§"/>
            </a:pPr>
            <a:endParaRPr lang="en-ZA" sz="1200" dirty="0">
              <a:solidFill>
                <a:prstClr val="black"/>
              </a:solidFill>
            </a:endParaRPr>
          </a:p>
        </p:txBody>
      </p:sp>
      <p:sp>
        <p:nvSpPr>
          <p:cNvPr id="10" name="Rectangle 9"/>
          <p:cNvSpPr/>
          <p:nvPr/>
        </p:nvSpPr>
        <p:spPr>
          <a:xfrm>
            <a:off x="262465" y="1006683"/>
            <a:ext cx="5730961" cy="328295"/>
          </a:xfrm>
          <a:prstGeom prst="rect">
            <a:avLst/>
          </a:prstGeom>
          <a:solidFill>
            <a:schemeClr val="bg1">
              <a:lumMod val="50000"/>
            </a:schemeClr>
          </a:solidFill>
        </p:spPr>
        <p:txBody>
          <a:bodyPr wrap="square" lIns="121917" tIns="60958" rIns="121917" bIns="60958">
            <a:spAutoFit/>
          </a:bodyPr>
          <a:lstStyle/>
          <a:p>
            <a:pPr>
              <a:buClr>
                <a:srgbClr val="C00000"/>
              </a:buClr>
            </a:pPr>
            <a:r>
              <a:rPr lang="en-ZA" sz="1300" b="1" dirty="0" smtClean="0">
                <a:solidFill>
                  <a:prstClr val="white"/>
                </a:solidFill>
              </a:rPr>
              <a:t>ACHIEVEMENTS AND SUCCESSES</a:t>
            </a:r>
            <a:endParaRPr lang="en-ZA" sz="1300" b="1" dirty="0">
              <a:solidFill>
                <a:prstClr val="white"/>
              </a:solidFill>
            </a:endParaRPr>
          </a:p>
        </p:txBody>
      </p:sp>
      <p:sp>
        <p:nvSpPr>
          <p:cNvPr id="11" name="Rectangle 10"/>
          <p:cNvSpPr/>
          <p:nvPr/>
        </p:nvSpPr>
        <p:spPr>
          <a:xfrm>
            <a:off x="6175948" y="1329373"/>
            <a:ext cx="5861154" cy="5262975"/>
          </a:xfrm>
          <a:prstGeom prst="rect">
            <a:avLst/>
          </a:prstGeom>
          <a:solidFill>
            <a:schemeClr val="bg1">
              <a:lumMod val="95000"/>
            </a:schemeClr>
          </a:solidFill>
        </p:spPr>
        <p:txBody>
          <a:bodyPr wrap="square" lIns="121917" tIns="60958" rIns="121917" bIns="60958">
            <a:spAutoFit/>
          </a:bodyPr>
          <a:lstStyle/>
          <a:p>
            <a:pPr algn="just"/>
            <a:r>
              <a:rPr lang="en-ZA" sz="1400" b="1" dirty="0"/>
              <a:t>1. Presidential Announcement – Fee Free Higher Education – 16 December 2017</a:t>
            </a:r>
          </a:p>
          <a:p>
            <a:pPr marL="228594" indent="-228594" algn="just">
              <a:buFont typeface="Wingdings" panose="05000000000000000000" pitchFamily="2" charset="2"/>
              <a:buChar char="§"/>
            </a:pPr>
            <a:r>
              <a:rPr lang="en-GB" sz="1200" dirty="0"/>
              <a:t>Initial planning scenarios prepared in December for discussion with USAF</a:t>
            </a:r>
          </a:p>
          <a:p>
            <a:pPr marL="228594" indent="-228594" algn="just">
              <a:buFont typeface="Wingdings" panose="05000000000000000000" pitchFamily="2" charset="2"/>
              <a:buChar char="§"/>
            </a:pPr>
            <a:r>
              <a:rPr lang="en-GB" sz="1200" dirty="0"/>
              <a:t>Closed session with members of the NSFAS Board EXCO, followed up by full Board meeting on 24 January 2018</a:t>
            </a:r>
          </a:p>
          <a:p>
            <a:pPr marL="228594" indent="-228594" algn="just">
              <a:buFont typeface="Wingdings" panose="05000000000000000000" pitchFamily="2" charset="2"/>
              <a:buChar char="§"/>
            </a:pPr>
            <a:r>
              <a:rPr lang="en-GB" sz="1200" dirty="0"/>
              <a:t>Finalised set of FAQ in consultation with the DHET – for release 10 January 2018</a:t>
            </a:r>
          </a:p>
          <a:p>
            <a:pPr marL="228594" indent="-228594" algn="just">
              <a:buFont typeface="Wingdings" panose="05000000000000000000" pitchFamily="2" charset="2"/>
              <a:buChar char="§"/>
            </a:pPr>
            <a:r>
              <a:rPr lang="en-GB" sz="1200" dirty="0"/>
              <a:t>Additional budget confirmed by National Treasury and announced in Budget speech</a:t>
            </a:r>
          </a:p>
          <a:p>
            <a:pPr marL="228594" indent="-228594" algn="just">
              <a:buFont typeface="Wingdings" panose="05000000000000000000" pitchFamily="2" charset="2"/>
              <a:buChar char="§"/>
            </a:pPr>
            <a:r>
              <a:rPr lang="en-GB" sz="1200" dirty="0"/>
              <a:t>New bursary agreement has been crafted consistent with the DHET FAQs </a:t>
            </a:r>
          </a:p>
          <a:p>
            <a:pPr marL="228594" indent="-228594" algn="just">
              <a:buFont typeface="Wingdings" panose="05000000000000000000" pitchFamily="2" charset="2"/>
              <a:buChar char="§"/>
            </a:pPr>
            <a:r>
              <a:rPr lang="en-GB" sz="1200" dirty="0"/>
              <a:t>Allowance standardisation to be effected in March 2018</a:t>
            </a:r>
          </a:p>
          <a:p>
            <a:pPr algn="just"/>
            <a:r>
              <a:rPr lang="en-ZA" sz="1400" b="1" dirty="0"/>
              <a:t>2</a:t>
            </a:r>
            <a:r>
              <a:rPr lang="en-GB" sz="1400" b="1" dirty="0"/>
              <a:t>.  Confirmation of Funding Decisions</a:t>
            </a:r>
          </a:p>
          <a:p>
            <a:pPr marL="228594" indent="-228594" algn="just">
              <a:buFont typeface="Wingdings" panose="05000000000000000000" pitchFamily="2" charset="2"/>
              <a:buChar char="§"/>
            </a:pPr>
            <a:r>
              <a:rPr lang="en-ZA" sz="1200" dirty="0"/>
              <a:t>Funding decisions have been communicated to 120k students to date, of which 53K are from TVET colleges and the remainder from Universities.  </a:t>
            </a:r>
          </a:p>
          <a:p>
            <a:pPr marL="228594" indent="-228594" algn="just">
              <a:buFont typeface="Wingdings" panose="05000000000000000000" pitchFamily="2" charset="2"/>
              <a:buChar char="§"/>
            </a:pPr>
            <a:r>
              <a:rPr lang="en-ZA" sz="1200" dirty="0"/>
              <a:t>A further 183k have been assessed as financially eligible but NSFAS requires confirmation of their admission to an institution prior to funding is firmed up.</a:t>
            </a:r>
            <a:endParaRPr lang="en-GB" sz="1200" dirty="0"/>
          </a:p>
          <a:p>
            <a:pPr algn="just"/>
            <a:r>
              <a:rPr lang="en-ZA" sz="1400" b="1" dirty="0"/>
              <a:t>3. Disbursement Programme</a:t>
            </a:r>
          </a:p>
          <a:p>
            <a:pPr marL="228594" indent="-228594" algn="just">
              <a:buFont typeface="Wingdings" panose="05000000000000000000" pitchFamily="2" charset="2"/>
              <a:buChar char="§"/>
            </a:pPr>
            <a:r>
              <a:rPr lang="en-ZA" sz="1200" dirty="0"/>
              <a:t>Onboarding of two new banks to assist with disbursements is progressively fairly well</a:t>
            </a:r>
          </a:p>
          <a:p>
            <a:pPr marL="228594" indent="-228594" algn="just">
              <a:buFont typeface="Wingdings" panose="05000000000000000000" pitchFamily="2" charset="2"/>
              <a:buChar char="§"/>
            </a:pPr>
            <a:r>
              <a:rPr lang="en-ZA" sz="1200" dirty="0"/>
              <a:t>Made payments to students (FTEN and returning) at sBux institutions in February 2018</a:t>
            </a:r>
          </a:p>
          <a:p>
            <a:pPr marL="228594" indent="-228594" algn="just">
              <a:buFont typeface="Wingdings" panose="05000000000000000000" pitchFamily="2" charset="2"/>
              <a:buChar char="§"/>
            </a:pPr>
            <a:r>
              <a:rPr lang="en-ZA" sz="1200" dirty="0"/>
              <a:t>Made upfront payments to non-sBux institutions in January 2018 (for both TVETs and Universities)</a:t>
            </a:r>
          </a:p>
          <a:p>
            <a:pPr algn="just"/>
            <a:r>
              <a:rPr lang="en-ZA" sz="1400" b="1" dirty="0"/>
              <a:t>4. Bargaining council industrial action</a:t>
            </a:r>
          </a:p>
          <a:p>
            <a:pPr marL="228594" indent="-228594" algn="just">
              <a:buFont typeface="Wingdings" panose="05000000000000000000" pitchFamily="2" charset="2"/>
              <a:buChar char="§"/>
            </a:pPr>
            <a:r>
              <a:rPr lang="en-ZA" sz="1200" dirty="0"/>
              <a:t>NEHAWU members embarked on protest action on 20 February 2018, citing  concerns in respect to the bargaining process (in relation to remuneration and the collective agreement).</a:t>
            </a:r>
          </a:p>
          <a:p>
            <a:pPr marL="228594" indent="-228594" algn="just">
              <a:buFont typeface="Wingdings" panose="05000000000000000000" pitchFamily="2" charset="2"/>
              <a:buChar char="§"/>
            </a:pPr>
            <a:r>
              <a:rPr lang="en-ZA" sz="1200" dirty="0"/>
              <a:t>Continued for four days, with resolution reached on 23 February 2018, all returning to work on 26 February 2018</a:t>
            </a:r>
          </a:p>
          <a:p>
            <a:pPr marL="228594" indent="-228594" algn="just">
              <a:buFont typeface="Wingdings" panose="05000000000000000000" pitchFamily="2" charset="2"/>
              <a:buChar char="§"/>
            </a:pPr>
            <a:r>
              <a:rPr lang="en-ZA" sz="1200" dirty="0"/>
              <a:t>Minimal impact on core operations but an “experience” impact on client facing (Contact Centre)</a:t>
            </a:r>
          </a:p>
        </p:txBody>
      </p:sp>
      <p:sp>
        <p:nvSpPr>
          <p:cNvPr id="12" name="Rectangle 11"/>
          <p:cNvSpPr/>
          <p:nvPr/>
        </p:nvSpPr>
        <p:spPr>
          <a:xfrm>
            <a:off x="6186819" y="1001079"/>
            <a:ext cx="5849778" cy="328295"/>
          </a:xfrm>
          <a:prstGeom prst="rect">
            <a:avLst/>
          </a:prstGeom>
          <a:solidFill>
            <a:schemeClr val="bg1">
              <a:lumMod val="50000"/>
            </a:schemeClr>
          </a:solidFill>
        </p:spPr>
        <p:txBody>
          <a:bodyPr wrap="square" lIns="121917" tIns="60958" rIns="121917" bIns="60958">
            <a:spAutoFit/>
          </a:bodyPr>
          <a:lstStyle/>
          <a:p>
            <a:pPr>
              <a:buClr>
                <a:srgbClr val="C00000"/>
              </a:buClr>
            </a:pPr>
            <a:r>
              <a:rPr lang="en-ZA" sz="1300" b="1" dirty="0">
                <a:solidFill>
                  <a:prstClr val="white"/>
                </a:solidFill>
              </a:rPr>
              <a:t>KEY EVENTS OR MILESTONES REACHED</a:t>
            </a: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0963" y="6427480"/>
            <a:ext cx="826289" cy="434515"/>
          </a:xfrm>
          <a:prstGeom prst="rect">
            <a:avLst/>
          </a:prstGeom>
        </p:spPr>
      </p:pic>
      <p:sp>
        <p:nvSpPr>
          <p:cNvPr id="14" name="Rectangle 13"/>
          <p:cNvSpPr/>
          <p:nvPr/>
        </p:nvSpPr>
        <p:spPr>
          <a:xfrm>
            <a:off x="368522" y="6422602"/>
            <a:ext cx="375585" cy="384719"/>
          </a:xfrm>
          <a:prstGeom prst="rect">
            <a:avLst/>
          </a:prstGeom>
        </p:spPr>
        <p:txBody>
          <a:bodyPr wrap="square" lIns="91432" tIns="45718" rIns="91432" bIns="45718">
            <a:spAutoFit/>
          </a:bodyPr>
          <a:lstStyle/>
          <a:p>
            <a:fld id="{AE6104E9-ABF6-1F4B-9DA8-A5E8146D27D1}" type="slidenum">
              <a:rPr lang="en-ZA" b="1" smtClean="0">
                <a:solidFill>
                  <a:prstClr val="black"/>
                </a:solidFill>
                <a:latin typeface="Arial" charset="0"/>
                <a:ea typeface="Arial" charset="0"/>
                <a:cs typeface="Arial" charset="0"/>
              </a:rPr>
              <a:pPr/>
              <a:t>2</a:t>
            </a:fld>
            <a:endParaRPr lang="en-ZA" dirty="0">
              <a:solidFill>
                <a:prstClr val="black"/>
              </a:solidFill>
              <a:latin typeface="Arial" charset="0"/>
              <a:ea typeface="Arial" charset="0"/>
              <a:cs typeface="Arial" charset="0"/>
            </a:endParaRPr>
          </a:p>
        </p:txBody>
      </p:sp>
      <p:sp>
        <p:nvSpPr>
          <p:cNvPr id="15" name="Rectangle 14"/>
          <p:cNvSpPr/>
          <p:nvPr/>
        </p:nvSpPr>
        <p:spPr>
          <a:xfrm>
            <a:off x="1919534" y="6273497"/>
            <a:ext cx="5216559" cy="323163"/>
          </a:xfrm>
          <a:prstGeom prst="rect">
            <a:avLst/>
          </a:prstGeom>
        </p:spPr>
        <p:txBody>
          <a:bodyPr wrap="square" lIns="91432" tIns="45718" rIns="91432" bIns="45718">
            <a:spAutoFit/>
          </a:bodyPr>
          <a:lstStyle/>
          <a:p>
            <a:r>
              <a:rPr lang="en-ZA" sz="1500" dirty="0">
                <a:solidFill>
                  <a:prstClr val="black"/>
                </a:solidFill>
                <a:latin typeface="Arial" charset="0"/>
                <a:ea typeface="Arial" charset="0"/>
                <a:cs typeface="Arial" charset="0"/>
              </a:rPr>
              <a:t>High-level Overview of NSFAS </a:t>
            </a:r>
            <a:endParaRPr lang="en-US" sz="150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xmlns="" val="26945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37159"/>
            <a:ext cx="10713152" cy="938140"/>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2018 APPLICATIONS</a:t>
            </a:r>
          </a:p>
          <a:p>
            <a:pPr defTabSz="1219170">
              <a:buClr>
                <a:srgbClr val="C00000"/>
              </a:buClr>
            </a:pPr>
            <a:r>
              <a:rPr lang="en-ZA" sz="1600" b="1" dirty="0">
                <a:solidFill>
                  <a:prstClr val="white">
                    <a:lumMod val="50000"/>
                  </a:prstClr>
                </a:solidFill>
                <a:cs typeface="Arial" panose="020B0604020202020204" pitchFamily="34" charset="0"/>
              </a:rPr>
              <a:t>EXECUTIVE SUMMARY</a:t>
            </a:r>
          </a:p>
        </p:txBody>
      </p:sp>
      <p:sp>
        <p:nvSpPr>
          <p:cNvPr id="2" name="Rectangle 1"/>
          <p:cNvSpPr/>
          <p:nvPr/>
        </p:nvSpPr>
        <p:spPr>
          <a:xfrm>
            <a:off x="143339" y="1229534"/>
            <a:ext cx="11807931" cy="502573"/>
          </a:xfrm>
          <a:prstGeom prst="rect">
            <a:avLst/>
          </a:prstGeom>
        </p:spPr>
        <p:txBody>
          <a:bodyPr wrap="square">
            <a:spAutoFit/>
          </a:bodyPr>
          <a:lstStyle/>
          <a:p>
            <a:pPr defTabSz="1219170"/>
            <a:r>
              <a:rPr lang="en-ZA" sz="1333" dirty="0">
                <a:solidFill>
                  <a:srgbClr val="002060"/>
                </a:solidFill>
                <a:ea typeface="Times New Roman" panose="02020603050405020304" pitchFamily="18" charset="0"/>
                <a:cs typeface="Times New Roman" panose="02020603050405020304" pitchFamily="18" charset="0"/>
              </a:rPr>
              <a:t>The NSFAS Management has been hard at work since the 2018 application cycle opened on the 01</a:t>
            </a:r>
            <a:r>
              <a:rPr lang="en-ZA" sz="1333" baseline="30000" dirty="0">
                <a:solidFill>
                  <a:srgbClr val="002060"/>
                </a:solidFill>
                <a:ea typeface="Times New Roman" panose="02020603050405020304" pitchFamily="18" charset="0"/>
                <a:cs typeface="Times New Roman" panose="02020603050405020304" pitchFamily="18" charset="0"/>
              </a:rPr>
              <a:t>st</a:t>
            </a:r>
            <a:r>
              <a:rPr lang="en-ZA" sz="1333" dirty="0">
                <a:solidFill>
                  <a:srgbClr val="002060"/>
                </a:solidFill>
                <a:ea typeface="Times New Roman" panose="02020603050405020304" pitchFamily="18" charset="0"/>
                <a:cs typeface="Times New Roman" panose="02020603050405020304" pitchFamily="18" charset="0"/>
              </a:rPr>
              <a:t> of August 2017, including TVET walk-ins during the month of January 2018 through to the 1</a:t>
            </a:r>
            <a:r>
              <a:rPr lang="en-ZA" sz="1333" baseline="30000" dirty="0">
                <a:solidFill>
                  <a:srgbClr val="002060"/>
                </a:solidFill>
                <a:ea typeface="Times New Roman" panose="02020603050405020304" pitchFamily="18" charset="0"/>
                <a:cs typeface="Times New Roman" panose="02020603050405020304" pitchFamily="18" charset="0"/>
              </a:rPr>
              <a:t>st</a:t>
            </a:r>
            <a:r>
              <a:rPr lang="en-ZA" sz="1333" dirty="0">
                <a:solidFill>
                  <a:srgbClr val="002060"/>
                </a:solidFill>
                <a:ea typeface="Times New Roman" panose="02020603050405020304" pitchFamily="18" charset="0"/>
                <a:cs typeface="Times New Roman" panose="02020603050405020304" pitchFamily="18" charset="0"/>
              </a:rPr>
              <a:t> week of February, 2018. </a:t>
            </a:r>
          </a:p>
        </p:txBody>
      </p:sp>
      <p:sp>
        <p:nvSpPr>
          <p:cNvPr id="3" name="Rectangle 2"/>
          <p:cNvSpPr/>
          <p:nvPr/>
        </p:nvSpPr>
        <p:spPr>
          <a:xfrm>
            <a:off x="143339" y="2248217"/>
            <a:ext cx="5568619" cy="4399859"/>
          </a:xfrm>
          <a:prstGeom prst="rect">
            <a:avLst/>
          </a:prstGeom>
        </p:spPr>
        <p:txBody>
          <a:bodyPr wrap="square">
            <a:spAutoFit/>
          </a:bodyPr>
          <a:lstStyle/>
          <a:p>
            <a:pPr marL="0" lvl="1" algn="just" defTabSz="1219170">
              <a:buClr>
                <a:srgbClr val="D36E28"/>
              </a:buClr>
            </a:pPr>
            <a:r>
              <a:rPr lang="en-ZA" sz="1333" dirty="0">
                <a:solidFill>
                  <a:srgbClr val="002060"/>
                </a:solidFill>
                <a:ea typeface="Times New Roman" panose="02020603050405020304" pitchFamily="18" charset="0"/>
                <a:cs typeface="Times New Roman" panose="02020603050405020304" pitchFamily="18" charset="0"/>
              </a:rPr>
              <a:t>During this period the following have been achieved:</a:t>
            </a:r>
          </a:p>
          <a:p>
            <a:pPr marL="0" lvl="1" algn="just" defTabSz="1219170">
              <a:buClr>
                <a:srgbClr val="D36E28"/>
              </a:buClr>
            </a:pPr>
            <a:endParaRPr lang="en-ZA" sz="1333" dirty="0">
              <a:solidFill>
                <a:srgbClr val="002060"/>
              </a:solidFill>
              <a:ea typeface="Times New Roman" panose="02020603050405020304" pitchFamily="18" charset="0"/>
              <a:cs typeface="Times New Roman" panose="02020603050405020304" pitchFamily="18" charset="0"/>
            </a:endParaRP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Total of 408K applications received – 258K University &amp; 149K TVETs;</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More than 90% of the received applications have been validated (DHA, SASSA, and Income verifications);</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NSFAS has confirmed and communicated funding for 117K students (67K – University &amp; 50K TVETs);</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A further 113K (95K &amp; 18K, University &amp; TVETs respectively) students have been assessed to meet NSFAS funding criteria – pending confirmation of admission from the institutions;</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In order to sustain operations, and advance student allowances at campuses, NSFAS has made an upfront payment to both Universities and TVETs to the total of about R2bn in January; </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Furthermore disbursement of allowances to students on SBUX (13 institutions) have also been made for February;</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Category 2 applications – development work completed, UAT completed, sign off pending;</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Category 3 – CACH integration development work has been completed.  UAT environment being prepared between NSFAS and CACH.</a:t>
            </a:r>
          </a:p>
        </p:txBody>
      </p:sp>
      <p:sp>
        <p:nvSpPr>
          <p:cNvPr id="4" name="Rectangle 3"/>
          <p:cNvSpPr/>
          <p:nvPr/>
        </p:nvSpPr>
        <p:spPr>
          <a:xfrm>
            <a:off x="143339" y="1796819"/>
            <a:ext cx="5568619" cy="318100"/>
          </a:xfrm>
          <a:prstGeom prst="rect">
            <a:avLst/>
          </a:prstGeom>
          <a:solidFill>
            <a:schemeClr val="bg1">
              <a:lumMod val="50000"/>
            </a:schemeClr>
          </a:solidFill>
        </p:spPr>
        <p:txBody>
          <a:bodyPr wrap="square">
            <a:spAutoFit/>
          </a:bodyPr>
          <a:lstStyle/>
          <a:p>
            <a:pPr defTabSz="1219170"/>
            <a:r>
              <a:rPr lang="en-ZA" sz="1467" b="1" dirty="0">
                <a:solidFill>
                  <a:prstClr val="white"/>
                </a:solidFill>
                <a:ea typeface="Times New Roman" panose="02020603050405020304" pitchFamily="18" charset="0"/>
                <a:cs typeface="Times New Roman" panose="02020603050405020304" pitchFamily="18" charset="0"/>
              </a:rPr>
              <a:t>1.1 ACHIEVEMENTS</a:t>
            </a:r>
          </a:p>
        </p:txBody>
      </p:sp>
      <p:sp>
        <p:nvSpPr>
          <p:cNvPr id="9" name="Rectangle 8"/>
          <p:cNvSpPr/>
          <p:nvPr/>
        </p:nvSpPr>
        <p:spPr>
          <a:xfrm>
            <a:off x="5995917" y="1796819"/>
            <a:ext cx="5955353" cy="318100"/>
          </a:xfrm>
          <a:prstGeom prst="rect">
            <a:avLst/>
          </a:prstGeom>
          <a:solidFill>
            <a:schemeClr val="bg1">
              <a:lumMod val="50000"/>
            </a:schemeClr>
          </a:solidFill>
        </p:spPr>
        <p:txBody>
          <a:bodyPr wrap="square">
            <a:spAutoFit/>
          </a:bodyPr>
          <a:lstStyle/>
          <a:p>
            <a:pPr defTabSz="1219170"/>
            <a:r>
              <a:rPr lang="en-ZA" sz="1467" b="1" dirty="0">
                <a:solidFill>
                  <a:prstClr val="white"/>
                </a:solidFill>
                <a:ea typeface="Times New Roman" panose="02020603050405020304" pitchFamily="18" charset="0"/>
                <a:cs typeface="Times New Roman" panose="02020603050405020304" pitchFamily="18" charset="0"/>
              </a:rPr>
              <a:t>1.2 CHALLENGES</a:t>
            </a:r>
          </a:p>
        </p:txBody>
      </p:sp>
      <p:sp>
        <p:nvSpPr>
          <p:cNvPr id="5" name="Rectangle 4"/>
          <p:cNvSpPr/>
          <p:nvPr/>
        </p:nvSpPr>
        <p:spPr>
          <a:xfrm>
            <a:off x="5995917" y="2180862"/>
            <a:ext cx="6129940" cy="4604979"/>
          </a:xfrm>
          <a:prstGeom prst="rect">
            <a:avLst/>
          </a:prstGeom>
        </p:spPr>
        <p:txBody>
          <a:bodyPr wrap="square">
            <a:spAutoFit/>
          </a:bodyPr>
          <a:lstStyle/>
          <a:p>
            <a:pPr marL="0" lvl="1" algn="just" defTabSz="1219170">
              <a:buClr>
                <a:srgbClr val="D36E28"/>
              </a:buClr>
            </a:pPr>
            <a:r>
              <a:rPr lang="en-ZA" sz="1333" dirty="0">
                <a:solidFill>
                  <a:srgbClr val="002060"/>
                </a:solidFill>
                <a:ea typeface="Times New Roman" panose="02020603050405020304" pitchFamily="18" charset="0"/>
                <a:cs typeface="Times New Roman" panose="02020603050405020304" pitchFamily="18" charset="0"/>
              </a:rPr>
              <a:t>Even though a lot has been achieved in the 2018 Application cycle compared to previous years, there have also been challenges. Some  of the critical challenges are listed below:</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As a results of changes in the sector, including the Presidential Pronouncement on Fee Free Higher Education, some of the NSFAS systems and processes were not flexible enough to respond to the changes during required short timeframes. This led to a lot of manual workarounds in order to make funding decisions;</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NSFAS require inputs from institutions and other stakeholders for decision making, this has been a major dependency particularly this year due to the Presidential pronouncement to ensure we minimise the risk identified by all key stakeholders;</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Some of these inputs were delayed, thereby impacting the speed at which NSFAS may make funding decisions. In other instances, the data was received with many errors or had missing fields. These inputs include:</a:t>
            </a: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Admissions lists in order to confirm funding for FTENS;</a:t>
            </a: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Academic results for returning students;</a:t>
            </a: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Cost of qualifications required to estimate allowances for institutions.</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NSFAS human capacity and skills remains one of the key priorities for management. However, many positions in key areas have been filled in the last few months and has led to some improvement.</a:t>
            </a:r>
          </a:p>
        </p:txBody>
      </p:sp>
    </p:spTree>
    <p:extLst>
      <p:ext uri="{BB962C8B-B14F-4D97-AF65-F5344CB8AC3E}">
        <p14:creationId xmlns:p14="http://schemas.microsoft.com/office/powerpoint/2010/main" xmlns="" val="665328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37159"/>
            <a:ext cx="10713152" cy="938140"/>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2018 APPLICATIONS</a:t>
            </a:r>
          </a:p>
          <a:p>
            <a:pPr defTabSz="1219170">
              <a:buClr>
                <a:srgbClr val="C00000"/>
              </a:buClr>
            </a:pPr>
            <a:r>
              <a:rPr lang="en-ZA" sz="1600" b="1" dirty="0">
                <a:solidFill>
                  <a:prstClr val="white">
                    <a:lumMod val="50000"/>
                  </a:prstClr>
                </a:solidFill>
                <a:cs typeface="Arial" panose="020B0604020202020204" pitchFamily="34" charset="0"/>
              </a:rPr>
              <a:t>EXECUTIVE SUMMARY</a:t>
            </a:r>
          </a:p>
        </p:txBody>
      </p:sp>
      <p:sp>
        <p:nvSpPr>
          <p:cNvPr id="3" name="Rectangle 2"/>
          <p:cNvSpPr/>
          <p:nvPr/>
        </p:nvSpPr>
        <p:spPr>
          <a:xfrm>
            <a:off x="192537" y="1514339"/>
            <a:ext cx="6064175" cy="5015219"/>
          </a:xfrm>
          <a:prstGeom prst="rect">
            <a:avLst/>
          </a:prstGeom>
        </p:spPr>
        <p:txBody>
          <a:bodyPr wrap="square">
            <a:spAutoFit/>
          </a:bodyPr>
          <a:lstStyle/>
          <a:p>
            <a:pPr marL="0" lvl="1" algn="just" defTabSz="1219170">
              <a:buClr>
                <a:srgbClr val="D36E28"/>
              </a:buClr>
            </a:pPr>
            <a:r>
              <a:rPr lang="en-ZA" sz="1333" dirty="0">
                <a:solidFill>
                  <a:srgbClr val="002060"/>
                </a:solidFill>
                <a:ea typeface="Times New Roman" panose="02020603050405020304" pitchFamily="18" charset="0"/>
                <a:cs typeface="Times New Roman" panose="02020603050405020304" pitchFamily="18" charset="0"/>
              </a:rPr>
              <a:t>In other to mitigate the identified challenges, NSFAS management has implemented the following initiatives as priority for the organisation:</a:t>
            </a:r>
          </a:p>
          <a:p>
            <a:pPr marL="0" lvl="1" algn="just" defTabSz="1219170">
              <a:buClr>
                <a:srgbClr val="D36E28"/>
              </a:buClr>
            </a:pPr>
            <a:endParaRPr lang="en-ZA" sz="1333" dirty="0">
              <a:solidFill>
                <a:srgbClr val="002060"/>
              </a:solidFill>
              <a:ea typeface="Times New Roman" panose="02020603050405020304" pitchFamily="18" charset="0"/>
              <a:cs typeface="Times New Roman" panose="02020603050405020304" pitchFamily="18" charset="0"/>
            </a:endParaRPr>
          </a:p>
          <a:p>
            <a:pPr marL="228594" lvl="1" indent="-228594" algn="just" defTabSz="1219170">
              <a:buClr>
                <a:srgbClr val="D36E28"/>
              </a:buClr>
              <a:buFont typeface="Wingdings" panose="05000000000000000000" pitchFamily="2" charset="2"/>
              <a:buChar char="§"/>
            </a:pPr>
            <a:r>
              <a:rPr lang="en-ZA" sz="1333" b="1" i="1" dirty="0">
                <a:solidFill>
                  <a:srgbClr val="002060"/>
                </a:solidFill>
                <a:ea typeface="Times New Roman" panose="02020603050405020304" pitchFamily="18" charset="0"/>
                <a:cs typeface="Times New Roman" panose="02020603050405020304" pitchFamily="18" charset="0"/>
              </a:rPr>
              <a:t>Institutions Engagement, Servicing Team and Contact Centre</a:t>
            </a:r>
            <a:r>
              <a:rPr lang="en-ZA" sz="1333" dirty="0">
                <a:solidFill>
                  <a:srgbClr val="002060"/>
                </a:solidFill>
                <a:ea typeface="Times New Roman" panose="02020603050405020304" pitchFamily="18" charset="0"/>
                <a:cs typeface="Times New Roman" panose="02020603050405020304" pitchFamily="18" charset="0"/>
              </a:rPr>
              <a:t>: These are key areas that are student facing. NSFAS has ensured that processes, technologies and human capacity in these areas is adequate to meet the demands of the fee free higher education. Some of the ongoing initiatives include: </a:t>
            </a: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Improved Contact Centre telephone system which will allow high call volume without disruptions.</a:t>
            </a: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Realignment of the organisational structure in these areas informed by the NSFAS new value chain. NSFAS continues to recruit individuals in these areas. </a:t>
            </a: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A Senior level dedicated team that continuously support all external stakeholders including students, institutions, PCHET, USAf, </a:t>
            </a:r>
            <a:r>
              <a:rPr lang="en-ZA" sz="1333" dirty="0" err="1">
                <a:solidFill>
                  <a:srgbClr val="002060"/>
                </a:solidFill>
                <a:ea typeface="Times New Roman" panose="02020603050405020304" pitchFamily="18" charset="0"/>
                <a:cs typeface="Times New Roman" panose="02020603050405020304" pitchFamily="18" charset="0"/>
              </a:rPr>
              <a:t>etc</a:t>
            </a:r>
            <a:r>
              <a:rPr lang="en-ZA" sz="1333" dirty="0">
                <a:solidFill>
                  <a:srgbClr val="002060"/>
                </a:solidFill>
                <a:ea typeface="Times New Roman" panose="02020603050405020304" pitchFamily="18" charset="0"/>
                <a:cs typeface="Times New Roman" panose="02020603050405020304" pitchFamily="18" charset="0"/>
              </a:rPr>
              <a:t>;</a:t>
            </a:r>
          </a:p>
          <a:p>
            <a:pPr marL="228594" lvl="1" indent="-228594" algn="just" defTabSz="1219170">
              <a:buClr>
                <a:srgbClr val="D36E28"/>
              </a:buClr>
              <a:buFont typeface="Wingdings" panose="05000000000000000000" pitchFamily="2" charset="2"/>
              <a:buChar char="§"/>
            </a:pPr>
            <a:r>
              <a:rPr lang="en-ZA" sz="1333" b="1" i="1" dirty="0">
                <a:solidFill>
                  <a:srgbClr val="002060"/>
                </a:solidFill>
                <a:ea typeface="Times New Roman" panose="02020603050405020304" pitchFamily="18" charset="0"/>
                <a:cs typeface="Times New Roman" panose="02020603050405020304" pitchFamily="18" charset="0"/>
              </a:rPr>
              <a:t>External Support </a:t>
            </a:r>
            <a:r>
              <a:rPr lang="en-ZA" sz="1333" dirty="0">
                <a:solidFill>
                  <a:srgbClr val="002060"/>
                </a:solidFill>
                <a:ea typeface="Times New Roman" panose="02020603050405020304" pitchFamily="18" charset="0"/>
                <a:cs typeface="Times New Roman" panose="02020603050405020304" pitchFamily="18" charset="0"/>
              </a:rPr>
              <a:t>– NSFAS has engaged KPMG from September 2017 to ensure that the 2018 programme delivers on its mandate (Program Assurance). Also, the organisation has engaged Deloitte in order to bolster internal Programme and Change Management capacity. This engagement will also assist to kick start some of the key future initiatives like the 2019 Programme (Transformation);</a:t>
            </a:r>
          </a:p>
          <a:p>
            <a:pPr marL="228594" lvl="1"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NSFAS will also identify and rollout disbursements together with Standard band &amp; VBS. This is envisaged to reposition our SBUX brand and improve student experience at institutions.</a:t>
            </a:r>
          </a:p>
        </p:txBody>
      </p:sp>
      <p:sp>
        <p:nvSpPr>
          <p:cNvPr id="4" name="Rectangle 3"/>
          <p:cNvSpPr/>
          <p:nvPr/>
        </p:nvSpPr>
        <p:spPr>
          <a:xfrm>
            <a:off x="201731" y="1101835"/>
            <a:ext cx="6054980" cy="318100"/>
          </a:xfrm>
          <a:prstGeom prst="rect">
            <a:avLst/>
          </a:prstGeom>
          <a:solidFill>
            <a:schemeClr val="bg1">
              <a:lumMod val="50000"/>
            </a:schemeClr>
          </a:solidFill>
        </p:spPr>
        <p:txBody>
          <a:bodyPr wrap="square">
            <a:spAutoFit/>
          </a:bodyPr>
          <a:lstStyle/>
          <a:p>
            <a:pPr defTabSz="1219170"/>
            <a:r>
              <a:rPr lang="en-ZA" sz="1467" b="1" dirty="0">
                <a:solidFill>
                  <a:prstClr val="white"/>
                </a:solidFill>
                <a:ea typeface="Times New Roman" panose="02020603050405020304" pitchFamily="18" charset="0"/>
                <a:cs typeface="Times New Roman" panose="02020603050405020304" pitchFamily="18" charset="0"/>
              </a:rPr>
              <a:t>1.3 Key Initiatives</a:t>
            </a:r>
          </a:p>
        </p:txBody>
      </p:sp>
      <p:sp>
        <p:nvSpPr>
          <p:cNvPr id="10" name="Rectangle 9"/>
          <p:cNvSpPr/>
          <p:nvPr/>
        </p:nvSpPr>
        <p:spPr>
          <a:xfrm>
            <a:off x="6541040" y="1139448"/>
            <a:ext cx="5529243" cy="5220340"/>
          </a:xfrm>
          <a:prstGeom prst="rect">
            <a:avLst/>
          </a:prstGeom>
        </p:spPr>
        <p:txBody>
          <a:bodyPr wrap="square">
            <a:spAutoFit/>
          </a:bodyPr>
          <a:lstStyle/>
          <a:p>
            <a:pPr marL="0" lvl="1" algn="just" defTabSz="1219170">
              <a:buClr>
                <a:srgbClr val="D36E28"/>
              </a:buClr>
            </a:pPr>
            <a:r>
              <a:rPr lang="en-ZA" sz="1333" b="1" dirty="0">
                <a:solidFill>
                  <a:srgbClr val="D36E28"/>
                </a:solidFill>
                <a:ea typeface="Times New Roman" panose="02020603050405020304" pitchFamily="18" charset="0"/>
                <a:cs typeface="Times New Roman" panose="02020603050405020304" pitchFamily="18" charset="0"/>
              </a:rPr>
              <a:t>FUNDING DECISIONS &amp; COMMUNICATION OF OUTCOMES</a:t>
            </a:r>
          </a:p>
          <a:p>
            <a:pPr marL="0" lvl="1" algn="just" defTabSz="1219170">
              <a:buClr>
                <a:srgbClr val="D36E28"/>
              </a:buClr>
            </a:pPr>
            <a:endParaRPr lang="en-ZA" sz="1333" b="1" dirty="0">
              <a:solidFill>
                <a:srgbClr val="D36E28"/>
              </a:solidFill>
              <a:ea typeface="Times New Roman" panose="02020603050405020304" pitchFamily="18" charset="0"/>
              <a:cs typeface="Times New Roman" panose="02020603050405020304" pitchFamily="18" charset="0"/>
            </a:endParaRPr>
          </a:p>
          <a:p>
            <a:pPr marL="0" lvl="1" algn="just" defTabSz="1219170">
              <a:buClr>
                <a:srgbClr val="D36E28"/>
              </a:buClr>
            </a:pPr>
            <a:r>
              <a:rPr lang="en-ZA" sz="1333" dirty="0">
                <a:solidFill>
                  <a:srgbClr val="002060"/>
                </a:solidFill>
                <a:ea typeface="Times New Roman" panose="02020603050405020304" pitchFamily="18" charset="0"/>
                <a:cs typeface="Times New Roman" panose="02020603050405020304" pitchFamily="18" charset="0"/>
              </a:rPr>
              <a:t>In order to complete all funding decisions and disbursement of allowances to students, NSFAS will focus on the following outcomes:</a:t>
            </a: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Continuously engage institutions, with the support of USAf and DHET, to ensure that all </a:t>
            </a:r>
            <a:r>
              <a:rPr lang="en-ZA" sz="1333" b="1" i="1" dirty="0">
                <a:solidFill>
                  <a:srgbClr val="002060"/>
                </a:solidFill>
                <a:ea typeface="Times New Roman" panose="02020603050405020304" pitchFamily="18" charset="0"/>
                <a:cs typeface="Times New Roman" panose="02020603050405020304" pitchFamily="18" charset="0"/>
              </a:rPr>
              <a:t>student admissions </a:t>
            </a:r>
            <a:r>
              <a:rPr lang="en-ZA" sz="1333" dirty="0">
                <a:solidFill>
                  <a:srgbClr val="002060"/>
                </a:solidFill>
                <a:ea typeface="Times New Roman" panose="02020603050405020304" pitchFamily="18" charset="0"/>
                <a:cs typeface="Times New Roman" panose="02020603050405020304" pitchFamily="18" charset="0"/>
              </a:rPr>
              <a:t>are send to NSFAS for funding decisions: Target Date: </a:t>
            </a:r>
            <a:r>
              <a:rPr lang="en-ZA" sz="1333" b="1" i="1" dirty="0">
                <a:solidFill>
                  <a:srgbClr val="002060"/>
                </a:solidFill>
                <a:ea typeface="Times New Roman" panose="02020603050405020304" pitchFamily="18" charset="0"/>
                <a:cs typeface="Times New Roman" panose="02020603050405020304" pitchFamily="18" charset="0"/>
              </a:rPr>
              <a:t>23rd February 2017.  Institutions have missed the agreed timelines, NSFAS has made a 2</a:t>
            </a:r>
            <a:r>
              <a:rPr lang="en-ZA" sz="1333" b="1" i="1" baseline="30000" dirty="0">
                <a:solidFill>
                  <a:srgbClr val="002060"/>
                </a:solidFill>
                <a:ea typeface="Times New Roman" panose="02020603050405020304" pitchFamily="18" charset="0"/>
                <a:cs typeface="Times New Roman" panose="02020603050405020304" pitchFamily="18" charset="0"/>
              </a:rPr>
              <a:t>nd</a:t>
            </a:r>
            <a:r>
              <a:rPr lang="en-ZA" sz="1333" b="1" i="1" dirty="0">
                <a:solidFill>
                  <a:srgbClr val="002060"/>
                </a:solidFill>
                <a:ea typeface="Times New Roman" panose="02020603050405020304" pitchFamily="18" charset="0"/>
                <a:cs typeface="Times New Roman" panose="02020603050405020304" pitchFamily="18" charset="0"/>
              </a:rPr>
              <a:t> call to the institutions;</a:t>
            </a:r>
          </a:p>
          <a:p>
            <a:pPr marL="838179" lvl="2" indent="-228594" algn="just" defTabSz="1219170">
              <a:buClr>
                <a:srgbClr val="D36E28"/>
              </a:buClr>
              <a:buFont typeface="Wingdings" panose="05000000000000000000" pitchFamily="2" charset="2"/>
              <a:buChar char="§"/>
            </a:pPr>
            <a:endParaRPr lang="en-ZA" sz="1333" dirty="0">
              <a:solidFill>
                <a:srgbClr val="002060"/>
              </a:solidFill>
              <a:ea typeface="Times New Roman" panose="02020603050405020304" pitchFamily="18" charset="0"/>
              <a:cs typeface="Times New Roman" panose="02020603050405020304" pitchFamily="18" charset="0"/>
            </a:endParaRP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Continuously engage institutions, with the support of </a:t>
            </a:r>
            <a:r>
              <a:rPr lang="en-ZA" sz="1333" dirty="0" err="1">
                <a:solidFill>
                  <a:srgbClr val="002060"/>
                </a:solidFill>
                <a:ea typeface="Times New Roman" panose="02020603050405020304" pitchFamily="18" charset="0"/>
                <a:cs typeface="Times New Roman" panose="02020603050405020304" pitchFamily="18" charset="0"/>
              </a:rPr>
              <a:t>USAf</a:t>
            </a:r>
            <a:r>
              <a:rPr lang="en-ZA" sz="1333" dirty="0">
                <a:solidFill>
                  <a:srgbClr val="002060"/>
                </a:solidFill>
                <a:ea typeface="Times New Roman" panose="02020603050405020304" pitchFamily="18" charset="0"/>
                <a:cs typeface="Times New Roman" panose="02020603050405020304" pitchFamily="18" charset="0"/>
              </a:rPr>
              <a:t> and DHET, to ensure that all </a:t>
            </a:r>
            <a:r>
              <a:rPr lang="en-ZA" sz="1333" b="1" i="1" dirty="0">
                <a:solidFill>
                  <a:srgbClr val="002060"/>
                </a:solidFill>
                <a:ea typeface="Times New Roman" panose="02020603050405020304" pitchFamily="18" charset="0"/>
                <a:cs typeface="Times New Roman" panose="02020603050405020304" pitchFamily="18" charset="0"/>
              </a:rPr>
              <a:t>academic results </a:t>
            </a:r>
            <a:r>
              <a:rPr lang="en-ZA" sz="1333" dirty="0">
                <a:solidFill>
                  <a:srgbClr val="002060"/>
                </a:solidFill>
                <a:ea typeface="Times New Roman" panose="02020603050405020304" pitchFamily="18" charset="0"/>
                <a:cs typeface="Times New Roman" panose="02020603050405020304" pitchFamily="18" charset="0"/>
              </a:rPr>
              <a:t>for returning students are submitted to NSFAS: Target Date: </a:t>
            </a:r>
            <a:r>
              <a:rPr lang="en-ZA" sz="1333" b="1" i="1" dirty="0">
                <a:solidFill>
                  <a:srgbClr val="002060"/>
                </a:solidFill>
                <a:ea typeface="Times New Roman" panose="02020603050405020304" pitchFamily="18" charset="0"/>
                <a:cs typeface="Times New Roman" panose="02020603050405020304" pitchFamily="18" charset="0"/>
              </a:rPr>
              <a:t>02nd of March 2018.</a:t>
            </a:r>
          </a:p>
          <a:p>
            <a:pPr marL="838179" lvl="2" indent="-228594" algn="just" defTabSz="1219170">
              <a:buClr>
                <a:srgbClr val="D36E28"/>
              </a:buClr>
              <a:buFont typeface="Wingdings" panose="05000000000000000000" pitchFamily="2" charset="2"/>
              <a:buChar char="§"/>
            </a:pPr>
            <a:endParaRPr lang="en-ZA" sz="1333" dirty="0">
              <a:solidFill>
                <a:srgbClr val="FF0000"/>
              </a:solidFill>
              <a:ea typeface="Times New Roman" panose="02020603050405020304" pitchFamily="18" charset="0"/>
              <a:cs typeface="Times New Roman" panose="02020603050405020304" pitchFamily="18" charset="0"/>
            </a:endParaRP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Complete funding decisions and communicate funding outcomes, including rejections, for FTENS and returning students. NB: Dependent on the two points above. Target Date:</a:t>
            </a:r>
            <a:r>
              <a:rPr lang="en-ZA" sz="1333" b="1" i="1" dirty="0">
                <a:solidFill>
                  <a:srgbClr val="002060"/>
                </a:solidFill>
                <a:ea typeface="Times New Roman" panose="02020603050405020304" pitchFamily="18" charset="0"/>
                <a:cs typeface="Times New Roman" panose="02020603050405020304" pitchFamily="18" charset="0"/>
              </a:rPr>
              <a:t> 02nd March 2018</a:t>
            </a:r>
          </a:p>
          <a:p>
            <a:pPr marL="838179" lvl="2" indent="-228594" algn="just" defTabSz="1219170">
              <a:buClr>
                <a:srgbClr val="D36E28"/>
              </a:buClr>
              <a:buFont typeface="Wingdings" panose="05000000000000000000" pitchFamily="2" charset="2"/>
              <a:buChar char="§"/>
            </a:pPr>
            <a:endParaRPr lang="en-ZA" sz="1333" dirty="0">
              <a:solidFill>
                <a:srgbClr val="FF0000"/>
              </a:solidFill>
              <a:ea typeface="Times New Roman" panose="02020603050405020304" pitchFamily="18" charset="0"/>
              <a:cs typeface="Times New Roman" panose="02020603050405020304" pitchFamily="18" charset="0"/>
            </a:endParaRP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Communicate funding outcomes to rejected students – </a:t>
            </a:r>
            <a:r>
              <a:rPr lang="en-ZA" sz="1333" b="1" i="1" dirty="0">
                <a:solidFill>
                  <a:srgbClr val="002060"/>
                </a:solidFill>
                <a:ea typeface="Times New Roman" panose="02020603050405020304" pitchFamily="18" charset="0"/>
                <a:cs typeface="Times New Roman" panose="02020603050405020304" pitchFamily="18" charset="0"/>
              </a:rPr>
              <a:t>02nd March 2018.</a:t>
            </a:r>
          </a:p>
          <a:p>
            <a:pPr marL="609585" lvl="2" algn="just" defTabSz="1219170">
              <a:buClr>
                <a:srgbClr val="D36E28"/>
              </a:buClr>
            </a:pPr>
            <a:endParaRPr lang="en-ZA" sz="1333" dirty="0">
              <a:solidFill>
                <a:srgbClr val="FF0000"/>
              </a:solidFill>
              <a:ea typeface="Times New Roman" panose="02020603050405020304" pitchFamily="18" charset="0"/>
              <a:cs typeface="Times New Roman" panose="02020603050405020304" pitchFamily="18" charset="0"/>
            </a:endParaRPr>
          </a:p>
          <a:p>
            <a:pPr marL="838179" lvl="2"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Internal – Commence with Category 2 applications processing: Target date: </a:t>
            </a:r>
            <a:r>
              <a:rPr lang="en-ZA" sz="1333" b="1" i="1" dirty="0">
                <a:solidFill>
                  <a:srgbClr val="002060"/>
                </a:solidFill>
                <a:ea typeface="Times New Roman" panose="02020603050405020304" pitchFamily="18" charset="0"/>
                <a:cs typeface="Times New Roman" panose="02020603050405020304" pitchFamily="18" charset="0"/>
              </a:rPr>
              <a:t>28</a:t>
            </a:r>
            <a:r>
              <a:rPr lang="en-ZA" sz="1333" b="1" i="1" baseline="30000" dirty="0">
                <a:solidFill>
                  <a:srgbClr val="002060"/>
                </a:solidFill>
                <a:ea typeface="Times New Roman" panose="02020603050405020304" pitchFamily="18" charset="0"/>
                <a:cs typeface="Times New Roman" panose="02020603050405020304" pitchFamily="18" charset="0"/>
              </a:rPr>
              <a:t>th</a:t>
            </a:r>
            <a:r>
              <a:rPr lang="en-ZA" sz="1333" b="1" i="1" dirty="0">
                <a:solidFill>
                  <a:srgbClr val="002060"/>
                </a:solidFill>
                <a:ea typeface="Times New Roman" panose="02020603050405020304" pitchFamily="18" charset="0"/>
                <a:cs typeface="Times New Roman" panose="02020603050405020304" pitchFamily="18" charset="0"/>
              </a:rPr>
              <a:t> February 2018</a:t>
            </a:r>
            <a:r>
              <a:rPr lang="en-ZA" sz="1333" dirty="0">
                <a:solidFill>
                  <a:srgbClr val="002060"/>
                </a:solidFill>
                <a:ea typeface="Times New Roman" panose="02020603050405020304" pitchFamily="18" charset="0"/>
                <a:cs typeface="Times New Roman" panose="02020603050405020304" pitchFamily="18" charset="0"/>
              </a:rPr>
              <a:t>;</a:t>
            </a:r>
          </a:p>
        </p:txBody>
      </p:sp>
      <p:cxnSp>
        <p:nvCxnSpPr>
          <p:cNvPr id="7" name="Straight Connector 6"/>
          <p:cNvCxnSpPr/>
          <p:nvPr/>
        </p:nvCxnSpPr>
        <p:spPr>
          <a:xfrm>
            <a:off x="6693686" y="1508787"/>
            <a:ext cx="53765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80043" y="1124744"/>
            <a:ext cx="0" cy="561105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81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80309" y="2094911"/>
            <a:ext cx="3215680" cy="3704604"/>
          </a:xfrm>
          <a:prstGeom prst="rect">
            <a:avLst/>
          </a:prstGeom>
          <a:solidFill>
            <a:schemeClr val="bg1">
              <a:lumMod val="65000"/>
            </a:schemeClr>
          </a:solidFill>
        </p:spPr>
        <p:txBody>
          <a:bodyPr wrap="square" rtlCol="0">
            <a:spAutoFit/>
          </a:bodyPr>
          <a:lstStyle/>
          <a:p>
            <a:pPr marL="380990" indent="-380990" defTabSz="1219170">
              <a:buClr>
                <a:srgbClr val="EAAB21"/>
              </a:buClr>
              <a:buFont typeface="Wingdings" panose="05000000000000000000" pitchFamily="2" charset="2"/>
              <a:buChar char="§"/>
            </a:pPr>
            <a:r>
              <a:rPr lang="en-ZA" sz="1467" dirty="0">
                <a:solidFill>
                  <a:prstClr val="white"/>
                </a:solidFill>
              </a:rPr>
              <a:t>The Minister of Higher Education and Training confirmed the revised 2018 allocations to NSFAS on the 14</a:t>
            </a:r>
            <a:r>
              <a:rPr lang="en-ZA" sz="1467" baseline="30000" dirty="0">
                <a:solidFill>
                  <a:prstClr val="white"/>
                </a:solidFill>
              </a:rPr>
              <a:t>th</a:t>
            </a:r>
            <a:r>
              <a:rPr lang="en-ZA" sz="1467" dirty="0">
                <a:solidFill>
                  <a:prstClr val="white"/>
                </a:solidFill>
              </a:rPr>
              <a:t> February 2018. </a:t>
            </a:r>
          </a:p>
          <a:p>
            <a:pPr marL="380990" indent="-380990" defTabSz="1219170">
              <a:buClr>
                <a:srgbClr val="EAAB21"/>
              </a:buClr>
              <a:buFont typeface="Wingdings" panose="05000000000000000000" pitchFamily="2" charset="2"/>
              <a:buChar char="§"/>
            </a:pPr>
            <a:r>
              <a:rPr lang="en-ZA" sz="1467" dirty="0">
                <a:solidFill>
                  <a:prstClr val="white"/>
                </a:solidFill>
              </a:rPr>
              <a:t>The revised allocations include the DHET Bursary Programme (Fee-Free Education) additional funding for both TVETs (R2.6 billion) and universities (R4.6 billion). </a:t>
            </a:r>
          </a:p>
          <a:p>
            <a:pPr marL="380990" indent="-380990" defTabSz="1219170">
              <a:buClr>
                <a:srgbClr val="EAAB21"/>
              </a:buClr>
              <a:buFont typeface="Wingdings" panose="05000000000000000000" pitchFamily="2" charset="2"/>
              <a:buChar char="§"/>
            </a:pPr>
            <a:r>
              <a:rPr lang="en-ZA" sz="1467" dirty="0">
                <a:solidFill>
                  <a:prstClr val="white"/>
                </a:solidFill>
              </a:rPr>
              <a:t>Additional funding will be applied to First Time Entrants as provision had been made to fund all returning students from the original allocation.</a:t>
            </a:r>
          </a:p>
        </p:txBody>
      </p:sp>
      <p:sp>
        <p:nvSpPr>
          <p:cNvPr id="7" name="Rectangle 6"/>
          <p:cNvSpPr/>
          <p:nvPr/>
        </p:nvSpPr>
        <p:spPr>
          <a:xfrm>
            <a:off x="1002505" y="24229"/>
            <a:ext cx="10713152" cy="917685"/>
          </a:xfrm>
          <a:prstGeom prst="rect">
            <a:avLst/>
          </a:prstGeom>
        </p:spPr>
        <p:txBody>
          <a:bodyPr wrap="square" lIns="116336" tIns="58165" rIns="116336" bIns="58165">
            <a:spAutoFit/>
          </a:bodyPr>
          <a:lstStyle/>
          <a:p>
            <a:pPr defTabSz="1219170">
              <a:buClr>
                <a:srgbClr val="C00000"/>
              </a:buClr>
            </a:pPr>
            <a:r>
              <a:rPr lang="en-ZA" sz="3600" b="1" dirty="0">
                <a:solidFill>
                  <a:prstClr val="white">
                    <a:lumMod val="50000"/>
                  </a:prstClr>
                </a:solidFill>
                <a:cs typeface="Arial" panose="020B0604020202020204" pitchFamily="34" charset="0"/>
              </a:rPr>
              <a:t>2018 APPLICATIONS – OVERALL ALLOCATION</a:t>
            </a:r>
          </a:p>
          <a:p>
            <a:pPr defTabSz="1219170">
              <a:buClr>
                <a:srgbClr val="C00000"/>
              </a:buClr>
            </a:pPr>
            <a:r>
              <a:rPr lang="en-ZA" sz="1600" b="1" dirty="0">
                <a:solidFill>
                  <a:prstClr val="white">
                    <a:lumMod val="50000"/>
                  </a:prstClr>
                </a:solidFill>
                <a:cs typeface="Arial" panose="020B0604020202020204" pitchFamily="34" charset="0"/>
              </a:rPr>
              <a:t>UNIVERSITIES &amp; TVESTS</a:t>
            </a:r>
          </a:p>
        </p:txBody>
      </p:sp>
      <p:graphicFrame>
        <p:nvGraphicFramePr>
          <p:cNvPr id="3" name="Table 2"/>
          <p:cNvGraphicFramePr>
            <a:graphicFrameLocks noGrp="1"/>
          </p:cNvGraphicFramePr>
          <p:nvPr>
            <p:extLst/>
          </p:nvPr>
        </p:nvGraphicFramePr>
        <p:xfrm>
          <a:off x="143339" y="5061183"/>
          <a:ext cx="8640960" cy="1652396"/>
        </p:xfrm>
        <a:graphic>
          <a:graphicData uri="http://schemas.openxmlformats.org/drawingml/2006/table">
            <a:tbl>
              <a:tblPr firstRow="1" bandRow="1">
                <a:tableStyleId>{93296810-A885-4BE3-A3E7-6D5BEEA58F35}</a:tableStyleId>
              </a:tblPr>
              <a:tblGrid>
                <a:gridCol w="1728192">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tblGrid>
              <a:tr h="800708">
                <a:tc>
                  <a:txBody>
                    <a:bodyPr/>
                    <a:lstStyle/>
                    <a:p>
                      <a:pPr algn="ctr" fontAlgn="b">
                        <a:lnSpc>
                          <a:spcPct val="100000"/>
                        </a:lnSpc>
                        <a:spcBef>
                          <a:spcPts val="0"/>
                        </a:spcBef>
                        <a:spcAft>
                          <a:spcPts val="0"/>
                        </a:spcAft>
                      </a:pPr>
                      <a:r>
                        <a:rPr lang="en-US" sz="1100" u="none" strike="noStrike" dirty="0">
                          <a:solidFill>
                            <a:schemeClr val="bg1"/>
                          </a:solidFill>
                          <a:effectLst/>
                        </a:rPr>
                        <a:t> </a:t>
                      </a:r>
                      <a:endParaRPr lang="en-US" sz="1100" b="0" i="0" u="none" strike="noStrike" dirty="0">
                        <a:solidFill>
                          <a:schemeClr val="bg1"/>
                        </a:solidFill>
                        <a:effectLst/>
                        <a:latin typeface="+mn-lt"/>
                      </a:endParaRPr>
                    </a:p>
                  </a:txBody>
                  <a:tcPr marL="12700" marR="12700" marT="12700" marB="0" anchor="ctr"/>
                </a:tc>
                <a:tc>
                  <a:txBody>
                    <a:bodyPr/>
                    <a:lstStyle/>
                    <a:p>
                      <a:pPr algn="ctr" fontAlgn="b">
                        <a:lnSpc>
                          <a:spcPct val="100000"/>
                        </a:lnSpc>
                        <a:spcBef>
                          <a:spcPts val="0"/>
                        </a:spcBef>
                        <a:spcAft>
                          <a:spcPts val="0"/>
                        </a:spcAft>
                      </a:pPr>
                      <a:r>
                        <a:rPr lang="en-US" sz="1100" b="1" u="none" strike="noStrike" dirty="0" smtClean="0">
                          <a:solidFill>
                            <a:schemeClr val="bg1"/>
                          </a:solidFill>
                          <a:effectLst/>
                        </a:rPr>
                        <a:t>ORIGINAL ALLOCATION</a:t>
                      </a:r>
                    </a:p>
                    <a:p>
                      <a:pPr algn="ctr" fontAlgn="b">
                        <a:lnSpc>
                          <a:spcPct val="100000"/>
                        </a:lnSpc>
                        <a:spcBef>
                          <a:spcPts val="0"/>
                        </a:spcBef>
                        <a:spcAft>
                          <a:spcPts val="0"/>
                        </a:spcAft>
                      </a:pPr>
                      <a:r>
                        <a:rPr lang="en-ZA" sz="1100" b="1" u="none" strike="noStrike" dirty="0" smtClean="0">
                          <a:solidFill>
                            <a:schemeClr val="bg1"/>
                          </a:solidFill>
                          <a:effectLst/>
                        </a:rPr>
                        <a:t>R’BILLIONS</a:t>
                      </a:r>
                      <a:endParaRPr lang="en-US" sz="1100" b="1" u="none" strike="noStrike" dirty="0" smtClean="0">
                        <a:solidFill>
                          <a:schemeClr val="bg1"/>
                        </a:solidFill>
                        <a:effectLst/>
                        <a:latin typeface="+mn-lt"/>
                      </a:endParaRPr>
                    </a:p>
                  </a:txBody>
                  <a:tcPr marL="12700" marR="12700" marT="12700" marB="0" anchor="ctr"/>
                </a:tc>
                <a:tc>
                  <a:txBody>
                    <a:bodyPr/>
                    <a:lstStyle/>
                    <a:p>
                      <a:pPr algn="ctr" fontAlgn="b">
                        <a:lnSpc>
                          <a:spcPct val="100000"/>
                        </a:lnSpc>
                        <a:spcBef>
                          <a:spcPts val="0"/>
                        </a:spcBef>
                        <a:spcAft>
                          <a:spcPts val="0"/>
                        </a:spcAft>
                      </a:pPr>
                      <a:r>
                        <a:rPr lang="en-ZA" sz="1100" b="1" u="none" strike="noStrike" dirty="0" smtClean="0">
                          <a:solidFill>
                            <a:schemeClr val="bg1"/>
                          </a:solidFill>
                          <a:effectLst/>
                        </a:rPr>
                        <a:t>RECOVERIES</a:t>
                      </a:r>
                      <a:r>
                        <a:rPr lang="en-ZA" sz="1100" b="1" u="none" strike="noStrike" baseline="0" dirty="0" smtClean="0">
                          <a:solidFill>
                            <a:schemeClr val="bg1"/>
                          </a:solidFill>
                          <a:effectLst/>
                        </a:rPr>
                        <a:t> &amp; SURPLUS REJECTION</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100" b="1" u="none" strike="noStrike" dirty="0" smtClean="0">
                          <a:solidFill>
                            <a:schemeClr val="bg1"/>
                          </a:solidFill>
                          <a:effectLst/>
                        </a:rPr>
                        <a:t>R’BILLIONS</a:t>
                      </a:r>
                      <a:endParaRPr lang="en-US" sz="1100" b="1" u="none" strike="noStrike" dirty="0" smtClean="0">
                        <a:solidFill>
                          <a:schemeClr val="bg1"/>
                        </a:solidFill>
                        <a:effectLst/>
                      </a:endParaRPr>
                    </a:p>
                  </a:txBody>
                  <a:tcPr marL="12700" marR="12700" marT="1270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100" b="1" u="none" strike="noStrike" dirty="0" smtClean="0">
                          <a:solidFill>
                            <a:schemeClr val="bg1"/>
                          </a:solidFill>
                          <a:effectLst/>
                        </a:rPr>
                        <a:t>FEE</a:t>
                      </a:r>
                      <a:r>
                        <a:rPr lang="en-ZA" sz="1100" b="1" u="none" strike="noStrike" baseline="0" dirty="0" smtClean="0">
                          <a:solidFill>
                            <a:schemeClr val="bg1"/>
                          </a:solidFill>
                          <a:effectLst/>
                        </a:rPr>
                        <a:t> FREE EDUCATION ADDITIONAL FUNDING</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100" b="1" u="none" strike="noStrike" dirty="0" smtClean="0">
                          <a:solidFill>
                            <a:schemeClr val="bg1"/>
                          </a:solidFill>
                          <a:effectLst/>
                        </a:rPr>
                        <a:t>R’BILLIONS</a:t>
                      </a:r>
                      <a:endParaRPr lang="en-US" sz="1100" b="1" i="0" u="none" strike="noStrike" dirty="0">
                        <a:solidFill>
                          <a:schemeClr val="bg1"/>
                        </a:solidFill>
                        <a:effectLst/>
                        <a:latin typeface="+mn-lt"/>
                      </a:endParaRPr>
                    </a:p>
                  </a:txBody>
                  <a:tcPr marL="12700" marR="12700" marT="12700" marB="0" anchor="ctr"/>
                </a:tc>
                <a:tc>
                  <a:txBody>
                    <a:bodyPr/>
                    <a:lstStyle/>
                    <a:p>
                      <a:pPr algn="ctr" fontAlgn="b">
                        <a:lnSpc>
                          <a:spcPct val="100000"/>
                        </a:lnSpc>
                        <a:spcBef>
                          <a:spcPts val="0"/>
                        </a:spcBef>
                        <a:spcAft>
                          <a:spcPts val="0"/>
                        </a:spcAft>
                      </a:pPr>
                      <a:r>
                        <a:rPr lang="en-ZA" sz="1100" b="1" u="none" strike="noStrike" dirty="0" smtClean="0">
                          <a:solidFill>
                            <a:schemeClr val="bg1"/>
                          </a:solidFill>
                          <a:effectLst/>
                        </a:rPr>
                        <a:t>REVISED ALLOCCATION</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100" b="1" u="none" strike="noStrike" dirty="0" smtClean="0">
                          <a:solidFill>
                            <a:schemeClr val="bg1"/>
                          </a:solidFill>
                          <a:effectLst/>
                        </a:rPr>
                        <a:t>R’BILLIONS</a:t>
                      </a:r>
                      <a:endParaRPr lang="en-US" sz="1100" b="1" i="0" u="none" strike="noStrike" dirty="0">
                        <a:solidFill>
                          <a:schemeClr val="bg1"/>
                        </a:solidFill>
                        <a:effectLst/>
                        <a:latin typeface="+mn-lt"/>
                      </a:endParaRPr>
                    </a:p>
                  </a:txBody>
                  <a:tcPr marL="12700" marR="12700" marT="12700" marB="0" anchor="ctr"/>
                </a:tc>
                <a:extLst>
                  <a:ext uri="{0D108BD9-81ED-4DB2-BD59-A6C34878D82A}">
                    <a16:rowId xmlns:a16="http://schemas.microsoft.com/office/drawing/2014/main" xmlns="" val="10000"/>
                  </a:ext>
                </a:extLst>
              </a:tr>
              <a:tr h="283896">
                <a:tc>
                  <a:txBody>
                    <a:bodyPr/>
                    <a:lstStyle/>
                    <a:p>
                      <a:pPr algn="l" fontAlgn="b">
                        <a:lnSpc>
                          <a:spcPct val="100000"/>
                        </a:lnSpc>
                        <a:spcBef>
                          <a:spcPts val="600"/>
                        </a:spcBef>
                        <a:spcAft>
                          <a:spcPts val="600"/>
                        </a:spcAft>
                      </a:pPr>
                      <a:r>
                        <a:rPr lang="en-US" sz="1200" u="none" strike="noStrike" dirty="0" smtClean="0">
                          <a:solidFill>
                            <a:srgbClr val="002060"/>
                          </a:solidFill>
                          <a:effectLst/>
                        </a:rPr>
                        <a:t>TVETs</a:t>
                      </a:r>
                      <a:endParaRPr lang="en-US" sz="12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u="none" strike="noStrike" dirty="0">
                          <a:solidFill>
                            <a:srgbClr val="002060"/>
                          </a:solidFill>
                          <a:effectLst/>
                        </a:rPr>
                        <a:t>     </a:t>
                      </a:r>
                      <a:r>
                        <a:rPr lang="en-US" sz="1200" u="none" strike="noStrike" dirty="0" smtClean="0">
                          <a:solidFill>
                            <a:srgbClr val="002060"/>
                          </a:solidFill>
                          <a:effectLst/>
                        </a:rPr>
                        <a:t>2.579</a:t>
                      </a:r>
                      <a:endParaRPr lang="en-US" sz="12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ZA" sz="1200" u="none" strike="noStrike" dirty="0" smtClean="0">
                          <a:solidFill>
                            <a:srgbClr val="002060"/>
                          </a:solidFill>
                          <a:effectLst/>
                        </a:rPr>
                        <a:t>-</a:t>
                      </a:r>
                      <a:endParaRPr lang="en-US" sz="12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u="none" strike="noStrike" dirty="0" smtClean="0">
                          <a:solidFill>
                            <a:srgbClr val="002060"/>
                          </a:solidFill>
                          <a:effectLst/>
                        </a:rPr>
                        <a:t>2.585</a:t>
                      </a:r>
                      <a:endParaRPr lang="en-US" sz="12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u="none" strike="noStrike" dirty="0">
                          <a:solidFill>
                            <a:srgbClr val="002060"/>
                          </a:solidFill>
                          <a:effectLst/>
                        </a:rPr>
                        <a:t>     </a:t>
                      </a:r>
                      <a:r>
                        <a:rPr lang="en-US" sz="1200" u="none" strike="noStrike" dirty="0" smtClean="0">
                          <a:solidFill>
                            <a:srgbClr val="002060"/>
                          </a:solidFill>
                          <a:effectLst/>
                        </a:rPr>
                        <a:t>5.164</a:t>
                      </a:r>
                      <a:endParaRPr lang="en-US" sz="1200" b="0" i="0" u="none" strike="noStrike" dirty="0">
                        <a:solidFill>
                          <a:srgbClr val="002060"/>
                        </a:solidFill>
                        <a:effectLst/>
                        <a:latin typeface="+mn-lt"/>
                      </a:endParaRPr>
                    </a:p>
                  </a:txBody>
                  <a:tcPr marL="12700" marR="12700" marT="12700" marB="0" anchor="ctr"/>
                </a:tc>
                <a:extLst>
                  <a:ext uri="{0D108BD9-81ED-4DB2-BD59-A6C34878D82A}">
                    <a16:rowId xmlns:a16="http://schemas.microsoft.com/office/drawing/2014/main" xmlns="" val="10001"/>
                  </a:ext>
                </a:extLst>
              </a:tr>
              <a:tr h="283896">
                <a:tc>
                  <a:txBody>
                    <a:bodyPr/>
                    <a:lstStyle/>
                    <a:p>
                      <a:pPr algn="l" fontAlgn="b">
                        <a:lnSpc>
                          <a:spcPct val="100000"/>
                        </a:lnSpc>
                        <a:spcBef>
                          <a:spcPts val="600"/>
                        </a:spcBef>
                        <a:spcAft>
                          <a:spcPts val="600"/>
                        </a:spcAft>
                      </a:pPr>
                      <a:r>
                        <a:rPr lang="en-US" sz="1200" u="none" strike="noStrike" dirty="0" smtClean="0">
                          <a:solidFill>
                            <a:srgbClr val="002060"/>
                          </a:solidFill>
                          <a:effectLst/>
                        </a:rPr>
                        <a:t>UNIVERSITIES</a:t>
                      </a:r>
                      <a:endParaRPr lang="en-US" sz="12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u="none" strike="noStrike" dirty="0">
                          <a:solidFill>
                            <a:srgbClr val="002060"/>
                          </a:solidFill>
                          <a:effectLst/>
                        </a:rPr>
                        <a:t>   </a:t>
                      </a:r>
                      <a:r>
                        <a:rPr lang="en-US" sz="1200" u="none" strike="noStrike" dirty="0" smtClean="0">
                          <a:solidFill>
                            <a:srgbClr val="002060"/>
                          </a:solidFill>
                          <a:effectLst/>
                        </a:rPr>
                        <a:t>10.320</a:t>
                      </a:r>
                      <a:endParaRPr lang="en-US" sz="12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ZA" sz="1200" u="none" strike="noStrike" dirty="0" smtClean="0">
                          <a:solidFill>
                            <a:srgbClr val="002060"/>
                          </a:solidFill>
                          <a:effectLst/>
                        </a:rPr>
                        <a:t>1.525</a:t>
                      </a:r>
                      <a:endParaRPr lang="en-US" sz="12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u="none" strike="noStrike" dirty="0">
                          <a:solidFill>
                            <a:srgbClr val="002060"/>
                          </a:solidFill>
                          <a:effectLst/>
                        </a:rPr>
                        <a:t>   </a:t>
                      </a:r>
                      <a:r>
                        <a:rPr lang="en-US" sz="1200" u="none" strike="noStrike" dirty="0" smtClean="0">
                          <a:solidFill>
                            <a:srgbClr val="002060"/>
                          </a:solidFill>
                          <a:effectLst/>
                        </a:rPr>
                        <a:t>4.581</a:t>
                      </a:r>
                      <a:endParaRPr lang="en-US" sz="12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u="none" strike="noStrike" dirty="0">
                          <a:solidFill>
                            <a:srgbClr val="002060"/>
                          </a:solidFill>
                          <a:effectLst/>
                        </a:rPr>
                        <a:t>   </a:t>
                      </a:r>
                      <a:r>
                        <a:rPr lang="en-US" sz="1200" u="none" strike="noStrike" dirty="0" smtClean="0">
                          <a:solidFill>
                            <a:srgbClr val="002060"/>
                          </a:solidFill>
                          <a:effectLst/>
                        </a:rPr>
                        <a:t>16.426</a:t>
                      </a:r>
                      <a:endParaRPr lang="en-US" sz="1200" b="0" i="0" u="none" strike="noStrike" dirty="0">
                        <a:solidFill>
                          <a:srgbClr val="002060"/>
                        </a:solidFill>
                        <a:effectLst/>
                        <a:latin typeface="+mn-lt"/>
                      </a:endParaRPr>
                    </a:p>
                  </a:txBody>
                  <a:tcPr marL="12700" marR="12700" marT="12700" marB="0" anchor="ctr"/>
                </a:tc>
                <a:extLst>
                  <a:ext uri="{0D108BD9-81ED-4DB2-BD59-A6C34878D82A}">
                    <a16:rowId xmlns:a16="http://schemas.microsoft.com/office/drawing/2014/main" xmlns="" val="10002"/>
                  </a:ext>
                </a:extLst>
              </a:tr>
              <a:tr h="283896">
                <a:tc>
                  <a:txBody>
                    <a:bodyPr/>
                    <a:lstStyle/>
                    <a:p>
                      <a:pPr algn="l" fontAlgn="b">
                        <a:lnSpc>
                          <a:spcPct val="100000"/>
                        </a:lnSpc>
                        <a:spcBef>
                          <a:spcPts val="600"/>
                        </a:spcBef>
                        <a:spcAft>
                          <a:spcPts val="600"/>
                        </a:spcAft>
                      </a:pPr>
                      <a:r>
                        <a:rPr lang="en-US" sz="1200" b="1" u="none" strike="noStrike" dirty="0" smtClean="0">
                          <a:solidFill>
                            <a:srgbClr val="002060"/>
                          </a:solidFill>
                          <a:effectLst/>
                        </a:rPr>
                        <a:t>TOTAL</a:t>
                      </a:r>
                      <a:r>
                        <a:rPr lang="en-US" sz="1200" b="1" u="none" strike="noStrike" dirty="0">
                          <a:solidFill>
                            <a:srgbClr val="002060"/>
                          </a:solidFill>
                          <a:effectLst/>
                        </a:rPr>
                        <a:t> </a:t>
                      </a:r>
                      <a:endParaRPr lang="en-US" sz="1200" b="1"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b="1" u="none" strike="noStrike" dirty="0">
                          <a:solidFill>
                            <a:srgbClr val="002060"/>
                          </a:solidFill>
                          <a:effectLst/>
                        </a:rPr>
                        <a:t>   </a:t>
                      </a:r>
                      <a:r>
                        <a:rPr lang="en-US" sz="1200" b="1" u="none" strike="noStrike" dirty="0" smtClean="0">
                          <a:solidFill>
                            <a:srgbClr val="002060"/>
                          </a:solidFill>
                          <a:effectLst/>
                        </a:rPr>
                        <a:t>12.899</a:t>
                      </a:r>
                      <a:endParaRPr lang="en-US" sz="1200" b="1"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b="1" u="none" strike="noStrike" dirty="0" smtClean="0">
                          <a:solidFill>
                            <a:srgbClr val="002060"/>
                          </a:solidFill>
                          <a:effectLst/>
                        </a:rPr>
                        <a:t>1.525</a:t>
                      </a:r>
                      <a:endParaRPr lang="en-US" sz="1200" b="1"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b="1" u="none" strike="noStrike" dirty="0">
                          <a:solidFill>
                            <a:srgbClr val="002060"/>
                          </a:solidFill>
                          <a:effectLst/>
                        </a:rPr>
                        <a:t>   </a:t>
                      </a:r>
                      <a:r>
                        <a:rPr lang="en-US" sz="1200" b="1" u="none" strike="noStrike" dirty="0" smtClean="0">
                          <a:solidFill>
                            <a:srgbClr val="002060"/>
                          </a:solidFill>
                          <a:effectLst/>
                        </a:rPr>
                        <a:t>7.166</a:t>
                      </a:r>
                      <a:endParaRPr lang="en-US" sz="1200" b="1"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200" b="1" u="none" strike="noStrike" dirty="0" smtClean="0">
                          <a:solidFill>
                            <a:srgbClr val="002060"/>
                          </a:solidFill>
                          <a:effectLst/>
                        </a:rPr>
                        <a:t>21.590</a:t>
                      </a:r>
                      <a:endParaRPr lang="en-US" sz="1200" b="1" i="0" u="none" strike="noStrike" dirty="0">
                        <a:solidFill>
                          <a:srgbClr val="002060"/>
                        </a:solidFill>
                        <a:effectLst/>
                        <a:latin typeface="+mn-lt"/>
                      </a:endParaRPr>
                    </a:p>
                  </a:txBody>
                  <a:tcPr marL="12700" marR="12700" marT="12700" marB="0" anchor="ctr"/>
                </a:tc>
                <a:extLst>
                  <a:ext uri="{0D108BD9-81ED-4DB2-BD59-A6C34878D82A}">
                    <a16:rowId xmlns:a16="http://schemas.microsoft.com/office/drawing/2014/main" xmlns="" val="10003"/>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xmlns="" val="2492540369"/>
              </p:ext>
            </p:extLst>
          </p:nvPr>
        </p:nvGraphicFramePr>
        <p:xfrm>
          <a:off x="143339" y="1220755"/>
          <a:ext cx="8544949"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13920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00256" y="1765823"/>
            <a:ext cx="3648405" cy="2246769"/>
          </a:xfrm>
          <a:prstGeom prst="rect">
            <a:avLst/>
          </a:prstGeom>
          <a:solidFill>
            <a:schemeClr val="bg1">
              <a:lumMod val="65000"/>
            </a:schemeClr>
          </a:solidFill>
        </p:spPr>
        <p:txBody>
          <a:bodyPr wrap="square" rtlCol="0">
            <a:spAutoFit/>
          </a:bodyPr>
          <a:lstStyle>
            <a:defPPr>
              <a:defRPr lang="en-US"/>
            </a:defPPr>
            <a:lvl1pPr marL="285750" indent="-285750">
              <a:buClr>
                <a:schemeClr val="accent1"/>
              </a:buClr>
              <a:buFont typeface="Wingdings" panose="05000000000000000000" pitchFamily="2" charset="2"/>
              <a:buChar char="§"/>
              <a:defRPr sz="1200">
                <a:solidFill>
                  <a:schemeClr val="bg1"/>
                </a:solidFill>
              </a:defRPr>
            </a:lvl1pPr>
          </a:lstStyle>
          <a:p>
            <a:pPr defTabSz="1219170">
              <a:buClr>
                <a:srgbClr val="EAAB21"/>
              </a:buClr>
            </a:pPr>
            <a:r>
              <a:rPr lang="en-ZA" sz="2000" dirty="0">
                <a:solidFill>
                  <a:prstClr val="white"/>
                </a:solidFill>
              </a:rPr>
              <a:t>Allocations per institution for TVET colleges are determined by the DHET TVET Branch.</a:t>
            </a:r>
          </a:p>
          <a:p>
            <a:pPr defTabSz="1219170">
              <a:buClr>
                <a:srgbClr val="EAAB21"/>
              </a:buClr>
            </a:pPr>
            <a:r>
              <a:rPr lang="en-ZA" sz="2000" dirty="0">
                <a:solidFill>
                  <a:prstClr val="white"/>
                </a:solidFill>
              </a:rPr>
              <a:t>Allocations for 2018 for TVET colleges have not yet been finalised. </a:t>
            </a:r>
          </a:p>
        </p:txBody>
      </p:sp>
      <p:graphicFrame>
        <p:nvGraphicFramePr>
          <p:cNvPr id="2" name="Table 1"/>
          <p:cNvGraphicFramePr>
            <a:graphicFrameLocks noGrp="1"/>
          </p:cNvGraphicFramePr>
          <p:nvPr>
            <p:extLst/>
          </p:nvPr>
        </p:nvGraphicFramePr>
        <p:xfrm>
          <a:off x="143339" y="1765824"/>
          <a:ext cx="8128000" cy="2283544"/>
        </p:xfrm>
        <a:graphic>
          <a:graphicData uri="http://schemas.openxmlformats.org/drawingml/2006/table">
            <a:tbl>
              <a:tblPr firstRow="1" bandRow="1">
                <a:tableStyleId>{93296810-A885-4BE3-A3E7-6D5BEEA58F35}</a:tableStyleId>
              </a:tblPr>
              <a:tblGrid>
                <a:gridCol w="2304256">
                  <a:extLst>
                    <a:ext uri="{9D8B030D-6E8A-4147-A177-3AD203B41FA5}">
                      <a16:colId xmlns:a16="http://schemas.microsoft.com/office/drawing/2014/main" xmlns="" val="20000"/>
                    </a:ext>
                  </a:extLst>
                </a:gridCol>
                <a:gridCol w="1941248">
                  <a:extLst>
                    <a:ext uri="{9D8B030D-6E8A-4147-A177-3AD203B41FA5}">
                      <a16:colId xmlns:a16="http://schemas.microsoft.com/office/drawing/2014/main" xmlns="" val="20001"/>
                    </a:ext>
                  </a:extLst>
                </a:gridCol>
                <a:gridCol w="1941248">
                  <a:extLst>
                    <a:ext uri="{9D8B030D-6E8A-4147-A177-3AD203B41FA5}">
                      <a16:colId xmlns:a16="http://schemas.microsoft.com/office/drawing/2014/main" xmlns="" val="20002"/>
                    </a:ext>
                  </a:extLst>
                </a:gridCol>
                <a:gridCol w="1941248">
                  <a:extLst>
                    <a:ext uri="{9D8B030D-6E8A-4147-A177-3AD203B41FA5}">
                      <a16:colId xmlns:a16="http://schemas.microsoft.com/office/drawing/2014/main" xmlns="" val="20003"/>
                    </a:ext>
                  </a:extLst>
                </a:gridCol>
              </a:tblGrid>
              <a:tr h="988060">
                <a:tc>
                  <a:txBody>
                    <a:bodyPr/>
                    <a:lstStyle/>
                    <a:p>
                      <a:pPr algn="ctr" fontAlgn="b">
                        <a:lnSpc>
                          <a:spcPct val="100000"/>
                        </a:lnSpc>
                        <a:spcBef>
                          <a:spcPts val="0"/>
                        </a:spcBef>
                        <a:spcAft>
                          <a:spcPts val="0"/>
                        </a:spcAft>
                      </a:pPr>
                      <a:r>
                        <a:rPr lang="en-US" sz="1600" u="none" strike="noStrike" dirty="0">
                          <a:solidFill>
                            <a:schemeClr val="bg1"/>
                          </a:solidFill>
                          <a:effectLst/>
                        </a:rPr>
                        <a:t> </a:t>
                      </a:r>
                      <a:endParaRPr lang="en-US" sz="1600" b="0" i="0" u="none" strike="noStrike" dirty="0">
                        <a:solidFill>
                          <a:schemeClr val="bg1"/>
                        </a:solidFill>
                        <a:effectLst/>
                        <a:latin typeface="+mn-lt"/>
                      </a:endParaRPr>
                    </a:p>
                  </a:txBody>
                  <a:tcPr marL="12700" marR="12700" marT="12700" marB="0" anchor="ctr"/>
                </a:tc>
                <a:tc>
                  <a:txBody>
                    <a:bodyPr/>
                    <a:lstStyle/>
                    <a:p>
                      <a:pPr algn="ctr" fontAlgn="b">
                        <a:lnSpc>
                          <a:spcPct val="100000"/>
                        </a:lnSpc>
                        <a:spcBef>
                          <a:spcPts val="0"/>
                        </a:spcBef>
                        <a:spcAft>
                          <a:spcPts val="0"/>
                        </a:spcAft>
                      </a:pPr>
                      <a:r>
                        <a:rPr lang="en-US" sz="1600" b="1" u="none" strike="noStrike" dirty="0" smtClean="0">
                          <a:solidFill>
                            <a:schemeClr val="bg1"/>
                          </a:solidFill>
                          <a:effectLst/>
                        </a:rPr>
                        <a:t>ORIGINAL ALLOCATION</a:t>
                      </a:r>
                    </a:p>
                  </a:txBody>
                  <a:tcPr marL="12700" marR="12700" marT="1270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u="none" strike="noStrike" dirty="0" smtClean="0">
                          <a:solidFill>
                            <a:schemeClr val="bg1"/>
                          </a:solidFill>
                          <a:effectLst/>
                        </a:rPr>
                        <a:t>FEE</a:t>
                      </a:r>
                      <a:r>
                        <a:rPr lang="en-ZA" sz="1600" b="1" u="none" strike="noStrike" baseline="0" dirty="0" smtClean="0">
                          <a:solidFill>
                            <a:schemeClr val="bg1"/>
                          </a:solidFill>
                          <a:effectLst/>
                        </a:rPr>
                        <a:t> FREE EDUCATION ADDITIONAL FUNDING</a:t>
                      </a:r>
                    </a:p>
                  </a:txBody>
                  <a:tcPr marL="12700" marR="12700" marT="12700" marB="0" anchor="ctr"/>
                </a:tc>
                <a:tc>
                  <a:txBody>
                    <a:bodyPr/>
                    <a:lstStyle/>
                    <a:p>
                      <a:pPr algn="ctr" fontAlgn="b">
                        <a:lnSpc>
                          <a:spcPct val="100000"/>
                        </a:lnSpc>
                        <a:spcBef>
                          <a:spcPts val="0"/>
                        </a:spcBef>
                        <a:spcAft>
                          <a:spcPts val="0"/>
                        </a:spcAft>
                      </a:pPr>
                      <a:r>
                        <a:rPr lang="en-ZA" sz="1600" b="1" u="none" strike="noStrike" dirty="0" smtClean="0">
                          <a:solidFill>
                            <a:schemeClr val="bg1"/>
                          </a:solidFill>
                          <a:effectLst/>
                        </a:rPr>
                        <a:t>REVISED ALLOCCATION</a:t>
                      </a:r>
                    </a:p>
                  </a:txBody>
                  <a:tcPr marL="12700" marR="12700" marT="12700" marB="0" anchor="ctr"/>
                </a:tc>
                <a:extLst>
                  <a:ext uri="{0D108BD9-81ED-4DB2-BD59-A6C34878D82A}">
                    <a16:rowId xmlns:a16="http://schemas.microsoft.com/office/drawing/2014/main" xmlns="" val="10000"/>
                  </a:ext>
                </a:extLst>
              </a:tr>
              <a:tr h="431828">
                <a:tc>
                  <a:txBody>
                    <a:bodyPr/>
                    <a:lstStyle/>
                    <a:p>
                      <a:pPr algn="l" fontAlgn="b">
                        <a:lnSpc>
                          <a:spcPct val="100000"/>
                        </a:lnSpc>
                        <a:spcBef>
                          <a:spcPts val="600"/>
                        </a:spcBef>
                        <a:spcAft>
                          <a:spcPts val="600"/>
                        </a:spcAft>
                      </a:pPr>
                      <a:r>
                        <a:rPr lang="en-US" sz="1600" u="none" strike="noStrike" dirty="0" smtClean="0">
                          <a:solidFill>
                            <a:srgbClr val="002060"/>
                          </a:solidFill>
                          <a:effectLst/>
                        </a:rPr>
                        <a:t>FUNDING – R’BILLIONS</a:t>
                      </a:r>
                      <a:endParaRPr lang="en-US" sz="16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600" u="none" strike="noStrike" dirty="0">
                          <a:solidFill>
                            <a:srgbClr val="002060"/>
                          </a:solidFill>
                          <a:effectLst/>
                        </a:rPr>
                        <a:t>     </a:t>
                      </a:r>
                      <a:r>
                        <a:rPr lang="en-US" sz="1600" u="none" strike="noStrike" dirty="0" smtClean="0">
                          <a:solidFill>
                            <a:srgbClr val="002060"/>
                          </a:solidFill>
                          <a:effectLst/>
                        </a:rPr>
                        <a:t>2.579</a:t>
                      </a:r>
                      <a:endParaRPr lang="en-US" sz="16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600" u="none" strike="noStrike" dirty="0" smtClean="0">
                          <a:solidFill>
                            <a:srgbClr val="002060"/>
                          </a:solidFill>
                          <a:effectLst/>
                        </a:rPr>
                        <a:t>2.585</a:t>
                      </a:r>
                      <a:endParaRPr lang="en-US" sz="1600" b="0"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US" sz="1600" u="none" strike="noStrike" dirty="0">
                          <a:solidFill>
                            <a:srgbClr val="002060"/>
                          </a:solidFill>
                          <a:effectLst/>
                        </a:rPr>
                        <a:t>     </a:t>
                      </a:r>
                      <a:r>
                        <a:rPr lang="en-US" sz="1600" u="none" strike="noStrike" dirty="0" smtClean="0">
                          <a:solidFill>
                            <a:srgbClr val="002060"/>
                          </a:solidFill>
                          <a:effectLst/>
                        </a:rPr>
                        <a:t>5.164</a:t>
                      </a:r>
                      <a:endParaRPr lang="en-US" sz="1600" b="0" i="0" u="none" strike="noStrike" dirty="0">
                        <a:solidFill>
                          <a:srgbClr val="002060"/>
                        </a:solidFill>
                        <a:effectLst/>
                        <a:latin typeface="+mn-lt"/>
                      </a:endParaRPr>
                    </a:p>
                  </a:txBody>
                  <a:tcPr marL="12700" marR="12700" marT="12700" marB="0" anchor="ctr"/>
                </a:tc>
                <a:extLst>
                  <a:ext uri="{0D108BD9-81ED-4DB2-BD59-A6C34878D82A}">
                    <a16:rowId xmlns:a16="http://schemas.microsoft.com/office/drawing/2014/main" xmlns="" val="10001"/>
                  </a:ext>
                </a:extLst>
              </a:tr>
              <a:tr h="431828">
                <a:tc>
                  <a:txBody>
                    <a:bodyPr/>
                    <a:lstStyle/>
                    <a:p>
                      <a:pPr algn="l" fontAlgn="b">
                        <a:lnSpc>
                          <a:spcPct val="100000"/>
                        </a:lnSpc>
                        <a:spcBef>
                          <a:spcPts val="600"/>
                        </a:spcBef>
                        <a:spcAft>
                          <a:spcPts val="600"/>
                        </a:spcAft>
                      </a:pPr>
                      <a:endParaRPr lang="en-US" sz="1600" b="1" i="0" u="none" strike="noStrike" dirty="0">
                        <a:solidFill>
                          <a:srgbClr val="002060"/>
                        </a:solidFill>
                        <a:effectLst/>
                        <a:latin typeface="+mn-lt"/>
                      </a:endParaRPr>
                    </a:p>
                  </a:txBody>
                  <a:tcPr marL="12700" marR="12700" marT="12700" marB="0" anchor="ctr"/>
                </a:tc>
                <a:tc>
                  <a:txBody>
                    <a:bodyPr/>
                    <a:lstStyle/>
                    <a:p>
                      <a:endParaRPr lang="en-US" sz="1600" dirty="0">
                        <a:solidFill>
                          <a:srgbClr val="002060"/>
                        </a:solidFill>
                      </a:endParaRPr>
                    </a:p>
                  </a:txBody>
                  <a:tcPr marL="12700" marR="12700" marT="12700" marB="0" anchor="ctr"/>
                </a:tc>
                <a:tc>
                  <a:txBody>
                    <a:bodyPr/>
                    <a:lstStyle/>
                    <a:p>
                      <a:pPr algn="r" fontAlgn="b">
                        <a:lnSpc>
                          <a:spcPct val="100000"/>
                        </a:lnSpc>
                        <a:spcBef>
                          <a:spcPts val="600"/>
                        </a:spcBef>
                        <a:spcAft>
                          <a:spcPts val="600"/>
                        </a:spcAft>
                      </a:pPr>
                      <a:endParaRPr lang="en-US" sz="1600" b="1"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endParaRPr lang="en-US" sz="1600" b="1" i="0" u="none" strike="noStrike" dirty="0">
                        <a:solidFill>
                          <a:srgbClr val="002060"/>
                        </a:solidFill>
                        <a:effectLst/>
                        <a:latin typeface="+mn-lt"/>
                      </a:endParaRPr>
                    </a:p>
                  </a:txBody>
                  <a:tcPr marL="12700" marR="12700" marT="12700" marB="0" anchor="ctr"/>
                </a:tc>
                <a:extLst>
                  <a:ext uri="{0D108BD9-81ED-4DB2-BD59-A6C34878D82A}">
                    <a16:rowId xmlns:a16="http://schemas.microsoft.com/office/drawing/2014/main" xmlns="" val="10002"/>
                  </a:ext>
                </a:extLst>
              </a:tr>
              <a:tr h="431828">
                <a:tc>
                  <a:txBody>
                    <a:bodyPr/>
                    <a:lstStyle/>
                    <a:p>
                      <a:pPr algn="l" fontAlgn="b">
                        <a:lnSpc>
                          <a:spcPct val="100000"/>
                        </a:lnSpc>
                        <a:spcBef>
                          <a:spcPts val="600"/>
                        </a:spcBef>
                        <a:spcAft>
                          <a:spcPts val="600"/>
                        </a:spcAft>
                      </a:pPr>
                      <a:r>
                        <a:rPr lang="en-ZA" sz="1600" b="1" i="0" u="none" strike="noStrike" dirty="0" smtClean="0">
                          <a:solidFill>
                            <a:srgbClr val="002060"/>
                          </a:solidFill>
                          <a:effectLst/>
                          <a:latin typeface="+mn-lt"/>
                        </a:rPr>
                        <a:t>#</a:t>
                      </a:r>
                      <a:r>
                        <a:rPr lang="en-ZA" sz="1600" b="1" i="0" u="none" strike="noStrike" baseline="0" dirty="0" smtClean="0">
                          <a:solidFill>
                            <a:srgbClr val="002060"/>
                          </a:solidFill>
                          <a:effectLst/>
                          <a:latin typeface="+mn-lt"/>
                        </a:rPr>
                        <a:t> OF STUDENTS</a:t>
                      </a:r>
                      <a:endParaRPr lang="en-US" sz="1600" b="1"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ZA" sz="1600" b="1" i="0" u="none" strike="noStrike" dirty="0" smtClean="0">
                          <a:solidFill>
                            <a:srgbClr val="002060"/>
                          </a:solidFill>
                          <a:effectLst/>
                          <a:latin typeface="+mn-lt"/>
                        </a:rPr>
                        <a:t>230 038</a:t>
                      </a:r>
                      <a:endParaRPr lang="en-US" sz="1600" b="1"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ZA" sz="1600" b="1" i="0" u="none" strike="noStrike" dirty="0" smtClean="0">
                          <a:solidFill>
                            <a:srgbClr val="002060"/>
                          </a:solidFill>
                          <a:effectLst/>
                          <a:latin typeface="+mn-lt"/>
                        </a:rPr>
                        <a:t>60 116</a:t>
                      </a:r>
                      <a:endParaRPr lang="en-US" sz="1600" b="1" i="0" u="none" strike="noStrike" dirty="0">
                        <a:solidFill>
                          <a:srgbClr val="002060"/>
                        </a:solidFill>
                        <a:effectLst/>
                        <a:latin typeface="+mn-lt"/>
                      </a:endParaRPr>
                    </a:p>
                  </a:txBody>
                  <a:tcPr marL="12700" marR="12700" marT="12700" marB="0" anchor="ctr"/>
                </a:tc>
                <a:tc>
                  <a:txBody>
                    <a:bodyPr/>
                    <a:lstStyle/>
                    <a:p>
                      <a:pPr algn="r" fontAlgn="b">
                        <a:lnSpc>
                          <a:spcPct val="100000"/>
                        </a:lnSpc>
                        <a:spcBef>
                          <a:spcPts val="600"/>
                        </a:spcBef>
                        <a:spcAft>
                          <a:spcPts val="600"/>
                        </a:spcAft>
                      </a:pPr>
                      <a:r>
                        <a:rPr lang="en-ZA" sz="1600" b="1" i="0" u="none" strike="noStrike" dirty="0" smtClean="0">
                          <a:solidFill>
                            <a:srgbClr val="002060"/>
                          </a:solidFill>
                          <a:effectLst/>
                          <a:latin typeface="+mn-lt"/>
                        </a:rPr>
                        <a:t>290 184</a:t>
                      </a:r>
                      <a:endParaRPr lang="en-US" sz="1600" b="1" i="0" u="none" strike="noStrike" dirty="0">
                        <a:solidFill>
                          <a:srgbClr val="002060"/>
                        </a:solidFill>
                        <a:effectLst/>
                        <a:latin typeface="+mn-lt"/>
                      </a:endParaRPr>
                    </a:p>
                  </a:txBody>
                  <a:tcPr marL="12700" marR="12700" marT="12700" marB="0" anchor="ctr"/>
                </a:tc>
                <a:extLst>
                  <a:ext uri="{0D108BD9-81ED-4DB2-BD59-A6C34878D82A}">
                    <a16:rowId xmlns:a16="http://schemas.microsoft.com/office/drawing/2014/main" xmlns="" val="10003"/>
                  </a:ext>
                </a:extLst>
              </a:tr>
            </a:tbl>
          </a:graphicData>
        </a:graphic>
      </p:graphicFrame>
      <p:sp>
        <p:nvSpPr>
          <p:cNvPr id="7" name="Rectangle 6"/>
          <p:cNvSpPr/>
          <p:nvPr/>
        </p:nvSpPr>
        <p:spPr>
          <a:xfrm>
            <a:off x="1007435" y="37156"/>
            <a:ext cx="10713152" cy="856130"/>
          </a:xfrm>
          <a:prstGeom prst="rect">
            <a:avLst/>
          </a:prstGeom>
        </p:spPr>
        <p:txBody>
          <a:bodyPr wrap="square" lIns="116336" tIns="58165" rIns="116336" bIns="58165">
            <a:spAutoFit/>
          </a:bodyPr>
          <a:lstStyle/>
          <a:p>
            <a:pPr defTabSz="1219170">
              <a:buClr>
                <a:srgbClr val="C00000"/>
              </a:buClr>
            </a:pPr>
            <a:r>
              <a:rPr lang="en-ZA" sz="3200" b="1" dirty="0">
                <a:solidFill>
                  <a:prstClr val="white">
                    <a:lumMod val="50000"/>
                  </a:prstClr>
                </a:solidFill>
                <a:cs typeface="Arial" panose="020B0604020202020204" pitchFamily="34" charset="0"/>
              </a:rPr>
              <a:t>2018 PROVISIONAL TVET COLLEGES ALLOCATIONS</a:t>
            </a:r>
          </a:p>
          <a:p>
            <a:pPr defTabSz="1219170">
              <a:buClr>
                <a:srgbClr val="C00000"/>
              </a:buClr>
            </a:pPr>
            <a:r>
              <a:rPr lang="en-ZA" sz="1600" b="1" dirty="0">
                <a:solidFill>
                  <a:prstClr val="white">
                    <a:lumMod val="50000"/>
                  </a:prstClr>
                </a:solidFill>
                <a:cs typeface="Arial" panose="020B0604020202020204" pitchFamily="34" charset="0"/>
              </a:rPr>
              <a:t>FTENS &amp; RETURNING</a:t>
            </a:r>
          </a:p>
        </p:txBody>
      </p:sp>
    </p:spTree>
    <p:extLst>
      <p:ext uri="{BB962C8B-B14F-4D97-AF65-F5344CB8AC3E}">
        <p14:creationId xmlns:p14="http://schemas.microsoft.com/office/powerpoint/2010/main" xmlns="" val="2489099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37159"/>
            <a:ext cx="10713152" cy="938140"/>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NSFAS APPLICATIONS – SUMMARY</a:t>
            </a:r>
          </a:p>
          <a:p>
            <a:pPr defTabSz="1219170">
              <a:buClr>
                <a:srgbClr val="C00000"/>
              </a:buClr>
            </a:pPr>
            <a:r>
              <a:rPr lang="en-ZA" sz="1600" b="1" dirty="0">
                <a:solidFill>
                  <a:prstClr val="white">
                    <a:lumMod val="50000"/>
                  </a:prstClr>
                </a:solidFill>
                <a:cs typeface="Arial" panose="020B0604020202020204" pitchFamily="34" charset="0"/>
              </a:rPr>
              <a:t>FTENS (26 FEBRUARY 2018)</a:t>
            </a:r>
          </a:p>
        </p:txBody>
      </p:sp>
      <p:graphicFrame>
        <p:nvGraphicFramePr>
          <p:cNvPr id="11" name="Table 10"/>
          <p:cNvGraphicFramePr>
            <a:graphicFrameLocks noGrp="1"/>
          </p:cNvGraphicFramePr>
          <p:nvPr>
            <p:extLst/>
          </p:nvPr>
        </p:nvGraphicFramePr>
        <p:xfrm>
          <a:off x="21827" y="1034577"/>
          <a:ext cx="7706355" cy="5053261"/>
        </p:xfrm>
        <a:graphic>
          <a:graphicData uri="http://schemas.openxmlformats.org/drawingml/2006/table">
            <a:tbl>
              <a:tblPr>
                <a:tableStyleId>{93296810-A885-4BE3-A3E7-6D5BEEA58F35}</a:tableStyleId>
              </a:tblPr>
              <a:tblGrid>
                <a:gridCol w="349243">
                  <a:extLst>
                    <a:ext uri="{9D8B030D-6E8A-4147-A177-3AD203B41FA5}">
                      <a16:colId xmlns:a16="http://schemas.microsoft.com/office/drawing/2014/main" xmlns="" val="20000"/>
                    </a:ext>
                  </a:extLst>
                </a:gridCol>
                <a:gridCol w="3587195">
                  <a:extLst>
                    <a:ext uri="{9D8B030D-6E8A-4147-A177-3AD203B41FA5}">
                      <a16:colId xmlns:a16="http://schemas.microsoft.com/office/drawing/2014/main" xmlns="" val="20001"/>
                    </a:ext>
                  </a:extLst>
                </a:gridCol>
                <a:gridCol w="409544">
                  <a:extLst>
                    <a:ext uri="{9D8B030D-6E8A-4147-A177-3AD203B41FA5}">
                      <a16:colId xmlns:a16="http://schemas.microsoft.com/office/drawing/2014/main" xmlns="" val="20002"/>
                    </a:ext>
                  </a:extLst>
                </a:gridCol>
                <a:gridCol w="674425">
                  <a:extLst>
                    <a:ext uri="{9D8B030D-6E8A-4147-A177-3AD203B41FA5}">
                      <a16:colId xmlns:a16="http://schemas.microsoft.com/office/drawing/2014/main" xmlns="" val="20003"/>
                    </a:ext>
                  </a:extLst>
                </a:gridCol>
                <a:gridCol w="381692">
                  <a:extLst>
                    <a:ext uri="{9D8B030D-6E8A-4147-A177-3AD203B41FA5}">
                      <a16:colId xmlns:a16="http://schemas.microsoft.com/office/drawing/2014/main" xmlns="" val="20004"/>
                    </a:ext>
                  </a:extLst>
                </a:gridCol>
                <a:gridCol w="1086559">
                  <a:extLst>
                    <a:ext uri="{9D8B030D-6E8A-4147-A177-3AD203B41FA5}">
                      <a16:colId xmlns:a16="http://schemas.microsoft.com/office/drawing/2014/main" xmlns="" val="20005"/>
                    </a:ext>
                  </a:extLst>
                </a:gridCol>
                <a:gridCol w="1217697">
                  <a:extLst>
                    <a:ext uri="{9D8B030D-6E8A-4147-A177-3AD203B41FA5}">
                      <a16:colId xmlns:a16="http://schemas.microsoft.com/office/drawing/2014/main" xmlns="" val="20006"/>
                    </a:ext>
                  </a:extLst>
                </a:gridCol>
              </a:tblGrid>
              <a:tr h="242113">
                <a:tc gridSpan="3">
                  <a:txBody>
                    <a:bodyPr/>
                    <a:lstStyle/>
                    <a:p>
                      <a:pPr algn="l" fontAlgn="b"/>
                      <a:endParaRPr lang="en-ZA" sz="1200" b="1" i="0" u="none" strike="noStrike" dirty="0" smtClean="0">
                        <a:solidFill>
                          <a:srgbClr val="002060"/>
                        </a:solidFill>
                        <a:effectLst/>
                        <a:latin typeface="+mn-lt"/>
                      </a:endParaRPr>
                    </a:p>
                  </a:txBody>
                  <a:tcPr marL="5159" marR="5159" marT="5159" marB="0" anchor="ctr"/>
                </a:tc>
                <a:tc hMerge="1">
                  <a:txBody>
                    <a:bodyPr/>
                    <a:lstStyle/>
                    <a:p>
                      <a:endParaRPr lang="en-ZA"/>
                    </a:p>
                  </a:txBody>
                  <a:tcPr/>
                </a:tc>
                <a:tc hMerge="1">
                  <a:txBody>
                    <a:bodyPr/>
                    <a:lstStyle/>
                    <a:p>
                      <a:pPr algn="ctr" fontAlgn="b"/>
                      <a:endParaRPr lang="en-ZA" sz="1000" b="1"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ctr" fontAlgn="b"/>
                      <a:r>
                        <a:rPr lang="en-ZA" sz="1200" b="1" i="0" u="none" strike="noStrike" dirty="0" smtClean="0">
                          <a:solidFill>
                            <a:srgbClr val="002060"/>
                          </a:solidFill>
                          <a:effectLst/>
                          <a:latin typeface="+mn-lt"/>
                        </a:rPr>
                        <a:t>TOTAL</a:t>
                      </a:r>
                      <a:endParaRPr lang="en-ZA" sz="1200" b="1" i="0" u="none" strike="noStrike" dirty="0">
                        <a:solidFill>
                          <a:srgbClr val="002060"/>
                        </a:solidFill>
                        <a:effectLst/>
                        <a:latin typeface="+mn-lt"/>
                      </a:endParaRPr>
                    </a:p>
                  </a:txBody>
                  <a:tcPr marL="5159" marR="5159" marT="5159" marB="0" anchor="ctr"/>
                </a:tc>
                <a:tc hMerge="1">
                  <a:txBody>
                    <a:bodyPr/>
                    <a:lstStyle/>
                    <a:p>
                      <a:pPr algn="ctr" fontAlgn="b"/>
                      <a:endParaRPr lang="en-ZA" sz="1000" b="1" i="0" u="none" strike="noStrike" dirty="0">
                        <a:solidFill>
                          <a:srgbClr val="002060"/>
                        </a:solidFill>
                        <a:effectLst/>
                        <a:latin typeface="Calibri" panose="020F0502020204030204" pitchFamily="34" charset="0"/>
                      </a:endParaRPr>
                    </a:p>
                  </a:txBody>
                  <a:tcPr marL="3869" marR="3869" marT="3869" marB="0" anchor="ctr"/>
                </a:tc>
                <a:tc>
                  <a:txBody>
                    <a:bodyPr/>
                    <a:lstStyle/>
                    <a:p>
                      <a:pPr algn="ctr" fontAlgn="b"/>
                      <a:r>
                        <a:rPr lang="en-ZA" sz="1200" b="1" i="0" u="none" strike="noStrike" dirty="0" smtClean="0">
                          <a:solidFill>
                            <a:srgbClr val="002060"/>
                          </a:solidFill>
                          <a:effectLst/>
                          <a:latin typeface="+mn-lt"/>
                        </a:rPr>
                        <a:t>UNIVERSITY</a:t>
                      </a:r>
                      <a:endParaRPr lang="en-ZA" sz="1200" b="1" i="0" u="none" strike="noStrike" dirty="0">
                        <a:solidFill>
                          <a:srgbClr val="002060"/>
                        </a:solidFill>
                        <a:effectLst/>
                        <a:latin typeface="+mn-lt"/>
                      </a:endParaRPr>
                    </a:p>
                  </a:txBody>
                  <a:tcPr marL="5159" marR="5159" marT="5159" marB="0" anchor="ctr"/>
                </a:tc>
                <a:tc>
                  <a:txBody>
                    <a:bodyPr/>
                    <a:lstStyle/>
                    <a:p>
                      <a:pPr algn="ctr" fontAlgn="b"/>
                      <a:r>
                        <a:rPr lang="en-ZA" sz="1200" b="1" i="0" u="none" strike="noStrike" dirty="0" smtClean="0">
                          <a:solidFill>
                            <a:srgbClr val="002060"/>
                          </a:solidFill>
                          <a:effectLst/>
                          <a:latin typeface="+mn-lt"/>
                        </a:rPr>
                        <a:t>TVETS</a:t>
                      </a:r>
                      <a:endParaRPr lang="en-ZA" sz="1200" b="1"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0"/>
                  </a:ext>
                </a:extLst>
              </a:tr>
              <a:tr h="242113">
                <a:tc gridSpan="3">
                  <a:txBody>
                    <a:bodyPr/>
                    <a:lstStyle/>
                    <a:p>
                      <a:pPr algn="l" fontAlgn="b"/>
                      <a:r>
                        <a:rPr lang="en-ZA" sz="1200" b="0" u="none" strike="noStrike" dirty="0" smtClean="0">
                          <a:solidFill>
                            <a:srgbClr val="002060"/>
                          </a:solidFill>
                          <a:effectLst/>
                          <a:latin typeface="+mn-lt"/>
                        </a:rPr>
                        <a:t>Total </a:t>
                      </a:r>
                      <a:r>
                        <a:rPr lang="en-ZA" sz="1200" b="0" u="none" strike="noStrike" dirty="0">
                          <a:solidFill>
                            <a:srgbClr val="002060"/>
                          </a:solidFill>
                          <a:effectLst/>
                          <a:latin typeface="+mn-lt"/>
                        </a:rPr>
                        <a:t>number of </a:t>
                      </a:r>
                      <a:r>
                        <a:rPr lang="en-ZA" sz="1200" b="0" u="none" strike="noStrike" dirty="0" smtClean="0">
                          <a:solidFill>
                            <a:srgbClr val="002060"/>
                          </a:solidFill>
                          <a:effectLst/>
                          <a:latin typeface="+mn-lt"/>
                        </a:rPr>
                        <a:t>applications Received</a:t>
                      </a:r>
                      <a:endParaRPr lang="en-ZA" sz="1200" b="0" i="0" u="none" strike="noStrike" dirty="0" smtClean="0">
                        <a:solidFill>
                          <a:srgbClr val="002060"/>
                        </a:solidFill>
                        <a:effectLst/>
                        <a:latin typeface="+mn-lt"/>
                      </a:endParaRPr>
                    </a:p>
                  </a:txBody>
                  <a:tcPr marL="5159" marR="5159" marT="5159" marB="0" anchor="ctr"/>
                </a:tc>
                <a:tc hMerge="1">
                  <a:txBody>
                    <a:bodyPr/>
                    <a:lstStyle/>
                    <a:p>
                      <a:pPr algn="l" fontAlgn="b"/>
                      <a:endParaRPr lang="en-ZA" sz="1200" b="0" i="0" u="none" strike="noStrike" dirty="0">
                        <a:solidFill>
                          <a:srgbClr val="002060"/>
                        </a:solidFill>
                        <a:effectLst/>
                        <a:latin typeface="Arial" panose="020B0604020202020204" pitchFamily="34" charset="0"/>
                      </a:endParaRPr>
                    </a:p>
                  </a:txBody>
                  <a:tcPr marL="3869" marR="3869" marT="3869" marB="0" anchor="b"/>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0" i="0" u="none" strike="noStrike" dirty="0" smtClean="0">
                          <a:solidFill>
                            <a:srgbClr val="002060"/>
                          </a:solidFill>
                          <a:effectLst/>
                          <a:latin typeface="+mn-lt"/>
                        </a:rPr>
                        <a:t>408 041</a:t>
                      </a:r>
                      <a:endParaRPr lang="en-ZA" sz="1200" b="0" i="0" u="none" strike="noStrike" dirty="0">
                        <a:solidFill>
                          <a:srgbClr val="002060"/>
                        </a:solidFill>
                        <a:effectLst/>
                        <a:latin typeface="+mn-lt"/>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0" i="0" u="none" strike="noStrike" dirty="0" smtClean="0">
                          <a:solidFill>
                            <a:srgbClr val="002060"/>
                          </a:solidFill>
                          <a:effectLst/>
                          <a:latin typeface="+mn-lt"/>
                        </a:rPr>
                        <a:t>258 545</a:t>
                      </a:r>
                      <a:endParaRPr lang="en-ZA" sz="1200" b="0" i="0" u="none" strike="noStrike" dirty="0">
                        <a:solidFill>
                          <a:srgbClr val="002060"/>
                        </a:solidFill>
                        <a:effectLst/>
                        <a:latin typeface="+mn-lt"/>
                      </a:endParaRPr>
                    </a:p>
                  </a:txBody>
                  <a:tcPr marL="5159" marR="5159" marT="5159" marB="0" anchor="ctr"/>
                </a:tc>
                <a:tc>
                  <a:txBody>
                    <a:bodyPr/>
                    <a:lstStyle/>
                    <a:p>
                      <a:pPr algn="r" fontAlgn="b"/>
                      <a:r>
                        <a:rPr lang="en-ZA" sz="1200" b="0" i="0" u="none" strike="noStrike" dirty="0" smtClean="0">
                          <a:solidFill>
                            <a:srgbClr val="002060"/>
                          </a:solidFill>
                          <a:effectLst/>
                          <a:latin typeface="+mn-lt"/>
                        </a:rPr>
                        <a:t>149 496</a:t>
                      </a:r>
                      <a:endParaRPr lang="en-ZA" sz="1200" b="0"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1"/>
                  </a:ext>
                </a:extLst>
              </a:tr>
              <a:tr h="248395">
                <a:tc gridSpan="3">
                  <a:txBody>
                    <a:bodyPr/>
                    <a:lstStyle/>
                    <a:p>
                      <a:pPr algn="l" fontAlgn="b"/>
                      <a:r>
                        <a:rPr lang="en-ZA" sz="1200" b="0" i="0" u="none" strike="noStrike" dirty="0" smtClean="0">
                          <a:solidFill>
                            <a:srgbClr val="002060"/>
                          </a:solidFill>
                          <a:effectLst/>
                          <a:latin typeface="+mn-lt"/>
                        </a:rPr>
                        <a:t>Applications rejected/withdrawn</a:t>
                      </a:r>
                      <a:endParaRPr lang="en-ZA" sz="1200" b="0" i="0" u="none" strike="noStrike" dirty="0">
                        <a:solidFill>
                          <a:srgbClr val="002060"/>
                        </a:solidFill>
                        <a:effectLst/>
                        <a:latin typeface="+mn-lt"/>
                      </a:endParaRPr>
                    </a:p>
                  </a:txBody>
                  <a:tcPr marL="5159" marR="5159" marT="5159" marB="0" anchor="ctr"/>
                </a:tc>
                <a:tc hMerge="1">
                  <a:txBody>
                    <a:bodyPr/>
                    <a:lstStyle/>
                    <a:p>
                      <a:endParaRPr lang="en-US"/>
                    </a:p>
                  </a:txBody>
                  <a:tcP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0" i="0" u="none" strike="noStrike" dirty="0" smtClean="0">
                          <a:solidFill>
                            <a:srgbClr val="002060"/>
                          </a:solidFill>
                          <a:effectLst/>
                          <a:latin typeface="+mn-lt"/>
                        </a:rPr>
                        <a:t>(18 055)</a:t>
                      </a:r>
                      <a:endParaRPr lang="en-ZA" sz="1200" b="0" i="0" u="none" strike="noStrike" dirty="0">
                        <a:solidFill>
                          <a:srgbClr val="002060"/>
                        </a:solidFill>
                        <a:effectLst/>
                        <a:latin typeface="+mn-lt"/>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0" i="0" u="none" strike="noStrike" dirty="0" smtClean="0">
                          <a:solidFill>
                            <a:srgbClr val="002060"/>
                          </a:solidFill>
                          <a:effectLst/>
                          <a:latin typeface="+mn-lt"/>
                        </a:rPr>
                        <a:t>(16 964)</a:t>
                      </a:r>
                      <a:endParaRPr lang="en-ZA" sz="1200" b="0" i="0" u="none" strike="noStrike" dirty="0">
                        <a:solidFill>
                          <a:srgbClr val="002060"/>
                        </a:solidFill>
                        <a:effectLst/>
                        <a:latin typeface="+mn-lt"/>
                      </a:endParaRPr>
                    </a:p>
                  </a:txBody>
                  <a:tcPr marL="5159" marR="5159" marT="5159" marB="0" anchor="ctr"/>
                </a:tc>
                <a:tc>
                  <a:txBody>
                    <a:bodyPr/>
                    <a:lstStyle/>
                    <a:p>
                      <a:pPr algn="r" fontAlgn="b"/>
                      <a:r>
                        <a:rPr lang="en-ZA" sz="1200" b="0" i="0" u="none" strike="noStrike" dirty="0" smtClean="0">
                          <a:solidFill>
                            <a:srgbClr val="002060"/>
                          </a:solidFill>
                          <a:effectLst/>
                          <a:latin typeface="+mn-lt"/>
                        </a:rPr>
                        <a:t>(1 091)</a:t>
                      </a:r>
                      <a:endParaRPr lang="en-ZA" sz="1200" b="0"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2"/>
                  </a:ext>
                </a:extLst>
              </a:tr>
              <a:tr h="248395">
                <a:tc gridSpan="3">
                  <a:txBody>
                    <a:bodyPr/>
                    <a:lstStyle/>
                    <a:p>
                      <a:pPr algn="l" fontAlgn="b"/>
                      <a:r>
                        <a:rPr lang="en-ZA" sz="1200" b="1" i="0" u="none" strike="noStrike" dirty="0" smtClean="0">
                          <a:solidFill>
                            <a:srgbClr val="002060"/>
                          </a:solidFill>
                          <a:effectLst/>
                          <a:latin typeface="+mn-lt"/>
                        </a:rPr>
                        <a:t>Subtotal</a:t>
                      </a:r>
                      <a:endParaRPr lang="en-ZA" sz="1200" b="1" i="0" u="none" strike="noStrike" dirty="0">
                        <a:solidFill>
                          <a:srgbClr val="002060"/>
                        </a:solidFill>
                        <a:effectLst/>
                        <a:latin typeface="+mn-lt"/>
                      </a:endParaRPr>
                    </a:p>
                  </a:txBody>
                  <a:tcPr marL="5159" marR="5159" marT="5159" marB="0" anchor="ctr"/>
                </a:tc>
                <a:tc hMerge="1">
                  <a:txBody>
                    <a:bodyPr/>
                    <a:lstStyle/>
                    <a:p>
                      <a:endParaRPr lang="en-US"/>
                    </a:p>
                  </a:txBody>
                  <a:tcPr/>
                </a:tc>
                <a:tc hMerge="1">
                  <a:txBody>
                    <a:bodyPr/>
                    <a:lstStyle/>
                    <a:p>
                      <a:pPr algn="r" fontAlgn="b"/>
                      <a:endParaRPr lang="en-ZA" sz="1000" b="1"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1" i="0" u="none" strike="noStrike" dirty="0" smtClean="0">
                          <a:solidFill>
                            <a:srgbClr val="002060"/>
                          </a:solidFill>
                          <a:effectLst/>
                          <a:latin typeface="+mn-lt"/>
                        </a:rPr>
                        <a:t>389 986</a:t>
                      </a:r>
                      <a:endParaRPr lang="en-ZA" sz="1200" b="1" i="0" u="none" strike="noStrike" dirty="0">
                        <a:solidFill>
                          <a:srgbClr val="002060"/>
                        </a:solidFill>
                        <a:effectLst/>
                        <a:latin typeface="+mn-lt"/>
                      </a:endParaRPr>
                    </a:p>
                  </a:txBody>
                  <a:tcPr marL="5159" marR="5159" marT="5159" marB="0" anchor="ctr"/>
                </a:tc>
                <a:tc hMerge="1">
                  <a:txBody>
                    <a:bodyPr/>
                    <a:lstStyle/>
                    <a:p>
                      <a:pPr algn="r" fontAlgn="b"/>
                      <a:endParaRPr lang="en-ZA" sz="1000" b="1"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1" i="0" u="none" strike="noStrike" dirty="0" smtClean="0">
                          <a:solidFill>
                            <a:srgbClr val="002060"/>
                          </a:solidFill>
                          <a:effectLst/>
                          <a:latin typeface="+mn-lt"/>
                        </a:rPr>
                        <a:t>241 581</a:t>
                      </a:r>
                      <a:endParaRPr lang="en-ZA" sz="1200" b="1" i="0" u="none" strike="noStrike" dirty="0">
                        <a:solidFill>
                          <a:srgbClr val="002060"/>
                        </a:solidFill>
                        <a:effectLst/>
                        <a:latin typeface="+mn-lt"/>
                      </a:endParaRPr>
                    </a:p>
                  </a:txBody>
                  <a:tcPr marL="5159" marR="5159" marT="5159" marB="0" anchor="ctr"/>
                </a:tc>
                <a:tc>
                  <a:txBody>
                    <a:bodyPr/>
                    <a:lstStyle/>
                    <a:p>
                      <a:pPr algn="r" fontAlgn="b"/>
                      <a:r>
                        <a:rPr lang="en-ZA" sz="1200" b="1" i="0" u="none" strike="noStrike" dirty="0" smtClean="0">
                          <a:solidFill>
                            <a:srgbClr val="002060"/>
                          </a:solidFill>
                          <a:effectLst/>
                          <a:latin typeface="+mn-lt"/>
                        </a:rPr>
                        <a:t>148 405</a:t>
                      </a:r>
                      <a:endParaRPr lang="en-ZA" sz="1200" b="1"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3"/>
                  </a:ext>
                </a:extLst>
              </a:tr>
              <a:tr h="330279">
                <a:tc gridSpan="3">
                  <a:txBody>
                    <a:bodyPr/>
                    <a:lstStyle/>
                    <a:p>
                      <a:pPr algn="l" fontAlgn="b"/>
                      <a:endParaRPr lang="en-ZA" sz="1200" b="1" i="0" u="none" strike="noStrike" dirty="0">
                        <a:solidFill>
                          <a:srgbClr val="002060"/>
                        </a:solidFill>
                        <a:effectLst/>
                        <a:latin typeface="+mn-lt"/>
                      </a:endParaRPr>
                    </a:p>
                  </a:txBody>
                  <a:tcPr marL="5159" marR="5159" marT="5159" marB="0" anchor="ctr"/>
                </a:tc>
                <a:tc hMerge="1">
                  <a:txBody>
                    <a:bodyPr/>
                    <a:lstStyle/>
                    <a:p>
                      <a:endParaRPr lang="en-US"/>
                    </a:p>
                  </a:txBody>
                  <a:tcPr/>
                </a:tc>
                <a:tc hMerge="1">
                  <a:txBody>
                    <a:bodyPr/>
                    <a:lstStyle/>
                    <a:p>
                      <a:endParaRPr lang="en-US"/>
                    </a:p>
                  </a:txBody>
                  <a:tcPr marL="3869" marR="3869" marT="3869" marB="0" anchor="ctr"/>
                </a:tc>
                <a:tc gridSpan="2">
                  <a:txBody>
                    <a:bodyPr/>
                    <a:lstStyle/>
                    <a:p>
                      <a:endParaRPr lang="en-US" sz="2100">
                        <a:latin typeface="+mn-lt"/>
                      </a:endParaRPr>
                    </a:p>
                  </a:txBody>
                  <a:tcPr marL="5159" marR="5159" marT="5159" marB="0" anchor="ctr"/>
                </a:tc>
                <a:tc hMerge="1">
                  <a:txBody>
                    <a:bodyPr/>
                    <a:lstStyle/>
                    <a:p>
                      <a:pPr algn="r" fontAlgn="b"/>
                      <a:endParaRPr lang="en-ZA" sz="1000" b="1" i="0" u="none" strike="noStrike" dirty="0">
                        <a:solidFill>
                          <a:srgbClr val="002060"/>
                        </a:solidFill>
                        <a:effectLst/>
                        <a:latin typeface="Calibri" panose="020F0502020204030204" pitchFamily="34" charset="0"/>
                      </a:endParaRPr>
                    </a:p>
                  </a:txBody>
                  <a:tcPr marL="3869" marR="3869" marT="3869" marB="0" anchor="ctr"/>
                </a:tc>
                <a:tc>
                  <a:txBody>
                    <a:bodyPr/>
                    <a:lstStyle/>
                    <a:p>
                      <a:endParaRPr lang="en-US" sz="2100" dirty="0">
                        <a:latin typeface="+mn-lt"/>
                      </a:endParaRPr>
                    </a:p>
                  </a:txBody>
                  <a:tcPr marL="5159" marR="5159" marT="5159" marB="0" anchor="ctr"/>
                </a:tc>
                <a:tc>
                  <a:txBody>
                    <a:bodyPr/>
                    <a:lstStyle/>
                    <a:p>
                      <a:pPr algn="r" fontAlgn="b"/>
                      <a:endParaRPr lang="en-ZA" sz="1200" b="1"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4"/>
                  </a:ext>
                </a:extLst>
              </a:tr>
              <a:tr h="248395">
                <a:tc gridSpan="3">
                  <a:txBody>
                    <a:bodyPr/>
                    <a:lstStyle/>
                    <a:p>
                      <a:pPr algn="l" fontAlgn="b"/>
                      <a:r>
                        <a:rPr lang="en-ZA" sz="1200" b="0" i="0" u="none" strike="noStrike" dirty="0" smtClean="0">
                          <a:solidFill>
                            <a:srgbClr val="002060"/>
                          </a:solidFill>
                          <a:effectLst/>
                          <a:latin typeface="+mn-lt"/>
                        </a:rPr>
                        <a:t>Evaluation</a:t>
                      </a:r>
                      <a:r>
                        <a:rPr lang="en-ZA" sz="1200" b="0" i="0" u="none" strike="noStrike" baseline="0" dirty="0" smtClean="0">
                          <a:solidFill>
                            <a:srgbClr val="002060"/>
                          </a:solidFill>
                          <a:effectLst/>
                          <a:latin typeface="+mn-lt"/>
                        </a:rPr>
                        <a:t> completed - A</a:t>
                      </a:r>
                      <a:endParaRPr lang="en-ZA" sz="1200" b="0" i="0" u="none" strike="noStrike" dirty="0">
                        <a:solidFill>
                          <a:srgbClr val="002060"/>
                        </a:solidFill>
                        <a:effectLst/>
                        <a:latin typeface="+mn-lt"/>
                      </a:endParaRPr>
                    </a:p>
                  </a:txBody>
                  <a:tcPr marL="5159" marR="5159" marT="5159" marB="0" anchor="ctr"/>
                </a:tc>
                <a:tc hMerge="1">
                  <a:txBody>
                    <a:bodyPr/>
                    <a:lstStyle/>
                    <a:p>
                      <a:pPr algn="l" fontAlgn="b"/>
                      <a:endParaRPr lang="en-ZA" sz="1000" b="0" i="0" u="none" strike="noStrike" dirty="0">
                        <a:solidFill>
                          <a:srgbClr val="002060"/>
                        </a:solidFill>
                        <a:effectLst/>
                        <a:latin typeface="Calibri" panose="020F0502020204030204" pitchFamily="34" charset="0"/>
                      </a:endParaRPr>
                    </a:p>
                  </a:txBody>
                  <a:tcPr marL="3869" marR="3869" marT="3869" marB="0" anchor="ctr"/>
                </a:tc>
                <a:tc hMerge="1">
                  <a:txBody>
                    <a:bodyPr/>
                    <a:lstStyle/>
                    <a:p>
                      <a:pPr algn="r" fontAlgn="b"/>
                      <a:endParaRPr lang="en-ZA" sz="1000" b="1"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0" i="0" u="none" strike="noStrike" dirty="0" smtClean="0">
                          <a:solidFill>
                            <a:srgbClr val="002060"/>
                          </a:solidFill>
                          <a:effectLst/>
                          <a:latin typeface="+mn-lt"/>
                        </a:rPr>
                        <a:t>231 273</a:t>
                      </a:r>
                      <a:endParaRPr lang="en-ZA" sz="1200" b="0" i="0" u="none" strike="noStrike" dirty="0">
                        <a:solidFill>
                          <a:srgbClr val="002060"/>
                        </a:solidFill>
                        <a:effectLst/>
                        <a:latin typeface="+mn-lt"/>
                      </a:endParaRPr>
                    </a:p>
                  </a:txBody>
                  <a:tcPr marL="5159" marR="5159" marT="5159" marB="0" anchor="ctr"/>
                </a:tc>
                <a:tc hMerge="1">
                  <a:txBody>
                    <a:bodyPr/>
                    <a:lstStyle/>
                    <a:p>
                      <a:pPr algn="r" fontAlgn="b"/>
                      <a:endParaRPr lang="en-ZA" sz="1000" b="1"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0" i="0" u="none" strike="noStrike" dirty="0" smtClean="0">
                          <a:solidFill>
                            <a:srgbClr val="002060"/>
                          </a:solidFill>
                          <a:effectLst/>
                          <a:latin typeface="+mn-lt"/>
                        </a:rPr>
                        <a:t>194 588</a:t>
                      </a:r>
                      <a:endParaRPr lang="en-ZA" sz="1200" b="0" i="0" u="none" strike="noStrike" dirty="0">
                        <a:solidFill>
                          <a:srgbClr val="002060"/>
                        </a:solidFill>
                        <a:effectLst/>
                        <a:latin typeface="+mn-lt"/>
                      </a:endParaRPr>
                    </a:p>
                  </a:txBody>
                  <a:tcPr marL="5159" marR="5159" marT="5159" marB="0" anchor="ctr"/>
                </a:tc>
                <a:tc>
                  <a:txBody>
                    <a:bodyPr/>
                    <a:lstStyle/>
                    <a:p>
                      <a:pPr algn="r" fontAlgn="b"/>
                      <a:r>
                        <a:rPr lang="en-ZA" sz="1200" b="0" i="0" u="none" strike="noStrike" dirty="0" smtClean="0">
                          <a:solidFill>
                            <a:srgbClr val="002060"/>
                          </a:solidFill>
                          <a:effectLst/>
                          <a:latin typeface="+mn-lt"/>
                        </a:rPr>
                        <a:t>80 326</a:t>
                      </a:r>
                      <a:endParaRPr lang="en-ZA" sz="1200" b="0"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5"/>
                  </a:ext>
                </a:extLst>
              </a:tr>
              <a:tr h="244543">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200" b="0" i="0" u="none" strike="noStrike" dirty="0" smtClean="0">
                          <a:solidFill>
                            <a:srgbClr val="002060"/>
                          </a:solidFill>
                          <a:effectLst/>
                          <a:latin typeface="+mn-lt"/>
                        </a:rPr>
                        <a:t>Evaluation</a:t>
                      </a:r>
                      <a:r>
                        <a:rPr lang="en-ZA" sz="1200" b="0" i="0" u="none" strike="noStrike" baseline="0" dirty="0" smtClean="0">
                          <a:solidFill>
                            <a:srgbClr val="002060"/>
                          </a:solidFill>
                          <a:effectLst/>
                          <a:latin typeface="+mn-lt"/>
                        </a:rPr>
                        <a:t> in progress</a:t>
                      </a:r>
                      <a:r>
                        <a:rPr lang="en-ZA" sz="1200" b="0" i="0" u="none" strike="noStrike" dirty="0" smtClean="0">
                          <a:solidFill>
                            <a:srgbClr val="002060"/>
                          </a:solidFill>
                          <a:effectLst/>
                          <a:latin typeface="+mn-lt"/>
                        </a:rPr>
                        <a:t> - B</a:t>
                      </a:r>
                      <a:endParaRPr lang="en-ZA" sz="1200" b="0" i="0" u="none" strike="noStrike" dirty="0">
                        <a:solidFill>
                          <a:srgbClr val="002060"/>
                        </a:solidFill>
                        <a:effectLst/>
                        <a:latin typeface="+mn-lt"/>
                      </a:endParaRPr>
                    </a:p>
                  </a:txBody>
                  <a:tcPr marL="5159" marR="5159" marT="5159" marB="0" anchor="ctr"/>
                </a:tc>
                <a:tc hMerge="1">
                  <a:txBody>
                    <a:bodyPr/>
                    <a:lstStyle/>
                    <a:p>
                      <a:pPr algn="l" fontAlgn="b"/>
                      <a:endParaRPr lang="en-ZA" sz="1000" b="0" i="0" u="none" strike="noStrike" dirty="0">
                        <a:solidFill>
                          <a:srgbClr val="002060"/>
                        </a:solidFill>
                        <a:effectLst/>
                        <a:latin typeface="Calibri" panose="020F0502020204030204" pitchFamily="34" charset="0"/>
                      </a:endParaRPr>
                    </a:p>
                  </a:txBody>
                  <a:tcPr marL="3869" marR="3869" marT="386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0" i="0" u="none" strike="noStrike" dirty="0" smtClean="0">
                          <a:solidFill>
                            <a:srgbClr val="002060"/>
                          </a:solidFill>
                          <a:effectLst/>
                          <a:latin typeface="+mn-lt"/>
                        </a:rPr>
                        <a:t>158 713</a:t>
                      </a:r>
                      <a:endParaRPr lang="en-ZA" sz="1200" b="0" i="0" u="none" strike="noStrike" dirty="0">
                        <a:solidFill>
                          <a:srgbClr val="002060"/>
                        </a:solidFill>
                        <a:effectLst/>
                        <a:latin typeface="+mn-lt"/>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0" i="0" u="none" strike="noStrike" dirty="0" smtClean="0">
                          <a:solidFill>
                            <a:srgbClr val="002060"/>
                          </a:solidFill>
                          <a:effectLst/>
                          <a:latin typeface="+mn-lt"/>
                        </a:rPr>
                        <a:t>46 993</a:t>
                      </a:r>
                      <a:endParaRPr lang="en-ZA" sz="1200" b="0" i="0" u="none" strike="noStrike" dirty="0">
                        <a:solidFill>
                          <a:srgbClr val="002060"/>
                        </a:solidFill>
                        <a:effectLst/>
                        <a:latin typeface="+mn-lt"/>
                      </a:endParaRPr>
                    </a:p>
                  </a:txBody>
                  <a:tcPr marL="5159" marR="5159" marT="5159" marB="0" anchor="ctr"/>
                </a:tc>
                <a:tc>
                  <a:txBody>
                    <a:bodyPr/>
                    <a:lstStyle/>
                    <a:p>
                      <a:pPr algn="r" fontAlgn="b"/>
                      <a:r>
                        <a:rPr lang="en-ZA" sz="1200" b="0" i="0" u="none" strike="noStrike" dirty="0" smtClean="0">
                          <a:solidFill>
                            <a:srgbClr val="002060"/>
                          </a:solidFill>
                          <a:effectLst/>
                          <a:latin typeface="+mn-lt"/>
                        </a:rPr>
                        <a:t>80 344</a:t>
                      </a:r>
                      <a:endParaRPr lang="en-ZA" sz="1200" b="0"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6"/>
                  </a:ext>
                </a:extLst>
              </a:tr>
              <a:tr h="248395">
                <a:tc gridSpan="3">
                  <a:txBody>
                    <a:bodyPr/>
                    <a:lstStyle/>
                    <a:p>
                      <a:pPr algn="l" fontAlgn="b"/>
                      <a:r>
                        <a:rPr lang="en-ZA" sz="1200" b="1" i="0" u="none" strike="noStrike" dirty="0" smtClean="0">
                          <a:solidFill>
                            <a:srgbClr val="002060"/>
                          </a:solidFill>
                          <a:effectLst/>
                          <a:latin typeface="+mn-lt"/>
                        </a:rPr>
                        <a:t>Subtotal</a:t>
                      </a:r>
                      <a:endParaRPr lang="en-ZA" sz="1200" b="1" i="0" u="none" strike="noStrike" dirty="0">
                        <a:solidFill>
                          <a:srgbClr val="002060"/>
                        </a:solidFill>
                        <a:effectLst/>
                        <a:latin typeface="+mn-lt"/>
                      </a:endParaRPr>
                    </a:p>
                  </a:txBody>
                  <a:tcPr marL="5159" marR="5159" marT="5159" marB="0" anchor="ctr"/>
                </a:tc>
                <a:tc hMerge="1">
                  <a:txBody>
                    <a:bodyPr/>
                    <a:lstStyle/>
                    <a:p>
                      <a:endParaRPr lang="en-US"/>
                    </a:p>
                  </a:txBody>
                  <a:tcPr/>
                </a:tc>
                <a:tc hMerge="1">
                  <a:txBody>
                    <a:bodyPr/>
                    <a:lstStyle/>
                    <a:p>
                      <a:pPr algn="r" fontAlgn="b"/>
                      <a:endParaRPr lang="en-ZA" sz="1000" b="1"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1" i="0" u="none" strike="noStrike" dirty="0" smtClean="0">
                          <a:solidFill>
                            <a:srgbClr val="002060"/>
                          </a:solidFill>
                          <a:effectLst/>
                          <a:latin typeface="+mn-lt"/>
                        </a:rPr>
                        <a:t>389 986</a:t>
                      </a:r>
                      <a:endParaRPr lang="en-ZA" sz="1200" b="1" i="0" u="none" strike="noStrike" dirty="0">
                        <a:solidFill>
                          <a:srgbClr val="002060"/>
                        </a:solidFill>
                        <a:effectLst/>
                        <a:latin typeface="+mn-lt"/>
                      </a:endParaRPr>
                    </a:p>
                  </a:txBody>
                  <a:tcPr marL="5159" marR="5159" marT="5159" marB="0" anchor="ctr"/>
                </a:tc>
                <a:tc hMerge="1">
                  <a:txBody>
                    <a:bodyPr/>
                    <a:lstStyle/>
                    <a:p>
                      <a:pPr algn="r" fontAlgn="b"/>
                      <a:endParaRPr lang="en-ZA" sz="1000" b="1"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1" i="0" u="none" strike="noStrike" dirty="0" smtClean="0">
                          <a:solidFill>
                            <a:srgbClr val="002060"/>
                          </a:solidFill>
                          <a:effectLst/>
                          <a:latin typeface="+mn-lt"/>
                        </a:rPr>
                        <a:t>241 581</a:t>
                      </a:r>
                      <a:endParaRPr lang="en-ZA" sz="1200" b="1" i="0" u="none" strike="noStrike" dirty="0">
                        <a:solidFill>
                          <a:srgbClr val="002060"/>
                        </a:solidFill>
                        <a:effectLst/>
                        <a:latin typeface="+mn-lt"/>
                      </a:endParaRPr>
                    </a:p>
                  </a:txBody>
                  <a:tcPr marL="5159" marR="5159" marT="5159" marB="0" anchor="ctr"/>
                </a:tc>
                <a:tc>
                  <a:txBody>
                    <a:bodyPr/>
                    <a:lstStyle/>
                    <a:p>
                      <a:pPr algn="r" fontAlgn="b"/>
                      <a:r>
                        <a:rPr lang="en-ZA" sz="1200" b="1" i="0" u="none" strike="noStrike" dirty="0" smtClean="0">
                          <a:solidFill>
                            <a:srgbClr val="002060"/>
                          </a:solidFill>
                          <a:effectLst/>
                          <a:latin typeface="+mn-lt"/>
                        </a:rPr>
                        <a:t>160 670</a:t>
                      </a:r>
                      <a:endParaRPr lang="en-ZA" sz="1200" b="1"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7"/>
                  </a:ext>
                </a:extLst>
              </a:tr>
              <a:tr h="330279">
                <a:tc gridSpan="3">
                  <a:txBody>
                    <a:bodyPr/>
                    <a:lstStyle/>
                    <a:p>
                      <a:pPr algn="l" fontAlgn="b"/>
                      <a:endParaRPr lang="en-ZA" sz="1200" b="0" i="0" u="none" strike="noStrike" dirty="0">
                        <a:solidFill>
                          <a:srgbClr val="002060"/>
                        </a:solidFill>
                        <a:effectLst/>
                        <a:latin typeface="+mn-lt"/>
                      </a:endParaRPr>
                    </a:p>
                  </a:txBody>
                  <a:tcPr marL="5159" marR="5159" marT="5159" marB="0" anchor="ctr"/>
                </a:tc>
                <a:tc hMerge="1">
                  <a:txBody>
                    <a:bodyPr/>
                    <a:lstStyle/>
                    <a:p>
                      <a:endParaRPr lang="en-US"/>
                    </a:p>
                  </a:txBody>
                  <a:tcPr/>
                </a:tc>
                <a:tc hMerge="1">
                  <a:txBody>
                    <a:bodyPr/>
                    <a:lstStyle/>
                    <a:p>
                      <a:endParaRPr lang="en-US" sz="1000" dirty="0"/>
                    </a:p>
                  </a:txBody>
                  <a:tcPr marL="3869" marR="3869" marT="3869" marB="0" anchor="ctr"/>
                </a:tc>
                <a:tc gridSpan="2">
                  <a:txBody>
                    <a:bodyPr/>
                    <a:lstStyle/>
                    <a:p>
                      <a:endParaRPr lang="en-US" sz="2100">
                        <a:latin typeface="+mn-lt"/>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endParaRPr lang="en-US" sz="2100" dirty="0">
                        <a:latin typeface="+mn-lt"/>
                      </a:endParaRPr>
                    </a:p>
                  </a:txBody>
                  <a:tcPr marL="5159" marR="5159" marT="5159" marB="0" anchor="ctr"/>
                </a:tc>
                <a:tc>
                  <a:txBody>
                    <a:bodyPr/>
                    <a:lstStyle/>
                    <a:p>
                      <a:pPr algn="r" fontAlgn="b"/>
                      <a:endParaRPr lang="en-ZA" sz="1200" b="0"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8"/>
                  </a:ext>
                </a:extLst>
              </a:tr>
              <a:tr h="330279">
                <a:tc gridSpan="3">
                  <a:txBody>
                    <a:bodyPr/>
                    <a:lstStyle/>
                    <a:p>
                      <a:pPr algn="l" fontAlgn="b"/>
                      <a:r>
                        <a:rPr lang="en-ZA" sz="1200" b="1" i="0" u="none" strike="noStrike" dirty="0" smtClean="0">
                          <a:solidFill>
                            <a:srgbClr val="002060"/>
                          </a:solidFill>
                          <a:effectLst/>
                          <a:latin typeface="+mn-lt"/>
                        </a:rPr>
                        <a:t>A – Evaluation</a:t>
                      </a:r>
                      <a:r>
                        <a:rPr lang="en-ZA" sz="1200" b="1" i="0" u="none" strike="noStrike" baseline="0" dirty="0" smtClean="0">
                          <a:solidFill>
                            <a:srgbClr val="002060"/>
                          </a:solidFill>
                          <a:effectLst/>
                          <a:latin typeface="+mn-lt"/>
                        </a:rPr>
                        <a:t> completed/ </a:t>
                      </a:r>
                      <a:r>
                        <a:rPr lang="en-ZA" sz="1200" b="1" i="0" u="none" strike="noStrike" dirty="0" smtClean="0">
                          <a:solidFill>
                            <a:srgbClr val="002060"/>
                          </a:solidFill>
                          <a:effectLst/>
                          <a:latin typeface="+mn-lt"/>
                        </a:rPr>
                        <a:t>Funding outcomes</a:t>
                      </a:r>
                      <a:endParaRPr lang="en-ZA" sz="1200" b="1" i="0" u="none" strike="noStrike" dirty="0">
                        <a:solidFill>
                          <a:srgbClr val="002060"/>
                        </a:solidFill>
                        <a:effectLst/>
                        <a:latin typeface="+mn-lt"/>
                      </a:endParaRPr>
                    </a:p>
                  </a:txBody>
                  <a:tcPr marL="5159" marR="5159" marT="5159" marB="0" anchor="ctr"/>
                </a:tc>
                <a:tc hMerge="1">
                  <a:txBody>
                    <a:bodyPr/>
                    <a:lstStyle/>
                    <a:p>
                      <a:pPr algn="l" fontAlgn="b"/>
                      <a:endParaRPr lang="en-ZA" sz="1000" b="0" i="0" u="none" strike="noStrike" dirty="0">
                        <a:solidFill>
                          <a:srgbClr val="002060"/>
                        </a:solidFill>
                        <a:effectLst/>
                        <a:latin typeface="Calibri" panose="020F0502020204030204" pitchFamily="34" charset="0"/>
                      </a:endParaRPr>
                    </a:p>
                  </a:txBody>
                  <a:tcPr marL="3869" marR="3869" marT="3869" marB="0" anchor="ctr"/>
                </a:tc>
                <a:tc hMerge="1">
                  <a:txBody>
                    <a:bodyPr/>
                    <a:lstStyle/>
                    <a:p>
                      <a:endParaRPr lang="en-US" sz="1000" dirty="0"/>
                    </a:p>
                  </a:txBody>
                  <a:tcPr marL="3869" marR="3869" marT="3869" marB="0" anchor="ctr"/>
                </a:tc>
                <a:tc gridSpan="2">
                  <a:txBody>
                    <a:bodyPr/>
                    <a:lstStyle/>
                    <a:p>
                      <a:endParaRPr lang="en-US" sz="2100">
                        <a:latin typeface="+mn-lt"/>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endParaRPr lang="en-US" sz="2100" dirty="0">
                        <a:latin typeface="+mn-lt"/>
                      </a:endParaRPr>
                    </a:p>
                  </a:txBody>
                  <a:tcPr marL="5159" marR="5159" marT="5159" marB="0" anchor="ctr"/>
                </a:tc>
                <a:tc>
                  <a:txBody>
                    <a:bodyPr/>
                    <a:lstStyle/>
                    <a:p>
                      <a:pPr algn="r" fontAlgn="b"/>
                      <a:endParaRPr lang="en-ZA" sz="1200" b="0"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09"/>
                  </a:ext>
                </a:extLst>
              </a:tr>
              <a:tr h="248395">
                <a:tc gridSpan="3">
                  <a:txBody>
                    <a:bodyPr/>
                    <a:lstStyle/>
                    <a:p>
                      <a:pPr algn="l" fontAlgn="b"/>
                      <a:r>
                        <a:rPr lang="en-ZA" sz="1200" u="none" strike="noStrike" dirty="0" smtClean="0">
                          <a:solidFill>
                            <a:srgbClr val="002060"/>
                          </a:solidFill>
                          <a:effectLst/>
                          <a:latin typeface="+mn-lt"/>
                        </a:rPr>
                        <a:t>Funding </a:t>
                      </a:r>
                      <a:r>
                        <a:rPr lang="en-ZA" sz="1200" u="none" strike="noStrike" dirty="0">
                          <a:solidFill>
                            <a:srgbClr val="002060"/>
                          </a:solidFill>
                          <a:effectLst/>
                          <a:latin typeface="+mn-lt"/>
                        </a:rPr>
                        <a:t>Eligible with Admission Offer (Communicated)</a:t>
                      </a:r>
                      <a:endParaRPr lang="en-ZA" sz="1200" b="0" i="0" u="none" strike="noStrike" dirty="0">
                        <a:solidFill>
                          <a:srgbClr val="002060"/>
                        </a:solidFill>
                        <a:effectLst/>
                        <a:latin typeface="+mn-lt"/>
                      </a:endParaRPr>
                    </a:p>
                  </a:txBody>
                  <a:tcPr marL="5159" marR="5159" marT="5159" marB="0" anchor="ctr"/>
                </a:tc>
                <a:tc hMerge="1">
                  <a:txBody>
                    <a:bodyPr/>
                    <a:lstStyle/>
                    <a:p>
                      <a:pPr algn="l" fontAlgn="b"/>
                      <a:endParaRPr lang="en-ZA" sz="1200" b="0" i="0" u="none" strike="noStrike" dirty="0">
                        <a:solidFill>
                          <a:srgbClr val="002060"/>
                        </a:solidFill>
                        <a:effectLst/>
                        <a:latin typeface="+mn-lt"/>
                      </a:endParaRPr>
                    </a:p>
                  </a:txBody>
                  <a:tcPr marL="3869" marR="3869" marT="386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0" i="0" u="none" strike="noStrike" dirty="0" smtClean="0">
                          <a:solidFill>
                            <a:srgbClr val="002060"/>
                          </a:solidFill>
                          <a:effectLst/>
                          <a:latin typeface="+mn-lt"/>
                        </a:rPr>
                        <a:t>117 369</a:t>
                      </a:r>
                      <a:endParaRPr lang="en-ZA" sz="1200" b="0" i="0" u="none" strike="noStrike" dirty="0">
                        <a:solidFill>
                          <a:srgbClr val="002060"/>
                        </a:solidFill>
                        <a:effectLst/>
                        <a:latin typeface="+mn-lt"/>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0" i="0" u="none" strike="noStrike" dirty="0" smtClean="0">
                          <a:solidFill>
                            <a:srgbClr val="002060"/>
                          </a:solidFill>
                          <a:effectLst/>
                          <a:latin typeface="+mn-lt"/>
                        </a:rPr>
                        <a:t>67 790</a:t>
                      </a:r>
                      <a:endParaRPr lang="en-ZA" sz="1200" b="0" i="0" u="none" strike="noStrike" dirty="0">
                        <a:solidFill>
                          <a:srgbClr val="002060"/>
                        </a:solidFill>
                        <a:effectLst/>
                        <a:latin typeface="+mn-lt"/>
                      </a:endParaRPr>
                    </a:p>
                  </a:txBody>
                  <a:tcPr marL="5159" marR="5159" marT="5159" marB="0" anchor="ctr"/>
                </a:tc>
                <a:tc>
                  <a:txBody>
                    <a:bodyPr/>
                    <a:lstStyle/>
                    <a:p>
                      <a:pPr algn="r" fontAlgn="b"/>
                      <a:r>
                        <a:rPr lang="en-ZA" sz="1200" b="0" i="0" u="none" strike="noStrike" dirty="0" smtClean="0">
                          <a:solidFill>
                            <a:srgbClr val="002060"/>
                          </a:solidFill>
                          <a:effectLst/>
                          <a:latin typeface="+mn-lt"/>
                        </a:rPr>
                        <a:t>49</a:t>
                      </a:r>
                      <a:r>
                        <a:rPr lang="en-ZA" sz="1200" b="0" i="0" u="none" strike="noStrike" baseline="0" dirty="0" smtClean="0">
                          <a:solidFill>
                            <a:srgbClr val="002060"/>
                          </a:solidFill>
                          <a:effectLst/>
                          <a:latin typeface="+mn-lt"/>
                        </a:rPr>
                        <a:t> 579</a:t>
                      </a:r>
                      <a:endParaRPr lang="en-ZA" sz="1200" b="0"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10"/>
                  </a:ext>
                </a:extLst>
              </a:tr>
              <a:tr h="271031">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200" u="none" strike="noStrike" dirty="0" smtClean="0">
                          <a:solidFill>
                            <a:srgbClr val="002060"/>
                          </a:solidFill>
                          <a:effectLst/>
                          <a:latin typeface="+mn-lt"/>
                        </a:rPr>
                        <a:t>Funding Eligible with Admission Offer (Not</a:t>
                      </a:r>
                      <a:r>
                        <a:rPr lang="en-ZA" sz="1200" u="none" strike="noStrike" baseline="0" dirty="0" smtClean="0">
                          <a:solidFill>
                            <a:srgbClr val="002060"/>
                          </a:solidFill>
                          <a:effectLst/>
                          <a:latin typeface="+mn-lt"/>
                        </a:rPr>
                        <a:t> c</a:t>
                      </a:r>
                      <a:r>
                        <a:rPr lang="en-ZA" sz="1200" u="none" strike="noStrike" dirty="0" smtClean="0">
                          <a:solidFill>
                            <a:srgbClr val="002060"/>
                          </a:solidFill>
                          <a:effectLst/>
                          <a:latin typeface="+mn-lt"/>
                        </a:rPr>
                        <a:t>ommunicated)</a:t>
                      </a:r>
                      <a:endParaRPr lang="en-ZA" sz="1200" b="0" i="0" u="none" strike="noStrike" dirty="0">
                        <a:solidFill>
                          <a:srgbClr val="002060"/>
                        </a:solidFill>
                        <a:effectLst/>
                        <a:latin typeface="+mn-lt"/>
                      </a:endParaRPr>
                    </a:p>
                  </a:txBody>
                  <a:tcPr marL="5159" marR="5159" marT="5159" marB="0" anchor="ctr"/>
                </a:tc>
                <a:tc hMerge="1">
                  <a:txBody>
                    <a:bodyPr/>
                    <a:lstStyle/>
                    <a:p>
                      <a:endParaRPr lang="en-US"/>
                    </a:p>
                  </a:txBody>
                  <a:tcP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a:r>
                        <a:rPr lang="en-ZA" sz="1200" b="0" i="0" u="none" strike="noStrike" kern="1200" dirty="0" smtClean="0">
                          <a:solidFill>
                            <a:srgbClr val="002060"/>
                          </a:solidFill>
                          <a:effectLst/>
                          <a:latin typeface="+mn-lt"/>
                          <a:ea typeface="+mn-ea"/>
                          <a:cs typeface="+mn-cs"/>
                        </a:rPr>
                        <a:t>43 641</a:t>
                      </a:r>
                      <a:endParaRPr lang="en-US" sz="1200" b="0" i="0" u="none" strike="noStrike" kern="1200" dirty="0">
                        <a:solidFill>
                          <a:srgbClr val="002060"/>
                        </a:solidFill>
                        <a:effectLst/>
                        <a:latin typeface="+mn-lt"/>
                        <a:ea typeface="+mn-ea"/>
                        <a:cs typeface="+mn-cs"/>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pPr algn="r"/>
                      <a:r>
                        <a:rPr lang="en-ZA" sz="1200" b="0" i="0" u="none" strike="noStrike" kern="1200" dirty="0" smtClean="0">
                          <a:solidFill>
                            <a:srgbClr val="002060"/>
                          </a:solidFill>
                          <a:effectLst/>
                          <a:latin typeface="+mn-lt"/>
                          <a:ea typeface="+mn-ea"/>
                          <a:cs typeface="+mn-cs"/>
                        </a:rPr>
                        <a:t>31 376</a:t>
                      </a:r>
                      <a:endParaRPr lang="en-US" sz="1200" b="0" i="0" u="none" strike="noStrike" kern="1200" dirty="0">
                        <a:solidFill>
                          <a:srgbClr val="002060"/>
                        </a:solidFill>
                        <a:effectLst/>
                        <a:latin typeface="+mn-lt"/>
                        <a:ea typeface="+mn-ea"/>
                        <a:cs typeface="+mn-cs"/>
                      </a:endParaRPr>
                    </a:p>
                  </a:txBody>
                  <a:tcPr marL="5159" marR="5159" marT="5159" marB="0" anchor="ctr"/>
                </a:tc>
                <a:tc>
                  <a:txBody>
                    <a:bodyPr/>
                    <a:lstStyle/>
                    <a:p>
                      <a:pPr algn="r" fontAlgn="b"/>
                      <a:r>
                        <a:rPr lang="en-ZA" sz="1200" b="0" i="0" u="none" strike="noStrike" kern="1200" dirty="0" smtClean="0">
                          <a:solidFill>
                            <a:srgbClr val="002060"/>
                          </a:solidFill>
                          <a:effectLst/>
                          <a:latin typeface="+mn-lt"/>
                          <a:ea typeface="+mn-ea"/>
                          <a:cs typeface="+mn-cs"/>
                        </a:rPr>
                        <a:t>12 265</a:t>
                      </a:r>
                      <a:endParaRPr lang="en-ZA" sz="1200" b="0" i="0" u="none" strike="noStrike" kern="1200" dirty="0">
                        <a:solidFill>
                          <a:srgbClr val="002060"/>
                        </a:solidFill>
                        <a:effectLst/>
                        <a:latin typeface="+mn-lt"/>
                        <a:ea typeface="+mn-ea"/>
                        <a:cs typeface="+mn-cs"/>
                      </a:endParaRPr>
                    </a:p>
                  </a:txBody>
                  <a:tcPr marL="5159" marR="5159" marT="5159" marB="0" anchor="ctr"/>
                </a:tc>
                <a:extLst>
                  <a:ext uri="{0D108BD9-81ED-4DB2-BD59-A6C34878D82A}">
                    <a16:rowId xmlns:a16="http://schemas.microsoft.com/office/drawing/2014/main" xmlns="" val="10011"/>
                  </a:ext>
                </a:extLst>
              </a:tr>
              <a:tr h="248395">
                <a:tc gridSpan="3">
                  <a:txBody>
                    <a:bodyPr/>
                    <a:lstStyle/>
                    <a:p>
                      <a:pPr algn="l" fontAlgn="b"/>
                      <a:r>
                        <a:rPr lang="en-ZA" sz="1200" u="none" strike="noStrike" dirty="0" smtClean="0">
                          <a:solidFill>
                            <a:srgbClr val="002060"/>
                          </a:solidFill>
                          <a:effectLst/>
                          <a:latin typeface="+mn-lt"/>
                        </a:rPr>
                        <a:t>Funding </a:t>
                      </a:r>
                      <a:r>
                        <a:rPr lang="en-ZA" sz="1200" u="none" strike="noStrike" dirty="0">
                          <a:solidFill>
                            <a:srgbClr val="002060"/>
                          </a:solidFill>
                          <a:effectLst/>
                          <a:latin typeface="+mn-lt"/>
                        </a:rPr>
                        <a:t>Eligible without Admission (Not Communicated</a:t>
                      </a:r>
                      <a:r>
                        <a:rPr lang="en-ZA" sz="1200" u="none" strike="noStrike" dirty="0" smtClean="0">
                          <a:solidFill>
                            <a:srgbClr val="002060"/>
                          </a:solidFill>
                          <a:effectLst/>
                          <a:latin typeface="+mn-lt"/>
                        </a:rPr>
                        <a:t>)</a:t>
                      </a:r>
                      <a:endParaRPr lang="en-ZA" sz="1200" b="0" i="0" u="none" strike="noStrike" dirty="0">
                        <a:solidFill>
                          <a:srgbClr val="002060"/>
                        </a:solidFill>
                        <a:effectLst/>
                        <a:latin typeface="+mn-lt"/>
                      </a:endParaRPr>
                    </a:p>
                  </a:txBody>
                  <a:tcPr marL="5159" marR="5159" marT="5159" marB="0" anchor="ctr"/>
                </a:tc>
                <a:tc hMerge="1">
                  <a:txBody>
                    <a:bodyPr/>
                    <a:lstStyle/>
                    <a:p>
                      <a:pPr algn="l" fontAlgn="b"/>
                      <a:endParaRPr lang="en-ZA" sz="1200" b="0" i="0" u="none" strike="noStrike" dirty="0">
                        <a:solidFill>
                          <a:srgbClr val="002060"/>
                        </a:solidFill>
                        <a:effectLst/>
                        <a:latin typeface="+mn-lt"/>
                      </a:endParaRPr>
                    </a:p>
                  </a:txBody>
                  <a:tcPr marL="3869" marR="3869" marT="386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0" i="0" u="none" strike="noStrike" kern="1200" dirty="0" smtClean="0">
                          <a:solidFill>
                            <a:srgbClr val="002060"/>
                          </a:solidFill>
                          <a:effectLst/>
                          <a:latin typeface="+mn-lt"/>
                          <a:ea typeface="+mn-ea"/>
                          <a:cs typeface="+mn-cs"/>
                        </a:rPr>
                        <a:t>113 904</a:t>
                      </a:r>
                      <a:endParaRPr lang="en-ZA" sz="1200" b="0" i="0" u="none" strike="noStrike" kern="1200" dirty="0">
                        <a:solidFill>
                          <a:srgbClr val="002060"/>
                        </a:solidFill>
                        <a:effectLst/>
                        <a:latin typeface="+mn-lt"/>
                        <a:ea typeface="+mn-ea"/>
                        <a:cs typeface="+mn-cs"/>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0" i="0" u="none" strike="noStrike" kern="1200" dirty="0" smtClean="0">
                          <a:solidFill>
                            <a:srgbClr val="002060"/>
                          </a:solidFill>
                          <a:effectLst/>
                          <a:latin typeface="+mn-lt"/>
                          <a:ea typeface="+mn-ea"/>
                          <a:cs typeface="+mn-cs"/>
                        </a:rPr>
                        <a:t>95 422</a:t>
                      </a:r>
                      <a:endParaRPr lang="en-ZA" sz="1200" b="0" i="0" u="none" strike="noStrike" kern="1200" dirty="0">
                        <a:solidFill>
                          <a:srgbClr val="002060"/>
                        </a:solidFill>
                        <a:effectLst/>
                        <a:latin typeface="+mn-lt"/>
                        <a:ea typeface="+mn-ea"/>
                        <a:cs typeface="+mn-cs"/>
                      </a:endParaRPr>
                    </a:p>
                  </a:txBody>
                  <a:tcPr marL="5159" marR="5159" marT="5159" marB="0" anchor="ctr"/>
                </a:tc>
                <a:tc>
                  <a:txBody>
                    <a:bodyPr/>
                    <a:lstStyle/>
                    <a:p>
                      <a:pPr algn="r" fontAlgn="b"/>
                      <a:r>
                        <a:rPr lang="en-ZA" sz="1200" b="0" i="0" u="none" strike="noStrike" kern="1200" dirty="0" smtClean="0">
                          <a:solidFill>
                            <a:srgbClr val="002060"/>
                          </a:solidFill>
                          <a:effectLst/>
                          <a:latin typeface="+mn-lt"/>
                          <a:ea typeface="+mn-ea"/>
                          <a:cs typeface="+mn-cs"/>
                        </a:rPr>
                        <a:t>18 482</a:t>
                      </a:r>
                      <a:endParaRPr lang="en-ZA" sz="1200" b="0" i="0" u="none" strike="noStrike" kern="1200" dirty="0">
                        <a:solidFill>
                          <a:srgbClr val="002060"/>
                        </a:solidFill>
                        <a:effectLst/>
                        <a:latin typeface="+mn-lt"/>
                        <a:ea typeface="+mn-ea"/>
                        <a:cs typeface="+mn-cs"/>
                      </a:endParaRPr>
                    </a:p>
                  </a:txBody>
                  <a:tcPr marL="5159" marR="5159" marT="5159" marB="0" anchor="ctr"/>
                </a:tc>
                <a:extLst>
                  <a:ext uri="{0D108BD9-81ED-4DB2-BD59-A6C34878D82A}">
                    <a16:rowId xmlns:a16="http://schemas.microsoft.com/office/drawing/2014/main" xmlns="" val="10012"/>
                  </a:ext>
                </a:extLst>
              </a:tr>
              <a:tr h="248395">
                <a:tc gridSpan="3">
                  <a:txBody>
                    <a:bodyPr/>
                    <a:lstStyle/>
                    <a:p>
                      <a:pPr algn="l" fontAlgn="b"/>
                      <a:r>
                        <a:rPr lang="en-ZA" sz="1200" u="none" strike="noStrike" dirty="0">
                          <a:solidFill>
                            <a:srgbClr val="002060"/>
                          </a:solidFill>
                          <a:effectLst/>
                          <a:latin typeface="+mn-lt"/>
                        </a:rPr>
                        <a:t> </a:t>
                      </a:r>
                      <a:endParaRPr lang="en-ZA" sz="1200" b="1" i="0" u="none" strike="noStrike" dirty="0">
                        <a:solidFill>
                          <a:srgbClr val="002060"/>
                        </a:solidFill>
                        <a:effectLst/>
                        <a:latin typeface="+mn-lt"/>
                      </a:endParaRPr>
                    </a:p>
                  </a:txBody>
                  <a:tcPr marL="5159" marR="5159" marT="5159" marB="0" anchor="ctr"/>
                </a:tc>
                <a:tc hMerge="1">
                  <a:txBody>
                    <a:bodyPr/>
                    <a:lstStyle/>
                    <a:p>
                      <a:pPr algn="l" fontAlgn="b"/>
                      <a:endParaRPr lang="en-ZA" sz="1200" b="0" i="0" u="none" strike="noStrike">
                        <a:solidFill>
                          <a:srgbClr val="002060"/>
                        </a:solidFill>
                        <a:effectLst/>
                        <a:latin typeface="+mn-lt"/>
                      </a:endParaRPr>
                    </a:p>
                  </a:txBody>
                  <a:tcPr marL="3869" marR="3869" marT="386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0" i="0" u="none" strike="noStrike" kern="1200" dirty="0" smtClean="0">
                          <a:solidFill>
                            <a:srgbClr val="002060"/>
                          </a:solidFill>
                          <a:effectLst/>
                          <a:latin typeface="+mn-lt"/>
                          <a:ea typeface="+mn-ea"/>
                          <a:cs typeface="+mn-cs"/>
                        </a:rPr>
                        <a:t>231 273</a:t>
                      </a:r>
                      <a:endParaRPr lang="en-ZA" sz="1200" b="0" i="0" u="none" strike="noStrike" kern="1200" dirty="0">
                        <a:solidFill>
                          <a:srgbClr val="002060"/>
                        </a:solidFill>
                        <a:effectLst/>
                        <a:latin typeface="+mn-lt"/>
                        <a:ea typeface="+mn-ea"/>
                        <a:cs typeface="+mn-cs"/>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1" i="0" u="none" strike="noStrike" kern="1200" dirty="0" smtClean="0">
                          <a:solidFill>
                            <a:srgbClr val="002060"/>
                          </a:solidFill>
                          <a:effectLst/>
                          <a:latin typeface="+mn-lt"/>
                          <a:ea typeface="+mn-ea"/>
                          <a:cs typeface="+mn-cs"/>
                        </a:rPr>
                        <a:t>194 588</a:t>
                      </a:r>
                      <a:endParaRPr lang="en-ZA" sz="1200" b="1" i="0" u="none" strike="noStrike" kern="1200" dirty="0">
                        <a:solidFill>
                          <a:srgbClr val="002060"/>
                        </a:solidFill>
                        <a:effectLst/>
                        <a:latin typeface="+mn-lt"/>
                        <a:ea typeface="+mn-ea"/>
                        <a:cs typeface="+mn-cs"/>
                      </a:endParaRPr>
                    </a:p>
                  </a:txBody>
                  <a:tcPr marL="5159" marR="5159" marT="5159" marB="0" anchor="ctr"/>
                </a:tc>
                <a:tc>
                  <a:txBody>
                    <a:bodyPr/>
                    <a:lstStyle/>
                    <a:p>
                      <a:pPr algn="r" fontAlgn="b"/>
                      <a:r>
                        <a:rPr lang="en-ZA" sz="1200" b="1" i="0" u="none" strike="noStrike" kern="1200" dirty="0" smtClean="0">
                          <a:solidFill>
                            <a:srgbClr val="002060"/>
                          </a:solidFill>
                          <a:effectLst/>
                          <a:latin typeface="+mn-lt"/>
                          <a:ea typeface="+mn-ea"/>
                          <a:cs typeface="+mn-cs"/>
                        </a:rPr>
                        <a:t>80 326</a:t>
                      </a:r>
                      <a:endParaRPr lang="en-ZA" sz="1200" b="1" i="0" u="none" strike="noStrike" kern="1200" dirty="0">
                        <a:solidFill>
                          <a:srgbClr val="002060"/>
                        </a:solidFill>
                        <a:effectLst/>
                        <a:latin typeface="+mn-lt"/>
                        <a:ea typeface="+mn-ea"/>
                        <a:cs typeface="+mn-cs"/>
                      </a:endParaRPr>
                    </a:p>
                  </a:txBody>
                  <a:tcPr marL="5159" marR="5159" marT="5159" marB="0" anchor="ctr"/>
                </a:tc>
                <a:extLst>
                  <a:ext uri="{0D108BD9-81ED-4DB2-BD59-A6C34878D82A}">
                    <a16:rowId xmlns:a16="http://schemas.microsoft.com/office/drawing/2014/main" xmlns="" val="10013"/>
                  </a:ext>
                </a:extLst>
              </a:tr>
              <a:tr h="330279">
                <a:tc gridSpan="3">
                  <a:txBody>
                    <a:bodyPr/>
                    <a:lstStyle/>
                    <a:p>
                      <a:pPr algn="l" fontAlgn="b"/>
                      <a:r>
                        <a:rPr lang="en-ZA" sz="1200" b="1" u="none" strike="noStrike" dirty="0" smtClean="0">
                          <a:solidFill>
                            <a:srgbClr val="002060"/>
                          </a:solidFill>
                          <a:effectLst/>
                          <a:latin typeface="+mn-lt"/>
                        </a:rPr>
                        <a:t>B- Evaluation</a:t>
                      </a:r>
                      <a:r>
                        <a:rPr lang="en-ZA" sz="1200" b="1" u="none" strike="noStrike" baseline="0" dirty="0" smtClean="0">
                          <a:solidFill>
                            <a:srgbClr val="002060"/>
                          </a:solidFill>
                          <a:effectLst/>
                          <a:latin typeface="+mn-lt"/>
                        </a:rPr>
                        <a:t> in progress / Funding outcome pending</a:t>
                      </a:r>
                      <a:endParaRPr lang="en-ZA" sz="1200" b="1" i="0" u="none" strike="noStrike" dirty="0">
                        <a:solidFill>
                          <a:srgbClr val="002060"/>
                        </a:solidFill>
                        <a:effectLst/>
                        <a:latin typeface="+mn-lt"/>
                      </a:endParaRPr>
                    </a:p>
                  </a:txBody>
                  <a:tcPr marL="5159" marR="5159" marT="5159" marB="0" anchor="ctr"/>
                </a:tc>
                <a:tc hMerge="1">
                  <a:txBody>
                    <a:bodyPr/>
                    <a:lstStyle/>
                    <a:p>
                      <a:endParaRPr lang="en-ZA"/>
                    </a:p>
                  </a:txBody>
                  <a:tcP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gridSpan="2">
                  <a:txBody>
                    <a:bodyPr/>
                    <a:lstStyle/>
                    <a:p>
                      <a:endParaRPr lang="en-US" sz="2100">
                        <a:latin typeface="+mn-lt"/>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endParaRPr lang="en-US" sz="2100">
                        <a:latin typeface="+mn-lt"/>
                      </a:endParaRPr>
                    </a:p>
                  </a:txBody>
                  <a:tcPr marL="5159" marR="5159" marT="5159" marB="0" anchor="ctr"/>
                </a:tc>
                <a:tc>
                  <a:txBody>
                    <a:bodyPr/>
                    <a:lstStyle/>
                    <a:p>
                      <a:pPr algn="r" fontAlgn="b"/>
                      <a:endParaRPr lang="en-ZA" sz="1200" b="0"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14"/>
                  </a:ext>
                </a:extLst>
              </a:tr>
              <a:tr h="248395">
                <a:tc gridSpan="3">
                  <a:txBody>
                    <a:bodyPr/>
                    <a:lstStyle/>
                    <a:p>
                      <a:pPr algn="l" fontAlgn="b"/>
                      <a:r>
                        <a:rPr lang="en-ZA" sz="1200" u="none" strike="noStrike" dirty="0" smtClean="0">
                          <a:solidFill>
                            <a:srgbClr val="002060"/>
                          </a:solidFill>
                          <a:effectLst/>
                          <a:latin typeface="+mn-lt"/>
                        </a:rPr>
                        <a:t>Awaiting supporting documentation</a:t>
                      </a:r>
                      <a:endParaRPr lang="en-ZA" sz="1200" b="0" i="0" u="none" strike="noStrike" dirty="0">
                        <a:solidFill>
                          <a:srgbClr val="002060"/>
                        </a:solidFill>
                        <a:effectLst/>
                        <a:latin typeface="+mn-lt"/>
                      </a:endParaRPr>
                    </a:p>
                  </a:txBody>
                  <a:tcPr marL="5159" marR="5159" marT="5159" marB="0" anchor="ctr"/>
                </a:tc>
                <a:tc hMerge="1">
                  <a:txBody>
                    <a:bodyPr/>
                    <a:lstStyle/>
                    <a:p>
                      <a:pPr algn="l" fontAlgn="b"/>
                      <a:endParaRPr lang="en-ZA" sz="1000" b="0" i="0" u="none" strike="noStrike" dirty="0">
                        <a:solidFill>
                          <a:srgbClr val="002060"/>
                        </a:solidFill>
                        <a:effectLst/>
                        <a:latin typeface="Calibri" panose="020F0502020204030204" pitchFamily="34" charset="0"/>
                      </a:endParaRPr>
                    </a:p>
                  </a:txBody>
                  <a:tcPr marL="3869" marR="3869" marT="3869" marB="0" anchor="ctr"/>
                </a:tc>
                <a:tc hMerge="1">
                  <a:txBody>
                    <a:bodyPr/>
                    <a:lstStyle/>
                    <a:p>
                      <a:pPr algn="r" fontAlgn="b"/>
                      <a:endParaRPr lang="en-ZA" sz="1000" b="1" i="0" u="none" strike="noStrike" dirty="0">
                        <a:solidFill>
                          <a:srgbClr val="FF0000"/>
                        </a:solidFill>
                        <a:effectLst/>
                        <a:latin typeface="Calibri" panose="020F0502020204030204" pitchFamily="34" charset="0"/>
                      </a:endParaRPr>
                    </a:p>
                  </a:txBody>
                  <a:tcPr marL="3869" marR="3869" marT="3869" marB="0" anchor="ctr"/>
                </a:tc>
                <a:tc gridSpan="2">
                  <a:txBody>
                    <a:bodyPr/>
                    <a:lstStyle/>
                    <a:p>
                      <a:pPr algn="r" fontAlgn="b"/>
                      <a:r>
                        <a:rPr lang="en-ZA" sz="1200" b="0" i="0" u="none" strike="noStrike" kern="1200" dirty="0" smtClean="0">
                          <a:solidFill>
                            <a:srgbClr val="002060"/>
                          </a:solidFill>
                          <a:effectLst/>
                          <a:latin typeface="+mn-lt"/>
                          <a:ea typeface="+mn-ea"/>
                          <a:cs typeface="+mn-cs"/>
                        </a:rPr>
                        <a:t>29 594</a:t>
                      </a:r>
                      <a:endParaRPr lang="en-ZA" sz="1200" b="0" i="0" u="none" strike="noStrike" kern="1200" dirty="0">
                        <a:solidFill>
                          <a:srgbClr val="002060"/>
                        </a:solidFill>
                        <a:effectLst/>
                        <a:latin typeface="+mn-lt"/>
                        <a:ea typeface="+mn-ea"/>
                        <a:cs typeface="+mn-cs"/>
                      </a:endParaRPr>
                    </a:p>
                  </a:txBody>
                  <a:tcPr marL="5159" marR="5159" marT="5159" marB="0" anchor="ctr"/>
                </a:tc>
                <a:tc hMerge="1">
                  <a:txBody>
                    <a:bodyPr/>
                    <a:lstStyle/>
                    <a:p>
                      <a:pPr algn="r" fontAlgn="b"/>
                      <a:endParaRPr lang="en-ZA" sz="1000" b="1" i="0" u="none" strike="noStrike" dirty="0">
                        <a:solidFill>
                          <a:srgbClr val="FF0000"/>
                        </a:solidFill>
                        <a:effectLst/>
                        <a:latin typeface="Calibri" panose="020F0502020204030204" pitchFamily="34" charset="0"/>
                      </a:endParaRPr>
                    </a:p>
                  </a:txBody>
                  <a:tcPr marL="3869" marR="3869" marT="3869" marB="0" anchor="ctr"/>
                </a:tc>
                <a:tc>
                  <a:txBody>
                    <a:bodyPr/>
                    <a:lstStyle/>
                    <a:p>
                      <a:pPr algn="r" fontAlgn="b"/>
                      <a:r>
                        <a:rPr lang="en-ZA" sz="1200" b="0" i="0" u="none" strike="noStrike" kern="1200" dirty="0" smtClean="0">
                          <a:solidFill>
                            <a:srgbClr val="002060"/>
                          </a:solidFill>
                          <a:effectLst/>
                          <a:latin typeface="+mn-lt"/>
                          <a:ea typeface="+mn-ea"/>
                          <a:cs typeface="+mn-cs"/>
                        </a:rPr>
                        <a:t>19 812</a:t>
                      </a:r>
                      <a:endParaRPr lang="en-ZA" sz="1200" b="0" i="0" u="none" strike="noStrike" kern="1200" dirty="0">
                        <a:solidFill>
                          <a:srgbClr val="002060"/>
                        </a:solidFill>
                        <a:effectLst/>
                        <a:latin typeface="+mn-lt"/>
                        <a:ea typeface="+mn-ea"/>
                        <a:cs typeface="+mn-cs"/>
                      </a:endParaRPr>
                    </a:p>
                  </a:txBody>
                  <a:tcPr marL="5159" marR="5159" marT="5159" marB="0" anchor="ctr"/>
                </a:tc>
                <a:tc>
                  <a:txBody>
                    <a:bodyPr/>
                    <a:lstStyle/>
                    <a:p>
                      <a:pPr algn="r" fontAlgn="b"/>
                      <a:r>
                        <a:rPr lang="en-ZA" sz="1200" b="0" i="0" u="none" strike="noStrike" kern="1200" dirty="0" smtClean="0">
                          <a:solidFill>
                            <a:srgbClr val="002060"/>
                          </a:solidFill>
                          <a:effectLst/>
                          <a:latin typeface="+mn-lt"/>
                          <a:ea typeface="+mn-ea"/>
                          <a:cs typeface="+mn-cs"/>
                        </a:rPr>
                        <a:t>9 782</a:t>
                      </a:r>
                      <a:endParaRPr lang="en-ZA" sz="1200" b="0" i="0" u="none" strike="noStrike" kern="1200" dirty="0">
                        <a:solidFill>
                          <a:srgbClr val="002060"/>
                        </a:solidFill>
                        <a:effectLst/>
                        <a:latin typeface="+mn-lt"/>
                        <a:ea typeface="+mn-ea"/>
                        <a:cs typeface="+mn-cs"/>
                      </a:endParaRPr>
                    </a:p>
                  </a:txBody>
                  <a:tcPr marL="5159" marR="5159" marT="5159" marB="0" anchor="ctr"/>
                </a:tc>
                <a:extLst>
                  <a:ext uri="{0D108BD9-81ED-4DB2-BD59-A6C34878D82A}">
                    <a16:rowId xmlns:a16="http://schemas.microsoft.com/office/drawing/2014/main" xmlns="" val="10015"/>
                  </a:ext>
                </a:extLst>
              </a:tr>
              <a:tr h="248395">
                <a:tc gridSpan="3">
                  <a:txBody>
                    <a:bodyPr/>
                    <a:lstStyle/>
                    <a:p>
                      <a:pPr algn="l" fontAlgn="b"/>
                      <a:r>
                        <a:rPr lang="en-ZA" sz="1200" u="none" strike="noStrike" dirty="0">
                          <a:solidFill>
                            <a:srgbClr val="002060"/>
                          </a:solidFill>
                          <a:effectLst/>
                          <a:latin typeface="+mn-lt"/>
                        </a:rPr>
                        <a:t> </a:t>
                      </a:r>
                      <a:r>
                        <a:rPr lang="en-ZA" sz="1200" u="none" strike="noStrike" dirty="0" smtClean="0">
                          <a:solidFill>
                            <a:srgbClr val="002060"/>
                          </a:solidFill>
                          <a:effectLst/>
                          <a:latin typeface="+mn-lt"/>
                        </a:rPr>
                        <a:t>Awaiting </a:t>
                      </a:r>
                      <a:r>
                        <a:rPr lang="en-ZA" sz="1200" u="none" strike="noStrike" dirty="0">
                          <a:solidFill>
                            <a:srgbClr val="002060"/>
                          </a:solidFill>
                          <a:effectLst/>
                          <a:latin typeface="+mn-lt"/>
                        </a:rPr>
                        <a:t>Credit Bureau </a:t>
                      </a:r>
                      <a:r>
                        <a:rPr lang="en-ZA" sz="1200" u="none" strike="noStrike" dirty="0" smtClean="0">
                          <a:solidFill>
                            <a:srgbClr val="002060"/>
                          </a:solidFill>
                          <a:effectLst/>
                          <a:latin typeface="+mn-lt"/>
                        </a:rPr>
                        <a:t>check</a:t>
                      </a:r>
                      <a:endParaRPr lang="en-ZA" sz="1200" b="0" i="0" u="none" strike="noStrike" dirty="0">
                        <a:solidFill>
                          <a:srgbClr val="002060"/>
                        </a:solidFill>
                        <a:effectLst/>
                        <a:latin typeface="+mn-lt"/>
                      </a:endParaRPr>
                    </a:p>
                  </a:txBody>
                  <a:tcPr marL="5159" marR="5159" marT="5159" marB="0" anchor="ctr"/>
                </a:tc>
                <a:tc hMerge="1">
                  <a:txBody>
                    <a:bodyPr/>
                    <a:lstStyle/>
                    <a:p>
                      <a:pPr algn="l" fontAlgn="b"/>
                      <a:endParaRPr lang="en-ZA" sz="1000" b="0" i="0" u="none" strike="noStrike" dirty="0">
                        <a:solidFill>
                          <a:srgbClr val="002060"/>
                        </a:solidFill>
                        <a:effectLst/>
                        <a:latin typeface="Calibri" panose="020F0502020204030204" pitchFamily="34" charset="0"/>
                      </a:endParaRPr>
                    </a:p>
                  </a:txBody>
                  <a:tcPr marL="3869" marR="3869" marT="386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0" i="0" u="none" strike="noStrike" dirty="0" smtClean="0">
                          <a:solidFill>
                            <a:srgbClr val="002060"/>
                          </a:solidFill>
                          <a:effectLst/>
                          <a:latin typeface="+mn-lt"/>
                        </a:rPr>
                        <a:t>29 664</a:t>
                      </a:r>
                      <a:endParaRPr lang="en-ZA" sz="1200" b="0" i="0" u="none" strike="noStrike" dirty="0">
                        <a:solidFill>
                          <a:srgbClr val="002060"/>
                        </a:solidFill>
                        <a:effectLst/>
                        <a:latin typeface="+mn-lt"/>
                      </a:endParaRPr>
                    </a:p>
                  </a:txBody>
                  <a:tcPr marL="5159" marR="5159" marT="5159" marB="0" anchor="ctr"/>
                </a:tc>
                <a:tc hMerge="1">
                  <a:txBody>
                    <a:bodyPr/>
                    <a:lstStyle/>
                    <a:p>
                      <a:pPr algn="r" fontAlgn="b"/>
                      <a:endParaRPr lang="en-ZA" sz="1000" b="0"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0" i="0" u="none" strike="noStrike" dirty="0" smtClean="0">
                          <a:solidFill>
                            <a:srgbClr val="002060"/>
                          </a:solidFill>
                          <a:effectLst/>
                          <a:latin typeface="+mn-lt"/>
                        </a:rPr>
                        <a:t>27 181</a:t>
                      </a:r>
                      <a:endParaRPr lang="en-ZA" sz="1200" b="0" i="0" u="none" strike="noStrike" dirty="0">
                        <a:solidFill>
                          <a:srgbClr val="002060"/>
                        </a:solidFill>
                        <a:effectLst/>
                        <a:latin typeface="+mn-lt"/>
                      </a:endParaRPr>
                    </a:p>
                  </a:txBody>
                  <a:tcPr marL="5159" marR="5159" marT="5159" marB="0" anchor="ctr"/>
                </a:tc>
                <a:tc>
                  <a:txBody>
                    <a:bodyPr/>
                    <a:lstStyle/>
                    <a:p>
                      <a:pPr algn="r" fontAlgn="b"/>
                      <a:r>
                        <a:rPr lang="en-ZA" sz="1200" b="0" i="0" u="none" strike="noStrike" dirty="0" smtClean="0">
                          <a:solidFill>
                            <a:srgbClr val="002060"/>
                          </a:solidFill>
                          <a:effectLst/>
                          <a:latin typeface="+mn-lt"/>
                        </a:rPr>
                        <a:t>2 483</a:t>
                      </a:r>
                      <a:endParaRPr lang="en-ZA" sz="1200" b="0"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16"/>
                  </a:ext>
                </a:extLst>
              </a:tr>
              <a:tr h="248395">
                <a:tc>
                  <a:txBody>
                    <a:bodyPr/>
                    <a:lstStyle/>
                    <a:p>
                      <a:pPr algn="l" fontAlgn="b"/>
                      <a:r>
                        <a:rPr lang="en-ZA" sz="1300" u="none" strike="noStrike">
                          <a:solidFill>
                            <a:srgbClr val="002060"/>
                          </a:solidFill>
                          <a:effectLst/>
                          <a:latin typeface="Calibri" panose="020F0502020204030204" pitchFamily="34" charset="0"/>
                        </a:rPr>
                        <a:t> </a:t>
                      </a:r>
                      <a:endParaRPr lang="en-ZA" sz="1300" b="0" i="0" u="none" strike="noStrike">
                        <a:solidFill>
                          <a:srgbClr val="002060"/>
                        </a:solidFill>
                        <a:effectLst/>
                        <a:latin typeface="Calibri" panose="020F0502020204030204" pitchFamily="34" charset="0"/>
                      </a:endParaRPr>
                    </a:p>
                  </a:txBody>
                  <a:tcPr marL="5159" marR="5159" marT="5159" marB="0" anchor="ctr"/>
                </a:tc>
                <a:tc gridSpan="2">
                  <a:txBody>
                    <a:bodyPr/>
                    <a:lstStyle/>
                    <a:p>
                      <a:pPr algn="r" fontAlgn="b"/>
                      <a:endParaRPr lang="en-ZA" sz="1200" b="1" i="0" u="none" strike="noStrike" dirty="0">
                        <a:solidFill>
                          <a:srgbClr val="002060"/>
                        </a:solidFill>
                        <a:effectLst/>
                        <a:latin typeface="+mn-lt"/>
                      </a:endParaRPr>
                    </a:p>
                  </a:txBody>
                  <a:tcPr marL="5159" marR="5159" marT="5159" marB="0" anchor="ctr"/>
                </a:tc>
                <a:tc hMerge="1">
                  <a:txBody>
                    <a:bodyPr/>
                    <a:lstStyle/>
                    <a:p>
                      <a:pPr algn="r" fontAlgn="b"/>
                      <a:endParaRPr lang="en-ZA" sz="1000" b="1" i="0" u="none" strike="noStrike" dirty="0">
                        <a:solidFill>
                          <a:srgbClr val="002060"/>
                        </a:solidFill>
                        <a:effectLst/>
                        <a:latin typeface="Calibri" panose="020F0502020204030204" pitchFamily="34" charset="0"/>
                      </a:endParaRPr>
                    </a:p>
                  </a:txBody>
                  <a:tcPr marL="3869" marR="3869" marT="3869" marB="0" anchor="ctr"/>
                </a:tc>
                <a:tc gridSpan="2">
                  <a:txBody>
                    <a:bodyPr/>
                    <a:lstStyle/>
                    <a:p>
                      <a:pPr algn="r" fontAlgn="b"/>
                      <a:r>
                        <a:rPr lang="en-ZA" sz="1200" b="1" i="0" u="none" strike="noStrike" dirty="0" smtClean="0">
                          <a:solidFill>
                            <a:srgbClr val="002060"/>
                          </a:solidFill>
                          <a:effectLst/>
                          <a:latin typeface="+mn-lt"/>
                        </a:rPr>
                        <a:t>59 218</a:t>
                      </a:r>
                      <a:endParaRPr lang="en-ZA" sz="1200" b="1" i="0" u="none" strike="noStrike" dirty="0">
                        <a:solidFill>
                          <a:srgbClr val="002060"/>
                        </a:solidFill>
                        <a:effectLst/>
                        <a:latin typeface="+mn-lt"/>
                      </a:endParaRPr>
                    </a:p>
                  </a:txBody>
                  <a:tcPr marL="5159" marR="5159" marT="5159" marB="0" anchor="ctr"/>
                </a:tc>
                <a:tc hMerge="1">
                  <a:txBody>
                    <a:bodyPr/>
                    <a:lstStyle/>
                    <a:p>
                      <a:pPr algn="r" fontAlgn="b"/>
                      <a:endParaRPr lang="en-ZA" sz="1000" b="1" i="0" u="none" strike="noStrike" dirty="0">
                        <a:solidFill>
                          <a:srgbClr val="002060"/>
                        </a:solidFill>
                        <a:effectLst/>
                        <a:latin typeface="Calibri" panose="020F0502020204030204" pitchFamily="34" charset="0"/>
                      </a:endParaRPr>
                    </a:p>
                  </a:txBody>
                  <a:tcPr marL="3869" marR="3869" marT="3869" marB="0" anchor="ctr"/>
                </a:tc>
                <a:tc>
                  <a:txBody>
                    <a:bodyPr/>
                    <a:lstStyle/>
                    <a:p>
                      <a:pPr algn="r" fontAlgn="b"/>
                      <a:r>
                        <a:rPr lang="en-ZA" sz="1200" b="1" i="0" u="none" strike="noStrike" dirty="0" smtClean="0">
                          <a:solidFill>
                            <a:srgbClr val="002060"/>
                          </a:solidFill>
                          <a:effectLst/>
                          <a:latin typeface="+mn-lt"/>
                        </a:rPr>
                        <a:t>46 993</a:t>
                      </a:r>
                      <a:endParaRPr lang="en-ZA" sz="1200" b="1" i="0" u="none" strike="noStrike" dirty="0">
                        <a:solidFill>
                          <a:srgbClr val="002060"/>
                        </a:solidFill>
                        <a:effectLst/>
                        <a:latin typeface="+mn-lt"/>
                      </a:endParaRPr>
                    </a:p>
                  </a:txBody>
                  <a:tcPr marL="5159" marR="5159" marT="5159" marB="0" anchor="ctr"/>
                </a:tc>
                <a:tc>
                  <a:txBody>
                    <a:bodyPr/>
                    <a:lstStyle/>
                    <a:p>
                      <a:pPr algn="r" fontAlgn="b"/>
                      <a:r>
                        <a:rPr lang="en-ZA" sz="1200" b="1" i="0" u="none" strike="noStrike" dirty="0" smtClean="0">
                          <a:solidFill>
                            <a:srgbClr val="002060"/>
                          </a:solidFill>
                          <a:effectLst/>
                          <a:latin typeface="+mn-lt"/>
                        </a:rPr>
                        <a:t>12 265</a:t>
                      </a:r>
                      <a:endParaRPr lang="en-ZA" sz="1200" b="1"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17"/>
                  </a:ext>
                </a:extLst>
              </a:tr>
              <a:tr h="248395">
                <a:tc gridSpan="2">
                  <a:txBody>
                    <a:bodyPr/>
                    <a:lstStyle/>
                    <a:p>
                      <a:pPr algn="l" fontAlgn="b"/>
                      <a:endParaRPr lang="en-ZA" sz="1200" b="1" i="0" u="none" strike="noStrike" dirty="0">
                        <a:solidFill>
                          <a:srgbClr val="002060"/>
                        </a:solidFill>
                        <a:effectLst/>
                        <a:latin typeface="+mn-lt"/>
                      </a:endParaRPr>
                    </a:p>
                  </a:txBody>
                  <a:tcPr marL="5159" marR="5159" marT="5159" marB="0" anchor="ctr"/>
                </a:tc>
                <a:tc hMerge="1">
                  <a:txBody>
                    <a:bodyPr/>
                    <a:lstStyle/>
                    <a:p>
                      <a:pPr algn="l" fontAlgn="b"/>
                      <a:endParaRPr lang="en-ZA" sz="1200" b="0" i="0" u="none" strike="noStrike">
                        <a:solidFill>
                          <a:srgbClr val="002060"/>
                        </a:solidFill>
                        <a:effectLst/>
                        <a:latin typeface="+mn-lt"/>
                      </a:endParaRPr>
                    </a:p>
                  </a:txBody>
                  <a:tcPr marL="3869" marR="3869" marT="3869" marB="0" anchor="ctr"/>
                </a:tc>
                <a:tc gridSpan="2">
                  <a:txBody>
                    <a:bodyPr/>
                    <a:lstStyle/>
                    <a:p>
                      <a:pPr algn="r" fontAlgn="b"/>
                      <a:endParaRPr lang="en-ZA" sz="1200" b="1" i="0" u="none" strike="noStrike" dirty="0">
                        <a:solidFill>
                          <a:srgbClr val="002060"/>
                        </a:solidFill>
                        <a:effectLst/>
                        <a:latin typeface="+mn-lt"/>
                      </a:endParaRPr>
                    </a:p>
                  </a:txBody>
                  <a:tcPr marL="5159" marR="5159" marT="5159" marB="0" anchor="ctr"/>
                </a:tc>
                <a:tc hMerge="1">
                  <a:txBody>
                    <a:bodyPr/>
                    <a:lstStyle/>
                    <a:p>
                      <a:endParaRPr lang="en-US"/>
                    </a:p>
                  </a:txBody>
                  <a:tcPr/>
                </a:tc>
                <a:tc gridSpan="2">
                  <a:txBody>
                    <a:bodyPr/>
                    <a:lstStyle/>
                    <a:p>
                      <a:pPr algn="r" fontAlgn="b"/>
                      <a:endParaRPr lang="en-ZA" sz="1200" b="1" i="0" u="none" strike="noStrike" dirty="0">
                        <a:solidFill>
                          <a:srgbClr val="002060"/>
                        </a:solidFill>
                        <a:effectLst/>
                        <a:latin typeface="+mn-lt"/>
                      </a:endParaRPr>
                    </a:p>
                  </a:txBody>
                  <a:tcPr marL="5159" marR="5159" marT="5159" marB="0" anchor="ctr"/>
                </a:tc>
                <a:tc hMerge="1">
                  <a:txBody>
                    <a:bodyPr/>
                    <a:lstStyle/>
                    <a:p>
                      <a:endParaRPr lang="en-US"/>
                    </a:p>
                  </a:txBody>
                  <a:tcPr/>
                </a:tc>
                <a:tc>
                  <a:txBody>
                    <a:bodyPr/>
                    <a:lstStyle/>
                    <a:p>
                      <a:pPr algn="r" fontAlgn="b"/>
                      <a:endParaRPr lang="en-ZA" sz="1200" b="1" i="0" u="none" strike="noStrike" dirty="0">
                        <a:solidFill>
                          <a:srgbClr val="002060"/>
                        </a:solidFill>
                        <a:effectLst/>
                        <a:latin typeface="+mn-lt"/>
                      </a:endParaRPr>
                    </a:p>
                  </a:txBody>
                  <a:tcPr marL="5159" marR="5159" marT="5159" marB="0" anchor="ctr"/>
                </a:tc>
                <a:extLst>
                  <a:ext uri="{0D108BD9-81ED-4DB2-BD59-A6C34878D82A}">
                    <a16:rowId xmlns:a16="http://schemas.microsoft.com/office/drawing/2014/main" xmlns="" val="10018"/>
                  </a:ext>
                </a:extLst>
              </a:tr>
            </a:tbl>
          </a:graphicData>
        </a:graphic>
      </p:graphicFrame>
      <p:sp>
        <p:nvSpPr>
          <p:cNvPr id="7" name="Rectangle 6"/>
          <p:cNvSpPr/>
          <p:nvPr/>
        </p:nvSpPr>
        <p:spPr>
          <a:xfrm>
            <a:off x="7777155" y="810941"/>
            <a:ext cx="4463819" cy="5632311"/>
          </a:xfrm>
          <a:prstGeom prst="rect">
            <a:avLst/>
          </a:prstGeom>
          <a:solidFill>
            <a:schemeClr val="bg1">
              <a:lumMod val="65000"/>
            </a:schemeClr>
          </a:solidFill>
        </p:spPr>
        <p:txBody>
          <a:bodyPr wrap="square" rtlCol="0">
            <a:spAutoFit/>
          </a:bodyPr>
          <a:lstStyle/>
          <a:p>
            <a:pPr marL="150280" indent="-150280" defTabSz="1219170">
              <a:buClr>
                <a:srgbClr val="EAAB21"/>
              </a:buClr>
              <a:buFont typeface="Wingdings" panose="05000000000000000000" pitchFamily="2" charset="2"/>
              <a:buChar char="§"/>
            </a:pPr>
            <a:r>
              <a:rPr lang="en-ZA" sz="1200" dirty="0">
                <a:solidFill>
                  <a:prstClr val="white"/>
                </a:solidFill>
              </a:rPr>
              <a:t>Since applications opened on the 01</a:t>
            </a:r>
            <a:r>
              <a:rPr lang="en-ZA" sz="1200" baseline="30000" dirty="0">
                <a:solidFill>
                  <a:prstClr val="white"/>
                </a:solidFill>
              </a:rPr>
              <a:t>st</a:t>
            </a:r>
            <a:r>
              <a:rPr lang="en-ZA" sz="1200" dirty="0">
                <a:solidFill>
                  <a:prstClr val="white"/>
                </a:solidFill>
              </a:rPr>
              <a:t> August 2017 the total number of University applications received reached a peak of 408K (Inclusive of Jan TVET walk-ins);</a:t>
            </a:r>
          </a:p>
          <a:p>
            <a:pPr marL="380990" indent="-380990" defTabSz="1219170">
              <a:buClr>
                <a:srgbClr val="EAAB21"/>
              </a:buClr>
              <a:buFont typeface="Wingdings" panose="05000000000000000000" pitchFamily="2" charset="2"/>
              <a:buChar char="§"/>
            </a:pPr>
            <a:endParaRPr lang="en-ZA" sz="1200" dirty="0">
              <a:solidFill>
                <a:prstClr val="white"/>
              </a:solidFill>
            </a:endParaRPr>
          </a:p>
          <a:p>
            <a:pPr marL="150280" indent="-150280" defTabSz="1219170">
              <a:buClr>
                <a:srgbClr val="EAAB21"/>
              </a:buClr>
              <a:buFont typeface="Wingdings" panose="05000000000000000000" pitchFamily="2" charset="2"/>
              <a:buChar char="§"/>
            </a:pPr>
            <a:r>
              <a:rPr lang="en-ZA" sz="1200" dirty="0">
                <a:solidFill>
                  <a:prstClr val="white"/>
                </a:solidFill>
              </a:rPr>
              <a:t>29K applications with outstanding documents are being followed up by contact centre; In consultation with all stakeholders involved, NSFAS will determine the cut-off date to receive these outstanding documents from applicants – NSFAS proposal 09th March;</a:t>
            </a:r>
          </a:p>
          <a:p>
            <a:pPr marL="150280" indent="-150280" defTabSz="1219170">
              <a:buClr>
                <a:srgbClr val="EAAB21"/>
              </a:buClr>
              <a:buFont typeface="Wingdings" panose="05000000000000000000" pitchFamily="2" charset="2"/>
              <a:buChar char="§"/>
            </a:pPr>
            <a:endParaRPr lang="en-ZA" sz="1200" dirty="0">
              <a:solidFill>
                <a:prstClr val="white"/>
              </a:solidFill>
            </a:endParaRPr>
          </a:p>
          <a:p>
            <a:pPr marL="150280" indent="-150280" defTabSz="1219170">
              <a:buClr>
                <a:srgbClr val="EAAB21"/>
              </a:buClr>
              <a:buFont typeface="Wingdings" panose="05000000000000000000" pitchFamily="2" charset="2"/>
              <a:buChar char="§"/>
            </a:pPr>
            <a:r>
              <a:rPr lang="en-ZA" sz="1200" dirty="0">
                <a:solidFill>
                  <a:prstClr val="white"/>
                </a:solidFill>
              </a:rPr>
              <a:t>Based on the admissions data received from institutions, NSFAS has confirmed funding for 117K (FTENS) students and communicated these funding outcomes to students and universities – 67K University &amp; 50K TVET;</a:t>
            </a:r>
          </a:p>
          <a:p>
            <a:pPr marL="150280" indent="-150280" defTabSz="1219170">
              <a:buClr>
                <a:srgbClr val="EAAB21"/>
              </a:buClr>
              <a:buFont typeface="Wingdings" panose="05000000000000000000" pitchFamily="2" charset="2"/>
              <a:buChar char="§"/>
            </a:pPr>
            <a:endParaRPr lang="en-ZA" sz="1200" dirty="0">
              <a:solidFill>
                <a:prstClr val="white"/>
              </a:solidFill>
            </a:endParaRPr>
          </a:p>
          <a:p>
            <a:pPr marL="150280" indent="-150280" defTabSz="1219170">
              <a:buClr>
                <a:srgbClr val="EAAB21"/>
              </a:buClr>
              <a:buFont typeface="Wingdings" panose="05000000000000000000" pitchFamily="2" charset="2"/>
              <a:buChar char="§"/>
            </a:pPr>
            <a:r>
              <a:rPr lang="en-ZA" sz="1200" dirty="0">
                <a:solidFill>
                  <a:prstClr val="white"/>
                </a:solidFill>
              </a:rPr>
              <a:t>43K of the applications relate to Senior students who are applying for funding for the first time in 2018. Funding will be approved for all applications that meet the N+ 2 requirement.</a:t>
            </a:r>
          </a:p>
          <a:p>
            <a:pPr marL="150280" indent="-150280" defTabSz="1219170">
              <a:buClr>
                <a:srgbClr val="EAAB21"/>
              </a:buClr>
              <a:buFont typeface="Wingdings" panose="05000000000000000000" pitchFamily="2" charset="2"/>
              <a:buChar char="§"/>
            </a:pPr>
            <a:endParaRPr lang="en-ZA" sz="1200" dirty="0">
              <a:solidFill>
                <a:prstClr val="white"/>
              </a:solidFill>
            </a:endParaRPr>
          </a:p>
          <a:p>
            <a:pPr marL="150280" indent="-150280" defTabSz="1219170">
              <a:buClr>
                <a:srgbClr val="EAAB21"/>
              </a:buClr>
              <a:buFont typeface="Wingdings" panose="05000000000000000000" pitchFamily="2" charset="2"/>
              <a:buChar char="§"/>
            </a:pPr>
            <a:r>
              <a:rPr lang="en-ZA" sz="1200" dirty="0">
                <a:solidFill>
                  <a:prstClr val="white"/>
                </a:solidFill>
              </a:rPr>
              <a:t>A further 113K applications have been assessed to meet funding criteria based on academic performance and family income – 95K University and 18K TVETS</a:t>
            </a:r>
          </a:p>
          <a:p>
            <a:pPr marL="380990" indent="-380990" defTabSz="1219170">
              <a:buClr>
                <a:srgbClr val="EAAB21"/>
              </a:buClr>
              <a:buFont typeface="Wingdings" panose="05000000000000000000" pitchFamily="2" charset="2"/>
              <a:buChar char="§"/>
            </a:pPr>
            <a:endParaRPr lang="en-ZA" sz="1200" dirty="0">
              <a:solidFill>
                <a:prstClr val="white"/>
              </a:solidFill>
            </a:endParaRPr>
          </a:p>
          <a:p>
            <a:pPr defTabSz="1219170">
              <a:buClr>
                <a:srgbClr val="EAAB21"/>
              </a:buClr>
            </a:pPr>
            <a:r>
              <a:rPr lang="en-ZA" sz="1200" b="1" u="sng" dirty="0">
                <a:solidFill>
                  <a:prstClr val="white"/>
                </a:solidFill>
              </a:rPr>
              <a:t>NSFAS ACTIVITIES NEXT TWO WEEKS:</a:t>
            </a:r>
          </a:p>
          <a:p>
            <a:pPr marL="380990" indent="-380990" defTabSz="1219170">
              <a:buClr>
                <a:srgbClr val="EAAB21"/>
              </a:buClr>
              <a:buFont typeface="Wingdings" panose="05000000000000000000" pitchFamily="2" charset="2"/>
              <a:buChar char="§"/>
            </a:pPr>
            <a:endParaRPr lang="en-ZA" sz="1200" dirty="0">
              <a:solidFill>
                <a:prstClr val="white"/>
              </a:solidFill>
            </a:endParaRPr>
          </a:p>
          <a:p>
            <a:pPr marL="150280" indent="-150280" defTabSz="1219170">
              <a:buClr>
                <a:srgbClr val="EAAB21"/>
              </a:buClr>
              <a:buFont typeface="Wingdings" panose="05000000000000000000" pitchFamily="2" charset="2"/>
              <a:buChar char="§"/>
            </a:pPr>
            <a:r>
              <a:rPr lang="en-ZA" sz="1200" dirty="0">
                <a:solidFill>
                  <a:prstClr val="white"/>
                </a:solidFill>
              </a:rPr>
              <a:t>Complete Credit Bureau for the 50K outstanding applications – 28 February 2018</a:t>
            </a:r>
          </a:p>
          <a:p>
            <a:pPr marL="150280" indent="-150280" defTabSz="1219170">
              <a:buClr>
                <a:srgbClr val="EAAB21"/>
              </a:buClr>
              <a:buFont typeface="Wingdings" panose="05000000000000000000" pitchFamily="2" charset="2"/>
              <a:buChar char="§"/>
            </a:pPr>
            <a:endParaRPr lang="en-ZA" sz="1200" dirty="0">
              <a:solidFill>
                <a:prstClr val="white"/>
              </a:solidFill>
            </a:endParaRPr>
          </a:p>
          <a:p>
            <a:pPr marL="150280" indent="-150280" defTabSz="1219170">
              <a:buClr>
                <a:srgbClr val="EAAB21"/>
              </a:buClr>
              <a:buFont typeface="Wingdings" panose="05000000000000000000" pitchFamily="2" charset="2"/>
              <a:buChar char="§"/>
            </a:pPr>
            <a:r>
              <a:rPr lang="en-ZA" sz="1200" dirty="0">
                <a:solidFill>
                  <a:prstClr val="white"/>
                </a:solidFill>
              </a:rPr>
              <a:t>Finalise funding decisions and communications for FTENs, including rejections – ongoing;</a:t>
            </a:r>
          </a:p>
        </p:txBody>
      </p:sp>
    </p:spTree>
    <p:extLst>
      <p:ext uri="{BB962C8B-B14F-4D97-AF65-F5344CB8AC3E}">
        <p14:creationId xmlns:p14="http://schemas.microsoft.com/office/powerpoint/2010/main" xmlns="" val="3491196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20100"/>
            <a:ext cx="10713152" cy="856130"/>
          </a:xfrm>
          <a:prstGeom prst="rect">
            <a:avLst/>
          </a:prstGeom>
        </p:spPr>
        <p:txBody>
          <a:bodyPr wrap="square" lIns="116336" tIns="58165" rIns="116336" bIns="58165">
            <a:spAutoFit/>
          </a:bodyPr>
          <a:lstStyle/>
          <a:p>
            <a:pPr defTabSz="1219170">
              <a:buClr>
                <a:srgbClr val="C00000"/>
              </a:buClr>
            </a:pPr>
            <a:r>
              <a:rPr lang="en-ZA" sz="3200" b="1" dirty="0">
                <a:solidFill>
                  <a:prstClr val="white">
                    <a:lumMod val="50000"/>
                  </a:prstClr>
                </a:solidFill>
                <a:cs typeface="Arial" panose="020B0604020202020204" pitchFamily="34" charset="0"/>
              </a:rPr>
              <a:t>2018 APPLICATIONS – FTENS (UNIVERSITY)</a:t>
            </a:r>
          </a:p>
          <a:p>
            <a:pPr defTabSz="1219170">
              <a:buClr>
                <a:srgbClr val="C00000"/>
              </a:buClr>
            </a:pPr>
            <a:r>
              <a:rPr lang="en-ZA" sz="1600" b="1" dirty="0">
                <a:solidFill>
                  <a:prstClr val="white">
                    <a:lumMod val="50000"/>
                  </a:prstClr>
                </a:solidFill>
                <a:cs typeface="Arial" panose="020B0604020202020204" pitchFamily="34" charset="0"/>
              </a:rPr>
              <a:t>DETAILED FUNDING REPORT (26 FEBRUARY 2018)</a:t>
            </a:r>
          </a:p>
        </p:txBody>
      </p:sp>
      <p:graphicFrame>
        <p:nvGraphicFramePr>
          <p:cNvPr id="5" name="Table 4"/>
          <p:cNvGraphicFramePr>
            <a:graphicFrameLocks noGrp="1"/>
          </p:cNvGraphicFramePr>
          <p:nvPr>
            <p:extLst/>
          </p:nvPr>
        </p:nvGraphicFramePr>
        <p:xfrm>
          <a:off x="47328" y="913227"/>
          <a:ext cx="11866715" cy="6023932"/>
        </p:xfrm>
        <a:graphic>
          <a:graphicData uri="http://schemas.openxmlformats.org/drawingml/2006/table">
            <a:tbl>
              <a:tblPr>
                <a:tableStyleId>{93296810-A885-4BE3-A3E7-6D5BEEA58F35}</a:tableStyleId>
              </a:tblPr>
              <a:tblGrid>
                <a:gridCol w="3751667">
                  <a:extLst>
                    <a:ext uri="{9D8B030D-6E8A-4147-A177-3AD203B41FA5}">
                      <a16:colId xmlns:a16="http://schemas.microsoft.com/office/drawing/2014/main" xmlns="" val="20000"/>
                    </a:ext>
                  </a:extLst>
                </a:gridCol>
                <a:gridCol w="1352508">
                  <a:extLst>
                    <a:ext uri="{9D8B030D-6E8A-4147-A177-3AD203B41FA5}">
                      <a16:colId xmlns:a16="http://schemas.microsoft.com/office/drawing/2014/main" xmlns="" val="20001"/>
                    </a:ext>
                  </a:extLst>
                </a:gridCol>
                <a:gridCol w="1352508">
                  <a:extLst>
                    <a:ext uri="{9D8B030D-6E8A-4147-A177-3AD203B41FA5}">
                      <a16:colId xmlns:a16="http://schemas.microsoft.com/office/drawing/2014/main" xmlns="" val="20002"/>
                    </a:ext>
                  </a:extLst>
                </a:gridCol>
                <a:gridCol w="1352508">
                  <a:extLst>
                    <a:ext uri="{9D8B030D-6E8A-4147-A177-3AD203B41FA5}">
                      <a16:colId xmlns:a16="http://schemas.microsoft.com/office/drawing/2014/main" xmlns="" val="20003"/>
                    </a:ext>
                  </a:extLst>
                </a:gridCol>
                <a:gridCol w="1352508">
                  <a:extLst>
                    <a:ext uri="{9D8B030D-6E8A-4147-A177-3AD203B41FA5}">
                      <a16:colId xmlns:a16="http://schemas.microsoft.com/office/drawing/2014/main" xmlns="" val="20004"/>
                    </a:ext>
                  </a:extLst>
                </a:gridCol>
                <a:gridCol w="1352508">
                  <a:extLst>
                    <a:ext uri="{9D8B030D-6E8A-4147-A177-3AD203B41FA5}">
                      <a16:colId xmlns:a16="http://schemas.microsoft.com/office/drawing/2014/main" xmlns="" val="20005"/>
                    </a:ext>
                  </a:extLst>
                </a:gridCol>
                <a:gridCol w="1352508">
                  <a:extLst>
                    <a:ext uri="{9D8B030D-6E8A-4147-A177-3AD203B41FA5}">
                      <a16:colId xmlns:a16="http://schemas.microsoft.com/office/drawing/2014/main" xmlns="" val="20006"/>
                    </a:ext>
                  </a:extLst>
                </a:gridCol>
              </a:tblGrid>
              <a:tr h="497840">
                <a:tc>
                  <a:txBody>
                    <a:bodyPr/>
                    <a:lstStyle/>
                    <a:p>
                      <a:pPr algn="ctr" fontAlgn="t"/>
                      <a:r>
                        <a:rPr lang="en-ZA" sz="1100" b="1" i="0" u="none" strike="noStrike" dirty="0" smtClean="0">
                          <a:solidFill>
                            <a:schemeClr val="bg1"/>
                          </a:solidFill>
                          <a:effectLst/>
                          <a:latin typeface="+mn-lt"/>
                        </a:rPr>
                        <a:t>UNIVERSITY</a:t>
                      </a:r>
                      <a:r>
                        <a:rPr lang="en-ZA" sz="1100" b="1" i="0" u="none" strike="noStrike" baseline="0" dirty="0" smtClean="0">
                          <a:solidFill>
                            <a:schemeClr val="bg1"/>
                          </a:solidFill>
                          <a:effectLst/>
                          <a:latin typeface="+mn-lt"/>
                        </a:rPr>
                        <a:t> NAME</a:t>
                      </a:r>
                      <a:endParaRPr lang="en-ZA" sz="1100" b="1" i="0" u="none" strike="noStrike" dirty="0">
                        <a:solidFill>
                          <a:schemeClr val="bg1"/>
                        </a:solidFill>
                        <a:effectLst/>
                        <a:latin typeface="+mn-lt"/>
                      </a:endParaRPr>
                    </a:p>
                  </a:txBody>
                  <a:tcPr marL="10160" marR="10160" marT="10160" marB="0" anchor="ctr">
                    <a:solidFill>
                      <a:schemeClr val="bg1">
                        <a:lumMod val="50000"/>
                      </a:schemeClr>
                    </a:solidFill>
                  </a:tcPr>
                </a:tc>
                <a:tc>
                  <a:txBody>
                    <a:bodyPr/>
                    <a:lstStyle/>
                    <a:p>
                      <a:pPr algn="ctr" fontAlgn="t"/>
                      <a:r>
                        <a:rPr lang="en-ZA" sz="1100" b="1" i="0" u="none" strike="noStrike" dirty="0" smtClean="0">
                          <a:solidFill>
                            <a:schemeClr val="bg1"/>
                          </a:solidFill>
                          <a:effectLst/>
                          <a:latin typeface="+mn-lt"/>
                        </a:rPr>
                        <a:t> APPLICATIONS RECEIVED </a:t>
                      </a:r>
                      <a:endParaRPr lang="en-ZA" sz="1100" b="1" i="0" u="none" strike="noStrike" dirty="0">
                        <a:solidFill>
                          <a:schemeClr val="bg1"/>
                        </a:solidFill>
                        <a:effectLst/>
                        <a:latin typeface="+mn-lt"/>
                      </a:endParaRPr>
                    </a:p>
                  </a:txBody>
                  <a:tcPr marL="10160" marR="10160" marT="10160" marB="0" anchor="ctr">
                    <a:solidFill>
                      <a:schemeClr val="bg1">
                        <a:lumMod val="50000"/>
                      </a:schemeClr>
                    </a:solidFill>
                  </a:tcPr>
                </a:tc>
                <a:tc>
                  <a:txBody>
                    <a:bodyPr/>
                    <a:lstStyle/>
                    <a:p>
                      <a:pPr algn="ctr" fontAlgn="t"/>
                      <a:r>
                        <a:rPr lang="en-ZA" sz="1100" b="1" i="0" u="none" strike="noStrike" dirty="0" smtClean="0">
                          <a:solidFill>
                            <a:schemeClr val="bg1"/>
                          </a:solidFill>
                          <a:effectLst/>
                          <a:latin typeface="+mn-lt"/>
                        </a:rPr>
                        <a:t> ADMISSIONS RECEIVED </a:t>
                      </a:r>
                      <a:endParaRPr lang="en-ZA" sz="1100" b="1" i="0" u="none" strike="noStrike" dirty="0">
                        <a:solidFill>
                          <a:schemeClr val="bg1"/>
                        </a:solidFill>
                        <a:effectLst/>
                        <a:latin typeface="+mn-lt"/>
                      </a:endParaRPr>
                    </a:p>
                  </a:txBody>
                  <a:tcPr marL="10160" marR="10160" marT="10160" marB="0" anchor="ctr">
                    <a:solidFill>
                      <a:schemeClr val="bg1">
                        <a:lumMod val="50000"/>
                      </a:schemeClr>
                    </a:solidFill>
                  </a:tcPr>
                </a:tc>
                <a:tc>
                  <a:txBody>
                    <a:bodyPr/>
                    <a:lstStyle/>
                    <a:p>
                      <a:pPr algn="ctr" fontAlgn="t"/>
                      <a:r>
                        <a:rPr lang="en-ZA" sz="1100" b="1" i="0" u="none" strike="noStrike" dirty="0" smtClean="0">
                          <a:solidFill>
                            <a:schemeClr val="bg1"/>
                          </a:solidFill>
                          <a:effectLst/>
                          <a:latin typeface="+mn-lt"/>
                        </a:rPr>
                        <a:t> ADMISSIONS</a:t>
                      </a:r>
                      <a:r>
                        <a:rPr lang="en-ZA" sz="1100" b="1" i="0" u="none" strike="noStrike" baseline="0" dirty="0" smtClean="0">
                          <a:solidFill>
                            <a:schemeClr val="bg1"/>
                          </a:solidFill>
                          <a:effectLst/>
                          <a:latin typeface="+mn-lt"/>
                        </a:rPr>
                        <a:t> </a:t>
                      </a:r>
                      <a:r>
                        <a:rPr lang="en-ZA" sz="1100" b="1" i="0" u="none" strike="noStrike" dirty="0" smtClean="0">
                          <a:solidFill>
                            <a:schemeClr val="bg1"/>
                          </a:solidFill>
                          <a:effectLst/>
                          <a:latin typeface="+mn-lt"/>
                        </a:rPr>
                        <a:t> MATCHED TO APPLICATIONS </a:t>
                      </a:r>
                      <a:endParaRPr lang="en-ZA" sz="1100" b="1" i="0" u="none" strike="noStrike" dirty="0">
                        <a:solidFill>
                          <a:schemeClr val="bg1"/>
                        </a:solidFill>
                        <a:effectLst/>
                        <a:latin typeface="+mn-lt"/>
                      </a:endParaRPr>
                    </a:p>
                  </a:txBody>
                  <a:tcPr marL="10160" marR="10160" marT="10160" marB="0" anchor="ctr">
                    <a:solidFill>
                      <a:schemeClr val="bg1">
                        <a:lumMod val="50000"/>
                      </a:schemeClr>
                    </a:solidFill>
                  </a:tcPr>
                </a:tc>
                <a:tc>
                  <a:txBody>
                    <a:bodyPr/>
                    <a:lstStyle/>
                    <a:p>
                      <a:pPr algn="ctr" fontAlgn="t"/>
                      <a:r>
                        <a:rPr lang="en-ZA" sz="1100" b="1" i="0" u="none" strike="noStrike" dirty="0" smtClean="0">
                          <a:solidFill>
                            <a:schemeClr val="bg1"/>
                          </a:solidFill>
                          <a:effectLst/>
                          <a:latin typeface="+mn-lt"/>
                        </a:rPr>
                        <a:t>FUNDED WITH ADMISSION</a:t>
                      </a:r>
                      <a:endParaRPr lang="en-ZA" sz="1100" b="1" i="0" u="none" strike="noStrike" dirty="0">
                        <a:solidFill>
                          <a:schemeClr val="bg1"/>
                        </a:solidFill>
                        <a:effectLst/>
                        <a:latin typeface="+mn-lt"/>
                      </a:endParaRPr>
                    </a:p>
                  </a:txBody>
                  <a:tcPr marL="10160" marR="10160" marT="10160" marB="0" anchor="ctr">
                    <a:solidFill>
                      <a:schemeClr val="bg1">
                        <a:lumMod val="50000"/>
                      </a:schemeClr>
                    </a:solidFill>
                  </a:tcPr>
                </a:tc>
                <a:tc>
                  <a:txBody>
                    <a:bodyPr/>
                    <a:lstStyle/>
                    <a:p>
                      <a:pPr algn="ctr" fontAlgn="t"/>
                      <a:r>
                        <a:rPr lang="en-ZA" sz="1100" b="1" i="0" u="none" strike="noStrike" dirty="0" smtClean="0">
                          <a:solidFill>
                            <a:schemeClr val="bg1"/>
                          </a:solidFill>
                          <a:effectLst/>
                          <a:latin typeface="+mn-lt"/>
                        </a:rPr>
                        <a:t>NOT YET FUNDED BUT HAS ADMISSION</a:t>
                      </a:r>
                      <a:endParaRPr lang="en-ZA" sz="1100" b="1" i="0" u="none" strike="noStrike" dirty="0">
                        <a:solidFill>
                          <a:schemeClr val="bg1"/>
                        </a:solidFill>
                        <a:effectLst/>
                        <a:latin typeface="+mn-lt"/>
                      </a:endParaRPr>
                    </a:p>
                  </a:txBody>
                  <a:tcPr marL="10160" marR="10160" marT="10160" marB="0" anchor="ctr">
                    <a:solidFill>
                      <a:schemeClr val="bg1">
                        <a:lumMod val="50000"/>
                      </a:schemeClr>
                    </a:solidFill>
                  </a:tcPr>
                </a:tc>
                <a:tc>
                  <a:txBody>
                    <a:bodyPr/>
                    <a:lstStyle/>
                    <a:p>
                      <a:pPr algn="ctr" fontAlgn="t"/>
                      <a:r>
                        <a:rPr lang="en-ZA" sz="1100" b="1" i="0" u="none" strike="noStrike" dirty="0" smtClean="0">
                          <a:solidFill>
                            <a:schemeClr val="bg1"/>
                          </a:solidFill>
                          <a:effectLst/>
                          <a:latin typeface="+mn-lt"/>
                        </a:rPr>
                        <a:t>FINANCIAL ELIGIBLE WITHOUT ADMISSION</a:t>
                      </a:r>
                      <a:endParaRPr lang="en-ZA" sz="1100" b="1" i="0" u="none" strike="noStrike" dirty="0">
                        <a:solidFill>
                          <a:schemeClr val="bg1"/>
                        </a:solidFill>
                        <a:effectLst/>
                        <a:latin typeface="+mn-lt"/>
                      </a:endParaRPr>
                    </a:p>
                  </a:txBody>
                  <a:tcPr marL="10160" marR="10160" marT="10160" marB="0" anchor="ctr">
                    <a:solidFill>
                      <a:schemeClr val="bg1">
                        <a:lumMod val="50000"/>
                      </a:schemeClr>
                    </a:solidFill>
                  </a:tcPr>
                </a:tc>
                <a:extLst>
                  <a:ext uri="{0D108BD9-81ED-4DB2-BD59-A6C34878D82A}">
                    <a16:rowId xmlns:a16="http://schemas.microsoft.com/office/drawing/2014/main" xmlns="" val="10000"/>
                  </a:ext>
                </a:extLst>
              </a:tr>
              <a:tr h="190829">
                <a:tc>
                  <a:txBody>
                    <a:bodyPr/>
                    <a:lstStyle/>
                    <a:p>
                      <a:pPr algn="l" fontAlgn="b"/>
                      <a:r>
                        <a:rPr lang="en-ZA" sz="1100" b="0" i="0" u="none" strike="noStrike" dirty="0">
                          <a:solidFill>
                            <a:srgbClr val="002060"/>
                          </a:solidFill>
                          <a:effectLst/>
                          <a:latin typeface="+mn-lt"/>
                        </a:rPr>
                        <a:t>CAPE PENINSULA UNIVERSITY OF TECHNOLOGY</a:t>
                      </a:r>
                    </a:p>
                  </a:txBody>
                  <a:tcPr marL="121920" marR="10160" marT="10160" marB="0" anchor="b"/>
                </a:tc>
                <a:tc>
                  <a:txBody>
                    <a:bodyPr/>
                    <a:lstStyle/>
                    <a:p>
                      <a:pPr algn="r" fontAlgn="b"/>
                      <a:r>
                        <a:rPr lang="en-US" sz="1100" b="0" i="0" u="none" strike="noStrike" dirty="0">
                          <a:solidFill>
                            <a:srgbClr val="002060"/>
                          </a:solidFill>
                          <a:effectLst/>
                          <a:latin typeface="+mn-lt"/>
                        </a:rPr>
                        <a:t>             6,979 </a:t>
                      </a:r>
                    </a:p>
                  </a:txBody>
                  <a:tcPr marL="12700" marR="12700" marT="12700" marB="0" anchor="b"/>
                </a:tc>
                <a:tc>
                  <a:txBody>
                    <a:bodyPr/>
                    <a:lstStyle/>
                    <a:p>
                      <a:pPr algn="r" fontAlgn="b"/>
                      <a:r>
                        <a:rPr lang="en-US" sz="1100" b="0" i="0" u="none" strike="noStrike" dirty="0">
                          <a:solidFill>
                            <a:srgbClr val="002060"/>
                          </a:solidFill>
                          <a:effectLst/>
                          <a:latin typeface="+mn-lt"/>
                        </a:rPr>
                        <a:t>4194</a:t>
                      </a:r>
                    </a:p>
                  </a:txBody>
                  <a:tcPr marL="12700" marR="12700" marT="12700" marB="0" anchor="b"/>
                </a:tc>
                <a:tc>
                  <a:txBody>
                    <a:bodyPr/>
                    <a:lstStyle/>
                    <a:p>
                      <a:pPr algn="r" fontAlgn="b"/>
                      <a:r>
                        <a:rPr lang="en-US" sz="1100" b="0" i="0" u="none" strike="noStrike" dirty="0">
                          <a:solidFill>
                            <a:srgbClr val="002060"/>
                          </a:solidFill>
                          <a:effectLst/>
                          <a:latin typeface="+mn-lt"/>
                        </a:rPr>
                        <a:t>4194</a:t>
                      </a:r>
                    </a:p>
                  </a:txBody>
                  <a:tcPr marL="12700" marR="12700" marT="12700" marB="0" anchor="b"/>
                </a:tc>
                <a:tc>
                  <a:txBody>
                    <a:bodyPr/>
                    <a:lstStyle/>
                    <a:p>
                      <a:pPr algn="r" fontAlgn="b"/>
                      <a:r>
                        <a:rPr lang="en-US" sz="1100" b="0" i="0" u="none" strike="noStrike">
                          <a:solidFill>
                            <a:srgbClr val="002060"/>
                          </a:solidFill>
                          <a:effectLst/>
                          <a:latin typeface="+mn-lt"/>
                        </a:rPr>
                        <a:t>        1,627 </a:t>
                      </a:r>
                    </a:p>
                  </a:txBody>
                  <a:tcPr marL="12700" marR="12700" marT="12700" marB="0" anchor="b"/>
                </a:tc>
                <a:tc>
                  <a:txBody>
                    <a:bodyPr/>
                    <a:lstStyle/>
                    <a:p>
                      <a:pPr algn="r" fontAlgn="b"/>
                      <a:r>
                        <a:rPr lang="en-US" sz="1100" b="0" i="0" u="none" strike="noStrike">
                          <a:solidFill>
                            <a:srgbClr val="002060"/>
                          </a:solidFill>
                          <a:effectLst/>
                          <a:latin typeface="+mn-lt"/>
                        </a:rPr>
                        <a:t>2567</a:t>
                      </a:r>
                    </a:p>
                  </a:txBody>
                  <a:tcPr marL="12700" marR="12700" marT="12700" marB="0" anchor="b"/>
                </a:tc>
                <a:tc>
                  <a:txBody>
                    <a:bodyPr/>
                    <a:lstStyle/>
                    <a:p>
                      <a:pPr algn="r" fontAlgn="b"/>
                      <a:r>
                        <a:rPr lang="en-US" sz="1100" b="0" i="0" u="none" strike="noStrike" dirty="0">
                          <a:solidFill>
                            <a:srgbClr val="002060"/>
                          </a:solidFill>
                          <a:effectLst/>
                          <a:latin typeface="+mn-lt"/>
                        </a:rPr>
                        <a:t>        2,585 </a:t>
                      </a:r>
                    </a:p>
                  </a:txBody>
                  <a:tcPr marL="12700" marR="12700" marT="12700" marB="0" anchor="b"/>
                </a:tc>
                <a:extLst>
                  <a:ext uri="{0D108BD9-81ED-4DB2-BD59-A6C34878D82A}">
                    <a16:rowId xmlns:a16="http://schemas.microsoft.com/office/drawing/2014/main" xmlns="" val="10001"/>
                  </a:ext>
                </a:extLst>
              </a:tr>
              <a:tr h="190829">
                <a:tc>
                  <a:txBody>
                    <a:bodyPr/>
                    <a:lstStyle/>
                    <a:p>
                      <a:pPr algn="l" fontAlgn="b"/>
                      <a:r>
                        <a:rPr lang="en-ZA" sz="1100" b="0" i="0" u="none" strike="noStrike" dirty="0">
                          <a:solidFill>
                            <a:srgbClr val="002060"/>
                          </a:solidFill>
                          <a:effectLst/>
                          <a:latin typeface="+mn-lt"/>
                        </a:rPr>
                        <a:t>CENTRAL UNIVERSITY OF TECHNOLOGY</a:t>
                      </a:r>
                    </a:p>
                  </a:txBody>
                  <a:tcPr marL="121920" marR="10160" marT="10160" marB="0" anchor="b"/>
                </a:tc>
                <a:tc>
                  <a:txBody>
                    <a:bodyPr/>
                    <a:lstStyle/>
                    <a:p>
                      <a:pPr algn="r" fontAlgn="b"/>
                      <a:r>
                        <a:rPr lang="en-US" sz="1100" b="0" i="0" u="none" strike="noStrike" dirty="0">
                          <a:solidFill>
                            <a:srgbClr val="002060"/>
                          </a:solidFill>
                          <a:effectLst/>
                          <a:latin typeface="+mn-lt"/>
                        </a:rPr>
                        <a:t>             6,475 </a:t>
                      </a:r>
                    </a:p>
                  </a:txBody>
                  <a:tcPr marL="12700" marR="12700" marT="12700" marB="0" anchor="b"/>
                </a:tc>
                <a:tc>
                  <a:txBody>
                    <a:bodyPr/>
                    <a:lstStyle/>
                    <a:p>
                      <a:pPr algn="r" fontAlgn="b"/>
                      <a:r>
                        <a:rPr lang="en-US" sz="1100" b="0" i="0" u="none" strike="noStrike" dirty="0">
                          <a:solidFill>
                            <a:srgbClr val="002060"/>
                          </a:solidFill>
                          <a:effectLst/>
                          <a:latin typeface="+mn-lt"/>
                        </a:rPr>
                        <a:t>2331</a:t>
                      </a:r>
                    </a:p>
                  </a:txBody>
                  <a:tcPr marL="12700" marR="12700" marT="12700" marB="0" anchor="b"/>
                </a:tc>
                <a:tc>
                  <a:txBody>
                    <a:bodyPr/>
                    <a:lstStyle/>
                    <a:p>
                      <a:pPr algn="r" fontAlgn="b"/>
                      <a:r>
                        <a:rPr lang="en-US" sz="1100" b="0" i="0" u="none" strike="noStrike" dirty="0">
                          <a:solidFill>
                            <a:srgbClr val="002060"/>
                          </a:solidFill>
                          <a:effectLst/>
                          <a:latin typeface="+mn-lt"/>
                        </a:rPr>
                        <a:t>2331</a:t>
                      </a:r>
                    </a:p>
                  </a:txBody>
                  <a:tcPr marL="12700" marR="12700" marT="12700" marB="0" anchor="b"/>
                </a:tc>
                <a:tc>
                  <a:txBody>
                    <a:bodyPr/>
                    <a:lstStyle/>
                    <a:p>
                      <a:pPr algn="r" fontAlgn="b"/>
                      <a:r>
                        <a:rPr lang="en-US" sz="1100" b="0" i="0" u="none" strike="noStrike">
                          <a:solidFill>
                            <a:srgbClr val="002060"/>
                          </a:solidFill>
                          <a:effectLst/>
                          <a:latin typeface="+mn-lt"/>
                        </a:rPr>
                        <a:t>        1,989 </a:t>
                      </a:r>
                    </a:p>
                  </a:txBody>
                  <a:tcPr marL="12700" marR="12700" marT="12700" marB="0" anchor="b"/>
                </a:tc>
                <a:tc>
                  <a:txBody>
                    <a:bodyPr/>
                    <a:lstStyle/>
                    <a:p>
                      <a:pPr algn="r" fontAlgn="b"/>
                      <a:r>
                        <a:rPr lang="en-US" sz="1100" b="0" i="0" u="none" strike="noStrike">
                          <a:solidFill>
                            <a:srgbClr val="002060"/>
                          </a:solidFill>
                          <a:effectLst/>
                          <a:latin typeface="+mn-lt"/>
                        </a:rPr>
                        <a:t>342</a:t>
                      </a:r>
                    </a:p>
                  </a:txBody>
                  <a:tcPr marL="12700" marR="12700" marT="12700" marB="0" anchor="b"/>
                </a:tc>
                <a:tc>
                  <a:txBody>
                    <a:bodyPr/>
                    <a:lstStyle/>
                    <a:p>
                      <a:pPr algn="r" fontAlgn="b"/>
                      <a:r>
                        <a:rPr lang="en-US" sz="1100" b="0" i="0" u="none" strike="noStrike">
                          <a:solidFill>
                            <a:srgbClr val="002060"/>
                          </a:solidFill>
                          <a:effectLst/>
                          <a:latin typeface="+mn-lt"/>
                        </a:rPr>
                        <a:t>        2,040 </a:t>
                      </a:r>
                    </a:p>
                  </a:txBody>
                  <a:tcPr marL="12700" marR="12700" marT="12700" marB="0" anchor="b"/>
                </a:tc>
                <a:extLst>
                  <a:ext uri="{0D108BD9-81ED-4DB2-BD59-A6C34878D82A}">
                    <a16:rowId xmlns:a16="http://schemas.microsoft.com/office/drawing/2014/main" xmlns="" val="10002"/>
                  </a:ext>
                </a:extLst>
              </a:tr>
              <a:tr h="190829">
                <a:tc>
                  <a:txBody>
                    <a:bodyPr/>
                    <a:lstStyle/>
                    <a:p>
                      <a:pPr algn="l" fontAlgn="b"/>
                      <a:r>
                        <a:rPr lang="en-ZA" sz="1100" b="0" i="0" u="none" strike="noStrike" dirty="0">
                          <a:solidFill>
                            <a:srgbClr val="002060"/>
                          </a:solidFill>
                          <a:effectLst/>
                          <a:latin typeface="+mn-lt"/>
                        </a:rPr>
                        <a:t>DURBAN UNIVERSITY OF TECHNOLOGY</a:t>
                      </a:r>
                    </a:p>
                  </a:txBody>
                  <a:tcPr marL="121920" marR="10160" marT="10160" marB="0" anchor="b"/>
                </a:tc>
                <a:tc>
                  <a:txBody>
                    <a:bodyPr/>
                    <a:lstStyle/>
                    <a:p>
                      <a:pPr algn="r" fontAlgn="b"/>
                      <a:r>
                        <a:rPr lang="en-US" sz="1100" b="0" i="0" u="none" strike="noStrike">
                          <a:solidFill>
                            <a:srgbClr val="002060"/>
                          </a:solidFill>
                          <a:effectLst/>
                          <a:latin typeface="+mn-lt"/>
                        </a:rPr>
                        <a:t>           11,155 </a:t>
                      </a:r>
                    </a:p>
                  </a:txBody>
                  <a:tcPr marL="12700" marR="12700" marT="12700" marB="0" anchor="b"/>
                </a:tc>
                <a:tc>
                  <a:txBody>
                    <a:bodyPr/>
                    <a:lstStyle/>
                    <a:p>
                      <a:pPr algn="r" fontAlgn="b"/>
                      <a:r>
                        <a:rPr lang="en-US" sz="1100" b="0" i="0" u="none" strike="noStrike" dirty="0">
                          <a:solidFill>
                            <a:srgbClr val="002060"/>
                          </a:solidFill>
                          <a:effectLst/>
                          <a:latin typeface="+mn-lt"/>
                        </a:rPr>
                        <a:t>1702</a:t>
                      </a:r>
                    </a:p>
                  </a:txBody>
                  <a:tcPr marL="12700" marR="12700" marT="12700" marB="0" anchor="b"/>
                </a:tc>
                <a:tc>
                  <a:txBody>
                    <a:bodyPr/>
                    <a:lstStyle/>
                    <a:p>
                      <a:pPr algn="r" fontAlgn="b"/>
                      <a:r>
                        <a:rPr lang="en-US" sz="1100" b="0" i="0" u="none" strike="noStrike" dirty="0">
                          <a:solidFill>
                            <a:srgbClr val="002060"/>
                          </a:solidFill>
                          <a:effectLst/>
                          <a:latin typeface="+mn-lt"/>
                        </a:rPr>
                        <a:t>1702</a:t>
                      </a:r>
                    </a:p>
                  </a:txBody>
                  <a:tcPr marL="12700" marR="12700" marT="12700" marB="0" anchor="b"/>
                </a:tc>
                <a:tc>
                  <a:txBody>
                    <a:bodyPr/>
                    <a:lstStyle/>
                    <a:p>
                      <a:pPr algn="r" fontAlgn="b"/>
                      <a:r>
                        <a:rPr lang="en-US" sz="1100" b="0" i="0" u="none" strike="noStrike">
                          <a:solidFill>
                            <a:srgbClr val="002060"/>
                          </a:solidFill>
                          <a:effectLst/>
                          <a:latin typeface="+mn-lt"/>
                        </a:rPr>
                        <a:t>        1,437 </a:t>
                      </a:r>
                    </a:p>
                  </a:txBody>
                  <a:tcPr marL="12700" marR="12700" marT="12700" marB="0" anchor="b"/>
                </a:tc>
                <a:tc>
                  <a:txBody>
                    <a:bodyPr/>
                    <a:lstStyle/>
                    <a:p>
                      <a:pPr algn="r" fontAlgn="b"/>
                      <a:r>
                        <a:rPr lang="en-US" sz="1100" b="0" i="0" u="none" strike="noStrike">
                          <a:solidFill>
                            <a:srgbClr val="002060"/>
                          </a:solidFill>
                          <a:effectLst/>
                          <a:latin typeface="+mn-lt"/>
                        </a:rPr>
                        <a:t>265</a:t>
                      </a:r>
                    </a:p>
                  </a:txBody>
                  <a:tcPr marL="12700" marR="12700" marT="12700" marB="0" anchor="b"/>
                </a:tc>
                <a:tc>
                  <a:txBody>
                    <a:bodyPr/>
                    <a:lstStyle/>
                    <a:p>
                      <a:pPr algn="r" fontAlgn="b"/>
                      <a:r>
                        <a:rPr lang="en-US" sz="1100" b="0" i="0" u="none" strike="noStrike">
                          <a:solidFill>
                            <a:srgbClr val="002060"/>
                          </a:solidFill>
                          <a:effectLst/>
                          <a:latin typeface="+mn-lt"/>
                        </a:rPr>
                        <a:t>        5,900 </a:t>
                      </a:r>
                    </a:p>
                  </a:txBody>
                  <a:tcPr marL="12700" marR="12700" marT="12700" marB="0" anchor="b"/>
                </a:tc>
                <a:extLst>
                  <a:ext uri="{0D108BD9-81ED-4DB2-BD59-A6C34878D82A}">
                    <a16:rowId xmlns:a16="http://schemas.microsoft.com/office/drawing/2014/main" xmlns="" val="10003"/>
                  </a:ext>
                </a:extLst>
              </a:tr>
              <a:tr h="190829">
                <a:tc>
                  <a:txBody>
                    <a:bodyPr/>
                    <a:lstStyle/>
                    <a:p>
                      <a:pPr algn="l" fontAlgn="b"/>
                      <a:r>
                        <a:rPr lang="en-ZA" sz="1100" b="0" i="0" u="none" strike="noStrike" dirty="0">
                          <a:solidFill>
                            <a:srgbClr val="002060"/>
                          </a:solidFill>
                          <a:effectLst/>
                          <a:latin typeface="+mn-lt"/>
                        </a:rPr>
                        <a:t>GENERIC UNIVERSITY</a:t>
                      </a:r>
                    </a:p>
                  </a:txBody>
                  <a:tcPr marL="121920" marR="10160" marT="10160" marB="0" anchor="b"/>
                </a:tc>
                <a:tc>
                  <a:txBody>
                    <a:bodyPr/>
                    <a:lstStyle/>
                    <a:p>
                      <a:pPr algn="r" fontAlgn="b"/>
                      <a:r>
                        <a:rPr lang="en-US" sz="1100" b="0" i="0" u="none" strike="noStrike">
                          <a:solidFill>
                            <a:srgbClr val="002060"/>
                          </a:solidFill>
                          <a:effectLst/>
                          <a:latin typeface="+mn-lt"/>
                        </a:rPr>
                        <a:t>                   52 </a:t>
                      </a:r>
                    </a:p>
                  </a:txBody>
                  <a:tcPr marL="12700" marR="12700" marT="12700" marB="0" anchor="b"/>
                </a:tc>
                <a:tc>
                  <a:txBody>
                    <a:bodyPr/>
                    <a:lstStyle/>
                    <a:p>
                      <a:pPr algn="r" fontAlgn="b"/>
                      <a:r>
                        <a:rPr lang="en-US" sz="1100" b="0" i="0" u="none" strike="noStrike" dirty="0">
                          <a:solidFill>
                            <a:srgbClr val="002060"/>
                          </a:solidFill>
                          <a:effectLst/>
                          <a:latin typeface="+mn-lt"/>
                        </a:rPr>
                        <a:t>17</a:t>
                      </a:r>
                    </a:p>
                  </a:txBody>
                  <a:tcPr marL="12700" marR="12700" marT="12700" marB="0" anchor="b"/>
                </a:tc>
                <a:tc>
                  <a:txBody>
                    <a:bodyPr/>
                    <a:lstStyle/>
                    <a:p>
                      <a:pPr algn="r" fontAlgn="b"/>
                      <a:r>
                        <a:rPr lang="en-US" sz="1100" b="0" i="0" u="none" strike="noStrike" dirty="0">
                          <a:solidFill>
                            <a:srgbClr val="002060"/>
                          </a:solidFill>
                          <a:effectLst/>
                          <a:latin typeface="+mn-lt"/>
                        </a:rPr>
                        <a:t>17</a:t>
                      </a:r>
                    </a:p>
                  </a:txBody>
                  <a:tcPr marL="12700" marR="12700" marT="12700" marB="0" anchor="b"/>
                </a:tc>
                <a:tc>
                  <a:txBody>
                    <a:bodyPr/>
                    <a:lstStyle/>
                    <a:p>
                      <a:pPr algn="r" fontAlgn="b"/>
                      <a:r>
                        <a:rPr lang="en-US" sz="1100" b="0" i="0" u="none" strike="noStrike">
                          <a:solidFill>
                            <a:srgbClr val="002060"/>
                          </a:solidFill>
                          <a:effectLst/>
                          <a:latin typeface="+mn-lt"/>
                        </a:rPr>
                        <a:t>                9 </a:t>
                      </a:r>
                    </a:p>
                  </a:txBody>
                  <a:tcPr marL="12700" marR="12700" marT="12700" marB="0" anchor="b"/>
                </a:tc>
                <a:tc>
                  <a:txBody>
                    <a:bodyPr/>
                    <a:lstStyle/>
                    <a:p>
                      <a:pPr algn="r" fontAlgn="b"/>
                      <a:r>
                        <a:rPr lang="en-US" sz="1100" b="0" i="0" u="none" strike="noStrike">
                          <a:solidFill>
                            <a:srgbClr val="002060"/>
                          </a:solidFill>
                          <a:effectLst/>
                          <a:latin typeface="+mn-lt"/>
                        </a:rPr>
                        <a:t>157</a:t>
                      </a:r>
                    </a:p>
                  </a:txBody>
                  <a:tcPr marL="12700" marR="12700" marT="12700" marB="0" anchor="b"/>
                </a:tc>
                <a:tc>
                  <a:txBody>
                    <a:bodyPr/>
                    <a:lstStyle/>
                    <a:p>
                      <a:pPr algn="r" fontAlgn="b"/>
                      <a:r>
                        <a:rPr lang="en-US" sz="1100" b="0" i="0" u="none" strike="noStrike">
                          <a:solidFill>
                            <a:srgbClr val="002060"/>
                          </a:solidFill>
                          <a:effectLst/>
                          <a:latin typeface="+mn-lt"/>
                        </a:rPr>
                        <a:t>              39 </a:t>
                      </a:r>
                    </a:p>
                  </a:txBody>
                  <a:tcPr marL="12700" marR="12700" marT="12700" marB="0" anchor="b"/>
                </a:tc>
                <a:extLst>
                  <a:ext uri="{0D108BD9-81ED-4DB2-BD59-A6C34878D82A}">
                    <a16:rowId xmlns:a16="http://schemas.microsoft.com/office/drawing/2014/main" xmlns="" val="10004"/>
                  </a:ext>
                </a:extLst>
              </a:tr>
              <a:tr h="190829">
                <a:tc>
                  <a:txBody>
                    <a:bodyPr/>
                    <a:lstStyle/>
                    <a:p>
                      <a:pPr algn="l" fontAlgn="b"/>
                      <a:r>
                        <a:rPr lang="en-ZA" sz="1100" b="0" i="0" u="none" strike="noStrike" dirty="0">
                          <a:solidFill>
                            <a:srgbClr val="002060"/>
                          </a:solidFill>
                          <a:effectLst/>
                          <a:latin typeface="+mn-lt"/>
                        </a:rPr>
                        <a:t>MANGOSUTHU UNIVERSITY OF TECHNOLOGY</a:t>
                      </a:r>
                    </a:p>
                  </a:txBody>
                  <a:tcPr marL="121920" marR="10160" marT="10160" marB="0" anchor="b"/>
                </a:tc>
                <a:tc>
                  <a:txBody>
                    <a:bodyPr/>
                    <a:lstStyle/>
                    <a:p>
                      <a:pPr algn="r" fontAlgn="b"/>
                      <a:r>
                        <a:rPr lang="en-US" sz="1100" b="0" i="0" u="none" strike="noStrike" dirty="0">
                          <a:solidFill>
                            <a:srgbClr val="002060"/>
                          </a:solidFill>
                          <a:effectLst/>
                          <a:latin typeface="+mn-lt"/>
                        </a:rPr>
                        <a:t>             5,365 </a:t>
                      </a:r>
                    </a:p>
                  </a:txBody>
                  <a:tcPr marL="12700" marR="12700" marT="12700" marB="0" anchor="b"/>
                </a:tc>
                <a:tc>
                  <a:txBody>
                    <a:bodyPr/>
                    <a:lstStyle/>
                    <a:p>
                      <a:pPr algn="r" fontAlgn="b"/>
                      <a:r>
                        <a:rPr lang="en-US" sz="1100" b="0" i="0" u="none" strike="noStrike" dirty="0">
                          <a:solidFill>
                            <a:srgbClr val="002060"/>
                          </a:solidFill>
                          <a:effectLst/>
                          <a:latin typeface="+mn-lt"/>
                        </a:rPr>
                        <a:t>795</a:t>
                      </a:r>
                    </a:p>
                  </a:txBody>
                  <a:tcPr marL="12700" marR="12700" marT="12700" marB="0" anchor="b"/>
                </a:tc>
                <a:tc>
                  <a:txBody>
                    <a:bodyPr/>
                    <a:lstStyle/>
                    <a:p>
                      <a:pPr algn="r" fontAlgn="b"/>
                      <a:r>
                        <a:rPr lang="en-US" sz="1100" b="0" i="0" u="none" strike="noStrike" dirty="0">
                          <a:solidFill>
                            <a:srgbClr val="002060"/>
                          </a:solidFill>
                          <a:effectLst/>
                          <a:latin typeface="+mn-lt"/>
                        </a:rPr>
                        <a:t>795</a:t>
                      </a:r>
                    </a:p>
                  </a:txBody>
                  <a:tcPr marL="12700" marR="12700" marT="12700" marB="0" anchor="b"/>
                </a:tc>
                <a:tc>
                  <a:txBody>
                    <a:bodyPr/>
                    <a:lstStyle/>
                    <a:p>
                      <a:pPr algn="r" fontAlgn="b"/>
                      <a:r>
                        <a:rPr lang="en-US" sz="1100" b="0" i="0" u="none" strike="noStrike">
                          <a:solidFill>
                            <a:srgbClr val="002060"/>
                          </a:solidFill>
                          <a:effectLst/>
                          <a:latin typeface="+mn-lt"/>
                        </a:rPr>
                        <a:t>           638 </a:t>
                      </a:r>
                    </a:p>
                  </a:txBody>
                  <a:tcPr marL="12700" marR="12700" marT="12700" marB="0" anchor="b"/>
                </a:tc>
                <a:tc>
                  <a:txBody>
                    <a:bodyPr/>
                    <a:lstStyle/>
                    <a:p>
                      <a:pPr algn="r" fontAlgn="b"/>
                      <a:r>
                        <a:rPr lang="en-US" sz="1100" b="0" i="0" u="none" strike="noStrike">
                          <a:solidFill>
                            <a:srgbClr val="002060"/>
                          </a:solidFill>
                          <a:effectLst/>
                          <a:latin typeface="+mn-lt"/>
                        </a:rPr>
                        <a:t>8</a:t>
                      </a:r>
                    </a:p>
                  </a:txBody>
                  <a:tcPr marL="12700" marR="12700" marT="12700" marB="0" anchor="b"/>
                </a:tc>
                <a:tc>
                  <a:txBody>
                    <a:bodyPr/>
                    <a:lstStyle/>
                    <a:p>
                      <a:pPr algn="r" fontAlgn="b"/>
                      <a:r>
                        <a:rPr lang="en-US" sz="1100" b="0" i="0" u="none" strike="noStrike">
                          <a:solidFill>
                            <a:srgbClr val="002060"/>
                          </a:solidFill>
                          <a:effectLst/>
                          <a:latin typeface="+mn-lt"/>
                        </a:rPr>
                        <a:t>        2,722 </a:t>
                      </a:r>
                    </a:p>
                  </a:txBody>
                  <a:tcPr marL="12700" marR="12700" marT="12700" marB="0" anchor="b"/>
                </a:tc>
                <a:extLst>
                  <a:ext uri="{0D108BD9-81ED-4DB2-BD59-A6C34878D82A}">
                    <a16:rowId xmlns:a16="http://schemas.microsoft.com/office/drawing/2014/main" xmlns="" val="10005"/>
                  </a:ext>
                </a:extLst>
              </a:tr>
              <a:tr h="190829">
                <a:tc>
                  <a:txBody>
                    <a:bodyPr/>
                    <a:lstStyle/>
                    <a:p>
                      <a:pPr algn="l" fontAlgn="b"/>
                      <a:r>
                        <a:rPr lang="en-ZA" sz="1100" b="0" i="0" u="none" strike="noStrike">
                          <a:solidFill>
                            <a:srgbClr val="002060"/>
                          </a:solidFill>
                          <a:effectLst/>
                          <a:latin typeface="+mn-lt"/>
                        </a:rPr>
                        <a:t>NELSON MANDELA METROPOLITAN UNIVERSITY</a:t>
                      </a:r>
                    </a:p>
                  </a:txBody>
                  <a:tcPr marL="121920" marR="10160" marT="10160" marB="0" anchor="b"/>
                </a:tc>
                <a:tc>
                  <a:txBody>
                    <a:bodyPr/>
                    <a:lstStyle/>
                    <a:p>
                      <a:pPr algn="r" fontAlgn="b"/>
                      <a:r>
                        <a:rPr lang="en-US" sz="1100" b="0" i="0" u="none" strike="noStrike" dirty="0">
                          <a:solidFill>
                            <a:srgbClr val="002060"/>
                          </a:solidFill>
                          <a:effectLst/>
                          <a:latin typeface="+mn-lt"/>
                        </a:rPr>
                        <a:t>             9,044 </a:t>
                      </a:r>
                    </a:p>
                  </a:txBody>
                  <a:tcPr marL="12700" marR="12700" marT="12700" marB="0" anchor="b"/>
                </a:tc>
                <a:tc>
                  <a:txBody>
                    <a:bodyPr/>
                    <a:lstStyle/>
                    <a:p>
                      <a:pPr algn="r" fontAlgn="b"/>
                      <a:r>
                        <a:rPr lang="en-US" sz="1100" b="0" i="0" u="none" strike="noStrike" dirty="0">
                          <a:solidFill>
                            <a:srgbClr val="002060"/>
                          </a:solidFill>
                          <a:effectLst/>
                          <a:latin typeface="+mn-lt"/>
                        </a:rPr>
                        <a:t>2785</a:t>
                      </a:r>
                    </a:p>
                  </a:txBody>
                  <a:tcPr marL="12700" marR="12700" marT="12700" marB="0" anchor="b"/>
                </a:tc>
                <a:tc>
                  <a:txBody>
                    <a:bodyPr/>
                    <a:lstStyle/>
                    <a:p>
                      <a:pPr algn="r" fontAlgn="b"/>
                      <a:r>
                        <a:rPr lang="en-US" sz="1100" b="0" i="0" u="none" strike="noStrike" dirty="0">
                          <a:solidFill>
                            <a:srgbClr val="002060"/>
                          </a:solidFill>
                          <a:effectLst/>
                          <a:latin typeface="+mn-lt"/>
                        </a:rPr>
                        <a:t>2785</a:t>
                      </a:r>
                    </a:p>
                  </a:txBody>
                  <a:tcPr marL="12700" marR="12700" marT="12700" marB="0" anchor="b"/>
                </a:tc>
                <a:tc>
                  <a:txBody>
                    <a:bodyPr/>
                    <a:lstStyle/>
                    <a:p>
                      <a:pPr algn="r" fontAlgn="b"/>
                      <a:r>
                        <a:rPr lang="en-US" sz="1100" b="0" i="0" u="none" strike="noStrike">
                          <a:solidFill>
                            <a:srgbClr val="002060"/>
                          </a:solidFill>
                          <a:effectLst/>
                          <a:latin typeface="+mn-lt"/>
                        </a:rPr>
                        <a:t>        2,293 </a:t>
                      </a:r>
                    </a:p>
                  </a:txBody>
                  <a:tcPr marL="12700" marR="12700" marT="12700" marB="0" anchor="b"/>
                </a:tc>
                <a:tc>
                  <a:txBody>
                    <a:bodyPr/>
                    <a:lstStyle/>
                    <a:p>
                      <a:pPr algn="r" fontAlgn="b"/>
                      <a:r>
                        <a:rPr lang="en-US" sz="1100" b="0" i="0" u="none" strike="noStrike">
                          <a:solidFill>
                            <a:srgbClr val="002060"/>
                          </a:solidFill>
                          <a:effectLst/>
                          <a:latin typeface="+mn-lt"/>
                        </a:rPr>
                        <a:t>492</a:t>
                      </a:r>
                    </a:p>
                  </a:txBody>
                  <a:tcPr marL="12700" marR="12700" marT="12700" marB="0" anchor="b"/>
                </a:tc>
                <a:tc>
                  <a:txBody>
                    <a:bodyPr/>
                    <a:lstStyle/>
                    <a:p>
                      <a:pPr algn="r" fontAlgn="b"/>
                      <a:r>
                        <a:rPr lang="en-US" sz="1100" b="0" i="0" u="none" strike="noStrike">
                          <a:solidFill>
                            <a:srgbClr val="002060"/>
                          </a:solidFill>
                          <a:effectLst/>
                          <a:latin typeface="+mn-lt"/>
                        </a:rPr>
                        <a:t>        3,278 </a:t>
                      </a:r>
                    </a:p>
                  </a:txBody>
                  <a:tcPr marL="12700" marR="12700" marT="12700" marB="0" anchor="b"/>
                </a:tc>
                <a:extLst>
                  <a:ext uri="{0D108BD9-81ED-4DB2-BD59-A6C34878D82A}">
                    <a16:rowId xmlns:a16="http://schemas.microsoft.com/office/drawing/2014/main" xmlns="" val="10006"/>
                  </a:ext>
                </a:extLst>
              </a:tr>
              <a:tr h="190829">
                <a:tc>
                  <a:txBody>
                    <a:bodyPr/>
                    <a:lstStyle/>
                    <a:p>
                      <a:pPr algn="l" fontAlgn="b"/>
                      <a:r>
                        <a:rPr lang="en-ZA" sz="1100" b="0" i="0" u="none" strike="noStrike">
                          <a:solidFill>
                            <a:srgbClr val="002060"/>
                          </a:solidFill>
                          <a:effectLst/>
                          <a:latin typeface="+mn-lt"/>
                        </a:rPr>
                        <a:t>NORTH-WEST UNIVERSITY</a:t>
                      </a:r>
                    </a:p>
                  </a:txBody>
                  <a:tcPr marL="121920" marR="10160" marT="10160" marB="0" anchor="b"/>
                </a:tc>
                <a:tc>
                  <a:txBody>
                    <a:bodyPr/>
                    <a:lstStyle/>
                    <a:p>
                      <a:pPr algn="r" fontAlgn="b"/>
                      <a:r>
                        <a:rPr lang="en-US" sz="1100" b="0" i="0" u="none" strike="noStrike" dirty="0">
                          <a:solidFill>
                            <a:srgbClr val="002060"/>
                          </a:solidFill>
                          <a:effectLst/>
                          <a:latin typeface="+mn-lt"/>
                        </a:rPr>
                        <a:t>           11,021 </a:t>
                      </a:r>
                    </a:p>
                  </a:txBody>
                  <a:tcPr marL="12700" marR="12700" marT="12700" marB="0" anchor="b"/>
                </a:tc>
                <a:tc>
                  <a:txBody>
                    <a:bodyPr/>
                    <a:lstStyle/>
                    <a:p>
                      <a:pPr algn="r" fontAlgn="b"/>
                      <a:r>
                        <a:rPr lang="en-US" sz="1100" b="0" i="0" u="none" strike="noStrike" dirty="0">
                          <a:solidFill>
                            <a:srgbClr val="002060"/>
                          </a:solidFill>
                          <a:effectLst/>
                          <a:latin typeface="+mn-lt"/>
                        </a:rPr>
                        <a:t>7186</a:t>
                      </a:r>
                    </a:p>
                  </a:txBody>
                  <a:tcPr marL="12700" marR="12700" marT="12700" marB="0" anchor="b"/>
                </a:tc>
                <a:tc>
                  <a:txBody>
                    <a:bodyPr/>
                    <a:lstStyle/>
                    <a:p>
                      <a:pPr algn="r" fontAlgn="b"/>
                      <a:r>
                        <a:rPr lang="en-US" sz="1100" b="0" i="0" u="none" strike="noStrike" dirty="0">
                          <a:solidFill>
                            <a:srgbClr val="002060"/>
                          </a:solidFill>
                          <a:effectLst/>
                          <a:latin typeface="+mn-lt"/>
                        </a:rPr>
                        <a:t>7186</a:t>
                      </a:r>
                    </a:p>
                  </a:txBody>
                  <a:tcPr marL="12700" marR="12700" marT="12700" marB="0" anchor="b"/>
                </a:tc>
                <a:tc>
                  <a:txBody>
                    <a:bodyPr/>
                    <a:lstStyle/>
                    <a:p>
                      <a:pPr algn="r" fontAlgn="b"/>
                      <a:r>
                        <a:rPr lang="en-US" sz="1100" b="0" i="0" u="none" strike="noStrike">
                          <a:solidFill>
                            <a:srgbClr val="002060"/>
                          </a:solidFill>
                          <a:effectLst/>
                          <a:latin typeface="+mn-lt"/>
                        </a:rPr>
                        <a:t>        5,397 </a:t>
                      </a:r>
                    </a:p>
                  </a:txBody>
                  <a:tcPr marL="12700" marR="12700" marT="12700" marB="0" anchor="b"/>
                </a:tc>
                <a:tc>
                  <a:txBody>
                    <a:bodyPr/>
                    <a:lstStyle/>
                    <a:p>
                      <a:pPr algn="r" fontAlgn="b"/>
                      <a:r>
                        <a:rPr lang="en-US" sz="1100" b="0" i="0" u="none" strike="noStrike">
                          <a:solidFill>
                            <a:srgbClr val="002060"/>
                          </a:solidFill>
                          <a:effectLst/>
                          <a:latin typeface="+mn-lt"/>
                        </a:rPr>
                        <a:t>1789</a:t>
                      </a:r>
                    </a:p>
                  </a:txBody>
                  <a:tcPr marL="12700" marR="12700" marT="12700" marB="0" anchor="b"/>
                </a:tc>
                <a:tc>
                  <a:txBody>
                    <a:bodyPr/>
                    <a:lstStyle/>
                    <a:p>
                      <a:pPr algn="r" fontAlgn="b"/>
                      <a:r>
                        <a:rPr lang="en-US" sz="1100" b="0" i="0" u="none" strike="noStrike">
                          <a:solidFill>
                            <a:srgbClr val="002060"/>
                          </a:solidFill>
                          <a:effectLst/>
                          <a:latin typeface="+mn-lt"/>
                        </a:rPr>
                        <a:t>        2,199 </a:t>
                      </a:r>
                    </a:p>
                  </a:txBody>
                  <a:tcPr marL="12700" marR="12700" marT="12700" marB="0" anchor="b"/>
                </a:tc>
                <a:extLst>
                  <a:ext uri="{0D108BD9-81ED-4DB2-BD59-A6C34878D82A}">
                    <a16:rowId xmlns:a16="http://schemas.microsoft.com/office/drawing/2014/main" xmlns="" val="10007"/>
                  </a:ext>
                </a:extLst>
              </a:tr>
              <a:tr h="190829">
                <a:tc>
                  <a:txBody>
                    <a:bodyPr/>
                    <a:lstStyle/>
                    <a:p>
                      <a:pPr algn="l" fontAlgn="b"/>
                      <a:r>
                        <a:rPr lang="en-ZA" sz="1100" b="0" i="0" u="none" strike="noStrike">
                          <a:solidFill>
                            <a:srgbClr val="002060"/>
                          </a:solidFill>
                          <a:effectLst/>
                          <a:latin typeface="+mn-lt"/>
                        </a:rPr>
                        <a:t>RHODES UNIVERSITY</a:t>
                      </a:r>
                    </a:p>
                  </a:txBody>
                  <a:tcPr marL="121920" marR="10160" marT="10160" marB="0" anchor="b"/>
                </a:tc>
                <a:tc>
                  <a:txBody>
                    <a:bodyPr/>
                    <a:lstStyle/>
                    <a:p>
                      <a:pPr algn="r" fontAlgn="b"/>
                      <a:r>
                        <a:rPr lang="en-US" sz="1100" b="0" i="0" u="none" strike="noStrike">
                          <a:solidFill>
                            <a:srgbClr val="002060"/>
                          </a:solidFill>
                          <a:effectLst/>
                          <a:latin typeface="+mn-lt"/>
                        </a:rPr>
                        <a:t>             1,404 </a:t>
                      </a:r>
                    </a:p>
                  </a:txBody>
                  <a:tcPr marL="12700" marR="12700" marT="12700" marB="0" anchor="b"/>
                </a:tc>
                <a:tc>
                  <a:txBody>
                    <a:bodyPr/>
                    <a:lstStyle/>
                    <a:p>
                      <a:pPr algn="r" fontAlgn="b"/>
                      <a:r>
                        <a:rPr lang="en-US" sz="1100" b="0" i="0" u="none" strike="noStrike" dirty="0">
                          <a:solidFill>
                            <a:srgbClr val="002060"/>
                          </a:solidFill>
                          <a:effectLst/>
                          <a:latin typeface="+mn-lt"/>
                        </a:rPr>
                        <a:t>755</a:t>
                      </a:r>
                    </a:p>
                  </a:txBody>
                  <a:tcPr marL="12700" marR="12700" marT="12700" marB="0" anchor="b"/>
                </a:tc>
                <a:tc>
                  <a:txBody>
                    <a:bodyPr/>
                    <a:lstStyle/>
                    <a:p>
                      <a:pPr algn="r" fontAlgn="b"/>
                      <a:r>
                        <a:rPr lang="en-US" sz="1100" b="0" i="0" u="none" strike="noStrike" dirty="0">
                          <a:solidFill>
                            <a:srgbClr val="002060"/>
                          </a:solidFill>
                          <a:effectLst/>
                          <a:latin typeface="+mn-lt"/>
                        </a:rPr>
                        <a:t>755</a:t>
                      </a:r>
                    </a:p>
                  </a:txBody>
                  <a:tcPr marL="12700" marR="12700" marT="12700" marB="0" anchor="b"/>
                </a:tc>
                <a:tc>
                  <a:txBody>
                    <a:bodyPr/>
                    <a:lstStyle/>
                    <a:p>
                      <a:pPr algn="r" fontAlgn="b"/>
                      <a:r>
                        <a:rPr lang="en-US" sz="1100" b="0" i="0" u="none" strike="noStrike">
                          <a:solidFill>
                            <a:srgbClr val="002060"/>
                          </a:solidFill>
                          <a:effectLst/>
                          <a:latin typeface="+mn-lt"/>
                        </a:rPr>
                        <a:t>           516 </a:t>
                      </a:r>
                    </a:p>
                  </a:txBody>
                  <a:tcPr marL="12700" marR="12700" marT="12700" marB="0" anchor="b"/>
                </a:tc>
                <a:tc>
                  <a:txBody>
                    <a:bodyPr/>
                    <a:lstStyle/>
                    <a:p>
                      <a:pPr algn="r" fontAlgn="b"/>
                      <a:r>
                        <a:rPr lang="en-US" sz="1100" b="0" i="0" u="none" strike="noStrike">
                          <a:solidFill>
                            <a:srgbClr val="002060"/>
                          </a:solidFill>
                          <a:effectLst/>
                          <a:latin typeface="+mn-lt"/>
                        </a:rPr>
                        <a:t>239</a:t>
                      </a:r>
                    </a:p>
                  </a:txBody>
                  <a:tcPr marL="12700" marR="12700" marT="12700" marB="0" anchor="b"/>
                </a:tc>
                <a:tc>
                  <a:txBody>
                    <a:bodyPr/>
                    <a:lstStyle/>
                    <a:p>
                      <a:pPr algn="r" fontAlgn="b"/>
                      <a:r>
                        <a:rPr lang="en-US" sz="1100" b="0" i="0" u="none" strike="noStrike">
                          <a:solidFill>
                            <a:srgbClr val="002060"/>
                          </a:solidFill>
                          <a:effectLst/>
                          <a:latin typeface="+mn-lt"/>
                        </a:rPr>
                        <a:t>           179 </a:t>
                      </a:r>
                    </a:p>
                  </a:txBody>
                  <a:tcPr marL="12700" marR="12700" marT="12700" marB="0" anchor="b"/>
                </a:tc>
                <a:extLst>
                  <a:ext uri="{0D108BD9-81ED-4DB2-BD59-A6C34878D82A}">
                    <a16:rowId xmlns:a16="http://schemas.microsoft.com/office/drawing/2014/main" xmlns="" val="10008"/>
                  </a:ext>
                </a:extLst>
              </a:tr>
              <a:tr h="190829">
                <a:tc>
                  <a:txBody>
                    <a:bodyPr/>
                    <a:lstStyle/>
                    <a:p>
                      <a:pPr algn="l" fontAlgn="b"/>
                      <a:r>
                        <a:rPr lang="en-ZA" sz="1100" b="0" i="0" u="none" strike="noStrike">
                          <a:solidFill>
                            <a:srgbClr val="002060"/>
                          </a:solidFill>
                          <a:effectLst/>
                          <a:latin typeface="+mn-lt"/>
                        </a:rPr>
                        <a:t>SEFAKO MAKGATHO HEALTH SCIENC UNIVERSITY</a:t>
                      </a:r>
                    </a:p>
                  </a:txBody>
                  <a:tcPr marL="121920" marR="10160" marT="10160" marB="0" anchor="b"/>
                </a:tc>
                <a:tc>
                  <a:txBody>
                    <a:bodyPr/>
                    <a:lstStyle/>
                    <a:p>
                      <a:pPr algn="r" fontAlgn="b"/>
                      <a:r>
                        <a:rPr lang="en-US" sz="1100" b="0" i="0" u="none" strike="noStrike" dirty="0">
                          <a:solidFill>
                            <a:srgbClr val="002060"/>
                          </a:solidFill>
                          <a:effectLst/>
                          <a:latin typeface="+mn-lt"/>
                        </a:rPr>
                        <a:t>             2,107 </a:t>
                      </a:r>
                    </a:p>
                  </a:txBody>
                  <a:tcPr marL="12700" marR="12700" marT="12700" marB="0" anchor="b"/>
                </a:tc>
                <a:tc>
                  <a:txBody>
                    <a:bodyPr/>
                    <a:lstStyle/>
                    <a:p>
                      <a:pPr algn="r" fontAlgn="b"/>
                      <a:r>
                        <a:rPr lang="en-US" sz="1100" b="0" i="0" u="none" strike="noStrike" dirty="0">
                          <a:solidFill>
                            <a:srgbClr val="002060"/>
                          </a:solidFill>
                          <a:effectLst/>
                          <a:latin typeface="+mn-lt"/>
                        </a:rPr>
                        <a:t>802</a:t>
                      </a:r>
                    </a:p>
                  </a:txBody>
                  <a:tcPr marL="12700" marR="12700" marT="12700" marB="0" anchor="b"/>
                </a:tc>
                <a:tc>
                  <a:txBody>
                    <a:bodyPr/>
                    <a:lstStyle/>
                    <a:p>
                      <a:pPr algn="r" fontAlgn="b"/>
                      <a:r>
                        <a:rPr lang="en-US" sz="1100" b="0" i="0" u="none" strike="noStrike" dirty="0">
                          <a:solidFill>
                            <a:srgbClr val="002060"/>
                          </a:solidFill>
                          <a:effectLst/>
                          <a:latin typeface="+mn-lt"/>
                        </a:rPr>
                        <a:t>802</a:t>
                      </a:r>
                    </a:p>
                  </a:txBody>
                  <a:tcPr marL="12700" marR="12700" marT="12700" marB="0" anchor="b"/>
                </a:tc>
                <a:tc>
                  <a:txBody>
                    <a:bodyPr/>
                    <a:lstStyle/>
                    <a:p>
                      <a:pPr algn="r" fontAlgn="b"/>
                      <a:r>
                        <a:rPr lang="en-US" sz="1100" b="0" i="0" u="none" strike="noStrike">
                          <a:solidFill>
                            <a:srgbClr val="002060"/>
                          </a:solidFill>
                          <a:effectLst/>
                          <a:latin typeface="+mn-lt"/>
                        </a:rPr>
                        <a:t>           671 </a:t>
                      </a:r>
                    </a:p>
                  </a:txBody>
                  <a:tcPr marL="12700" marR="12700" marT="12700" marB="0" anchor="b"/>
                </a:tc>
                <a:tc>
                  <a:txBody>
                    <a:bodyPr/>
                    <a:lstStyle/>
                    <a:p>
                      <a:pPr algn="r" fontAlgn="b"/>
                      <a:r>
                        <a:rPr lang="en-US" sz="1100" b="0" i="0" u="none" strike="noStrike">
                          <a:solidFill>
                            <a:srgbClr val="002060"/>
                          </a:solidFill>
                          <a:effectLst/>
                          <a:latin typeface="+mn-lt"/>
                        </a:rPr>
                        <a:t>131</a:t>
                      </a:r>
                    </a:p>
                  </a:txBody>
                  <a:tcPr marL="12700" marR="12700" marT="12700" marB="0" anchor="b"/>
                </a:tc>
                <a:tc>
                  <a:txBody>
                    <a:bodyPr/>
                    <a:lstStyle/>
                    <a:p>
                      <a:pPr algn="r" fontAlgn="b"/>
                      <a:r>
                        <a:rPr lang="en-US" sz="1100" b="0" i="0" u="none" strike="noStrike">
                          <a:solidFill>
                            <a:srgbClr val="002060"/>
                          </a:solidFill>
                          <a:effectLst/>
                          <a:latin typeface="+mn-lt"/>
                        </a:rPr>
                        <a:t>           707 </a:t>
                      </a:r>
                    </a:p>
                  </a:txBody>
                  <a:tcPr marL="12700" marR="12700" marT="12700" marB="0" anchor="b"/>
                </a:tc>
                <a:extLst>
                  <a:ext uri="{0D108BD9-81ED-4DB2-BD59-A6C34878D82A}">
                    <a16:rowId xmlns:a16="http://schemas.microsoft.com/office/drawing/2014/main" xmlns="" val="10009"/>
                  </a:ext>
                </a:extLst>
              </a:tr>
              <a:tr h="190829">
                <a:tc>
                  <a:txBody>
                    <a:bodyPr/>
                    <a:lstStyle/>
                    <a:p>
                      <a:pPr algn="l" fontAlgn="b"/>
                      <a:r>
                        <a:rPr lang="en-ZA" sz="1100" b="0" i="0" u="none" strike="noStrike">
                          <a:solidFill>
                            <a:srgbClr val="002060"/>
                          </a:solidFill>
                          <a:effectLst/>
                          <a:latin typeface="+mn-lt"/>
                        </a:rPr>
                        <a:t>SOL PLAATJE UNIVERSITY</a:t>
                      </a:r>
                    </a:p>
                  </a:txBody>
                  <a:tcPr marL="121920" marR="10160" marT="10160" marB="0" anchor="b"/>
                </a:tc>
                <a:tc>
                  <a:txBody>
                    <a:bodyPr/>
                    <a:lstStyle/>
                    <a:p>
                      <a:pPr algn="r" fontAlgn="b"/>
                      <a:r>
                        <a:rPr lang="en-US" sz="1100" b="0" i="0" u="none" strike="noStrike" dirty="0">
                          <a:solidFill>
                            <a:srgbClr val="002060"/>
                          </a:solidFill>
                          <a:effectLst/>
                          <a:latin typeface="+mn-lt"/>
                        </a:rPr>
                        <a:t>                 503 </a:t>
                      </a:r>
                    </a:p>
                  </a:txBody>
                  <a:tcPr marL="12700" marR="12700" marT="12700" marB="0" anchor="b"/>
                </a:tc>
                <a:tc>
                  <a:txBody>
                    <a:bodyPr/>
                    <a:lstStyle/>
                    <a:p>
                      <a:pPr algn="r" fontAlgn="b"/>
                      <a:r>
                        <a:rPr lang="en-US" sz="1100" b="0" i="0" u="none" strike="noStrike" dirty="0">
                          <a:solidFill>
                            <a:srgbClr val="002060"/>
                          </a:solidFill>
                          <a:effectLst/>
                          <a:latin typeface="+mn-lt"/>
                        </a:rPr>
                        <a:t>154</a:t>
                      </a:r>
                    </a:p>
                  </a:txBody>
                  <a:tcPr marL="12700" marR="12700" marT="12700" marB="0" anchor="b"/>
                </a:tc>
                <a:tc>
                  <a:txBody>
                    <a:bodyPr/>
                    <a:lstStyle/>
                    <a:p>
                      <a:pPr algn="r" fontAlgn="b"/>
                      <a:r>
                        <a:rPr lang="en-US" sz="1100" b="0" i="0" u="none" strike="noStrike" dirty="0">
                          <a:solidFill>
                            <a:srgbClr val="002060"/>
                          </a:solidFill>
                          <a:effectLst/>
                          <a:latin typeface="+mn-lt"/>
                        </a:rPr>
                        <a:t>154</a:t>
                      </a:r>
                    </a:p>
                  </a:txBody>
                  <a:tcPr marL="12700" marR="12700" marT="12700" marB="0" anchor="b"/>
                </a:tc>
                <a:tc>
                  <a:txBody>
                    <a:bodyPr/>
                    <a:lstStyle/>
                    <a:p>
                      <a:pPr algn="r" fontAlgn="b"/>
                      <a:r>
                        <a:rPr lang="en-US" sz="1100" b="0" i="0" u="none" strike="noStrike" dirty="0">
                          <a:solidFill>
                            <a:srgbClr val="002060"/>
                          </a:solidFill>
                          <a:effectLst/>
                          <a:latin typeface="+mn-lt"/>
                        </a:rPr>
                        <a:t>           128 </a:t>
                      </a:r>
                    </a:p>
                  </a:txBody>
                  <a:tcPr marL="12700" marR="12700" marT="12700" marB="0" anchor="b"/>
                </a:tc>
                <a:tc>
                  <a:txBody>
                    <a:bodyPr/>
                    <a:lstStyle/>
                    <a:p>
                      <a:pPr algn="r" fontAlgn="b"/>
                      <a:r>
                        <a:rPr lang="en-US" sz="1100" b="0" i="0" u="none" strike="noStrike">
                          <a:solidFill>
                            <a:srgbClr val="002060"/>
                          </a:solidFill>
                          <a:effectLst/>
                          <a:latin typeface="+mn-lt"/>
                        </a:rPr>
                        <a:t>26</a:t>
                      </a:r>
                    </a:p>
                  </a:txBody>
                  <a:tcPr marL="12700" marR="12700" marT="12700" marB="0" anchor="b"/>
                </a:tc>
                <a:tc>
                  <a:txBody>
                    <a:bodyPr/>
                    <a:lstStyle/>
                    <a:p>
                      <a:pPr algn="r" fontAlgn="b"/>
                      <a:r>
                        <a:rPr lang="en-US" sz="1100" b="0" i="0" u="none" strike="noStrike">
                          <a:solidFill>
                            <a:srgbClr val="002060"/>
                          </a:solidFill>
                          <a:effectLst/>
                          <a:latin typeface="+mn-lt"/>
                        </a:rPr>
                        <a:t>           250 </a:t>
                      </a:r>
                    </a:p>
                  </a:txBody>
                  <a:tcPr marL="12700" marR="12700" marT="12700" marB="0" anchor="b"/>
                </a:tc>
                <a:extLst>
                  <a:ext uri="{0D108BD9-81ED-4DB2-BD59-A6C34878D82A}">
                    <a16:rowId xmlns:a16="http://schemas.microsoft.com/office/drawing/2014/main" xmlns="" val="10010"/>
                  </a:ext>
                </a:extLst>
              </a:tr>
              <a:tr h="190829">
                <a:tc>
                  <a:txBody>
                    <a:bodyPr/>
                    <a:lstStyle/>
                    <a:p>
                      <a:pPr algn="l" fontAlgn="b"/>
                      <a:r>
                        <a:rPr lang="en-ZA" sz="1100" b="0" i="0" u="none" strike="noStrike">
                          <a:solidFill>
                            <a:srgbClr val="002060"/>
                          </a:solidFill>
                          <a:effectLst/>
                          <a:latin typeface="+mn-lt"/>
                        </a:rPr>
                        <a:t>TSHWANE UNIVERSITY OF TECHNOLOGY</a:t>
                      </a:r>
                    </a:p>
                  </a:txBody>
                  <a:tcPr marL="121920" marR="10160" marT="10160" marB="0" anchor="b"/>
                </a:tc>
                <a:tc>
                  <a:txBody>
                    <a:bodyPr/>
                    <a:lstStyle/>
                    <a:p>
                      <a:pPr algn="r" fontAlgn="b"/>
                      <a:r>
                        <a:rPr lang="en-US" sz="1100" b="0" i="0" u="none" strike="noStrike" dirty="0">
                          <a:solidFill>
                            <a:srgbClr val="002060"/>
                          </a:solidFill>
                          <a:effectLst/>
                          <a:latin typeface="+mn-lt"/>
                        </a:rPr>
                        <a:t>           22,653 </a:t>
                      </a:r>
                    </a:p>
                  </a:txBody>
                  <a:tcPr marL="12700" marR="12700" marT="12700" marB="0" anchor="b"/>
                </a:tc>
                <a:tc>
                  <a:txBody>
                    <a:bodyPr/>
                    <a:lstStyle/>
                    <a:p>
                      <a:pPr algn="r" fontAlgn="b"/>
                      <a:r>
                        <a:rPr lang="en-US" sz="1100" b="0" i="0" u="none" strike="noStrike" dirty="0">
                          <a:solidFill>
                            <a:srgbClr val="002060"/>
                          </a:solidFill>
                          <a:effectLst/>
                          <a:latin typeface="+mn-lt"/>
                        </a:rPr>
                        <a:t>9159</a:t>
                      </a:r>
                    </a:p>
                  </a:txBody>
                  <a:tcPr marL="12700" marR="12700" marT="12700" marB="0" anchor="b"/>
                </a:tc>
                <a:tc>
                  <a:txBody>
                    <a:bodyPr/>
                    <a:lstStyle/>
                    <a:p>
                      <a:pPr algn="r" fontAlgn="b"/>
                      <a:r>
                        <a:rPr lang="en-US" sz="1100" b="0" i="0" u="none" strike="noStrike" dirty="0">
                          <a:solidFill>
                            <a:srgbClr val="002060"/>
                          </a:solidFill>
                          <a:effectLst/>
                          <a:latin typeface="+mn-lt"/>
                        </a:rPr>
                        <a:t>9159</a:t>
                      </a:r>
                    </a:p>
                  </a:txBody>
                  <a:tcPr marL="12700" marR="12700" marT="12700" marB="0" anchor="b"/>
                </a:tc>
                <a:tc>
                  <a:txBody>
                    <a:bodyPr/>
                    <a:lstStyle/>
                    <a:p>
                      <a:pPr algn="r" fontAlgn="b"/>
                      <a:r>
                        <a:rPr lang="en-US" sz="1100" b="0" i="0" u="none" strike="noStrike" dirty="0">
                          <a:solidFill>
                            <a:srgbClr val="002060"/>
                          </a:solidFill>
                          <a:effectLst/>
                          <a:latin typeface="+mn-lt"/>
                        </a:rPr>
                        <a:t>        7,396 </a:t>
                      </a:r>
                    </a:p>
                  </a:txBody>
                  <a:tcPr marL="12700" marR="12700" marT="12700" marB="0" anchor="b"/>
                </a:tc>
                <a:tc>
                  <a:txBody>
                    <a:bodyPr/>
                    <a:lstStyle/>
                    <a:p>
                      <a:pPr algn="r" fontAlgn="b"/>
                      <a:r>
                        <a:rPr lang="en-US" sz="1100" b="0" i="0" u="none" strike="noStrike">
                          <a:solidFill>
                            <a:srgbClr val="002060"/>
                          </a:solidFill>
                          <a:effectLst/>
                          <a:latin typeface="+mn-lt"/>
                        </a:rPr>
                        <a:t>1763</a:t>
                      </a:r>
                    </a:p>
                  </a:txBody>
                  <a:tcPr marL="12700" marR="12700" marT="12700" marB="0" anchor="b"/>
                </a:tc>
                <a:tc>
                  <a:txBody>
                    <a:bodyPr/>
                    <a:lstStyle/>
                    <a:p>
                      <a:pPr algn="r" fontAlgn="b"/>
                      <a:r>
                        <a:rPr lang="en-US" sz="1100" b="0" i="0" u="none" strike="noStrike">
                          <a:solidFill>
                            <a:srgbClr val="002060"/>
                          </a:solidFill>
                          <a:effectLst/>
                          <a:latin typeface="+mn-lt"/>
                        </a:rPr>
                        <a:t>        7,979 </a:t>
                      </a:r>
                    </a:p>
                  </a:txBody>
                  <a:tcPr marL="12700" marR="12700" marT="12700" marB="0" anchor="b"/>
                </a:tc>
                <a:extLst>
                  <a:ext uri="{0D108BD9-81ED-4DB2-BD59-A6C34878D82A}">
                    <a16:rowId xmlns:a16="http://schemas.microsoft.com/office/drawing/2014/main" xmlns="" val="10011"/>
                  </a:ext>
                </a:extLst>
              </a:tr>
              <a:tr h="190829">
                <a:tc>
                  <a:txBody>
                    <a:bodyPr/>
                    <a:lstStyle/>
                    <a:p>
                      <a:pPr algn="l" fontAlgn="b"/>
                      <a:r>
                        <a:rPr lang="en-ZA" sz="1100" b="0" i="0" u="none" strike="noStrike">
                          <a:solidFill>
                            <a:srgbClr val="002060"/>
                          </a:solidFill>
                          <a:effectLst/>
                          <a:latin typeface="+mn-lt"/>
                        </a:rPr>
                        <a:t>UNIVERSITY OF CAPE TOWN</a:t>
                      </a:r>
                    </a:p>
                  </a:txBody>
                  <a:tcPr marL="121920" marR="10160" marT="10160" marB="0" anchor="b"/>
                </a:tc>
                <a:tc>
                  <a:txBody>
                    <a:bodyPr/>
                    <a:lstStyle/>
                    <a:p>
                      <a:pPr algn="r" fontAlgn="b"/>
                      <a:r>
                        <a:rPr lang="en-US" sz="1100" b="0" i="0" u="none" strike="noStrike" dirty="0">
                          <a:solidFill>
                            <a:srgbClr val="002060"/>
                          </a:solidFill>
                          <a:effectLst/>
                          <a:latin typeface="+mn-lt"/>
                        </a:rPr>
                        <a:t>             4,080 </a:t>
                      </a:r>
                    </a:p>
                  </a:txBody>
                  <a:tcPr marL="12700" marR="12700" marT="12700" marB="0" anchor="b"/>
                </a:tc>
                <a:tc>
                  <a:txBody>
                    <a:bodyPr/>
                    <a:lstStyle/>
                    <a:p>
                      <a:pPr algn="r" fontAlgn="b"/>
                      <a:r>
                        <a:rPr lang="en-US" sz="1100" b="0" i="0" u="none" strike="noStrike" dirty="0">
                          <a:solidFill>
                            <a:srgbClr val="002060"/>
                          </a:solidFill>
                          <a:effectLst/>
                          <a:latin typeface="+mn-lt"/>
                        </a:rPr>
                        <a:t>2558</a:t>
                      </a:r>
                    </a:p>
                  </a:txBody>
                  <a:tcPr marL="12700" marR="12700" marT="12700" marB="0" anchor="b"/>
                </a:tc>
                <a:tc>
                  <a:txBody>
                    <a:bodyPr/>
                    <a:lstStyle/>
                    <a:p>
                      <a:pPr algn="r" fontAlgn="b"/>
                      <a:r>
                        <a:rPr lang="en-US" sz="1100" b="0" i="0" u="none" strike="noStrike" dirty="0">
                          <a:solidFill>
                            <a:srgbClr val="002060"/>
                          </a:solidFill>
                          <a:effectLst/>
                          <a:latin typeface="+mn-lt"/>
                        </a:rPr>
                        <a:t>2558</a:t>
                      </a:r>
                    </a:p>
                  </a:txBody>
                  <a:tcPr marL="12700" marR="12700" marT="12700" marB="0" anchor="b"/>
                </a:tc>
                <a:tc>
                  <a:txBody>
                    <a:bodyPr/>
                    <a:lstStyle/>
                    <a:p>
                      <a:pPr algn="r" fontAlgn="b"/>
                      <a:r>
                        <a:rPr lang="en-US" sz="1100" b="0" i="0" u="none" strike="noStrike" dirty="0">
                          <a:solidFill>
                            <a:srgbClr val="002060"/>
                          </a:solidFill>
                          <a:effectLst/>
                          <a:latin typeface="+mn-lt"/>
                        </a:rPr>
                        <a:t>        1,454 </a:t>
                      </a:r>
                    </a:p>
                  </a:txBody>
                  <a:tcPr marL="12700" marR="12700" marT="12700" marB="0" anchor="b"/>
                </a:tc>
                <a:tc>
                  <a:txBody>
                    <a:bodyPr/>
                    <a:lstStyle/>
                    <a:p>
                      <a:pPr algn="r" fontAlgn="b"/>
                      <a:r>
                        <a:rPr lang="en-US" sz="1100" b="0" i="0" u="none" strike="noStrike">
                          <a:solidFill>
                            <a:srgbClr val="002060"/>
                          </a:solidFill>
                          <a:effectLst/>
                          <a:latin typeface="+mn-lt"/>
                        </a:rPr>
                        <a:t>1104</a:t>
                      </a:r>
                    </a:p>
                  </a:txBody>
                  <a:tcPr marL="12700" marR="12700" marT="12700" marB="0" anchor="b"/>
                </a:tc>
                <a:tc>
                  <a:txBody>
                    <a:bodyPr/>
                    <a:lstStyle/>
                    <a:p>
                      <a:pPr algn="r" fontAlgn="b"/>
                      <a:r>
                        <a:rPr lang="en-US" sz="1100" b="0" i="0" u="none" strike="noStrike">
                          <a:solidFill>
                            <a:srgbClr val="002060"/>
                          </a:solidFill>
                          <a:effectLst/>
                          <a:latin typeface="+mn-lt"/>
                        </a:rPr>
                        <a:t>           826 </a:t>
                      </a:r>
                    </a:p>
                  </a:txBody>
                  <a:tcPr marL="12700" marR="12700" marT="12700" marB="0" anchor="b"/>
                </a:tc>
                <a:extLst>
                  <a:ext uri="{0D108BD9-81ED-4DB2-BD59-A6C34878D82A}">
                    <a16:rowId xmlns:a16="http://schemas.microsoft.com/office/drawing/2014/main" xmlns="" val="10012"/>
                  </a:ext>
                </a:extLst>
              </a:tr>
              <a:tr h="190829">
                <a:tc>
                  <a:txBody>
                    <a:bodyPr/>
                    <a:lstStyle/>
                    <a:p>
                      <a:pPr algn="l" fontAlgn="b"/>
                      <a:r>
                        <a:rPr lang="en-ZA" sz="1100" b="0" i="0" u="none" strike="noStrike">
                          <a:solidFill>
                            <a:srgbClr val="002060"/>
                          </a:solidFill>
                          <a:effectLst/>
                          <a:latin typeface="+mn-lt"/>
                        </a:rPr>
                        <a:t>UNIVERSITY OF FORT HARE</a:t>
                      </a:r>
                    </a:p>
                  </a:txBody>
                  <a:tcPr marL="121920" marR="10160" marT="10160" marB="0" anchor="b"/>
                </a:tc>
                <a:tc>
                  <a:txBody>
                    <a:bodyPr/>
                    <a:lstStyle/>
                    <a:p>
                      <a:pPr algn="r" fontAlgn="b"/>
                      <a:r>
                        <a:rPr lang="en-US" sz="1100" b="0" i="0" u="none" strike="noStrike" dirty="0">
                          <a:solidFill>
                            <a:srgbClr val="002060"/>
                          </a:solidFill>
                          <a:effectLst/>
                          <a:latin typeface="+mn-lt"/>
                        </a:rPr>
                        <a:t>             4,328 </a:t>
                      </a:r>
                    </a:p>
                  </a:txBody>
                  <a:tcPr marL="12700" marR="12700" marT="12700" marB="0" anchor="b"/>
                </a:tc>
                <a:tc>
                  <a:txBody>
                    <a:bodyPr/>
                    <a:lstStyle/>
                    <a:p>
                      <a:pPr algn="r" fontAlgn="b"/>
                      <a:r>
                        <a:rPr lang="en-US" sz="1100" b="0" i="0" u="none" strike="noStrike" dirty="0">
                          <a:solidFill>
                            <a:srgbClr val="002060"/>
                          </a:solidFill>
                          <a:effectLst/>
                          <a:latin typeface="+mn-lt"/>
                        </a:rPr>
                        <a:t>853</a:t>
                      </a:r>
                    </a:p>
                  </a:txBody>
                  <a:tcPr marL="12700" marR="12700" marT="12700" marB="0" anchor="b"/>
                </a:tc>
                <a:tc>
                  <a:txBody>
                    <a:bodyPr/>
                    <a:lstStyle/>
                    <a:p>
                      <a:pPr algn="r" fontAlgn="b"/>
                      <a:r>
                        <a:rPr lang="en-US" sz="1100" b="0" i="0" u="none" strike="noStrike" dirty="0">
                          <a:solidFill>
                            <a:srgbClr val="002060"/>
                          </a:solidFill>
                          <a:effectLst/>
                          <a:latin typeface="+mn-lt"/>
                        </a:rPr>
                        <a:t>853</a:t>
                      </a:r>
                    </a:p>
                  </a:txBody>
                  <a:tcPr marL="12700" marR="12700" marT="12700" marB="0" anchor="b"/>
                </a:tc>
                <a:tc>
                  <a:txBody>
                    <a:bodyPr/>
                    <a:lstStyle/>
                    <a:p>
                      <a:pPr algn="r" fontAlgn="b"/>
                      <a:r>
                        <a:rPr lang="en-US" sz="1100" b="0" i="0" u="none" strike="noStrike" dirty="0">
                          <a:solidFill>
                            <a:srgbClr val="002060"/>
                          </a:solidFill>
                          <a:effectLst/>
                          <a:latin typeface="+mn-lt"/>
                        </a:rPr>
                        <a:t>           675 </a:t>
                      </a:r>
                    </a:p>
                  </a:txBody>
                  <a:tcPr marL="12700" marR="12700" marT="12700" marB="0" anchor="b"/>
                </a:tc>
                <a:tc>
                  <a:txBody>
                    <a:bodyPr/>
                    <a:lstStyle/>
                    <a:p>
                      <a:pPr algn="r" fontAlgn="b"/>
                      <a:r>
                        <a:rPr lang="en-US" sz="1100" b="0" i="0" u="none" strike="noStrike">
                          <a:solidFill>
                            <a:srgbClr val="002060"/>
                          </a:solidFill>
                          <a:effectLst/>
                          <a:latin typeface="+mn-lt"/>
                        </a:rPr>
                        <a:t>178</a:t>
                      </a:r>
                    </a:p>
                  </a:txBody>
                  <a:tcPr marL="12700" marR="12700" marT="12700" marB="0" anchor="b"/>
                </a:tc>
                <a:tc>
                  <a:txBody>
                    <a:bodyPr/>
                    <a:lstStyle/>
                    <a:p>
                      <a:pPr algn="r" fontAlgn="b"/>
                      <a:r>
                        <a:rPr lang="en-US" sz="1100" b="0" i="0" u="none" strike="noStrike">
                          <a:solidFill>
                            <a:srgbClr val="002060"/>
                          </a:solidFill>
                          <a:effectLst/>
                          <a:latin typeface="+mn-lt"/>
                        </a:rPr>
                        <a:t>        2,050 </a:t>
                      </a:r>
                    </a:p>
                  </a:txBody>
                  <a:tcPr marL="12700" marR="12700" marT="12700" marB="0" anchor="b"/>
                </a:tc>
                <a:extLst>
                  <a:ext uri="{0D108BD9-81ED-4DB2-BD59-A6C34878D82A}">
                    <a16:rowId xmlns:a16="http://schemas.microsoft.com/office/drawing/2014/main" xmlns="" val="10013"/>
                  </a:ext>
                </a:extLst>
              </a:tr>
              <a:tr h="190829">
                <a:tc>
                  <a:txBody>
                    <a:bodyPr/>
                    <a:lstStyle/>
                    <a:p>
                      <a:pPr algn="l" fontAlgn="b"/>
                      <a:r>
                        <a:rPr lang="en-ZA" sz="1100" b="0" i="0" u="none" strike="noStrike" dirty="0">
                          <a:solidFill>
                            <a:srgbClr val="002060"/>
                          </a:solidFill>
                          <a:effectLst/>
                          <a:latin typeface="+mn-lt"/>
                        </a:rPr>
                        <a:t>UNIVERSITY OF FREE STATE</a:t>
                      </a:r>
                    </a:p>
                  </a:txBody>
                  <a:tcPr marL="121920" marR="10160" marT="10160" marB="0" anchor="b"/>
                </a:tc>
                <a:tc>
                  <a:txBody>
                    <a:bodyPr/>
                    <a:lstStyle/>
                    <a:p>
                      <a:pPr algn="r" fontAlgn="b"/>
                      <a:r>
                        <a:rPr lang="en-US" sz="1100" b="0" i="0" u="none" strike="noStrike" dirty="0">
                          <a:solidFill>
                            <a:srgbClr val="002060"/>
                          </a:solidFill>
                          <a:effectLst/>
                          <a:latin typeface="+mn-lt"/>
                        </a:rPr>
                        <a:t>           11,723 </a:t>
                      </a:r>
                    </a:p>
                  </a:txBody>
                  <a:tcPr marL="12700" marR="12700" marT="12700" marB="0" anchor="b"/>
                </a:tc>
                <a:tc>
                  <a:txBody>
                    <a:bodyPr/>
                    <a:lstStyle/>
                    <a:p>
                      <a:pPr algn="r" fontAlgn="b"/>
                      <a:r>
                        <a:rPr lang="en-US" sz="1100" b="0" i="0" u="none" strike="noStrike" dirty="0">
                          <a:solidFill>
                            <a:srgbClr val="002060"/>
                          </a:solidFill>
                          <a:effectLst/>
                          <a:latin typeface="+mn-lt"/>
                        </a:rPr>
                        <a:t>3349</a:t>
                      </a:r>
                    </a:p>
                  </a:txBody>
                  <a:tcPr marL="12700" marR="12700" marT="12700" marB="0" anchor="b"/>
                </a:tc>
                <a:tc>
                  <a:txBody>
                    <a:bodyPr/>
                    <a:lstStyle/>
                    <a:p>
                      <a:pPr algn="r" fontAlgn="b"/>
                      <a:r>
                        <a:rPr lang="en-US" sz="1100" b="0" i="0" u="none" strike="noStrike" dirty="0">
                          <a:solidFill>
                            <a:srgbClr val="002060"/>
                          </a:solidFill>
                          <a:effectLst/>
                          <a:latin typeface="+mn-lt"/>
                        </a:rPr>
                        <a:t>3349</a:t>
                      </a:r>
                    </a:p>
                  </a:txBody>
                  <a:tcPr marL="12700" marR="12700" marT="12700" marB="0" anchor="b"/>
                </a:tc>
                <a:tc>
                  <a:txBody>
                    <a:bodyPr/>
                    <a:lstStyle/>
                    <a:p>
                      <a:pPr algn="r" fontAlgn="b"/>
                      <a:r>
                        <a:rPr lang="en-US" sz="1100" b="0" i="0" u="none" strike="noStrike">
                          <a:solidFill>
                            <a:srgbClr val="002060"/>
                          </a:solidFill>
                          <a:effectLst/>
                          <a:latin typeface="+mn-lt"/>
                        </a:rPr>
                        <a:t>        2,803 </a:t>
                      </a:r>
                    </a:p>
                  </a:txBody>
                  <a:tcPr marL="12700" marR="12700" marT="12700" marB="0" anchor="b"/>
                </a:tc>
                <a:tc>
                  <a:txBody>
                    <a:bodyPr/>
                    <a:lstStyle/>
                    <a:p>
                      <a:pPr algn="r" fontAlgn="b"/>
                      <a:r>
                        <a:rPr lang="en-US" sz="1100" b="0" i="0" u="none" strike="noStrike">
                          <a:solidFill>
                            <a:srgbClr val="002060"/>
                          </a:solidFill>
                          <a:effectLst/>
                          <a:latin typeface="+mn-lt"/>
                        </a:rPr>
                        <a:t>546</a:t>
                      </a:r>
                    </a:p>
                  </a:txBody>
                  <a:tcPr marL="12700" marR="12700" marT="12700" marB="0" anchor="b"/>
                </a:tc>
                <a:tc>
                  <a:txBody>
                    <a:bodyPr/>
                    <a:lstStyle/>
                    <a:p>
                      <a:pPr algn="r" fontAlgn="b"/>
                      <a:r>
                        <a:rPr lang="en-US" sz="1100" b="0" i="0" u="none" strike="noStrike">
                          <a:solidFill>
                            <a:srgbClr val="002060"/>
                          </a:solidFill>
                          <a:effectLst/>
                          <a:latin typeface="+mn-lt"/>
                        </a:rPr>
                        <a:t>        4,907 </a:t>
                      </a:r>
                    </a:p>
                  </a:txBody>
                  <a:tcPr marL="12700" marR="12700" marT="12700" marB="0" anchor="b"/>
                </a:tc>
                <a:extLst>
                  <a:ext uri="{0D108BD9-81ED-4DB2-BD59-A6C34878D82A}">
                    <a16:rowId xmlns:a16="http://schemas.microsoft.com/office/drawing/2014/main" xmlns="" val="10014"/>
                  </a:ext>
                </a:extLst>
              </a:tr>
              <a:tr h="190829">
                <a:tc>
                  <a:txBody>
                    <a:bodyPr/>
                    <a:lstStyle/>
                    <a:p>
                      <a:pPr algn="l" fontAlgn="b"/>
                      <a:r>
                        <a:rPr lang="en-ZA" sz="1100" b="0" i="0" u="none" strike="noStrike" dirty="0">
                          <a:solidFill>
                            <a:srgbClr val="002060"/>
                          </a:solidFill>
                          <a:effectLst/>
                          <a:latin typeface="+mn-lt"/>
                        </a:rPr>
                        <a:t>UNIVERSITY OF JOHANNESBURG</a:t>
                      </a:r>
                    </a:p>
                  </a:txBody>
                  <a:tcPr marL="121920" marR="10160" marT="10160" marB="0" anchor="b"/>
                </a:tc>
                <a:tc>
                  <a:txBody>
                    <a:bodyPr/>
                    <a:lstStyle/>
                    <a:p>
                      <a:pPr algn="r" fontAlgn="b"/>
                      <a:r>
                        <a:rPr lang="en-US" sz="1100" b="0" i="0" u="none" strike="noStrike" dirty="0">
                          <a:solidFill>
                            <a:srgbClr val="002060"/>
                          </a:solidFill>
                          <a:effectLst/>
                          <a:latin typeface="+mn-lt"/>
                        </a:rPr>
                        <a:t>           26,466 </a:t>
                      </a:r>
                    </a:p>
                  </a:txBody>
                  <a:tcPr marL="12700" marR="12700" marT="12700" marB="0" anchor="b"/>
                </a:tc>
                <a:tc>
                  <a:txBody>
                    <a:bodyPr/>
                    <a:lstStyle/>
                    <a:p>
                      <a:pPr algn="r" fontAlgn="b"/>
                      <a:r>
                        <a:rPr lang="en-US" sz="1100" b="0" i="0" u="none" strike="noStrike">
                          <a:solidFill>
                            <a:srgbClr val="002060"/>
                          </a:solidFill>
                          <a:effectLst/>
                          <a:latin typeface="+mn-lt"/>
                        </a:rPr>
                        <a:t>8531</a:t>
                      </a:r>
                    </a:p>
                  </a:txBody>
                  <a:tcPr marL="12700" marR="12700" marT="12700" marB="0" anchor="b"/>
                </a:tc>
                <a:tc>
                  <a:txBody>
                    <a:bodyPr/>
                    <a:lstStyle/>
                    <a:p>
                      <a:pPr algn="r" fontAlgn="b"/>
                      <a:r>
                        <a:rPr lang="en-US" sz="1100" b="0" i="0" u="none" strike="noStrike" dirty="0">
                          <a:solidFill>
                            <a:srgbClr val="002060"/>
                          </a:solidFill>
                          <a:effectLst/>
                          <a:latin typeface="+mn-lt"/>
                        </a:rPr>
                        <a:t>8531</a:t>
                      </a:r>
                    </a:p>
                  </a:txBody>
                  <a:tcPr marL="12700" marR="12700" marT="12700" marB="0" anchor="b"/>
                </a:tc>
                <a:tc>
                  <a:txBody>
                    <a:bodyPr/>
                    <a:lstStyle/>
                    <a:p>
                      <a:pPr algn="r" fontAlgn="b"/>
                      <a:r>
                        <a:rPr lang="en-US" sz="1100" b="0" i="0" u="none" strike="noStrike" dirty="0">
                          <a:solidFill>
                            <a:srgbClr val="002060"/>
                          </a:solidFill>
                          <a:effectLst/>
                          <a:latin typeface="+mn-lt"/>
                        </a:rPr>
                        <a:t>        6,715 </a:t>
                      </a:r>
                    </a:p>
                  </a:txBody>
                  <a:tcPr marL="12700" marR="12700" marT="12700" marB="0" anchor="b"/>
                </a:tc>
                <a:tc>
                  <a:txBody>
                    <a:bodyPr/>
                    <a:lstStyle/>
                    <a:p>
                      <a:pPr algn="r" fontAlgn="b"/>
                      <a:r>
                        <a:rPr lang="en-US" sz="1100" b="0" i="0" u="none" strike="noStrike">
                          <a:solidFill>
                            <a:srgbClr val="002060"/>
                          </a:solidFill>
                          <a:effectLst/>
                          <a:latin typeface="+mn-lt"/>
                        </a:rPr>
                        <a:t>1816</a:t>
                      </a:r>
                    </a:p>
                  </a:txBody>
                  <a:tcPr marL="12700" marR="12700" marT="12700" marB="0" anchor="b"/>
                </a:tc>
                <a:tc>
                  <a:txBody>
                    <a:bodyPr/>
                    <a:lstStyle/>
                    <a:p>
                      <a:pPr algn="r" fontAlgn="b"/>
                      <a:r>
                        <a:rPr lang="en-US" sz="1100" b="0" i="0" u="none" strike="noStrike">
                          <a:solidFill>
                            <a:srgbClr val="002060"/>
                          </a:solidFill>
                          <a:effectLst/>
                          <a:latin typeface="+mn-lt"/>
                        </a:rPr>
                        <a:t>     11,300 </a:t>
                      </a:r>
                    </a:p>
                  </a:txBody>
                  <a:tcPr marL="12700" marR="12700" marT="12700" marB="0" anchor="b"/>
                </a:tc>
                <a:extLst>
                  <a:ext uri="{0D108BD9-81ED-4DB2-BD59-A6C34878D82A}">
                    <a16:rowId xmlns:a16="http://schemas.microsoft.com/office/drawing/2014/main" xmlns="" val="10015"/>
                  </a:ext>
                </a:extLst>
              </a:tr>
              <a:tr h="190829">
                <a:tc>
                  <a:txBody>
                    <a:bodyPr/>
                    <a:lstStyle/>
                    <a:p>
                      <a:pPr algn="l" fontAlgn="b"/>
                      <a:r>
                        <a:rPr lang="en-ZA" sz="1100" b="0" i="0" u="none" strike="noStrike">
                          <a:solidFill>
                            <a:srgbClr val="002060"/>
                          </a:solidFill>
                          <a:effectLst/>
                          <a:latin typeface="+mn-lt"/>
                        </a:rPr>
                        <a:t>UNIVERSITY OF KWAZULU NATAL</a:t>
                      </a:r>
                    </a:p>
                  </a:txBody>
                  <a:tcPr marL="121920" marR="10160" marT="10160" marB="0" anchor="b"/>
                </a:tc>
                <a:tc>
                  <a:txBody>
                    <a:bodyPr/>
                    <a:lstStyle/>
                    <a:p>
                      <a:pPr algn="r" fontAlgn="b"/>
                      <a:r>
                        <a:rPr lang="en-US" sz="1100" b="0" i="0" u="none" strike="noStrike" dirty="0">
                          <a:solidFill>
                            <a:srgbClr val="002060"/>
                          </a:solidFill>
                          <a:effectLst/>
                          <a:latin typeface="+mn-lt"/>
                        </a:rPr>
                        <a:t>           17,807 </a:t>
                      </a:r>
                    </a:p>
                  </a:txBody>
                  <a:tcPr marL="12700" marR="12700" marT="12700" marB="0" anchor="b"/>
                </a:tc>
                <a:tc>
                  <a:txBody>
                    <a:bodyPr/>
                    <a:lstStyle/>
                    <a:p>
                      <a:pPr algn="r" fontAlgn="b"/>
                      <a:r>
                        <a:rPr lang="en-US" sz="1100" b="0" i="0" u="none" strike="noStrike" dirty="0">
                          <a:solidFill>
                            <a:srgbClr val="002060"/>
                          </a:solidFill>
                          <a:effectLst/>
                          <a:latin typeface="+mn-lt"/>
                        </a:rPr>
                        <a:t>3051</a:t>
                      </a:r>
                    </a:p>
                  </a:txBody>
                  <a:tcPr marL="12700" marR="12700" marT="12700" marB="0" anchor="b"/>
                </a:tc>
                <a:tc>
                  <a:txBody>
                    <a:bodyPr/>
                    <a:lstStyle/>
                    <a:p>
                      <a:pPr algn="r" fontAlgn="b"/>
                      <a:r>
                        <a:rPr lang="en-US" sz="1100" b="0" i="0" u="none" strike="noStrike" dirty="0">
                          <a:solidFill>
                            <a:srgbClr val="002060"/>
                          </a:solidFill>
                          <a:effectLst/>
                          <a:latin typeface="+mn-lt"/>
                        </a:rPr>
                        <a:t>3051</a:t>
                      </a:r>
                    </a:p>
                  </a:txBody>
                  <a:tcPr marL="12700" marR="12700" marT="12700" marB="0" anchor="b"/>
                </a:tc>
                <a:tc>
                  <a:txBody>
                    <a:bodyPr/>
                    <a:lstStyle/>
                    <a:p>
                      <a:pPr algn="r" fontAlgn="b"/>
                      <a:r>
                        <a:rPr lang="en-US" sz="1100" b="0" i="0" u="none" strike="noStrike">
                          <a:solidFill>
                            <a:srgbClr val="002060"/>
                          </a:solidFill>
                          <a:effectLst/>
                          <a:latin typeface="+mn-lt"/>
                        </a:rPr>
                        <a:t>        2,458 </a:t>
                      </a:r>
                    </a:p>
                  </a:txBody>
                  <a:tcPr marL="12700" marR="12700" marT="12700" marB="0" anchor="b"/>
                </a:tc>
                <a:tc>
                  <a:txBody>
                    <a:bodyPr/>
                    <a:lstStyle/>
                    <a:p>
                      <a:pPr algn="r" fontAlgn="b"/>
                      <a:r>
                        <a:rPr lang="en-US" sz="1100" b="0" i="0" u="none" strike="noStrike">
                          <a:solidFill>
                            <a:srgbClr val="002060"/>
                          </a:solidFill>
                          <a:effectLst/>
                          <a:latin typeface="+mn-lt"/>
                        </a:rPr>
                        <a:t>593</a:t>
                      </a:r>
                    </a:p>
                  </a:txBody>
                  <a:tcPr marL="12700" marR="12700" marT="12700" marB="0" anchor="b"/>
                </a:tc>
                <a:tc>
                  <a:txBody>
                    <a:bodyPr/>
                    <a:lstStyle/>
                    <a:p>
                      <a:pPr algn="r" fontAlgn="b"/>
                      <a:r>
                        <a:rPr lang="en-US" sz="1100" b="0" i="0" u="none" strike="noStrike">
                          <a:solidFill>
                            <a:srgbClr val="002060"/>
                          </a:solidFill>
                          <a:effectLst/>
                          <a:latin typeface="+mn-lt"/>
                        </a:rPr>
                        <a:t>        9,656 </a:t>
                      </a:r>
                    </a:p>
                  </a:txBody>
                  <a:tcPr marL="12700" marR="12700" marT="12700" marB="0" anchor="b"/>
                </a:tc>
                <a:extLst>
                  <a:ext uri="{0D108BD9-81ED-4DB2-BD59-A6C34878D82A}">
                    <a16:rowId xmlns:a16="http://schemas.microsoft.com/office/drawing/2014/main" xmlns="" val="10016"/>
                  </a:ext>
                </a:extLst>
              </a:tr>
              <a:tr h="190829">
                <a:tc>
                  <a:txBody>
                    <a:bodyPr/>
                    <a:lstStyle/>
                    <a:p>
                      <a:pPr algn="l" fontAlgn="b"/>
                      <a:r>
                        <a:rPr lang="en-ZA" sz="1100" b="0" i="0" u="none" strike="noStrike">
                          <a:solidFill>
                            <a:srgbClr val="002060"/>
                          </a:solidFill>
                          <a:effectLst/>
                          <a:latin typeface="+mn-lt"/>
                        </a:rPr>
                        <a:t>UNIVERSITY OF LIMPOPO</a:t>
                      </a:r>
                    </a:p>
                  </a:txBody>
                  <a:tcPr marL="121920" marR="10160" marT="10160" marB="0" anchor="b"/>
                </a:tc>
                <a:tc>
                  <a:txBody>
                    <a:bodyPr/>
                    <a:lstStyle/>
                    <a:p>
                      <a:pPr algn="r" fontAlgn="b"/>
                      <a:r>
                        <a:rPr lang="en-US" sz="1100" b="0" i="0" u="none" strike="noStrike" dirty="0">
                          <a:solidFill>
                            <a:srgbClr val="002060"/>
                          </a:solidFill>
                          <a:effectLst/>
                          <a:latin typeface="+mn-lt"/>
                        </a:rPr>
                        <a:t>             8,282 </a:t>
                      </a:r>
                    </a:p>
                  </a:txBody>
                  <a:tcPr marL="12700" marR="12700" marT="12700" marB="0" anchor="b"/>
                </a:tc>
                <a:tc>
                  <a:txBody>
                    <a:bodyPr/>
                    <a:lstStyle/>
                    <a:p>
                      <a:pPr algn="r" fontAlgn="b"/>
                      <a:r>
                        <a:rPr lang="en-US" sz="1100" b="0" i="0" u="none" strike="noStrike">
                          <a:solidFill>
                            <a:srgbClr val="002060"/>
                          </a:solidFill>
                          <a:effectLst/>
                          <a:latin typeface="+mn-lt"/>
                        </a:rPr>
                        <a:t>3788</a:t>
                      </a:r>
                    </a:p>
                  </a:txBody>
                  <a:tcPr marL="12700" marR="12700" marT="12700" marB="0" anchor="b"/>
                </a:tc>
                <a:tc>
                  <a:txBody>
                    <a:bodyPr/>
                    <a:lstStyle/>
                    <a:p>
                      <a:pPr algn="r" fontAlgn="b"/>
                      <a:r>
                        <a:rPr lang="en-US" sz="1100" b="0" i="0" u="none" strike="noStrike" dirty="0">
                          <a:solidFill>
                            <a:srgbClr val="002060"/>
                          </a:solidFill>
                          <a:effectLst/>
                          <a:latin typeface="+mn-lt"/>
                        </a:rPr>
                        <a:t>3788</a:t>
                      </a:r>
                    </a:p>
                  </a:txBody>
                  <a:tcPr marL="12700" marR="12700" marT="12700" marB="0" anchor="b"/>
                </a:tc>
                <a:tc>
                  <a:txBody>
                    <a:bodyPr/>
                    <a:lstStyle/>
                    <a:p>
                      <a:pPr algn="r" fontAlgn="b"/>
                      <a:r>
                        <a:rPr lang="en-US" sz="1100" b="0" i="0" u="none" strike="noStrike" dirty="0">
                          <a:solidFill>
                            <a:srgbClr val="002060"/>
                          </a:solidFill>
                          <a:effectLst/>
                          <a:latin typeface="+mn-lt"/>
                        </a:rPr>
                        <a:t>        2,767 </a:t>
                      </a:r>
                    </a:p>
                  </a:txBody>
                  <a:tcPr marL="12700" marR="12700" marT="12700" marB="0" anchor="b"/>
                </a:tc>
                <a:tc>
                  <a:txBody>
                    <a:bodyPr/>
                    <a:lstStyle/>
                    <a:p>
                      <a:pPr algn="r" fontAlgn="b"/>
                      <a:r>
                        <a:rPr lang="en-US" sz="1100" b="0" i="0" u="none" strike="noStrike">
                          <a:solidFill>
                            <a:srgbClr val="002060"/>
                          </a:solidFill>
                          <a:effectLst/>
                          <a:latin typeface="+mn-lt"/>
                        </a:rPr>
                        <a:t>1021</a:t>
                      </a:r>
                    </a:p>
                  </a:txBody>
                  <a:tcPr marL="12700" marR="12700" marT="12700" marB="0" anchor="b"/>
                </a:tc>
                <a:tc>
                  <a:txBody>
                    <a:bodyPr/>
                    <a:lstStyle/>
                    <a:p>
                      <a:pPr algn="r" fontAlgn="b"/>
                      <a:r>
                        <a:rPr lang="en-US" sz="1100" b="0" i="0" u="none" strike="noStrike">
                          <a:solidFill>
                            <a:srgbClr val="002060"/>
                          </a:solidFill>
                          <a:effectLst/>
                          <a:latin typeface="+mn-lt"/>
                        </a:rPr>
                        <a:t>        3,315 </a:t>
                      </a:r>
                    </a:p>
                  </a:txBody>
                  <a:tcPr marL="12700" marR="12700" marT="12700" marB="0" anchor="b"/>
                </a:tc>
                <a:extLst>
                  <a:ext uri="{0D108BD9-81ED-4DB2-BD59-A6C34878D82A}">
                    <a16:rowId xmlns:a16="http://schemas.microsoft.com/office/drawing/2014/main" xmlns="" val="10017"/>
                  </a:ext>
                </a:extLst>
              </a:tr>
              <a:tr h="190829">
                <a:tc>
                  <a:txBody>
                    <a:bodyPr/>
                    <a:lstStyle/>
                    <a:p>
                      <a:pPr algn="l" fontAlgn="b"/>
                      <a:r>
                        <a:rPr lang="en-ZA" sz="1100" b="0" i="0" u="none" strike="noStrike">
                          <a:solidFill>
                            <a:srgbClr val="002060"/>
                          </a:solidFill>
                          <a:effectLst/>
                          <a:latin typeface="+mn-lt"/>
                        </a:rPr>
                        <a:t>UNIVERSITY OF MPUMALANGA</a:t>
                      </a:r>
                    </a:p>
                  </a:txBody>
                  <a:tcPr marL="121920" marR="10160" marT="10160" marB="0" anchor="b"/>
                </a:tc>
                <a:tc>
                  <a:txBody>
                    <a:bodyPr/>
                    <a:lstStyle/>
                    <a:p>
                      <a:pPr algn="r" fontAlgn="b"/>
                      <a:r>
                        <a:rPr lang="en-US" sz="1100" b="0" i="0" u="none" strike="noStrike">
                          <a:solidFill>
                            <a:srgbClr val="002060"/>
                          </a:solidFill>
                          <a:effectLst/>
                          <a:latin typeface="+mn-lt"/>
                        </a:rPr>
                        <a:t>             1,356 </a:t>
                      </a:r>
                    </a:p>
                  </a:txBody>
                  <a:tcPr marL="12700" marR="12700" marT="12700" marB="0" anchor="b"/>
                </a:tc>
                <a:tc>
                  <a:txBody>
                    <a:bodyPr/>
                    <a:lstStyle/>
                    <a:p>
                      <a:pPr algn="r" fontAlgn="b"/>
                      <a:r>
                        <a:rPr lang="en-US" sz="1100" b="0" i="0" u="none" strike="noStrike" dirty="0">
                          <a:solidFill>
                            <a:srgbClr val="002060"/>
                          </a:solidFill>
                          <a:effectLst/>
                          <a:latin typeface="+mn-lt"/>
                        </a:rPr>
                        <a:t>328</a:t>
                      </a:r>
                    </a:p>
                  </a:txBody>
                  <a:tcPr marL="12700" marR="12700" marT="12700" marB="0" anchor="b"/>
                </a:tc>
                <a:tc>
                  <a:txBody>
                    <a:bodyPr/>
                    <a:lstStyle/>
                    <a:p>
                      <a:pPr algn="r" fontAlgn="b"/>
                      <a:r>
                        <a:rPr lang="en-US" sz="1100" b="0" i="0" u="none" strike="noStrike" dirty="0">
                          <a:solidFill>
                            <a:srgbClr val="002060"/>
                          </a:solidFill>
                          <a:effectLst/>
                          <a:latin typeface="+mn-lt"/>
                        </a:rPr>
                        <a:t>328</a:t>
                      </a:r>
                    </a:p>
                  </a:txBody>
                  <a:tcPr marL="12700" marR="12700" marT="12700" marB="0" anchor="b"/>
                </a:tc>
                <a:tc>
                  <a:txBody>
                    <a:bodyPr/>
                    <a:lstStyle/>
                    <a:p>
                      <a:pPr algn="r" fontAlgn="b"/>
                      <a:r>
                        <a:rPr lang="en-US" sz="1100" b="0" i="0" u="none" strike="noStrike" dirty="0">
                          <a:solidFill>
                            <a:srgbClr val="002060"/>
                          </a:solidFill>
                          <a:effectLst/>
                          <a:latin typeface="+mn-lt"/>
                        </a:rPr>
                        <a:t>           283 </a:t>
                      </a:r>
                    </a:p>
                  </a:txBody>
                  <a:tcPr marL="12700" marR="12700" marT="12700" marB="0" anchor="b"/>
                </a:tc>
                <a:tc>
                  <a:txBody>
                    <a:bodyPr/>
                    <a:lstStyle/>
                    <a:p>
                      <a:pPr algn="r" fontAlgn="b"/>
                      <a:r>
                        <a:rPr lang="en-US" sz="1100" b="0" i="0" u="none" strike="noStrike">
                          <a:solidFill>
                            <a:srgbClr val="002060"/>
                          </a:solidFill>
                          <a:effectLst/>
                          <a:latin typeface="+mn-lt"/>
                        </a:rPr>
                        <a:t>45</a:t>
                      </a:r>
                    </a:p>
                  </a:txBody>
                  <a:tcPr marL="12700" marR="12700" marT="12700" marB="0" anchor="b"/>
                </a:tc>
                <a:tc>
                  <a:txBody>
                    <a:bodyPr/>
                    <a:lstStyle/>
                    <a:p>
                      <a:pPr algn="r" fontAlgn="b"/>
                      <a:r>
                        <a:rPr lang="en-US" sz="1100" b="0" i="0" u="none" strike="noStrike">
                          <a:solidFill>
                            <a:srgbClr val="002060"/>
                          </a:solidFill>
                          <a:effectLst/>
                          <a:latin typeface="+mn-lt"/>
                        </a:rPr>
                        <a:t>           712 </a:t>
                      </a:r>
                    </a:p>
                  </a:txBody>
                  <a:tcPr marL="12700" marR="12700" marT="12700" marB="0" anchor="b"/>
                </a:tc>
                <a:extLst>
                  <a:ext uri="{0D108BD9-81ED-4DB2-BD59-A6C34878D82A}">
                    <a16:rowId xmlns:a16="http://schemas.microsoft.com/office/drawing/2014/main" xmlns="" val="10018"/>
                  </a:ext>
                </a:extLst>
              </a:tr>
              <a:tr h="190829">
                <a:tc>
                  <a:txBody>
                    <a:bodyPr/>
                    <a:lstStyle/>
                    <a:p>
                      <a:pPr algn="l" fontAlgn="b"/>
                      <a:r>
                        <a:rPr lang="en-ZA" sz="1100" b="0" i="0" u="none" strike="noStrike">
                          <a:solidFill>
                            <a:srgbClr val="002060"/>
                          </a:solidFill>
                          <a:effectLst/>
                          <a:latin typeface="+mn-lt"/>
                        </a:rPr>
                        <a:t>UNIVERSITY OF PRETORIA</a:t>
                      </a:r>
                    </a:p>
                  </a:txBody>
                  <a:tcPr marL="121920" marR="10160" marT="10160" marB="0" anchor="b"/>
                </a:tc>
                <a:tc>
                  <a:txBody>
                    <a:bodyPr/>
                    <a:lstStyle/>
                    <a:p>
                      <a:pPr algn="r" fontAlgn="b"/>
                      <a:r>
                        <a:rPr lang="en-US" sz="1100" b="0" i="0" u="none" strike="noStrike" dirty="0">
                          <a:solidFill>
                            <a:srgbClr val="002060"/>
                          </a:solidFill>
                          <a:effectLst/>
                          <a:latin typeface="+mn-lt"/>
                        </a:rPr>
                        <a:t>             6,435 </a:t>
                      </a:r>
                    </a:p>
                  </a:txBody>
                  <a:tcPr marL="12700" marR="12700" marT="12700" marB="0" anchor="b"/>
                </a:tc>
                <a:tc>
                  <a:txBody>
                    <a:bodyPr/>
                    <a:lstStyle/>
                    <a:p>
                      <a:pPr algn="r" fontAlgn="b"/>
                      <a:r>
                        <a:rPr lang="en-US" sz="1100" b="0" i="0" u="none" strike="noStrike" dirty="0">
                          <a:solidFill>
                            <a:srgbClr val="002060"/>
                          </a:solidFill>
                          <a:effectLst/>
                          <a:latin typeface="+mn-lt"/>
                        </a:rPr>
                        <a:t>4116</a:t>
                      </a:r>
                    </a:p>
                  </a:txBody>
                  <a:tcPr marL="12700" marR="12700" marT="12700" marB="0" anchor="b"/>
                </a:tc>
                <a:tc>
                  <a:txBody>
                    <a:bodyPr/>
                    <a:lstStyle/>
                    <a:p>
                      <a:pPr algn="r" fontAlgn="b"/>
                      <a:r>
                        <a:rPr lang="en-US" sz="1100" b="0" i="0" u="none" strike="noStrike" dirty="0">
                          <a:solidFill>
                            <a:srgbClr val="002060"/>
                          </a:solidFill>
                          <a:effectLst/>
                          <a:latin typeface="+mn-lt"/>
                        </a:rPr>
                        <a:t>4116</a:t>
                      </a:r>
                    </a:p>
                  </a:txBody>
                  <a:tcPr marL="12700" marR="12700" marT="12700" marB="0" anchor="b"/>
                </a:tc>
                <a:tc>
                  <a:txBody>
                    <a:bodyPr/>
                    <a:lstStyle/>
                    <a:p>
                      <a:pPr algn="r" fontAlgn="b"/>
                      <a:r>
                        <a:rPr lang="en-US" sz="1100" b="0" i="0" u="none" strike="noStrike" dirty="0">
                          <a:solidFill>
                            <a:srgbClr val="002060"/>
                          </a:solidFill>
                          <a:effectLst/>
                          <a:latin typeface="+mn-lt"/>
                        </a:rPr>
                        <a:t>        2,799 </a:t>
                      </a:r>
                    </a:p>
                  </a:txBody>
                  <a:tcPr marL="12700" marR="12700" marT="12700" marB="0" anchor="b"/>
                </a:tc>
                <a:tc>
                  <a:txBody>
                    <a:bodyPr/>
                    <a:lstStyle/>
                    <a:p>
                      <a:pPr algn="r" fontAlgn="b"/>
                      <a:r>
                        <a:rPr lang="en-US" sz="1100" b="0" i="0" u="none" strike="noStrike" dirty="0">
                          <a:solidFill>
                            <a:srgbClr val="002060"/>
                          </a:solidFill>
                          <a:effectLst/>
                          <a:latin typeface="+mn-lt"/>
                        </a:rPr>
                        <a:t>1317</a:t>
                      </a:r>
                    </a:p>
                  </a:txBody>
                  <a:tcPr marL="12700" marR="12700" marT="12700" marB="0" anchor="b"/>
                </a:tc>
                <a:tc>
                  <a:txBody>
                    <a:bodyPr/>
                    <a:lstStyle/>
                    <a:p>
                      <a:pPr algn="r" fontAlgn="b"/>
                      <a:r>
                        <a:rPr lang="en-US" sz="1100" b="0" i="0" u="none" strike="noStrike">
                          <a:solidFill>
                            <a:srgbClr val="002060"/>
                          </a:solidFill>
                          <a:effectLst/>
                          <a:latin typeface="+mn-lt"/>
                        </a:rPr>
                        <a:t>           964 </a:t>
                      </a:r>
                    </a:p>
                  </a:txBody>
                  <a:tcPr marL="12700" marR="12700" marT="12700" marB="0" anchor="b"/>
                </a:tc>
                <a:extLst>
                  <a:ext uri="{0D108BD9-81ED-4DB2-BD59-A6C34878D82A}">
                    <a16:rowId xmlns:a16="http://schemas.microsoft.com/office/drawing/2014/main" xmlns="" val="10019"/>
                  </a:ext>
                </a:extLst>
              </a:tr>
              <a:tr h="190829">
                <a:tc>
                  <a:txBody>
                    <a:bodyPr/>
                    <a:lstStyle/>
                    <a:p>
                      <a:pPr algn="l" fontAlgn="b"/>
                      <a:r>
                        <a:rPr lang="en-ZA" sz="1100" b="0" i="0" u="none" strike="noStrike" dirty="0">
                          <a:solidFill>
                            <a:srgbClr val="002060"/>
                          </a:solidFill>
                          <a:effectLst/>
                          <a:latin typeface="+mn-lt"/>
                        </a:rPr>
                        <a:t>UNIVERSITY OF SOUTH AFRICA</a:t>
                      </a:r>
                    </a:p>
                  </a:txBody>
                  <a:tcPr marL="121920" marR="10160" marT="10160" marB="0" anchor="b"/>
                </a:tc>
                <a:tc>
                  <a:txBody>
                    <a:bodyPr/>
                    <a:lstStyle/>
                    <a:p>
                      <a:pPr algn="r" fontAlgn="b"/>
                      <a:r>
                        <a:rPr lang="en-US" sz="1100" b="0" i="0" u="none" strike="noStrike">
                          <a:solidFill>
                            <a:srgbClr val="002060"/>
                          </a:solidFill>
                          <a:effectLst/>
                          <a:latin typeface="+mn-lt"/>
                        </a:rPr>
                        <a:t>           49,009 </a:t>
                      </a:r>
                    </a:p>
                  </a:txBody>
                  <a:tcPr marL="12700" marR="12700" marT="12700" marB="0" anchor="b"/>
                </a:tc>
                <a:tc>
                  <a:txBody>
                    <a:bodyPr/>
                    <a:lstStyle/>
                    <a:p>
                      <a:pPr algn="r" fontAlgn="b"/>
                      <a:r>
                        <a:rPr lang="en-US" sz="1100" b="0" i="0" u="none" strike="noStrike" dirty="0">
                          <a:solidFill>
                            <a:srgbClr val="002060"/>
                          </a:solidFill>
                          <a:effectLst/>
                          <a:latin typeface="+mn-lt"/>
                        </a:rPr>
                        <a:t>23981</a:t>
                      </a:r>
                    </a:p>
                  </a:txBody>
                  <a:tcPr marL="12700" marR="12700" marT="12700" marB="0" anchor="b"/>
                </a:tc>
                <a:tc>
                  <a:txBody>
                    <a:bodyPr/>
                    <a:lstStyle/>
                    <a:p>
                      <a:pPr algn="r" fontAlgn="b"/>
                      <a:r>
                        <a:rPr lang="en-US" sz="1100" b="0" i="0" u="none" strike="noStrike" dirty="0">
                          <a:solidFill>
                            <a:srgbClr val="002060"/>
                          </a:solidFill>
                          <a:effectLst/>
                          <a:latin typeface="+mn-lt"/>
                        </a:rPr>
                        <a:t>23981</a:t>
                      </a:r>
                    </a:p>
                  </a:txBody>
                  <a:tcPr marL="12700" marR="12700" marT="12700" marB="0" anchor="b"/>
                </a:tc>
                <a:tc>
                  <a:txBody>
                    <a:bodyPr/>
                    <a:lstStyle/>
                    <a:p>
                      <a:pPr algn="r" fontAlgn="b"/>
                      <a:r>
                        <a:rPr lang="en-US" sz="1100" b="0" i="0" u="none" strike="noStrike">
                          <a:solidFill>
                            <a:srgbClr val="002060"/>
                          </a:solidFill>
                          <a:effectLst/>
                          <a:latin typeface="+mn-lt"/>
                        </a:rPr>
                        <a:t>     12,242 </a:t>
                      </a:r>
                    </a:p>
                  </a:txBody>
                  <a:tcPr marL="12700" marR="12700" marT="12700" marB="0" anchor="b"/>
                </a:tc>
                <a:tc>
                  <a:txBody>
                    <a:bodyPr/>
                    <a:lstStyle/>
                    <a:p>
                      <a:pPr algn="r" fontAlgn="b"/>
                      <a:r>
                        <a:rPr lang="en-US" sz="1100" b="0" i="0" u="none" strike="noStrike" dirty="0">
                          <a:solidFill>
                            <a:srgbClr val="002060"/>
                          </a:solidFill>
                          <a:effectLst/>
                          <a:latin typeface="+mn-lt"/>
                        </a:rPr>
                        <a:t>11739</a:t>
                      </a:r>
                    </a:p>
                  </a:txBody>
                  <a:tcPr marL="12700" marR="12700" marT="12700" marB="0" anchor="b"/>
                </a:tc>
                <a:tc>
                  <a:txBody>
                    <a:bodyPr/>
                    <a:lstStyle/>
                    <a:p>
                      <a:pPr algn="r" fontAlgn="b"/>
                      <a:r>
                        <a:rPr lang="en-US" sz="1100" b="0" i="0" u="none" strike="noStrike" dirty="0">
                          <a:solidFill>
                            <a:srgbClr val="002060"/>
                          </a:solidFill>
                          <a:effectLst/>
                          <a:latin typeface="+mn-lt"/>
                        </a:rPr>
                        <a:t>     14,283 </a:t>
                      </a:r>
                    </a:p>
                  </a:txBody>
                  <a:tcPr marL="12700" marR="12700" marT="12700" marB="0" anchor="b"/>
                </a:tc>
                <a:extLst>
                  <a:ext uri="{0D108BD9-81ED-4DB2-BD59-A6C34878D82A}">
                    <a16:rowId xmlns:a16="http://schemas.microsoft.com/office/drawing/2014/main" xmlns="" val="10020"/>
                  </a:ext>
                </a:extLst>
              </a:tr>
              <a:tr h="190829">
                <a:tc>
                  <a:txBody>
                    <a:bodyPr/>
                    <a:lstStyle/>
                    <a:p>
                      <a:pPr algn="l" fontAlgn="b"/>
                      <a:r>
                        <a:rPr lang="en-ZA" sz="1100" b="0" i="0" u="none" strike="noStrike">
                          <a:solidFill>
                            <a:srgbClr val="002060"/>
                          </a:solidFill>
                          <a:effectLst/>
                          <a:latin typeface="+mn-lt"/>
                        </a:rPr>
                        <a:t>UNIVERSITY OF STELLENBOSCH</a:t>
                      </a:r>
                    </a:p>
                  </a:txBody>
                  <a:tcPr marL="121920" marR="10160" marT="10160" marB="0" anchor="b"/>
                </a:tc>
                <a:tc>
                  <a:txBody>
                    <a:bodyPr/>
                    <a:lstStyle/>
                    <a:p>
                      <a:pPr algn="r" fontAlgn="b"/>
                      <a:r>
                        <a:rPr lang="en-US" sz="1100" b="0" i="0" u="none" strike="noStrike" dirty="0">
                          <a:solidFill>
                            <a:srgbClr val="002060"/>
                          </a:solidFill>
                          <a:effectLst/>
                          <a:latin typeface="+mn-lt"/>
                        </a:rPr>
                        <a:t>             2,007 </a:t>
                      </a:r>
                    </a:p>
                  </a:txBody>
                  <a:tcPr marL="12700" marR="12700" marT="12700" marB="0" anchor="b"/>
                </a:tc>
                <a:tc>
                  <a:txBody>
                    <a:bodyPr/>
                    <a:lstStyle/>
                    <a:p>
                      <a:pPr algn="r" fontAlgn="b"/>
                      <a:r>
                        <a:rPr lang="en-US" sz="1100" b="0" i="0" u="none" strike="noStrike" dirty="0">
                          <a:solidFill>
                            <a:srgbClr val="002060"/>
                          </a:solidFill>
                          <a:effectLst/>
                          <a:latin typeface="+mn-lt"/>
                        </a:rPr>
                        <a:t>1824</a:t>
                      </a:r>
                    </a:p>
                  </a:txBody>
                  <a:tcPr marL="12700" marR="12700" marT="12700" marB="0" anchor="b"/>
                </a:tc>
                <a:tc>
                  <a:txBody>
                    <a:bodyPr/>
                    <a:lstStyle/>
                    <a:p>
                      <a:pPr algn="r" fontAlgn="b"/>
                      <a:r>
                        <a:rPr lang="en-US" sz="1100" b="0" i="0" u="none" strike="noStrike" dirty="0">
                          <a:solidFill>
                            <a:srgbClr val="002060"/>
                          </a:solidFill>
                          <a:effectLst/>
                          <a:latin typeface="+mn-lt"/>
                        </a:rPr>
                        <a:t>1824</a:t>
                      </a:r>
                    </a:p>
                  </a:txBody>
                  <a:tcPr marL="12700" marR="12700" marT="12700" marB="0" anchor="b"/>
                </a:tc>
                <a:tc>
                  <a:txBody>
                    <a:bodyPr/>
                    <a:lstStyle/>
                    <a:p>
                      <a:pPr algn="r" fontAlgn="b"/>
                      <a:r>
                        <a:rPr lang="en-US" sz="1100" b="0" i="0" u="none" strike="noStrike">
                          <a:solidFill>
                            <a:srgbClr val="002060"/>
                          </a:solidFill>
                          <a:effectLst/>
                          <a:latin typeface="+mn-lt"/>
                        </a:rPr>
                        <a:t>           880 </a:t>
                      </a:r>
                    </a:p>
                  </a:txBody>
                  <a:tcPr marL="12700" marR="12700" marT="12700" marB="0" anchor="b"/>
                </a:tc>
                <a:tc>
                  <a:txBody>
                    <a:bodyPr/>
                    <a:lstStyle/>
                    <a:p>
                      <a:pPr algn="r" fontAlgn="b"/>
                      <a:r>
                        <a:rPr lang="en-US" sz="1100" b="0" i="0" u="none" strike="noStrike">
                          <a:solidFill>
                            <a:srgbClr val="002060"/>
                          </a:solidFill>
                          <a:effectLst/>
                          <a:latin typeface="+mn-lt"/>
                        </a:rPr>
                        <a:t>944</a:t>
                      </a:r>
                    </a:p>
                  </a:txBody>
                  <a:tcPr marL="12700" marR="12700" marT="12700" marB="0" anchor="b"/>
                </a:tc>
                <a:tc>
                  <a:txBody>
                    <a:bodyPr/>
                    <a:lstStyle/>
                    <a:p>
                      <a:pPr algn="r" fontAlgn="b"/>
                      <a:r>
                        <a:rPr lang="en-US" sz="1100" b="0" i="0" u="none" strike="noStrike" dirty="0">
                          <a:solidFill>
                            <a:srgbClr val="002060"/>
                          </a:solidFill>
                          <a:effectLst/>
                          <a:latin typeface="+mn-lt"/>
                        </a:rPr>
                        <a:t>              97 </a:t>
                      </a:r>
                    </a:p>
                  </a:txBody>
                  <a:tcPr marL="12700" marR="12700" marT="12700" marB="0" anchor="b"/>
                </a:tc>
                <a:extLst>
                  <a:ext uri="{0D108BD9-81ED-4DB2-BD59-A6C34878D82A}">
                    <a16:rowId xmlns:a16="http://schemas.microsoft.com/office/drawing/2014/main" xmlns="" val="10021"/>
                  </a:ext>
                </a:extLst>
              </a:tr>
              <a:tr h="190829">
                <a:tc>
                  <a:txBody>
                    <a:bodyPr/>
                    <a:lstStyle/>
                    <a:p>
                      <a:pPr algn="l" fontAlgn="b"/>
                      <a:r>
                        <a:rPr lang="en-ZA" sz="1100" b="0" i="0" u="none" strike="noStrike">
                          <a:solidFill>
                            <a:srgbClr val="002060"/>
                          </a:solidFill>
                          <a:effectLst/>
                          <a:latin typeface="+mn-lt"/>
                        </a:rPr>
                        <a:t>UNIVERSITY OF THE WESTERN CAPE</a:t>
                      </a:r>
                    </a:p>
                  </a:txBody>
                  <a:tcPr marL="121920" marR="10160" marT="10160" marB="0" anchor="b"/>
                </a:tc>
                <a:tc>
                  <a:txBody>
                    <a:bodyPr/>
                    <a:lstStyle/>
                    <a:p>
                      <a:pPr algn="r" fontAlgn="b"/>
                      <a:r>
                        <a:rPr lang="en-US" sz="1100" b="0" i="0" u="none" strike="noStrike">
                          <a:solidFill>
                            <a:srgbClr val="002060"/>
                          </a:solidFill>
                          <a:effectLst/>
                          <a:latin typeface="+mn-lt"/>
                        </a:rPr>
                        <a:t>             6,074 </a:t>
                      </a:r>
                    </a:p>
                  </a:txBody>
                  <a:tcPr marL="12700" marR="12700" marT="12700" marB="0" anchor="b"/>
                </a:tc>
                <a:tc>
                  <a:txBody>
                    <a:bodyPr/>
                    <a:lstStyle/>
                    <a:p>
                      <a:pPr algn="r" fontAlgn="b"/>
                      <a:r>
                        <a:rPr lang="en-US" sz="1100" b="0" i="0" u="none" strike="noStrike" dirty="0">
                          <a:solidFill>
                            <a:srgbClr val="002060"/>
                          </a:solidFill>
                          <a:effectLst/>
                          <a:latin typeface="+mn-lt"/>
                        </a:rPr>
                        <a:t>4901</a:t>
                      </a:r>
                    </a:p>
                  </a:txBody>
                  <a:tcPr marL="12700" marR="12700" marT="12700" marB="0" anchor="b"/>
                </a:tc>
                <a:tc>
                  <a:txBody>
                    <a:bodyPr/>
                    <a:lstStyle/>
                    <a:p>
                      <a:pPr algn="r" fontAlgn="b"/>
                      <a:r>
                        <a:rPr lang="en-US" sz="1100" b="0" i="0" u="none" strike="noStrike" dirty="0">
                          <a:solidFill>
                            <a:srgbClr val="002060"/>
                          </a:solidFill>
                          <a:effectLst/>
                          <a:latin typeface="+mn-lt"/>
                        </a:rPr>
                        <a:t>4901</a:t>
                      </a:r>
                    </a:p>
                  </a:txBody>
                  <a:tcPr marL="12700" marR="12700" marT="12700" marB="0" anchor="b"/>
                </a:tc>
                <a:tc>
                  <a:txBody>
                    <a:bodyPr/>
                    <a:lstStyle/>
                    <a:p>
                      <a:pPr algn="r" fontAlgn="b"/>
                      <a:r>
                        <a:rPr lang="en-US" sz="1100" b="0" i="0" u="none" strike="noStrike">
                          <a:solidFill>
                            <a:srgbClr val="002060"/>
                          </a:solidFill>
                          <a:effectLst/>
                          <a:latin typeface="+mn-lt"/>
                        </a:rPr>
                        <a:t>        3,541 </a:t>
                      </a:r>
                    </a:p>
                  </a:txBody>
                  <a:tcPr marL="12700" marR="12700" marT="12700" marB="0" anchor="b"/>
                </a:tc>
                <a:tc>
                  <a:txBody>
                    <a:bodyPr/>
                    <a:lstStyle/>
                    <a:p>
                      <a:pPr algn="r" fontAlgn="b"/>
                      <a:r>
                        <a:rPr lang="en-US" sz="1100" b="0" i="0" u="none" strike="noStrike" dirty="0">
                          <a:solidFill>
                            <a:srgbClr val="002060"/>
                          </a:solidFill>
                          <a:effectLst/>
                          <a:latin typeface="+mn-lt"/>
                        </a:rPr>
                        <a:t>1360</a:t>
                      </a:r>
                    </a:p>
                  </a:txBody>
                  <a:tcPr marL="12700" marR="12700" marT="12700" marB="0" anchor="b"/>
                </a:tc>
                <a:tc>
                  <a:txBody>
                    <a:bodyPr/>
                    <a:lstStyle/>
                    <a:p>
                      <a:pPr algn="r" fontAlgn="b"/>
                      <a:r>
                        <a:rPr lang="en-US" sz="1100" b="0" i="0" u="none" strike="noStrike" dirty="0">
                          <a:solidFill>
                            <a:srgbClr val="002060"/>
                          </a:solidFill>
                          <a:effectLst/>
                          <a:latin typeface="+mn-lt"/>
                        </a:rPr>
                        <a:t>           162 </a:t>
                      </a:r>
                    </a:p>
                  </a:txBody>
                  <a:tcPr marL="12700" marR="12700" marT="12700" marB="0" anchor="b"/>
                </a:tc>
                <a:extLst>
                  <a:ext uri="{0D108BD9-81ED-4DB2-BD59-A6C34878D82A}">
                    <a16:rowId xmlns:a16="http://schemas.microsoft.com/office/drawing/2014/main" xmlns="" val="10022"/>
                  </a:ext>
                </a:extLst>
              </a:tr>
              <a:tr h="190829">
                <a:tc>
                  <a:txBody>
                    <a:bodyPr/>
                    <a:lstStyle/>
                    <a:p>
                      <a:pPr algn="l" fontAlgn="b"/>
                      <a:r>
                        <a:rPr lang="en-ZA" sz="1100" b="0" i="0" u="none" strike="noStrike">
                          <a:solidFill>
                            <a:srgbClr val="002060"/>
                          </a:solidFill>
                          <a:effectLst/>
                          <a:latin typeface="+mn-lt"/>
                        </a:rPr>
                        <a:t>UNIVERSITY OF THE WITWATERSRAND</a:t>
                      </a:r>
                    </a:p>
                  </a:txBody>
                  <a:tcPr marL="121920" marR="10160" marT="10160" marB="0" anchor="b"/>
                </a:tc>
                <a:tc>
                  <a:txBody>
                    <a:bodyPr/>
                    <a:lstStyle/>
                    <a:p>
                      <a:pPr algn="r" fontAlgn="b"/>
                      <a:r>
                        <a:rPr lang="en-US" sz="1100" b="0" i="0" u="none" strike="noStrike">
                          <a:solidFill>
                            <a:srgbClr val="002060"/>
                          </a:solidFill>
                          <a:effectLst/>
                          <a:latin typeface="+mn-lt"/>
                        </a:rPr>
                        <a:t>             6,950 </a:t>
                      </a:r>
                    </a:p>
                  </a:txBody>
                  <a:tcPr marL="12700" marR="12700" marT="12700" marB="0" anchor="b"/>
                </a:tc>
                <a:tc>
                  <a:txBody>
                    <a:bodyPr/>
                    <a:lstStyle/>
                    <a:p>
                      <a:pPr algn="r" fontAlgn="b"/>
                      <a:r>
                        <a:rPr lang="en-US" sz="1100" b="0" i="0" u="none" strike="noStrike" dirty="0">
                          <a:solidFill>
                            <a:srgbClr val="002060"/>
                          </a:solidFill>
                          <a:effectLst/>
                          <a:latin typeface="+mn-lt"/>
                        </a:rPr>
                        <a:t>2578</a:t>
                      </a:r>
                    </a:p>
                  </a:txBody>
                  <a:tcPr marL="12700" marR="12700" marT="12700" marB="0" anchor="b"/>
                </a:tc>
                <a:tc>
                  <a:txBody>
                    <a:bodyPr/>
                    <a:lstStyle/>
                    <a:p>
                      <a:pPr algn="r" fontAlgn="b"/>
                      <a:r>
                        <a:rPr lang="en-US" sz="1100" b="0" i="0" u="none" strike="noStrike" dirty="0">
                          <a:solidFill>
                            <a:srgbClr val="002060"/>
                          </a:solidFill>
                          <a:effectLst/>
                          <a:latin typeface="+mn-lt"/>
                        </a:rPr>
                        <a:t>2578</a:t>
                      </a:r>
                    </a:p>
                  </a:txBody>
                  <a:tcPr marL="12700" marR="12700" marT="12700" marB="0" anchor="b"/>
                </a:tc>
                <a:tc>
                  <a:txBody>
                    <a:bodyPr/>
                    <a:lstStyle/>
                    <a:p>
                      <a:pPr algn="r" fontAlgn="b"/>
                      <a:r>
                        <a:rPr lang="en-US" sz="1100" b="0" i="0" u="none" strike="noStrike">
                          <a:solidFill>
                            <a:srgbClr val="002060"/>
                          </a:solidFill>
                          <a:effectLst/>
                          <a:latin typeface="+mn-lt"/>
                        </a:rPr>
                        <a:t>        1,960 </a:t>
                      </a:r>
                    </a:p>
                  </a:txBody>
                  <a:tcPr marL="12700" marR="12700" marT="12700" marB="0" anchor="b"/>
                </a:tc>
                <a:tc>
                  <a:txBody>
                    <a:bodyPr/>
                    <a:lstStyle/>
                    <a:p>
                      <a:pPr algn="r" fontAlgn="b"/>
                      <a:r>
                        <a:rPr lang="en-US" sz="1100" b="0" i="0" u="none" strike="noStrike" dirty="0">
                          <a:solidFill>
                            <a:srgbClr val="002060"/>
                          </a:solidFill>
                          <a:effectLst/>
                          <a:latin typeface="+mn-lt"/>
                        </a:rPr>
                        <a:t>618</a:t>
                      </a:r>
                    </a:p>
                  </a:txBody>
                  <a:tcPr marL="12700" marR="12700" marT="12700" marB="0" anchor="b"/>
                </a:tc>
                <a:tc>
                  <a:txBody>
                    <a:bodyPr/>
                    <a:lstStyle/>
                    <a:p>
                      <a:pPr algn="r" fontAlgn="b"/>
                      <a:r>
                        <a:rPr lang="en-US" sz="1100" b="0" i="0" u="none" strike="noStrike" dirty="0">
                          <a:solidFill>
                            <a:srgbClr val="002060"/>
                          </a:solidFill>
                          <a:effectLst/>
                          <a:latin typeface="+mn-lt"/>
                        </a:rPr>
                        <a:t>        1,916 </a:t>
                      </a:r>
                    </a:p>
                  </a:txBody>
                  <a:tcPr marL="12700" marR="12700" marT="12700" marB="0" anchor="b"/>
                </a:tc>
                <a:extLst>
                  <a:ext uri="{0D108BD9-81ED-4DB2-BD59-A6C34878D82A}">
                    <a16:rowId xmlns:a16="http://schemas.microsoft.com/office/drawing/2014/main" xmlns="" val="10023"/>
                  </a:ext>
                </a:extLst>
              </a:tr>
              <a:tr h="190829">
                <a:tc>
                  <a:txBody>
                    <a:bodyPr/>
                    <a:lstStyle/>
                    <a:p>
                      <a:pPr algn="l" fontAlgn="b"/>
                      <a:r>
                        <a:rPr lang="en-ZA" sz="1100" b="0" i="0" u="none" strike="noStrike">
                          <a:solidFill>
                            <a:srgbClr val="002060"/>
                          </a:solidFill>
                          <a:effectLst/>
                          <a:latin typeface="+mn-lt"/>
                        </a:rPr>
                        <a:t>UNIVERSITY OF VENDA</a:t>
                      </a:r>
                    </a:p>
                  </a:txBody>
                  <a:tcPr marL="121920" marR="10160" marT="10160" marB="0" anchor="b"/>
                </a:tc>
                <a:tc>
                  <a:txBody>
                    <a:bodyPr/>
                    <a:lstStyle/>
                    <a:p>
                      <a:pPr algn="r" fontAlgn="b"/>
                      <a:r>
                        <a:rPr lang="en-US" sz="1100" b="0" i="0" u="none" strike="noStrike" dirty="0">
                          <a:solidFill>
                            <a:srgbClr val="002060"/>
                          </a:solidFill>
                          <a:effectLst/>
                          <a:latin typeface="+mn-lt"/>
                        </a:rPr>
                        <a:t>             7,677 </a:t>
                      </a:r>
                    </a:p>
                  </a:txBody>
                  <a:tcPr marL="12700" marR="12700" marT="12700" marB="0" anchor="b"/>
                </a:tc>
                <a:tc>
                  <a:txBody>
                    <a:bodyPr/>
                    <a:lstStyle/>
                    <a:p>
                      <a:pPr algn="r" fontAlgn="b"/>
                      <a:r>
                        <a:rPr lang="en-US" sz="1100" b="0" i="0" u="none" strike="noStrike">
                          <a:solidFill>
                            <a:srgbClr val="002060"/>
                          </a:solidFill>
                          <a:effectLst/>
                          <a:latin typeface="+mn-lt"/>
                        </a:rPr>
                        <a:t>3588</a:t>
                      </a:r>
                    </a:p>
                  </a:txBody>
                  <a:tcPr marL="12700" marR="12700" marT="12700" marB="0" anchor="b"/>
                </a:tc>
                <a:tc>
                  <a:txBody>
                    <a:bodyPr/>
                    <a:lstStyle/>
                    <a:p>
                      <a:pPr algn="r" fontAlgn="b"/>
                      <a:r>
                        <a:rPr lang="en-US" sz="1100" b="0" i="0" u="none" strike="noStrike" dirty="0">
                          <a:solidFill>
                            <a:srgbClr val="002060"/>
                          </a:solidFill>
                          <a:effectLst/>
                          <a:latin typeface="+mn-lt"/>
                        </a:rPr>
                        <a:t>3588</a:t>
                      </a:r>
                    </a:p>
                  </a:txBody>
                  <a:tcPr marL="12700" marR="12700" marT="12700" marB="0" anchor="b"/>
                </a:tc>
                <a:tc>
                  <a:txBody>
                    <a:bodyPr/>
                    <a:lstStyle/>
                    <a:p>
                      <a:pPr algn="r" fontAlgn="b"/>
                      <a:r>
                        <a:rPr lang="en-US" sz="1100" b="0" i="0" u="none" strike="noStrike">
                          <a:solidFill>
                            <a:srgbClr val="002060"/>
                          </a:solidFill>
                          <a:effectLst/>
                          <a:latin typeface="+mn-lt"/>
                        </a:rPr>
                        <a:t>        2,457 </a:t>
                      </a:r>
                    </a:p>
                  </a:txBody>
                  <a:tcPr marL="12700" marR="12700" marT="12700" marB="0" anchor="b"/>
                </a:tc>
                <a:tc>
                  <a:txBody>
                    <a:bodyPr/>
                    <a:lstStyle/>
                    <a:p>
                      <a:pPr algn="r" fontAlgn="b"/>
                      <a:r>
                        <a:rPr lang="en-US" sz="1100" b="0" i="0" u="none" strike="noStrike">
                          <a:solidFill>
                            <a:srgbClr val="002060"/>
                          </a:solidFill>
                          <a:effectLst/>
                          <a:latin typeface="+mn-lt"/>
                        </a:rPr>
                        <a:t>1131</a:t>
                      </a:r>
                    </a:p>
                  </a:txBody>
                  <a:tcPr marL="12700" marR="12700" marT="12700" marB="0" anchor="b"/>
                </a:tc>
                <a:tc>
                  <a:txBody>
                    <a:bodyPr/>
                    <a:lstStyle/>
                    <a:p>
                      <a:pPr algn="r" fontAlgn="b"/>
                      <a:r>
                        <a:rPr lang="en-US" sz="1100" b="0" i="0" u="none" strike="noStrike" dirty="0">
                          <a:solidFill>
                            <a:srgbClr val="002060"/>
                          </a:solidFill>
                          <a:effectLst/>
                          <a:latin typeface="+mn-lt"/>
                        </a:rPr>
                        <a:t>        2,931 </a:t>
                      </a:r>
                    </a:p>
                  </a:txBody>
                  <a:tcPr marL="12700" marR="12700" marT="12700" marB="0" anchor="b"/>
                </a:tc>
                <a:extLst>
                  <a:ext uri="{0D108BD9-81ED-4DB2-BD59-A6C34878D82A}">
                    <a16:rowId xmlns:a16="http://schemas.microsoft.com/office/drawing/2014/main" xmlns="" val="10024"/>
                  </a:ext>
                </a:extLst>
              </a:tr>
              <a:tr h="190829">
                <a:tc>
                  <a:txBody>
                    <a:bodyPr/>
                    <a:lstStyle/>
                    <a:p>
                      <a:pPr algn="l" fontAlgn="b"/>
                      <a:r>
                        <a:rPr lang="en-ZA" sz="1100" b="0" i="0" u="none" strike="noStrike">
                          <a:solidFill>
                            <a:srgbClr val="002060"/>
                          </a:solidFill>
                          <a:effectLst/>
                          <a:latin typeface="+mn-lt"/>
                        </a:rPr>
                        <a:t>UNIVERSITY OF ZULULAND</a:t>
                      </a:r>
                    </a:p>
                  </a:txBody>
                  <a:tcPr marL="121920" marR="10160" marT="10160" marB="0" anchor="b"/>
                </a:tc>
                <a:tc>
                  <a:txBody>
                    <a:bodyPr/>
                    <a:lstStyle/>
                    <a:p>
                      <a:pPr algn="r" fontAlgn="b"/>
                      <a:r>
                        <a:rPr lang="en-US" sz="1100" b="0" i="0" u="none" strike="noStrike">
                          <a:solidFill>
                            <a:srgbClr val="002060"/>
                          </a:solidFill>
                          <a:effectLst/>
                          <a:latin typeface="+mn-lt"/>
                        </a:rPr>
                        <a:t>             9,903 </a:t>
                      </a:r>
                    </a:p>
                  </a:txBody>
                  <a:tcPr marL="12700" marR="12700" marT="12700" marB="0" anchor="b"/>
                </a:tc>
                <a:tc>
                  <a:txBody>
                    <a:bodyPr/>
                    <a:lstStyle/>
                    <a:p>
                      <a:pPr algn="r" fontAlgn="b"/>
                      <a:r>
                        <a:rPr lang="en-US" sz="1100" b="0" i="0" u="none" strike="noStrike" dirty="0">
                          <a:solidFill>
                            <a:srgbClr val="002060"/>
                          </a:solidFill>
                          <a:effectLst/>
                          <a:latin typeface="+mn-lt"/>
                        </a:rPr>
                        <a:t>2264</a:t>
                      </a:r>
                    </a:p>
                  </a:txBody>
                  <a:tcPr marL="12700" marR="12700" marT="12700" marB="0" anchor="b"/>
                </a:tc>
                <a:tc>
                  <a:txBody>
                    <a:bodyPr/>
                    <a:lstStyle/>
                    <a:p>
                      <a:pPr algn="r" fontAlgn="b"/>
                      <a:r>
                        <a:rPr lang="en-US" sz="1100" b="0" i="0" u="none" strike="noStrike" dirty="0">
                          <a:solidFill>
                            <a:srgbClr val="002060"/>
                          </a:solidFill>
                          <a:effectLst/>
                          <a:latin typeface="+mn-lt"/>
                        </a:rPr>
                        <a:t>2264</a:t>
                      </a:r>
                    </a:p>
                  </a:txBody>
                  <a:tcPr marL="12700" marR="12700" marT="12700" marB="0" anchor="b"/>
                </a:tc>
                <a:tc>
                  <a:txBody>
                    <a:bodyPr/>
                    <a:lstStyle/>
                    <a:p>
                      <a:pPr algn="r" fontAlgn="b"/>
                      <a:r>
                        <a:rPr lang="en-US" sz="1100" b="0" i="0" u="none" strike="noStrike" dirty="0">
                          <a:solidFill>
                            <a:srgbClr val="002060"/>
                          </a:solidFill>
                          <a:effectLst/>
                          <a:latin typeface="+mn-lt"/>
                        </a:rPr>
                        <a:t>        1,882 </a:t>
                      </a:r>
                    </a:p>
                  </a:txBody>
                  <a:tcPr marL="12700" marR="12700" marT="12700" marB="0" anchor="b"/>
                </a:tc>
                <a:tc>
                  <a:txBody>
                    <a:bodyPr/>
                    <a:lstStyle/>
                    <a:p>
                      <a:pPr algn="r" fontAlgn="b"/>
                      <a:r>
                        <a:rPr lang="en-US" sz="1100" b="0" i="0" u="none" strike="noStrike">
                          <a:solidFill>
                            <a:srgbClr val="002060"/>
                          </a:solidFill>
                          <a:effectLst/>
                          <a:latin typeface="+mn-lt"/>
                        </a:rPr>
                        <a:t>382</a:t>
                      </a:r>
                    </a:p>
                  </a:txBody>
                  <a:tcPr marL="12700" marR="12700" marT="12700" marB="0" anchor="b"/>
                </a:tc>
                <a:tc>
                  <a:txBody>
                    <a:bodyPr/>
                    <a:lstStyle/>
                    <a:p>
                      <a:pPr algn="r" fontAlgn="b"/>
                      <a:r>
                        <a:rPr lang="en-US" sz="1100" b="0" i="0" u="none" strike="noStrike" dirty="0">
                          <a:solidFill>
                            <a:srgbClr val="002060"/>
                          </a:solidFill>
                          <a:effectLst/>
                          <a:latin typeface="+mn-lt"/>
                        </a:rPr>
                        <a:t>        4,381 </a:t>
                      </a:r>
                    </a:p>
                  </a:txBody>
                  <a:tcPr marL="12700" marR="12700" marT="12700" marB="0" anchor="b"/>
                </a:tc>
                <a:extLst>
                  <a:ext uri="{0D108BD9-81ED-4DB2-BD59-A6C34878D82A}">
                    <a16:rowId xmlns:a16="http://schemas.microsoft.com/office/drawing/2014/main" xmlns="" val="10025"/>
                  </a:ext>
                </a:extLst>
              </a:tr>
              <a:tr h="190829">
                <a:tc>
                  <a:txBody>
                    <a:bodyPr/>
                    <a:lstStyle/>
                    <a:p>
                      <a:pPr algn="l" fontAlgn="b"/>
                      <a:r>
                        <a:rPr lang="en-ZA" sz="1100" b="0" i="0" u="none" strike="noStrike">
                          <a:solidFill>
                            <a:srgbClr val="002060"/>
                          </a:solidFill>
                          <a:effectLst/>
                          <a:latin typeface="+mn-lt"/>
                        </a:rPr>
                        <a:t>VAAL UNIVERSITY OF TECHNOLOGY</a:t>
                      </a:r>
                    </a:p>
                  </a:txBody>
                  <a:tcPr marL="121920" marR="10160" marT="10160" marB="0" anchor="b"/>
                </a:tc>
                <a:tc>
                  <a:txBody>
                    <a:bodyPr/>
                    <a:lstStyle/>
                    <a:p>
                      <a:pPr algn="r" fontAlgn="b"/>
                      <a:r>
                        <a:rPr lang="en-US" sz="1100" b="0" i="0" u="none" strike="noStrike" dirty="0">
                          <a:solidFill>
                            <a:srgbClr val="002060"/>
                          </a:solidFill>
                          <a:effectLst/>
                          <a:latin typeface="+mn-lt"/>
                        </a:rPr>
                        <a:t>             4,533 </a:t>
                      </a:r>
                    </a:p>
                  </a:txBody>
                  <a:tcPr marL="12700" marR="12700" marT="12700" marB="0" anchor="b"/>
                </a:tc>
                <a:tc>
                  <a:txBody>
                    <a:bodyPr/>
                    <a:lstStyle/>
                    <a:p>
                      <a:pPr algn="r" fontAlgn="b"/>
                      <a:r>
                        <a:rPr lang="en-US" sz="1100" b="0" i="0" u="none" strike="noStrike" dirty="0">
                          <a:solidFill>
                            <a:srgbClr val="002060"/>
                          </a:solidFill>
                          <a:effectLst/>
                          <a:latin typeface="+mn-lt"/>
                        </a:rPr>
                        <a:t>1274</a:t>
                      </a:r>
                    </a:p>
                  </a:txBody>
                  <a:tcPr marL="12700" marR="12700" marT="12700" marB="0" anchor="b"/>
                </a:tc>
                <a:tc>
                  <a:txBody>
                    <a:bodyPr/>
                    <a:lstStyle/>
                    <a:p>
                      <a:pPr algn="r" fontAlgn="b"/>
                      <a:r>
                        <a:rPr lang="en-US" sz="1100" b="0" i="0" u="none" strike="noStrike" dirty="0">
                          <a:solidFill>
                            <a:srgbClr val="002060"/>
                          </a:solidFill>
                          <a:effectLst/>
                          <a:latin typeface="+mn-lt"/>
                        </a:rPr>
                        <a:t>1274</a:t>
                      </a:r>
                    </a:p>
                  </a:txBody>
                  <a:tcPr marL="12700" marR="12700" marT="12700" marB="0" anchor="b"/>
                </a:tc>
                <a:tc>
                  <a:txBody>
                    <a:bodyPr/>
                    <a:lstStyle/>
                    <a:p>
                      <a:pPr algn="r" fontAlgn="b"/>
                      <a:r>
                        <a:rPr lang="en-US" sz="1100" b="0" i="0" u="none" strike="noStrike">
                          <a:solidFill>
                            <a:srgbClr val="002060"/>
                          </a:solidFill>
                          <a:effectLst/>
                          <a:latin typeface="+mn-lt"/>
                        </a:rPr>
                        <a:t>        1,019 </a:t>
                      </a:r>
                    </a:p>
                  </a:txBody>
                  <a:tcPr marL="12700" marR="12700" marT="12700" marB="0" anchor="b"/>
                </a:tc>
                <a:tc>
                  <a:txBody>
                    <a:bodyPr/>
                    <a:lstStyle/>
                    <a:p>
                      <a:pPr algn="r" fontAlgn="b"/>
                      <a:r>
                        <a:rPr lang="en-US" sz="1100" b="0" i="0" u="none" strike="noStrike">
                          <a:solidFill>
                            <a:srgbClr val="002060"/>
                          </a:solidFill>
                          <a:effectLst/>
                          <a:latin typeface="+mn-lt"/>
                        </a:rPr>
                        <a:t>255</a:t>
                      </a:r>
                    </a:p>
                  </a:txBody>
                  <a:tcPr marL="12700" marR="12700" marT="12700" marB="0" anchor="b"/>
                </a:tc>
                <a:tc>
                  <a:txBody>
                    <a:bodyPr/>
                    <a:lstStyle/>
                    <a:p>
                      <a:pPr algn="r" fontAlgn="b"/>
                      <a:r>
                        <a:rPr lang="en-US" sz="1100" b="0" i="0" u="none" strike="noStrike" dirty="0">
                          <a:solidFill>
                            <a:srgbClr val="002060"/>
                          </a:solidFill>
                          <a:effectLst/>
                          <a:latin typeface="+mn-lt"/>
                        </a:rPr>
                        <a:t>        2,003 </a:t>
                      </a:r>
                    </a:p>
                  </a:txBody>
                  <a:tcPr marL="12700" marR="12700" marT="12700" marB="0" anchor="b"/>
                </a:tc>
                <a:extLst>
                  <a:ext uri="{0D108BD9-81ED-4DB2-BD59-A6C34878D82A}">
                    <a16:rowId xmlns:a16="http://schemas.microsoft.com/office/drawing/2014/main" xmlns="" val="10026"/>
                  </a:ext>
                </a:extLst>
              </a:tr>
              <a:tr h="190829">
                <a:tc>
                  <a:txBody>
                    <a:bodyPr/>
                    <a:lstStyle/>
                    <a:p>
                      <a:pPr algn="l" fontAlgn="b"/>
                      <a:r>
                        <a:rPr lang="en-ZA" sz="1100" b="0" i="0" u="none" strike="noStrike" dirty="0">
                          <a:solidFill>
                            <a:srgbClr val="002060"/>
                          </a:solidFill>
                          <a:effectLst/>
                          <a:latin typeface="+mn-lt"/>
                        </a:rPr>
                        <a:t>WALTER SISULU UNIVERSITY</a:t>
                      </a:r>
                    </a:p>
                  </a:txBody>
                  <a:tcPr marL="121920" marR="10160" marT="10160" marB="0" anchor="b"/>
                </a:tc>
                <a:tc>
                  <a:txBody>
                    <a:bodyPr/>
                    <a:lstStyle/>
                    <a:p>
                      <a:pPr algn="r" fontAlgn="b"/>
                      <a:r>
                        <a:rPr lang="en-US" sz="1100" b="0" i="0" u="none" strike="noStrike" dirty="0">
                          <a:solidFill>
                            <a:srgbClr val="002060"/>
                          </a:solidFill>
                          <a:effectLst/>
                          <a:latin typeface="+mn-lt"/>
                        </a:rPr>
                        <a:t>           15,115 </a:t>
                      </a:r>
                    </a:p>
                  </a:txBody>
                  <a:tcPr marL="12700" marR="12700" marT="12700" marB="0" anchor="b"/>
                </a:tc>
                <a:tc>
                  <a:txBody>
                    <a:bodyPr/>
                    <a:lstStyle/>
                    <a:p>
                      <a:pPr algn="r" fontAlgn="b"/>
                      <a:r>
                        <a:rPr lang="en-US" sz="1100" b="0" i="0" u="none" strike="noStrike" dirty="0">
                          <a:solidFill>
                            <a:srgbClr val="002060"/>
                          </a:solidFill>
                          <a:effectLst/>
                          <a:latin typeface="+mn-lt"/>
                        </a:rPr>
                        <a:t>2302</a:t>
                      </a:r>
                    </a:p>
                  </a:txBody>
                  <a:tcPr marL="12700" marR="12700" marT="12700" marB="0" anchor="b"/>
                </a:tc>
                <a:tc>
                  <a:txBody>
                    <a:bodyPr/>
                    <a:lstStyle/>
                    <a:p>
                      <a:pPr algn="r" fontAlgn="b"/>
                      <a:r>
                        <a:rPr lang="en-US" sz="1100" b="0" i="0" u="none" strike="noStrike" dirty="0">
                          <a:solidFill>
                            <a:srgbClr val="002060"/>
                          </a:solidFill>
                          <a:effectLst/>
                          <a:latin typeface="+mn-lt"/>
                        </a:rPr>
                        <a:t>2302</a:t>
                      </a:r>
                    </a:p>
                  </a:txBody>
                  <a:tcPr marL="12700" marR="12700" marT="12700" marB="0" anchor="b"/>
                </a:tc>
                <a:tc>
                  <a:txBody>
                    <a:bodyPr/>
                    <a:lstStyle/>
                    <a:p>
                      <a:pPr algn="r" fontAlgn="b"/>
                      <a:r>
                        <a:rPr lang="en-US" sz="1100" b="0" i="0" u="none" strike="noStrike">
                          <a:solidFill>
                            <a:srgbClr val="002060"/>
                          </a:solidFill>
                          <a:effectLst/>
                          <a:latin typeface="+mn-lt"/>
                        </a:rPr>
                        <a:t>        1,754 </a:t>
                      </a:r>
                    </a:p>
                  </a:txBody>
                  <a:tcPr marL="12700" marR="12700" marT="12700" marB="0" anchor="b"/>
                </a:tc>
                <a:tc>
                  <a:txBody>
                    <a:bodyPr/>
                    <a:lstStyle/>
                    <a:p>
                      <a:pPr algn="r" fontAlgn="b"/>
                      <a:r>
                        <a:rPr lang="en-US" sz="1100" b="0" i="0" u="none" strike="noStrike" dirty="0">
                          <a:solidFill>
                            <a:srgbClr val="002060"/>
                          </a:solidFill>
                          <a:effectLst/>
                          <a:latin typeface="+mn-lt"/>
                        </a:rPr>
                        <a:t>548</a:t>
                      </a:r>
                    </a:p>
                  </a:txBody>
                  <a:tcPr marL="12700" marR="12700" marT="12700" marB="0" anchor="b"/>
                </a:tc>
                <a:tc>
                  <a:txBody>
                    <a:bodyPr/>
                    <a:lstStyle/>
                    <a:p>
                      <a:pPr algn="r" fontAlgn="b"/>
                      <a:r>
                        <a:rPr lang="en-US" sz="1100" b="0" i="0" u="none" strike="noStrike" dirty="0">
                          <a:solidFill>
                            <a:srgbClr val="002060"/>
                          </a:solidFill>
                          <a:effectLst/>
                          <a:latin typeface="+mn-lt"/>
                        </a:rPr>
                        <a:t>        8,041 </a:t>
                      </a:r>
                    </a:p>
                  </a:txBody>
                  <a:tcPr marL="12700" marR="12700" marT="12700" marB="0" anchor="b"/>
                </a:tc>
                <a:extLst>
                  <a:ext uri="{0D108BD9-81ED-4DB2-BD59-A6C34878D82A}">
                    <a16:rowId xmlns:a16="http://schemas.microsoft.com/office/drawing/2014/main" xmlns="" val="10027"/>
                  </a:ext>
                </a:extLst>
              </a:tr>
              <a:tr h="190829">
                <a:tc>
                  <a:txBody>
                    <a:bodyPr/>
                    <a:lstStyle/>
                    <a:p>
                      <a:pPr algn="l" fontAlgn="b"/>
                      <a:r>
                        <a:rPr lang="en-ZA" sz="1100" b="1" i="0" u="none" strike="noStrike" dirty="0" smtClean="0">
                          <a:solidFill>
                            <a:srgbClr val="002060"/>
                          </a:solidFill>
                          <a:effectLst/>
                          <a:latin typeface="+mn-lt"/>
                        </a:rPr>
                        <a:t>TOTAL</a:t>
                      </a:r>
                      <a:endParaRPr lang="en-ZA" sz="1100" b="1" i="0" u="none" strike="noStrike" dirty="0">
                        <a:solidFill>
                          <a:srgbClr val="002060"/>
                        </a:solidFill>
                        <a:effectLst/>
                        <a:latin typeface="+mn-lt"/>
                      </a:endParaRPr>
                    </a:p>
                  </a:txBody>
                  <a:tcPr marL="121920" marR="10160" marT="10160" marB="0" anchor="b"/>
                </a:tc>
                <a:tc>
                  <a:txBody>
                    <a:bodyPr/>
                    <a:lstStyle/>
                    <a:p>
                      <a:pPr algn="r" fontAlgn="b"/>
                      <a:r>
                        <a:rPr lang="en-US" sz="1100" b="1" i="0" u="none" strike="noStrike" dirty="0">
                          <a:solidFill>
                            <a:srgbClr val="002060"/>
                          </a:solidFill>
                          <a:effectLst/>
                          <a:latin typeface="+mn-lt"/>
                        </a:rPr>
                        <a:t>         258,503 </a:t>
                      </a:r>
                    </a:p>
                  </a:txBody>
                  <a:tcPr marL="12700" marR="12700" marT="12700" marB="0" anchor="b"/>
                </a:tc>
                <a:tc>
                  <a:txBody>
                    <a:bodyPr/>
                    <a:lstStyle/>
                    <a:p>
                      <a:pPr algn="r" fontAlgn="b"/>
                      <a:r>
                        <a:rPr lang="en-US" sz="1100" b="1" i="0" u="none" strike="noStrike" dirty="0">
                          <a:solidFill>
                            <a:srgbClr val="002060"/>
                          </a:solidFill>
                          <a:effectLst/>
                          <a:latin typeface="+mn-lt"/>
                        </a:rPr>
                        <a:t>99166</a:t>
                      </a:r>
                    </a:p>
                  </a:txBody>
                  <a:tcPr marL="12700" marR="12700" marT="12700" marB="0" anchor="b"/>
                </a:tc>
                <a:tc>
                  <a:txBody>
                    <a:bodyPr/>
                    <a:lstStyle/>
                    <a:p>
                      <a:pPr algn="r" fontAlgn="b"/>
                      <a:r>
                        <a:rPr lang="en-US" sz="1100" b="1" i="0" u="none" strike="noStrike" dirty="0">
                          <a:solidFill>
                            <a:srgbClr val="002060"/>
                          </a:solidFill>
                          <a:effectLst/>
                          <a:latin typeface="+mn-lt"/>
                        </a:rPr>
                        <a:t>99166</a:t>
                      </a:r>
                    </a:p>
                  </a:txBody>
                  <a:tcPr marL="12700" marR="12700" marT="12700" marB="0" anchor="b"/>
                </a:tc>
                <a:tc>
                  <a:txBody>
                    <a:bodyPr/>
                    <a:lstStyle/>
                    <a:p>
                      <a:pPr algn="r" fontAlgn="b"/>
                      <a:r>
                        <a:rPr lang="en-US" sz="1100" b="1" i="0" u="none" strike="noStrike" dirty="0">
                          <a:solidFill>
                            <a:srgbClr val="002060"/>
                          </a:solidFill>
                          <a:effectLst/>
                          <a:latin typeface="+mn-lt"/>
                        </a:rPr>
                        <a:t>     67,790 </a:t>
                      </a:r>
                    </a:p>
                  </a:txBody>
                  <a:tcPr marL="12700" marR="12700" marT="12700" marB="0" anchor="b"/>
                </a:tc>
                <a:tc>
                  <a:txBody>
                    <a:bodyPr/>
                    <a:lstStyle/>
                    <a:p>
                      <a:pPr algn="r" fontAlgn="b"/>
                      <a:r>
                        <a:rPr lang="en-US" sz="1100" b="1" i="0" u="none" strike="noStrike" dirty="0">
                          <a:solidFill>
                            <a:srgbClr val="002060"/>
                          </a:solidFill>
                          <a:effectLst/>
                          <a:latin typeface="+mn-lt"/>
                        </a:rPr>
                        <a:t>     </a:t>
                      </a:r>
                      <a:r>
                        <a:rPr lang="en-US" sz="1100" b="1" i="0" u="none" strike="noStrike" dirty="0" smtClean="0">
                          <a:solidFill>
                            <a:srgbClr val="002060"/>
                          </a:solidFill>
                          <a:effectLst/>
                          <a:latin typeface="+mn-lt"/>
                        </a:rPr>
                        <a:t>31,376</a:t>
                      </a:r>
                      <a:endParaRPr lang="en-US" sz="1100" b="1" i="0" u="none" strike="noStrike" dirty="0">
                        <a:solidFill>
                          <a:srgbClr val="002060"/>
                        </a:solidFill>
                        <a:effectLst/>
                        <a:latin typeface="+mn-lt"/>
                      </a:endParaRPr>
                    </a:p>
                  </a:txBody>
                  <a:tcPr marL="12700" marR="12700" marT="12700" marB="0" anchor="b"/>
                </a:tc>
                <a:tc>
                  <a:txBody>
                    <a:bodyPr/>
                    <a:lstStyle/>
                    <a:p>
                      <a:pPr algn="r" fontAlgn="b"/>
                      <a:r>
                        <a:rPr lang="en-US" sz="1100" b="1" i="0" u="none" strike="noStrike" dirty="0" smtClean="0">
                          <a:solidFill>
                            <a:srgbClr val="002060"/>
                          </a:solidFill>
                          <a:effectLst/>
                          <a:latin typeface="+mn-lt"/>
                        </a:rPr>
                        <a:t>95,422</a:t>
                      </a:r>
                      <a:endParaRPr lang="en-US" sz="1100" b="1" i="0" u="none" strike="noStrike" dirty="0">
                        <a:solidFill>
                          <a:srgbClr val="002060"/>
                        </a:solidFill>
                        <a:effectLst/>
                        <a:latin typeface="+mn-lt"/>
                      </a:endParaRPr>
                    </a:p>
                  </a:txBody>
                  <a:tcPr marL="12700" marR="12700" marT="12700" marB="0" anchor="b"/>
                </a:tc>
                <a:extLst>
                  <a:ext uri="{0D108BD9-81ED-4DB2-BD59-A6C34878D82A}">
                    <a16:rowId xmlns:a16="http://schemas.microsoft.com/office/drawing/2014/main" xmlns="" val="10028"/>
                  </a:ext>
                </a:extLst>
              </a:tr>
            </a:tbl>
          </a:graphicData>
        </a:graphic>
      </p:graphicFrame>
    </p:spTree>
    <p:extLst>
      <p:ext uri="{BB962C8B-B14F-4D97-AF65-F5344CB8AC3E}">
        <p14:creationId xmlns:p14="http://schemas.microsoft.com/office/powerpoint/2010/main" xmlns="" val="3812614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20100"/>
            <a:ext cx="10713152" cy="856130"/>
          </a:xfrm>
          <a:prstGeom prst="rect">
            <a:avLst/>
          </a:prstGeom>
        </p:spPr>
        <p:txBody>
          <a:bodyPr wrap="square" lIns="116336" tIns="58165" rIns="116336" bIns="58165">
            <a:spAutoFit/>
          </a:bodyPr>
          <a:lstStyle/>
          <a:p>
            <a:pPr defTabSz="1219170">
              <a:buClr>
                <a:srgbClr val="C00000"/>
              </a:buClr>
            </a:pPr>
            <a:r>
              <a:rPr lang="en-ZA" sz="3200" b="1" dirty="0">
                <a:solidFill>
                  <a:prstClr val="white">
                    <a:lumMod val="50000"/>
                  </a:prstClr>
                </a:solidFill>
                <a:cs typeface="Arial" panose="020B0604020202020204" pitchFamily="34" charset="0"/>
              </a:rPr>
              <a:t>2018 APPLICATIONS – FTENS (TVETS)</a:t>
            </a:r>
          </a:p>
          <a:p>
            <a:pPr defTabSz="1219170">
              <a:buClr>
                <a:srgbClr val="C00000"/>
              </a:buClr>
            </a:pPr>
            <a:r>
              <a:rPr lang="en-ZA" sz="1600" b="1" dirty="0">
                <a:solidFill>
                  <a:prstClr val="white">
                    <a:lumMod val="50000"/>
                  </a:prstClr>
                </a:solidFill>
                <a:cs typeface="Arial" panose="020B0604020202020204" pitchFamily="34" charset="0"/>
              </a:rPr>
              <a:t>DETAILED FUNDING REPORT (26 FEBRUARY 2018)</a:t>
            </a:r>
          </a:p>
        </p:txBody>
      </p:sp>
      <p:graphicFrame>
        <p:nvGraphicFramePr>
          <p:cNvPr id="3" name="Table 2"/>
          <p:cNvGraphicFramePr>
            <a:graphicFrameLocks noGrp="1"/>
          </p:cNvGraphicFramePr>
          <p:nvPr>
            <p:extLst/>
          </p:nvPr>
        </p:nvGraphicFramePr>
        <p:xfrm>
          <a:off x="239349" y="1086903"/>
          <a:ext cx="11617287" cy="5826841"/>
        </p:xfrm>
        <a:graphic>
          <a:graphicData uri="http://schemas.openxmlformats.org/drawingml/2006/table">
            <a:tbl>
              <a:tblPr firstRow="1" bandRow="1">
                <a:tableStyleId>{93296810-A885-4BE3-A3E7-6D5BEEA58F35}</a:tableStyleId>
              </a:tblPr>
              <a:tblGrid>
                <a:gridCol w="2880321">
                  <a:extLst>
                    <a:ext uri="{9D8B030D-6E8A-4147-A177-3AD203B41FA5}">
                      <a16:colId xmlns:a16="http://schemas.microsoft.com/office/drawing/2014/main" xmlns="" val="20000"/>
                    </a:ext>
                  </a:extLst>
                </a:gridCol>
                <a:gridCol w="1456161">
                  <a:extLst>
                    <a:ext uri="{9D8B030D-6E8A-4147-A177-3AD203B41FA5}">
                      <a16:colId xmlns:a16="http://schemas.microsoft.com/office/drawing/2014/main" xmlns="" val="20001"/>
                    </a:ext>
                  </a:extLst>
                </a:gridCol>
                <a:gridCol w="1456161">
                  <a:extLst>
                    <a:ext uri="{9D8B030D-6E8A-4147-A177-3AD203B41FA5}">
                      <a16:colId xmlns:a16="http://schemas.microsoft.com/office/drawing/2014/main" xmlns="" val="20002"/>
                    </a:ext>
                  </a:extLst>
                </a:gridCol>
                <a:gridCol w="1456161">
                  <a:extLst>
                    <a:ext uri="{9D8B030D-6E8A-4147-A177-3AD203B41FA5}">
                      <a16:colId xmlns:a16="http://schemas.microsoft.com/office/drawing/2014/main" xmlns="" val="20003"/>
                    </a:ext>
                  </a:extLst>
                </a:gridCol>
                <a:gridCol w="1456161">
                  <a:extLst>
                    <a:ext uri="{9D8B030D-6E8A-4147-A177-3AD203B41FA5}">
                      <a16:colId xmlns:a16="http://schemas.microsoft.com/office/drawing/2014/main" xmlns="" val="20004"/>
                    </a:ext>
                  </a:extLst>
                </a:gridCol>
                <a:gridCol w="1456161">
                  <a:extLst>
                    <a:ext uri="{9D8B030D-6E8A-4147-A177-3AD203B41FA5}">
                      <a16:colId xmlns:a16="http://schemas.microsoft.com/office/drawing/2014/main" xmlns="" val="20005"/>
                    </a:ext>
                  </a:extLst>
                </a:gridCol>
                <a:gridCol w="1456161">
                  <a:extLst>
                    <a:ext uri="{9D8B030D-6E8A-4147-A177-3AD203B41FA5}">
                      <a16:colId xmlns:a16="http://schemas.microsoft.com/office/drawing/2014/main" xmlns="" val="20006"/>
                    </a:ext>
                  </a:extLst>
                </a:gridCol>
              </a:tblGrid>
              <a:tr h="494427">
                <a:tc>
                  <a:txBody>
                    <a:bodyPr/>
                    <a:lstStyle/>
                    <a:p>
                      <a:pPr algn="ctr" rtl="0" fontAlgn="t"/>
                      <a:r>
                        <a:rPr lang="en-US" sz="1100" u="none" strike="noStrike" dirty="0">
                          <a:effectLst/>
                        </a:rPr>
                        <a:t> </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 APPLICATIONS RECEIVED </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ADMISSIONS RECEIVED </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 ADMISSIONS  MATCHED TO APPLICATIONS </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FUNDED WITH ADMISSION</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ZA" sz="1100" u="none" strike="noStrike" dirty="0">
                          <a:effectLst/>
                        </a:rPr>
                        <a:t>NOT YET FUNDED BUT HAS ADMISSION</a:t>
                      </a:r>
                      <a:endParaRPr lang="en-ZA"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FINANCIAL ELIGIBLE WITHOUT ADMISSION</a:t>
                      </a:r>
                      <a:endParaRPr lang="en-US" sz="1100" b="1" i="0" u="none" strike="noStrike" dirty="0">
                        <a:solidFill>
                          <a:schemeClr val="bg1"/>
                        </a:solidFill>
                        <a:effectLst/>
                        <a:latin typeface="Calibri" panose="020F0502020204030204" pitchFamily="34" charset="0"/>
                      </a:endParaRPr>
                    </a:p>
                  </a:txBody>
                  <a:tcPr marL="6747" marR="6747" marT="6747" marB="0" anchor="ctr"/>
                </a:tc>
                <a:extLst>
                  <a:ext uri="{0D108BD9-81ED-4DB2-BD59-A6C34878D82A}">
                    <a16:rowId xmlns:a16="http://schemas.microsoft.com/office/drawing/2014/main" xmlns="" val="10000"/>
                  </a:ext>
                </a:extLst>
              </a:tr>
              <a:tr h="201440">
                <a:tc>
                  <a:txBody>
                    <a:bodyPr/>
                    <a:lstStyle/>
                    <a:p>
                      <a:pPr marL="0" algn="l" defTabSz="914400" rtl="0" eaLnBrk="1" fontAlgn="b" latinLnBrk="0" hangingPunct="1"/>
                      <a:r>
                        <a:rPr lang="en-US" sz="1100" u="none" strike="noStrike" kern="1200" dirty="0">
                          <a:solidFill>
                            <a:srgbClr val="002060"/>
                          </a:solidFill>
                          <a:effectLst/>
                        </a:rPr>
                        <a:t>BOLAND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3,064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2,362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2,362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2,033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329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337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01"/>
                  </a:ext>
                </a:extLst>
              </a:tr>
              <a:tr h="201440">
                <a:tc>
                  <a:txBody>
                    <a:bodyPr/>
                    <a:lstStyle/>
                    <a:p>
                      <a:pPr marL="0" algn="l" defTabSz="914400" rtl="0" eaLnBrk="1" fontAlgn="b" latinLnBrk="0" hangingPunct="1"/>
                      <a:r>
                        <a:rPr lang="en-US" sz="1100" u="none" strike="noStrike" kern="1200" dirty="0">
                          <a:solidFill>
                            <a:srgbClr val="002060"/>
                          </a:solidFill>
                          <a:effectLst/>
                        </a:rPr>
                        <a:t>BUFFALO CITY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1,799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1,258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1,258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1,140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118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348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02"/>
                  </a:ext>
                </a:extLst>
              </a:tr>
              <a:tr h="201440">
                <a:tc>
                  <a:txBody>
                    <a:bodyPr/>
                    <a:lstStyle/>
                    <a:p>
                      <a:pPr marL="0" algn="l" defTabSz="914400" rtl="0" eaLnBrk="1" fontAlgn="b" latinLnBrk="0" hangingPunct="1"/>
                      <a:r>
                        <a:rPr lang="en-US" sz="1100" u="none" strike="noStrike" kern="1200" dirty="0">
                          <a:solidFill>
                            <a:srgbClr val="002060"/>
                          </a:solidFill>
                          <a:effectLst/>
                        </a:rPr>
                        <a:t>CAPRICORN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3,695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2,503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2,503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95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2,408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1,130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03"/>
                  </a:ext>
                </a:extLst>
              </a:tr>
              <a:tr h="201440">
                <a:tc>
                  <a:txBody>
                    <a:bodyPr/>
                    <a:lstStyle/>
                    <a:p>
                      <a:pPr marL="0" algn="l" defTabSz="914400" rtl="0" eaLnBrk="1" fontAlgn="b" latinLnBrk="0" hangingPunct="1"/>
                      <a:r>
                        <a:rPr lang="en-US" sz="1100" u="none" strike="noStrike" kern="1200" dirty="0">
                          <a:solidFill>
                            <a:srgbClr val="002060"/>
                          </a:solidFill>
                          <a:effectLst/>
                        </a:rPr>
                        <a:t>CENTRAL JOHANNESBURG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2,867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163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163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119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44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645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04"/>
                  </a:ext>
                </a:extLst>
              </a:tr>
              <a:tr h="201440">
                <a:tc>
                  <a:txBody>
                    <a:bodyPr/>
                    <a:lstStyle/>
                    <a:p>
                      <a:pPr marL="0" algn="l" defTabSz="914400" rtl="0" eaLnBrk="1" fontAlgn="b" latinLnBrk="0" hangingPunct="1"/>
                      <a:r>
                        <a:rPr lang="en-US" sz="1100" u="none" strike="noStrike" kern="1200" dirty="0">
                          <a:solidFill>
                            <a:srgbClr val="002060"/>
                          </a:solidFill>
                          <a:effectLst/>
                        </a:rPr>
                        <a:t>COASTAL KZN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3,297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127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127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101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26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1,072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05"/>
                  </a:ext>
                </a:extLst>
              </a:tr>
              <a:tr h="201440">
                <a:tc>
                  <a:txBody>
                    <a:bodyPr/>
                    <a:lstStyle/>
                    <a:p>
                      <a:pPr marL="0" algn="l" defTabSz="914400" rtl="0" eaLnBrk="1" fontAlgn="b" latinLnBrk="0" hangingPunct="1"/>
                      <a:r>
                        <a:rPr lang="en-US" sz="1100" u="none" strike="noStrike" kern="1200" dirty="0">
                          <a:solidFill>
                            <a:srgbClr val="002060"/>
                          </a:solidFill>
                          <a:effectLst/>
                        </a:rPr>
                        <a:t>COLLEGE OF CAPE TOWN</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3,229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2,248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2,248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1,888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360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277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06"/>
                  </a:ext>
                </a:extLst>
              </a:tr>
              <a:tr h="201440">
                <a:tc>
                  <a:txBody>
                    <a:bodyPr/>
                    <a:lstStyle/>
                    <a:p>
                      <a:pPr marL="0" algn="l" defTabSz="914400" rtl="0" eaLnBrk="1" fontAlgn="b" latinLnBrk="0" hangingPunct="1"/>
                      <a:r>
                        <a:rPr lang="en-US" sz="1100" u="none" strike="noStrike" kern="1200" dirty="0">
                          <a:solidFill>
                            <a:srgbClr val="002060"/>
                          </a:solidFill>
                          <a:effectLst/>
                        </a:rPr>
                        <a:t>EAST CAPE MIDLANDS</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2,315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32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32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26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6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287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07"/>
                  </a:ext>
                </a:extLst>
              </a:tr>
              <a:tr h="201440">
                <a:tc>
                  <a:txBody>
                    <a:bodyPr/>
                    <a:lstStyle/>
                    <a:p>
                      <a:pPr marL="0" algn="l" defTabSz="914400" rtl="0" eaLnBrk="1" fontAlgn="b" latinLnBrk="0" hangingPunct="1"/>
                      <a:r>
                        <a:rPr lang="en-US" sz="1100" u="none" strike="noStrike" kern="1200" dirty="0">
                          <a:solidFill>
                            <a:srgbClr val="002060"/>
                          </a:solidFill>
                          <a:effectLst/>
                        </a:rPr>
                        <a:t>EHLANZENI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1,869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54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54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39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15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461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08"/>
                  </a:ext>
                </a:extLst>
              </a:tr>
              <a:tr h="201440">
                <a:tc>
                  <a:txBody>
                    <a:bodyPr/>
                    <a:lstStyle/>
                    <a:p>
                      <a:pPr marL="0" algn="l" defTabSz="914400" rtl="0" eaLnBrk="1" fontAlgn="b" latinLnBrk="0" hangingPunct="1"/>
                      <a:r>
                        <a:rPr lang="en-US" sz="1100" u="none" strike="noStrike" kern="1200" dirty="0">
                          <a:solidFill>
                            <a:srgbClr val="002060"/>
                          </a:solidFill>
                          <a:effectLst/>
                        </a:rPr>
                        <a:t>EKURHULENI EAST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4,730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584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584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524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60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441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09"/>
                  </a:ext>
                </a:extLst>
              </a:tr>
              <a:tr h="201440">
                <a:tc>
                  <a:txBody>
                    <a:bodyPr/>
                    <a:lstStyle/>
                    <a:p>
                      <a:pPr marL="0" algn="l" defTabSz="914400" rtl="0" eaLnBrk="1" fontAlgn="b" latinLnBrk="0" hangingPunct="1"/>
                      <a:r>
                        <a:rPr lang="en-US" sz="1100" u="none" strike="noStrike" kern="1200" dirty="0">
                          <a:solidFill>
                            <a:srgbClr val="002060"/>
                          </a:solidFill>
                          <a:effectLst/>
                        </a:rPr>
                        <a:t>EKURHULENI WEST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6,206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5,374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5,374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4,771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603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271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0"/>
                  </a:ext>
                </a:extLst>
              </a:tr>
              <a:tr h="201440">
                <a:tc>
                  <a:txBody>
                    <a:bodyPr/>
                    <a:lstStyle/>
                    <a:p>
                      <a:pPr marL="0" algn="l" defTabSz="914400" rtl="0" eaLnBrk="1" fontAlgn="b" latinLnBrk="0" hangingPunct="1"/>
                      <a:r>
                        <a:rPr lang="en-US" sz="1100" u="none" strike="noStrike" kern="1200" dirty="0">
                          <a:solidFill>
                            <a:srgbClr val="002060"/>
                          </a:solidFill>
                          <a:effectLst/>
                        </a:rPr>
                        <a:t>ELANGENI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4,301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126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126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113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13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1,122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1"/>
                  </a:ext>
                </a:extLst>
              </a:tr>
              <a:tr h="201440">
                <a:tc>
                  <a:txBody>
                    <a:bodyPr/>
                    <a:lstStyle/>
                    <a:p>
                      <a:pPr marL="0" algn="l" defTabSz="914400" rtl="0" eaLnBrk="1" fontAlgn="b" latinLnBrk="0" hangingPunct="1"/>
                      <a:r>
                        <a:rPr lang="en-US" sz="1100" u="none" strike="noStrike" kern="1200" dirty="0">
                          <a:solidFill>
                            <a:srgbClr val="002060"/>
                          </a:solidFill>
                          <a:effectLst/>
                        </a:rPr>
                        <a:t>ESAYIDI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1,367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30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30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13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115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2"/>
                  </a:ext>
                </a:extLst>
              </a:tr>
              <a:tr h="201440">
                <a:tc>
                  <a:txBody>
                    <a:bodyPr/>
                    <a:lstStyle/>
                    <a:p>
                      <a:pPr marL="0" algn="l" defTabSz="914400" rtl="0" eaLnBrk="1" fontAlgn="b" latinLnBrk="0" hangingPunct="1"/>
                      <a:r>
                        <a:rPr lang="en-US" sz="1100" u="none" strike="noStrike" kern="1200" dirty="0">
                          <a:solidFill>
                            <a:srgbClr val="002060"/>
                          </a:solidFill>
                          <a:effectLst/>
                        </a:rPr>
                        <a:t>FALSE BAY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2,296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1,514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1,514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1,240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274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143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3"/>
                  </a:ext>
                </a:extLst>
              </a:tr>
              <a:tr h="201440">
                <a:tc>
                  <a:txBody>
                    <a:bodyPr/>
                    <a:lstStyle/>
                    <a:p>
                      <a:pPr marL="0" algn="l" defTabSz="914400" rtl="0" eaLnBrk="1" fontAlgn="b" latinLnBrk="0" hangingPunct="1"/>
                      <a:r>
                        <a:rPr lang="en-US" sz="1100" u="none" strike="noStrike" kern="1200" dirty="0">
                          <a:solidFill>
                            <a:srgbClr val="002060"/>
                          </a:solidFill>
                          <a:effectLst/>
                        </a:rPr>
                        <a:t>FLAVIUS MAREKA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1,977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39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39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30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144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4"/>
                  </a:ext>
                </a:extLst>
              </a:tr>
              <a:tr h="201440">
                <a:tc>
                  <a:txBody>
                    <a:bodyPr/>
                    <a:lstStyle/>
                    <a:p>
                      <a:pPr marL="0" algn="l" defTabSz="914400" rtl="0" eaLnBrk="1" fontAlgn="b" latinLnBrk="0" hangingPunct="1"/>
                      <a:r>
                        <a:rPr lang="en-US" sz="1100" u="none" strike="noStrike" kern="1200" dirty="0">
                          <a:solidFill>
                            <a:srgbClr val="002060"/>
                          </a:solidFill>
                          <a:effectLst/>
                        </a:rPr>
                        <a:t>GERT SIBANDE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4,168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1,664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1,664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1,477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187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168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5"/>
                  </a:ext>
                </a:extLst>
              </a:tr>
              <a:tr h="201440">
                <a:tc>
                  <a:txBody>
                    <a:bodyPr/>
                    <a:lstStyle/>
                    <a:p>
                      <a:pPr marL="0" algn="l" defTabSz="914400" rtl="0" eaLnBrk="1" fontAlgn="b" latinLnBrk="0" hangingPunct="1"/>
                      <a:r>
                        <a:rPr lang="en-US" sz="1100" u="none" strike="noStrike" kern="1200" dirty="0">
                          <a:solidFill>
                            <a:srgbClr val="002060"/>
                          </a:solidFill>
                          <a:effectLst/>
                        </a:rPr>
                        <a:t>GOLDFIELDS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1,286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21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21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20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84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6"/>
                  </a:ext>
                </a:extLst>
              </a:tr>
              <a:tr h="201440">
                <a:tc>
                  <a:txBody>
                    <a:bodyPr/>
                    <a:lstStyle/>
                    <a:p>
                      <a:pPr marL="0" algn="l" defTabSz="914400" rtl="0" eaLnBrk="1" fontAlgn="b" latinLnBrk="0" hangingPunct="1"/>
                      <a:r>
                        <a:rPr lang="en-US" sz="1100" u="none" strike="noStrike" kern="1200" dirty="0">
                          <a:solidFill>
                            <a:srgbClr val="002060"/>
                          </a:solidFill>
                          <a:effectLst/>
                        </a:rPr>
                        <a:t>HUGENOTE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76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13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13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5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41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7"/>
                  </a:ext>
                </a:extLst>
              </a:tr>
              <a:tr h="331867">
                <a:tc>
                  <a:txBody>
                    <a:bodyPr/>
                    <a:lstStyle/>
                    <a:p>
                      <a:pPr marL="0" algn="l" defTabSz="914400" rtl="0" eaLnBrk="1" fontAlgn="b" latinLnBrk="0" hangingPunct="1"/>
                      <a:r>
                        <a:rPr lang="en-ZA" sz="1100" u="none" strike="noStrike" kern="1200" dirty="0">
                          <a:solidFill>
                            <a:srgbClr val="002060"/>
                          </a:solidFill>
                          <a:effectLst/>
                        </a:rPr>
                        <a:t>IKHALA PUBLIC FURTHER ED AND TRAINING</a:t>
                      </a:r>
                      <a:endParaRPr lang="en-ZA"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1,468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22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268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8"/>
                  </a:ext>
                </a:extLst>
              </a:tr>
              <a:tr h="201440">
                <a:tc>
                  <a:txBody>
                    <a:bodyPr/>
                    <a:lstStyle/>
                    <a:p>
                      <a:pPr marL="0" algn="l" defTabSz="914400" rtl="0" eaLnBrk="1" fontAlgn="b" latinLnBrk="0" hangingPunct="1"/>
                      <a:r>
                        <a:rPr lang="en-US" sz="1100" u="none" strike="noStrike" kern="1200" dirty="0">
                          <a:solidFill>
                            <a:srgbClr val="002060"/>
                          </a:solidFill>
                          <a:effectLst/>
                        </a:rPr>
                        <a:t>INGWE PUBLIC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1,632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14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129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19"/>
                  </a:ext>
                </a:extLst>
              </a:tr>
              <a:tr h="201440">
                <a:tc>
                  <a:txBody>
                    <a:bodyPr/>
                    <a:lstStyle/>
                    <a:p>
                      <a:pPr marL="0" algn="l" defTabSz="914400" rtl="0" eaLnBrk="1" fontAlgn="b" latinLnBrk="0" hangingPunct="1"/>
                      <a:r>
                        <a:rPr lang="en-ZA" sz="1100" u="none" strike="noStrike" kern="1200" dirty="0">
                          <a:solidFill>
                            <a:srgbClr val="002060"/>
                          </a:solidFill>
                          <a:effectLst/>
                        </a:rPr>
                        <a:t>KING HINTSA PUBLIC FET COLLEGE</a:t>
                      </a:r>
                      <a:endParaRPr lang="en-ZA"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1,247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1,080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1,080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956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124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49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20"/>
                  </a:ext>
                </a:extLst>
              </a:tr>
              <a:tr h="201440">
                <a:tc>
                  <a:txBody>
                    <a:bodyPr/>
                    <a:lstStyle/>
                    <a:p>
                      <a:pPr marL="0" algn="l" defTabSz="914400" rtl="0" eaLnBrk="1" fontAlgn="b" latinLnBrk="0" hangingPunct="1"/>
                      <a:r>
                        <a:rPr lang="en-US" sz="1100" u="none" strike="noStrike" kern="1200" dirty="0">
                          <a:solidFill>
                            <a:srgbClr val="002060"/>
                          </a:solidFill>
                          <a:effectLst/>
                        </a:rPr>
                        <a:t>KING SABATA DALINDYEBO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2,084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7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119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21"/>
                  </a:ext>
                </a:extLst>
              </a:tr>
              <a:tr h="201440">
                <a:tc>
                  <a:txBody>
                    <a:bodyPr/>
                    <a:lstStyle/>
                    <a:p>
                      <a:pPr marL="0" algn="l" defTabSz="914400" rtl="0" eaLnBrk="1" fontAlgn="b" latinLnBrk="0" hangingPunct="1"/>
                      <a:r>
                        <a:rPr lang="en-US" sz="1100" u="none" strike="noStrike" kern="1200" dirty="0">
                          <a:solidFill>
                            <a:srgbClr val="002060"/>
                          </a:solidFill>
                          <a:effectLst/>
                        </a:rPr>
                        <a:t>LEPHALALE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890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233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233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16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217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96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22"/>
                  </a:ext>
                </a:extLst>
              </a:tr>
              <a:tr h="201440">
                <a:tc>
                  <a:txBody>
                    <a:bodyPr/>
                    <a:lstStyle/>
                    <a:p>
                      <a:pPr marL="0" algn="l" defTabSz="914400" rtl="0" eaLnBrk="1" fontAlgn="b" latinLnBrk="0" hangingPunct="1"/>
                      <a:r>
                        <a:rPr lang="en-US" sz="1100" u="none" strike="noStrike" kern="1200" dirty="0">
                          <a:solidFill>
                            <a:srgbClr val="002060"/>
                          </a:solidFill>
                          <a:effectLst/>
                        </a:rPr>
                        <a:t>LETABA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2,838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39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39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23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16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819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23"/>
                  </a:ext>
                </a:extLst>
              </a:tr>
              <a:tr h="201440">
                <a:tc>
                  <a:txBody>
                    <a:bodyPr/>
                    <a:lstStyle/>
                    <a:p>
                      <a:pPr marL="0" algn="l" defTabSz="914400" rtl="0" eaLnBrk="1" fontAlgn="b" latinLnBrk="0" hangingPunct="1"/>
                      <a:r>
                        <a:rPr lang="en-US" sz="1100" u="none" strike="noStrike" kern="1200" dirty="0">
                          <a:solidFill>
                            <a:srgbClr val="002060"/>
                          </a:solidFill>
                          <a:effectLst/>
                        </a:rPr>
                        <a:t>LOVEDALE PUBLIC FET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1,434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27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21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6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192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24"/>
                  </a:ext>
                </a:extLst>
              </a:tr>
              <a:tr h="201440">
                <a:tc>
                  <a:txBody>
                    <a:bodyPr/>
                    <a:lstStyle/>
                    <a:p>
                      <a:pPr marL="0" algn="l" defTabSz="914400" rtl="0" eaLnBrk="1" fontAlgn="b" latinLnBrk="0" hangingPunct="1"/>
                      <a:r>
                        <a:rPr lang="en-US" sz="1100" u="none" strike="noStrike" kern="1200" dirty="0">
                          <a:solidFill>
                            <a:srgbClr val="002060"/>
                          </a:solidFill>
                          <a:effectLst/>
                        </a:rPr>
                        <a:t>MAJUBA COLLEGE</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6,541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5,977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5,977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5,691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a:solidFill>
                            <a:srgbClr val="002060"/>
                          </a:solidFill>
                          <a:effectLst/>
                        </a:rPr>
                        <a:t>                       286 </a:t>
                      </a:r>
                      <a:endParaRPr lang="en-US" sz="1100" b="0" i="0" u="none" strike="noStrike" kern="1200">
                        <a:solidFill>
                          <a:srgbClr val="002060"/>
                        </a:solidFill>
                        <a:effectLst/>
                        <a:latin typeface="Calibri" panose="020F0502020204030204" pitchFamily="34" charset="0"/>
                        <a:ea typeface="+mn-ea"/>
                        <a:cs typeface="+mn-cs"/>
                      </a:endParaRPr>
                    </a:p>
                  </a:txBody>
                  <a:tcPr marL="6747" marR="6747" marT="6747" marB="0" anchor="ctr"/>
                </a:tc>
                <a:tc>
                  <a:txBody>
                    <a:bodyPr/>
                    <a:lstStyle/>
                    <a:p>
                      <a:pPr marL="0" algn="r" defTabSz="914400" rtl="0" eaLnBrk="1" fontAlgn="b" latinLnBrk="0" hangingPunct="1"/>
                      <a:r>
                        <a:rPr lang="en-US" sz="1100" u="none" strike="noStrike" kern="1200" dirty="0">
                          <a:solidFill>
                            <a:srgbClr val="002060"/>
                          </a:solidFill>
                          <a:effectLst/>
                        </a:rPr>
                        <a:t>                       182 </a:t>
                      </a:r>
                      <a:endParaRPr lang="en-US" sz="1100" b="0" i="0" u="none" strike="noStrike" kern="1200" dirty="0">
                        <a:solidFill>
                          <a:srgbClr val="002060"/>
                        </a:solidFill>
                        <a:effectLst/>
                        <a:latin typeface="Calibri" panose="020F0502020204030204" pitchFamily="34" charset="0"/>
                        <a:ea typeface="+mn-ea"/>
                        <a:cs typeface="+mn-cs"/>
                      </a:endParaRPr>
                    </a:p>
                  </a:txBody>
                  <a:tcPr marL="6747" marR="6747" marT="6747" marB="0" anchor="ctr"/>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xmlns="" val="3636884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20100"/>
            <a:ext cx="10713152" cy="856130"/>
          </a:xfrm>
          <a:prstGeom prst="rect">
            <a:avLst/>
          </a:prstGeom>
        </p:spPr>
        <p:txBody>
          <a:bodyPr wrap="square" lIns="116336" tIns="58165" rIns="116336" bIns="58165">
            <a:spAutoFit/>
          </a:bodyPr>
          <a:lstStyle/>
          <a:p>
            <a:pPr defTabSz="1219170">
              <a:buClr>
                <a:srgbClr val="C00000"/>
              </a:buClr>
            </a:pPr>
            <a:r>
              <a:rPr lang="en-ZA" sz="3200" b="1" dirty="0">
                <a:solidFill>
                  <a:prstClr val="white">
                    <a:lumMod val="50000"/>
                  </a:prstClr>
                </a:solidFill>
                <a:cs typeface="Arial" panose="020B0604020202020204" pitchFamily="34" charset="0"/>
              </a:rPr>
              <a:t>2018 APPLICATIONS – FTENS (TVETS) – CONT’</a:t>
            </a:r>
          </a:p>
          <a:p>
            <a:pPr defTabSz="1219170">
              <a:buClr>
                <a:srgbClr val="C00000"/>
              </a:buClr>
            </a:pPr>
            <a:r>
              <a:rPr lang="en-ZA" sz="1600" b="1" dirty="0">
                <a:solidFill>
                  <a:prstClr val="white">
                    <a:lumMod val="50000"/>
                  </a:prstClr>
                </a:solidFill>
                <a:cs typeface="Arial" panose="020B0604020202020204" pitchFamily="34" charset="0"/>
              </a:rPr>
              <a:t>DETAILED FUNDING REPORT (26 FEBRUARY 2018)</a:t>
            </a:r>
          </a:p>
        </p:txBody>
      </p:sp>
      <p:graphicFrame>
        <p:nvGraphicFramePr>
          <p:cNvPr id="3" name="Table 2"/>
          <p:cNvGraphicFramePr>
            <a:graphicFrameLocks noGrp="1"/>
          </p:cNvGraphicFramePr>
          <p:nvPr>
            <p:extLst/>
          </p:nvPr>
        </p:nvGraphicFramePr>
        <p:xfrm>
          <a:off x="239349" y="1086903"/>
          <a:ext cx="11617287" cy="5647320"/>
        </p:xfrm>
        <a:graphic>
          <a:graphicData uri="http://schemas.openxmlformats.org/drawingml/2006/table">
            <a:tbl>
              <a:tblPr firstRow="1" bandRow="1">
                <a:tableStyleId>{93296810-A885-4BE3-A3E7-6D5BEEA58F35}</a:tableStyleId>
              </a:tblPr>
              <a:tblGrid>
                <a:gridCol w="2880321">
                  <a:extLst>
                    <a:ext uri="{9D8B030D-6E8A-4147-A177-3AD203B41FA5}">
                      <a16:colId xmlns:a16="http://schemas.microsoft.com/office/drawing/2014/main" xmlns="" val="20000"/>
                    </a:ext>
                  </a:extLst>
                </a:gridCol>
                <a:gridCol w="1456161">
                  <a:extLst>
                    <a:ext uri="{9D8B030D-6E8A-4147-A177-3AD203B41FA5}">
                      <a16:colId xmlns:a16="http://schemas.microsoft.com/office/drawing/2014/main" xmlns="" val="20001"/>
                    </a:ext>
                  </a:extLst>
                </a:gridCol>
                <a:gridCol w="1456161">
                  <a:extLst>
                    <a:ext uri="{9D8B030D-6E8A-4147-A177-3AD203B41FA5}">
                      <a16:colId xmlns:a16="http://schemas.microsoft.com/office/drawing/2014/main" xmlns="" val="20002"/>
                    </a:ext>
                  </a:extLst>
                </a:gridCol>
                <a:gridCol w="1456161">
                  <a:extLst>
                    <a:ext uri="{9D8B030D-6E8A-4147-A177-3AD203B41FA5}">
                      <a16:colId xmlns:a16="http://schemas.microsoft.com/office/drawing/2014/main" xmlns="" val="20003"/>
                    </a:ext>
                  </a:extLst>
                </a:gridCol>
                <a:gridCol w="1456161">
                  <a:extLst>
                    <a:ext uri="{9D8B030D-6E8A-4147-A177-3AD203B41FA5}">
                      <a16:colId xmlns:a16="http://schemas.microsoft.com/office/drawing/2014/main" xmlns="" val="20004"/>
                    </a:ext>
                  </a:extLst>
                </a:gridCol>
                <a:gridCol w="1456161">
                  <a:extLst>
                    <a:ext uri="{9D8B030D-6E8A-4147-A177-3AD203B41FA5}">
                      <a16:colId xmlns:a16="http://schemas.microsoft.com/office/drawing/2014/main" xmlns="" val="20005"/>
                    </a:ext>
                  </a:extLst>
                </a:gridCol>
                <a:gridCol w="1456161">
                  <a:extLst>
                    <a:ext uri="{9D8B030D-6E8A-4147-A177-3AD203B41FA5}">
                      <a16:colId xmlns:a16="http://schemas.microsoft.com/office/drawing/2014/main" xmlns="" val="20006"/>
                    </a:ext>
                  </a:extLst>
                </a:gridCol>
              </a:tblGrid>
              <a:tr h="494427">
                <a:tc>
                  <a:txBody>
                    <a:bodyPr/>
                    <a:lstStyle/>
                    <a:p>
                      <a:pPr algn="ctr" rtl="0" fontAlgn="t"/>
                      <a:r>
                        <a:rPr lang="en-US" sz="1100" u="none" strike="noStrike" dirty="0">
                          <a:effectLst/>
                        </a:rPr>
                        <a:t> </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 APPLICATIONS RECEIVED </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ADMISSIONS RECEIVED </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 ADMISSIONS  MATCHED TO APPLICATIONS </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FUNDED WITH ADMISSION</a:t>
                      </a:r>
                      <a:endParaRPr lang="en-US"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ZA" sz="1100" u="none" strike="noStrike" dirty="0">
                          <a:effectLst/>
                        </a:rPr>
                        <a:t>NOT YET FUNDED BUT HAS ADMISSION</a:t>
                      </a:r>
                      <a:endParaRPr lang="en-ZA" sz="1100" b="1" i="0" u="none" strike="noStrike" dirty="0">
                        <a:solidFill>
                          <a:schemeClr val="bg1"/>
                        </a:solidFill>
                        <a:effectLst/>
                        <a:latin typeface="Calibri" panose="020F0502020204030204" pitchFamily="34" charset="0"/>
                      </a:endParaRPr>
                    </a:p>
                  </a:txBody>
                  <a:tcPr marL="6747" marR="6747" marT="6747" marB="0" anchor="ctr"/>
                </a:tc>
                <a:tc>
                  <a:txBody>
                    <a:bodyPr/>
                    <a:lstStyle/>
                    <a:p>
                      <a:pPr algn="ctr" rtl="0" fontAlgn="t"/>
                      <a:r>
                        <a:rPr lang="en-US" sz="1100" u="none" strike="noStrike" dirty="0">
                          <a:effectLst/>
                        </a:rPr>
                        <a:t>FINANCIAL ELIGIBLE WITHOUT ADMISSION</a:t>
                      </a:r>
                      <a:endParaRPr lang="en-US" sz="1100" b="1" i="0" u="none" strike="noStrike" dirty="0">
                        <a:solidFill>
                          <a:schemeClr val="bg1"/>
                        </a:solidFill>
                        <a:effectLst/>
                        <a:latin typeface="Calibri" panose="020F0502020204030204" pitchFamily="34" charset="0"/>
                      </a:endParaRPr>
                    </a:p>
                  </a:txBody>
                  <a:tcPr marL="6747" marR="6747" marT="6747" marB="0" anchor="ctr"/>
                </a:tc>
                <a:extLst>
                  <a:ext uri="{0D108BD9-81ED-4DB2-BD59-A6C34878D82A}">
                    <a16:rowId xmlns:a16="http://schemas.microsoft.com/office/drawing/2014/main" xmlns="" val="10000"/>
                  </a:ext>
                </a:extLst>
              </a:tr>
              <a:tr h="186559">
                <a:tc>
                  <a:txBody>
                    <a:bodyPr/>
                    <a:lstStyle/>
                    <a:p>
                      <a:pPr algn="l" rtl="0" fontAlgn="b"/>
                      <a:r>
                        <a:rPr lang="en-US" sz="1100" u="none" strike="noStrike" dirty="0">
                          <a:solidFill>
                            <a:srgbClr val="002060"/>
                          </a:solidFill>
                          <a:effectLst/>
                          <a:latin typeface="+mn-lt"/>
                        </a:rPr>
                        <a:t>MALUTI FET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3,116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49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49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44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5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384 </a:t>
                      </a:r>
                    </a:p>
                  </a:txBody>
                  <a:tcPr marL="6327" marR="6327" marT="6327" marB="0" anchor="b"/>
                </a:tc>
                <a:extLst>
                  <a:ext uri="{0D108BD9-81ED-4DB2-BD59-A6C34878D82A}">
                    <a16:rowId xmlns:a16="http://schemas.microsoft.com/office/drawing/2014/main" xmlns="" val="10001"/>
                  </a:ext>
                </a:extLst>
              </a:tr>
              <a:tr h="186559">
                <a:tc>
                  <a:txBody>
                    <a:bodyPr/>
                    <a:lstStyle/>
                    <a:p>
                      <a:pPr algn="l" rtl="0" fontAlgn="b"/>
                      <a:r>
                        <a:rPr lang="en-US" sz="1100" u="none" strike="noStrike" dirty="0">
                          <a:solidFill>
                            <a:srgbClr val="002060"/>
                          </a:solidFill>
                          <a:effectLst/>
                          <a:latin typeface="+mn-lt"/>
                        </a:rPr>
                        <a:t>MNAMBITHI FET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1,785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104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104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93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74 </a:t>
                      </a:r>
                    </a:p>
                  </a:txBody>
                  <a:tcPr marL="6327" marR="6327" marT="6327" marB="0" anchor="b"/>
                </a:tc>
                <a:extLst>
                  <a:ext uri="{0D108BD9-81ED-4DB2-BD59-A6C34878D82A}">
                    <a16:rowId xmlns:a16="http://schemas.microsoft.com/office/drawing/2014/main" xmlns="" val="10002"/>
                  </a:ext>
                </a:extLst>
              </a:tr>
              <a:tr h="186559">
                <a:tc>
                  <a:txBody>
                    <a:bodyPr/>
                    <a:lstStyle/>
                    <a:p>
                      <a:pPr algn="l" rtl="0" fontAlgn="b"/>
                      <a:r>
                        <a:rPr lang="en-ZA" sz="1100" u="none" strike="noStrike" dirty="0">
                          <a:solidFill>
                            <a:srgbClr val="002060"/>
                          </a:solidFill>
                          <a:effectLst/>
                          <a:latin typeface="+mn-lt"/>
                        </a:rPr>
                        <a:t>MOPANI SOUTH EAST FET COLLEGE</a:t>
                      </a:r>
                      <a:endParaRPr lang="en-ZA"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2,124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23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8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68 </a:t>
                      </a:r>
                    </a:p>
                  </a:txBody>
                  <a:tcPr marL="6327" marR="6327" marT="6327" marB="0" anchor="b"/>
                </a:tc>
                <a:extLst>
                  <a:ext uri="{0D108BD9-81ED-4DB2-BD59-A6C34878D82A}">
                    <a16:rowId xmlns:a16="http://schemas.microsoft.com/office/drawing/2014/main" xmlns="" val="10003"/>
                  </a:ext>
                </a:extLst>
              </a:tr>
              <a:tr h="186559">
                <a:tc>
                  <a:txBody>
                    <a:bodyPr/>
                    <a:lstStyle/>
                    <a:p>
                      <a:pPr algn="l" rtl="0" fontAlgn="b"/>
                      <a:r>
                        <a:rPr lang="en-US" sz="1100" u="none" strike="noStrike" dirty="0">
                          <a:solidFill>
                            <a:srgbClr val="002060"/>
                          </a:solidFill>
                          <a:effectLst/>
                          <a:latin typeface="+mn-lt"/>
                        </a:rPr>
                        <a:t>MOTHEO FET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4,529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3,901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3,901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3,379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522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297 </a:t>
                      </a:r>
                    </a:p>
                  </a:txBody>
                  <a:tcPr marL="6327" marR="6327" marT="6327" marB="0" anchor="b"/>
                </a:tc>
                <a:extLst>
                  <a:ext uri="{0D108BD9-81ED-4DB2-BD59-A6C34878D82A}">
                    <a16:rowId xmlns:a16="http://schemas.microsoft.com/office/drawing/2014/main" xmlns="" val="10004"/>
                  </a:ext>
                </a:extLst>
              </a:tr>
              <a:tr h="186559">
                <a:tc>
                  <a:txBody>
                    <a:bodyPr/>
                    <a:lstStyle/>
                    <a:p>
                      <a:pPr algn="l" rtl="0" fontAlgn="b"/>
                      <a:r>
                        <a:rPr lang="en-US" sz="1100" u="none" strike="noStrike" dirty="0">
                          <a:solidFill>
                            <a:srgbClr val="002060"/>
                          </a:solidFill>
                          <a:effectLst/>
                          <a:latin typeface="+mn-lt"/>
                        </a:rPr>
                        <a:t>MTHASHANA FET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1,600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780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780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701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79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99 </a:t>
                      </a:r>
                    </a:p>
                  </a:txBody>
                  <a:tcPr marL="6327" marR="6327" marT="6327" marB="0" anchor="b"/>
                </a:tc>
                <a:extLst>
                  <a:ext uri="{0D108BD9-81ED-4DB2-BD59-A6C34878D82A}">
                    <a16:rowId xmlns:a16="http://schemas.microsoft.com/office/drawing/2014/main" xmlns="" val="10005"/>
                  </a:ext>
                </a:extLst>
              </a:tr>
              <a:tr h="186559">
                <a:tc>
                  <a:txBody>
                    <a:bodyPr/>
                    <a:lstStyle/>
                    <a:p>
                      <a:pPr algn="l" rtl="0" fontAlgn="b"/>
                      <a:r>
                        <a:rPr lang="en-US" sz="1100" u="none" strike="noStrike" dirty="0">
                          <a:solidFill>
                            <a:srgbClr val="002060"/>
                          </a:solidFill>
                          <a:effectLst/>
                          <a:latin typeface="+mn-lt"/>
                        </a:rPr>
                        <a:t>NKANGALA FET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3,083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2,314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2,314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2,066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248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481 </a:t>
                      </a:r>
                    </a:p>
                  </a:txBody>
                  <a:tcPr marL="6327" marR="6327" marT="6327" marB="0" anchor="b"/>
                </a:tc>
                <a:extLst>
                  <a:ext uri="{0D108BD9-81ED-4DB2-BD59-A6C34878D82A}">
                    <a16:rowId xmlns:a16="http://schemas.microsoft.com/office/drawing/2014/main" xmlns="" val="10006"/>
                  </a:ext>
                </a:extLst>
              </a:tr>
              <a:tr h="186559">
                <a:tc>
                  <a:txBody>
                    <a:bodyPr/>
                    <a:lstStyle/>
                    <a:p>
                      <a:pPr algn="l" rtl="0" fontAlgn="b"/>
                      <a:r>
                        <a:rPr lang="en-ZA" sz="1100" u="none" strike="noStrike">
                          <a:solidFill>
                            <a:srgbClr val="002060"/>
                          </a:solidFill>
                          <a:effectLst/>
                          <a:latin typeface="+mn-lt"/>
                        </a:rPr>
                        <a:t>NORTHERN CAPE RURAL FET COLLEGE</a:t>
                      </a:r>
                      <a:endParaRPr lang="en-ZA"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1,774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18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101 </a:t>
                      </a:r>
                    </a:p>
                  </a:txBody>
                  <a:tcPr marL="6327" marR="6327" marT="6327" marB="0" anchor="b"/>
                </a:tc>
                <a:extLst>
                  <a:ext uri="{0D108BD9-81ED-4DB2-BD59-A6C34878D82A}">
                    <a16:rowId xmlns:a16="http://schemas.microsoft.com/office/drawing/2014/main" xmlns="" val="10007"/>
                  </a:ext>
                </a:extLst>
              </a:tr>
              <a:tr h="186559">
                <a:tc>
                  <a:txBody>
                    <a:bodyPr/>
                    <a:lstStyle/>
                    <a:p>
                      <a:pPr algn="l" rtl="0" fontAlgn="b"/>
                      <a:r>
                        <a:rPr lang="en-ZA" sz="1100" u="none" strike="noStrike" dirty="0">
                          <a:solidFill>
                            <a:srgbClr val="002060"/>
                          </a:solidFill>
                          <a:effectLst/>
                          <a:latin typeface="+mn-lt"/>
                        </a:rPr>
                        <a:t>NORTHERN CAPE URBAN FET COLLEGE</a:t>
                      </a:r>
                      <a:endParaRPr lang="en-ZA"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1,752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38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38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29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9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156 </a:t>
                      </a:r>
                    </a:p>
                  </a:txBody>
                  <a:tcPr marL="6327" marR="6327" marT="6327" marB="0" anchor="b"/>
                </a:tc>
                <a:extLst>
                  <a:ext uri="{0D108BD9-81ED-4DB2-BD59-A6C34878D82A}">
                    <a16:rowId xmlns:a16="http://schemas.microsoft.com/office/drawing/2014/main" xmlns="" val="10008"/>
                  </a:ext>
                </a:extLst>
              </a:tr>
              <a:tr h="186559">
                <a:tc>
                  <a:txBody>
                    <a:bodyPr/>
                    <a:lstStyle/>
                    <a:p>
                      <a:pPr algn="l" rtl="0" fontAlgn="b"/>
                      <a:r>
                        <a:rPr lang="en-US" sz="1100" u="none" strike="noStrike" dirty="0">
                          <a:solidFill>
                            <a:srgbClr val="002060"/>
                          </a:solidFill>
                          <a:effectLst/>
                          <a:latin typeface="+mn-lt"/>
                        </a:rPr>
                        <a:t>NORTHLINK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4,402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3,506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3,506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118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3,388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978 </a:t>
                      </a:r>
                    </a:p>
                  </a:txBody>
                  <a:tcPr marL="6327" marR="6327" marT="6327" marB="0" anchor="b"/>
                </a:tc>
                <a:extLst>
                  <a:ext uri="{0D108BD9-81ED-4DB2-BD59-A6C34878D82A}">
                    <a16:rowId xmlns:a16="http://schemas.microsoft.com/office/drawing/2014/main" xmlns="" val="10009"/>
                  </a:ext>
                </a:extLst>
              </a:tr>
              <a:tr h="186559">
                <a:tc>
                  <a:txBody>
                    <a:bodyPr/>
                    <a:lstStyle/>
                    <a:p>
                      <a:pPr algn="l" rtl="0" fontAlgn="b"/>
                      <a:r>
                        <a:rPr lang="en-US" sz="1100" u="none" strike="noStrike" dirty="0">
                          <a:solidFill>
                            <a:srgbClr val="002060"/>
                          </a:solidFill>
                          <a:effectLst/>
                          <a:latin typeface="+mn-lt"/>
                        </a:rPr>
                        <a:t>ORBIT FET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3,855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2,782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2,782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2,386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396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510 </a:t>
                      </a:r>
                    </a:p>
                  </a:txBody>
                  <a:tcPr marL="6327" marR="6327" marT="6327" marB="0" anchor="b"/>
                </a:tc>
                <a:extLst>
                  <a:ext uri="{0D108BD9-81ED-4DB2-BD59-A6C34878D82A}">
                    <a16:rowId xmlns:a16="http://schemas.microsoft.com/office/drawing/2014/main" xmlns="" val="10010"/>
                  </a:ext>
                </a:extLst>
              </a:tr>
              <a:tr h="186559">
                <a:tc>
                  <a:txBody>
                    <a:bodyPr/>
                    <a:lstStyle/>
                    <a:p>
                      <a:pPr algn="l" rtl="0" fontAlgn="b"/>
                      <a:r>
                        <a:rPr lang="en-US" sz="1100" u="none" strike="noStrike" dirty="0">
                          <a:solidFill>
                            <a:srgbClr val="002060"/>
                          </a:solidFill>
                          <a:effectLst/>
                          <a:latin typeface="+mn-lt"/>
                        </a:rPr>
                        <a:t>PORT ELIZABETH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2,154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408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408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337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71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348 </a:t>
                      </a:r>
                    </a:p>
                  </a:txBody>
                  <a:tcPr marL="6327" marR="6327" marT="6327" marB="0" anchor="b"/>
                </a:tc>
                <a:extLst>
                  <a:ext uri="{0D108BD9-81ED-4DB2-BD59-A6C34878D82A}">
                    <a16:rowId xmlns:a16="http://schemas.microsoft.com/office/drawing/2014/main" xmlns="" val="10011"/>
                  </a:ext>
                </a:extLst>
              </a:tr>
              <a:tr h="186559">
                <a:tc>
                  <a:txBody>
                    <a:bodyPr/>
                    <a:lstStyle/>
                    <a:p>
                      <a:pPr algn="l" rtl="0" fontAlgn="b"/>
                      <a:r>
                        <a:rPr lang="en-US" sz="1100" u="none" strike="noStrike">
                          <a:solidFill>
                            <a:srgbClr val="002060"/>
                          </a:solidFill>
                          <a:effectLst/>
                          <a:latin typeface="+mn-lt"/>
                        </a:rPr>
                        <a:t>SEDIBENG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5,068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74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74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61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13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243 </a:t>
                      </a:r>
                    </a:p>
                  </a:txBody>
                  <a:tcPr marL="6327" marR="6327" marT="6327" marB="0" anchor="b"/>
                </a:tc>
                <a:extLst>
                  <a:ext uri="{0D108BD9-81ED-4DB2-BD59-A6C34878D82A}">
                    <a16:rowId xmlns:a16="http://schemas.microsoft.com/office/drawing/2014/main" xmlns="" val="10012"/>
                  </a:ext>
                </a:extLst>
              </a:tr>
              <a:tr h="186559">
                <a:tc>
                  <a:txBody>
                    <a:bodyPr/>
                    <a:lstStyle/>
                    <a:p>
                      <a:pPr algn="l" rtl="0" fontAlgn="b"/>
                      <a:r>
                        <a:rPr lang="en-US" sz="1100" u="none" strike="noStrike">
                          <a:solidFill>
                            <a:srgbClr val="002060"/>
                          </a:solidFill>
                          <a:effectLst/>
                          <a:latin typeface="+mn-lt"/>
                        </a:rPr>
                        <a:t>SEKHUKHUNE FET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2,183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24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7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134 </a:t>
                      </a:r>
                    </a:p>
                  </a:txBody>
                  <a:tcPr marL="6327" marR="6327" marT="6327" marB="0" anchor="b"/>
                </a:tc>
                <a:extLst>
                  <a:ext uri="{0D108BD9-81ED-4DB2-BD59-A6C34878D82A}">
                    <a16:rowId xmlns:a16="http://schemas.microsoft.com/office/drawing/2014/main" xmlns="" val="10013"/>
                  </a:ext>
                </a:extLst>
              </a:tr>
              <a:tr h="186559">
                <a:tc>
                  <a:txBody>
                    <a:bodyPr/>
                    <a:lstStyle/>
                    <a:p>
                      <a:pPr algn="l" rtl="0" fontAlgn="b"/>
                      <a:r>
                        <a:rPr lang="en-US" sz="1100" u="none" strike="noStrike">
                          <a:solidFill>
                            <a:srgbClr val="002060"/>
                          </a:solidFill>
                          <a:effectLst/>
                          <a:latin typeface="+mn-lt"/>
                        </a:rPr>
                        <a:t>SOUTH CAPE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1,823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1,630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1,630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1,464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166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88 </a:t>
                      </a:r>
                    </a:p>
                  </a:txBody>
                  <a:tcPr marL="6327" marR="6327" marT="6327" marB="0" anchor="b"/>
                </a:tc>
                <a:extLst>
                  <a:ext uri="{0D108BD9-81ED-4DB2-BD59-A6C34878D82A}">
                    <a16:rowId xmlns:a16="http://schemas.microsoft.com/office/drawing/2014/main" xmlns="" val="10014"/>
                  </a:ext>
                </a:extLst>
              </a:tr>
              <a:tr h="186559">
                <a:tc>
                  <a:txBody>
                    <a:bodyPr/>
                    <a:lstStyle/>
                    <a:p>
                      <a:pPr algn="l" rtl="0" fontAlgn="b"/>
                      <a:r>
                        <a:rPr lang="en-US" sz="1100" u="none" strike="noStrike">
                          <a:solidFill>
                            <a:srgbClr val="002060"/>
                          </a:solidFill>
                          <a:effectLst/>
                          <a:latin typeface="+mn-lt"/>
                        </a:rPr>
                        <a:t>SOUTH WEST GAUTENG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6,455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5,541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5,541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4,941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600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471 </a:t>
                      </a:r>
                    </a:p>
                  </a:txBody>
                  <a:tcPr marL="6327" marR="6327" marT="6327" marB="0" anchor="b"/>
                </a:tc>
                <a:extLst>
                  <a:ext uri="{0D108BD9-81ED-4DB2-BD59-A6C34878D82A}">
                    <a16:rowId xmlns:a16="http://schemas.microsoft.com/office/drawing/2014/main" xmlns="" val="10015"/>
                  </a:ext>
                </a:extLst>
              </a:tr>
              <a:tr h="186559">
                <a:tc>
                  <a:txBody>
                    <a:bodyPr/>
                    <a:lstStyle/>
                    <a:p>
                      <a:pPr algn="l" rtl="0" fontAlgn="b"/>
                      <a:r>
                        <a:rPr lang="en-US" sz="1100" u="none" strike="noStrike">
                          <a:solidFill>
                            <a:srgbClr val="002060"/>
                          </a:solidFill>
                          <a:effectLst/>
                          <a:latin typeface="+mn-lt"/>
                        </a:rPr>
                        <a:t>TALETSO FET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2,096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34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7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280 </a:t>
                      </a:r>
                    </a:p>
                  </a:txBody>
                  <a:tcPr marL="6327" marR="6327" marT="6327" marB="0" anchor="b"/>
                </a:tc>
                <a:extLst>
                  <a:ext uri="{0D108BD9-81ED-4DB2-BD59-A6C34878D82A}">
                    <a16:rowId xmlns:a16="http://schemas.microsoft.com/office/drawing/2014/main" xmlns="" val="10016"/>
                  </a:ext>
                </a:extLst>
              </a:tr>
              <a:tr h="186559">
                <a:tc>
                  <a:txBody>
                    <a:bodyPr/>
                    <a:lstStyle/>
                    <a:p>
                      <a:pPr algn="l" rtl="0" fontAlgn="b"/>
                      <a:r>
                        <a:rPr lang="en-US" sz="1100" u="none" strike="noStrike">
                          <a:solidFill>
                            <a:srgbClr val="002060"/>
                          </a:solidFill>
                          <a:effectLst/>
                          <a:latin typeface="+mn-lt"/>
                        </a:rPr>
                        <a:t>THEKWINI FET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2,561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1,882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1,882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1,591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291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329 </a:t>
                      </a:r>
                    </a:p>
                  </a:txBody>
                  <a:tcPr marL="6327" marR="6327" marT="6327" marB="0" anchor="b"/>
                </a:tc>
                <a:extLst>
                  <a:ext uri="{0D108BD9-81ED-4DB2-BD59-A6C34878D82A}">
                    <a16:rowId xmlns:a16="http://schemas.microsoft.com/office/drawing/2014/main" xmlns="" val="10017"/>
                  </a:ext>
                </a:extLst>
              </a:tr>
              <a:tr h="287119">
                <a:tc>
                  <a:txBody>
                    <a:bodyPr/>
                    <a:lstStyle/>
                    <a:p>
                      <a:pPr algn="l" rtl="0" fontAlgn="b"/>
                      <a:r>
                        <a:rPr lang="en-US" sz="1100" u="none" strike="noStrike">
                          <a:solidFill>
                            <a:srgbClr val="002060"/>
                          </a:solidFill>
                          <a:effectLst/>
                          <a:latin typeface="+mn-lt"/>
                        </a:rPr>
                        <a:t>TSHWANA NORTH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4,539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145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145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113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32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1,175 </a:t>
                      </a:r>
                    </a:p>
                  </a:txBody>
                  <a:tcPr marL="6327" marR="6327" marT="6327" marB="0" anchor="b"/>
                </a:tc>
                <a:extLst>
                  <a:ext uri="{0D108BD9-81ED-4DB2-BD59-A6C34878D82A}">
                    <a16:rowId xmlns:a16="http://schemas.microsoft.com/office/drawing/2014/main" xmlns="" val="10018"/>
                  </a:ext>
                </a:extLst>
              </a:tr>
              <a:tr h="186559">
                <a:tc>
                  <a:txBody>
                    <a:bodyPr/>
                    <a:lstStyle/>
                    <a:p>
                      <a:pPr algn="l" rtl="0" fontAlgn="b"/>
                      <a:r>
                        <a:rPr lang="en-US" sz="1100" u="none" strike="noStrike">
                          <a:solidFill>
                            <a:srgbClr val="002060"/>
                          </a:solidFill>
                          <a:effectLst/>
                          <a:latin typeface="+mn-lt"/>
                        </a:rPr>
                        <a:t>TSHWANE SOUTH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2,928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101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101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76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25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567 </a:t>
                      </a:r>
                    </a:p>
                  </a:txBody>
                  <a:tcPr marL="6327" marR="6327" marT="6327" marB="0" anchor="b"/>
                </a:tc>
                <a:extLst>
                  <a:ext uri="{0D108BD9-81ED-4DB2-BD59-A6C34878D82A}">
                    <a16:rowId xmlns:a16="http://schemas.microsoft.com/office/drawing/2014/main" xmlns="" val="10019"/>
                  </a:ext>
                </a:extLst>
              </a:tr>
              <a:tr h="186559">
                <a:tc>
                  <a:txBody>
                    <a:bodyPr/>
                    <a:lstStyle/>
                    <a:p>
                      <a:pPr algn="l" rtl="0" fontAlgn="b"/>
                      <a:r>
                        <a:rPr lang="en-US" sz="1100" u="none" strike="noStrike">
                          <a:solidFill>
                            <a:srgbClr val="002060"/>
                          </a:solidFill>
                          <a:effectLst/>
                          <a:latin typeface="+mn-lt"/>
                        </a:rPr>
                        <a:t>UMFOLOZI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3,270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2,244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2,244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1,968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276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476 </a:t>
                      </a:r>
                    </a:p>
                  </a:txBody>
                  <a:tcPr marL="6327" marR="6327" marT="6327" marB="0" anchor="b"/>
                </a:tc>
                <a:extLst>
                  <a:ext uri="{0D108BD9-81ED-4DB2-BD59-A6C34878D82A}">
                    <a16:rowId xmlns:a16="http://schemas.microsoft.com/office/drawing/2014/main" xmlns="" val="10020"/>
                  </a:ext>
                </a:extLst>
              </a:tr>
              <a:tr h="186559">
                <a:tc>
                  <a:txBody>
                    <a:bodyPr/>
                    <a:lstStyle/>
                    <a:p>
                      <a:pPr algn="l" rtl="0" fontAlgn="b"/>
                      <a:r>
                        <a:rPr lang="en-US" sz="1100" u="none" strike="noStrike">
                          <a:solidFill>
                            <a:srgbClr val="002060"/>
                          </a:solidFill>
                          <a:effectLst/>
                          <a:latin typeface="+mn-lt"/>
                        </a:rPr>
                        <a:t>UMGUNGUNDLOVU FET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3,428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166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166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118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48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1,546 </a:t>
                      </a:r>
                    </a:p>
                  </a:txBody>
                  <a:tcPr marL="6327" marR="6327" marT="6327" marB="0" anchor="b"/>
                </a:tc>
                <a:extLst>
                  <a:ext uri="{0D108BD9-81ED-4DB2-BD59-A6C34878D82A}">
                    <a16:rowId xmlns:a16="http://schemas.microsoft.com/office/drawing/2014/main" xmlns="" val="10021"/>
                  </a:ext>
                </a:extLst>
              </a:tr>
              <a:tr h="186559">
                <a:tc>
                  <a:txBody>
                    <a:bodyPr/>
                    <a:lstStyle/>
                    <a:p>
                      <a:pPr algn="l" rtl="0" fontAlgn="b"/>
                      <a:r>
                        <a:rPr lang="en-US" sz="1100" u="none" strike="noStrike">
                          <a:solidFill>
                            <a:srgbClr val="002060"/>
                          </a:solidFill>
                          <a:effectLst/>
                          <a:latin typeface="+mn-lt"/>
                        </a:rPr>
                        <a:t>VHEMBE FET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6,258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5,333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5,333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4,868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465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140 </a:t>
                      </a:r>
                    </a:p>
                  </a:txBody>
                  <a:tcPr marL="6327" marR="6327" marT="6327" marB="0" anchor="b"/>
                </a:tc>
                <a:extLst>
                  <a:ext uri="{0D108BD9-81ED-4DB2-BD59-A6C34878D82A}">
                    <a16:rowId xmlns:a16="http://schemas.microsoft.com/office/drawing/2014/main" xmlns="" val="10022"/>
                  </a:ext>
                </a:extLst>
              </a:tr>
              <a:tr h="186559">
                <a:tc>
                  <a:txBody>
                    <a:bodyPr/>
                    <a:lstStyle/>
                    <a:p>
                      <a:pPr algn="l" rtl="0" fontAlgn="b"/>
                      <a:r>
                        <a:rPr lang="en-US" sz="1100" u="none" strike="noStrike">
                          <a:solidFill>
                            <a:srgbClr val="002060"/>
                          </a:solidFill>
                          <a:effectLst/>
                          <a:latin typeface="+mn-lt"/>
                        </a:rPr>
                        <a:t>VUSELELA FET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2,032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53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53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39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14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199 </a:t>
                      </a:r>
                    </a:p>
                  </a:txBody>
                  <a:tcPr marL="6327" marR="6327" marT="6327" marB="0" anchor="b"/>
                </a:tc>
                <a:extLst>
                  <a:ext uri="{0D108BD9-81ED-4DB2-BD59-A6C34878D82A}">
                    <a16:rowId xmlns:a16="http://schemas.microsoft.com/office/drawing/2014/main" xmlns="" val="10023"/>
                  </a:ext>
                </a:extLst>
              </a:tr>
              <a:tr h="186559">
                <a:tc>
                  <a:txBody>
                    <a:bodyPr/>
                    <a:lstStyle/>
                    <a:p>
                      <a:pPr algn="l" rtl="0" fontAlgn="b"/>
                      <a:r>
                        <a:rPr lang="en-US" sz="1100" u="none" strike="noStrike">
                          <a:solidFill>
                            <a:srgbClr val="002060"/>
                          </a:solidFill>
                          <a:effectLst/>
                          <a:latin typeface="+mn-lt"/>
                        </a:rPr>
                        <a:t>WATERBERG FET COLLEGE</a:t>
                      </a:r>
                      <a:endParaRPr lang="en-US" sz="1100" b="0" i="0" u="none" strike="noStrike">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1,728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45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45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30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15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325 </a:t>
                      </a:r>
                    </a:p>
                  </a:txBody>
                  <a:tcPr marL="6327" marR="6327" marT="6327" marB="0" anchor="b"/>
                </a:tc>
                <a:extLst>
                  <a:ext uri="{0D108BD9-81ED-4DB2-BD59-A6C34878D82A}">
                    <a16:rowId xmlns:a16="http://schemas.microsoft.com/office/drawing/2014/main" xmlns="" val="10024"/>
                  </a:ext>
                </a:extLst>
              </a:tr>
              <a:tr h="186559">
                <a:tc>
                  <a:txBody>
                    <a:bodyPr/>
                    <a:lstStyle/>
                    <a:p>
                      <a:pPr algn="l" rtl="0" fontAlgn="b"/>
                      <a:r>
                        <a:rPr lang="en-US" sz="1100" u="none" strike="noStrike" dirty="0">
                          <a:solidFill>
                            <a:srgbClr val="002060"/>
                          </a:solidFill>
                          <a:effectLst/>
                          <a:latin typeface="+mn-lt"/>
                        </a:rPr>
                        <a:t>WEST COAST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3,032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53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53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12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52 </a:t>
                      </a:r>
                    </a:p>
                  </a:txBody>
                  <a:tcPr marL="6327" marR="6327" marT="6327" marB="0" anchor="b"/>
                </a:tc>
                <a:extLst>
                  <a:ext uri="{0D108BD9-81ED-4DB2-BD59-A6C34878D82A}">
                    <a16:rowId xmlns:a16="http://schemas.microsoft.com/office/drawing/2014/main" xmlns="" val="10025"/>
                  </a:ext>
                </a:extLst>
              </a:tr>
              <a:tr h="186559">
                <a:tc>
                  <a:txBody>
                    <a:bodyPr/>
                    <a:lstStyle/>
                    <a:p>
                      <a:pPr algn="l" rtl="0" fontAlgn="b"/>
                      <a:r>
                        <a:rPr lang="en-US" sz="1100" u="none" strike="noStrike" dirty="0">
                          <a:solidFill>
                            <a:srgbClr val="002060"/>
                          </a:solidFill>
                          <a:effectLst/>
                          <a:latin typeface="+mn-lt"/>
                        </a:rPr>
                        <a:t>WESTERN COLLEGE</a:t>
                      </a:r>
                      <a:endParaRPr lang="en-US" sz="1100" b="0" i="0" u="none" strike="noStrike" dirty="0">
                        <a:solidFill>
                          <a:srgbClr val="002060"/>
                        </a:solidFill>
                        <a:effectLst/>
                        <a:latin typeface="+mn-lt"/>
                      </a:endParaRP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5,245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5,027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5,027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4,606 </a:t>
                      </a:r>
                    </a:p>
                  </a:txBody>
                  <a:tcPr marL="6327" marR="6327" marT="6327" marB="0" anchor="b"/>
                </a:tc>
                <a:tc>
                  <a:txBody>
                    <a:bodyPr/>
                    <a:lstStyle/>
                    <a:p>
                      <a:pPr marL="0" algn="r" defTabSz="914400" rtl="0" eaLnBrk="1" fontAlgn="b" latinLnBrk="0" hangingPunct="1"/>
                      <a:r>
                        <a:rPr lang="en-US" sz="1100" b="0" i="0" u="none" strike="noStrike" kern="1200">
                          <a:solidFill>
                            <a:srgbClr val="002060"/>
                          </a:solidFill>
                          <a:effectLst/>
                          <a:latin typeface="+mn-lt"/>
                          <a:ea typeface="+mn-ea"/>
                          <a:cs typeface="+mn-cs"/>
                        </a:rPr>
                        <a:t>                       421 </a:t>
                      </a:r>
                    </a:p>
                  </a:txBody>
                  <a:tcPr marL="6327" marR="6327" marT="6327" marB="0" anchor="b"/>
                </a:tc>
                <a:tc>
                  <a:txBody>
                    <a:bodyPr/>
                    <a:lstStyle/>
                    <a:p>
                      <a:pPr marL="0" algn="r" defTabSz="914400" rtl="0" eaLnBrk="1" fontAlgn="b" latinLnBrk="0" hangingPunct="1"/>
                      <a:r>
                        <a:rPr lang="en-US" sz="1100" b="0" i="0" u="none" strike="noStrike" kern="1200" dirty="0">
                          <a:solidFill>
                            <a:srgbClr val="002060"/>
                          </a:solidFill>
                          <a:effectLst/>
                          <a:latin typeface="+mn-lt"/>
                          <a:ea typeface="+mn-ea"/>
                          <a:cs typeface="+mn-cs"/>
                        </a:rPr>
                        <a:t>                         21 </a:t>
                      </a:r>
                    </a:p>
                  </a:txBody>
                  <a:tcPr marL="6327" marR="6327" marT="6327" marB="0" anchor="b"/>
                </a:tc>
                <a:extLst>
                  <a:ext uri="{0D108BD9-81ED-4DB2-BD59-A6C34878D82A}">
                    <a16:rowId xmlns:a16="http://schemas.microsoft.com/office/drawing/2014/main" xmlns="" val="10026"/>
                  </a:ext>
                </a:extLst>
              </a:tr>
              <a:tr h="186559">
                <a:tc>
                  <a:txBody>
                    <a:bodyPr/>
                    <a:lstStyle/>
                    <a:p>
                      <a:pPr algn="l" rtl="0" fontAlgn="b"/>
                      <a:r>
                        <a:rPr lang="en-US" sz="1100" b="1" u="none" strike="noStrike" dirty="0">
                          <a:solidFill>
                            <a:srgbClr val="002060"/>
                          </a:solidFill>
                          <a:effectLst/>
                          <a:latin typeface="+mn-lt"/>
                        </a:rPr>
                        <a:t>TOTAL</a:t>
                      </a:r>
                      <a:endParaRPr lang="en-US" sz="1100" b="1" i="0" u="none" strike="noStrike" dirty="0">
                        <a:solidFill>
                          <a:srgbClr val="002060"/>
                        </a:solidFill>
                        <a:effectLst/>
                        <a:latin typeface="+mn-lt"/>
                      </a:endParaRPr>
                    </a:p>
                  </a:txBody>
                  <a:tcPr marL="56943" marR="6327" marT="6327" marB="0" anchor="b"/>
                </a:tc>
                <a:tc>
                  <a:txBody>
                    <a:bodyPr/>
                    <a:lstStyle/>
                    <a:p>
                      <a:pPr marL="0" algn="r" defTabSz="914400" rtl="0" eaLnBrk="1" fontAlgn="b" latinLnBrk="0" hangingPunct="1"/>
                      <a:r>
                        <a:rPr lang="en-US" sz="1100" b="1" i="0" u="none" strike="noStrike" kern="1200" dirty="0">
                          <a:solidFill>
                            <a:srgbClr val="002060"/>
                          </a:solidFill>
                          <a:effectLst/>
                          <a:latin typeface="+mn-lt"/>
                          <a:ea typeface="+mn-ea"/>
                          <a:cs typeface="+mn-cs"/>
                        </a:rPr>
                        <a:t>              149,496 </a:t>
                      </a:r>
                    </a:p>
                  </a:txBody>
                  <a:tcPr marL="6327" marR="6327" marT="6327" marB="0" anchor="b"/>
                </a:tc>
                <a:tc>
                  <a:txBody>
                    <a:bodyPr/>
                    <a:lstStyle/>
                    <a:p>
                      <a:pPr marL="0" algn="r" defTabSz="914400" rtl="0" eaLnBrk="1" fontAlgn="b" latinLnBrk="0" hangingPunct="1"/>
                      <a:r>
                        <a:rPr lang="en-US" sz="1100" b="1" i="0" u="none" strike="noStrike" kern="1200" dirty="0">
                          <a:solidFill>
                            <a:srgbClr val="002060"/>
                          </a:solidFill>
                          <a:effectLst/>
                          <a:latin typeface="+mn-lt"/>
                          <a:ea typeface="+mn-ea"/>
                          <a:cs typeface="+mn-cs"/>
                        </a:rPr>
                        <a:t>                 61,844 </a:t>
                      </a:r>
                    </a:p>
                  </a:txBody>
                  <a:tcPr marL="6327" marR="6327" marT="6327" marB="0" anchor="b"/>
                </a:tc>
                <a:tc>
                  <a:txBody>
                    <a:bodyPr/>
                    <a:lstStyle/>
                    <a:p>
                      <a:pPr marL="0" algn="r" defTabSz="914400" rtl="0" eaLnBrk="1" fontAlgn="b" latinLnBrk="0" hangingPunct="1"/>
                      <a:r>
                        <a:rPr lang="en-US" sz="1100" b="1" i="0" u="none" strike="noStrike" kern="1200" dirty="0">
                          <a:solidFill>
                            <a:srgbClr val="002060"/>
                          </a:solidFill>
                          <a:effectLst/>
                          <a:latin typeface="+mn-lt"/>
                          <a:ea typeface="+mn-ea"/>
                          <a:cs typeface="+mn-cs"/>
                        </a:rPr>
                        <a:t>                61,844 </a:t>
                      </a:r>
                    </a:p>
                  </a:txBody>
                  <a:tcPr marL="6327" marR="6327" marT="6327" marB="0" anchor="b"/>
                </a:tc>
                <a:tc>
                  <a:txBody>
                    <a:bodyPr/>
                    <a:lstStyle/>
                    <a:p>
                      <a:pPr marL="0" algn="r" defTabSz="914400" rtl="0" eaLnBrk="1" fontAlgn="b" latinLnBrk="0" hangingPunct="1"/>
                      <a:r>
                        <a:rPr lang="en-US" sz="1100" b="1" i="0" u="none" strike="noStrike" kern="1200" dirty="0">
                          <a:solidFill>
                            <a:srgbClr val="002060"/>
                          </a:solidFill>
                          <a:effectLst/>
                          <a:latin typeface="+mn-lt"/>
                          <a:ea typeface="+mn-ea"/>
                          <a:cs typeface="+mn-cs"/>
                        </a:rPr>
                        <a:t>                  49,579 </a:t>
                      </a:r>
                    </a:p>
                  </a:txBody>
                  <a:tcPr marL="6327" marR="6327" marT="6327" marB="0" anchor="b"/>
                </a:tc>
                <a:tc>
                  <a:txBody>
                    <a:bodyPr/>
                    <a:lstStyle/>
                    <a:p>
                      <a:pPr marL="0" algn="r" defTabSz="914400" rtl="0" eaLnBrk="1" fontAlgn="b" latinLnBrk="0" hangingPunct="1"/>
                      <a:r>
                        <a:rPr lang="en-US" sz="1100" b="1" i="0" u="none" strike="noStrike" kern="1200" dirty="0">
                          <a:solidFill>
                            <a:srgbClr val="002060"/>
                          </a:solidFill>
                          <a:effectLst/>
                          <a:latin typeface="+mn-lt"/>
                          <a:ea typeface="+mn-ea"/>
                          <a:cs typeface="+mn-cs"/>
                        </a:rPr>
                        <a:t>                 12,265 </a:t>
                      </a:r>
                    </a:p>
                  </a:txBody>
                  <a:tcPr marL="6327" marR="6327" marT="6327" marB="0" anchor="b"/>
                </a:tc>
                <a:tc>
                  <a:txBody>
                    <a:bodyPr/>
                    <a:lstStyle/>
                    <a:p>
                      <a:pPr marL="0" algn="r" defTabSz="914400" rtl="0" eaLnBrk="1" fontAlgn="b" latinLnBrk="0" hangingPunct="1"/>
                      <a:r>
                        <a:rPr lang="en-US" sz="1100" b="1" i="0" u="none" strike="noStrike" kern="1200" dirty="0">
                          <a:solidFill>
                            <a:srgbClr val="002060"/>
                          </a:solidFill>
                          <a:effectLst/>
                          <a:latin typeface="+mn-lt"/>
                          <a:ea typeface="+mn-ea"/>
                          <a:cs typeface="+mn-cs"/>
                        </a:rPr>
                        <a:t>                 18,482 </a:t>
                      </a:r>
                    </a:p>
                  </a:txBody>
                  <a:tcPr marL="6327" marR="6327" marT="6327" marB="0" anchor="b"/>
                </a:tc>
                <a:extLst>
                  <a:ext uri="{0D108BD9-81ED-4DB2-BD59-A6C34878D82A}">
                    <a16:rowId xmlns:a16="http://schemas.microsoft.com/office/drawing/2014/main" xmlns="" val="10027"/>
                  </a:ext>
                </a:extLst>
              </a:tr>
            </a:tbl>
          </a:graphicData>
        </a:graphic>
      </p:graphicFrame>
    </p:spTree>
    <p:extLst>
      <p:ext uri="{BB962C8B-B14F-4D97-AF65-F5344CB8AC3E}">
        <p14:creationId xmlns:p14="http://schemas.microsoft.com/office/powerpoint/2010/main" xmlns="" val="372782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5360" y="4"/>
            <a:ext cx="10713152" cy="1061442"/>
          </a:xfrm>
          <a:prstGeom prst="rect">
            <a:avLst/>
          </a:prstGeom>
        </p:spPr>
        <p:txBody>
          <a:bodyPr wrap="square" lIns="116336" tIns="58165" rIns="116336" bIns="58165">
            <a:spAutoFit/>
          </a:bodyPr>
          <a:lstStyle/>
          <a:p>
            <a:pPr defTabSz="1219170">
              <a:buClr>
                <a:srgbClr val="C00000"/>
              </a:buClr>
            </a:pPr>
            <a:r>
              <a:rPr lang="en-ZA" sz="4267" b="1" dirty="0">
                <a:solidFill>
                  <a:prstClr val="white">
                    <a:lumMod val="50000"/>
                  </a:prstClr>
                </a:solidFill>
                <a:cs typeface="Arial" panose="020B0604020202020204" pitchFamily="34" charset="0"/>
              </a:rPr>
              <a:t>2018 REJECTED APPLICATIONS</a:t>
            </a:r>
          </a:p>
          <a:p>
            <a:pPr defTabSz="1219170">
              <a:buClr>
                <a:srgbClr val="C00000"/>
              </a:buClr>
            </a:pPr>
            <a:r>
              <a:rPr lang="en-ZA" sz="1867" b="1" dirty="0">
                <a:solidFill>
                  <a:prstClr val="white">
                    <a:lumMod val="50000"/>
                  </a:prstClr>
                </a:solidFill>
                <a:cs typeface="Arial" panose="020B0604020202020204" pitchFamily="34" charset="0"/>
              </a:rPr>
              <a:t>COMMUNICATIONS</a:t>
            </a:r>
          </a:p>
        </p:txBody>
      </p:sp>
      <p:sp>
        <p:nvSpPr>
          <p:cNvPr id="8" name="Rectangle 7"/>
          <p:cNvSpPr/>
          <p:nvPr/>
        </p:nvSpPr>
        <p:spPr>
          <a:xfrm>
            <a:off x="143339" y="2084851"/>
            <a:ext cx="7432523" cy="3047566"/>
          </a:xfrm>
          <a:prstGeom prst="rect">
            <a:avLst/>
          </a:prstGeom>
        </p:spPr>
        <p:txBody>
          <a:bodyPr wrap="square">
            <a:spAutoFit/>
          </a:bodyPr>
          <a:lstStyle/>
          <a:p>
            <a:pPr marL="380990" indent="-380990" defTabSz="1219170">
              <a:buFont typeface="Wingdings" panose="05000000000000000000" pitchFamily="2" charset="2"/>
              <a:buChar char="§"/>
            </a:pPr>
            <a:r>
              <a:rPr lang="en-ZA" sz="1867" dirty="0">
                <a:solidFill>
                  <a:srgbClr val="002060"/>
                </a:solidFill>
              </a:rPr>
              <a:t>Once NSFAS has received and verified all the admission data from University. The entity, shall in the week ending 2</a:t>
            </a:r>
            <a:r>
              <a:rPr lang="en-ZA" sz="1867" baseline="30000" dirty="0">
                <a:solidFill>
                  <a:srgbClr val="002060"/>
                </a:solidFill>
              </a:rPr>
              <a:t>nd</a:t>
            </a:r>
            <a:r>
              <a:rPr lang="en-ZA" sz="1867" dirty="0">
                <a:solidFill>
                  <a:srgbClr val="002060"/>
                </a:solidFill>
              </a:rPr>
              <a:t> March 2018, complete its plans for communicating with students that do not qualify for funding;</a:t>
            </a:r>
          </a:p>
          <a:p>
            <a:pPr marL="380990" indent="-380990" defTabSz="1219170">
              <a:buFont typeface="Wingdings" panose="05000000000000000000" pitchFamily="2" charset="2"/>
              <a:buChar char="§"/>
            </a:pPr>
            <a:endParaRPr lang="en-ZA" sz="1867" dirty="0">
              <a:solidFill>
                <a:srgbClr val="002060"/>
              </a:solidFill>
            </a:endParaRPr>
          </a:p>
          <a:p>
            <a:pPr marL="380990" indent="-380990" defTabSz="1219170">
              <a:buFont typeface="Wingdings" panose="05000000000000000000" pitchFamily="2" charset="2"/>
              <a:buChar char="§"/>
            </a:pPr>
            <a:r>
              <a:rPr lang="en-ZA" sz="1867" dirty="0">
                <a:solidFill>
                  <a:srgbClr val="002060"/>
                </a:solidFill>
              </a:rPr>
              <a:t>These students include:</a:t>
            </a:r>
          </a:p>
          <a:p>
            <a:pPr marL="990575" lvl="1" indent="-380990" defTabSz="1219170">
              <a:buFont typeface="Wingdings" panose="05000000000000000000" pitchFamily="2" charset="2"/>
              <a:buChar char="§"/>
            </a:pPr>
            <a:r>
              <a:rPr lang="en-ZA" sz="1867" dirty="0">
                <a:solidFill>
                  <a:srgbClr val="002060"/>
                </a:solidFill>
              </a:rPr>
              <a:t>Missing documents and supporting documents;</a:t>
            </a:r>
          </a:p>
          <a:p>
            <a:pPr marL="990575" lvl="1" indent="-380990" defTabSz="1219170">
              <a:buFont typeface="Wingdings" panose="05000000000000000000" pitchFamily="2" charset="2"/>
              <a:buChar char="§"/>
            </a:pPr>
            <a:r>
              <a:rPr lang="en-ZA" sz="1867" dirty="0">
                <a:solidFill>
                  <a:srgbClr val="002060"/>
                </a:solidFill>
              </a:rPr>
              <a:t>Does not meet NSFAS funding Criteria; and</a:t>
            </a:r>
          </a:p>
          <a:p>
            <a:pPr marL="990575" lvl="1" indent="-380990" defTabSz="1219170">
              <a:buFont typeface="Wingdings" panose="05000000000000000000" pitchFamily="2" charset="2"/>
              <a:buChar char="§"/>
            </a:pPr>
            <a:r>
              <a:rPr lang="en-ZA" sz="1867" dirty="0">
                <a:solidFill>
                  <a:srgbClr val="002060"/>
                </a:solidFill>
              </a:rPr>
              <a:t>Doesn’t have academic criteria</a:t>
            </a:r>
          </a:p>
          <a:p>
            <a:pPr defTabSz="1219170"/>
            <a:endParaRPr lang="en-ZA" sz="2400" dirty="0">
              <a:solidFill>
                <a:srgbClr val="002060"/>
              </a:solidFill>
              <a:latin typeface="Calibri" panose="020F0502020204030204" pitchFamily="34" charset="0"/>
            </a:endParaRPr>
          </a:p>
        </p:txBody>
      </p:sp>
      <p:cxnSp>
        <p:nvCxnSpPr>
          <p:cNvPr id="10" name="Straight Connector 9"/>
          <p:cNvCxnSpPr/>
          <p:nvPr/>
        </p:nvCxnSpPr>
        <p:spPr>
          <a:xfrm>
            <a:off x="7575861" y="1508787"/>
            <a:ext cx="0" cy="4608512"/>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16214" y="2311698"/>
            <a:ext cx="3509183" cy="2240028"/>
          </a:xfrm>
          <a:prstGeom prst="rect">
            <a:avLst/>
          </a:prstGeom>
        </p:spPr>
      </p:pic>
    </p:spTree>
    <p:extLst>
      <p:ext uri="{BB962C8B-B14F-4D97-AF65-F5344CB8AC3E}">
        <p14:creationId xmlns:p14="http://schemas.microsoft.com/office/powerpoint/2010/main" xmlns="" val="1475526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9565" y="-25847"/>
            <a:ext cx="10713152" cy="1020342"/>
          </a:xfrm>
          <a:prstGeom prst="rect">
            <a:avLst/>
          </a:prstGeom>
        </p:spPr>
        <p:txBody>
          <a:bodyPr wrap="square" lIns="116336" tIns="58165" rIns="116336" bIns="58165">
            <a:spAutoFit/>
          </a:bodyPr>
          <a:lstStyle/>
          <a:p>
            <a:pPr defTabSz="1219170">
              <a:buClr>
                <a:srgbClr val="C00000"/>
              </a:buClr>
            </a:pPr>
            <a:r>
              <a:rPr lang="en-ZA" sz="4267" b="1" dirty="0">
                <a:solidFill>
                  <a:prstClr val="white">
                    <a:lumMod val="50000"/>
                  </a:prstClr>
                </a:solidFill>
                <a:cs typeface="Arial" panose="020B0604020202020204" pitchFamily="34" charset="0"/>
              </a:rPr>
              <a:t>NSFAS APPEAL PROCESS</a:t>
            </a:r>
          </a:p>
          <a:p>
            <a:pPr defTabSz="1219170">
              <a:buClr>
                <a:srgbClr val="C00000"/>
              </a:buClr>
            </a:pPr>
            <a:r>
              <a:rPr lang="en-ZA" sz="1600" b="1" dirty="0">
                <a:solidFill>
                  <a:prstClr val="white">
                    <a:lumMod val="50000"/>
                  </a:prstClr>
                </a:solidFill>
                <a:cs typeface="Arial" panose="020B0604020202020204" pitchFamily="34" charset="0"/>
              </a:rPr>
              <a:t>FTENS &amp; RETURNING</a:t>
            </a:r>
          </a:p>
        </p:txBody>
      </p:sp>
      <p:sp>
        <p:nvSpPr>
          <p:cNvPr id="7" name="Rectangle 6"/>
          <p:cNvSpPr/>
          <p:nvPr/>
        </p:nvSpPr>
        <p:spPr>
          <a:xfrm>
            <a:off x="0" y="991565"/>
            <a:ext cx="10992544" cy="1528752"/>
          </a:xfrm>
          <a:prstGeom prst="rect">
            <a:avLst/>
          </a:prstGeom>
        </p:spPr>
        <p:txBody>
          <a:bodyPr wrap="square">
            <a:spAutoFit/>
          </a:bodyPr>
          <a:lstStyle/>
          <a:p>
            <a:pPr marL="228594" indent="-228594" defTabSz="1219170">
              <a:buFont typeface="Wingdings" panose="05000000000000000000" pitchFamily="2" charset="2"/>
              <a:buChar char="§"/>
            </a:pPr>
            <a:r>
              <a:rPr lang="en-ZA" sz="1600" dirty="0">
                <a:solidFill>
                  <a:srgbClr val="002060"/>
                </a:solidFill>
              </a:rPr>
              <a:t>The NSFAS </a:t>
            </a:r>
            <a:r>
              <a:rPr lang="en-ZA" sz="1600" i="1" dirty="0">
                <a:solidFill>
                  <a:srgbClr val="002060"/>
                </a:solidFill>
              </a:rPr>
              <a:t>Appeals Process</a:t>
            </a:r>
            <a:r>
              <a:rPr lang="en-ZA" sz="1600" dirty="0">
                <a:solidFill>
                  <a:srgbClr val="002060"/>
                </a:solidFill>
              </a:rPr>
              <a:t> aims to guide students (FTENs &amp; Returning) that wish to dispute the funding decision made by NSFAS;</a:t>
            </a:r>
          </a:p>
          <a:p>
            <a:pPr marL="228594" indent="-228594" defTabSz="1219170">
              <a:buFont typeface="Wingdings" panose="05000000000000000000" pitchFamily="2" charset="2"/>
              <a:buChar char="§"/>
            </a:pPr>
            <a:endParaRPr lang="en-ZA" sz="1600" dirty="0">
              <a:solidFill>
                <a:srgbClr val="002060"/>
              </a:solidFill>
            </a:endParaRPr>
          </a:p>
          <a:p>
            <a:pPr marL="228594" indent="-228594" defTabSz="1219170">
              <a:buFont typeface="Wingdings" panose="05000000000000000000" pitchFamily="2" charset="2"/>
              <a:buChar char="§"/>
            </a:pPr>
            <a:r>
              <a:rPr lang="en-ZA" sz="1600" dirty="0">
                <a:solidFill>
                  <a:srgbClr val="002060"/>
                </a:solidFill>
              </a:rPr>
              <a:t>The process applies the following business rules:</a:t>
            </a:r>
          </a:p>
          <a:p>
            <a:pPr marL="228594" indent="-228594" defTabSz="1219170">
              <a:buFont typeface="Wingdings" panose="05000000000000000000" pitchFamily="2" charset="2"/>
              <a:buChar char="§"/>
            </a:pPr>
            <a:endParaRPr lang="en-ZA" sz="1467" dirty="0">
              <a:solidFill>
                <a:srgbClr val="002060"/>
              </a:solidFill>
            </a:endParaRPr>
          </a:p>
          <a:p>
            <a:pPr defTabSz="1219170"/>
            <a:endParaRPr lang="en-US" sz="1467" b="1" u="sng" dirty="0">
              <a:solidFill>
                <a:srgbClr val="002060"/>
              </a:solidFill>
            </a:endParaRPr>
          </a:p>
        </p:txBody>
      </p:sp>
      <p:sp>
        <p:nvSpPr>
          <p:cNvPr id="2" name="Rectangle 1"/>
          <p:cNvSpPr/>
          <p:nvPr/>
        </p:nvSpPr>
        <p:spPr>
          <a:xfrm>
            <a:off x="239350" y="1796819"/>
            <a:ext cx="11713301" cy="5016758"/>
          </a:xfrm>
          <a:prstGeom prst="rect">
            <a:avLst/>
          </a:prstGeom>
        </p:spPr>
        <p:txBody>
          <a:bodyPr wrap="square">
            <a:spAutoFit/>
          </a:bodyPr>
          <a:lstStyle/>
          <a:p>
            <a:pPr defTabSz="1219170"/>
            <a:endParaRPr lang="en-ZA" sz="1600" dirty="0">
              <a:solidFill>
                <a:srgbClr val="002060"/>
              </a:solidFill>
            </a:endParaRPr>
          </a:p>
          <a:p>
            <a:pPr marL="231775" indent="-231775" defTabSz="1219170">
              <a:buFont typeface="+mj-lt"/>
              <a:buAutoNum type="arabicPeriod"/>
            </a:pPr>
            <a:r>
              <a:rPr lang="en-ZA" sz="1600" dirty="0" smtClean="0">
                <a:solidFill>
                  <a:srgbClr val="002060"/>
                </a:solidFill>
              </a:rPr>
              <a:t>The </a:t>
            </a:r>
            <a:r>
              <a:rPr lang="en-ZA" sz="1600" dirty="0">
                <a:solidFill>
                  <a:srgbClr val="002060"/>
                </a:solidFill>
              </a:rPr>
              <a:t>following are valid reasons for denial of funding or being placed on the unfunded list, and appeals will not be considered in such cases: </a:t>
            </a:r>
            <a:endParaRPr lang="en-ZA" sz="1600" dirty="0" smtClean="0">
              <a:solidFill>
                <a:srgbClr val="002060"/>
              </a:solidFill>
            </a:endParaRPr>
          </a:p>
          <a:p>
            <a:pPr marL="688930" lvl="1" indent="-231775" defTabSz="1219170">
              <a:buFont typeface="+mj-lt"/>
              <a:buAutoNum type="arabicPeriod"/>
            </a:pPr>
            <a:r>
              <a:rPr lang="en-ZA" sz="1600" dirty="0" smtClean="0">
                <a:solidFill>
                  <a:srgbClr val="002060"/>
                </a:solidFill>
              </a:rPr>
              <a:t>Applications </a:t>
            </a:r>
            <a:r>
              <a:rPr lang="en-ZA" sz="1600" dirty="0">
                <a:solidFill>
                  <a:srgbClr val="002060"/>
                </a:solidFill>
              </a:rPr>
              <a:t>submitted past the NSFAS stipulated deadline; </a:t>
            </a:r>
            <a:endParaRPr lang="en-ZA" sz="1600" dirty="0" smtClean="0">
              <a:solidFill>
                <a:srgbClr val="002060"/>
              </a:solidFill>
            </a:endParaRPr>
          </a:p>
          <a:p>
            <a:pPr marL="688930" lvl="1" indent="-231775" defTabSz="1219170">
              <a:buFont typeface="+mj-lt"/>
              <a:buAutoNum type="arabicPeriod"/>
            </a:pPr>
            <a:r>
              <a:rPr lang="en-ZA" sz="1600" dirty="0" smtClean="0">
                <a:solidFill>
                  <a:srgbClr val="002060"/>
                </a:solidFill>
              </a:rPr>
              <a:t>Applicants </a:t>
            </a:r>
            <a:r>
              <a:rPr lang="en-ZA" sz="1600" dirty="0">
                <a:solidFill>
                  <a:srgbClr val="002060"/>
                </a:solidFill>
              </a:rPr>
              <a:t>who did not submit supporting documents for their application by the NSFAS deadline; </a:t>
            </a:r>
            <a:endParaRPr lang="en-ZA" sz="1600" dirty="0" smtClean="0">
              <a:solidFill>
                <a:srgbClr val="002060"/>
              </a:solidFill>
            </a:endParaRPr>
          </a:p>
          <a:p>
            <a:pPr marL="688930" lvl="1" indent="-231775" defTabSz="1219170">
              <a:buFont typeface="+mj-lt"/>
              <a:buAutoNum type="arabicPeriod"/>
            </a:pPr>
            <a:r>
              <a:rPr lang="en-ZA" sz="1600" dirty="0" smtClean="0">
                <a:solidFill>
                  <a:srgbClr val="002060"/>
                </a:solidFill>
              </a:rPr>
              <a:t>Applicants </a:t>
            </a:r>
            <a:r>
              <a:rPr lang="en-ZA" sz="1600" dirty="0">
                <a:solidFill>
                  <a:srgbClr val="002060"/>
                </a:solidFill>
              </a:rPr>
              <a:t>who were provisionally funded but did not register for their funded qualification by the deadline; </a:t>
            </a:r>
            <a:endParaRPr lang="en-ZA" sz="1600" dirty="0" smtClean="0">
              <a:solidFill>
                <a:srgbClr val="002060"/>
              </a:solidFill>
            </a:endParaRPr>
          </a:p>
          <a:p>
            <a:pPr marL="688930" lvl="1" indent="-231775" defTabSz="1219170">
              <a:buFont typeface="+mj-lt"/>
              <a:buAutoNum type="arabicPeriod"/>
            </a:pPr>
            <a:r>
              <a:rPr lang="en-ZA" sz="1600" dirty="0" smtClean="0">
                <a:solidFill>
                  <a:srgbClr val="002060"/>
                </a:solidFill>
              </a:rPr>
              <a:t>Students </a:t>
            </a:r>
            <a:r>
              <a:rPr lang="en-ZA" sz="1600" dirty="0">
                <a:solidFill>
                  <a:srgbClr val="002060"/>
                </a:solidFill>
              </a:rPr>
              <a:t>who did not submit a signed NBA by the stipulated deadline date.; and </a:t>
            </a:r>
            <a:r>
              <a:rPr lang="en-ZA" sz="1600" dirty="0" smtClean="0">
                <a:solidFill>
                  <a:srgbClr val="002060"/>
                </a:solidFill>
              </a:rPr>
              <a:t>Applicants </a:t>
            </a:r>
            <a:r>
              <a:rPr lang="en-ZA" sz="1600" dirty="0">
                <a:solidFill>
                  <a:srgbClr val="002060"/>
                </a:solidFill>
              </a:rPr>
              <a:t>for whom there was insufficient funding or for whom there was insufficient funding to fund their 	qualification (based on funder and funder product selected). </a:t>
            </a:r>
          </a:p>
          <a:p>
            <a:pPr defTabSz="1219170"/>
            <a:endParaRPr lang="en-ZA" sz="1600" dirty="0">
              <a:solidFill>
                <a:srgbClr val="002060"/>
              </a:solidFill>
            </a:endParaRPr>
          </a:p>
          <a:p>
            <a:pPr marL="231775" indent="-231775" defTabSz="1219170">
              <a:buFont typeface="+mj-lt"/>
              <a:buAutoNum type="arabicPeriod"/>
            </a:pPr>
            <a:r>
              <a:rPr lang="en-ZA" sz="1600" dirty="0" smtClean="0">
                <a:solidFill>
                  <a:srgbClr val="002060"/>
                </a:solidFill>
              </a:rPr>
              <a:t>New </a:t>
            </a:r>
            <a:r>
              <a:rPr lang="en-ZA" sz="1600" dirty="0">
                <a:solidFill>
                  <a:srgbClr val="002060"/>
                </a:solidFill>
              </a:rPr>
              <a:t>applicants will lodge an appeal with NSFAS directly using the NSFAS appeals form – New Applicants within the academic year that the funding decision is made. The form must be downloaded from the website or requested via email from the appeals email account (appeals@nsfas.org.za) </a:t>
            </a:r>
          </a:p>
          <a:p>
            <a:pPr marL="231775" indent="-231775" defTabSz="1219170">
              <a:buFont typeface="+mj-lt"/>
              <a:buAutoNum type="arabicPeriod"/>
            </a:pPr>
            <a:endParaRPr lang="en-ZA" sz="1600" dirty="0">
              <a:solidFill>
                <a:srgbClr val="002060"/>
              </a:solidFill>
            </a:endParaRPr>
          </a:p>
          <a:p>
            <a:pPr marL="231775" indent="-231775" defTabSz="1219170">
              <a:buFont typeface="+mj-lt"/>
              <a:buAutoNum type="arabicPeriod"/>
            </a:pPr>
            <a:r>
              <a:rPr lang="en-ZA" sz="1600" dirty="0" smtClean="0">
                <a:solidFill>
                  <a:srgbClr val="002060"/>
                </a:solidFill>
              </a:rPr>
              <a:t>New </a:t>
            </a:r>
            <a:r>
              <a:rPr lang="en-ZA" sz="1600" dirty="0">
                <a:solidFill>
                  <a:srgbClr val="002060"/>
                </a:solidFill>
              </a:rPr>
              <a:t>applicants must complete the form in full, sign it and submit it to the following email address: appeals@nsfas.org.za. </a:t>
            </a:r>
          </a:p>
          <a:p>
            <a:pPr marL="231775" indent="-231775" defTabSz="1219170">
              <a:buFont typeface="+mj-lt"/>
              <a:buAutoNum type="arabicPeriod"/>
            </a:pPr>
            <a:endParaRPr lang="en-ZA" sz="1600" dirty="0">
              <a:solidFill>
                <a:srgbClr val="002060"/>
              </a:solidFill>
            </a:endParaRPr>
          </a:p>
          <a:p>
            <a:pPr marL="231775" indent="-231775" defTabSz="1219170">
              <a:buFont typeface="+mj-lt"/>
              <a:buAutoNum type="arabicPeriod"/>
            </a:pPr>
            <a:r>
              <a:rPr lang="en-ZA" sz="1600" dirty="0" smtClean="0">
                <a:solidFill>
                  <a:srgbClr val="002060"/>
                </a:solidFill>
              </a:rPr>
              <a:t>New </a:t>
            </a:r>
            <a:r>
              <a:rPr lang="en-ZA" sz="1600" dirty="0">
                <a:solidFill>
                  <a:srgbClr val="002060"/>
                </a:solidFill>
              </a:rPr>
              <a:t>applicants should submit the recommendations to NSFAS on or before END OF FEBRUARY 2018 for this year ONLY, however in future the submissions must be made before start of the academic year / 31 January each SUBSEQUENT year thereafter. </a:t>
            </a:r>
          </a:p>
          <a:p>
            <a:pPr defTabSz="1219170"/>
            <a:endParaRPr lang="en-ZA" sz="1600" dirty="0">
              <a:solidFill>
                <a:srgbClr val="002060"/>
              </a:solidFill>
            </a:endParaRPr>
          </a:p>
        </p:txBody>
      </p:sp>
    </p:spTree>
    <p:extLst>
      <p:ext uri="{BB962C8B-B14F-4D97-AF65-F5344CB8AC3E}">
        <p14:creationId xmlns:p14="http://schemas.microsoft.com/office/powerpoint/2010/main" xmlns="" val="3785521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2025" y="462025"/>
            <a:ext cx="10201275" cy="646331"/>
          </a:xfrm>
          <a:prstGeom prst="rect">
            <a:avLst/>
          </a:prstGeom>
          <a:noFill/>
        </p:spPr>
        <p:txBody>
          <a:bodyPr wrap="square" lIns="91432" tIns="45718" rIns="91432" bIns="45718" rtlCol="0">
            <a:spAutoFit/>
          </a:bodyPr>
          <a:lstStyle/>
          <a:p>
            <a:r>
              <a:rPr lang="en-ZA" sz="3600" b="1" dirty="0">
                <a:solidFill>
                  <a:prstClr val="black"/>
                </a:solidFill>
                <a:latin typeface="Arial" panose="020B0604020202020204" pitchFamily="34" charset="0"/>
                <a:cs typeface="Arial" panose="020B0604020202020204" pitchFamily="34" charset="0"/>
              </a:rPr>
              <a:t>NSFAS TOP MANAGEMENT</a:t>
            </a: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79735" y="286879"/>
            <a:ext cx="1244600" cy="7239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1468" y="6210125"/>
            <a:ext cx="826289" cy="434515"/>
          </a:xfrm>
          <a:prstGeom prst="rect">
            <a:avLst/>
          </a:prstGeom>
        </p:spPr>
      </p:pic>
      <p:sp>
        <p:nvSpPr>
          <p:cNvPr id="18" name="Rectangle 17"/>
          <p:cNvSpPr/>
          <p:nvPr/>
        </p:nvSpPr>
        <p:spPr>
          <a:xfrm>
            <a:off x="1119119" y="6242722"/>
            <a:ext cx="530743" cy="384719"/>
          </a:xfrm>
          <a:prstGeom prst="rect">
            <a:avLst/>
          </a:prstGeom>
        </p:spPr>
        <p:txBody>
          <a:bodyPr wrap="square" lIns="91432" tIns="45718" rIns="91432" bIns="45718">
            <a:spAutoFit/>
          </a:bodyPr>
          <a:lstStyle/>
          <a:p>
            <a:fld id="{46EFFF35-6B97-9B4D-B92B-15340705F277}" type="slidenum">
              <a:rPr lang="en-ZA" b="1" smtClean="0">
                <a:solidFill>
                  <a:prstClr val="black"/>
                </a:solidFill>
                <a:latin typeface="Arial" charset="0"/>
                <a:ea typeface="Arial" charset="0"/>
                <a:cs typeface="Arial" charset="0"/>
              </a:rPr>
              <a:pPr/>
              <a:t>3</a:t>
            </a:fld>
            <a:endParaRPr lang="en-ZA" dirty="0">
              <a:solidFill>
                <a:prstClr val="black"/>
              </a:solidFill>
              <a:latin typeface="Arial" charset="0"/>
              <a:ea typeface="Arial" charset="0"/>
              <a:cs typeface="Arial" charset="0"/>
            </a:endParaRPr>
          </a:p>
        </p:txBody>
      </p:sp>
      <p:sp>
        <p:nvSpPr>
          <p:cNvPr id="19" name="Rectangle 18"/>
          <p:cNvSpPr/>
          <p:nvPr/>
        </p:nvSpPr>
        <p:spPr>
          <a:xfrm>
            <a:off x="1919534" y="6273497"/>
            <a:ext cx="5216559" cy="323163"/>
          </a:xfrm>
          <a:prstGeom prst="rect">
            <a:avLst/>
          </a:prstGeom>
        </p:spPr>
        <p:txBody>
          <a:bodyPr wrap="square" lIns="91432" tIns="45718" rIns="91432" bIns="45718">
            <a:spAutoFit/>
          </a:bodyPr>
          <a:lstStyle/>
          <a:p>
            <a:r>
              <a:rPr lang="en-ZA" sz="1500" dirty="0">
                <a:solidFill>
                  <a:prstClr val="black"/>
                </a:solidFill>
                <a:latin typeface="Arial" charset="0"/>
                <a:ea typeface="Arial" charset="0"/>
                <a:cs typeface="Arial" charset="0"/>
              </a:rPr>
              <a:t>High-level Overview of NSFAS </a:t>
            </a:r>
            <a:endParaRPr lang="en-US" sz="1500" dirty="0">
              <a:solidFill>
                <a:prstClr val="black"/>
              </a:solidFill>
              <a:latin typeface="Arial" charset="0"/>
              <a:ea typeface="Arial" charset="0"/>
              <a:cs typeface="Arial" charset="0"/>
            </a:endParaRPr>
          </a:p>
        </p:txBody>
      </p:sp>
      <p:graphicFrame>
        <p:nvGraphicFramePr>
          <p:cNvPr id="2" name="Diagram 1"/>
          <p:cNvGraphicFramePr/>
          <p:nvPr>
            <p:extLst/>
          </p:nvPr>
        </p:nvGraphicFramePr>
        <p:xfrm>
          <a:off x="582030" y="1087198"/>
          <a:ext cx="11053009" cy="3052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1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194475" y="6313083"/>
            <a:ext cx="1714500" cy="228600"/>
          </a:xfrm>
          <a:prstGeom prst="rect">
            <a:avLst/>
          </a:prstGeom>
        </p:spPr>
      </p:pic>
      <p:sp>
        <p:nvSpPr>
          <p:cNvPr id="10" name="Rectangle 9"/>
          <p:cNvSpPr/>
          <p:nvPr/>
        </p:nvSpPr>
        <p:spPr>
          <a:xfrm>
            <a:off x="653143" y="4580448"/>
            <a:ext cx="11053009" cy="1569660"/>
          </a:xfrm>
          <a:prstGeom prst="rect">
            <a:avLst/>
          </a:prstGeom>
        </p:spPr>
        <p:txBody>
          <a:bodyPr wrap="square" numCol="2">
            <a:spAutoFit/>
          </a:bodyPr>
          <a:lstStyle/>
          <a:p>
            <a:pPr marL="173038" indent="-173038">
              <a:buFont typeface="Arial" panose="020B0604020202020204" pitchFamily="34" charset="0"/>
              <a:buChar char="•"/>
            </a:pPr>
            <a:r>
              <a:rPr lang="en-US" sz="1600" dirty="0" err="1">
                <a:solidFill>
                  <a:prstClr val="black"/>
                </a:solidFill>
              </a:rPr>
              <a:t>Prenika</a:t>
            </a:r>
            <a:r>
              <a:rPr lang="en-US" sz="1600" dirty="0">
                <a:solidFill>
                  <a:prstClr val="black"/>
                </a:solidFill>
              </a:rPr>
              <a:t> Reddy (04 September) Senior Manager: Recoveries</a:t>
            </a:r>
          </a:p>
          <a:p>
            <a:pPr marL="173038" indent="-173038">
              <a:buFont typeface="Arial" panose="020B0604020202020204" pitchFamily="34" charset="0"/>
              <a:buChar char="•"/>
            </a:pPr>
            <a:r>
              <a:rPr lang="en-US" sz="1600" dirty="0">
                <a:solidFill>
                  <a:prstClr val="black"/>
                </a:solidFill>
              </a:rPr>
              <a:t>Che Muller (09 October) Senior Manager: Loan Book</a:t>
            </a:r>
          </a:p>
          <a:p>
            <a:pPr marL="173038" indent="-173038">
              <a:buFont typeface="Arial" panose="020B0604020202020204" pitchFamily="34" charset="0"/>
              <a:buChar char="•"/>
            </a:pPr>
            <a:r>
              <a:rPr lang="en-US" sz="1600" dirty="0">
                <a:solidFill>
                  <a:prstClr val="black"/>
                </a:solidFill>
              </a:rPr>
              <a:t>Aslam Parker (01 October) Senior Manager: Information Security (Internal movement) </a:t>
            </a:r>
          </a:p>
          <a:p>
            <a:pPr marL="173038" indent="-173038">
              <a:buFont typeface="Arial" panose="020B0604020202020204" pitchFamily="34" charset="0"/>
              <a:buChar char="•"/>
            </a:pPr>
            <a:r>
              <a:rPr lang="en-ZA" sz="1600" dirty="0">
                <a:solidFill>
                  <a:prstClr val="black"/>
                </a:solidFill>
              </a:rPr>
              <a:t>Simphiwe </a:t>
            </a:r>
            <a:r>
              <a:rPr lang="en-ZA" sz="1600" dirty="0" err="1">
                <a:solidFill>
                  <a:prstClr val="black"/>
                </a:solidFill>
              </a:rPr>
              <a:t>Nxumalo</a:t>
            </a:r>
            <a:r>
              <a:rPr lang="en-ZA" sz="1600" dirty="0">
                <a:solidFill>
                  <a:prstClr val="black"/>
                </a:solidFill>
              </a:rPr>
              <a:t> (1 Dec 2017) SM: Planning and Reporting </a:t>
            </a:r>
          </a:p>
          <a:p>
            <a:pPr marL="173038" indent="-173038">
              <a:buFont typeface="Arial" panose="020B0604020202020204" pitchFamily="34" charset="0"/>
              <a:buChar char="•"/>
            </a:pPr>
            <a:r>
              <a:rPr lang="en-ZA" sz="1600" dirty="0" err="1">
                <a:solidFill>
                  <a:prstClr val="black"/>
                </a:solidFill>
              </a:rPr>
              <a:t>Lebogang</a:t>
            </a:r>
            <a:r>
              <a:rPr lang="en-ZA" sz="1600" dirty="0">
                <a:solidFill>
                  <a:prstClr val="black"/>
                </a:solidFill>
              </a:rPr>
              <a:t> Moloto (1 Dec 2017) GM: Business Enablement </a:t>
            </a:r>
          </a:p>
          <a:p>
            <a:pPr marL="173038" indent="-173038">
              <a:buFont typeface="Arial" panose="020B0604020202020204" pitchFamily="34" charset="0"/>
              <a:buChar char="•"/>
            </a:pPr>
            <a:r>
              <a:rPr lang="en-ZA" sz="1600" dirty="0">
                <a:solidFill>
                  <a:prstClr val="black"/>
                </a:solidFill>
              </a:rPr>
              <a:t>Gilbert </a:t>
            </a:r>
            <a:r>
              <a:rPr lang="en-ZA" sz="1600" dirty="0" err="1">
                <a:solidFill>
                  <a:prstClr val="black"/>
                </a:solidFill>
              </a:rPr>
              <a:t>Muvavirwa</a:t>
            </a:r>
            <a:r>
              <a:rPr lang="en-ZA" sz="1600" dirty="0">
                <a:solidFill>
                  <a:prstClr val="black"/>
                </a:solidFill>
              </a:rPr>
              <a:t> (1 Dec 2017) GM: ICT Strategy</a:t>
            </a:r>
          </a:p>
          <a:p>
            <a:pPr marL="173038" indent="-173038">
              <a:buFont typeface="Arial" panose="020B0604020202020204" pitchFamily="34" charset="0"/>
              <a:buChar char="•"/>
            </a:pPr>
            <a:r>
              <a:rPr lang="en-US" sz="1600" dirty="0" err="1">
                <a:solidFill>
                  <a:prstClr val="black"/>
                </a:solidFill>
              </a:rPr>
              <a:t>Nthuseng</a:t>
            </a:r>
            <a:r>
              <a:rPr lang="en-US" sz="1600" dirty="0">
                <a:solidFill>
                  <a:prstClr val="black"/>
                </a:solidFill>
              </a:rPr>
              <a:t> </a:t>
            </a:r>
            <a:r>
              <a:rPr lang="en-US" sz="1600" dirty="0" err="1">
                <a:solidFill>
                  <a:prstClr val="black"/>
                </a:solidFill>
              </a:rPr>
              <a:t>Mphahlele</a:t>
            </a:r>
            <a:r>
              <a:rPr lang="en-US" sz="1600" dirty="0">
                <a:solidFill>
                  <a:prstClr val="black"/>
                </a:solidFill>
              </a:rPr>
              <a:t> (12 Feb 2018) GM: Business Operations</a:t>
            </a:r>
          </a:p>
          <a:p>
            <a:pPr marL="173038" indent="-173038">
              <a:buFont typeface="Arial" panose="020B0604020202020204" pitchFamily="34" charset="0"/>
              <a:buChar char="•"/>
            </a:pPr>
            <a:r>
              <a:rPr lang="en-US" sz="1600" dirty="0" err="1">
                <a:solidFill>
                  <a:prstClr val="black"/>
                </a:solidFill>
              </a:rPr>
              <a:t>Thandiwe</a:t>
            </a:r>
            <a:r>
              <a:rPr lang="en-US" sz="1600" dirty="0">
                <a:solidFill>
                  <a:prstClr val="black"/>
                </a:solidFill>
              </a:rPr>
              <a:t> </a:t>
            </a:r>
            <a:r>
              <a:rPr lang="en-US" sz="1600" dirty="0" err="1">
                <a:solidFill>
                  <a:prstClr val="black"/>
                </a:solidFill>
              </a:rPr>
              <a:t>Vilakazi</a:t>
            </a:r>
            <a:r>
              <a:rPr lang="en-US" sz="1600" dirty="0">
                <a:solidFill>
                  <a:prstClr val="black"/>
                </a:solidFill>
              </a:rPr>
              <a:t> (1 Jan 2018) SM: Business Efficiency Operations</a:t>
            </a:r>
          </a:p>
          <a:p>
            <a:pPr marL="173038" indent="-173038">
              <a:buFont typeface="Arial" panose="020B0604020202020204" pitchFamily="34" charset="0"/>
              <a:buChar char="•"/>
            </a:pPr>
            <a:r>
              <a:rPr lang="en-US" sz="1600" dirty="0" err="1">
                <a:solidFill>
                  <a:prstClr val="black"/>
                </a:solidFill>
              </a:rPr>
              <a:t>Itayi</a:t>
            </a:r>
            <a:r>
              <a:rPr lang="en-US" sz="1600" dirty="0">
                <a:solidFill>
                  <a:prstClr val="black"/>
                </a:solidFill>
              </a:rPr>
              <a:t> </a:t>
            </a:r>
            <a:r>
              <a:rPr lang="en-US" sz="1600" dirty="0" err="1">
                <a:solidFill>
                  <a:prstClr val="black"/>
                </a:solidFill>
              </a:rPr>
              <a:t>Daringo</a:t>
            </a:r>
            <a:r>
              <a:rPr lang="en-US" sz="1600" dirty="0">
                <a:solidFill>
                  <a:prstClr val="black"/>
                </a:solidFill>
              </a:rPr>
              <a:t> (1 Feb 2018) SM: Treasury and Budgets Finance</a:t>
            </a:r>
          </a:p>
          <a:p>
            <a:pPr marL="173038" indent="-173038">
              <a:buFont typeface="Arial" panose="020B0604020202020204" pitchFamily="34" charset="0"/>
              <a:buChar char="•"/>
            </a:pPr>
            <a:endParaRPr lang="en-US" sz="1600" dirty="0">
              <a:solidFill>
                <a:prstClr val="black"/>
              </a:solidFill>
            </a:endParaRPr>
          </a:p>
        </p:txBody>
      </p:sp>
      <p:sp>
        <p:nvSpPr>
          <p:cNvPr id="11" name="TextBox 10">
            <a:extLst>
              <a:ext uri="{FF2B5EF4-FFF2-40B4-BE49-F238E27FC236}">
                <a16:creationId xmlns:a16="http://schemas.microsoft.com/office/drawing/2014/main" xmlns="" id="{900DD2B3-3551-4179-BEF8-0C459DA30619}"/>
              </a:ext>
            </a:extLst>
          </p:cNvPr>
          <p:cNvSpPr txBox="1"/>
          <p:nvPr/>
        </p:nvSpPr>
        <p:spPr>
          <a:xfrm>
            <a:off x="556961" y="4126369"/>
            <a:ext cx="11078078" cy="461661"/>
          </a:xfrm>
          <a:prstGeom prst="rect">
            <a:avLst/>
          </a:prstGeom>
          <a:noFill/>
        </p:spPr>
        <p:txBody>
          <a:bodyPr wrap="square" lIns="91432" tIns="45718" rIns="91432" bIns="45718" rtlCol="0">
            <a:spAutoFit/>
          </a:bodyPr>
          <a:lstStyle/>
          <a:p>
            <a:r>
              <a:rPr lang="en-ZA" sz="2400" b="1" dirty="0">
                <a:solidFill>
                  <a:prstClr val="black"/>
                </a:solidFill>
                <a:latin typeface="Arial" panose="020B0604020202020204" pitchFamily="34" charset="0"/>
                <a:cs typeface="Arial" panose="020B0604020202020204" pitchFamily="34" charset="0"/>
              </a:rPr>
              <a:t>NSFAS </a:t>
            </a:r>
            <a:r>
              <a:rPr lang="en-US" sz="2400" b="1" dirty="0">
                <a:solidFill>
                  <a:prstClr val="black"/>
                </a:solidFill>
                <a:latin typeface="Arial" panose="020B0604020202020204" pitchFamily="34" charset="0"/>
                <a:cs typeface="Arial" panose="020B0604020202020204" pitchFamily="34" charset="0"/>
              </a:rPr>
              <a:t>Senior Managers (building leadership bench strength)</a:t>
            </a:r>
          </a:p>
        </p:txBody>
      </p:sp>
    </p:spTree>
    <p:extLst>
      <p:ext uri="{BB962C8B-B14F-4D97-AF65-F5344CB8AC3E}">
        <p14:creationId xmlns:p14="http://schemas.microsoft.com/office/powerpoint/2010/main" xmlns="" val="3349043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49358"/>
            <a:ext cx="10713152" cy="876585"/>
          </a:xfrm>
          <a:prstGeom prst="rect">
            <a:avLst/>
          </a:prstGeom>
        </p:spPr>
        <p:txBody>
          <a:bodyPr wrap="square" lIns="116336" tIns="58165" rIns="116336" bIns="58165">
            <a:spAutoFit/>
          </a:bodyPr>
          <a:lstStyle/>
          <a:p>
            <a:pPr defTabSz="1219170">
              <a:buClr>
                <a:srgbClr val="C00000"/>
              </a:buClr>
            </a:pPr>
            <a:r>
              <a:rPr lang="en-ZA" sz="3333" b="1" dirty="0">
                <a:solidFill>
                  <a:prstClr val="white">
                    <a:lumMod val="50000"/>
                  </a:prstClr>
                </a:solidFill>
                <a:cs typeface="Arial" panose="020B0604020202020204" pitchFamily="34" charset="0"/>
              </a:rPr>
              <a:t>2018 APPLICATIONS – RETURNING (UNIVERSITY) </a:t>
            </a:r>
          </a:p>
          <a:p>
            <a:pPr defTabSz="1219170">
              <a:buClr>
                <a:srgbClr val="C00000"/>
              </a:buClr>
            </a:pPr>
            <a:r>
              <a:rPr lang="en-ZA" sz="1600" b="1" dirty="0">
                <a:solidFill>
                  <a:prstClr val="white">
                    <a:lumMod val="50000"/>
                  </a:prstClr>
                </a:solidFill>
                <a:cs typeface="Arial" panose="020B0604020202020204" pitchFamily="34" charset="0"/>
              </a:rPr>
              <a:t>DETAILED FUNDING REPORTS (26 FEBRUARY 2018)</a:t>
            </a:r>
          </a:p>
        </p:txBody>
      </p:sp>
      <p:graphicFrame>
        <p:nvGraphicFramePr>
          <p:cNvPr id="3" name="Table 2"/>
          <p:cNvGraphicFramePr>
            <a:graphicFrameLocks noGrp="1"/>
          </p:cNvGraphicFramePr>
          <p:nvPr>
            <p:extLst/>
          </p:nvPr>
        </p:nvGraphicFramePr>
        <p:xfrm>
          <a:off x="143341" y="1064301"/>
          <a:ext cx="9217021" cy="5835266"/>
        </p:xfrm>
        <a:graphic>
          <a:graphicData uri="http://schemas.openxmlformats.org/drawingml/2006/table">
            <a:tbl>
              <a:tblPr>
                <a:tableStyleId>{93296810-A885-4BE3-A3E7-6D5BEEA58F35}</a:tableStyleId>
              </a:tblPr>
              <a:tblGrid>
                <a:gridCol w="3552393">
                  <a:extLst>
                    <a:ext uri="{9D8B030D-6E8A-4147-A177-3AD203B41FA5}">
                      <a16:colId xmlns:a16="http://schemas.microsoft.com/office/drawing/2014/main" xmlns="" val="20000"/>
                    </a:ext>
                  </a:extLst>
                </a:gridCol>
                <a:gridCol w="1416157">
                  <a:extLst>
                    <a:ext uri="{9D8B030D-6E8A-4147-A177-3AD203B41FA5}">
                      <a16:colId xmlns:a16="http://schemas.microsoft.com/office/drawing/2014/main" xmlns="" val="20001"/>
                    </a:ext>
                  </a:extLst>
                </a:gridCol>
                <a:gridCol w="1416157">
                  <a:extLst>
                    <a:ext uri="{9D8B030D-6E8A-4147-A177-3AD203B41FA5}">
                      <a16:colId xmlns:a16="http://schemas.microsoft.com/office/drawing/2014/main" xmlns="" val="20002"/>
                    </a:ext>
                  </a:extLst>
                </a:gridCol>
                <a:gridCol w="1416157">
                  <a:extLst>
                    <a:ext uri="{9D8B030D-6E8A-4147-A177-3AD203B41FA5}">
                      <a16:colId xmlns:a16="http://schemas.microsoft.com/office/drawing/2014/main" xmlns="" val="20003"/>
                    </a:ext>
                  </a:extLst>
                </a:gridCol>
                <a:gridCol w="1416157">
                  <a:extLst>
                    <a:ext uri="{9D8B030D-6E8A-4147-A177-3AD203B41FA5}">
                      <a16:colId xmlns:a16="http://schemas.microsoft.com/office/drawing/2014/main" xmlns="" val="20004"/>
                    </a:ext>
                  </a:extLst>
                </a:gridCol>
              </a:tblGrid>
              <a:tr h="490769">
                <a:tc>
                  <a:txBody>
                    <a:bodyPr/>
                    <a:lstStyle/>
                    <a:p>
                      <a:pPr algn="ctr" fontAlgn="b"/>
                      <a:r>
                        <a:rPr lang="en-ZA" sz="1100" b="1" u="none" strike="noStrike" dirty="0" smtClean="0">
                          <a:solidFill>
                            <a:schemeClr val="bg1"/>
                          </a:solidFill>
                          <a:effectLst/>
                          <a:latin typeface="+mn-lt"/>
                        </a:rPr>
                        <a:t>INSTITUTION</a:t>
                      </a:r>
                      <a:endParaRPr lang="en-ZA" sz="1100" b="1" i="0" u="none" strike="noStrike" dirty="0">
                        <a:solidFill>
                          <a:schemeClr val="bg1"/>
                        </a:solidFill>
                        <a:effectLst/>
                        <a:latin typeface="+mn-lt"/>
                      </a:endParaRPr>
                    </a:p>
                  </a:txBody>
                  <a:tcPr marL="3089" marR="3089" marT="3089" marB="0" anchor="ctr">
                    <a:solidFill>
                      <a:schemeClr val="bg1">
                        <a:lumMod val="50000"/>
                      </a:schemeClr>
                    </a:solidFill>
                  </a:tcPr>
                </a:tc>
                <a:tc>
                  <a:txBody>
                    <a:bodyPr/>
                    <a:lstStyle/>
                    <a:p>
                      <a:pPr algn="ctr" fontAlgn="b"/>
                      <a:r>
                        <a:rPr lang="en-ZA" sz="1100" b="1" u="none" strike="noStrike" dirty="0" smtClean="0">
                          <a:solidFill>
                            <a:schemeClr val="bg1"/>
                          </a:solidFill>
                          <a:effectLst/>
                          <a:latin typeface="+mn-lt"/>
                        </a:rPr>
                        <a:t>ACADEMIC RESULTS RECEIVED</a:t>
                      </a:r>
                      <a:endParaRPr lang="en-ZA" sz="1100" b="1" i="0" u="none" strike="noStrike" dirty="0">
                        <a:solidFill>
                          <a:schemeClr val="bg1"/>
                        </a:solidFill>
                        <a:effectLst/>
                        <a:latin typeface="+mn-lt"/>
                      </a:endParaRPr>
                    </a:p>
                  </a:txBody>
                  <a:tcPr marL="3089" marR="3089" marT="3089" marB="0" anchor="ctr">
                    <a:solidFill>
                      <a:schemeClr val="bg1">
                        <a:lumMod val="50000"/>
                      </a:schemeClr>
                    </a:solidFill>
                  </a:tcPr>
                </a:tc>
                <a:tc>
                  <a:txBody>
                    <a:bodyPr/>
                    <a:lstStyle/>
                    <a:p>
                      <a:pPr algn="ctr" fontAlgn="b"/>
                      <a:r>
                        <a:rPr lang="en-ZA" sz="1100" b="1" u="none" strike="noStrike" dirty="0" smtClean="0">
                          <a:solidFill>
                            <a:schemeClr val="bg1"/>
                          </a:solidFill>
                          <a:effectLst/>
                          <a:latin typeface="+mn-lt"/>
                        </a:rPr>
                        <a:t>ACADEMIC RESULTS RECEIVED - PASS RATE &gt;= 50%</a:t>
                      </a:r>
                      <a:endParaRPr lang="en-ZA" sz="1100" b="1" i="0" u="none" strike="noStrike" dirty="0">
                        <a:solidFill>
                          <a:schemeClr val="bg1"/>
                        </a:solidFill>
                        <a:effectLst/>
                        <a:latin typeface="+mn-lt"/>
                      </a:endParaRPr>
                    </a:p>
                  </a:txBody>
                  <a:tcPr marL="3089" marR="3089" marT="3089" marB="0" anchor="ctr">
                    <a:solidFill>
                      <a:schemeClr val="bg1">
                        <a:lumMod val="50000"/>
                      </a:schemeClr>
                    </a:solidFill>
                  </a:tcPr>
                </a:tc>
                <a:tc>
                  <a:txBody>
                    <a:bodyPr/>
                    <a:lstStyle/>
                    <a:p>
                      <a:pPr algn="ctr" fontAlgn="b"/>
                      <a:r>
                        <a:rPr lang="en-ZA" sz="1100" b="1" u="none" strike="noStrike" dirty="0" smtClean="0">
                          <a:solidFill>
                            <a:schemeClr val="bg1"/>
                          </a:solidFill>
                          <a:effectLst/>
                          <a:latin typeface="+mn-lt"/>
                        </a:rPr>
                        <a:t>ACADEMIC RESULTS RECEIVED - PASS RATE &lt; 50%</a:t>
                      </a:r>
                      <a:endParaRPr lang="en-ZA" sz="1100" b="1" i="0" u="none" strike="noStrike" dirty="0">
                        <a:solidFill>
                          <a:schemeClr val="bg1"/>
                        </a:solidFill>
                        <a:effectLst/>
                        <a:latin typeface="+mn-lt"/>
                      </a:endParaRPr>
                    </a:p>
                  </a:txBody>
                  <a:tcPr marL="3089" marR="3089" marT="3089" marB="0" anchor="ctr">
                    <a:solidFill>
                      <a:schemeClr val="bg1">
                        <a:lumMod val="50000"/>
                      </a:schemeClr>
                    </a:solidFill>
                  </a:tcPr>
                </a:tc>
                <a:tc>
                  <a:txBody>
                    <a:bodyPr/>
                    <a:lstStyle/>
                    <a:p>
                      <a:pPr algn="ctr" fontAlgn="b"/>
                      <a:r>
                        <a:rPr lang="en-ZA" sz="1100" b="1" u="none" strike="noStrike" dirty="0" smtClean="0">
                          <a:solidFill>
                            <a:schemeClr val="bg1"/>
                          </a:solidFill>
                          <a:effectLst/>
                          <a:latin typeface="+mn-lt"/>
                        </a:rPr>
                        <a:t>RETURNING STUDENTS - FUNDED</a:t>
                      </a:r>
                      <a:endParaRPr lang="en-ZA" sz="1100" b="1" i="0" u="none" strike="noStrike" dirty="0">
                        <a:solidFill>
                          <a:schemeClr val="bg1"/>
                        </a:solidFill>
                        <a:effectLst/>
                        <a:latin typeface="+mn-lt"/>
                      </a:endParaRPr>
                    </a:p>
                  </a:txBody>
                  <a:tcPr marL="3089" marR="3089" marT="3089" marB="0" anchor="ctr">
                    <a:solidFill>
                      <a:schemeClr val="bg1">
                        <a:lumMod val="50000"/>
                      </a:schemeClr>
                    </a:solidFill>
                  </a:tcPr>
                </a:tc>
                <a:extLst>
                  <a:ext uri="{0D108BD9-81ED-4DB2-BD59-A6C34878D82A}">
                    <a16:rowId xmlns:a16="http://schemas.microsoft.com/office/drawing/2014/main" xmlns="" val="10000"/>
                  </a:ext>
                </a:extLst>
              </a:tr>
              <a:tr h="191171">
                <a:tc>
                  <a:txBody>
                    <a:bodyPr/>
                    <a:lstStyle/>
                    <a:p>
                      <a:pPr algn="l" fontAlgn="b"/>
                      <a:r>
                        <a:rPr lang="en-ZA" sz="1100" u="none" strike="noStrike" dirty="0">
                          <a:solidFill>
                            <a:srgbClr val="FF0000"/>
                          </a:solidFill>
                          <a:effectLst/>
                          <a:latin typeface="+mn-lt"/>
                        </a:rPr>
                        <a:t>CAPE PENINSULA UNIVERSITY OF TECHNOLOGY</a:t>
                      </a:r>
                      <a:endParaRPr lang="en-ZA" sz="1100" b="0" i="0" u="none" strike="noStrike" dirty="0">
                        <a:solidFill>
                          <a:srgbClr val="FF000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l" fontAlgn="b"/>
                      <a:endParaRPr lang="en-ZA" sz="1100" b="0" i="0" u="none" strike="noStrike">
                        <a:solidFill>
                          <a:srgbClr val="00206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l" fontAlgn="b"/>
                      <a:endParaRPr lang="en-ZA" sz="1100" b="0" i="0" u="none" strike="noStrike">
                        <a:solidFill>
                          <a:srgbClr val="002060"/>
                        </a:solidFill>
                        <a:effectLst/>
                        <a:latin typeface="+mn-lt"/>
                      </a:endParaRPr>
                    </a:p>
                  </a:txBody>
                  <a:tcPr marL="3089" marR="3089" marT="3089" marB="0" anchor="ctr"/>
                </a:tc>
                <a:extLst>
                  <a:ext uri="{0D108BD9-81ED-4DB2-BD59-A6C34878D82A}">
                    <a16:rowId xmlns:a16="http://schemas.microsoft.com/office/drawing/2014/main" xmlns="" val="10001"/>
                  </a:ext>
                </a:extLst>
              </a:tr>
              <a:tr h="191171">
                <a:tc>
                  <a:txBody>
                    <a:bodyPr/>
                    <a:lstStyle/>
                    <a:p>
                      <a:pPr algn="l" fontAlgn="b"/>
                      <a:r>
                        <a:rPr lang="en-ZA" sz="1100" u="none" strike="noStrike" dirty="0">
                          <a:solidFill>
                            <a:srgbClr val="002060"/>
                          </a:solidFill>
                          <a:effectLst/>
                          <a:latin typeface="+mn-lt"/>
                        </a:rPr>
                        <a:t>CENTRAL UNIVERSITY OF TECHNOLOGY</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15 463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8 297</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7 166</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2 507</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02"/>
                  </a:ext>
                </a:extLst>
              </a:tr>
              <a:tr h="191171">
                <a:tc>
                  <a:txBody>
                    <a:bodyPr/>
                    <a:lstStyle/>
                    <a:p>
                      <a:pPr algn="l" fontAlgn="b"/>
                      <a:r>
                        <a:rPr lang="en-ZA" sz="1100" u="none" strike="noStrike" dirty="0">
                          <a:solidFill>
                            <a:srgbClr val="002060"/>
                          </a:solidFill>
                          <a:effectLst/>
                          <a:latin typeface="+mn-lt"/>
                        </a:rPr>
                        <a:t>DURBAN UNIVERSITY OF TECHNOLOGY</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21 336</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16 438</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4 898</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9 448</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03"/>
                  </a:ext>
                </a:extLst>
              </a:tr>
              <a:tr h="191171">
                <a:tc>
                  <a:txBody>
                    <a:bodyPr/>
                    <a:lstStyle/>
                    <a:p>
                      <a:pPr algn="l" fontAlgn="b"/>
                      <a:r>
                        <a:rPr lang="en-ZA" sz="1100" u="none" strike="noStrike" dirty="0">
                          <a:solidFill>
                            <a:srgbClr val="002060"/>
                          </a:solidFill>
                          <a:effectLst/>
                          <a:latin typeface="+mn-lt"/>
                        </a:rPr>
                        <a:t>MANGOSUTHU UNIVERSITY OF TECHNOLOGY</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7 513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5 453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2 060</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5 849</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04"/>
                  </a:ext>
                </a:extLst>
              </a:tr>
              <a:tr h="191171">
                <a:tc>
                  <a:txBody>
                    <a:bodyPr/>
                    <a:lstStyle/>
                    <a:p>
                      <a:pPr algn="l" fontAlgn="b"/>
                      <a:r>
                        <a:rPr lang="en-ZA" sz="1100" u="none" strike="noStrike" dirty="0">
                          <a:solidFill>
                            <a:srgbClr val="002060"/>
                          </a:solidFill>
                          <a:effectLst/>
                          <a:latin typeface="+mn-lt"/>
                        </a:rPr>
                        <a:t>NELSON MANDELA METROPOLITAN UNIVERSITY</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11 408</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6 701</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4 707</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7460</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05"/>
                  </a:ext>
                </a:extLst>
              </a:tr>
              <a:tr h="191171">
                <a:tc>
                  <a:txBody>
                    <a:bodyPr/>
                    <a:lstStyle/>
                    <a:p>
                      <a:pPr algn="l" fontAlgn="b"/>
                      <a:r>
                        <a:rPr lang="en-ZA" sz="1100" u="none" strike="noStrike" dirty="0">
                          <a:solidFill>
                            <a:srgbClr val="FF0000"/>
                          </a:solidFill>
                          <a:effectLst/>
                          <a:latin typeface="+mn-lt"/>
                        </a:rPr>
                        <a:t>NORTH-WEST UNIVERSITY</a:t>
                      </a:r>
                      <a:endParaRPr lang="en-ZA" sz="1100" b="0" i="0" u="none" strike="noStrike" dirty="0">
                        <a:solidFill>
                          <a:srgbClr val="FF000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l" fontAlgn="b"/>
                      <a:endParaRPr lang="en-ZA" sz="1100" b="0" i="0" u="none" strike="noStrike">
                        <a:solidFill>
                          <a:srgbClr val="00206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r" fontAlgn="b"/>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06"/>
                  </a:ext>
                </a:extLst>
              </a:tr>
              <a:tr h="191171">
                <a:tc>
                  <a:txBody>
                    <a:bodyPr/>
                    <a:lstStyle/>
                    <a:p>
                      <a:pPr algn="l" fontAlgn="b"/>
                      <a:r>
                        <a:rPr lang="en-ZA" sz="1100" u="none" strike="noStrike" dirty="0">
                          <a:solidFill>
                            <a:srgbClr val="002060"/>
                          </a:solidFill>
                          <a:effectLst/>
                          <a:latin typeface="+mn-lt"/>
                        </a:rPr>
                        <a:t>RHODES UNIVERSITY</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1 264</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621</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643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841</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07"/>
                  </a:ext>
                </a:extLst>
              </a:tr>
              <a:tr h="191171">
                <a:tc>
                  <a:txBody>
                    <a:bodyPr/>
                    <a:lstStyle/>
                    <a:p>
                      <a:pPr algn="l" fontAlgn="b"/>
                      <a:r>
                        <a:rPr lang="en-ZA" sz="1100" u="none" strike="noStrike" dirty="0">
                          <a:solidFill>
                            <a:srgbClr val="002060"/>
                          </a:solidFill>
                          <a:effectLst/>
                          <a:latin typeface="+mn-lt"/>
                        </a:rPr>
                        <a:t>SEFAKO MAKGATHO HEALTH SCIENC UNIVERSITY</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2 021</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1 740</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281</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939</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08"/>
                  </a:ext>
                </a:extLst>
              </a:tr>
              <a:tr h="191171">
                <a:tc>
                  <a:txBody>
                    <a:bodyPr/>
                    <a:lstStyle/>
                    <a:p>
                      <a:pPr algn="l" fontAlgn="b"/>
                      <a:r>
                        <a:rPr lang="en-ZA" sz="1100" u="none" strike="noStrike" dirty="0">
                          <a:solidFill>
                            <a:srgbClr val="002060"/>
                          </a:solidFill>
                          <a:effectLst/>
                          <a:latin typeface="+mn-lt"/>
                        </a:rPr>
                        <a:t>SOL PLAATJE UNIVERSITY</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747</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598</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a:solidFill>
                            <a:srgbClr val="002060"/>
                          </a:solidFill>
                          <a:effectLst/>
                          <a:latin typeface="+mn-lt"/>
                        </a:rPr>
                        <a:t>149</a:t>
                      </a:r>
                      <a:endParaRPr lang="en-ZA" sz="1100" b="0" i="0" u="none" strike="noStrike">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525</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09"/>
                  </a:ext>
                </a:extLst>
              </a:tr>
              <a:tr h="19117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TSHWANE UNIVERSITY OF TECHNOLOGY</a:t>
                      </a:r>
                    </a:p>
                  </a:txBody>
                  <a:tcPr marL="3089" marR="3089" marT="3089" marB="0" anchor="ctr"/>
                </a:tc>
                <a:tc>
                  <a:txBody>
                    <a:bodyPr/>
                    <a:lstStyle/>
                    <a:p>
                      <a:pPr algn="r" fontAlgn="b"/>
                      <a:r>
                        <a:rPr lang="en-ZA" sz="1100" b="0" i="0" u="none" strike="noStrike" dirty="0" smtClean="0">
                          <a:solidFill>
                            <a:srgbClr val="002060"/>
                          </a:solidFill>
                          <a:effectLst/>
                          <a:latin typeface="+mn-lt"/>
                        </a:rPr>
                        <a:t>34 007</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22 467</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11 540</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15 944</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0"/>
                  </a:ext>
                </a:extLst>
              </a:tr>
              <a:tr h="191171">
                <a:tc>
                  <a:txBody>
                    <a:bodyPr/>
                    <a:lstStyle/>
                    <a:p>
                      <a:pPr algn="l" fontAlgn="b"/>
                      <a:r>
                        <a:rPr lang="en-ZA" sz="1100" u="none" strike="noStrike" dirty="0">
                          <a:solidFill>
                            <a:srgbClr val="002060"/>
                          </a:solidFill>
                          <a:effectLst/>
                          <a:latin typeface="+mn-lt"/>
                        </a:rPr>
                        <a:t>UNIVERSITY OF CAPE TOWN</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4 526</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2 084</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2 422</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2 614</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1"/>
                  </a:ext>
                </a:extLst>
              </a:tr>
              <a:tr h="191171">
                <a:tc>
                  <a:txBody>
                    <a:bodyPr/>
                    <a:lstStyle/>
                    <a:p>
                      <a:pPr algn="l" fontAlgn="b"/>
                      <a:r>
                        <a:rPr lang="en-ZA" sz="1100" u="none" strike="noStrike" dirty="0">
                          <a:solidFill>
                            <a:srgbClr val="FF0000"/>
                          </a:solidFill>
                          <a:effectLst/>
                          <a:latin typeface="+mn-lt"/>
                        </a:rPr>
                        <a:t>UNIVERSITY OF FORT HARE</a:t>
                      </a:r>
                      <a:endParaRPr lang="en-ZA" sz="1100" b="0" i="0" u="none" strike="noStrike" dirty="0">
                        <a:solidFill>
                          <a:srgbClr val="FF000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r" fontAlgn="b"/>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2"/>
                  </a:ext>
                </a:extLst>
              </a:tr>
              <a:tr h="191171">
                <a:tc>
                  <a:txBody>
                    <a:bodyPr/>
                    <a:lstStyle/>
                    <a:p>
                      <a:pPr algn="l" fontAlgn="b"/>
                      <a:r>
                        <a:rPr lang="en-ZA" sz="1100" u="none" strike="noStrike" dirty="0">
                          <a:solidFill>
                            <a:srgbClr val="002060"/>
                          </a:solidFill>
                          <a:effectLst/>
                          <a:latin typeface="+mn-lt"/>
                        </a:rPr>
                        <a:t>UNIVERSITY OF FREE STATE</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10 805</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4 082</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6 723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7790</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3"/>
                  </a:ext>
                </a:extLst>
              </a:tr>
              <a:tr h="191171">
                <a:tc>
                  <a:txBody>
                    <a:bodyPr/>
                    <a:lstStyle/>
                    <a:p>
                      <a:pPr algn="l" fontAlgn="b"/>
                      <a:r>
                        <a:rPr lang="en-ZA" sz="1100" u="none" strike="noStrike" dirty="0">
                          <a:solidFill>
                            <a:srgbClr val="002060"/>
                          </a:solidFill>
                          <a:effectLst/>
                          <a:latin typeface="+mn-lt"/>
                        </a:rPr>
                        <a:t>UNIVERSITY OF JOHANNESBURG</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21 502</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14 114</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7 388</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16 714</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4"/>
                  </a:ext>
                </a:extLst>
              </a:tr>
              <a:tr h="191171">
                <a:tc>
                  <a:txBody>
                    <a:bodyPr/>
                    <a:lstStyle/>
                    <a:p>
                      <a:pPr algn="l" fontAlgn="b"/>
                      <a:r>
                        <a:rPr lang="en-ZA" sz="1100" u="none" strike="noStrike" dirty="0">
                          <a:solidFill>
                            <a:srgbClr val="002060"/>
                          </a:solidFill>
                          <a:effectLst/>
                          <a:latin typeface="+mn-lt"/>
                        </a:rPr>
                        <a:t>UNIVERSITY OF KWAZULU NATAL</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41 982</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32 180</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9 802</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15</a:t>
                      </a:r>
                      <a:r>
                        <a:rPr lang="en-ZA" sz="1100" u="none" strike="noStrike" baseline="0" dirty="0" smtClean="0">
                          <a:solidFill>
                            <a:srgbClr val="002060"/>
                          </a:solidFill>
                          <a:effectLst/>
                          <a:latin typeface="+mn-lt"/>
                        </a:rPr>
                        <a:t> 407</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5"/>
                  </a:ext>
                </a:extLst>
              </a:tr>
              <a:tr h="191171">
                <a:tc>
                  <a:txBody>
                    <a:bodyPr/>
                    <a:lstStyle/>
                    <a:p>
                      <a:pPr algn="l" fontAlgn="b"/>
                      <a:r>
                        <a:rPr lang="en-ZA" sz="1100" u="none" strike="noStrike" dirty="0">
                          <a:solidFill>
                            <a:srgbClr val="002060"/>
                          </a:solidFill>
                          <a:effectLst/>
                          <a:latin typeface="+mn-lt"/>
                        </a:rPr>
                        <a:t>UNIVERSITY OF LIMPOPO</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3 064</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1 408</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1 656</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2 407</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6"/>
                  </a:ext>
                </a:extLst>
              </a:tr>
              <a:tr h="191171">
                <a:tc>
                  <a:txBody>
                    <a:bodyPr/>
                    <a:lstStyle/>
                    <a:p>
                      <a:pPr algn="l" fontAlgn="b"/>
                      <a:r>
                        <a:rPr lang="en-ZA" sz="1100" u="none" strike="noStrike" dirty="0">
                          <a:solidFill>
                            <a:srgbClr val="002060"/>
                          </a:solidFill>
                          <a:effectLst/>
                          <a:latin typeface="+mn-lt"/>
                        </a:rPr>
                        <a:t>UNIVERSITY OF MPUMALANGA</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1 055</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843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212</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737</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7"/>
                  </a:ext>
                </a:extLst>
              </a:tr>
              <a:tr h="19117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UNIVERSITY OF PRETORIA</a:t>
                      </a:r>
                    </a:p>
                  </a:txBody>
                  <a:tcPr marL="3089" marR="3089" marT="3089" marB="0" anchor="ctr"/>
                </a:tc>
                <a:tc>
                  <a:txBody>
                    <a:bodyPr/>
                    <a:lstStyle/>
                    <a:p>
                      <a:pPr algn="r" fontAlgn="b"/>
                      <a:r>
                        <a:rPr lang="en-ZA" sz="1100" u="none" strike="noStrike" dirty="0" smtClean="0">
                          <a:solidFill>
                            <a:srgbClr val="002060"/>
                          </a:solidFill>
                          <a:effectLst/>
                          <a:latin typeface="+mn-lt"/>
                        </a:rPr>
                        <a:t>9066</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4 493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4 573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4 184</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8"/>
                  </a:ext>
                </a:extLst>
              </a:tr>
              <a:tr h="191171">
                <a:tc>
                  <a:txBody>
                    <a:bodyPr/>
                    <a:lstStyle/>
                    <a:p>
                      <a:pPr algn="l" fontAlgn="b"/>
                      <a:r>
                        <a:rPr lang="en-ZA" sz="1100" u="none" strike="noStrike" dirty="0">
                          <a:solidFill>
                            <a:srgbClr val="002060"/>
                          </a:solidFill>
                          <a:effectLst/>
                          <a:latin typeface="+mn-lt"/>
                        </a:rPr>
                        <a:t>UNIVERSITY OF SOUTH AFRICA</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23 394</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5 591</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17 803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1 532</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19"/>
                  </a:ext>
                </a:extLst>
              </a:tr>
              <a:tr h="191171">
                <a:tc>
                  <a:txBody>
                    <a:bodyPr/>
                    <a:lstStyle/>
                    <a:p>
                      <a:pPr algn="l" fontAlgn="b"/>
                      <a:r>
                        <a:rPr lang="en-ZA" sz="1100" u="none" strike="noStrike" dirty="0">
                          <a:solidFill>
                            <a:srgbClr val="002060"/>
                          </a:solidFill>
                          <a:effectLst/>
                          <a:latin typeface="+mn-lt"/>
                        </a:rPr>
                        <a:t>UNIVERSITY OF STELLENBOSCH</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1 206</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776</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430</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a:solidFill>
                            <a:srgbClr val="002060"/>
                          </a:solidFill>
                          <a:effectLst/>
                          <a:latin typeface="+mn-lt"/>
                        </a:rPr>
                        <a:t>740</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20"/>
                  </a:ext>
                </a:extLst>
              </a:tr>
              <a:tr h="191171">
                <a:tc>
                  <a:txBody>
                    <a:bodyPr/>
                    <a:lstStyle/>
                    <a:p>
                      <a:pPr algn="l" fontAlgn="b"/>
                      <a:r>
                        <a:rPr lang="en-ZA" sz="1100" u="none" strike="noStrike" dirty="0">
                          <a:solidFill>
                            <a:srgbClr val="FF0000"/>
                          </a:solidFill>
                          <a:effectLst/>
                          <a:latin typeface="+mn-lt"/>
                        </a:rPr>
                        <a:t>UNIVERSITY OF THE WESTERN CAPE</a:t>
                      </a:r>
                      <a:endParaRPr lang="en-ZA" sz="1100" b="0" i="0" u="none" strike="noStrike" dirty="0">
                        <a:solidFill>
                          <a:srgbClr val="FF000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l" fontAlgn="b"/>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1" i="0" u="none" strike="noStrike" dirty="0" smtClean="0">
                          <a:solidFill>
                            <a:srgbClr val="FF0000"/>
                          </a:solidFill>
                          <a:effectLst/>
                          <a:latin typeface="+mn-lt"/>
                        </a:rPr>
                        <a:t>*5 188</a:t>
                      </a:r>
                      <a:endParaRPr lang="en-ZA" sz="1100" b="1" i="0" u="none" strike="noStrike" dirty="0">
                        <a:solidFill>
                          <a:srgbClr val="FF0000"/>
                        </a:solidFill>
                        <a:effectLst/>
                        <a:latin typeface="+mn-lt"/>
                      </a:endParaRPr>
                    </a:p>
                  </a:txBody>
                  <a:tcPr marL="3089" marR="3089" marT="3089" marB="0" anchor="ctr"/>
                </a:tc>
                <a:extLst>
                  <a:ext uri="{0D108BD9-81ED-4DB2-BD59-A6C34878D82A}">
                    <a16:rowId xmlns:a16="http://schemas.microsoft.com/office/drawing/2014/main" xmlns="" val="10021"/>
                  </a:ext>
                </a:extLst>
              </a:tr>
              <a:tr h="191171">
                <a:tc>
                  <a:txBody>
                    <a:bodyPr/>
                    <a:lstStyle/>
                    <a:p>
                      <a:pPr algn="l" fontAlgn="b"/>
                      <a:r>
                        <a:rPr lang="en-ZA" sz="1100" u="none" strike="noStrike" dirty="0">
                          <a:solidFill>
                            <a:srgbClr val="002060"/>
                          </a:solidFill>
                          <a:effectLst/>
                          <a:latin typeface="+mn-lt"/>
                        </a:rPr>
                        <a:t>UNIVERSITY OF THE WITWATERSRAND</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5 391</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3 037</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2 354</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4 381</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22"/>
                  </a:ext>
                </a:extLst>
              </a:tr>
              <a:tr h="191171">
                <a:tc>
                  <a:txBody>
                    <a:bodyPr/>
                    <a:lstStyle/>
                    <a:p>
                      <a:pPr algn="l" fontAlgn="b"/>
                      <a:r>
                        <a:rPr lang="en-ZA" sz="1100" u="none" strike="noStrike" dirty="0">
                          <a:solidFill>
                            <a:srgbClr val="002060"/>
                          </a:solidFill>
                          <a:effectLst/>
                          <a:latin typeface="+mn-lt"/>
                        </a:rPr>
                        <a:t>UNIVERSITY OF VENDA</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11 007</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8 637</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2 370</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9 089</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23"/>
                  </a:ext>
                </a:extLst>
              </a:tr>
              <a:tr h="191171">
                <a:tc>
                  <a:txBody>
                    <a:bodyPr/>
                    <a:lstStyle/>
                    <a:p>
                      <a:pPr algn="l" fontAlgn="b"/>
                      <a:r>
                        <a:rPr lang="en-ZA" sz="1100" u="none" strike="noStrike" dirty="0">
                          <a:solidFill>
                            <a:srgbClr val="002060"/>
                          </a:solidFill>
                          <a:effectLst/>
                          <a:latin typeface="+mn-lt"/>
                        </a:rPr>
                        <a:t>UNIVERSITY OF ZULULAND</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13 376</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9 446</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3 930</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10 686</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24"/>
                  </a:ext>
                </a:extLst>
              </a:tr>
              <a:tr h="191171">
                <a:tc>
                  <a:txBody>
                    <a:bodyPr/>
                    <a:lstStyle/>
                    <a:p>
                      <a:pPr algn="l" fontAlgn="b"/>
                      <a:r>
                        <a:rPr lang="en-ZA" sz="1100" u="none" strike="noStrike" dirty="0">
                          <a:solidFill>
                            <a:srgbClr val="002060"/>
                          </a:solidFill>
                          <a:effectLst/>
                          <a:latin typeface="+mn-lt"/>
                        </a:rPr>
                        <a:t>VAAL UNIVERSITY OF TECHNOLOGY</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6 468</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2 745</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3 723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b="0" i="0" u="none" strike="noStrike" dirty="0" smtClean="0">
                          <a:solidFill>
                            <a:srgbClr val="002060"/>
                          </a:solidFill>
                          <a:effectLst/>
                          <a:latin typeface="+mn-lt"/>
                        </a:rPr>
                        <a:t>3 786</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25"/>
                  </a:ext>
                </a:extLst>
              </a:tr>
              <a:tr h="191171">
                <a:tc>
                  <a:txBody>
                    <a:bodyPr/>
                    <a:lstStyle/>
                    <a:p>
                      <a:pPr algn="l" fontAlgn="b"/>
                      <a:r>
                        <a:rPr lang="en-ZA" sz="1100" u="none" strike="noStrike">
                          <a:solidFill>
                            <a:srgbClr val="002060"/>
                          </a:solidFill>
                          <a:effectLst/>
                          <a:latin typeface="+mn-lt"/>
                        </a:rPr>
                        <a:t>WALTER SISULU UNIVERSITY</a:t>
                      </a:r>
                      <a:endParaRPr lang="en-ZA" sz="1100" b="0" i="0" u="none" strike="noStrike">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21 960</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15 963</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5 997</a:t>
                      </a:r>
                      <a:endParaRPr lang="en-ZA" sz="1100" b="0" i="0" u="none" strike="noStrike" dirty="0">
                        <a:solidFill>
                          <a:srgbClr val="002060"/>
                        </a:solidFill>
                        <a:effectLst/>
                        <a:latin typeface="+mn-lt"/>
                      </a:endParaRPr>
                    </a:p>
                  </a:txBody>
                  <a:tcPr marL="3089" marR="3089" marT="3089" marB="0" anchor="ctr"/>
                </a:tc>
                <a:tc>
                  <a:txBody>
                    <a:bodyPr/>
                    <a:lstStyle/>
                    <a:p>
                      <a:pPr algn="r" fontAlgn="b"/>
                      <a:r>
                        <a:rPr lang="en-ZA" sz="1100" u="none" strike="noStrike" dirty="0" smtClean="0">
                          <a:solidFill>
                            <a:srgbClr val="002060"/>
                          </a:solidFill>
                          <a:effectLst/>
                          <a:latin typeface="+mn-lt"/>
                        </a:rPr>
                        <a:t>5 987</a:t>
                      </a:r>
                      <a:endParaRPr lang="en-ZA" sz="1100" b="0"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26"/>
                  </a:ext>
                </a:extLst>
              </a:tr>
              <a:tr h="191171">
                <a:tc>
                  <a:txBody>
                    <a:bodyPr/>
                    <a:lstStyle/>
                    <a:p>
                      <a:pPr algn="l" fontAlgn="b"/>
                      <a:r>
                        <a:rPr lang="en-ZA" sz="1100" b="1" u="none" strike="noStrike" dirty="0" smtClean="0">
                          <a:solidFill>
                            <a:srgbClr val="002060"/>
                          </a:solidFill>
                          <a:effectLst/>
                          <a:latin typeface="+mn-lt"/>
                        </a:rPr>
                        <a:t>GRAND TOTAL</a:t>
                      </a:r>
                      <a:endParaRPr lang="en-ZA" sz="1100" b="1" i="0" u="none" strike="noStrike" dirty="0">
                        <a:solidFill>
                          <a:srgbClr val="002060"/>
                        </a:solidFill>
                        <a:effectLst/>
                        <a:latin typeface="+mn-lt"/>
                      </a:endParaRPr>
                    </a:p>
                  </a:txBody>
                  <a:tcPr marL="3089" marR="3089" marT="3089" marB="0" anchor="ctr"/>
                </a:tc>
                <a:tc>
                  <a:txBody>
                    <a:bodyPr/>
                    <a:lstStyle/>
                    <a:p>
                      <a:pPr algn="r" fontAlgn="b"/>
                      <a:r>
                        <a:rPr lang="en-ZA" sz="1100" b="1" i="0" u="none" strike="noStrike" dirty="0" smtClean="0">
                          <a:solidFill>
                            <a:srgbClr val="002060"/>
                          </a:solidFill>
                          <a:effectLst/>
                          <a:latin typeface="+mn-lt"/>
                        </a:rPr>
                        <a:t>268</a:t>
                      </a:r>
                      <a:r>
                        <a:rPr lang="en-ZA" sz="1100" b="1" i="0" u="none" strike="noStrike" baseline="0" dirty="0" smtClean="0">
                          <a:solidFill>
                            <a:srgbClr val="002060"/>
                          </a:solidFill>
                          <a:effectLst/>
                          <a:latin typeface="+mn-lt"/>
                        </a:rPr>
                        <a:t> 561</a:t>
                      </a:r>
                      <a:endParaRPr lang="en-ZA" sz="1100" b="1" i="0" u="none" strike="noStrike" dirty="0">
                        <a:solidFill>
                          <a:srgbClr val="002060"/>
                        </a:solidFill>
                        <a:effectLst/>
                        <a:latin typeface="+mn-lt"/>
                      </a:endParaRPr>
                    </a:p>
                  </a:txBody>
                  <a:tcPr marL="3089" marR="3089" marT="3089" marB="0" anchor="ctr"/>
                </a:tc>
                <a:tc>
                  <a:txBody>
                    <a:bodyPr/>
                    <a:lstStyle/>
                    <a:p>
                      <a:pPr algn="r" fontAlgn="b"/>
                      <a:r>
                        <a:rPr lang="en-ZA" sz="1100" b="1" u="none" strike="noStrike" dirty="0" smtClean="0">
                          <a:solidFill>
                            <a:srgbClr val="002060"/>
                          </a:solidFill>
                          <a:effectLst/>
                          <a:latin typeface="+mn-lt"/>
                        </a:rPr>
                        <a:t>167 714</a:t>
                      </a:r>
                      <a:endParaRPr lang="en-ZA" sz="1100" b="1" i="0" u="none" strike="noStrike" dirty="0">
                        <a:solidFill>
                          <a:srgbClr val="002060"/>
                        </a:solidFill>
                        <a:effectLst/>
                        <a:latin typeface="+mn-lt"/>
                      </a:endParaRPr>
                    </a:p>
                  </a:txBody>
                  <a:tcPr marL="3089" marR="3089" marT="3089" marB="0" anchor="ctr"/>
                </a:tc>
                <a:tc>
                  <a:txBody>
                    <a:bodyPr/>
                    <a:lstStyle/>
                    <a:p>
                      <a:pPr algn="r" fontAlgn="b"/>
                      <a:r>
                        <a:rPr lang="en-ZA" sz="1100" b="1" u="none" strike="noStrike" dirty="0" smtClean="0">
                          <a:solidFill>
                            <a:srgbClr val="002060"/>
                          </a:solidFill>
                          <a:effectLst/>
                          <a:latin typeface="+mn-lt"/>
                        </a:rPr>
                        <a:t>100 847</a:t>
                      </a:r>
                      <a:endParaRPr lang="en-ZA" sz="1100" b="1" i="0" u="none" strike="noStrike" dirty="0">
                        <a:solidFill>
                          <a:srgbClr val="002060"/>
                        </a:solidFill>
                        <a:effectLst/>
                        <a:latin typeface="+mn-lt"/>
                      </a:endParaRPr>
                    </a:p>
                  </a:txBody>
                  <a:tcPr marL="3089" marR="3089" marT="3089" marB="0" anchor="ctr"/>
                </a:tc>
                <a:tc>
                  <a:txBody>
                    <a:bodyPr/>
                    <a:lstStyle/>
                    <a:p>
                      <a:pPr algn="r" fontAlgn="b"/>
                      <a:r>
                        <a:rPr lang="en-ZA" sz="1100" b="1" u="none" strike="noStrike" dirty="0" smtClean="0">
                          <a:solidFill>
                            <a:srgbClr val="002060"/>
                          </a:solidFill>
                          <a:effectLst/>
                          <a:latin typeface="+mn-lt"/>
                        </a:rPr>
                        <a:t>134 755</a:t>
                      </a:r>
                      <a:endParaRPr lang="en-ZA" sz="1100" b="1" i="0" u="none" strike="noStrike" dirty="0">
                        <a:solidFill>
                          <a:srgbClr val="002060"/>
                        </a:solidFill>
                        <a:effectLst/>
                        <a:latin typeface="+mn-lt"/>
                      </a:endParaRPr>
                    </a:p>
                  </a:txBody>
                  <a:tcPr marL="3089" marR="3089" marT="3089" marB="0" anchor="ctr"/>
                </a:tc>
                <a:extLst>
                  <a:ext uri="{0D108BD9-81ED-4DB2-BD59-A6C34878D82A}">
                    <a16:rowId xmlns:a16="http://schemas.microsoft.com/office/drawing/2014/main" xmlns="" val="10027"/>
                  </a:ext>
                </a:extLst>
              </a:tr>
            </a:tbl>
          </a:graphicData>
        </a:graphic>
      </p:graphicFrame>
      <p:sp>
        <p:nvSpPr>
          <p:cNvPr id="5" name="Rectangle 4"/>
          <p:cNvSpPr/>
          <p:nvPr/>
        </p:nvSpPr>
        <p:spPr>
          <a:xfrm>
            <a:off x="9456373" y="1064301"/>
            <a:ext cx="2735627" cy="5835700"/>
          </a:xfrm>
          <a:prstGeom prst="rect">
            <a:avLst/>
          </a:prstGeom>
          <a:solidFill>
            <a:schemeClr val="bg1">
              <a:lumMod val="65000"/>
            </a:schemeClr>
          </a:solidFill>
        </p:spPr>
        <p:txBody>
          <a:bodyPr wrap="square" rtlCol="0">
            <a:spAutoFit/>
          </a:bodyPr>
          <a:lstStyle/>
          <a:p>
            <a:pPr marL="173038" indent="-173038" defTabSz="1219170">
              <a:buClr>
                <a:srgbClr val="EAAB21"/>
              </a:buClr>
              <a:buFont typeface="Wingdings" panose="05000000000000000000" pitchFamily="2" charset="2"/>
              <a:buChar char="§"/>
            </a:pPr>
            <a:r>
              <a:rPr lang="en-ZA" sz="1333" dirty="0">
                <a:solidFill>
                  <a:prstClr val="white"/>
                </a:solidFill>
              </a:rPr>
              <a:t>On a daily basis, NSFAS analyses academic results submitted by institutions on the day for funding decisions;</a:t>
            </a:r>
          </a:p>
          <a:p>
            <a:pPr marL="173038" indent="-173038" defTabSz="1219170">
              <a:buClr>
                <a:srgbClr val="EAAB21"/>
              </a:buClr>
              <a:buFont typeface="Wingdings" panose="05000000000000000000" pitchFamily="2" charset="2"/>
              <a:buChar char="§"/>
            </a:pPr>
            <a:endParaRPr lang="en-ZA" sz="1333" dirty="0">
              <a:solidFill>
                <a:prstClr val="white"/>
              </a:solidFill>
            </a:endParaRPr>
          </a:p>
          <a:p>
            <a:pPr marL="173038" indent="-173038" defTabSz="1219170">
              <a:buClr>
                <a:srgbClr val="EAAB21"/>
              </a:buClr>
              <a:buFont typeface="Wingdings" panose="05000000000000000000" pitchFamily="2" charset="2"/>
              <a:buChar char="§"/>
            </a:pPr>
            <a:r>
              <a:rPr lang="en-ZA" sz="1333" dirty="0">
                <a:solidFill>
                  <a:prstClr val="white"/>
                </a:solidFill>
              </a:rPr>
              <a:t>This process will continue until all institutions have finalised their results.</a:t>
            </a:r>
          </a:p>
          <a:p>
            <a:pPr marL="173038" indent="-173038" defTabSz="1219170">
              <a:buClr>
                <a:srgbClr val="EAAB21"/>
              </a:buClr>
              <a:buFont typeface="Wingdings" panose="05000000000000000000" pitchFamily="2" charset="2"/>
              <a:buChar char="§"/>
            </a:pPr>
            <a:endParaRPr lang="en-ZA" sz="1333" dirty="0">
              <a:solidFill>
                <a:prstClr val="white"/>
              </a:solidFill>
            </a:endParaRPr>
          </a:p>
          <a:p>
            <a:pPr marL="173038" indent="-173038" defTabSz="1219170">
              <a:buClr>
                <a:srgbClr val="EAAB21"/>
              </a:buClr>
              <a:buFont typeface="Wingdings" panose="05000000000000000000" pitchFamily="2" charset="2"/>
              <a:buChar char="§"/>
            </a:pPr>
            <a:r>
              <a:rPr lang="en-ZA" sz="1333" dirty="0">
                <a:solidFill>
                  <a:prstClr val="white"/>
                </a:solidFill>
              </a:rPr>
              <a:t>CPUT,NW,&amp; Fort Hare, have not submitted academic results;</a:t>
            </a:r>
          </a:p>
          <a:p>
            <a:pPr marL="173038" indent="-173038" defTabSz="1219170">
              <a:buClr>
                <a:srgbClr val="EAAB21"/>
              </a:buClr>
              <a:buFont typeface="Wingdings" panose="05000000000000000000" pitchFamily="2" charset="2"/>
              <a:buChar char="§"/>
            </a:pPr>
            <a:endParaRPr lang="en-ZA" sz="1333" dirty="0">
              <a:solidFill>
                <a:prstClr val="white"/>
              </a:solidFill>
            </a:endParaRPr>
          </a:p>
          <a:p>
            <a:pPr marL="173038" indent="-173038" defTabSz="1219170">
              <a:buClr>
                <a:srgbClr val="EAAB21"/>
              </a:buClr>
              <a:buFont typeface="Wingdings" panose="05000000000000000000" pitchFamily="2" charset="2"/>
              <a:buChar char="§"/>
            </a:pPr>
            <a:r>
              <a:rPr lang="en-ZA" sz="1333" dirty="0">
                <a:solidFill>
                  <a:srgbClr val="FF0000"/>
                </a:solidFill>
              </a:rPr>
              <a:t>**</a:t>
            </a:r>
            <a:r>
              <a:rPr lang="en-ZA" sz="1333" dirty="0">
                <a:solidFill>
                  <a:prstClr val="white"/>
                </a:solidFill>
              </a:rPr>
              <a:t>UWC have submitted their academic results flagged 2018 not 2017 – NSFAS working with UWC to resolve the issue;</a:t>
            </a:r>
          </a:p>
          <a:p>
            <a:pPr marL="380990" indent="-380990" defTabSz="1219170">
              <a:buClr>
                <a:srgbClr val="EAAB21"/>
              </a:buClr>
              <a:buFont typeface="Wingdings" panose="05000000000000000000" pitchFamily="2" charset="2"/>
              <a:buChar char="§"/>
            </a:pPr>
            <a:endParaRPr lang="en-ZA" sz="1333" dirty="0">
              <a:solidFill>
                <a:prstClr val="white"/>
              </a:solidFill>
            </a:endParaRPr>
          </a:p>
          <a:p>
            <a:pPr defTabSz="1219170">
              <a:buClr>
                <a:srgbClr val="EAAB21"/>
              </a:buClr>
            </a:pPr>
            <a:r>
              <a:rPr lang="en-ZA" sz="1333" u="sng" dirty="0">
                <a:solidFill>
                  <a:prstClr val="white"/>
                </a:solidFill>
              </a:rPr>
              <a:t>CHALLENGES WITH ACADEMIC RESULTS:</a:t>
            </a:r>
          </a:p>
          <a:p>
            <a:pPr marL="380990" indent="-380990" defTabSz="1219170">
              <a:buClr>
                <a:srgbClr val="EAAB21"/>
              </a:buClr>
              <a:buFont typeface="Wingdings" panose="05000000000000000000" pitchFamily="2" charset="2"/>
              <a:buChar char="§"/>
            </a:pPr>
            <a:endParaRPr lang="en-ZA" sz="1333" dirty="0">
              <a:solidFill>
                <a:prstClr val="white"/>
              </a:solidFill>
            </a:endParaRPr>
          </a:p>
          <a:p>
            <a:pPr marL="173038" lvl="1" indent="-173038" defTabSz="1219170">
              <a:buClr>
                <a:srgbClr val="EAAB21"/>
              </a:buClr>
              <a:buFont typeface="Wingdings" panose="05000000000000000000" pitchFamily="2" charset="2"/>
              <a:buChar char="§"/>
            </a:pPr>
            <a:r>
              <a:rPr lang="en-ZA" sz="1333" dirty="0">
                <a:solidFill>
                  <a:prstClr val="white"/>
                </a:solidFill>
              </a:rPr>
              <a:t>Data issues when uploading into NSFAS databases – NSFAS working with Institutions to mitigating the issues;</a:t>
            </a:r>
          </a:p>
          <a:p>
            <a:pPr marL="380990" indent="-380990" defTabSz="1219170">
              <a:buClr>
                <a:srgbClr val="EAAB21"/>
              </a:buClr>
              <a:buFont typeface="Wingdings" panose="05000000000000000000" pitchFamily="2" charset="2"/>
              <a:buChar char="§"/>
            </a:pPr>
            <a:endParaRPr lang="en-ZA" sz="1333" dirty="0">
              <a:solidFill>
                <a:prstClr val="white"/>
              </a:solidFill>
            </a:endParaRPr>
          </a:p>
          <a:p>
            <a:pPr marL="380990" indent="-380990" defTabSz="1219170">
              <a:buClr>
                <a:srgbClr val="EAAB21"/>
              </a:buClr>
              <a:buFont typeface="Wingdings" panose="05000000000000000000" pitchFamily="2" charset="2"/>
              <a:buChar char="§"/>
            </a:pPr>
            <a:endParaRPr lang="en-ZA" sz="1333" dirty="0">
              <a:solidFill>
                <a:prstClr val="white"/>
              </a:solidFill>
            </a:endParaRPr>
          </a:p>
        </p:txBody>
      </p:sp>
    </p:spTree>
    <p:extLst>
      <p:ext uri="{BB962C8B-B14F-4D97-AF65-F5344CB8AC3E}">
        <p14:creationId xmlns:p14="http://schemas.microsoft.com/office/powerpoint/2010/main" xmlns="" val="4211600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39565" y="-25847"/>
            <a:ext cx="10713152" cy="938140"/>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2018 APPLICATIONS – RETURNING (TVETs) </a:t>
            </a:r>
          </a:p>
          <a:p>
            <a:pPr defTabSz="1219170">
              <a:buClr>
                <a:srgbClr val="C00000"/>
              </a:buClr>
            </a:pPr>
            <a:r>
              <a:rPr lang="en-ZA" sz="1600" b="1" dirty="0">
                <a:solidFill>
                  <a:prstClr val="white">
                    <a:lumMod val="50000"/>
                  </a:prstClr>
                </a:solidFill>
                <a:cs typeface="Arial" panose="020B0604020202020204" pitchFamily="34" charset="0"/>
              </a:rPr>
              <a:t>DETAILED FUNDING REPORTS (26 FEBRUARY 2018)</a:t>
            </a:r>
          </a:p>
        </p:txBody>
      </p:sp>
      <p:sp>
        <p:nvSpPr>
          <p:cNvPr id="14" name="Rectangle 13"/>
          <p:cNvSpPr/>
          <p:nvPr/>
        </p:nvSpPr>
        <p:spPr>
          <a:xfrm>
            <a:off x="0" y="3"/>
            <a:ext cx="975360" cy="975360"/>
          </a:xfrm>
          <a:prstGeom prst="rect">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ZA" sz="5067" dirty="0">
                <a:solidFill>
                  <a:prstClr val="white"/>
                </a:solidFill>
                <a:cs typeface="Arial" panose="020B0604020202020204" pitchFamily="34" charset="0"/>
              </a:rPr>
              <a:t>13</a:t>
            </a:r>
          </a:p>
        </p:txBody>
      </p:sp>
      <p:graphicFrame>
        <p:nvGraphicFramePr>
          <p:cNvPr id="4" name="Table 3"/>
          <p:cNvGraphicFramePr>
            <a:graphicFrameLocks noGrp="1"/>
          </p:cNvGraphicFramePr>
          <p:nvPr>
            <p:extLst/>
          </p:nvPr>
        </p:nvGraphicFramePr>
        <p:xfrm>
          <a:off x="4867868" y="10341768"/>
          <a:ext cx="6844811" cy="13092749"/>
        </p:xfrm>
        <a:graphic>
          <a:graphicData uri="http://schemas.openxmlformats.org/drawingml/2006/table">
            <a:tbl>
              <a:tblPr>
                <a:tableStyleId>{5C22544A-7EE6-4342-B048-85BDC9FD1C3A}</a:tableStyleId>
              </a:tblPr>
              <a:tblGrid>
                <a:gridCol w="4416491">
                  <a:extLst>
                    <a:ext uri="{9D8B030D-6E8A-4147-A177-3AD203B41FA5}">
                      <a16:colId xmlns:a16="http://schemas.microsoft.com/office/drawing/2014/main" xmlns="" val="20000"/>
                    </a:ext>
                  </a:extLst>
                </a:gridCol>
                <a:gridCol w="2428320">
                  <a:extLst>
                    <a:ext uri="{9D8B030D-6E8A-4147-A177-3AD203B41FA5}">
                      <a16:colId xmlns:a16="http://schemas.microsoft.com/office/drawing/2014/main" xmlns="" val="20001"/>
                    </a:ext>
                  </a:extLst>
                </a:gridCol>
              </a:tblGrid>
              <a:tr h="247033">
                <a:tc>
                  <a:txBody>
                    <a:bodyPr/>
                    <a:lstStyle/>
                    <a:p>
                      <a:pPr algn="l" fontAlgn="b"/>
                      <a:r>
                        <a:rPr lang="en-ZA" sz="1600" u="none" strike="noStrike" dirty="0">
                          <a:effectLst/>
                          <a:latin typeface="+mn-lt"/>
                        </a:rPr>
                        <a:t>Row Labels</a:t>
                      </a:r>
                      <a:endParaRPr lang="en-ZA" sz="1600" b="1" i="0" u="none" strike="noStrike" dirty="0">
                        <a:solidFill>
                          <a:srgbClr val="000000"/>
                        </a:solidFill>
                        <a:effectLst/>
                        <a:latin typeface="+mn-lt"/>
                      </a:endParaRPr>
                    </a:p>
                  </a:txBody>
                  <a:tcPr marL="3193" marR="3193" marT="3193" marB="0" anchor="b"/>
                </a:tc>
                <a:tc>
                  <a:txBody>
                    <a:bodyPr/>
                    <a:lstStyle/>
                    <a:p>
                      <a:pPr algn="l" fontAlgn="b"/>
                      <a:r>
                        <a:rPr lang="en-ZA" sz="1600" u="none" strike="noStrike" dirty="0" smtClean="0">
                          <a:effectLst/>
                          <a:latin typeface="+mn-lt"/>
                        </a:rPr>
                        <a:t>Funded</a:t>
                      </a:r>
                      <a:endParaRPr lang="en-ZA" sz="1600" b="1"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0"/>
                  </a:ext>
                </a:extLst>
              </a:tr>
              <a:tr h="247033">
                <a:tc>
                  <a:txBody>
                    <a:bodyPr/>
                    <a:lstStyle/>
                    <a:p>
                      <a:pPr algn="l" fontAlgn="b"/>
                      <a:r>
                        <a:rPr lang="en-ZA" sz="1600" u="none" strike="noStrike" dirty="0">
                          <a:effectLst/>
                          <a:latin typeface="+mn-lt"/>
                        </a:rPr>
                        <a:t>BOLAND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300</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1"/>
                  </a:ext>
                </a:extLst>
              </a:tr>
              <a:tr h="247033">
                <a:tc>
                  <a:txBody>
                    <a:bodyPr/>
                    <a:lstStyle/>
                    <a:p>
                      <a:pPr algn="l" fontAlgn="b"/>
                      <a:r>
                        <a:rPr lang="en-ZA" sz="1600" u="none" strike="noStrike" dirty="0">
                          <a:effectLst/>
                          <a:latin typeface="+mn-lt"/>
                        </a:rPr>
                        <a:t>BUFFALO CITY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683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2"/>
                  </a:ext>
                </a:extLst>
              </a:tr>
              <a:tr h="247033">
                <a:tc>
                  <a:txBody>
                    <a:bodyPr/>
                    <a:lstStyle/>
                    <a:p>
                      <a:pPr algn="l" fontAlgn="b"/>
                      <a:r>
                        <a:rPr lang="en-ZA" sz="1600" u="none" strike="noStrike" dirty="0">
                          <a:effectLst/>
                          <a:latin typeface="+mn-lt"/>
                        </a:rPr>
                        <a:t>CAPRICORN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2275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3"/>
                  </a:ext>
                </a:extLst>
              </a:tr>
              <a:tr h="247033">
                <a:tc>
                  <a:txBody>
                    <a:bodyPr/>
                    <a:lstStyle/>
                    <a:p>
                      <a:pPr algn="l" fontAlgn="b"/>
                      <a:r>
                        <a:rPr lang="en-ZA" sz="1600" u="none" strike="noStrike" dirty="0">
                          <a:effectLst/>
                          <a:latin typeface="+mn-lt"/>
                        </a:rPr>
                        <a:t>CENTRAL JOHANNESBURG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147</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4"/>
                  </a:ext>
                </a:extLst>
              </a:tr>
              <a:tr h="247033">
                <a:tc>
                  <a:txBody>
                    <a:bodyPr/>
                    <a:lstStyle/>
                    <a:p>
                      <a:pPr algn="l" fontAlgn="b"/>
                      <a:r>
                        <a:rPr lang="en-ZA" sz="1600" u="none" strike="noStrike" dirty="0">
                          <a:effectLst/>
                          <a:latin typeface="+mn-lt"/>
                        </a:rPr>
                        <a:t>COASTAL KZN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253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5"/>
                  </a:ext>
                </a:extLst>
              </a:tr>
              <a:tr h="247033">
                <a:tc>
                  <a:txBody>
                    <a:bodyPr/>
                    <a:lstStyle/>
                    <a:p>
                      <a:pPr algn="l" fontAlgn="b"/>
                      <a:r>
                        <a:rPr lang="en-ZA" sz="1600" u="none" strike="noStrike" dirty="0">
                          <a:effectLst/>
                          <a:latin typeface="+mn-lt"/>
                        </a:rPr>
                        <a:t>COLLEGE OF CAPE TOWN</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433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6"/>
                  </a:ext>
                </a:extLst>
              </a:tr>
              <a:tr h="247033">
                <a:tc>
                  <a:txBody>
                    <a:bodyPr/>
                    <a:lstStyle/>
                    <a:p>
                      <a:pPr algn="l" fontAlgn="b"/>
                      <a:r>
                        <a:rPr lang="en-ZA" sz="1600" u="none" strike="noStrike" dirty="0">
                          <a:effectLst/>
                          <a:latin typeface="+mn-lt"/>
                        </a:rPr>
                        <a:t>EAST CAPE MIDLANDS</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525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7"/>
                  </a:ext>
                </a:extLst>
              </a:tr>
              <a:tr h="247033">
                <a:tc>
                  <a:txBody>
                    <a:bodyPr/>
                    <a:lstStyle/>
                    <a:p>
                      <a:pPr algn="l" fontAlgn="b"/>
                      <a:r>
                        <a:rPr lang="en-ZA" sz="1600" u="none" strike="noStrike" dirty="0">
                          <a:effectLst/>
                          <a:latin typeface="+mn-lt"/>
                        </a:rPr>
                        <a:t>EHLANZENI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8"/>
                  </a:ext>
                </a:extLst>
              </a:tr>
              <a:tr h="247033">
                <a:tc>
                  <a:txBody>
                    <a:bodyPr/>
                    <a:lstStyle/>
                    <a:p>
                      <a:pPr algn="l" fontAlgn="b"/>
                      <a:r>
                        <a:rPr lang="en-ZA" sz="1600" u="none" strike="noStrike" dirty="0">
                          <a:effectLst/>
                          <a:latin typeface="+mn-lt"/>
                        </a:rPr>
                        <a:t>EKURHULENI EAST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963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9"/>
                  </a:ext>
                </a:extLst>
              </a:tr>
              <a:tr h="247033">
                <a:tc>
                  <a:txBody>
                    <a:bodyPr/>
                    <a:lstStyle/>
                    <a:p>
                      <a:pPr algn="l" fontAlgn="b"/>
                      <a:r>
                        <a:rPr lang="en-ZA" sz="1600" u="none" strike="noStrike" dirty="0">
                          <a:effectLst/>
                          <a:latin typeface="+mn-lt"/>
                        </a:rPr>
                        <a:t>EKURHULENI WEST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219</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10"/>
                  </a:ext>
                </a:extLst>
              </a:tr>
              <a:tr h="247033">
                <a:tc>
                  <a:txBody>
                    <a:bodyPr/>
                    <a:lstStyle/>
                    <a:p>
                      <a:pPr algn="l" fontAlgn="b"/>
                      <a:r>
                        <a:rPr lang="en-ZA" sz="1600" u="none" strike="noStrike" dirty="0">
                          <a:effectLst/>
                          <a:latin typeface="+mn-lt"/>
                        </a:rPr>
                        <a:t>ELANGENI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274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11"/>
                  </a:ext>
                </a:extLst>
              </a:tr>
              <a:tr h="247033">
                <a:tc>
                  <a:txBody>
                    <a:bodyPr/>
                    <a:lstStyle/>
                    <a:p>
                      <a:pPr algn="l" fontAlgn="b"/>
                      <a:r>
                        <a:rPr lang="en-ZA" sz="1600" u="none" strike="noStrike" dirty="0">
                          <a:effectLst/>
                          <a:latin typeface="+mn-lt"/>
                        </a:rPr>
                        <a:t>ESAYIDI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579</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12"/>
                  </a:ext>
                </a:extLst>
              </a:tr>
              <a:tr h="247033">
                <a:tc>
                  <a:txBody>
                    <a:bodyPr/>
                    <a:lstStyle/>
                    <a:p>
                      <a:pPr algn="l" fontAlgn="b"/>
                      <a:r>
                        <a:rPr lang="en-ZA" sz="1600" u="none" strike="noStrike" dirty="0">
                          <a:effectLst/>
                          <a:latin typeface="+mn-lt"/>
                        </a:rPr>
                        <a:t>FALSE BAY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229</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13"/>
                  </a:ext>
                </a:extLst>
              </a:tr>
              <a:tr h="247033">
                <a:tc>
                  <a:txBody>
                    <a:bodyPr/>
                    <a:lstStyle/>
                    <a:p>
                      <a:pPr algn="l" fontAlgn="b"/>
                      <a:r>
                        <a:rPr lang="en-ZA" sz="1600" u="none" strike="noStrike" dirty="0">
                          <a:effectLst/>
                          <a:latin typeface="+mn-lt"/>
                        </a:rPr>
                        <a:t>FLAVIUS MAREKA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4"/>
                  </a:ext>
                </a:extLst>
              </a:tr>
              <a:tr h="247033">
                <a:tc>
                  <a:txBody>
                    <a:bodyPr/>
                    <a:lstStyle/>
                    <a:p>
                      <a:pPr algn="l" fontAlgn="b"/>
                      <a:r>
                        <a:rPr lang="en-ZA" sz="1600" u="none" strike="noStrike">
                          <a:effectLst/>
                          <a:latin typeface="+mn-lt"/>
                        </a:rPr>
                        <a:t>GERT SIBANDE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200</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5"/>
                  </a:ext>
                </a:extLst>
              </a:tr>
              <a:tr h="247033">
                <a:tc>
                  <a:txBody>
                    <a:bodyPr/>
                    <a:lstStyle/>
                    <a:p>
                      <a:pPr algn="l" fontAlgn="b"/>
                      <a:r>
                        <a:rPr lang="en-ZA" sz="1600" u="none" strike="noStrike" dirty="0">
                          <a:effectLst/>
                          <a:latin typeface="+mn-lt"/>
                        </a:rPr>
                        <a:t>GOLDFIELDS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69</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6"/>
                  </a:ext>
                </a:extLst>
              </a:tr>
              <a:tr h="247033">
                <a:tc>
                  <a:txBody>
                    <a:bodyPr/>
                    <a:lstStyle/>
                    <a:p>
                      <a:pPr algn="l" fontAlgn="b"/>
                      <a:r>
                        <a:rPr lang="en-ZA" sz="1600" u="none" strike="noStrike">
                          <a:effectLst/>
                          <a:latin typeface="+mn-lt"/>
                        </a:rPr>
                        <a:t>HUGENOTE COLLEGE</a:t>
                      </a:r>
                      <a:endParaRPr lang="en-ZA" sz="1600" b="0" i="0" u="none" strike="noStrike">
                        <a:solidFill>
                          <a:srgbClr val="000000"/>
                        </a:solidFill>
                        <a:effectLst/>
                        <a:latin typeface="+mn-lt"/>
                      </a:endParaRPr>
                    </a:p>
                  </a:txBody>
                  <a:tcPr marL="3193" marR="3193" marT="3193" marB="0" anchor="b"/>
                </a:tc>
                <a:tc>
                  <a:txBody>
                    <a:bodyPr/>
                    <a:lstStyle/>
                    <a:p>
                      <a:pPr algn="l" fontAlgn="b"/>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7"/>
                  </a:ext>
                </a:extLst>
              </a:tr>
              <a:tr h="247033">
                <a:tc>
                  <a:txBody>
                    <a:bodyPr/>
                    <a:lstStyle/>
                    <a:p>
                      <a:pPr algn="l" fontAlgn="b"/>
                      <a:r>
                        <a:rPr lang="en-ZA" sz="1600" u="none" strike="noStrike">
                          <a:effectLst/>
                          <a:latin typeface="+mn-lt"/>
                        </a:rPr>
                        <a:t>IKHALA PUBLIC FURTHER ED AND TRAINING</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245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8"/>
                  </a:ext>
                </a:extLst>
              </a:tr>
              <a:tr h="247033">
                <a:tc>
                  <a:txBody>
                    <a:bodyPr/>
                    <a:lstStyle/>
                    <a:p>
                      <a:pPr algn="l" fontAlgn="b"/>
                      <a:r>
                        <a:rPr lang="en-ZA" sz="1600" u="none" strike="noStrike">
                          <a:effectLst/>
                          <a:latin typeface="+mn-lt"/>
                        </a:rPr>
                        <a:t>INGWE PUBLIC FET COLLEGE</a:t>
                      </a:r>
                      <a:endParaRPr lang="en-ZA" sz="1600" b="0" i="0" u="none" strike="noStrike">
                        <a:solidFill>
                          <a:srgbClr val="000000"/>
                        </a:solidFill>
                        <a:effectLst/>
                        <a:latin typeface="+mn-lt"/>
                      </a:endParaRPr>
                    </a:p>
                  </a:txBody>
                  <a:tcPr marL="3193" marR="3193" marT="3193" marB="0" anchor="b"/>
                </a:tc>
                <a:tc>
                  <a:txBody>
                    <a:bodyPr/>
                    <a:lstStyle/>
                    <a:p>
                      <a:pPr algn="l" fontAlgn="b"/>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9"/>
                  </a:ext>
                </a:extLst>
              </a:tr>
              <a:tr h="247033">
                <a:tc>
                  <a:txBody>
                    <a:bodyPr/>
                    <a:lstStyle/>
                    <a:p>
                      <a:pPr algn="l" fontAlgn="b"/>
                      <a:r>
                        <a:rPr lang="en-ZA" sz="1600" u="none" strike="noStrike">
                          <a:effectLst/>
                          <a:latin typeface="+mn-lt"/>
                        </a:rPr>
                        <a:t>KING HINTSA PUBLIC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154</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0"/>
                  </a:ext>
                </a:extLst>
              </a:tr>
              <a:tr h="247033">
                <a:tc>
                  <a:txBody>
                    <a:bodyPr/>
                    <a:lstStyle/>
                    <a:p>
                      <a:pPr algn="l" fontAlgn="b"/>
                      <a:r>
                        <a:rPr lang="en-ZA" sz="1600" u="none" strike="noStrike">
                          <a:effectLst/>
                          <a:latin typeface="+mn-lt"/>
                        </a:rPr>
                        <a:t>KING SABATA DALINDYEBO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364</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1"/>
                  </a:ext>
                </a:extLst>
              </a:tr>
              <a:tr h="247033">
                <a:tc>
                  <a:txBody>
                    <a:bodyPr/>
                    <a:lstStyle/>
                    <a:p>
                      <a:pPr algn="l" fontAlgn="b"/>
                      <a:r>
                        <a:rPr lang="en-ZA" sz="1600" u="none" strike="noStrike">
                          <a:effectLst/>
                          <a:latin typeface="+mn-lt"/>
                        </a:rPr>
                        <a:t>LEPHALALE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155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2"/>
                  </a:ext>
                </a:extLst>
              </a:tr>
              <a:tr h="247033">
                <a:tc>
                  <a:txBody>
                    <a:bodyPr/>
                    <a:lstStyle/>
                    <a:p>
                      <a:pPr algn="l" fontAlgn="b"/>
                      <a:r>
                        <a:rPr lang="en-ZA" sz="1600" u="none" strike="noStrike">
                          <a:effectLst/>
                          <a:latin typeface="+mn-lt"/>
                        </a:rPr>
                        <a:t>LETABA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195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3"/>
                  </a:ext>
                </a:extLst>
              </a:tr>
              <a:tr h="247033">
                <a:tc>
                  <a:txBody>
                    <a:bodyPr/>
                    <a:lstStyle/>
                    <a:p>
                      <a:pPr algn="l" fontAlgn="b"/>
                      <a:r>
                        <a:rPr lang="en-ZA" sz="1600" u="none" strike="noStrike">
                          <a:effectLst/>
                          <a:latin typeface="+mn-lt"/>
                        </a:rPr>
                        <a:t>LOVEDALE PUBLIC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355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4"/>
                  </a:ext>
                </a:extLst>
              </a:tr>
              <a:tr h="247033">
                <a:tc>
                  <a:txBody>
                    <a:bodyPr/>
                    <a:lstStyle/>
                    <a:p>
                      <a:pPr algn="l" fontAlgn="b"/>
                      <a:r>
                        <a:rPr lang="en-ZA" sz="1600" u="none" strike="noStrike">
                          <a:effectLst/>
                          <a:latin typeface="+mn-lt"/>
                        </a:rPr>
                        <a:t>MAJUBA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326</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5"/>
                  </a:ext>
                </a:extLst>
              </a:tr>
              <a:tr h="247033">
                <a:tc>
                  <a:txBody>
                    <a:bodyPr/>
                    <a:lstStyle/>
                    <a:p>
                      <a:pPr algn="l" fontAlgn="b"/>
                      <a:r>
                        <a:rPr lang="en-ZA" sz="1600" u="none" strike="noStrike">
                          <a:effectLst/>
                          <a:latin typeface="+mn-lt"/>
                        </a:rPr>
                        <a:t>MALUTI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342</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26"/>
                  </a:ext>
                </a:extLst>
              </a:tr>
              <a:tr h="247033">
                <a:tc>
                  <a:txBody>
                    <a:bodyPr/>
                    <a:lstStyle/>
                    <a:p>
                      <a:pPr algn="l" fontAlgn="b"/>
                      <a:r>
                        <a:rPr lang="en-ZA" sz="1600" u="none" strike="noStrike">
                          <a:effectLst/>
                          <a:latin typeface="+mn-lt"/>
                        </a:rPr>
                        <a:t>MNAMBITHI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258</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27"/>
                  </a:ext>
                </a:extLst>
              </a:tr>
              <a:tr h="247033">
                <a:tc>
                  <a:txBody>
                    <a:bodyPr/>
                    <a:lstStyle/>
                    <a:p>
                      <a:pPr algn="l" fontAlgn="b"/>
                      <a:r>
                        <a:rPr lang="en-ZA" sz="1600" u="none" strike="noStrike">
                          <a:effectLst/>
                          <a:latin typeface="+mn-lt"/>
                        </a:rPr>
                        <a:t>MOPANI SOUTH EAST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576</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28"/>
                  </a:ext>
                </a:extLst>
              </a:tr>
              <a:tr h="247033">
                <a:tc>
                  <a:txBody>
                    <a:bodyPr/>
                    <a:lstStyle/>
                    <a:p>
                      <a:pPr algn="l" fontAlgn="b"/>
                      <a:r>
                        <a:rPr lang="en-ZA" sz="1600" u="none" strike="noStrike">
                          <a:effectLst/>
                          <a:latin typeface="+mn-lt"/>
                        </a:rPr>
                        <a:t>MOTHEO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197</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29"/>
                  </a:ext>
                </a:extLst>
              </a:tr>
              <a:tr h="247033">
                <a:tc>
                  <a:txBody>
                    <a:bodyPr/>
                    <a:lstStyle/>
                    <a:p>
                      <a:pPr algn="l" fontAlgn="b"/>
                      <a:r>
                        <a:rPr lang="en-ZA" sz="1600" u="none" strike="noStrike">
                          <a:effectLst/>
                          <a:latin typeface="+mn-lt"/>
                        </a:rPr>
                        <a:t>MTHASHANA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124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0"/>
                  </a:ext>
                </a:extLst>
              </a:tr>
              <a:tr h="247033">
                <a:tc>
                  <a:txBody>
                    <a:bodyPr/>
                    <a:lstStyle/>
                    <a:p>
                      <a:pPr algn="l" fontAlgn="b"/>
                      <a:r>
                        <a:rPr lang="en-ZA" sz="1600" u="none" strike="noStrike">
                          <a:effectLst/>
                          <a:latin typeface="+mn-lt"/>
                        </a:rPr>
                        <a:t>NKANGALA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351</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1"/>
                  </a:ext>
                </a:extLst>
              </a:tr>
              <a:tr h="247033">
                <a:tc>
                  <a:txBody>
                    <a:bodyPr/>
                    <a:lstStyle/>
                    <a:p>
                      <a:pPr algn="l" fontAlgn="b"/>
                      <a:r>
                        <a:rPr lang="en-ZA" sz="1600" u="none" strike="noStrike">
                          <a:effectLst/>
                          <a:latin typeface="+mn-lt"/>
                        </a:rPr>
                        <a:t>NORTHERN CAPE RURAL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174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2"/>
                  </a:ext>
                </a:extLst>
              </a:tr>
              <a:tr h="247033">
                <a:tc>
                  <a:txBody>
                    <a:bodyPr/>
                    <a:lstStyle/>
                    <a:p>
                      <a:pPr algn="l" fontAlgn="b"/>
                      <a:r>
                        <a:rPr lang="en-ZA" sz="1600" u="none" strike="noStrike">
                          <a:effectLst/>
                          <a:latin typeface="+mn-lt"/>
                        </a:rPr>
                        <a:t>NORTHERN CAPE URBAN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116</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3"/>
                  </a:ext>
                </a:extLst>
              </a:tr>
              <a:tr h="247033">
                <a:tc>
                  <a:txBody>
                    <a:bodyPr/>
                    <a:lstStyle/>
                    <a:p>
                      <a:pPr algn="l" fontAlgn="b"/>
                      <a:r>
                        <a:rPr lang="en-ZA" sz="1600" u="none" strike="noStrike">
                          <a:effectLst/>
                          <a:latin typeface="+mn-lt"/>
                        </a:rPr>
                        <a:t>NORTHLINK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308</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4"/>
                  </a:ext>
                </a:extLst>
              </a:tr>
              <a:tr h="247033">
                <a:tc>
                  <a:txBody>
                    <a:bodyPr/>
                    <a:lstStyle/>
                    <a:p>
                      <a:pPr algn="l" fontAlgn="b"/>
                      <a:r>
                        <a:rPr lang="en-ZA" sz="1600" u="none" strike="noStrike">
                          <a:effectLst/>
                          <a:latin typeface="+mn-lt"/>
                        </a:rPr>
                        <a:t>ORBIT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544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5"/>
                  </a:ext>
                </a:extLst>
              </a:tr>
              <a:tr h="247033">
                <a:tc>
                  <a:txBody>
                    <a:bodyPr/>
                    <a:lstStyle/>
                    <a:p>
                      <a:pPr algn="l" fontAlgn="b"/>
                      <a:r>
                        <a:rPr lang="en-ZA" sz="1600" u="none" strike="noStrike">
                          <a:effectLst/>
                          <a:latin typeface="+mn-lt"/>
                        </a:rPr>
                        <a:t>PORT ELIZABETH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882</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6"/>
                  </a:ext>
                </a:extLst>
              </a:tr>
              <a:tr h="247033">
                <a:tc>
                  <a:txBody>
                    <a:bodyPr/>
                    <a:lstStyle/>
                    <a:p>
                      <a:pPr algn="l" fontAlgn="b"/>
                      <a:r>
                        <a:rPr lang="en-ZA" sz="1600" u="none" strike="noStrike">
                          <a:effectLst/>
                          <a:latin typeface="+mn-lt"/>
                        </a:rPr>
                        <a:t>SEDIBENG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691</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7"/>
                  </a:ext>
                </a:extLst>
              </a:tr>
              <a:tr h="247033">
                <a:tc>
                  <a:txBody>
                    <a:bodyPr/>
                    <a:lstStyle/>
                    <a:p>
                      <a:pPr algn="l" fontAlgn="b"/>
                      <a:r>
                        <a:rPr lang="en-ZA" sz="1600" u="none" strike="noStrike">
                          <a:effectLst/>
                          <a:latin typeface="+mn-lt"/>
                        </a:rPr>
                        <a:t>SEKHUKHUNE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225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8"/>
                  </a:ext>
                </a:extLst>
              </a:tr>
              <a:tr h="247033">
                <a:tc>
                  <a:txBody>
                    <a:bodyPr/>
                    <a:lstStyle/>
                    <a:p>
                      <a:pPr algn="l" fontAlgn="b"/>
                      <a:r>
                        <a:rPr lang="en-ZA" sz="1600" u="none" strike="noStrike">
                          <a:effectLst/>
                          <a:latin typeface="+mn-lt"/>
                        </a:rPr>
                        <a:t>SOUTH CAPE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595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9"/>
                  </a:ext>
                </a:extLst>
              </a:tr>
              <a:tr h="247033">
                <a:tc>
                  <a:txBody>
                    <a:bodyPr/>
                    <a:lstStyle/>
                    <a:p>
                      <a:pPr algn="l" fontAlgn="b"/>
                      <a:r>
                        <a:rPr lang="en-ZA" sz="1600" u="none" strike="noStrike">
                          <a:effectLst/>
                          <a:latin typeface="+mn-lt"/>
                        </a:rPr>
                        <a:t>SOUTH WEST GAUTENG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984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0"/>
                  </a:ext>
                </a:extLst>
              </a:tr>
              <a:tr h="247033">
                <a:tc>
                  <a:txBody>
                    <a:bodyPr/>
                    <a:lstStyle/>
                    <a:p>
                      <a:pPr algn="l" fontAlgn="b"/>
                      <a:r>
                        <a:rPr lang="en-ZA" sz="1600" u="none" strike="noStrike">
                          <a:effectLst/>
                          <a:latin typeface="+mn-lt"/>
                        </a:rPr>
                        <a:t>TALETSO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313</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1"/>
                  </a:ext>
                </a:extLst>
              </a:tr>
              <a:tr h="247033">
                <a:tc>
                  <a:txBody>
                    <a:bodyPr/>
                    <a:lstStyle/>
                    <a:p>
                      <a:pPr algn="l" fontAlgn="b"/>
                      <a:r>
                        <a:rPr lang="en-ZA" sz="1600" u="none" strike="noStrike">
                          <a:effectLst/>
                          <a:latin typeface="+mn-lt"/>
                        </a:rPr>
                        <a:t>THEKWINI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280</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2"/>
                  </a:ext>
                </a:extLst>
              </a:tr>
              <a:tr h="247033">
                <a:tc>
                  <a:txBody>
                    <a:bodyPr/>
                    <a:lstStyle/>
                    <a:p>
                      <a:pPr algn="l" fontAlgn="b"/>
                      <a:r>
                        <a:rPr lang="en-ZA" sz="1600" u="none" strike="noStrike">
                          <a:effectLst/>
                          <a:latin typeface="+mn-lt"/>
                        </a:rPr>
                        <a:t>TSHWANA NORTH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775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3"/>
                  </a:ext>
                </a:extLst>
              </a:tr>
              <a:tr h="247033">
                <a:tc>
                  <a:txBody>
                    <a:bodyPr/>
                    <a:lstStyle/>
                    <a:p>
                      <a:pPr algn="l" fontAlgn="b"/>
                      <a:r>
                        <a:rPr lang="en-ZA" sz="1600" u="none" strike="noStrike">
                          <a:effectLst/>
                          <a:latin typeface="+mn-lt"/>
                        </a:rPr>
                        <a:t>TSHWANE SOUTH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258</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4"/>
                  </a:ext>
                </a:extLst>
              </a:tr>
              <a:tr h="247033">
                <a:tc>
                  <a:txBody>
                    <a:bodyPr/>
                    <a:lstStyle/>
                    <a:p>
                      <a:pPr algn="l" fontAlgn="b"/>
                      <a:r>
                        <a:rPr lang="en-ZA" sz="1600" u="none" strike="noStrike">
                          <a:effectLst/>
                          <a:latin typeface="+mn-lt"/>
                        </a:rPr>
                        <a:t>UMFOLOZI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1432</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5"/>
                  </a:ext>
                </a:extLst>
              </a:tr>
              <a:tr h="247033">
                <a:tc>
                  <a:txBody>
                    <a:bodyPr/>
                    <a:lstStyle/>
                    <a:p>
                      <a:pPr algn="l" fontAlgn="b"/>
                      <a:r>
                        <a:rPr lang="en-ZA" sz="1600" u="none" strike="noStrike">
                          <a:effectLst/>
                          <a:latin typeface="+mn-lt"/>
                        </a:rPr>
                        <a:t>UMGUNGUNDLOVU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151</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6"/>
                  </a:ext>
                </a:extLst>
              </a:tr>
              <a:tr h="247033">
                <a:tc>
                  <a:txBody>
                    <a:bodyPr/>
                    <a:lstStyle/>
                    <a:p>
                      <a:pPr algn="l" fontAlgn="b"/>
                      <a:r>
                        <a:rPr lang="en-ZA" sz="1600" u="none" strike="noStrike">
                          <a:effectLst/>
                          <a:latin typeface="+mn-lt"/>
                        </a:rPr>
                        <a:t>VHEMBE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849</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7"/>
                  </a:ext>
                </a:extLst>
              </a:tr>
              <a:tr h="247033">
                <a:tc>
                  <a:txBody>
                    <a:bodyPr/>
                    <a:lstStyle/>
                    <a:p>
                      <a:pPr algn="l" fontAlgn="b"/>
                      <a:r>
                        <a:rPr lang="en-ZA" sz="1600" u="none" strike="noStrike">
                          <a:effectLst/>
                          <a:latin typeface="+mn-lt"/>
                        </a:rPr>
                        <a:t>VUSELELA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296</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8"/>
                  </a:ext>
                </a:extLst>
              </a:tr>
              <a:tr h="247033">
                <a:tc>
                  <a:txBody>
                    <a:bodyPr/>
                    <a:lstStyle/>
                    <a:p>
                      <a:pPr algn="l" fontAlgn="b"/>
                      <a:r>
                        <a:rPr lang="en-ZA" sz="1600" u="none" strike="noStrike">
                          <a:effectLst/>
                          <a:latin typeface="+mn-lt"/>
                        </a:rPr>
                        <a:t>WATERBERG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9"/>
                  </a:ext>
                </a:extLst>
              </a:tr>
              <a:tr h="247033">
                <a:tc>
                  <a:txBody>
                    <a:bodyPr/>
                    <a:lstStyle/>
                    <a:p>
                      <a:pPr algn="l" fontAlgn="b"/>
                      <a:r>
                        <a:rPr lang="en-ZA" sz="1600" u="none" strike="noStrike">
                          <a:effectLst/>
                          <a:latin typeface="+mn-lt"/>
                        </a:rPr>
                        <a:t>WEST COAST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385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50"/>
                  </a:ext>
                </a:extLst>
              </a:tr>
              <a:tr h="247033">
                <a:tc>
                  <a:txBody>
                    <a:bodyPr/>
                    <a:lstStyle/>
                    <a:p>
                      <a:pPr algn="l" fontAlgn="b"/>
                      <a:r>
                        <a:rPr lang="en-ZA" sz="1600" u="none" strike="noStrike">
                          <a:effectLst/>
                          <a:latin typeface="+mn-lt"/>
                        </a:rPr>
                        <a:t>WESTERN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154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51"/>
                  </a:ext>
                </a:extLst>
              </a:tr>
              <a:tr h="247033">
                <a:tc>
                  <a:txBody>
                    <a:bodyPr/>
                    <a:lstStyle/>
                    <a:p>
                      <a:pPr algn="l" fontAlgn="b"/>
                      <a:r>
                        <a:rPr lang="en-ZA" sz="1600" u="none" strike="noStrike">
                          <a:effectLst/>
                          <a:latin typeface="+mn-lt"/>
                        </a:rPr>
                        <a:t>Grand Total</a:t>
                      </a:r>
                      <a:endParaRPr lang="en-ZA" sz="1600" b="1"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20243</a:t>
                      </a:r>
                      <a:endParaRPr lang="en-ZA" sz="1600" b="1"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52"/>
                  </a:ext>
                </a:extLst>
              </a:tr>
            </a:tbl>
          </a:graphicData>
        </a:graphic>
      </p:graphicFrame>
      <p:sp>
        <p:nvSpPr>
          <p:cNvPr id="6" name="Rectangle 5"/>
          <p:cNvSpPr/>
          <p:nvPr/>
        </p:nvSpPr>
        <p:spPr>
          <a:xfrm>
            <a:off x="335360" y="1149175"/>
            <a:ext cx="10849205" cy="707694"/>
          </a:xfrm>
          <a:prstGeom prst="rect">
            <a:avLst/>
          </a:prstGeom>
        </p:spPr>
        <p:txBody>
          <a:bodyPr wrap="square">
            <a:spAutoFit/>
          </a:bodyPr>
          <a:lstStyle/>
          <a:p>
            <a:pPr marL="228594" indent="-228594"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NSFAS has received academic results for TVET returning students. Based on the data received, the following indicates the number of students funded in the first batch.</a:t>
            </a:r>
          </a:p>
          <a:p>
            <a:pPr marL="228594" indent="-228594" defTabSz="1219170">
              <a:buClr>
                <a:srgbClr val="D36E28"/>
              </a:buClr>
              <a:buFont typeface="Wingdings" panose="05000000000000000000" pitchFamily="2" charset="2"/>
              <a:buChar char="§"/>
            </a:pPr>
            <a:r>
              <a:rPr lang="en-ZA" sz="1333" dirty="0">
                <a:solidFill>
                  <a:srgbClr val="002060"/>
                </a:solidFill>
              </a:rPr>
              <a:t>NSFAS assesses the data academic results received daily, in order to make more funding decisions for returning students.</a:t>
            </a:r>
          </a:p>
        </p:txBody>
      </p:sp>
      <p:graphicFrame>
        <p:nvGraphicFramePr>
          <p:cNvPr id="7" name="Table 6"/>
          <p:cNvGraphicFramePr>
            <a:graphicFrameLocks noGrp="1"/>
          </p:cNvGraphicFramePr>
          <p:nvPr>
            <p:extLst/>
          </p:nvPr>
        </p:nvGraphicFramePr>
        <p:xfrm>
          <a:off x="477463" y="2068592"/>
          <a:ext cx="5810559" cy="4379376"/>
        </p:xfrm>
        <a:graphic>
          <a:graphicData uri="http://schemas.openxmlformats.org/drawingml/2006/table">
            <a:tbl>
              <a:tblPr firstRow="1" bandRow="1">
                <a:tableStyleId>{93296810-A885-4BE3-A3E7-6D5BEEA58F35}</a:tableStyleId>
              </a:tblPr>
              <a:tblGrid>
                <a:gridCol w="3120631">
                  <a:extLst>
                    <a:ext uri="{9D8B030D-6E8A-4147-A177-3AD203B41FA5}">
                      <a16:colId xmlns:a16="http://schemas.microsoft.com/office/drawing/2014/main" xmlns="" val="20000"/>
                    </a:ext>
                  </a:extLst>
                </a:gridCol>
                <a:gridCol w="2689928">
                  <a:extLst>
                    <a:ext uri="{9D8B030D-6E8A-4147-A177-3AD203B41FA5}">
                      <a16:colId xmlns:a16="http://schemas.microsoft.com/office/drawing/2014/main" xmlns="" val="20001"/>
                    </a:ext>
                  </a:extLst>
                </a:gridCol>
              </a:tblGrid>
              <a:tr h="273711">
                <a:tc>
                  <a:txBody>
                    <a:bodyPr/>
                    <a:lstStyle/>
                    <a:p>
                      <a:pPr algn="ctr" fontAlgn="b"/>
                      <a:r>
                        <a:rPr lang="en-ZA" sz="1100" u="none" strike="noStrike" dirty="0" smtClean="0">
                          <a:effectLst/>
                          <a:latin typeface="+mn-lt"/>
                        </a:rPr>
                        <a:t>INSTITUTION</a:t>
                      </a:r>
                      <a:endParaRPr lang="en-ZA" sz="1100" b="1" i="0" u="none" strike="noStrike" dirty="0">
                        <a:solidFill>
                          <a:srgbClr val="000000"/>
                        </a:solidFill>
                        <a:effectLst/>
                        <a:latin typeface="+mn-lt"/>
                      </a:endParaRPr>
                    </a:p>
                  </a:txBody>
                  <a:tcPr marL="3193" marR="3193" marT="3193" marB="0" anchor="ctr"/>
                </a:tc>
                <a:tc>
                  <a:txBody>
                    <a:bodyPr/>
                    <a:lstStyle/>
                    <a:p>
                      <a:pPr algn="ctr" fontAlgn="b"/>
                      <a:r>
                        <a:rPr lang="en-ZA" sz="1100" u="none" strike="noStrike" dirty="0" smtClean="0">
                          <a:effectLst/>
                          <a:latin typeface="+mn-lt"/>
                        </a:rPr>
                        <a:t>FUNDED</a:t>
                      </a:r>
                      <a:endParaRPr lang="en-ZA" sz="1100" b="1" i="0" u="none" strike="noStrike" dirty="0">
                        <a:solidFill>
                          <a:srgbClr val="000000"/>
                        </a:solidFill>
                        <a:effectLst/>
                        <a:latin typeface="+mn-lt"/>
                      </a:endParaRPr>
                    </a:p>
                  </a:txBody>
                  <a:tcPr marL="3193" marR="3193" marT="3193" marB="0" anchor="ctr"/>
                </a:tc>
                <a:extLst>
                  <a:ext uri="{0D108BD9-81ED-4DB2-BD59-A6C34878D82A}">
                    <a16:rowId xmlns:a16="http://schemas.microsoft.com/office/drawing/2014/main" xmlns="" val="10000"/>
                  </a:ext>
                </a:extLst>
              </a:tr>
              <a:tr h="273711">
                <a:tc>
                  <a:txBody>
                    <a:bodyPr/>
                    <a:lstStyle/>
                    <a:p>
                      <a:pPr algn="l" fontAlgn="b"/>
                      <a:r>
                        <a:rPr lang="en-ZA" sz="1100" u="none" strike="noStrike" dirty="0">
                          <a:solidFill>
                            <a:srgbClr val="002060"/>
                          </a:solidFill>
                          <a:effectLst/>
                          <a:latin typeface="+mn-lt"/>
                        </a:rPr>
                        <a:t>BOLAND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300</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01"/>
                  </a:ext>
                </a:extLst>
              </a:tr>
              <a:tr h="273711">
                <a:tc>
                  <a:txBody>
                    <a:bodyPr/>
                    <a:lstStyle/>
                    <a:p>
                      <a:pPr algn="l" fontAlgn="b"/>
                      <a:r>
                        <a:rPr lang="en-ZA" sz="1100" u="none" strike="noStrike" dirty="0">
                          <a:solidFill>
                            <a:srgbClr val="002060"/>
                          </a:solidFill>
                          <a:effectLst/>
                          <a:latin typeface="+mn-lt"/>
                        </a:rPr>
                        <a:t>BUFFALO CITY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683</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02"/>
                  </a:ext>
                </a:extLst>
              </a:tr>
              <a:tr h="273711">
                <a:tc>
                  <a:txBody>
                    <a:bodyPr/>
                    <a:lstStyle/>
                    <a:p>
                      <a:pPr algn="l" fontAlgn="b"/>
                      <a:r>
                        <a:rPr lang="en-ZA" sz="1100" u="none" strike="noStrike" dirty="0">
                          <a:solidFill>
                            <a:srgbClr val="002060"/>
                          </a:solidFill>
                          <a:effectLst/>
                          <a:latin typeface="+mn-lt"/>
                        </a:rPr>
                        <a:t>CAPRICORN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2275</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03"/>
                  </a:ext>
                </a:extLst>
              </a:tr>
              <a:tr h="273711">
                <a:tc>
                  <a:txBody>
                    <a:bodyPr/>
                    <a:lstStyle/>
                    <a:p>
                      <a:pPr algn="l" fontAlgn="b"/>
                      <a:r>
                        <a:rPr lang="en-ZA" sz="1100" u="none" strike="noStrike" dirty="0">
                          <a:solidFill>
                            <a:srgbClr val="002060"/>
                          </a:solidFill>
                          <a:effectLst/>
                          <a:latin typeface="+mn-lt"/>
                        </a:rPr>
                        <a:t>CENTRAL JOHANNESBURG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147</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04"/>
                  </a:ext>
                </a:extLst>
              </a:tr>
              <a:tr h="273711">
                <a:tc>
                  <a:txBody>
                    <a:bodyPr/>
                    <a:lstStyle/>
                    <a:p>
                      <a:pPr algn="l" fontAlgn="b"/>
                      <a:r>
                        <a:rPr lang="en-ZA" sz="1100" u="none" strike="noStrike" dirty="0">
                          <a:solidFill>
                            <a:srgbClr val="002060"/>
                          </a:solidFill>
                          <a:effectLst/>
                          <a:latin typeface="+mn-lt"/>
                        </a:rPr>
                        <a:t>COASTAL KZN FET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253</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05"/>
                  </a:ext>
                </a:extLst>
              </a:tr>
              <a:tr h="273711">
                <a:tc>
                  <a:txBody>
                    <a:bodyPr/>
                    <a:lstStyle/>
                    <a:p>
                      <a:pPr algn="l" fontAlgn="b"/>
                      <a:r>
                        <a:rPr lang="en-ZA" sz="1100" u="none" strike="noStrike" dirty="0">
                          <a:solidFill>
                            <a:srgbClr val="002060"/>
                          </a:solidFill>
                          <a:effectLst/>
                          <a:latin typeface="+mn-lt"/>
                        </a:rPr>
                        <a:t>COLLEGE OF CAPE TOWN</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433</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06"/>
                  </a:ext>
                </a:extLst>
              </a:tr>
              <a:tr h="273711">
                <a:tc>
                  <a:txBody>
                    <a:bodyPr/>
                    <a:lstStyle/>
                    <a:p>
                      <a:pPr algn="l" fontAlgn="b"/>
                      <a:r>
                        <a:rPr lang="en-ZA" sz="1100" u="none" strike="noStrike" dirty="0">
                          <a:solidFill>
                            <a:srgbClr val="002060"/>
                          </a:solidFill>
                          <a:effectLst/>
                          <a:latin typeface="+mn-lt"/>
                        </a:rPr>
                        <a:t>EAST CAPE MIDLANDS</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525</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07"/>
                  </a:ext>
                </a:extLst>
              </a:tr>
              <a:tr h="273711">
                <a:tc>
                  <a:txBody>
                    <a:bodyPr/>
                    <a:lstStyle/>
                    <a:p>
                      <a:pPr algn="l" fontAlgn="b"/>
                      <a:r>
                        <a:rPr lang="en-ZA" sz="1100" u="none" strike="noStrike" dirty="0">
                          <a:solidFill>
                            <a:srgbClr val="002060"/>
                          </a:solidFill>
                          <a:effectLst/>
                          <a:latin typeface="+mn-lt"/>
                        </a:rPr>
                        <a:t>EHLANZENI FET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3</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08"/>
                  </a:ext>
                </a:extLst>
              </a:tr>
              <a:tr h="273711">
                <a:tc>
                  <a:txBody>
                    <a:bodyPr/>
                    <a:lstStyle/>
                    <a:p>
                      <a:pPr algn="l" fontAlgn="b"/>
                      <a:r>
                        <a:rPr lang="en-ZA" sz="1100" u="none" strike="noStrike" dirty="0">
                          <a:solidFill>
                            <a:srgbClr val="002060"/>
                          </a:solidFill>
                          <a:effectLst/>
                          <a:latin typeface="+mn-lt"/>
                        </a:rPr>
                        <a:t>EKURHULENI EAST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963</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09"/>
                  </a:ext>
                </a:extLst>
              </a:tr>
              <a:tr h="273711">
                <a:tc>
                  <a:txBody>
                    <a:bodyPr/>
                    <a:lstStyle/>
                    <a:p>
                      <a:pPr algn="l" fontAlgn="b"/>
                      <a:r>
                        <a:rPr lang="en-ZA" sz="1100" u="none" strike="noStrike" dirty="0">
                          <a:solidFill>
                            <a:srgbClr val="002060"/>
                          </a:solidFill>
                          <a:effectLst/>
                          <a:latin typeface="+mn-lt"/>
                        </a:rPr>
                        <a:t>EKURHULENI WEST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219</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10"/>
                  </a:ext>
                </a:extLst>
              </a:tr>
              <a:tr h="273711">
                <a:tc>
                  <a:txBody>
                    <a:bodyPr/>
                    <a:lstStyle/>
                    <a:p>
                      <a:pPr algn="l" fontAlgn="b"/>
                      <a:r>
                        <a:rPr lang="en-ZA" sz="1100" u="none" strike="noStrike" dirty="0">
                          <a:solidFill>
                            <a:srgbClr val="002060"/>
                          </a:solidFill>
                          <a:effectLst/>
                          <a:latin typeface="+mn-lt"/>
                        </a:rPr>
                        <a:t>ELANGENI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274</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11"/>
                  </a:ext>
                </a:extLst>
              </a:tr>
              <a:tr h="273711">
                <a:tc>
                  <a:txBody>
                    <a:bodyPr/>
                    <a:lstStyle/>
                    <a:p>
                      <a:pPr algn="l" fontAlgn="b"/>
                      <a:r>
                        <a:rPr lang="en-ZA" sz="1100" u="none" strike="noStrike" dirty="0">
                          <a:solidFill>
                            <a:srgbClr val="002060"/>
                          </a:solidFill>
                          <a:effectLst/>
                          <a:latin typeface="+mn-lt"/>
                        </a:rPr>
                        <a:t>ESAYIDI FET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579</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12"/>
                  </a:ext>
                </a:extLst>
              </a:tr>
              <a:tr h="273711">
                <a:tc>
                  <a:txBody>
                    <a:bodyPr/>
                    <a:lstStyle/>
                    <a:p>
                      <a:pPr algn="l" fontAlgn="b"/>
                      <a:r>
                        <a:rPr lang="en-ZA" sz="1100" u="none" strike="noStrike" dirty="0">
                          <a:solidFill>
                            <a:srgbClr val="002060"/>
                          </a:solidFill>
                          <a:effectLst/>
                          <a:latin typeface="+mn-lt"/>
                        </a:rPr>
                        <a:t>FALSE BAY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229</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13"/>
                  </a:ext>
                </a:extLst>
              </a:tr>
              <a:tr h="273711">
                <a:tc>
                  <a:txBody>
                    <a:bodyPr/>
                    <a:lstStyle/>
                    <a:p>
                      <a:pPr algn="l" fontAlgn="b"/>
                      <a:r>
                        <a:rPr lang="en-ZA" sz="1100" u="none" strike="noStrike" dirty="0">
                          <a:solidFill>
                            <a:srgbClr val="002060"/>
                          </a:solidFill>
                          <a:effectLst/>
                          <a:latin typeface="+mn-lt"/>
                        </a:rPr>
                        <a:t>FLAVIUS MAREKA FET COLLEGE</a:t>
                      </a:r>
                      <a:endParaRPr lang="en-ZA" sz="1100" b="0" i="0" u="none" strike="noStrike" dirty="0">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2</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14"/>
                  </a:ext>
                </a:extLst>
              </a:tr>
              <a:tr h="273711">
                <a:tc>
                  <a:txBody>
                    <a:bodyPr/>
                    <a:lstStyle/>
                    <a:p>
                      <a:pPr algn="l" fontAlgn="b"/>
                      <a:r>
                        <a:rPr lang="en-ZA" sz="1100" u="none" strike="noStrike">
                          <a:solidFill>
                            <a:srgbClr val="002060"/>
                          </a:solidFill>
                          <a:effectLst/>
                          <a:latin typeface="+mn-lt"/>
                        </a:rPr>
                        <a:t>GERT SIBANDE FET COLLEGE</a:t>
                      </a:r>
                      <a:endParaRPr lang="en-ZA" sz="1100" b="0" i="0" u="none" strike="noStrike">
                        <a:solidFill>
                          <a:srgbClr val="002060"/>
                        </a:solidFill>
                        <a:effectLst/>
                        <a:latin typeface="+mn-lt"/>
                      </a:endParaRPr>
                    </a:p>
                  </a:txBody>
                  <a:tcPr marL="3193" marR="3193" marT="3193" marB="0" anchor="ctr"/>
                </a:tc>
                <a:tc>
                  <a:txBody>
                    <a:bodyPr/>
                    <a:lstStyle/>
                    <a:p>
                      <a:pPr algn="ctr" fontAlgn="b"/>
                      <a:r>
                        <a:rPr lang="en-ZA" sz="1100" u="none" strike="noStrike" dirty="0">
                          <a:solidFill>
                            <a:srgbClr val="002060"/>
                          </a:solidFill>
                          <a:effectLst/>
                          <a:latin typeface="+mn-lt"/>
                        </a:rPr>
                        <a:t>200</a:t>
                      </a:r>
                      <a:endParaRPr lang="en-ZA" sz="1100" b="0" i="0" u="none" strike="noStrike" dirty="0">
                        <a:solidFill>
                          <a:srgbClr val="002060"/>
                        </a:solidFill>
                        <a:effectLst/>
                        <a:latin typeface="+mn-lt"/>
                      </a:endParaRPr>
                    </a:p>
                  </a:txBody>
                  <a:tcPr marL="3193" marR="3193" marT="3193" marB="0" anchor="ctr"/>
                </a:tc>
                <a:extLst>
                  <a:ext uri="{0D108BD9-81ED-4DB2-BD59-A6C34878D82A}">
                    <a16:rowId xmlns:a16="http://schemas.microsoft.com/office/drawing/2014/main" xmlns="" val="10015"/>
                  </a:ext>
                </a:extLst>
              </a:tr>
            </a:tbl>
          </a:graphicData>
        </a:graphic>
      </p:graphicFrame>
      <p:graphicFrame>
        <p:nvGraphicFramePr>
          <p:cNvPr id="11" name="Table 10"/>
          <p:cNvGraphicFramePr>
            <a:graphicFrameLocks noGrp="1"/>
          </p:cNvGraphicFramePr>
          <p:nvPr>
            <p:extLst/>
          </p:nvPr>
        </p:nvGraphicFramePr>
        <p:xfrm>
          <a:off x="6419287" y="2068592"/>
          <a:ext cx="5628755" cy="4451105"/>
        </p:xfrm>
        <a:graphic>
          <a:graphicData uri="http://schemas.openxmlformats.org/drawingml/2006/table">
            <a:tbl>
              <a:tblPr firstRow="1" bandRow="1">
                <a:tableStyleId>{93296810-A885-4BE3-A3E7-6D5BEEA58F35}</a:tableStyleId>
              </a:tblPr>
              <a:tblGrid>
                <a:gridCol w="3022991">
                  <a:extLst>
                    <a:ext uri="{9D8B030D-6E8A-4147-A177-3AD203B41FA5}">
                      <a16:colId xmlns:a16="http://schemas.microsoft.com/office/drawing/2014/main" xmlns="" val="20000"/>
                    </a:ext>
                  </a:extLst>
                </a:gridCol>
                <a:gridCol w="2605764">
                  <a:extLst>
                    <a:ext uri="{9D8B030D-6E8A-4147-A177-3AD203B41FA5}">
                      <a16:colId xmlns:a16="http://schemas.microsoft.com/office/drawing/2014/main" xmlns="" val="20001"/>
                    </a:ext>
                  </a:extLst>
                </a:gridCol>
              </a:tblGrid>
              <a:tr h="273711">
                <a:tc>
                  <a:txBody>
                    <a:bodyPr/>
                    <a:lstStyle/>
                    <a:p>
                      <a:pPr algn="ctr" fontAlgn="b"/>
                      <a:r>
                        <a:rPr lang="en-ZA" sz="1100" u="none" strike="noStrike" dirty="0" smtClean="0">
                          <a:effectLst/>
                          <a:latin typeface="+mn-lt"/>
                        </a:rPr>
                        <a:t>INSTITUTION</a:t>
                      </a:r>
                      <a:endParaRPr lang="en-ZA" sz="1100" b="1" i="0" u="none" strike="noStrike" dirty="0">
                        <a:solidFill>
                          <a:srgbClr val="000000"/>
                        </a:solidFill>
                        <a:effectLst/>
                        <a:latin typeface="+mn-lt"/>
                      </a:endParaRPr>
                    </a:p>
                  </a:txBody>
                  <a:tcPr marL="3193" marR="3193" marT="3193" marB="0" anchor="ctr"/>
                </a:tc>
                <a:tc>
                  <a:txBody>
                    <a:bodyPr/>
                    <a:lstStyle/>
                    <a:p>
                      <a:pPr algn="ctr" fontAlgn="b"/>
                      <a:r>
                        <a:rPr lang="en-ZA" sz="1100" u="none" strike="noStrike" dirty="0" smtClean="0">
                          <a:effectLst/>
                          <a:latin typeface="+mn-lt"/>
                        </a:rPr>
                        <a:t>FUNDED</a:t>
                      </a:r>
                      <a:endParaRPr lang="en-ZA" sz="1100" b="1" i="0" u="none" strike="noStrike" dirty="0">
                        <a:solidFill>
                          <a:srgbClr val="000000"/>
                        </a:solidFill>
                        <a:effectLst/>
                        <a:latin typeface="+mn-lt"/>
                      </a:endParaRPr>
                    </a:p>
                  </a:txBody>
                  <a:tcPr marL="3193" marR="3193" marT="3193" marB="0" anchor="ctr"/>
                </a:tc>
                <a:extLst>
                  <a:ext uri="{0D108BD9-81ED-4DB2-BD59-A6C34878D82A}">
                    <a16:rowId xmlns:a16="http://schemas.microsoft.com/office/drawing/2014/main" xmlns="" val="10000"/>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GOLDFIELDS FET COLLEGE</a:t>
                      </a:r>
                    </a:p>
                  </a:txBody>
                  <a:tcPr marL="10160" marR="10160" marT="10160" marB="0" anchor="ctr"/>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69</a:t>
                      </a:r>
                    </a:p>
                  </a:txBody>
                  <a:tcPr marL="10160" marR="10160" marT="10160" marB="0" anchor="ctr"/>
                </a:tc>
                <a:extLst>
                  <a:ext uri="{0D108BD9-81ED-4DB2-BD59-A6C34878D82A}">
                    <a16:rowId xmlns:a16="http://schemas.microsoft.com/office/drawing/2014/main" xmlns="" val="10001"/>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HUGENOTE COLLEGE</a:t>
                      </a:r>
                    </a:p>
                  </a:txBody>
                  <a:tcPr marL="10160" marR="10160" marT="10160" marB="0" anchor="ctr"/>
                </a:tc>
                <a:tc>
                  <a:txBody>
                    <a:bodyPr/>
                    <a:lstStyle/>
                    <a:p>
                      <a:pPr marL="0" algn="ctr" defTabSz="914400" rtl="0" eaLnBrk="1" fontAlgn="b" latinLnBrk="0" hangingPunct="1"/>
                      <a:endParaRPr lang="en-ZA" sz="1100" u="none" strike="noStrike" kern="1200">
                        <a:solidFill>
                          <a:srgbClr val="002060"/>
                        </a:solidFill>
                        <a:effectLst/>
                        <a:latin typeface="+mn-lt"/>
                        <a:ea typeface="+mn-ea"/>
                        <a:cs typeface="+mn-cs"/>
                      </a:endParaRPr>
                    </a:p>
                  </a:txBody>
                  <a:tcPr marL="10160" marR="10160" marT="10160" marB="0" anchor="ctr"/>
                </a:tc>
                <a:extLst>
                  <a:ext uri="{0D108BD9-81ED-4DB2-BD59-A6C34878D82A}">
                    <a16:rowId xmlns:a16="http://schemas.microsoft.com/office/drawing/2014/main" xmlns="" val="10002"/>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IKHALA PUBLIC FURTHER ED AND TRAINING</a:t>
                      </a:r>
                    </a:p>
                  </a:txBody>
                  <a:tcPr marL="10160" marR="10160" marT="10160" marB="0" anchor="ctr"/>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245</a:t>
                      </a:r>
                    </a:p>
                  </a:txBody>
                  <a:tcPr marL="10160" marR="10160" marT="10160" marB="0" anchor="ctr"/>
                </a:tc>
                <a:extLst>
                  <a:ext uri="{0D108BD9-81ED-4DB2-BD59-A6C34878D82A}">
                    <a16:rowId xmlns:a16="http://schemas.microsoft.com/office/drawing/2014/main" xmlns="" val="10003"/>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INGWE PUBLIC FET COLLEGE</a:t>
                      </a:r>
                    </a:p>
                  </a:txBody>
                  <a:tcPr marL="10160" marR="10160" marT="10160" marB="0" anchor="ctr"/>
                </a:tc>
                <a:tc>
                  <a:txBody>
                    <a:bodyPr/>
                    <a:lstStyle/>
                    <a:p>
                      <a:pPr marL="0" algn="ctr" defTabSz="914400" rtl="0" eaLnBrk="1" fontAlgn="b" latinLnBrk="0" hangingPunct="1"/>
                      <a:endParaRPr lang="en-ZA" sz="1100" u="none" strike="noStrike" kern="1200">
                        <a:solidFill>
                          <a:srgbClr val="002060"/>
                        </a:solidFill>
                        <a:effectLst/>
                        <a:latin typeface="+mn-lt"/>
                        <a:ea typeface="+mn-ea"/>
                        <a:cs typeface="+mn-cs"/>
                      </a:endParaRPr>
                    </a:p>
                  </a:txBody>
                  <a:tcPr marL="10160" marR="10160" marT="10160" marB="0" anchor="ctr"/>
                </a:tc>
                <a:extLst>
                  <a:ext uri="{0D108BD9-81ED-4DB2-BD59-A6C34878D82A}">
                    <a16:rowId xmlns:a16="http://schemas.microsoft.com/office/drawing/2014/main" xmlns="" val="10004"/>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KING HINTSA PUBLIC FET COLLEGE</a:t>
                      </a:r>
                    </a:p>
                  </a:txBody>
                  <a:tcPr marL="10160" marR="10160" marT="10160" marB="0" anchor="ctr"/>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154</a:t>
                      </a:r>
                    </a:p>
                  </a:txBody>
                  <a:tcPr marL="10160" marR="10160" marT="10160" marB="0" anchor="ctr"/>
                </a:tc>
                <a:extLst>
                  <a:ext uri="{0D108BD9-81ED-4DB2-BD59-A6C34878D82A}">
                    <a16:rowId xmlns:a16="http://schemas.microsoft.com/office/drawing/2014/main" xmlns="" val="10005"/>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KING SABATA DALINDYEBO FET COLLEGE</a:t>
                      </a:r>
                    </a:p>
                  </a:txBody>
                  <a:tcPr marL="10160" marR="10160" marT="10160" marB="0" anchor="ctr"/>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364</a:t>
                      </a:r>
                    </a:p>
                  </a:txBody>
                  <a:tcPr marL="10160" marR="10160" marT="10160" marB="0" anchor="ctr"/>
                </a:tc>
                <a:extLst>
                  <a:ext uri="{0D108BD9-81ED-4DB2-BD59-A6C34878D82A}">
                    <a16:rowId xmlns:a16="http://schemas.microsoft.com/office/drawing/2014/main" xmlns="" val="10006"/>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LEPHALALE FET COLLEGE</a:t>
                      </a:r>
                    </a:p>
                  </a:txBody>
                  <a:tcPr marL="10160" marR="10160" marT="10160" marB="0" anchor="ctr"/>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155</a:t>
                      </a:r>
                    </a:p>
                  </a:txBody>
                  <a:tcPr marL="10160" marR="10160" marT="10160" marB="0" anchor="ctr"/>
                </a:tc>
                <a:extLst>
                  <a:ext uri="{0D108BD9-81ED-4DB2-BD59-A6C34878D82A}">
                    <a16:rowId xmlns:a16="http://schemas.microsoft.com/office/drawing/2014/main" xmlns="" val="10007"/>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LETABA FET COLLEGE</a:t>
                      </a:r>
                    </a:p>
                  </a:txBody>
                  <a:tcPr marL="10160" marR="10160" marT="10160" marB="0" anchor="ctr"/>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195</a:t>
                      </a:r>
                    </a:p>
                  </a:txBody>
                  <a:tcPr marL="10160" marR="10160" marT="10160" marB="0" anchor="ctr"/>
                </a:tc>
                <a:extLst>
                  <a:ext uri="{0D108BD9-81ED-4DB2-BD59-A6C34878D82A}">
                    <a16:rowId xmlns:a16="http://schemas.microsoft.com/office/drawing/2014/main" xmlns="" val="10008"/>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LOVEDALE PUBLIC FET COLLEGE</a:t>
                      </a:r>
                    </a:p>
                  </a:txBody>
                  <a:tcPr marL="10160" marR="10160" marT="10160" marB="0" anchor="ctr"/>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355</a:t>
                      </a:r>
                    </a:p>
                  </a:txBody>
                  <a:tcPr marL="10160" marR="10160" marT="10160" marB="0" anchor="ctr"/>
                </a:tc>
                <a:extLst>
                  <a:ext uri="{0D108BD9-81ED-4DB2-BD59-A6C34878D82A}">
                    <a16:rowId xmlns:a16="http://schemas.microsoft.com/office/drawing/2014/main" xmlns="" val="10009"/>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MAJUBA COLLEGE</a:t>
                      </a:r>
                    </a:p>
                  </a:txBody>
                  <a:tcPr marL="10160" marR="10160" marT="10160" marB="0" anchor="ctr"/>
                </a:tc>
                <a:tc>
                  <a:txBody>
                    <a:bodyPr/>
                    <a:lstStyle/>
                    <a:p>
                      <a:pPr marL="0" algn="ctr" defTabSz="914400" rtl="0" eaLnBrk="1" fontAlgn="b" latinLnBrk="0" hangingPunct="1"/>
                      <a:r>
                        <a:rPr lang="en-ZA" sz="1100" u="none" strike="noStrike" kern="1200" dirty="0">
                          <a:solidFill>
                            <a:srgbClr val="002060"/>
                          </a:solidFill>
                          <a:effectLst/>
                          <a:latin typeface="+mn-lt"/>
                          <a:ea typeface="+mn-ea"/>
                          <a:cs typeface="+mn-cs"/>
                        </a:rPr>
                        <a:t>326</a:t>
                      </a:r>
                    </a:p>
                  </a:txBody>
                  <a:tcPr marL="10160" marR="10160" marT="10160" marB="0" anchor="ctr"/>
                </a:tc>
                <a:extLst>
                  <a:ext uri="{0D108BD9-81ED-4DB2-BD59-A6C34878D82A}">
                    <a16:rowId xmlns:a16="http://schemas.microsoft.com/office/drawing/2014/main" xmlns="" val="10010"/>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MALUTI FET COLLEGE</a:t>
                      </a:r>
                    </a:p>
                  </a:txBody>
                  <a:tcPr marL="10160" marR="10160" marT="10160" marB="0" anchor="ctr"/>
                </a:tc>
                <a:tc>
                  <a:txBody>
                    <a:bodyPr/>
                    <a:lstStyle/>
                    <a:p>
                      <a:pPr marL="0" algn="ctr" defTabSz="914400" rtl="0" eaLnBrk="1" fontAlgn="b" latinLnBrk="0" hangingPunct="1"/>
                      <a:r>
                        <a:rPr lang="en-ZA" sz="1100" u="none" strike="noStrike" kern="1200" dirty="0">
                          <a:solidFill>
                            <a:srgbClr val="002060"/>
                          </a:solidFill>
                          <a:effectLst/>
                          <a:latin typeface="+mn-lt"/>
                          <a:ea typeface="+mn-ea"/>
                          <a:cs typeface="+mn-cs"/>
                        </a:rPr>
                        <a:t>342</a:t>
                      </a:r>
                    </a:p>
                  </a:txBody>
                  <a:tcPr marL="10160" marR="10160" marT="10160" marB="0" anchor="ctr"/>
                </a:tc>
                <a:extLst>
                  <a:ext uri="{0D108BD9-81ED-4DB2-BD59-A6C34878D82A}">
                    <a16:rowId xmlns:a16="http://schemas.microsoft.com/office/drawing/2014/main" xmlns="" val="10011"/>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MNAMBITHI FET COLLEGE</a:t>
                      </a:r>
                    </a:p>
                  </a:txBody>
                  <a:tcPr marL="10160" marR="10160" marT="10160" marB="0" anchor="ctr"/>
                </a:tc>
                <a:tc>
                  <a:txBody>
                    <a:bodyPr/>
                    <a:lstStyle/>
                    <a:p>
                      <a:pPr marL="0" algn="ctr" defTabSz="914400" rtl="0" eaLnBrk="1" fontAlgn="b" latinLnBrk="0" hangingPunct="1"/>
                      <a:r>
                        <a:rPr lang="en-ZA" sz="1100" u="none" strike="noStrike" kern="1200" dirty="0">
                          <a:solidFill>
                            <a:srgbClr val="002060"/>
                          </a:solidFill>
                          <a:effectLst/>
                          <a:latin typeface="+mn-lt"/>
                          <a:ea typeface="+mn-ea"/>
                          <a:cs typeface="+mn-cs"/>
                        </a:rPr>
                        <a:t>258</a:t>
                      </a:r>
                    </a:p>
                  </a:txBody>
                  <a:tcPr marL="10160" marR="10160" marT="10160" marB="0" anchor="ctr"/>
                </a:tc>
                <a:extLst>
                  <a:ext uri="{0D108BD9-81ED-4DB2-BD59-A6C34878D82A}">
                    <a16:rowId xmlns:a16="http://schemas.microsoft.com/office/drawing/2014/main" xmlns="" val="10012"/>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MOPANI SOUTH EAST FET COLLEGE</a:t>
                      </a:r>
                    </a:p>
                  </a:txBody>
                  <a:tcPr marL="10160" marR="10160" marT="10160" marB="0" anchor="ctr"/>
                </a:tc>
                <a:tc>
                  <a:txBody>
                    <a:bodyPr/>
                    <a:lstStyle/>
                    <a:p>
                      <a:pPr marL="0" algn="ctr" defTabSz="914400" rtl="0" eaLnBrk="1" fontAlgn="b" latinLnBrk="0" hangingPunct="1"/>
                      <a:r>
                        <a:rPr lang="en-ZA" sz="1100" u="none" strike="noStrike" kern="1200" dirty="0">
                          <a:solidFill>
                            <a:srgbClr val="002060"/>
                          </a:solidFill>
                          <a:effectLst/>
                          <a:latin typeface="+mn-lt"/>
                          <a:ea typeface="+mn-ea"/>
                          <a:cs typeface="+mn-cs"/>
                        </a:rPr>
                        <a:t>576</a:t>
                      </a:r>
                    </a:p>
                  </a:txBody>
                  <a:tcPr marL="10160" marR="10160" marT="10160" marB="0" anchor="ctr"/>
                </a:tc>
                <a:extLst>
                  <a:ext uri="{0D108BD9-81ED-4DB2-BD59-A6C34878D82A}">
                    <a16:rowId xmlns:a16="http://schemas.microsoft.com/office/drawing/2014/main" xmlns="" val="10013"/>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MOTHEO FET COLLEGE</a:t>
                      </a:r>
                    </a:p>
                  </a:txBody>
                  <a:tcPr marL="10160" marR="10160" marT="10160" marB="0" anchor="ctr"/>
                </a:tc>
                <a:tc>
                  <a:txBody>
                    <a:bodyPr/>
                    <a:lstStyle/>
                    <a:p>
                      <a:pPr marL="0" algn="ctr" defTabSz="914400" rtl="0" eaLnBrk="1" fontAlgn="b" latinLnBrk="0" hangingPunct="1"/>
                      <a:r>
                        <a:rPr lang="en-ZA" sz="1100" u="none" strike="noStrike" kern="1200" dirty="0">
                          <a:solidFill>
                            <a:srgbClr val="002060"/>
                          </a:solidFill>
                          <a:effectLst/>
                          <a:latin typeface="+mn-lt"/>
                          <a:ea typeface="+mn-ea"/>
                          <a:cs typeface="+mn-cs"/>
                        </a:rPr>
                        <a:t>197</a:t>
                      </a:r>
                    </a:p>
                  </a:txBody>
                  <a:tcPr marL="10160" marR="10160" marT="10160" marB="0" anchor="ctr"/>
                </a:tc>
                <a:extLst>
                  <a:ext uri="{0D108BD9-81ED-4DB2-BD59-A6C34878D82A}">
                    <a16:rowId xmlns:a16="http://schemas.microsoft.com/office/drawing/2014/main" xmlns="" val="10014"/>
                  </a:ext>
                </a:extLst>
              </a:tr>
              <a:tr h="273711">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MTHASHANA FET COLLEGE</a:t>
                      </a:r>
                    </a:p>
                  </a:txBody>
                  <a:tcPr marL="10160" marR="10160" marT="10160" marB="0" anchor="ctr"/>
                </a:tc>
                <a:tc>
                  <a:txBody>
                    <a:bodyPr/>
                    <a:lstStyle/>
                    <a:p>
                      <a:pPr marL="0" algn="ctr" defTabSz="914400" rtl="0" eaLnBrk="1" fontAlgn="b" latinLnBrk="0" hangingPunct="1"/>
                      <a:r>
                        <a:rPr lang="en-ZA" sz="1100" u="none" strike="noStrike" kern="1200" dirty="0">
                          <a:solidFill>
                            <a:srgbClr val="002060"/>
                          </a:solidFill>
                          <a:effectLst/>
                          <a:latin typeface="+mn-lt"/>
                          <a:ea typeface="+mn-ea"/>
                          <a:cs typeface="+mn-cs"/>
                        </a:rPr>
                        <a:t>124</a:t>
                      </a:r>
                    </a:p>
                  </a:txBody>
                  <a:tcPr marL="10160" marR="10160" marT="10160"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1887804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686408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ZA" sz="2400">
              <a:solidFill>
                <a:prstClr val="white"/>
              </a:solidFill>
            </a:endParaRPr>
          </a:p>
        </p:txBody>
      </p:sp>
      <p:graphicFrame>
        <p:nvGraphicFramePr>
          <p:cNvPr id="4" name="Table 3"/>
          <p:cNvGraphicFramePr>
            <a:graphicFrameLocks noGrp="1"/>
          </p:cNvGraphicFramePr>
          <p:nvPr>
            <p:extLst/>
          </p:nvPr>
        </p:nvGraphicFramePr>
        <p:xfrm>
          <a:off x="4867868" y="10341768"/>
          <a:ext cx="6844811" cy="13092749"/>
        </p:xfrm>
        <a:graphic>
          <a:graphicData uri="http://schemas.openxmlformats.org/drawingml/2006/table">
            <a:tbl>
              <a:tblPr>
                <a:tableStyleId>{5C22544A-7EE6-4342-B048-85BDC9FD1C3A}</a:tableStyleId>
              </a:tblPr>
              <a:tblGrid>
                <a:gridCol w="4416491">
                  <a:extLst>
                    <a:ext uri="{9D8B030D-6E8A-4147-A177-3AD203B41FA5}">
                      <a16:colId xmlns:a16="http://schemas.microsoft.com/office/drawing/2014/main" xmlns="" val="20000"/>
                    </a:ext>
                  </a:extLst>
                </a:gridCol>
                <a:gridCol w="2428320">
                  <a:extLst>
                    <a:ext uri="{9D8B030D-6E8A-4147-A177-3AD203B41FA5}">
                      <a16:colId xmlns:a16="http://schemas.microsoft.com/office/drawing/2014/main" xmlns="" val="20001"/>
                    </a:ext>
                  </a:extLst>
                </a:gridCol>
              </a:tblGrid>
              <a:tr h="247033">
                <a:tc>
                  <a:txBody>
                    <a:bodyPr/>
                    <a:lstStyle/>
                    <a:p>
                      <a:pPr algn="l" fontAlgn="b"/>
                      <a:r>
                        <a:rPr lang="en-ZA" sz="1600" u="none" strike="noStrike" dirty="0">
                          <a:effectLst/>
                          <a:latin typeface="+mn-lt"/>
                        </a:rPr>
                        <a:t>Row Labels</a:t>
                      </a:r>
                      <a:endParaRPr lang="en-ZA" sz="1600" b="1" i="0" u="none" strike="noStrike" dirty="0">
                        <a:solidFill>
                          <a:srgbClr val="000000"/>
                        </a:solidFill>
                        <a:effectLst/>
                        <a:latin typeface="+mn-lt"/>
                      </a:endParaRPr>
                    </a:p>
                  </a:txBody>
                  <a:tcPr marL="3193" marR="3193" marT="3193" marB="0" anchor="b"/>
                </a:tc>
                <a:tc>
                  <a:txBody>
                    <a:bodyPr/>
                    <a:lstStyle/>
                    <a:p>
                      <a:pPr algn="l" fontAlgn="b"/>
                      <a:r>
                        <a:rPr lang="en-ZA" sz="1600" u="none" strike="noStrike" dirty="0" smtClean="0">
                          <a:effectLst/>
                          <a:latin typeface="+mn-lt"/>
                        </a:rPr>
                        <a:t>Funded</a:t>
                      </a:r>
                      <a:endParaRPr lang="en-ZA" sz="1600" b="1"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0"/>
                  </a:ext>
                </a:extLst>
              </a:tr>
              <a:tr h="247033">
                <a:tc>
                  <a:txBody>
                    <a:bodyPr/>
                    <a:lstStyle/>
                    <a:p>
                      <a:pPr algn="l" fontAlgn="b"/>
                      <a:r>
                        <a:rPr lang="en-ZA" sz="1600" u="none" strike="noStrike" dirty="0">
                          <a:effectLst/>
                          <a:latin typeface="+mn-lt"/>
                        </a:rPr>
                        <a:t>BOLAND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300</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1"/>
                  </a:ext>
                </a:extLst>
              </a:tr>
              <a:tr h="247033">
                <a:tc>
                  <a:txBody>
                    <a:bodyPr/>
                    <a:lstStyle/>
                    <a:p>
                      <a:pPr algn="l" fontAlgn="b"/>
                      <a:r>
                        <a:rPr lang="en-ZA" sz="1600" u="none" strike="noStrike" dirty="0">
                          <a:effectLst/>
                          <a:latin typeface="+mn-lt"/>
                        </a:rPr>
                        <a:t>BUFFALO CITY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683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2"/>
                  </a:ext>
                </a:extLst>
              </a:tr>
              <a:tr h="247033">
                <a:tc>
                  <a:txBody>
                    <a:bodyPr/>
                    <a:lstStyle/>
                    <a:p>
                      <a:pPr algn="l" fontAlgn="b"/>
                      <a:r>
                        <a:rPr lang="en-ZA" sz="1600" u="none" strike="noStrike" dirty="0">
                          <a:effectLst/>
                          <a:latin typeface="+mn-lt"/>
                        </a:rPr>
                        <a:t>CAPRICORN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2275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3"/>
                  </a:ext>
                </a:extLst>
              </a:tr>
              <a:tr h="247033">
                <a:tc>
                  <a:txBody>
                    <a:bodyPr/>
                    <a:lstStyle/>
                    <a:p>
                      <a:pPr algn="l" fontAlgn="b"/>
                      <a:r>
                        <a:rPr lang="en-ZA" sz="1600" u="none" strike="noStrike" dirty="0">
                          <a:effectLst/>
                          <a:latin typeface="+mn-lt"/>
                        </a:rPr>
                        <a:t>CENTRAL JOHANNESBURG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147</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4"/>
                  </a:ext>
                </a:extLst>
              </a:tr>
              <a:tr h="247033">
                <a:tc>
                  <a:txBody>
                    <a:bodyPr/>
                    <a:lstStyle/>
                    <a:p>
                      <a:pPr algn="l" fontAlgn="b"/>
                      <a:r>
                        <a:rPr lang="en-ZA" sz="1600" u="none" strike="noStrike" dirty="0">
                          <a:effectLst/>
                          <a:latin typeface="+mn-lt"/>
                        </a:rPr>
                        <a:t>COASTAL KZN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253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5"/>
                  </a:ext>
                </a:extLst>
              </a:tr>
              <a:tr h="247033">
                <a:tc>
                  <a:txBody>
                    <a:bodyPr/>
                    <a:lstStyle/>
                    <a:p>
                      <a:pPr algn="l" fontAlgn="b"/>
                      <a:r>
                        <a:rPr lang="en-ZA" sz="1600" u="none" strike="noStrike" dirty="0">
                          <a:effectLst/>
                          <a:latin typeface="+mn-lt"/>
                        </a:rPr>
                        <a:t>COLLEGE OF CAPE TOWN</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433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6"/>
                  </a:ext>
                </a:extLst>
              </a:tr>
              <a:tr h="247033">
                <a:tc>
                  <a:txBody>
                    <a:bodyPr/>
                    <a:lstStyle/>
                    <a:p>
                      <a:pPr algn="l" fontAlgn="b"/>
                      <a:r>
                        <a:rPr lang="en-ZA" sz="1600" u="none" strike="noStrike" dirty="0">
                          <a:effectLst/>
                          <a:latin typeface="+mn-lt"/>
                        </a:rPr>
                        <a:t>EAST CAPE MIDLANDS</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525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7"/>
                  </a:ext>
                </a:extLst>
              </a:tr>
              <a:tr h="247033">
                <a:tc>
                  <a:txBody>
                    <a:bodyPr/>
                    <a:lstStyle/>
                    <a:p>
                      <a:pPr algn="l" fontAlgn="b"/>
                      <a:r>
                        <a:rPr lang="en-ZA" sz="1600" u="none" strike="noStrike" dirty="0">
                          <a:effectLst/>
                          <a:latin typeface="+mn-lt"/>
                        </a:rPr>
                        <a:t>EHLANZENI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8"/>
                  </a:ext>
                </a:extLst>
              </a:tr>
              <a:tr h="247033">
                <a:tc>
                  <a:txBody>
                    <a:bodyPr/>
                    <a:lstStyle/>
                    <a:p>
                      <a:pPr algn="l" fontAlgn="b"/>
                      <a:r>
                        <a:rPr lang="en-ZA" sz="1600" u="none" strike="noStrike" dirty="0">
                          <a:effectLst/>
                          <a:latin typeface="+mn-lt"/>
                        </a:rPr>
                        <a:t>EKURHULENI EAST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963</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09"/>
                  </a:ext>
                </a:extLst>
              </a:tr>
              <a:tr h="247033">
                <a:tc>
                  <a:txBody>
                    <a:bodyPr/>
                    <a:lstStyle/>
                    <a:p>
                      <a:pPr algn="l" fontAlgn="b"/>
                      <a:r>
                        <a:rPr lang="en-ZA" sz="1600" u="none" strike="noStrike" dirty="0">
                          <a:effectLst/>
                          <a:latin typeface="+mn-lt"/>
                        </a:rPr>
                        <a:t>EKURHULENI WEST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219</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10"/>
                  </a:ext>
                </a:extLst>
              </a:tr>
              <a:tr h="247033">
                <a:tc>
                  <a:txBody>
                    <a:bodyPr/>
                    <a:lstStyle/>
                    <a:p>
                      <a:pPr algn="l" fontAlgn="b"/>
                      <a:r>
                        <a:rPr lang="en-ZA" sz="1600" u="none" strike="noStrike" dirty="0">
                          <a:effectLst/>
                          <a:latin typeface="+mn-lt"/>
                        </a:rPr>
                        <a:t>ELANGENI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274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11"/>
                  </a:ext>
                </a:extLst>
              </a:tr>
              <a:tr h="247033">
                <a:tc>
                  <a:txBody>
                    <a:bodyPr/>
                    <a:lstStyle/>
                    <a:p>
                      <a:pPr algn="l" fontAlgn="b"/>
                      <a:r>
                        <a:rPr lang="en-ZA" sz="1600" u="none" strike="noStrike" dirty="0">
                          <a:effectLst/>
                          <a:latin typeface="+mn-lt"/>
                        </a:rPr>
                        <a:t>ESAYIDI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579</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12"/>
                  </a:ext>
                </a:extLst>
              </a:tr>
              <a:tr h="247033">
                <a:tc>
                  <a:txBody>
                    <a:bodyPr/>
                    <a:lstStyle/>
                    <a:p>
                      <a:pPr algn="l" fontAlgn="b"/>
                      <a:r>
                        <a:rPr lang="en-ZA" sz="1600" u="none" strike="noStrike" dirty="0">
                          <a:effectLst/>
                          <a:latin typeface="+mn-lt"/>
                        </a:rPr>
                        <a:t>FALSE BAY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229</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13"/>
                  </a:ext>
                </a:extLst>
              </a:tr>
              <a:tr h="247033">
                <a:tc>
                  <a:txBody>
                    <a:bodyPr/>
                    <a:lstStyle/>
                    <a:p>
                      <a:pPr algn="l" fontAlgn="b"/>
                      <a:r>
                        <a:rPr lang="en-ZA" sz="1600" u="none" strike="noStrike" dirty="0">
                          <a:effectLst/>
                          <a:latin typeface="+mn-lt"/>
                        </a:rPr>
                        <a:t>FLAVIUS MAREKA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4"/>
                  </a:ext>
                </a:extLst>
              </a:tr>
              <a:tr h="247033">
                <a:tc>
                  <a:txBody>
                    <a:bodyPr/>
                    <a:lstStyle/>
                    <a:p>
                      <a:pPr algn="l" fontAlgn="b"/>
                      <a:r>
                        <a:rPr lang="en-ZA" sz="1600" u="none" strike="noStrike">
                          <a:effectLst/>
                          <a:latin typeface="+mn-lt"/>
                        </a:rPr>
                        <a:t>GERT SIBANDE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200</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5"/>
                  </a:ext>
                </a:extLst>
              </a:tr>
              <a:tr h="247033">
                <a:tc>
                  <a:txBody>
                    <a:bodyPr/>
                    <a:lstStyle/>
                    <a:p>
                      <a:pPr algn="l" fontAlgn="b"/>
                      <a:r>
                        <a:rPr lang="en-ZA" sz="1600" u="none" strike="noStrike" dirty="0">
                          <a:effectLst/>
                          <a:latin typeface="+mn-lt"/>
                        </a:rPr>
                        <a:t>GOLDFIELDS FET COLLEGE</a:t>
                      </a:r>
                      <a:endParaRPr lang="en-ZA" sz="1600" b="0" i="0" u="none" strike="noStrike" dirty="0">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69</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6"/>
                  </a:ext>
                </a:extLst>
              </a:tr>
              <a:tr h="247033">
                <a:tc>
                  <a:txBody>
                    <a:bodyPr/>
                    <a:lstStyle/>
                    <a:p>
                      <a:pPr algn="l" fontAlgn="b"/>
                      <a:r>
                        <a:rPr lang="en-ZA" sz="1600" u="none" strike="noStrike">
                          <a:effectLst/>
                          <a:latin typeface="+mn-lt"/>
                        </a:rPr>
                        <a:t>HUGENOTE COLLEGE</a:t>
                      </a:r>
                      <a:endParaRPr lang="en-ZA" sz="1600" b="0" i="0" u="none" strike="noStrike">
                        <a:solidFill>
                          <a:srgbClr val="000000"/>
                        </a:solidFill>
                        <a:effectLst/>
                        <a:latin typeface="+mn-lt"/>
                      </a:endParaRPr>
                    </a:p>
                  </a:txBody>
                  <a:tcPr marL="3193" marR="3193" marT="3193" marB="0" anchor="b"/>
                </a:tc>
                <a:tc>
                  <a:txBody>
                    <a:bodyPr/>
                    <a:lstStyle/>
                    <a:p>
                      <a:pPr algn="l" fontAlgn="b"/>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7"/>
                  </a:ext>
                </a:extLst>
              </a:tr>
              <a:tr h="247033">
                <a:tc>
                  <a:txBody>
                    <a:bodyPr/>
                    <a:lstStyle/>
                    <a:p>
                      <a:pPr algn="l" fontAlgn="b"/>
                      <a:r>
                        <a:rPr lang="en-ZA" sz="1600" u="none" strike="noStrike">
                          <a:effectLst/>
                          <a:latin typeface="+mn-lt"/>
                        </a:rPr>
                        <a:t>IKHALA PUBLIC FURTHER ED AND TRAINING</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245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8"/>
                  </a:ext>
                </a:extLst>
              </a:tr>
              <a:tr h="247033">
                <a:tc>
                  <a:txBody>
                    <a:bodyPr/>
                    <a:lstStyle/>
                    <a:p>
                      <a:pPr algn="l" fontAlgn="b"/>
                      <a:r>
                        <a:rPr lang="en-ZA" sz="1600" u="none" strike="noStrike">
                          <a:effectLst/>
                          <a:latin typeface="+mn-lt"/>
                        </a:rPr>
                        <a:t>INGWE PUBLIC FET COLLEGE</a:t>
                      </a:r>
                      <a:endParaRPr lang="en-ZA" sz="1600" b="0" i="0" u="none" strike="noStrike">
                        <a:solidFill>
                          <a:srgbClr val="000000"/>
                        </a:solidFill>
                        <a:effectLst/>
                        <a:latin typeface="+mn-lt"/>
                      </a:endParaRPr>
                    </a:p>
                  </a:txBody>
                  <a:tcPr marL="3193" marR="3193" marT="3193" marB="0" anchor="b"/>
                </a:tc>
                <a:tc>
                  <a:txBody>
                    <a:bodyPr/>
                    <a:lstStyle/>
                    <a:p>
                      <a:pPr algn="l" fontAlgn="b"/>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19"/>
                  </a:ext>
                </a:extLst>
              </a:tr>
              <a:tr h="247033">
                <a:tc>
                  <a:txBody>
                    <a:bodyPr/>
                    <a:lstStyle/>
                    <a:p>
                      <a:pPr algn="l" fontAlgn="b"/>
                      <a:r>
                        <a:rPr lang="en-ZA" sz="1600" u="none" strike="noStrike">
                          <a:effectLst/>
                          <a:latin typeface="+mn-lt"/>
                        </a:rPr>
                        <a:t>KING HINTSA PUBLIC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154</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0"/>
                  </a:ext>
                </a:extLst>
              </a:tr>
              <a:tr h="247033">
                <a:tc>
                  <a:txBody>
                    <a:bodyPr/>
                    <a:lstStyle/>
                    <a:p>
                      <a:pPr algn="l" fontAlgn="b"/>
                      <a:r>
                        <a:rPr lang="en-ZA" sz="1600" u="none" strike="noStrike">
                          <a:effectLst/>
                          <a:latin typeface="+mn-lt"/>
                        </a:rPr>
                        <a:t>KING SABATA DALINDYEBO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364</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1"/>
                  </a:ext>
                </a:extLst>
              </a:tr>
              <a:tr h="247033">
                <a:tc>
                  <a:txBody>
                    <a:bodyPr/>
                    <a:lstStyle/>
                    <a:p>
                      <a:pPr algn="l" fontAlgn="b"/>
                      <a:r>
                        <a:rPr lang="en-ZA" sz="1600" u="none" strike="noStrike">
                          <a:effectLst/>
                          <a:latin typeface="+mn-lt"/>
                        </a:rPr>
                        <a:t>LEPHALALE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155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2"/>
                  </a:ext>
                </a:extLst>
              </a:tr>
              <a:tr h="247033">
                <a:tc>
                  <a:txBody>
                    <a:bodyPr/>
                    <a:lstStyle/>
                    <a:p>
                      <a:pPr algn="l" fontAlgn="b"/>
                      <a:r>
                        <a:rPr lang="en-ZA" sz="1600" u="none" strike="noStrike">
                          <a:effectLst/>
                          <a:latin typeface="+mn-lt"/>
                        </a:rPr>
                        <a:t>LETABA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195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3"/>
                  </a:ext>
                </a:extLst>
              </a:tr>
              <a:tr h="247033">
                <a:tc>
                  <a:txBody>
                    <a:bodyPr/>
                    <a:lstStyle/>
                    <a:p>
                      <a:pPr algn="l" fontAlgn="b"/>
                      <a:r>
                        <a:rPr lang="en-ZA" sz="1600" u="none" strike="noStrike">
                          <a:effectLst/>
                          <a:latin typeface="+mn-lt"/>
                        </a:rPr>
                        <a:t>LOVEDALE PUBLIC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355</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4"/>
                  </a:ext>
                </a:extLst>
              </a:tr>
              <a:tr h="247033">
                <a:tc>
                  <a:txBody>
                    <a:bodyPr/>
                    <a:lstStyle/>
                    <a:p>
                      <a:pPr algn="l" fontAlgn="b"/>
                      <a:r>
                        <a:rPr lang="en-ZA" sz="1600" u="none" strike="noStrike">
                          <a:effectLst/>
                          <a:latin typeface="+mn-lt"/>
                        </a:rPr>
                        <a:t>MAJUBA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326</a:t>
                      </a:r>
                      <a:endParaRPr lang="en-ZA" sz="1600" b="0"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25"/>
                  </a:ext>
                </a:extLst>
              </a:tr>
              <a:tr h="247033">
                <a:tc>
                  <a:txBody>
                    <a:bodyPr/>
                    <a:lstStyle/>
                    <a:p>
                      <a:pPr algn="l" fontAlgn="b"/>
                      <a:r>
                        <a:rPr lang="en-ZA" sz="1600" u="none" strike="noStrike">
                          <a:effectLst/>
                          <a:latin typeface="+mn-lt"/>
                        </a:rPr>
                        <a:t>MALUTI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342</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26"/>
                  </a:ext>
                </a:extLst>
              </a:tr>
              <a:tr h="247033">
                <a:tc>
                  <a:txBody>
                    <a:bodyPr/>
                    <a:lstStyle/>
                    <a:p>
                      <a:pPr algn="l" fontAlgn="b"/>
                      <a:r>
                        <a:rPr lang="en-ZA" sz="1600" u="none" strike="noStrike">
                          <a:effectLst/>
                          <a:latin typeface="+mn-lt"/>
                        </a:rPr>
                        <a:t>MNAMBITHI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258</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27"/>
                  </a:ext>
                </a:extLst>
              </a:tr>
              <a:tr h="247033">
                <a:tc>
                  <a:txBody>
                    <a:bodyPr/>
                    <a:lstStyle/>
                    <a:p>
                      <a:pPr algn="l" fontAlgn="b"/>
                      <a:r>
                        <a:rPr lang="en-ZA" sz="1600" u="none" strike="noStrike">
                          <a:effectLst/>
                          <a:latin typeface="+mn-lt"/>
                        </a:rPr>
                        <a:t>MOPANI SOUTH EAST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576</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28"/>
                  </a:ext>
                </a:extLst>
              </a:tr>
              <a:tr h="247033">
                <a:tc>
                  <a:txBody>
                    <a:bodyPr/>
                    <a:lstStyle/>
                    <a:p>
                      <a:pPr algn="l" fontAlgn="b"/>
                      <a:r>
                        <a:rPr lang="en-ZA" sz="1600" u="none" strike="noStrike">
                          <a:effectLst/>
                          <a:latin typeface="+mn-lt"/>
                        </a:rPr>
                        <a:t>MOTHEO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197</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29"/>
                  </a:ext>
                </a:extLst>
              </a:tr>
              <a:tr h="247033">
                <a:tc>
                  <a:txBody>
                    <a:bodyPr/>
                    <a:lstStyle/>
                    <a:p>
                      <a:pPr algn="l" fontAlgn="b"/>
                      <a:r>
                        <a:rPr lang="en-ZA" sz="1600" u="none" strike="noStrike">
                          <a:effectLst/>
                          <a:latin typeface="+mn-lt"/>
                        </a:rPr>
                        <a:t>MTHASHANA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124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0"/>
                  </a:ext>
                </a:extLst>
              </a:tr>
              <a:tr h="247033">
                <a:tc>
                  <a:txBody>
                    <a:bodyPr/>
                    <a:lstStyle/>
                    <a:p>
                      <a:pPr algn="l" fontAlgn="b"/>
                      <a:r>
                        <a:rPr lang="en-ZA" sz="1600" u="none" strike="noStrike">
                          <a:effectLst/>
                          <a:latin typeface="+mn-lt"/>
                        </a:rPr>
                        <a:t>NKANGALA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351</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1"/>
                  </a:ext>
                </a:extLst>
              </a:tr>
              <a:tr h="247033">
                <a:tc>
                  <a:txBody>
                    <a:bodyPr/>
                    <a:lstStyle/>
                    <a:p>
                      <a:pPr algn="l" fontAlgn="b"/>
                      <a:r>
                        <a:rPr lang="en-ZA" sz="1600" u="none" strike="noStrike">
                          <a:effectLst/>
                          <a:latin typeface="+mn-lt"/>
                        </a:rPr>
                        <a:t>NORTHERN CAPE RURAL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174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2"/>
                  </a:ext>
                </a:extLst>
              </a:tr>
              <a:tr h="247033">
                <a:tc>
                  <a:txBody>
                    <a:bodyPr/>
                    <a:lstStyle/>
                    <a:p>
                      <a:pPr algn="l" fontAlgn="b"/>
                      <a:r>
                        <a:rPr lang="en-ZA" sz="1600" u="none" strike="noStrike">
                          <a:effectLst/>
                          <a:latin typeface="+mn-lt"/>
                        </a:rPr>
                        <a:t>NORTHERN CAPE URBAN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116</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3"/>
                  </a:ext>
                </a:extLst>
              </a:tr>
              <a:tr h="247033">
                <a:tc>
                  <a:txBody>
                    <a:bodyPr/>
                    <a:lstStyle/>
                    <a:p>
                      <a:pPr algn="l" fontAlgn="b"/>
                      <a:r>
                        <a:rPr lang="en-ZA" sz="1600" u="none" strike="noStrike">
                          <a:effectLst/>
                          <a:latin typeface="+mn-lt"/>
                        </a:rPr>
                        <a:t>NORTHLINK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308</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4"/>
                  </a:ext>
                </a:extLst>
              </a:tr>
              <a:tr h="247033">
                <a:tc>
                  <a:txBody>
                    <a:bodyPr/>
                    <a:lstStyle/>
                    <a:p>
                      <a:pPr algn="l" fontAlgn="b"/>
                      <a:r>
                        <a:rPr lang="en-ZA" sz="1600" u="none" strike="noStrike">
                          <a:effectLst/>
                          <a:latin typeface="+mn-lt"/>
                        </a:rPr>
                        <a:t>ORBIT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544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5"/>
                  </a:ext>
                </a:extLst>
              </a:tr>
              <a:tr h="247033">
                <a:tc>
                  <a:txBody>
                    <a:bodyPr/>
                    <a:lstStyle/>
                    <a:p>
                      <a:pPr algn="l" fontAlgn="b"/>
                      <a:r>
                        <a:rPr lang="en-ZA" sz="1600" u="none" strike="noStrike">
                          <a:effectLst/>
                          <a:latin typeface="+mn-lt"/>
                        </a:rPr>
                        <a:t>PORT ELIZABETH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882</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6"/>
                  </a:ext>
                </a:extLst>
              </a:tr>
              <a:tr h="247033">
                <a:tc>
                  <a:txBody>
                    <a:bodyPr/>
                    <a:lstStyle/>
                    <a:p>
                      <a:pPr algn="l" fontAlgn="b"/>
                      <a:r>
                        <a:rPr lang="en-ZA" sz="1600" u="none" strike="noStrike">
                          <a:effectLst/>
                          <a:latin typeface="+mn-lt"/>
                        </a:rPr>
                        <a:t>SEDIBENG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691</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7"/>
                  </a:ext>
                </a:extLst>
              </a:tr>
              <a:tr h="247033">
                <a:tc>
                  <a:txBody>
                    <a:bodyPr/>
                    <a:lstStyle/>
                    <a:p>
                      <a:pPr algn="l" fontAlgn="b"/>
                      <a:r>
                        <a:rPr lang="en-ZA" sz="1600" u="none" strike="noStrike">
                          <a:effectLst/>
                          <a:latin typeface="+mn-lt"/>
                        </a:rPr>
                        <a:t>SEKHUKHUNE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225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8"/>
                  </a:ext>
                </a:extLst>
              </a:tr>
              <a:tr h="247033">
                <a:tc>
                  <a:txBody>
                    <a:bodyPr/>
                    <a:lstStyle/>
                    <a:p>
                      <a:pPr algn="l" fontAlgn="b"/>
                      <a:r>
                        <a:rPr lang="en-ZA" sz="1600" u="none" strike="noStrike">
                          <a:effectLst/>
                          <a:latin typeface="+mn-lt"/>
                        </a:rPr>
                        <a:t>SOUTH CAPE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595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39"/>
                  </a:ext>
                </a:extLst>
              </a:tr>
              <a:tr h="247033">
                <a:tc>
                  <a:txBody>
                    <a:bodyPr/>
                    <a:lstStyle/>
                    <a:p>
                      <a:pPr algn="l" fontAlgn="b"/>
                      <a:r>
                        <a:rPr lang="en-ZA" sz="1600" u="none" strike="noStrike">
                          <a:effectLst/>
                          <a:latin typeface="+mn-lt"/>
                        </a:rPr>
                        <a:t>SOUTH WEST GAUTENG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984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0"/>
                  </a:ext>
                </a:extLst>
              </a:tr>
              <a:tr h="247033">
                <a:tc>
                  <a:txBody>
                    <a:bodyPr/>
                    <a:lstStyle/>
                    <a:p>
                      <a:pPr algn="l" fontAlgn="b"/>
                      <a:r>
                        <a:rPr lang="en-ZA" sz="1600" u="none" strike="noStrike">
                          <a:effectLst/>
                          <a:latin typeface="+mn-lt"/>
                        </a:rPr>
                        <a:t>TALETSO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313</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1"/>
                  </a:ext>
                </a:extLst>
              </a:tr>
              <a:tr h="247033">
                <a:tc>
                  <a:txBody>
                    <a:bodyPr/>
                    <a:lstStyle/>
                    <a:p>
                      <a:pPr algn="l" fontAlgn="b"/>
                      <a:r>
                        <a:rPr lang="en-ZA" sz="1600" u="none" strike="noStrike">
                          <a:effectLst/>
                          <a:latin typeface="+mn-lt"/>
                        </a:rPr>
                        <a:t>THEKWINI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280</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2"/>
                  </a:ext>
                </a:extLst>
              </a:tr>
              <a:tr h="247033">
                <a:tc>
                  <a:txBody>
                    <a:bodyPr/>
                    <a:lstStyle/>
                    <a:p>
                      <a:pPr algn="l" fontAlgn="b"/>
                      <a:r>
                        <a:rPr lang="en-ZA" sz="1600" u="none" strike="noStrike">
                          <a:effectLst/>
                          <a:latin typeface="+mn-lt"/>
                        </a:rPr>
                        <a:t>TSHWANA NORTH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775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3"/>
                  </a:ext>
                </a:extLst>
              </a:tr>
              <a:tr h="247033">
                <a:tc>
                  <a:txBody>
                    <a:bodyPr/>
                    <a:lstStyle/>
                    <a:p>
                      <a:pPr algn="l" fontAlgn="b"/>
                      <a:r>
                        <a:rPr lang="en-ZA" sz="1600" u="none" strike="noStrike">
                          <a:effectLst/>
                          <a:latin typeface="+mn-lt"/>
                        </a:rPr>
                        <a:t>TSHWANE SOUTH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258</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4"/>
                  </a:ext>
                </a:extLst>
              </a:tr>
              <a:tr h="247033">
                <a:tc>
                  <a:txBody>
                    <a:bodyPr/>
                    <a:lstStyle/>
                    <a:p>
                      <a:pPr algn="l" fontAlgn="b"/>
                      <a:r>
                        <a:rPr lang="en-ZA" sz="1600" u="none" strike="noStrike">
                          <a:effectLst/>
                          <a:latin typeface="+mn-lt"/>
                        </a:rPr>
                        <a:t>UMFOLOZI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1432</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5"/>
                  </a:ext>
                </a:extLst>
              </a:tr>
              <a:tr h="247033">
                <a:tc>
                  <a:txBody>
                    <a:bodyPr/>
                    <a:lstStyle/>
                    <a:p>
                      <a:pPr algn="l" fontAlgn="b"/>
                      <a:r>
                        <a:rPr lang="en-ZA" sz="1600" u="none" strike="noStrike">
                          <a:effectLst/>
                          <a:latin typeface="+mn-lt"/>
                        </a:rPr>
                        <a:t>UMGUNGUNDLOVU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151</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6"/>
                  </a:ext>
                </a:extLst>
              </a:tr>
              <a:tr h="247033">
                <a:tc>
                  <a:txBody>
                    <a:bodyPr/>
                    <a:lstStyle/>
                    <a:p>
                      <a:pPr algn="l" fontAlgn="b"/>
                      <a:r>
                        <a:rPr lang="en-ZA" sz="1600" u="none" strike="noStrike">
                          <a:effectLst/>
                          <a:latin typeface="+mn-lt"/>
                        </a:rPr>
                        <a:t>VHEMBE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849</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7"/>
                  </a:ext>
                </a:extLst>
              </a:tr>
              <a:tr h="247033">
                <a:tc>
                  <a:txBody>
                    <a:bodyPr/>
                    <a:lstStyle/>
                    <a:p>
                      <a:pPr algn="l" fontAlgn="b"/>
                      <a:r>
                        <a:rPr lang="en-ZA" sz="1600" u="none" strike="noStrike">
                          <a:effectLst/>
                          <a:latin typeface="+mn-lt"/>
                        </a:rPr>
                        <a:t>VUSELELA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296</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8"/>
                  </a:ext>
                </a:extLst>
              </a:tr>
              <a:tr h="247033">
                <a:tc>
                  <a:txBody>
                    <a:bodyPr/>
                    <a:lstStyle/>
                    <a:p>
                      <a:pPr algn="l" fontAlgn="b"/>
                      <a:r>
                        <a:rPr lang="en-ZA" sz="1600" u="none" strike="noStrike">
                          <a:effectLst/>
                          <a:latin typeface="+mn-lt"/>
                        </a:rPr>
                        <a:t>WATERBERG FET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49"/>
                  </a:ext>
                </a:extLst>
              </a:tr>
              <a:tr h="247033">
                <a:tc>
                  <a:txBody>
                    <a:bodyPr/>
                    <a:lstStyle/>
                    <a:p>
                      <a:pPr algn="l" fontAlgn="b"/>
                      <a:r>
                        <a:rPr lang="en-ZA" sz="1600" u="none" strike="noStrike">
                          <a:effectLst/>
                          <a:latin typeface="+mn-lt"/>
                        </a:rPr>
                        <a:t>WEST COAST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385</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50"/>
                  </a:ext>
                </a:extLst>
              </a:tr>
              <a:tr h="247033">
                <a:tc>
                  <a:txBody>
                    <a:bodyPr/>
                    <a:lstStyle/>
                    <a:p>
                      <a:pPr algn="l" fontAlgn="b"/>
                      <a:r>
                        <a:rPr lang="en-ZA" sz="1600" u="none" strike="noStrike">
                          <a:effectLst/>
                          <a:latin typeface="+mn-lt"/>
                        </a:rPr>
                        <a:t>WESTERN COLLEGE</a:t>
                      </a:r>
                      <a:endParaRPr lang="en-ZA" sz="1600" b="0" i="0" u="none" strike="noStrike">
                        <a:solidFill>
                          <a:srgbClr val="000000"/>
                        </a:solidFill>
                        <a:effectLst/>
                        <a:latin typeface="+mn-lt"/>
                      </a:endParaRPr>
                    </a:p>
                  </a:txBody>
                  <a:tcPr marL="3193" marR="3193" marT="3193" marB="0" anchor="b"/>
                </a:tc>
                <a:tc>
                  <a:txBody>
                    <a:bodyPr/>
                    <a:lstStyle/>
                    <a:p>
                      <a:pPr algn="r" fontAlgn="b"/>
                      <a:r>
                        <a:rPr lang="en-ZA" sz="1600" u="none" strike="noStrike">
                          <a:effectLst/>
                          <a:latin typeface="+mn-lt"/>
                        </a:rPr>
                        <a:t>154</a:t>
                      </a:r>
                      <a:endParaRPr lang="en-ZA" sz="1600" b="0" i="0" u="none" strike="noStrike">
                        <a:solidFill>
                          <a:srgbClr val="000000"/>
                        </a:solidFill>
                        <a:effectLst/>
                        <a:latin typeface="+mn-lt"/>
                      </a:endParaRPr>
                    </a:p>
                  </a:txBody>
                  <a:tcPr marL="3193" marR="3193" marT="3193" marB="0" anchor="b"/>
                </a:tc>
                <a:extLst>
                  <a:ext uri="{0D108BD9-81ED-4DB2-BD59-A6C34878D82A}">
                    <a16:rowId xmlns:a16="http://schemas.microsoft.com/office/drawing/2014/main" xmlns="" val="10051"/>
                  </a:ext>
                </a:extLst>
              </a:tr>
              <a:tr h="247033">
                <a:tc>
                  <a:txBody>
                    <a:bodyPr/>
                    <a:lstStyle/>
                    <a:p>
                      <a:pPr algn="l" fontAlgn="b"/>
                      <a:r>
                        <a:rPr lang="en-ZA" sz="1600" u="none" strike="noStrike">
                          <a:effectLst/>
                          <a:latin typeface="+mn-lt"/>
                        </a:rPr>
                        <a:t>Grand Total</a:t>
                      </a:r>
                      <a:endParaRPr lang="en-ZA" sz="1600" b="1" i="0" u="none" strike="noStrike">
                        <a:solidFill>
                          <a:srgbClr val="000000"/>
                        </a:solidFill>
                        <a:effectLst/>
                        <a:latin typeface="+mn-lt"/>
                      </a:endParaRPr>
                    </a:p>
                  </a:txBody>
                  <a:tcPr marL="3193" marR="3193" marT="3193" marB="0" anchor="b"/>
                </a:tc>
                <a:tc>
                  <a:txBody>
                    <a:bodyPr/>
                    <a:lstStyle/>
                    <a:p>
                      <a:pPr algn="r" fontAlgn="b"/>
                      <a:r>
                        <a:rPr lang="en-ZA" sz="1600" u="none" strike="noStrike" dirty="0">
                          <a:effectLst/>
                          <a:latin typeface="+mn-lt"/>
                        </a:rPr>
                        <a:t>20243</a:t>
                      </a:r>
                      <a:endParaRPr lang="en-ZA" sz="1600" b="1" i="0" u="none" strike="noStrike" dirty="0">
                        <a:solidFill>
                          <a:srgbClr val="000000"/>
                        </a:solidFill>
                        <a:effectLst/>
                        <a:latin typeface="+mn-lt"/>
                      </a:endParaRPr>
                    </a:p>
                  </a:txBody>
                  <a:tcPr marL="3193" marR="3193" marT="3193" marB="0" anchor="b"/>
                </a:tc>
                <a:extLst>
                  <a:ext uri="{0D108BD9-81ED-4DB2-BD59-A6C34878D82A}">
                    <a16:rowId xmlns:a16="http://schemas.microsoft.com/office/drawing/2014/main" xmlns="" val="10052"/>
                  </a:ext>
                </a:extLst>
              </a:tr>
            </a:tbl>
          </a:graphicData>
        </a:graphic>
      </p:graphicFrame>
      <p:graphicFrame>
        <p:nvGraphicFramePr>
          <p:cNvPr id="7" name="Table 6"/>
          <p:cNvGraphicFramePr>
            <a:graphicFrameLocks noGrp="1"/>
          </p:cNvGraphicFramePr>
          <p:nvPr>
            <p:extLst/>
          </p:nvPr>
        </p:nvGraphicFramePr>
        <p:xfrm>
          <a:off x="335361" y="164638"/>
          <a:ext cx="5810559" cy="6405685"/>
        </p:xfrm>
        <a:graphic>
          <a:graphicData uri="http://schemas.openxmlformats.org/drawingml/2006/table">
            <a:tbl>
              <a:tblPr firstRow="1" bandRow="1">
                <a:tableStyleId>{93296810-A885-4BE3-A3E7-6D5BEEA58F35}</a:tableStyleId>
              </a:tblPr>
              <a:tblGrid>
                <a:gridCol w="3120631">
                  <a:extLst>
                    <a:ext uri="{9D8B030D-6E8A-4147-A177-3AD203B41FA5}">
                      <a16:colId xmlns:a16="http://schemas.microsoft.com/office/drawing/2014/main" xmlns="" val="20000"/>
                    </a:ext>
                  </a:extLst>
                </a:gridCol>
                <a:gridCol w="2689928">
                  <a:extLst>
                    <a:ext uri="{9D8B030D-6E8A-4147-A177-3AD203B41FA5}">
                      <a16:colId xmlns:a16="http://schemas.microsoft.com/office/drawing/2014/main" xmlns="" val="20001"/>
                    </a:ext>
                  </a:extLst>
                </a:gridCol>
              </a:tblGrid>
              <a:tr h="384043">
                <a:tc>
                  <a:txBody>
                    <a:bodyPr/>
                    <a:lstStyle/>
                    <a:p>
                      <a:pPr algn="ctr" fontAlgn="b"/>
                      <a:r>
                        <a:rPr lang="en-ZA" sz="1100" u="none" strike="noStrike" dirty="0" smtClean="0">
                          <a:effectLst/>
                          <a:latin typeface="+mn-lt"/>
                        </a:rPr>
                        <a:t>INSTITUTION</a:t>
                      </a:r>
                      <a:endParaRPr lang="en-ZA" sz="1100" b="1" i="0" u="none" strike="noStrike" dirty="0">
                        <a:solidFill>
                          <a:srgbClr val="000000"/>
                        </a:solidFill>
                        <a:effectLst/>
                        <a:latin typeface="+mn-lt"/>
                      </a:endParaRPr>
                    </a:p>
                  </a:txBody>
                  <a:tcPr marL="3193" marR="3193" marT="3193" marB="0" anchor="ctr"/>
                </a:tc>
                <a:tc>
                  <a:txBody>
                    <a:bodyPr/>
                    <a:lstStyle/>
                    <a:p>
                      <a:pPr algn="ctr" fontAlgn="b"/>
                      <a:r>
                        <a:rPr lang="en-ZA" sz="1100" u="none" strike="noStrike" dirty="0" smtClean="0">
                          <a:effectLst/>
                          <a:latin typeface="+mn-lt"/>
                        </a:rPr>
                        <a:t>FUNDED</a:t>
                      </a:r>
                      <a:endParaRPr lang="en-ZA" sz="1100" b="1" i="0" u="none" strike="noStrike" dirty="0">
                        <a:solidFill>
                          <a:srgbClr val="000000"/>
                        </a:solidFill>
                        <a:effectLst/>
                        <a:latin typeface="+mn-lt"/>
                      </a:endParaRPr>
                    </a:p>
                  </a:txBody>
                  <a:tcPr marL="3193" marR="3193" marT="3193" marB="0" anchor="ctr"/>
                </a:tc>
                <a:extLst>
                  <a:ext uri="{0D108BD9-81ED-4DB2-BD59-A6C34878D82A}">
                    <a16:rowId xmlns:a16="http://schemas.microsoft.com/office/drawing/2014/main" xmlns="" val="10000"/>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NKANGALA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351</a:t>
                      </a:r>
                    </a:p>
                  </a:txBody>
                  <a:tcPr marL="10160" marR="10160" marT="10160" marB="0" anchor="b"/>
                </a:tc>
                <a:extLst>
                  <a:ext uri="{0D108BD9-81ED-4DB2-BD59-A6C34878D82A}">
                    <a16:rowId xmlns:a16="http://schemas.microsoft.com/office/drawing/2014/main" xmlns="" val="10001"/>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NORTHERN CAPE RURAL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174</a:t>
                      </a:r>
                    </a:p>
                  </a:txBody>
                  <a:tcPr marL="10160" marR="10160" marT="10160" marB="0" anchor="b"/>
                </a:tc>
                <a:extLst>
                  <a:ext uri="{0D108BD9-81ED-4DB2-BD59-A6C34878D82A}">
                    <a16:rowId xmlns:a16="http://schemas.microsoft.com/office/drawing/2014/main" xmlns="" val="10002"/>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NORTHERN CAPE URBAN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116</a:t>
                      </a:r>
                    </a:p>
                  </a:txBody>
                  <a:tcPr marL="10160" marR="10160" marT="10160" marB="0" anchor="b"/>
                </a:tc>
                <a:extLst>
                  <a:ext uri="{0D108BD9-81ED-4DB2-BD59-A6C34878D82A}">
                    <a16:rowId xmlns:a16="http://schemas.microsoft.com/office/drawing/2014/main" xmlns="" val="10003"/>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NORTHLINK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308</a:t>
                      </a:r>
                    </a:p>
                  </a:txBody>
                  <a:tcPr marL="10160" marR="10160" marT="10160" marB="0" anchor="b"/>
                </a:tc>
                <a:extLst>
                  <a:ext uri="{0D108BD9-81ED-4DB2-BD59-A6C34878D82A}">
                    <a16:rowId xmlns:a16="http://schemas.microsoft.com/office/drawing/2014/main" xmlns="" val="10004"/>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ORBIT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544</a:t>
                      </a:r>
                    </a:p>
                  </a:txBody>
                  <a:tcPr marL="10160" marR="10160" marT="10160" marB="0" anchor="b"/>
                </a:tc>
                <a:extLst>
                  <a:ext uri="{0D108BD9-81ED-4DB2-BD59-A6C34878D82A}">
                    <a16:rowId xmlns:a16="http://schemas.microsoft.com/office/drawing/2014/main" xmlns="" val="10005"/>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PORT ELIZABETH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882</a:t>
                      </a:r>
                    </a:p>
                  </a:txBody>
                  <a:tcPr marL="10160" marR="10160" marT="10160" marB="0" anchor="b"/>
                </a:tc>
                <a:extLst>
                  <a:ext uri="{0D108BD9-81ED-4DB2-BD59-A6C34878D82A}">
                    <a16:rowId xmlns:a16="http://schemas.microsoft.com/office/drawing/2014/main" xmlns="" val="10006"/>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SEDIBENG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691</a:t>
                      </a:r>
                    </a:p>
                  </a:txBody>
                  <a:tcPr marL="10160" marR="10160" marT="10160" marB="0" anchor="b"/>
                </a:tc>
                <a:extLst>
                  <a:ext uri="{0D108BD9-81ED-4DB2-BD59-A6C34878D82A}">
                    <a16:rowId xmlns:a16="http://schemas.microsoft.com/office/drawing/2014/main" xmlns="" val="10007"/>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SEKHUKHUNE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225</a:t>
                      </a:r>
                    </a:p>
                  </a:txBody>
                  <a:tcPr marL="10160" marR="10160" marT="10160" marB="0" anchor="b"/>
                </a:tc>
                <a:extLst>
                  <a:ext uri="{0D108BD9-81ED-4DB2-BD59-A6C34878D82A}">
                    <a16:rowId xmlns:a16="http://schemas.microsoft.com/office/drawing/2014/main" xmlns="" val="10008"/>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SOUTH CAPE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595</a:t>
                      </a:r>
                    </a:p>
                  </a:txBody>
                  <a:tcPr marL="10160" marR="10160" marT="10160" marB="0" anchor="b"/>
                </a:tc>
                <a:extLst>
                  <a:ext uri="{0D108BD9-81ED-4DB2-BD59-A6C34878D82A}">
                    <a16:rowId xmlns:a16="http://schemas.microsoft.com/office/drawing/2014/main" xmlns="" val="10009"/>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SOUTH WEST GAUTENG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984</a:t>
                      </a:r>
                    </a:p>
                  </a:txBody>
                  <a:tcPr marL="10160" marR="10160" marT="10160" marB="0" anchor="b"/>
                </a:tc>
                <a:extLst>
                  <a:ext uri="{0D108BD9-81ED-4DB2-BD59-A6C34878D82A}">
                    <a16:rowId xmlns:a16="http://schemas.microsoft.com/office/drawing/2014/main" xmlns="" val="10010"/>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TALETSO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313</a:t>
                      </a:r>
                    </a:p>
                  </a:txBody>
                  <a:tcPr marL="10160" marR="10160" marT="10160" marB="0" anchor="b"/>
                </a:tc>
                <a:extLst>
                  <a:ext uri="{0D108BD9-81ED-4DB2-BD59-A6C34878D82A}">
                    <a16:rowId xmlns:a16="http://schemas.microsoft.com/office/drawing/2014/main" xmlns="" val="10011"/>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THEKWINI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280</a:t>
                      </a:r>
                    </a:p>
                  </a:txBody>
                  <a:tcPr marL="10160" marR="10160" marT="10160" marB="0" anchor="b"/>
                </a:tc>
                <a:extLst>
                  <a:ext uri="{0D108BD9-81ED-4DB2-BD59-A6C34878D82A}">
                    <a16:rowId xmlns:a16="http://schemas.microsoft.com/office/drawing/2014/main" xmlns="" val="10012"/>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TSHWANA NORTH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775</a:t>
                      </a:r>
                    </a:p>
                  </a:txBody>
                  <a:tcPr marL="10160" marR="10160" marT="10160" marB="0" anchor="b"/>
                </a:tc>
                <a:extLst>
                  <a:ext uri="{0D108BD9-81ED-4DB2-BD59-A6C34878D82A}">
                    <a16:rowId xmlns:a16="http://schemas.microsoft.com/office/drawing/2014/main" xmlns="" val="10013"/>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TSHWANE SOUTH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258</a:t>
                      </a:r>
                    </a:p>
                  </a:txBody>
                  <a:tcPr marL="10160" marR="10160" marT="10160" marB="0" anchor="b"/>
                </a:tc>
                <a:extLst>
                  <a:ext uri="{0D108BD9-81ED-4DB2-BD59-A6C34878D82A}">
                    <a16:rowId xmlns:a16="http://schemas.microsoft.com/office/drawing/2014/main" xmlns="" val="10014"/>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UMFOLOZI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1432</a:t>
                      </a:r>
                    </a:p>
                  </a:txBody>
                  <a:tcPr marL="10160" marR="10160" marT="10160" marB="0" anchor="b"/>
                </a:tc>
                <a:extLst>
                  <a:ext uri="{0D108BD9-81ED-4DB2-BD59-A6C34878D82A}">
                    <a16:rowId xmlns:a16="http://schemas.microsoft.com/office/drawing/2014/main" xmlns="" val="10015"/>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UMGUNGUNDLOVU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151</a:t>
                      </a:r>
                    </a:p>
                  </a:txBody>
                  <a:tcPr marL="10160" marR="10160" marT="10160" marB="0" anchor="b"/>
                </a:tc>
                <a:extLst>
                  <a:ext uri="{0D108BD9-81ED-4DB2-BD59-A6C34878D82A}">
                    <a16:rowId xmlns:a16="http://schemas.microsoft.com/office/drawing/2014/main" xmlns="" val="10016"/>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VHEMBE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849</a:t>
                      </a:r>
                    </a:p>
                  </a:txBody>
                  <a:tcPr marL="10160" marR="10160" marT="10160" marB="0" anchor="b"/>
                </a:tc>
                <a:extLst>
                  <a:ext uri="{0D108BD9-81ED-4DB2-BD59-A6C34878D82A}">
                    <a16:rowId xmlns:a16="http://schemas.microsoft.com/office/drawing/2014/main" xmlns="" val="10017"/>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VUSELELA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296</a:t>
                      </a:r>
                    </a:p>
                  </a:txBody>
                  <a:tcPr marL="10160" marR="10160" marT="10160" marB="0" anchor="b"/>
                </a:tc>
                <a:extLst>
                  <a:ext uri="{0D108BD9-81ED-4DB2-BD59-A6C34878D82A}">
                    <a16:rowId xmlns:a16="http://schemas.microsoft.com/office/drawing/2014/main" xmlns="" val="10018"/>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WATERBERG FET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35</a:t>
                      </a:r>
                    </a:p>
                  </a:txBody>
                  <a:tcPr marL="10160" marR="10160" marT="10160" marB="0" anchor="b"/>
                </a:tc>
                <a:extLst>
                  <a:ext uri="{0D108BD9-81ED-4DB2-BD59-A6C34878D82A}">
                    <a16:rowId xmlns:a16="http://schemas.microsoft.com/office/drawing/2014/main" xmlns="" val="10019"/>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WEST COAST COLLEGE</a:t>
                      </a:r>
                    </a:p>
                  </a:txBody>
                  <a:tcPr marL="10160" marR="10160" marT="10160" marB="0" anchor="b"/>
                </a:tc>
                <a:tc>
                  <a:txBody>
                    <a:bodyPr/>
                    <a:lstStyle/>
                    <a:p>
                      <a:pPr marL="0" algn="ctr" defTabSz="914400" rtl="0" eaLnBrk="1" fontAlgn="b" latinLnBrk="0" hangingPunct="1"/>
                      <a:r>
                        <a:rPr lang="en-ZA" sz="1100" u="none" strike="noStrike" kern="1200">
                          <a:solidFill>
                            <a:srgbClr val="002060"/>
                          </a:solidFill>
                          <a:effectLst/>
                          <a:latin typeface="+mn-lt"/>
                          <a:ea typeface="+mn-ea"/>
                          <a:cs typeface="+mn-cs"/>
                        </a:rPr>
                        <a:t>385</a:t>
                      </a:r>
                    </a:p>
                  </a:txBody>
                  <a:tcPr marL="10160" marR="10160" marT="10160" marB="0" anchor="b"/>
                </a:tc>
                <a:extLst>
                  <a:ext uri="{0D108BD9-81ED-4DB2-BD59-A6C34878D82A}">
                    <a16:rowId xmlns:a16="http://schemas.microsoft.com/office/drawing/2014/main" xmlns="" val="10020"/>
                  </a:ext>
                </a:extLst>
              </a:tr>
              <a:tr h="273711">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WESTERN COLLEGE</a:t>
                      </a:r>
                    </a:p>
                  </a:txBody>
                  <a:tcPr marL="10160" marR="10160" marT="10160" marB="0" anchor="b"/>
                </a:tc>
                <a:tc>
                  <a:txBody>
                    <a:bodyPr/>
                    <a:lstStyle/>
                    <a:p>
                      <a:pPr marL="0" algn="ctr" defTabSz="914400" rtl="0" eaLnBrk="1" fontAlgn="b" latinLnBrk="0" hangingPunct="1"/>
                      <a:r>
                        <a:rPr lang="en-ZA" sz="1100" u="none" strike="noStrike" kern="1200" dirty="0">
                          <a:solidFill>
                            <a:srgbClr val="002060"/>
                          </a:solidFill>
                          <a:effectLst/>
                          <a:latin typeface="+mn-lt"/>
                          <a:ea typeface="+mn-ea"/>
                          <a:cs typeface="+mn-cs"/>
                        </a:rPr>
                        <a:t>154</a:t>
                      </a:r>
                    </a:p>
                  </a:txBody>
                  <a:tcPr marL="10160" marR="10160" marT="10160" marB="0" anchor="b"/>
                </a:tc>
                <a:extLst>
                  <a:ext uri="{0D108BD9-81ED-4DB2-BD59-A6C34878D82A}">
                    <a16:rowId xmlns:a16="http://schemas.microsoft.com/office/drawing/2014/main" xmlns="" val="10021"/>
                  </a:ext>
                </a:extLst>
              </a:tr>
              <a:tr h="273711">
                <a:tc>
                  <a:txBody>
                    <a:bodyPr/>
                    <a:lstStyle/>
                    <a:p>
                      <a:pPr marL="0" algn="l" defTabSz="914400" rtl="0" eaLnBrk="1" fontAlgn="b" latinLnBrk="0" hangingPunct="1"/>
                      <a:r>
                        <a:rPr lang="en-ZA" sz="1100" b="1" u="none" strike="noStrike" kern="1200" dirty="0" smtClean="0">
                          <a:solidFill>
                            <a:srgbClr val="002060"/>
                          </a:solidFill>
                          <a:effectLst/>
                          <a:latin typeface="+mn-lt"/>
                          <a:ea typeface="+mn-ea"/>
                          <a:cs typeface="+mn-cs"/>
                        </a:rPr>
                        <a:t>GRAND TOTAL</a:t>
                      </a:r>
                      <a:endParaRPr lang="en-ZA" sz="1100" b="1" u="none" strike="noStrike" kern="1200" dirty="0">
                        <a:solidFill>
                          <a:srgbClr val="002060"/>
                        </a:solidFill>
                        <a:effectLst/>
                        <a:latin typeface="+mn-lt"/>
                        <a:ea typeface="+mn-ea"/>
                        <a:cs typeface="+mn-cs"/>
                      </a:endParaRPr>
                    </a:p>
                  </a:txBody>
                  <a:tcPr marL="10160" marR="10160" marT="10160" marB="0" anchor="b"/>
                </a:tc>
                <a:tc>
                  <a:txBody>
                    <a:bodyPr/>
                    <a:lstStyle/>
                    <a:p>
                      <a:pPr marL="0" algn="ctr" defTabSz="914400" rtl="0" eaLnBrk="1" fontAlgn="b" latinLnBrk="0" hangingPunct="1"/>
                      <a:r>
                        <a:rPr lang="en-ZA" sz="1100" b="1" u="none" strike="noStrike" kern="1200" dirty="0" smtClean="0">
                          <a:solidFill>
                            <a:srgbClr val="002060"/>
                          </a:solidFill>
                          <a:effectLst/>
                          <a:latin typeface="+mn-lt"/>
                          <a:ea typeface="+mn-ea"/>
                          <a:cs typeface="+mn-cs"/>
                        </a:rPr>
                        <a:t>20243</a:t>
                      </a:r>
                      <a:endParaRPr lang="en-ZA" sz="1100" b="1" u="none" strike="noStrike" kern="1200" dirty="0">
                        <a:solidFill>
                          <a:srgbClr val="002060"/>
                        </a:solidFill>
                        <a:effectLst/>
                        <a:latin typeface="+mn-lt"/>
                        <a:ea typeface="+mn-ea"/>
                        <a:cs typeface="+mn-cs"/>
                      </a:endParaRPr>
                    </a:p>
                  </a:txBody>
                  <a:tcPr marL="10160" marR="10160" marT="10160" marB="0" anchor="b"/>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xmlns="" val="1378803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1869069" y="3000339"/>
            <a:ext cx="434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03838" y="3617083"/>
            <a:ext cx="434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60700" y="4267596"/>
            <a:ext cx="434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8220" y="4708596"/>
            <a:ext cx="434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57233" y="5260740"/>
            <a:ext cx="434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23450" y="6326508"/>
            <a:ext cx="434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62754" y="5593505"/>
            <a:ext cx="43476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07435" y="188962"/>
            <a:ext cx="10713152" cy="691919"/>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ADMISSIONS DATA</a:t>
            </a:r>
          </a:p>
        </p:txBody>
      </p:sp>
      <p:sp>
        <p:nvSpPr>
          <p:cNvPr id="5" name="Rectangle 4"/>
          <p:cNvSpPr/>
          <p:nvPr/>
        </p:nvSpPr>
        <p:spPr>
          <a:xfrm>
            <a:off x="191323" y="2343750"/>
            <a:ext cx="5136592" cy="318100"/>
          </a:xfrm>
          <a:prstGeom prst="rect">
            <a:avLst/>
          </a:prstGeom>
          <a:solidFill>
            <a:schemeClr val="bg1">
              <a:lumMod val="50000"/>
            </a:schemeClr>
          </a:solidFill>
        </p:spPr>
        <p:txBody>
          <a:bodyPr wrap="square">
            <a:spAutoFit/>
          </a:bodyPr>
          <a:lstStyle/>
          <a:p>
            <a:pPr defTabSz="1219170"/>
            <a:r>
              <a:rPr lang="en-ZA" sz="1467" b="1" dirty="0">
                <a:solidFill>
                  <a:prstClr val="white"/>
                </a:solidFill>
                <a:ea typeface="Times New Roman" panose="02020603050405020304" pitchFamily="18" charset="0"/>
                <a:cs typeface="Times New Roman" panose="02020603050405020304" pitchFamily="18" charset="0"/>
              </a:rPr>
              <a:t>9.1 ADMISSIONS DATA</a:t>
            </a:r>
          </a:p>
        </p:txBody>
      </p:sp>
      <p:sp>
        <p:nvSpPr>
          <p:cNvPr id="6" name="Rectangle 5"/>
          <p:cNvSpPr/>
          <p:nvPr/>
        </p:nvSpPr>
        <p:spPr>
          <a:xfrm>
            <a:off x="23056" y="1088779"/>
            <a:ext cx="5952661" cy="1117935"/>
          </a:xfrm>
          <a:prstGeom prst="rect">
            <a:avLst/>
          </a:prstGeom>
        </p:spPr>
        <p:txBody>
          <a:bodyPr wrap="square">
            <a:spAutoFit/>
          </a:bodyPr>
          <a:lstStyle/>
          <a:p>
            <a:pPr algn="just" defTabSz="1219170">
              <a:buClr>
                <a:srgbClr val="D36E28"/>
              </a:buClr>
            </a:pPr>
            <a:r>
              <a:rPr lang="en-ZA" sz="1333" dirty="0">
                <a:solidFill>
                  <a:srgbClr val="002060"/>
                </a:solidFill>
                <a:ea typeface="Times New Roman" panose="02020603050405020304" pitchFamily="18" charset="0"/>
                <a:cs typeface="Times New Roman" panose="02020603050405020304" pitchFamily="18" charset="0"/>
              </a:rPr>
              <a:t>As indicated, NSFAS relies on inputs from institutions and other stakeholder in order to make funding decisions: This sections outlines what NSFAS has done, plans going forward, and the processes to ensure that outstanding inputs are submitted on time to finalise funding decisions and communicate outcome:</a:t>
            </a:r>
          </a:p>
        </p:txBody>
      </p:sp>
      <p:sp>
        <p:nvSpPr>
          <p:cNvPr id="7" name="Rectangle 6"/>
          <p:cNvSpPr/>
          <p:nvPr/>
        </p:nvSpPr>
        <p:spPr>
          <a:xfrm>
            <a:off x="6357377" y="3954024"/>
            <a:ext cx="5499263" cy="318100"/>
          </a:xfrm>
          <a:prstGeom prst="rect">
            <a:avLst/>
          </a:prstGeom>
          <a:solidFill>
            <a:schemeClr val="bg1">
              <a:lumMod val="50000"/>
            </a:schemeClr>
          </a:solidFill>
        </p:spPr>
        <p:txBody>
          <a:bodyPr wrap="square">
            <a:spAutoFit/>
          </a:bodyPr>
          <a:lstStyle/>
          <a:p>
            <a:pPr defTabSz="1219170"/>
            <a:r>
              <a:rPr lang="en-ZA" sz="1467" b="1" dirty="0">
                <a:solidFill>
                  <a:prstClr val="white"/>
                </a:solidFill>
                <a:ea typeface="Times New Roman" panose="02020603050405020304" pitchFamily="18" charset="0"/>
                <a:cs typeface="Times New Roman" panose="02020603050405020304" pitchFamily="18" charset="0"/>
              </a:rPr>
              <a:t>9.2 CATEGORY 2 &amp; 3 APPLICATIONS</a:t>
            </a:r>
          </a:p>
        </p:txBody>
      </p:sp>
      <p:cxnSp>
        <p:nvCxnSpPr>
          <p:cNvPr id="3" name="Straight Connector 2"/>
          <p:cNvCxnSpPr/>
          <p:nvPr/>
        </p:nvCxnSpPr>
        <p:spPr>
          <a:xfrm>
            <a:off x="2358219" y="2697989"/>
            <a:ext cx="0" cy="3707343"/>
          </a:xfrm>
          <a:prstGeom prst="line">
            <a:avLst/>
          </a:prstGeom>
          <a:ln w="85725"/>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236299" y="2878419"/>
            <a:ext cx="243840" cy="24384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ZA" sz="2400">
              <a:solidFill>
                <a:prstClr val="white"/>
              </a:solidFill>
            </a:endParaRPr>
          </a:p>
        </p:txBody>
      </p:sp>
      <p:sp>
        <p:nvSpPr>
          <p:cNvPr id="13" name="Rectangle 12"/>
          <p:cNvSpPr/>
          <p:nvPr/>
        </p:nvSpPr>
        <p:spPr>
          <a:xfrm>
            <a:off x="335483" y="2733975"/>
            <a:ext cx="1641076" cy="666593"/>
          </a:xfrm>
          <a:prstGeom prst="rect">
            <a:avLst/>
          </a:prstGeom>
          <a:solidFill>
            <a:schemeClr val="bg1"/>
          </a:solidFill>
          <a:ln w="6350">
            <a:solidFill>
              <a:schemeClr val="accent1"/>
            </a:solidFill>
          </a:ln>
        </p:spPr>
        <p:txBody>
          <a:bodyPr wrap="square">
            <a:spAutoFit/>
          </a:bodyPr>
          <a:lstStyle/>
          <a:p>
            <a:pPr defTabSz="1219170">
              <a:buClr>
                <a:srgbClr val="D36E28"/>
              </a:buClr>
            </a:pPr>
            <a:r>
              <a:rPr lang="en-ZA" sz="933" b="1" dirty="0">
                <a:solidFill>
                  <a:srgbClr val="002060"/>
                </a:solidFill>
                <a:ea typeface="Times New Roman" panose="02020603050405020304" pitchFamily="18" charset="0"/>
                <a:cs typeface="Times New Roman" panose="02020603050405020304" pitchFamily="18" charset="0"/>
              </a:rPr>
              <a:t>November 2017:</a:t>
            </a:r>
          </a:p>
          <a:p>
            <a:pPr defTabSz="1219170">
              <a:buClr>
                <a:srgbClr val="D36E28"/>
              </a:buClr>
            </a:pPr>
            <a:r>
              <a:rPr lang="en-ZA" sz="933" dirty="0">
                <a:solidFill>
                  <a:srgbClr val="002060"/>
                </a:solidFill>
                <a:ea typeface="Times New Roman" panose="02020603050405020304" pitchFamily="18" charset="0"/>
                <a:cs typeface="Times New Roman" panose="02020603050405020304" pitchFamily="18" charset="0"/>
              </a:rPr>
              <a:t>NSFAS issues out emails to institutions requesting Admissions Lists</a:t>
            </a:r>
          </a:p>
        </p:txBody>
      </p:sp>
      <p:sp>
        <p:nvSpPr>
          <p:cNvPr id="15" name="Oval 14"/>
          <p:cNvSpPr/>
          <p:nvPr/>
        </p:nvSpPr>
        <p:spPr>
          <a:xfrm>
            <a:off x="2236299" y="3495163"/>
            <a:ext cx="243840" cy="24384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ZA" sz="2400">
              <a:solidFill>
                <a:prstClr val="white"/>
              </a:solidFill>
            </a:endParaRPr>
          </a:p>
        </p:txBody>
      </p:sp>
      <p:sp>
        <p:nvSpPr>
          <p:cNvPr id="16" name="Rectangle 15"/>
          <p:cNvSpPr/>
          <p:nvPr/>
        </p:nvSpPr>
        <p:spPr>
          <a:xfrm>
            <a:off x="2682033" y="3134071"/>
            <a:ext cx="1767580" cy="953723"/>
          </a:xfrm>
          <a:prstGeom prst="rect">
            <a:avLst/>
          </a:prstGeom>
          <a:solidFill>
            <a:schemeClr val="bg1"/>
          </a:solidFill>
          <a:ln w="6350">
            <a:solidFill>
              <a:schemeClr val="accent1"/>
            </a:solidFill>
          </a:ln>
        </p:spPr>
        <p:txBody>
          <a:bodyPr wrap="square">
            <a:spAutoFit/>
          </a:bodyPr>
          <a:lstStyle/>
          <a:p>
            <a:pPr defTabSz="1219170">
              <a:buClr>
                <a:srgbClr val="D36E28"/>
              </a:buClr>
            </a:pPr>
            <a:r>
              <a:rPr lang="en-ZA" sz="933" b="1" dirty="0">
                <a:solidFill>
                  <a:srgbClr val="002060"/>
                </a:solidFill>
                <a:ea typeface="Times New Roman" panose="02020603050405020304" pitchFamily="18" charset="0"/>
                <a:cs typeface="Times New Roman" panose="02020603050405020304" pitchFamily="18" charset="0"/>
              </a:rPr>
              <a:t>December 2017:</a:t>
            </a:r>
          </a:p>
          <a:p>
            <a:pPr defTabSz="1219170">
              <a:buClr>
                <a:srgbClr val="D36E28"/>
              </a:buClr>
            </a:pPr>
            <a:r>
              <a:rPr lang="en-ZA" sz="933" dirty="0">
                <a:solidFill>
                  <a:srgbClr val="002060"/>
                </a:solidFill>
                <a:ea typeface="Times New Roman" panose="02020603050405020304" pitchFamily="18" charset="0"/>
                <a:cs typeface="Times New Roman" panose="02020603050405020304" pitchFamily="18" charset="0"/>
              </a:rPr>
              <a:t>NSFAS issues circular 9 to communicate presidential pronouncements and to mind institutions to submit Admissions lists</a:t>
            </a:r>
          </a:p>
        </p:txBody>
      </p:sp>
      <p:sp>
        <p:nvSpPr>
          <p:cNvPr id="19" name="Oval 18"/>
          <p:cNvSpPr/>
          <p:nvPr/>
        </p:nvSpPr>
        <p:spPr>
          <a:xfrm>
            <a:off x="2236299" y="4142973"/>
            <a:ext cx="243840" cy="24384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ZA" sz="2400">
              <a:solidFill>
                <a:prstClr val="white"/>
              </a:solidFill>
            </a:endParaRPr>
          </a:p>
        </p:txBody>
      </p:sp>
      <p:sp>
        <p:nvSpPr>
          <p:cNvPr id="20" name="Rectangle 19"/>
          <p:cNvSpPr/>
          <p:nvPr/>
        </p:nvSpPr>
        <p:spPr>
          <a:xfrm>
            <a:off x="335483" y="3970927"/>
            <a:ext cx="1691573" cy="523028"/>
          </a:xfrm>
          <a:prstGeom prst="rect">
            <a:avLst/>
          </a:prstGeom>
          <a:solidFill>
            <a:schemeClr val="bg1"/>
          </a:solidFill>
          <a:ln w="6350">
            <a:solidFill>
              <a:schemeClr val="accent1"/>
            </a:solidFill>
          </a:ln>
        </p:spPr>
        <p:txBody>
          <a:bodyPr wrap="square">
            <a:spAutoFit/>
          </a:bodyPr>
          <a:lstStyle/>
          <a:p>
            <a:pPr defTabSz="1219170">
              <a:buClr>
                <a:srgbClr val="D36E28"/>
              </a:buClr>
            </a:pPr>
            <a:r>
              <a:rPr lang="en-ZA" sz="933" b="1" dirty="0">
                <a:solidFill>
                  <a:srgbClr val="002060"/>
                </a:solidFill>
                <a:ea typeface="Times New Roman" panose="02020603050405020304" pitchFamily="18" charset="0"/>
                <a:cs typeface="Times New Roman" panose="02020603050405020304" pitchFamily="18" charset="0"/>
              </a:rPr>
              <a:t>December 2017:</a:t>
            </a:r>
          </a:p>
          <a:p>
            <a:pPr defTabSz="1219170">
              <a:buClr>
                <a:srgbClr val="D36E28"/>
              </a:buClr>
            </a:pPr>
            <a:r>
              <a:rPr lang="en-ZA" sz="933" dirty="0">
                <a:solidFill>
                  <a:srgbClr val="002060"/>
                </a:solidFill>
                <a:ea typeface="Times New Roman" panose="02020603050405020304" pitchFamily="18" charset="0"/>
                <a:cs typeface="Times New Roman" panose="02020603050405020304" pitchFamily="18" charset="0"/>
              </a:rPr>
              <a:t>Only UCT submits admissions list </a:t>
            </a:r>
          </a:p>
        </p:txBody>
      </p:sp>
      <p:sp>
        <p:nvSpPr>
          <p:cNvPr id="21" name="Rectangle 20"/>
          <p:cNvSpPr/>
          <p:nvPr/>
        </p:nvSpPr>
        <p:spPr>
          <a:xfrm>
            <a:off x="335484" y="4840112"/>
            <a:ext cx="1752145" cy="810158"/>
          </a:xfrm>
          <a:prstGeom prst="rect">
            <a:avLst/>
          </a:prstGeom>
          <a:solidFill>
            <a:schemeClr val="bg1"/>
          </a:solidFill>
          <a:ln w="6350">
            <a:solidFill>
              <a:schemeClr val="accent1"/>
            </a:solidFill>
          </a:ln>
        </p:spPr>
        <p:txBody>
          <a:bodyPr wrap="square">
            <a:spAutoFit/>
          </a:bodyPr>
          <a:lstStyle/>
          <a:p>
            <a:pPr defTabSz="1219170">
              <a:buClr>
                <a:srgbClr val="D36E28"/>
              </a:buClr>
            </a:pPr>
            <a:r>
              <a:rPr lang="en-ZA" sz="933" b="1" dirty="0">
                <a:solidFill>
                  <a:srgbClr val="002060"/>
                </a:solidFill>
                <a:ea typeface="Times New Roman" panose="02020603050405020304" pitchFamily="18" charset="0"/>
                <a:cs typeface="Times New Roman" panose="02020603050405020304" pitchFamily="18" charset="0"/>
              </a:rPr>
              <a:t>19 Jan 2018:</a:t>
            </a:r>
          </a:p>
          <a:p>
            <a:pPr defTabSz="1219170">
              <a:buClr>
                <a:srgbClr val="D36E28"/>
              </a:buClr>
            </a:pPr>
            <a:r>
              <a:rPr lang="en-ZA" sz="933" dirty="0">
                <a:solidFill>
                  <a:srgbClr val="002060"/>
                </a:solidFill>
                <a:ea typeface="Times New Roman" panose="02020603050405020304" pitchFamily="18" charset="0"/>
                <a:cs typeface="Times New Roman" panose="02020603050405020304" pitchFamily="18" charset="0"/>
              </a:rPr>
              <a:t>NSFAS makes the first funding decisions and communicates to students and institutions</a:t>
            </a:r>
          </a:p>
        </p:txBody>
      </p:sp>
      <p:sp>
        <p:nvSpPr>
          <p:cNvPr id="23" name="Oval 22"/>
          <p:cNvSpPr/>
          <p:nvPr/>
        </p:nvSpPr>
        <p:spPr>
          <a:xfrm>
            <a:off x="2238269" y="5119411"/>
            <a:ext cx="243840" cy="24384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ZA" sz="2400">
              <a:solidFill>
                <a:prstClr val="white"/>
              </a:solidFill>
            </a:endParaRPr>
          </a:p>
        </p:txBody>
      </p:sp>
      <p:sp>
        <p:nvSpPr>
          <p:cNvPr id="24" name="Rectangle 23"/>
          <p:cNvSpPr/>
          <p:nvPr/>
        </p:nvSpPr>
        <p:spPr>
          <a:xfrm>
            <a:off x="2701807" y="5161061"/>
            <a:ext cx="1767579" cy="666593"/>
          </a:xfrm>
          <a:prstGeom prst="rect">
            <a:avLst/>
          </a:prstGeom>
          <a:solidFill>
            <a:schemeClr val="bg1"/>
          </a:solidFill>
          <a:ln w="6350">
            <a:solidFill>
              <a:schemeClr val="accent1"/>
            </a:solidFill>
          </a:ln>
        </p:spPr>
        <p:txBody>
          <a:bodyPr wrap="square">
            <a:spAutoFit/>
          </a:bodyPr>
          <a:lstStyle/>
          <a:p>
            <a:pPr defTabSz="1219170">
              <a:buClr>
                <a:srgbClr val="D36E28"/>
              </a:buClr>
            </a:pPr>
            <a:r>
              <a:rPr lang="en-ZA" sz="933" b="1" dirty="0">
                <a:solidFill>
                  <a:srgbClr val="002060"/>
                </a:solidFill>
                <a:ea typeface="Times New Roman" panose="02020603050405020304" pitchFamily="18" charset="0"/>
                <a:cs typeface="Times New Roman" panose="02020603050405020304" pitchFamily="18" charset="0"/>
              </a:rPr>
              <a:t>26 Jan 2018:</a:t>
            </a:r>
          </a:p>
          <a:p>
            <a:pPr defTabSz="1219170">
              <a:buClr>
                <a:srgbClr val="D36E28"/>
              </a:buClr>
            </a:pPr>
            <a:r>
              <a:rPr lang="en-ZA" sz="933" dirty="0">
                <a:solidFill>
                  <a:srgbClr val="002060"/>
                </a:solidFill>
                <a:ea typeface="Times New Roman" panose="02020603050405020304" pitchFamily="18" charset="0"/>
                <a:cs typeface="Times New Roman" panose="02020603050405020304" pitchFamily="18" charset="0"/>
              </a:rPr>
              <a:t>NSFAS makes upfront payments to Universities and TVETs</a:t>
            </a:r>
          </a:p>
        </p:txBody>
      </p:sp>
      <p:sp>
        <p:nvSpPr>
          <p:cNvPr id="25" name="Oval 24"/>
          <p:cNvSpPr/>
          <p:nvPr/>
        </p:nvSpPr>
        <p:spPr>
          <a:xfrm>
            <a:off x="2238292" y="5471585"/>
            <a:ext cx="243840" cy="24384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ZA" sz="2400">
              <a:solidFill>
                <a:prstClr val="white"/>
              </a:solidFill>
            </a:endParaRPr>
          </a:p>
        </p:txBody>
      </p:sp>
      <p:sp>
        <p:nvSpPr>
          <p:cNvPr id="26" name="Rectangle 25"/>
          <p:cNvSpPr/>
          <p:nvPr/>
        </p:nvSpPr>
        <p:spPr>
          <a:xfrm>
            <a:off x="335483" y="5945485"/>
            <a:ext cx="1776927" cy="810158"/>
          </a:xfrm>
          <a:prstGeom prst="rect">
            <a:avLst/>
          </a:prstGeom>
          <a:solidFill>
            <a:schemeClr val="bg1"/>
          </a:solidFill>
          <a:ln w="6350">
            <a:solidFill>
              <a:schemeClr val="accent1"/>
            </a:solidFill>
          </a:ln>
        </p:spPr>
        <p:txBody>
          <a:bodyPr wrap="square">
            <a:spAutoFit/>
          </a:bodyPr>
          <a:lstStyle/>
          <a:p>
            <a:pPr defTabSz="1219170">
              <a:buClr>
                <a:srgbClr val="D36E28"/>
              </a:buClr>
            </a:pPr>
            <a:r>
              <a:rPr lang="en-ZA" sz="933" b="1" dirty="0">
                <a:solidFill>
                  <a:srgbClr val="FF0000"/>
                </a:solidFill>
                <a:ea typeface="Times New Roman" panose="02020603050405020304" pitchFamily="18" charset="0"/>
                <a:cs typeface="Times New Roman" panose="02020603050405020304" pitchFamily="18" charset="0"/>
              </a:rPr>
              <a:t>02/03/2018</a:t>
            </a:r>
          </a:p>
          <a:p>
            <a:pPr defTabSz="1219170">
              <a:buClr>
                <a:srgbClr val="D36E28"/>
              </a:buClr>
            </a:pPr>
            <a:r>
              <a:rPr lang="en-ZA" sz="933" dirty="0">
                <a:solidFill>
                  <a:srgbClr val="002060"/>
                </a:solidFill>
                <a:ea typeface="Times New Roman" panose="02020603050405020304" pitchFamily="18" charset="0"/>
                <a:cs typeface="Times New Roman" panose="02020603050405020304" pitchFamily="18" charset="0"/>
              </a:rPr>
              <a:t>NSFAS closes receipt of Admissions lists from institutions for 2018 applications processing</a:t>
            </a:r>
          </a:p>
        </p:txBody>
      </p:sp>
      <p:sp>
        <p:nvSpPr>
          <p:cNvPr id="27" name="Oval 26"/>
          <p:cNvSpPr/>
          <p:nvPr/>
        </p:nvSpPr>
        <p:spPr>
          <a:xfrm>
            <a:off x="2236299" y="6204588"/>
            <a:ext cx="243840" cy="24384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ZA" sz="2400">
              <a:solidFill>
                <a:prstClr val="white"/>
              </a:solidFill>
            </a:endParaRPr>
          </a:p>
        </p:txBody>
      </p:sp>
      <p:sp>
        <p:nvSpPr>
          <p:cNvPr id="11" name="Down Arrow 10"/>
          <p:cNvSpPr/>
          <p:nvPr/>
        </p:nvSpPr>
        <p:spPr>
          <a:xfrm>
            <a:off x="4594698" y="2745425"/>
            <a:ext cx="310805" cy="38671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ZA" sz="2400">
              <a:solidFill>
                <a:prstClr val="white"/>
              </a:solidFill>
            </a:endParaRPr>
          </a:p>
        </p:txBody>
      </p:sp>
      <p:sp>
        <p:nvSpPr>
          <p:cNvPr id="28" name="Rectangle 27"/>
          <p:cNvSpPr/>
          <p:nvPr/>
        </p:nvSpPr>
        <p:spPr>
          <a:xfrm>
            <a:off x="5020627" y="2756074"/>
            <a:ext cx="348878" cy="4001837"/>
          </a:xfrm>
          <a:prstGeom prst="rect">
            <a:avLst/>
          </a:prstGeom>
        </p:spPr>
        <p:txBody>
          <a:bodyPr vert="vert" wrap="square">
            <a:spAutoFit/>
          </a:bodyPr>
          <a:lstStyle/>
          <a:p>
            <a:pPr defTabSz="1219170">
              <a:buClr>
                <a:srgbClr val="D36E28"/>
              </a:buClr>
            </a:pPr>
            <a:r>
              <a:rPr lang="en-ZA" sz="1067" b="1" dirty="0">
                <a:solidFill>
                  <a:srgbClr val="002060"/>
                </a:solidFill>
                <a:ea typeface="Times New Roman" panose="02020603050405020304" pitchFamily="18" charset="0"/>
                <a:cs typeface="Times New Roman" panose="02020603050405020304" pitchFamily="18" charset="0"/>
              </a:rPr>
              <a:t>Institutions support and continuous engagement Initiative</a:t>
            </a:r>
          </a:p>
        </p:txBody>
      </p:sp>
      <p:sp>
        <p:nvSpPr>
          <p:cNvPr id="29" name="Oval 28"/>
          <p:cNvSpPr/>
          <p:nvPr/>
        </p:nvSpPr>
        <p:spPr>
          <a:xfrm>
            <a:off x="2236299" y="4608316"/>
            <a:ext cx="243840" cy="24384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ZA" sz="2400">
              <a:solidFill>
                <a:prstClr val="white"/>
              </a:solidFill>
            </a:endParaRPr>
          </a:p>
        </p:txBody>
      </p:sp>
      <p:sp>
        <p:nvSpPr>
          <p:cNvPr id="30" name="Rectangle 29"/>
          <p:cNvSpPr/>
          <p:nvPr/>
        </p:nvSpPr>
        <p:spPr>
          <a:xfrm>
            <a:off x="2682032" y="4453238"/>
            <a:ext cx="1767579" cy="523028"/>
          </a:xfrm>
          <a:prstGeom prst="rect">
            <a:avLst/>
          </a:prstGeom>
          <a:solidFill>
            <a:schemeClr val="bg1"/>
          </a:solidFill>
          <a:ln w="6350">
            <a:solidFill>
              <a:schemeClr val="accent1"/>
            </a:solidFill>
          </a:ln>
        </p:spPr>
        <p:txBody>
          <a:bodyPr wrap="square">
            <a:spAutoFit/>
          </a:bodyPr>
          <a:lstStyle/>
          <a:p>
            <a:pPr defTabSz="1219170">
              <a:buClr>
                <a:srgbClr val="D36E28"/>
              </a:buClr>
            </a:pPr>
            <a:r>
              <a:rPr lang="en-ZA" sz="933" b="1" dirty="0">
                <a:solidFill>
                  <a:srgbClr val="002060"/>
                </a:solidFill>
                <a:ea typeface="Times New Roman" panose="02020603050405020304" pitchFamily="18" charset="0"/>
                <a:cs typeface="Times New Roman" panose="02020603050405020304" pitchFamily="18" charset="0"/>
              </a:rPr>
              <a:t>Jan 2018:</a:t>
            </a:r>
          </a:p>
          <a:p>
            <a:pPr defTabSz="1219170">
              <a:buClr>
                <a:srgbClr val="D36E28"/>
              </a:buClr>
            </a:pPr>
            <a:r>
              <a:rPr lang="en-ZA" sz="933" dirty="0">
                <a:solidFill>
                  <a:srgbClr val="002060"/>
                </a:solidFill>
                <a:ea typeface="Times New Roman" panose="02020603050405020304" pitchFamily="18" charset="0"/>
                <a:cs typeface="Times New Roman" panose="02020603050405020304" pitchFamily="18" charset="0"/>
              </a:rPr>
              <a:t>NSFAS completes TVET Training on integrations</a:t>
            </a:r>
          </a:p>
        </p:txBody>
      </p:sp>
      <p:sp>
        <p:nvSpPr>
          <p:cNvPr id="38" name="Rectangle 37"/>
          <p:cNvSpPr/>
          <p:nvPr/>
        </p:nvSpPr>
        <p:spPr>
          <a:xfrm>
            <a:off x="6357377" y="1105146"/>
            <a:ext cx="5499263" cy="2758897"/>
          </a:xfrm>
          <a:prstGeom prst="rect">
            <a:avLst/>
          </a:prstGeom>
        </p:spPr>
        <p:txBody>
          <a:bodyPr wrap="square">
            <a:spAutoFit/>
          </a:bodyPr>
          <a:lstStyle/>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The NSFAS institution support team and Servicing Team are in continuous engagements with the institutions to ensure that all outstanding admissions are submitted to NSFAS for funding decisions;</a:t>
            </a:r>
          </a:p>
          <a:p>
            <a:pPr marL="228594" indent="-228594" algn="just" defTabSz="1219170">
              <a:buClr>
                <a:srgbClr val="D36E28"/>
              </a:buClr>
              <a:buFont typeface="Wingdings" panose="05000000000000000000" pitchFamily="2" charset="2"/>
              <a:buChar char="§"/>
            </a:pPr>
            <a:endParaRPr lang="en-ZA" sz="1333"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While pending Admissions data, NSFAS has also identified students that qualify for funding but have not been admitted at institutions.</a:t>
            </a:r>
          </a:p>
          <a:p>
            <a:pPr marL="228594" indent="-228594" algn="just" defTabSz="1219170">
              <a:buClr>
                <a:srgbClr val="D36E28"/>
              </a:buClr>
              <a:buFont typeface="Wingdings" panose="05000000000000000000" pitchFamily="2" charset="2"/>
              <a:buChar char="§"/>
            </a:pPr>
            <a:endParaRPr lang="en-ZA" sz="1333"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This process will be closed on the </a:t>
            </a:r>
            <a:r>
              <a:rPr lang="en-ZA" sz="1333" b="1" dirty="0">
                <a:solidFill>
                  <a:srgbClr val="FF0000"/>
                </a:solidFill>
                <a:ea typeface="Times New Roman" panose="02020603050405020304" pitchFamily="18" charset="0"/>
                <a:cs typeface="Times New Roman" panose="02020603050405020304" pitchFamily="18" charset="0"/>
              </a:rPr>
              <a:t>09/03/2017,</a:t>
            </a:r>
            <a:r>
              <a:rPr lang="en-ZA" sz="1333" dirty="0">
                <a:solidFill>
                  <a:srgbClr val="FF0000"/>
                </a:solidFill>
                <a:ea typeface="Times New Roman" panose="02020603050405020304" pitchFamily="18" charset="0"/>
                <a:cs typeface="Times New Roman" panose="02020603050405020304" pitchFamily="18" charset="0"/>
              </a:rPr>
              <a:t> </a:t>
            </a:r>
            <a:r>
              <a:rPr lang="en-ZA" sz="1333" dirty="0">
                <a:solidFill>
                  <a:srgbClr val="002060"/>
                </a:solidFill>
                <a:ea typeface="Times New Roman" panose="02020603050405020304" pitchFamily="18" charset="0"/>
                <a:cs typeface="Times New Roman" panose="02020603050405020304" pitchFamily="18" charset="0"/>
              </a:rPr>
              <a:t>where NSFAS will engage all stakeholders before unfunding these students who have not been admitted – this is assuming Registration data is received timeously;</a:t>
            </a:r>
            <a:endParaRPr lang="en-ZA" sz="1333" dirty="0">
              <a:solidFill>
                <a:srgbClr val="FF0000"/>
              </a:solidFill>
              <a:ea typeface="Times New Roman" panose="02020603050405020304" pitchFamily="18" charset="0"/>
              <a:cs typeface="Times New Roman" panose="02020603050405020304" pitchFamily="18" charset="0"/>
            </a:endParaRPr>
          </a:p>
        </p:txBody>
      </p:sp>
      <p:sp>
        <p:nvSpPr>
          <p:cNvPr id="39" name="Rectangle 38"/>
          <p:cNvSpPr/>
          <p:nvPr/>
        </p:nvSpPr>
        <p:spPr>
          <a:xfrm>
            <a:off x="6357375" y="4422398"/>
            <a:ext cx="5499263" cy="2143536"/>
          </a:xfrm>
          <a:prstGeom prst="rect">
            <a:avLst/>
          </a:prstGeom>
        </p:spPr>
        <p:txBody>
          <a:bodyPr wrap="square">
            <a:spAutoFit/>
          </a:bodyPr>
          <a:lstStyle/>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NSFAS has completed all the technical developments to integrate with institutions for Category 2 students (Students who have been admitted at institutions but did not apply to NSFAS);</a:t>
            </a:r>
          </a:p>
          <a:p>
            <a:pPr marL="228594" indent="-228594" algn="just" defTabSz="1219170">
              <a:buClr>
                <a:srgbClr val="D36E28"/>
              </a:buClr>
              <a:buFont typeface="Wingdings" panose="05000000000000000000" pitchFamily="2" charset="2"/>
              <a:buChar char="§"/>
            </a:pPr>
            <a:endParaRPr lang="en-ZA" sz="1333"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This integration will be deployed to share information with institutions in the month of March 2018;</a:t>
            </a:r>
          </a:p>
          <a:p>
            <a:pPr marL="228594" indent="-228594" algn="just" defTabSz="1219170">
              <a:buClr>
                <a:srgbClr val="D36E28"/>
              </a:buClr>
              <a:buFont typeface="Wingdings" panose="05000000000000000000" pitchFamily="2" charset="2"/>
              <a:buChar char="§"/>
            </a:pPr>
            <a:endParaRPr lang="en-ZA" sz="1333"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Integration with Central Applications Clearing House (CACH) for category 3 applications  – on going</a:t>
            </a:r>
          </a:p>
          <a:p>
            <a:pPr marL="228594" indent="-228594" algn="just" defTabSz="1219170">
              <a:buClr>
                <a:srgbClr val="D36E28"/>
              </a:buClr>
              <a:buFont typeface="Wingdings" panose="05000000000000000000" pitchFamily="2" charset="2"/>
              <a:buChar char="§"/>
            </a:pPr>
            <a:endParaRPr lang="en-ZA" sz="1333" dirty="0">
              <a:solidFill>
                <a:srgbClr val="002060"/>
              </a:solidFill>
              <a:ea typeface="Times New Roman" panose="02020603050405020304" pitchFamily="18" charset="0"/>
              <a:cs typeface="Times New Roman" panose="02020603050405020304" pitchFamily="18" charset="0"/>
            </a:endParaRPr>
          </a:p>
        </p:txBody>
      </p:sp>
      <p:sp>
        <p:nvSpPr>
          <p:cNvPr id="40" name="Rectangle 39"/>
          <p:cNvSpPr/>
          <p:nvPr/>
        </p:nvSpPr>
        <p:spPr>
          <a:xfrm>
            <a:off x="2696240" y="5925277"/>
            <a:ext cx="1767579" cy="810158"/>
          </a:xfrm>
          <a:prstGeom prst="rect">
            <a:avLst/>
          </a:prstGeom>
          <a:solidFill>
            <a:schemeClr val="bg1"/>
          </a:solidFill>
          <a:ln w="6350">
            <a:solidFill>
              <a:schemeClr val="accent1"/>
            </a:solidFill>
          </a:ln>
        </p:spPr>
        <p:txBody>
          <a:bodyPr wrap="square">
            <a:spAutoFit/>
          </a:bodyPr>
          <a:lstStyle/>
          <a:p>
            <a:pPr defTabSz="1219170">
              <a:buClr>
                <a:srgbClr val="D36E28"/>
              </a:buClr>
            </a:pPr>
            <a:r>
              <a:rPr lang="en-ZA" sz="933" b="1" dirty="0">
                <a:solidFill>
                  <a:srgbClr val="002060"/>
                </a:solidFill>
                <a:ea typeface="Times New Roman" panose="02020603050405020304" pitchFamily="18" charset="0"/>
                <a:cs typeface="Times New Roman" panose="02020603050405020304" pitchFamily="18" charset="0"/>
              </a:rPr>
              <a:t>21 Feb 2018:</a:t>
            </a:r>
          </a:p>
          <a:p>
            <a:pPr defTabSz="1219170">
              <a:buClr>
                <a:srgbClr val="D36E28"/>
              </a:buClr>
            </a:pPr>
            <a:r>
              <a:rPr lang="en-ZA" sz="933" dirty="0">
                <a:solidFill>
                  <a:srgbClr val="002060"/>
                </a:solidFill>
                <a:ea typeface="Times New Roman" panose="02020603050405020304" pitchFamily="18" charset="0"/>
                <a:cs typeface="Times New Roman" panose="02020603050405020304" pitchFamily="18" charset="0"/>
              </a:rPr>
              <a:t>NSFAS agrees with </a:t>
            </a:r>
            <a:r>
              <a:rPr lang="en-ZA" sz="933" dirty="0" err="1">
                <a:solidFill>
                  <a:srgbClr val="002060"/>
                </a:solidFill>
                <a:ea typeface="Times New Roman" panose="02020603050405020304" pitchFamily="18" charset="0"/>
                <a:cs typeface="Times New Roman" panose="02020603050405020304" pitchFamily="18" charset="0"/>
              </a:rPr>
              <a:t>USAf</a:t>
            </a:r>
            <a:r>
              <a:rPr lang="en-ZA" sz="933" dirty="0">
                <a:solidFill>
                  <a:srgbClr val="002060"/>
                </a:solidFill>
                <a:ea typeface="Times New Roman" panose="02020603050405020304" pitchFamily="18" charset="0"/>
                <a:cs typeface="Times New Roman" panose="02020603050405020304" pitchFamily="18" charset="0"/>
              </a:rPr>
              <a:t> that Universities must submit outstanding data by no later than end of February</a:t>
            </a:r>
          </a:p>
        </p:txBody>
      </p:sp>
    </p:spTree>
    <p:extLst>
      <p:ext uri="{BB962C8B-B14F-4D97-AF65-F5344CB8AC3E}">
        <p14:creationId xmlns:p14="http://schemas.microsoft.com/office/powerpoint/2010/main" xmlns="" val="3382372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188961"/>
            <a:ext cx="10713152" cy="691919"/>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ACADEMIC RESULTS &amp; REGISTRATION DATA</a:t>
            </a:r>
          </a:p>
        </p:txBody>
      </p:sp>
      <p:sp>
        <p:nvSpPr>
          <p:cNvPr id="5" name="Rectangle 4"/>
          <p:cNvSpPr/>
          <p:nvPr/>
        </p:nvSpPr>
        <p:spPr>
          <a:xfrm>
            <a:off x="335360" y="1508787"/>
            <a:ext cx="5136592" cy="318100"/>
          </a:xfrm>
          <a:prstGeom prst="rect">
            <a:avLst/>
          </a:prstGeom>
          <a:solidFill>
            <a:schemeClr val="bg1">
              <a:lumMod val="50000"/>
            </a:schemeClr>
          </a:solidFill>
        </p:spPr>
        <p:txBody>
          <a:bodyPr wrap="square">
            <a:spAutoFit/>
          </a:bodyPr>
          <a:lstStyle/>
          <a:p>
            <a:pPr defTabSz="1219170"/>
            <a:r>
              <a:rPr lang="en-ZA" sz="1467" b="1" dirty="0">
                <a:solidFill>
                  <a:prstClr val="white"/>
                </a:solidFill>
                <a:ea typeface="Times New Roman" panose="02020603050405020304" pitchFamily="18" charset="0"/>
                <a:cs typeface="Times New Roman" panose="02020603050405020304" pitchFamily="18" charset="0"/>
              </a:rPr>
              <a:t>10.1 ACADEMIC RESULTS</a:t>
            </a:r>
          </a:p>
        </p:txBody>
      </p:sp>
      <p:sp>
        <p:nvSpPr>
          <p:cNvPr id="38" name="Rectangle 37"/>
          <p:cNvSpPr/>
          <p:nvPr/>
        </p:nvSpPr>
        <p:spPr>
          <a:xfrm>
            <a:off x="335360" y="1988841"/>
            <a:ext cx="5136592" cy="4031873"/>
          </a:xfrm>
          <a:prstGeom prst="rect">
            <a:avLst/>
          </a:prstGeom>
        </p:spPr>
        <p:txBody>
          <a:bodyPr wrap="square">
            <a:spAutoFit/>
          </a:bodyPr>
          <a:lstStyle/>
          <a:p>
            <a:pPr marL="228594" indent="-228594" algn="just" defTabSz="1219170">
              <a:buClr>
                <a:srgbClr val="D36E28"/>
              </a:buClr>
              <a:buFont typeface="Wingdings" panose="05000000000000000000" pitchFamily="2" charset="2"/>
              <a:buChar char="§"/>
            </a:pPr>
            <a:r>
              <a:rPr lang="en-ZA" sz="1600" dirty="0">
                <a:solidFill>
                  <a:srgbClr val="002060"/>
                </a:solidFill>
                <a:ea typeface="Times New Roman" panose="02020603050405020304" pitchFamily="18" charset="0"/>
                <a:cs typeface="Times New Roman" panose="02020603050405020304" pitchFamily="18" charset="0"/>
              </a:rPr>
              <a:t>Academic Results for TVETS have been received from DHET and NSFAS has started making funding decisions for TVETS returning students;</a:t>
            </a:r>
          </a:p>
          <a:p>
            <a:pPr marL="228594" indent="-228594" algn="just" defTabSz="1219170">
              <a:buClr>
                <a:srgbClr val="D36E28"/>
              </a:buClr>
              <a:buFont typeface="Wingdings" panose="05000000000000000000" pitchFamily="2" charset="2"/>
              <a:buChar char="§"/>
            </a:pPr>
            <a:endParaRPr lang="en-ZA" sz="16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600" dirty="0">
                <a:solidFill>
                  <a:srgbClr val="002060"/>
                </a:solidFill>
                <a:ea typeface="Times New Roman" panose="02020603050405020304" pitchFamily="18" charset="0"/>
                <a:cs typeface="Times New Roman" panose="02020603050405020304" pitchFamily="18" charset="0"/>
              </a:rPr>
              <a:t>Majority of Universities have also submitted their Academic data to NSFAS. Academic data comes to NSFAS via a seamless integration between NSFAS and the institutions;</a:t>
            </a:r>
          </a:p>
          <a:p>
            <a:pPr marL="228594" indent="-228594" algn="just" defTabSz="1219170">
              <a:buClr>
                <a:srgbClr val="D36E28"/>
              </a:buClr>
              <a:buFont typeface="Wingdings" panose="05000000000000000000" pitchFamily="2" charset="2"/>
              <a:buChar char="§"/>
            </a:pPr>
            <a:endParaRPr lang="en-ZA" sz="16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600" dirty="0">
                <a:solidFill>
                  <a:srgbClr val="002060"/>
                </a:solidFill>
              </a:rPr>
              <a:t>CPUT, NW, &amp; Fort Hare, have not submitted academic results; NSFAS institution engagement team is constantly assisting these institutions to ensure that outstanding data is submitted.</a:t>
            </a:r>
          </a:p>
          <a:p>
            <a:pPr marL="228594" indent="-228594" algn="just" defTabSz="1219170">
              <a:buClr>
                <a:srgbClr val="D36E28"/>
              </a:buClr>
              <a:buFont typeface="Wingdings" panose="05000000000000000000" pitchFamily="2" charset="2"/>
              <a:buChar char="§"/>
            </a:pPr>
            <a:endParaRPr lang="en-ZA" sz="16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endParaRPr lang="en-ZA" sz="16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endParaRPr lang="en-ZA" sz="1600" dirty="0">
              <a:solidFill>
                <a:srgbClr val="002060"/>
              </a:solidFill>
              <a:ea typeface="Times New Roman" panose="02020603050405020304" pitchFamily="18" charset="0"/>
              <a:cs typeface="Times New Roman" panose="02020603050405020304" pitchFamily="18" charset="0"/>
            </a:endParaRPr>
          </a:p>
        </p:txBody>
      </p:sp>
      <p:sp>
        <p:nvSpPr>
          <p:cNvPr id="39" name="Rectangle 38"/>
          <p:cNvSpPr/>
          <p:nvPr/>
        </p:nvSpPr>
        <p:spPr>
          <a:xfrm>
            <a:off x="6364011" y="1508787"/>
            <a:ext cx="5136592" cy="318100"/>
          </a:xfrm>
          <a:prstGeom prst="rect">
            <a:avLst/>
          </a:prstGeom>
          <a:solidFill>
            <a:schemeClr val="bg1">
              <a:lumMod val="50000"/>
            </a:schemeClr>
          </a:solidFill>
        </p:spPr>
        <p:txBody>
          <a:bodyPr wrap="square">
            <a:spAutoFit/>
          </a:bodyPr>
          <a:lstStyle/>
          <a:p>
            <a:pPr defTabSz="1219170"/>
            <a:r>
              <a:rPr lang="en-ZA" sz="1467" b="1" dirty="0">
                <a:solidFill>
                  <a:prstClr val="white"/>
                </a:solidFill>
                <a:ea typeface="Times New Roman" panose="02020603050405020304" pitchFamily="18" charset="0"/>
                <a:cs typeface="Times New Roman" panose="02020603050405020304" pitchFamily="18" charset="0"/>
              </a:rPr>
              <a:t>10.2 REGISTRATION DATA</a:t>
            </a:r>
          </a:p>
        </p:txBody>
      </p:sp>
      <p:sp>
        <p:nvSpPr>
          <p:cNvPr id="40" name="Rectangle 39"/>
          <p:cNvSpPr/>
          <p:nvPr/>
        </p:nvSpPr>
        <p:spPr>
          <a:xfrm>
            <a:off x="6364011" y="1988841"/>
            <a:ext cx="5136592" cy="3293209"/>
          </a:xfrm>
          <a:prstGeom prst="rect">
            <a:avLst/>
          </a:prstGeom>
        </p:spPr>
        <p:txBody>
          <a:bodyPr wrap="square">
            <a:spAutoFit/>
          </a:bodyPr>
          <a:lstStyle/>
          <a:p>
            <a:pPr marL="228594" indent="-228594" algn="just" defTabSz="1219170">
              <a:buClr>
                <a:srgbClr val="D36E28"/>
              </a:buClr>
              <a:buFont typeface="Wingdings" panose="05000000000000000000" pitchFamily="2" charset="2"/>
              <a:buChar char="§"/>
            </a:pPr>
            <a:r>
              <a:rPr lang="en-ZA" sz="1600" dirty="0">
                <a:solidFill>
                  <a:srgbClr val="002060"/>
                </a:solidFill>
                <a:ea typeface="Times New Roman" panose="02020603050405020304" pitchFamily="18" charset="0"/>
                <a:cs typeface="Times New Roman" panose="02020603050405020304" pitchFamily="18" charset="0"/>
              </a:rPr>
              <a:t>Only SBUX institutions have submitted registration data to NSFAS. These institutions were prioritised in order to ensure that students allowances are paid timeously; </a:t>
            </a:r>
          </a:p>
          <a:p>
            <a:pPr algn="just" defTabSz="1219170">
              <a:buClr>
                <a:srgbClr val="D36E28"/>
              </a:buClr>
            </a:pPr>
            <a:endParaRPr lang="en-ZA" sz="16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600" dirty="0">
                <a:solidFill>
                  <a:srgbClr val="002060"/>
                </a:solidFill>
              </a:rPr>
              <a:t>The rest of the institutions, have not submitted registration data; NSFAS institution engagement team is constantly assisting these institutions to ensure that outstanding data is submitted.</a:t>
            </a:r>
          </a:p>
          <a:p>
            <a:pPr marL="228594" indent="-228594" algn="just" defTabSz="1219170">
              <a:buClr>
                <a:srgbClr val="D36E28"/>
              </a:buClr>
              <a:buFont typeface="Wingdings" panose="05000000000000000000" pitchFamily="2" charset="2"/>
              <a:buChar char="§"/>
            </a:pPr>
            <a:endParaRPr lang="en-ZA" sz="1600" dirty="0">
              <a:solidFill>
                <a:srgbClr val="002060"/>
              </a:solidFill>
            </a:endParaRPr>
          </a:p>
          <a:p>
            <a:pPr marL="228594" indent="-228594" algn="just" defTabSz="1219170">
              <a:buClr>
                <a:srgbClr val="D36E28"/>
              </a:buClr>
              <a:buFont typeface="Wingdings" panose="05000000000000000000" pitchFamily="2" charset="2"/>
              <a:buChar char="§"/>
            </a:pPr>
            <a:endParaRPr lang="en-ZA" sz="16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endParaRPr lang="en-ZA" sz="16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endParaRPr lang="en-ZA" sz="1600" dirty="0">
              <a:solidFill>
                <a:srgbClr val="00206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35724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435" y="100653"/>
            <a:ext cx="10713152" cy="774121"/>
          </a:xfrm>
          <a:prstGeom prst="rect">
            <a:avLst/>
          </a:prstGeom>
        </p:spPr>
        <p:txBody>
          <a:bodyPr wrap="square" lIns="116336" tIns="58165" rIns="116336" bIns="58165">
            <a:spAutoFit/>
          </a:bodyPr>
          <a:lstStyle/>
          <a:p>
            <a:pPr defTabSz="1219170">
              <a:buClr>
                <a:srgbClr val="C00000"/>
              </a:buClr>
            </a:pPr>
            <a:r>
              <a:rPr lang="en-ZA" sz="4267" b="1" dirty="0">
                <a:solidFill>
                  <a:prstClr val="white">
                    <a:lumMod val="50000"/>
                  </a:prstClr>
                </a:solidFill>
                <a:cs typeface="Arial" panose="020B0604020202020204" pitchFamily="34" charset="0"/>
              </a:rPr>
              <a:t>2018 UPFRONTS - UNIVERSITIES</a:t>
            </a:r>
          </a:p>
        </p:txBody>
      </p:sp>
      <p:sp>
        <p:nvSpPr>
          <p:cNvPr id="10" name="Line Callout 1 9"/>
          <p:cNvSpPr/>
          <p:nvPr/>
        </p:nvSpPr>
        <p:spPr>
          <a:xfrm>
            <a:off x="8583013" y="1066992"/>
            <a:ext cx="3561659" cy="5769283"/>
          </a:xfrm>
          <a:prstGeom prst="borderCallout1">
            <a:avLst>
              <a:gd name="adj1" fmla="val 40023"/>
              <a:gd name="adj2" fmla="val 32"/>
              <a:gd name="adj3" fmla="val 42586"/>
              <a:gd name="adj4" fmla="val -142"/>
            </a:avLst>
          </a:prstGeom>
          <a:solidFill>
            <a:schemeClr val="bg1">
              <a:lumMod val="65000"/>
            </a:schemeClr>
          </a:solidFill>
        </p:spPr>
        <p:txBody>
          <a:bodyPr wrap="square" rtlCol="0">
            <a:noAutofit/>
          </a:bodyPr>
          <a:lstStyle/>
          <a:p>
            <a:pPr marL="173038" indent="-173038" defTabSz="1219170">
              <a:buClr>
                <a:srgbClr val="EAAB21"/>
              </a:buClr>
              <a:buFont typeface="Wingdings" panose="05000000000000000000" pitchFamily="2" charset="2"/>
              <a:buChar char="§"/>
            </a:pPr>
            <a:r>
              <a:rPr lang="en-ZA" sz="1333" dirty="0">
                <a:solidFill>
                  <a:prstClr val="white"/>
                </a:solidFill>
              </a:rPr>
              <a:t>Upfront payments were made to both Universities and TVETs on the 26</a:t>
            </a:r>
            <a:r>
              <a:rPr lang="en-ZA" sz="1333" baseline="30000" dirty="0">
                <a:solidFill>
                  <a:prstClr val="white"/>
                </a:solidFill>
              </a:rPr>
              <a:t>th</a:t>
            </a:r>
            <a:r>
              <a:rPr lang="en-ZA" sz="1333" dirty="0">
                <a:solidFill>
                  <a:prstClr val="white"/>
                </a:solidFill>
              </a:rPr>
              <a:t> of January 2018</a:t>
            </a:r>
          </a:p>
          <a:p>
            <a:pPr marL="173038" indent="-173038" defTabSz="1219170">
              <a:buClr>
                <a:srgbClr val="EAAB21"/>
              </a:buClr>
              <a:buFont typeface="Wingdings" panose="05000000000000000000" pitchFamily="2" charset="2"/>
              <a:buChar char="§"/>
            </a:pPr>
            <a:endParaRPr lang="en-ZA" sz="1333" dirty="0">
              <a:solidFill>
                <a:prstClr val="white"/>
              </a:solidFill>
            </a:endParaRPr>
          </a:p>
          <a:p>
            <a:pPr marL="173038" indent="-173038" defTabSz="1219170">
              <a:buClr>
                <a:srgbClr val="EAAB21"/>
              </a:buClr>
              <a:buFont typeface="Wingdings" panose="05000000000000000000" pitchFamily="2" charset="2"/>
              <a:buChar char="§"/>
            </a:pPr>
            <a:r>
              <a:rPr lang="en-ZA" sz="1333" dirty="0">
                <a:solidFill>
                  <a:prstClr val="white"/>
                </a:solidFill>
              </a:rPr>
              <a:t>Upfront payments are limited to the available reserves being recovered funds;</a:t>
            </a:r>
          </a:p>
          <a:p>
            <a:pPr marL="173038" indent="-173038" defTabSz="1219170">
              <a:buClr>
                <a:srgbClr val="EAAB21"/>
              </a:buClr>
              <a:buFont typeface="Wingdings" panose="05000000000000000000" pitchFamily="2" charset="2"/>
              <a:buChar char="§"/>
            </a:pPr>
            <a:endParaRPr lang="en-ZA" sz="1333" dirty="0">
              <a:solidFill>
                <a:prstClr val="white"/>
              </a:solidFill>
            </a:endParaRPr>
          </a:p>
          <a:p>
            <a:pPr marL="173038" indent="-173038" defTabSz="1219170">
              <a:buClr>
                <a:srgbClr val="EAAB21"/>
              </a:buClr>
              <a:buFont typeface="Wingdings" panose="05000000000000000000" pitchFamily="2" charset="2"/>
              <a:buChar char="§"/>
            </a:pPr>
            <a:r>
              <a:rPr lang="en-ZA" sz="1333" dirty="0">
                <a:solidFill>
                  <a:prstClr val="white"/>
                </a:solidFill>
              </a:rPr>
              <a:t>Upfront payments made were approximately 13% of the provisional allocations;</a:t>
            </a:r>
          </a:p>
          <a:p>
            <a:pPr marL="173038" indent="-173038" defTabSz="1219170">
              <a:buClr>
                <a:srgbClr val="EAAB21"/>
              </a:buClr>
              <a:buFont typeface="Wingdings" panose="05000000000000000000" pitchFamily="2" charset="2"/>
              <a:buChar char="§"/>
            </a:pPr>
            <a:endParaRPr lang="en-ZA" sz="1333" dirty="0">
              <a:solidFill>
                <a:prstClr val="white"/>
              </a:solidFill>
            </a:endParaRPr>
          </a:p>
          <a:p>
            <a:pPr marL="173038" indent="-173038" defTabSz="1219170">
              <a:buClr>
                <a:srgbClr val="EAAB21"/>
              </a:buClr>
              <a:buFont typeface="Wingdings" panose="05000000000000000000" pitchFamily="2" charset="2"/>
              <a:buChar char="§"/>
            </a:pPr>
            <a:r>
              <a:rPr lang="en-ZA" sz="1333" dirty="0">
                <a:solidFill>
                  <a:prstClr val="white"/>
                </a:solidFill>
              </a:rPr>
              <a:t>An upfront amount of R386m was also paid to TVET Colleges</a:t>
            </a:r>
          </a:p>
        </p:txBody>
      </p:sp>
      <p:graphicFrame>
        <p:nvGraphicFramePr>
          <p:cNvPr id="2" name="Table 1"/>
          <p:cNvGraphicFramePr>
            <a:graphicFrameLocks noGrp="1"/>
          </p:cNvGraphicFramePr>
          <p:nvPr>
            <p:extLst/>
          </p:nvPr>
        </p:nvGraphicFramePr>
        <p:xfrm>
          <a:off x="181735" y="1051576"/>
          <a:ext cx="8256917" cy="7713155"/>
        </p:xfrm>
        <a:graphic>
          <a:graphicData uri="http://schemas.openxmlformats.org/drawingml/2006/table">
            <a:tbl>
              <a:tblPr firstRow="1" bandRow="1">
                <a:tableStyleId>{93296810-A885-4BE3-A3E7-6D5BEEA58F35}</a:tableStyleId>
              </a:tblPr>
              <a:tblGrid>
                <a:gridCol w="3998873">
                  <a:extLst>
                    <a:ext uri="{9D8B030D-6E8A-4147-A177-3AD203B41FA5}">
                      <a16:colId xmlns:a16="http://schemas.microsoft.com/office/drawing/2014/main" xmlns="" val="20000"/>
                    </a:ext>
                  </a:extLst>
                </a:gridCol>
                <a:gridCol w="1419348">
                  <a:extLst>
                    <a:ext uri="{9D8B030D-6E8A-4147-A177-3AD203B41FA5}">
                      <a16:colId xmlns:a16="http://schemas.microsoft.com/office/drawing/2014/main" xmlns="" val="20001"/>
                    </a:ext>
                  </a:extLst>
                </a:gridCol>
                <a:gridCol w="1419348">
                  <a:extLst>
                    <a:ext uri="{9D8B030D-6E8A-4147-A177-3AD203B41FA5}">
                      <a16:colId xmlns:a16="http://schemas.microsoft.com/office/drawing/2014/main" xmlns="" val="20002"/>
                    </a:ext>
                  </a:extLst>
                </a:gridCol>
                <a:gridCol w="1419348">
                  <a:extLst>
                    <a:ext uri="{9D8B030D-6E8A-4147-A177-3AD203B41FA5}">
                      <a16:colId xmlns:a16="http://schemas.microsoft.com/office/drawing/2014/main" xmlns="" val="20003"/>
                    </a:ext>
                  </a:extLst>
                </a:gridCol>
              </a:tblGrid>
              <a:tr h="375920">
                <a:tc>
                  <a:txBody>
                    <a:bodyPr/>
                    <a:lstStyle/>
                    <a:p>
                      <a:pPr algn="ctr" rtl="0" fontAlgn="t"/>
                      <a:r>
                        <a:rPr lang="en-ZA" sz="1200" b="1" i="0" u="none" strike="noStrike" dirty="0" smtClean="0">
                          <a:solidFill>
                            <a:schemeClr val="bg1"/>
                          </a:solidFill>
                          <a:effectLst/>
                          <a:latin typeface="Calibri" panose="020F0502020204030204" pitchFamily="34" charset="0"/>
                        </a:rPr>
                        <a:t>INSTITUTION</a:t>
                      </a:r>
                      <a:endParaRPr lang="en-ZA" sz="1200" b="1" i="0" u="none" strike="noStrike" dirty="0">
                        <a:solidFill>
                          <a:schemeClr val="bg1"/>
                        </a:solidFill>
                        <a:effectLst/>
                        <a:latin typeface="Calibri" panose="020F0502020204030204" pitchFamily="34" charset="0"/>
                      </a:endParaRPr>
                    </a:p>
                  </a:txBody>
                  <a:tcPr marL="10160" marR="10160" marT="10160" marB="0" anchor="ctr"/>
                </a:tc>
                <a:tc>
                  <a:txBody>
                    <a:bodyPr/>
                    <a:lstStyle/>
                    <a:p>
                      <a:pPr algn="ctr" rtl="0" fontAlgn="t"/>
                      <a:r>
                        <a:rPr lang="en-ZA" sz="1200" b="1" i="0" u="none" strike="noStrike" dirty="0" smtClean="0">
                          <a:solidFill>
                            <a:schemeClr val="bg1"/>
                          </a:solidFill>
                          <a:effectLst/>
                          <a:latin typeface="Calibri" panose="020F0502020204030204" pitchFamily="34" charset="0"/>
                        </a:rPr>
                        <a:t> PROVISIONAL ALLOCATION </a:t>
                      </a:r>
                      <a:endParaRPr lang="en-ZA" sz="1200" b="1" i="0" u="none" strike="noStrike" dirty="0">
                        <a:solidFill>
                          <a:schemeClr val="bg1"/>
                        </a:solidFill>
                        <a:effectLst/>
                        <a:latin typeface="Calibri" panose="020F0502020204030204" pitchFamily="34" charset="0"/>
                      </a:endParaRPr>
                    </a:p>
                  </a:txBody>
                  <a:tcPr marL="10160" marR="10160" marT="10160" marB="0" anchor="ctr"/>
                </a:tc>
                <a:tc>
                  <a:txBody>
                    <a:bodyPr/>
                    <a:lstStyle/>
                    <a:p>
                      <a:pPr algn="ctr" rtl="0" fontAlgn="t"/>
                      <a:r>
                        <a:rPr lang="en-ZA" sz="1200" b="1" i="0" u="none" strike="noStrike" dirty="0" smtClean="0">
                          <a:solidFill>
                            <a:schemeClr val="bg1"/>
                          </a:solidFill>
                          <a:effectLst/>
                          <a:latin typeface="Calibri" panose="020F0502020204030204" pitchFamily="34" charset="0"/>
                        </a:rPr>
                        <a:t> UPFRONT PAYMENT </a:t>
                      </a:r>
                      <a:endParaRPr lang="en-ZA" sz="1200" b="1" i="0" u="none" strike="noStrike" dirty="0">
                        <a:solidFill>
                          <a:schemeClr val="bg1"/>
                        </a:solidFill>
                        <a:effectLst/>
                        <a:latin typeface="Calibri" panose="020F0502020204030204" pitchFamily="34" charset="0"/>
                      </a:endParaRPr>
                    </a:p>
                  </a:txBody>
                  <a:tcPr marL="10160" marR="10160" marT="10160" marB="0" anchor="ctr"/>
                </a:tc>
                <a:tc>
                  <a:txBody>
                    <a:bodyPr/>
                    <a:lstStyle/>
                    <a:p>
                      <a:pPr algn="ctr" fontAlgn="b"/>
                      <a:r>
                        <a:rPr lang="en-ZA" sz="1200" b="1" i="0" u="none" strike="noStrike" dirty="0" smtClean="0">
                          <a:solidFill>
                            <a:schemeClr val="bg1"/>
                          </a:solidFill>
                          <a:effectLst/>
                          <a:latin typeface="Calibri" panose="020F0502020204030204" pitchFamily="34" charset="0"/>
                        </a:rPr>
                        <a:t>PERCENTAGE</a:t>
                      </a:r>
                      <a:endParaRPr lang="en-ZA" sz="1200" b="1" i="0" u="none" strike="noStrike" dirty="0">
                        <a:solidFill>
                          <a:schemeClr val="bg1"/>
                        </a:solidFill>
                        <a:effectLst/>
                        <a:latin typeface="Calibri" panose="020F0502020204030204" pitchFamily="34" charset="0"/>
                      </a:endParaRPr>
                    </a:p>
                  </a:txBody>
                  <a:tcPr marL="10160" marR="10160" marT="10160" marB="0" anchor="ctr"/>
                </a:tc>
                <a:extLst>
                  <a:ext uri="{0D108BD9-81ED-4DB2-BD59-A6C34878D82A}">
                    <a16:rowId xmlns:a16="http://schemas.microsoft.com/office/drawing/2014/main" xmlns="" val="10000"/>
                  </a:ext>
                </a:extLst>
              </a:tr>
              <a:tr h="200605">
                <a:tc>
                  <a:txBody>
                    <a:bodyPr/>
                    <a:lstStyle/>
                    <a:p>
                      <a:pPr algn="l" rtl="0" fontAlgn="b"/>
                      <a:r>
                        <a:rPr lang="en-ZA" sz="1200" b="0" i="0" u="none" strike="noStrike" dirty="0">
                          <a:solidFill>
                            <a:srgbClr val="002060"/>
                          </a:solidFill>
                          <a:effectLst/>
                          <a:latin typeface="Calibri" panose="020F0502020204030204" pitchFamily="34" charset="0"/>
                        </a:rPr>
                        <a:t>CAPE PENINSULA UNIVERSITY OF TECHNOLOGY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447,649,560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r" rtl="0" fontAlgn="b"/>
                      <a:r>
                        <a:rPr lang="en-ZA" sz="1200" b="0" i="0" u="none" strike="noStrike" dirty="0" smtClean="0">
                          <a:solidFill>
                            <a:srgbClr val="002060"/>
                          </a:solidFill>
                          <a:effectLst/>
                          <a:latin typeface="Calibri" panose="020F0502020204030204" pitchFamily="34" charset="0"/>
                        </a:rPr>
                        <a:t>                58,502,138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01"/>
                  </a:ext>
                </a:extLst>
              </a:tr>
              <a:tr h="200605">
                <a:tc>
                  <a:txBody>
                    <a:bodyPr/>
                    <a:lstStyle/>
                    <a:p>
                      <a:pPr algn="l" rtl="0" fontAlgn="b"/>
                      <a:r>
                        <a:rPr lang="en-ZA" sz="1200" b="0" i="0" u="none" strike="noStrike">
                          <a:solidFill>
                            <a:srgbClr val="002060"/>
                          </a:solidFill>
                          <a:effectLst/>
                          <a:latin typeface="Calibri" panose="020F0502020204030204" pitchFamily="34" charset="0"/>
                        </a:rPr>
                        <a:t>CENTRAL UNIVERSITY OF TECHNOLOGY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251,753,877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32,901,049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ctr" fontAlgn="b"/>
                      <a:r>
                        <a:rPr lang="en-ZA" sz="1200" b="0" i="0" u="none" strike="noStrike">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02"/>
                  </a:ext>
                </a:extLst>
              </a:tr>
              <a:tr h="200605">
                <a:tc>
                  <a:txBody>
                    <a:bodyPr/>
                    <a:lstStyle/>
                    <a:p>
                      <a:pPr algn="l" rtl="0" fontAlgn="b"/>
                      <a:r>
                        <a:rPr lang="en-ZA" sz="1200" b="0" i="0" u="none" strike="noStrike" dirty="0">
                          <a:solidFill>
                            <a:srgbClr val="002060"/>
                          </a:solidFill>
                          <a:effectLst/>
                          <a:latin typeface="Calibri" panose="020F0502020204030204" pitchFamily="34" charset="0"/>
                        </a:rPr>
                        <a:t>DURBAN UNIVERSITY OF TECHNOLOGY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587,733,969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76,809,399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ctr" fontAlgn="b"/>
                      <a:r>
                        <a:rPr lang="en-ZA" sz="1200" b="0" i="0" u="none" strike="noStrike">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03"/>
                  </a:ext>
                </a:extLst>
              </a:tr>
              <a:tr h="200605">
                <a:tc>
                  <a:txBody>
                    <a:bodyPr/>
                    <a:lstStyle/>
                    <a:p>
                      <a:pPr algn="l" rtl="0" fontAlgn="b"/>
                      <a:r>
                        <a:rPr lang="en-ZA" sz="1200" b="0" i="0" u="none" strike="noStrike" dirty="0">
                          <a:solidFill>
                            <a:srgbClr val="002060"/>
                          </a:solidFill>
                          <a:effectLst/>
                          <a:latin typeface="Calibri" panose="020F0502020204030204" pitchFamily="34" charset="0"/>
                        </a:rPr>
                        <a:t>MANGOSUTHU UNIVERSITY OF TECHNOLOGY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155,801,390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r" rtl="0" fontAlgn="b"/>
                      <a:r>
                        <a:rPr lang="en-ZA" sz="1200" b="0" i="0" u="none" strike="noStrike" dirty="0" smtClean="0">
                          <a:solidFill>
                            <a:srgbClr val="002060"/>
                          </a:solidFill>
                          <a:effectLst/>
                          <a:latin typeface="Calibri" panose="020F0502020204030204" pitchFamily="34" charset="0"/>
                        </a:rPr>
                        <a:t>               20,361,272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ctr" fontAlgn="b"/>
                      <a:r>
                        <a:rPr lang="en-ZA" sz="1200" b="0" i="0" u="none" strike="noStrike">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04"/>
                  </a:ext>
                </a:extLst>
              </a:tr>
              <a:tr h="200605">
                <a:tc>
                  <a:txBody>
                    <a:bodyPr/>
                    <a:lstStyle/>
                    <a:p>
                      <a:pPr algn="l" rtl="0" fontAlgn="b"/>
                      <a:r>
                        <a:rPr lang="en-ZA" sz="1200" b="0" i="0" u="none" strike="noStrike" dirty="0">
                          <a:solidFill>
                            <a:srgbClr val="002060"/>
                          </a:solidFill>
                          <a:effectLst/>
                          <a:latin typeface="Calibri" panose="020F0502020204030204" pitchFamily="34" charset="0"/>
                        </a:rPr>
                        <a:t>NELSON MANDELA METROPOLITAN UNIVERSITY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389,925,649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r" rtl="0" fontAlgn="b"/>
                      <a:r>
                        <a:rPr lang="en-ZA" sz="1200" b="0" i="0" u="none" strike="noStrike" dirty="0" smtClean="0">
                          <a:solidFill>
                            <a:srgbClr val="002060"/>
                          </a:solidFill>
                          <a:effectLst/>
                          <a:latin typeface="Calibri" panose="020F0502020204030204" pitchFamily="34" charset="0"/>
                        </a:rPr>
                        <a:t>               50,958,353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algn="ctr" fontAlgn="b"/>
                      <a:r>
                        <a:rPr lang="en-ZA" sz="1200" b="0" i="0" u="none" strike="noStrike">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05"/>
                  </a:ext>
                </a:extLst>
              </a:tr>
              <a:tr h="200605">
                <a:tc>
                  <a:txBody>
                    <a:bodyPr/>
                    <a:lstStyle/>
                    <a:p>
                      <a:pPr algn="l" rtl="0" fontAlgn="b"/>
                      <a:r>
                        <a:rPr lang="en-ZA" sz="1200" b="0" i="0" u="none" strike="noStrike" dirty="0">
                          <a:solidFill>
                            <a:srgbClr val="002060"/>
                          </a:solidFill>
                          <a:effectLst/>
                          <a:latin typeface="Calibri" panose="020F0502020204030204" pitchFamily="34" charset="0"/>
                        </a:rPr>
                        <a:t>NORTH-WEST UNIVERSITY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556,572,014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72,736,926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06"/>
                  </a:ext>
                </a:extLst>
              </a:tr>
              <a:tr h="200605">
                <a:tc>
                  <a:txBody>
                    <a:bodyPr/>
                    <a:lstStyle/>
                    <a:p>
                      <a:pPr algn="l" rtl="0" fontAlgn="b"/>
                      <a:r>
                        <a:rPr lang="en-ZA" sz="1200" b="0" i="0" u="none" strike="noStrike" dirty="0">
                          <a:solidFill>
                            <a:srgbClr val="002060"/>
                          </a:solidFill>
                          <a:effectLst/>
                          <a:latin typeface="Calibri" panose="020F0502020204030204" pitchFamily="34" charset="0"/>
                        </a:rPr>
                        <a:t>RHODES UNIVERSITY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70,074,153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9,157,806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07"/>
                  </a:ext>
                </a:extLst>
              </a:tr>
              <a:tr h="200605">
                <a:tc>
                  <a:txBody>
                    <a:bodyPr/>
                    <a:lstStyle/>
                    <a:p>
                      <a:pPr algn="l" rtl="0" fontAlgn="b"/>
                      <a:r>
                        <a:rPr lang="en-ZA" sz="1200" b="0" i="0" u="none" strike="noStrike" dirty="0">
                          <a:solidFill>
                            <a:srgbClr val="002060"/>
                          </a:solidFill>
                          <a:effectLst/>
                          <a:latin typeface="Calibri" panose="020F0502020204030204" pitchFamily="34" charset="0"/>
                        </a:rPr>
                        <a:t>SEFAKO MAKGATHO HEALTH SCIENC UNIVERSITY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115,202,562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15,055,518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08"/>
                  </a:ext>
                </a:extLst>
              </a:tr>
              <a:tr h="200605">
                <a:tc>
                  <a:txBody>
                    <a:bodyPr/>
                    <a:lstStyle/>
                    <a:p>
                      <a:pPr algn="l" rtl="0" fontAlgn="b"/>
                      <a:r>
                        <a:rPr lang="en-ZA" sz="1200" b="0" i="0" u="none" strike="noStrike" dirty="0">
                          <a:solidFill>
                            <a:srgbClr val="002060"/>
                          </a:solidFill>
                          <a:effectLst/>
                          <a:latin typeface="Calibri" panose="020F0502020204030204" pitchFamily="34" charset="0"/>
                        </a:rPr>
                        <a:t>SOL PLAATJE UNIVERSITY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29,034,155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3,794,397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09"/>
                  </a:ext>
                </a:extLst>
              </a:tr>
              <a:tr h="200605">
                <a:tc>
                  <a:txBody>
                    <a:bodyPr/>
                    <a:lstStyle/>
                    <a:p>
                      <a:pPr algn="l" rtl="0" fontAlgn="b"/>
                      <a:r>
                        <a:rPr lang="en-ZA" sz="1200" b="0" i="0" u="none" strike="noStrike">
                          <a:solidFill>
                            <a:srgbClr val="002060"/>
                          </a:solidFill>
                          <a:effectLst/>
                          <a:latin typeface="Calibri" panose="020F0502020204030204" pitchFamily="34" charset="0"/>
                        </a:rPr>
                        <a:t>TSHWANE UNIVERSITY OF TECHNOLOGY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1,223,654,764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159,916,208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0"/>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CAPE TOWN</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200,728,888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26,232,728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1"/>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FORT HARE</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351,739,445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45,967,899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2"/>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FREE STATE</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724,677,195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94,706,148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3"/>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JOHANNESBURG</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1,327,355,566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173,468,591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4"/>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KWAZULU NATAL</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789,063,551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103,120,630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5"/>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LIMPOPO</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567,063,384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74,108,015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6"/>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MPUMALANGA</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43,835,879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5,728,795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7"/>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PRETORIA</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444,974,772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58,152,577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8"/>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SOUTH AFRICA</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409,096,707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53,463,768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19"/>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STELLENBOSCH</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98,493,837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12,871,899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20"/>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THE WESTERN CAPE</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251,127,552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32,819,196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21"/>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THE WITWATERSRAND</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865,731,285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113,140,134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22"/>
                  </a:ext>
                </a:extLst>
              </a:tr>
              <a:tr h="200605">
                <a:tc>
                  <a:txBody>
                    <a:bodyPr/>
                    <a:lstStyle/>
                    <a:p>
                      <a:pPr algn="l" rtl="0" fontAlgn="b"/>
                      <a:r>
                        <a:rPr lang="en-ZA" sz="1200" b="0" i="0" u="none" strike="noStrike">
                          <a:solidFill>
                            <a:srgbClr val="002060"/>
                          </a:solidFill>
                          <a:effectLst/>
                          <a:latin typeface="Calibri" panose="020F0502020204030204" pitchFamily="34" charset="0"/>
                        </a:rPr>
                        <a:t>UNIVERSITY OF VENDA</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401,234,219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52,436,240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23"/>
                  </a:ext>
                </a:extLst>
              </a:tr>
              <a:tr h="200605">
                <a:tc>
                  <a:txBody>
                    <a:bodyPr/>
                    <a:lstStyle/>
                    <a:p>
                      <a:pPr algn="l" rtl="0" fontAlgn="b"/>
                      <a:r>
                        <a:rPr lang="en-ZA" sz="1200" b="0" i="0" u="none" strike="noStrike" dirty="0">
                          <a:solidFill>
                            <a:srgbClr val="002060"/>
                          </a:solidFill>
                          <a:effectLst/>
                          <a:latin typeface="Calibri" panose="020F0502020204030204" pitchFamily="34" charset="0"/>
                        </a:rPr>
                        <a:t>UNIVERSITY OF ZULULAND</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495,153,450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64,710,296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24"/>
                  </a:ext>
                </a:extLst>
              </a:tr>
              <a:tr h="200605">
                <a:tc>
                  <a:txBody>
                    <a:bodyPr/>
                    <a:lstStyle/>
                    <a:p>
                      <a:pPr algn="l" rtl="0" fontAlgn="b"/>
                      <a:r>
                        <a:rPr lang="en-ZA" sz="1200" b="0" i="0" u="none" strike="noStrike">
                          <a:solidFill>
                            <a:srgbClr val="002060"/>
                          </a:solidFill>
                          <a:effectLst/>
                          <a:latin typeface="Calibri" panose="020F0502020204030204" pitchFamily="34" charset="0"/>
                        </a:rPr>
                        <a:t>VAAL UNIVERSITY OF TECHNOLOGY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346,622,555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baseline="0" dirty="0" smtClean="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45,299,186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25"/>
                  </a:ext>
                </a:extLst>
              </a:tr>
              <a:tr h="200605">
                <a:tc>
                  <a:txBody>
                    <a:bodyPr/>
                    <a:lstStyle/>
                    <a:p>
                      <a:pPr algn="l" rtl="0" fontAlgn="b"/>
                      <a:r>
                        <a:rPr lang="en-ZA" sz="1200" b="0" i="0" u="none" strike="noStrike" dirty="0">
                          <a:solidFill>
                            <a:srgbClr val="002060"/>
                          </a:solidFill>
                          <a:effectLst/>
                          <a:latin typeface="Calibri" panose="020F0502020204030204" pitchFamily="34" charset="0"/>
                        </a:rPr>
                        <a:t>WALTER SISULU UNIVERSITY</a:t>
                      </a:r>
                    </a:p>
                  </a:txBody>
                  <a:tcPr marL="10160" marR="10160" marT="10160" marB="0" anchor="ctr"/>
                </a:tc>
                <a:tc>
                  <a:txBody>
                    <a:bodyPr/>
                    <a:lstStyle/>
                    <a:p>
                      <a:pPr algn="r" rtl="0" fontAlgn="b"/>
                      <a:r>
                        <a:rPr lang="en-ZA" sz="1200" b="0" i="0" u="none" strike="noStrike" dirty="0">
                          <a:solidFill>
                            <a:srgbClr val="002060"/>
                          </a:solidFill>
                          <a:effectLst/>
                          <a:latin typeface="Calibri" panose="020F0502020204030204" pitchFamily="34" charset="0"/>
                        </a:rPr>
                        <a:t>                 </a:t>
                      </a:r>
                      <a:r>
                        <a:rPr lang="en-ZA" sz="1200" b="0" i="0" u="none" strike="noStrike" dirty="0" smtClean="0">
                          <a:solidFill>
                            <a:srgbClr val="002060"/>
                          </a:solidFill>
                          <a:effectLst/>
                          <a:latin typeface="Calibri" panose="020F0502020204030204" pitchFamily="34" charset="0"/>
                        </a:rPr>
                        <a:t>700,699,623 </a:t>
                      </a:r>
                      <a:endParaRPr lang="en-ZA" sz="1200" b="0" i="0" u="none" strike="noStrike" dirty="0">
                        <a:solidFill>
                          <a:srgbClr val="002060"/>
                        </a:solidFill>
                        <a:effectLst/>
                        <a:latin typeface="Calibri" panose="020F0502020204030204" pitchFamily="34" charset="0"/>
                      </a:endParaRPr>
                    </a:p>
                  </a:txBody>
                  <a:tcPr marL="10160" marR="10160" marT="10160" marB="0" anchor="ctr"/>
                </a:tc>
                <a:tc>
                  <a:txBody>
                    <a:bodyPr/>
                    <a:lstStyle/>
                    <a:p>
                      <a:pPr marL="0" algn="r" defTabSz="914400" rtl="0" eaLnBrk="1" fontAlgn="b" latinLnBrk="0" hangingPunct="1"/>
                      <a:r>
                        <a:rPr lang="en-ZA" sz="1200" b="0" i="0" u="none" strike="noStrike" kern="1200" dirty="0">
                          <a:solidFill>
                            <a:srgbClr val="002060"/>
                          </a:solidFill>
                          <a:effectLst/>
                          <a:latin typeface="Calibri" panose="020F0502020204030204" pitchFamily="34" charset="0"/>
                          <a:ea typeface="+mn-ea"/>
                          <a:cs typeface="+mn-cs"/>
                        </a:rPr>
                        <a:t>               </a:t>
                      </a:r>
                      <a:r>
                        <a:rPr lang="en-ZA" sz="1200" b="0" i="0" u="none" strike="noStrike" kern="1200" dirty="0" smtClean="0">
                          <a:solidFill>
                            <a:srgbClr val="002060"/>
                          </a:solidFill>
                          <a:effectLst/>
                          <a:latin typeface="Calibri" panose="020F0502020204030204" pitchFamily="34" charset="0"/>
                          <a:ea typeface="+mn-ea"/>
                          <a:cs typeface="+mn-cs"/>
                        </a:rPr>
                        <a:t>91,572,582 </a:t>
                      </a:r>
                      <a:endParaRPr lang="en-ZA" sz="1200" b="0" i="0" u="none" strike="noStrike" kern="1200" dirty="0">
                        <a:solidFill>
                          <a:srgbClr val="002060"/>
                        </a:solidFill>
                        <a:effectLst/>
                        <a:latin typeface="Calibri" panose="020F0502020204030204" pitchFamily="34" charset="0"/>
                        <a:ea typeface="+mn-ea"/>
                        <a:cs typeface="+mn-cs"/>
                      </a:endParaRPr>
                    </a:p>
                  </a:txBody>
                  <a:tcPr marL="10160" marR="10160" marT="10160" marB="0" anchor="ctr"/>
                </a:tc>
                <a:tc>
                  <a:txBody>
                    <a:bodyPr/>
                    <a:lstStyle/>
                    <a:p>
                      <a:pPr algn="ctr" fontAlgn="b"/>
                      <a:r>
                        <a:rPr lang="en-ZA" sz="1200" b="0" i="0" u="none" strike="noStrike" dirty="0">
                          <a:solidFill>
                            <a:srgbClr val="002060"/>
                          </a:solidFill>
                          <a:effectLst/>
                          <a:latin typeface="Calibri" panose="020F0502020204030204" pitchFamily="34" charset="0"/>
                        </a:rPr>
                        <a:t>13%</a:t>
                      </a:r>
                    </a:p>
                  </a:txBody>
                  <a:tcPr marL="10160" marR="10160" marT="10160" marB="0" anchor="ctr"/>
                </a:tc>
                <a:extLst>
                  <a:ext uri="{0D108BD9-81ED-4DB2-BD59-A6C34878D82A}">
                    <a16:rowId xmlns:a16="http://schemas.microsoft.com/office/drawing/2014/main" xmlns="" val="10026"/>
                  </a:ext>
                </a:extLst>
              </a:tr>
              <a:tr h="193040">
                <a:tc>
                  <a:txBody>
                    <a:bodyPr/>
                    <a:lstStyle/>
                    <a:p>
                      <a:pPr algn="l" rtl="0" fontAlgn="b"/>
                      <a:r>
                        <a:rPr lang="en-ZA" sz="1200" b="1" i="0" u="none" strike="noStrike" dirty="0" smtClean="0">
                          <a:solidFill>
                            <a:srgbClr val="002060"/>
                          </a:solidFill>
                          <a:effectLst/>
                          <a:latin typeface="Calibri" panose="020F0502020204030204" pitchFamily="34" charset="0"/>
                        </a:rPr>
                        <a:t>TOTAL</a:t>
                      </a:r>
                      <a:endParaRPr lang="en-ZA" sz="1200" b="1" i="0" u="none" strike="noStrike" dirty="0">
                        <a:solidFill>
                          <a:srgbClr val="002060"/>
                        </a:solidFill>
                        <a:effectLst/>
                        <a:latin typeface="Calibri" panose="020F0502020204030204" pitchFamily="34" charset="0"/>
                      </a:endParaRPr>
                    </a:p>
                  </a:txBody>
                  <a:tcPr marL="10160" marR="10160" marT="10160" marB="0" anchor="ctr"/>
                </a:tc>
                <a:tc>
                  <a:txBody>
                    <a:bodyPr/>
                    <a:lstStyle/>
                    <a:p>
                      <a:pPr algn="r" rtl="0" fontAlgn="b"/>
                      <a:r>
                        <a:rPr lang="en-ZA" sz="1100" b="1" i="0" u="none" strike="noStrike" dirty="0" smtClean="0">
                          <a:solidFill>
                            <a:srgbClr val="002060"/>
                          </a:solidFill>
                          <a:effectLst/>
                          <a:latin typeface="+mn-lt"/>
                        </a:rPr>
                        <a:t>11,845,000,000 </a:t>
                      </a:r>
                      <a:endParaRPr lang="en-ZA" sz="1100" b="1" i="0" u="none" strike="noStrike" dirty="0">
                        <a:solidFill>
                          <a:srgbClr val="002060"/>
                        </a:solidFill>
                        <a:effectLst/>
                        <a:latin typeface="+mn-lt"/>
                      </a:endParaRPr>
                    </a:p>
                  </a:txBody>
                  <a:tcPr marL="10160" marR="10160" marT="10160" marB="0" anchor="b"/>
                </a:tc>
                <a:tc>
                  <a:txBody>
                    <a:bodyPr/>
                    <a:lstStyle/>
                    <a:p>
                      <a:pPr algn="r" rtl="0" fontAlgn="b"/>
                      <a:r>
                        <a:rPr lang="en-ZA" sz="1100" b="1" i="0" u="none" strike="noStrike" dirty="0" smtClean="0">
                          <a:solidFill>
                            <a:srgbClr val="002060"/>
                          </a:solidFill>
                          <a:effectLst/>
                          <a:latin typeface="+mn-lt"/>
                        </a:rPr>
                        <a:t>      1,547,991,750 </a:t>
                      </a:r>
                      <a:endParaRPr lang="en-ZA" sz="1100" b="1" i="0" u="none" strike="noStrike" dirty="0">
                        <a:solidFill>
                          <a:srgbClr val="002060"/>
                        </a:solidFill>
                        <a:effectLst/>
                        <a:latin typeface="+mn-lt"/>
                      </a:endParaRPr>
                    </a:p>
                  </a:txBody>
                  <a:tcPr marL="10160" marR="10160" marT="10160" marB="0" anchor="b"/>
                </a:tc>
                <a:tc>
                  <a:txBody>
                    <a:bodyPr/>
                    <a:lstStyle/>
                    <a:p>
                      <a:pPr algn="ctr" fontAlgn="b"/>
                      <a:r>
                        <a:rPr lang="en-ZA" sz="1100" b="1" i="0" u="none" strike="noStrike" dirty="0" smtClean="0">
                          <a:solidFill>
                            <a:srgbClr val="002060"/>
                          </a:solidFill>
                          <a:effectLst/>
                          <a:latin typeface="+mn-lt"/>
                        </a:rPr>
                        <a:t>13%</a:t>
                      </a:r>
                      <a:endParaRPr lang="en-ZA" sz="1100" b="1" i="0" u="none" strike="noStrike" dirty="0">
                        <a:solidFill>
                          <a:srgbClr val="002060"/>
                        </a:solidFill>
                        <a:effectLst/>
                        <a:latin typeface="+mn-lt"/>
                      </a:endParaRPr>
                    </a:p>
                  </a:txBody>
                  <a:tcPr marL="10160" marR="10160" marT="10160" marB="0" anchor="b"/>
                </a:tc>
                <a:extLst>
                  <a:ext uri="{0D108BD9-81ED-4DB2-BD59-A6C34878D82A}">
                    <a16:rowId xmlns:a16="http://schemas.microsoft.com/office/drawing/2014/main" xmlns="" val="10027"/>
                  </a:ext>
                </a:extLst>
              </a:tr>
            </a:tbl>
          </a:graphicData>
        </a:graphic>
      </p:graphicFrame>
    </p:spTree>
    <p:extLst>
      <p:ext uri="{BB962C8B-B14F-4D97-AF65-F5344CB8AC3E}">
        <p14:creationId xmlns:p14="http://schemas.microsoft.com/office/powerpoint/2010/main" xmlns="" val="1499673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435" y="100654"/>
            <a:ext cx="10713152" cy="774121"/>
          </a:xfrm>
          <a:prstGeom prst="rect">
            <a:avLst/>
          </a:prstGeom>
        </p:spPr>
        <p:txBody>
          <a:bodyPr wrap="square" lIns="116336" tIns="58165" rIns="116336" bIns="58165">
            <a:spAutoFit/>
          </a:bodyPr>
          <a:lstStyle/>
          <a:p>
            <a:pPr defTabSz="1219170">
              <a:buClr>
                <a:srgbClr val="C00000"/>
              </a:buClr>
            </a:pPr>
            <a:r>
              <a:rPr lang="en-ZA" sz="4267" b="1" dirty="0">
                <a:solidFill>
                  <a:prstClr val="white">
                    <a:lumMod val="50000"/>
                  </a:prstClr>
                </a:solidFill>
                <a:cs typeface="Arial" panose="020B0604020202020204" pitchFamily="34" charset="0"/>
              </a:rPr>
              <a:t>2018 UPFRONTS - TVETs</a:t>
            </a:r>
          </a:p>
        </p:txBody>
      </p:sp>
      <p:graphicFrame>
        <p:nvGraphicFramePr>
          <p:cNvPr id="3" name="Table 2"/>
          <p:cNvGraphicFramePr>
            <a:graphicFrameLocks noGrp="1"/>
          </p:cNvGraphicFramePr>
          <p:nvPr>
            <p:extLst/>
          </p:nvPr>
        </p:nvGraphicFramePr>
        <p:xfrm>
          <a:off x="143339" y="1028733"/>
          <a:ext cx="6144682" cy="5898915"/>
        </p:xfrm>
        <a:graphic>
          <a:graphicData uri="http://schemas.openxmlformats.org/drawingml/2006/table">
            <a:tbl>
              <a:tblPr>
                <a:tableStyleId>{93296810-A885-4BE3-A3E7-6D5BEEA58F35}</a:tableStyleId>
              </a:tblPr>
              <a:tblGrid>
                <a:gridCol w="1394587">
                  <a:extLst>
                    <a:ext uri="{9D8B030D-6E8A-4147-A177-3AD203B41FA5}">
                      <a16:colId xmlns:a16="http://schemas.microsoft.com/office/drawing/2014/main" xmlns="" val="20000"/>
                    </a:ext>
                  </a:extLst>
                </a:gridCol>
                <a:gridCol w="1583365">
                  <a:extLst>
                    <a:ext uri="{9D8B030D-6E8A-4147-A177-3AD203B41FA5}">
                      <a16:colId xmlns:a16="http://schemas.microsoft.com/office/drawing/2014/main" xmlns="" val="20001"/>
                    </a:ext>
                  </a:extLst>
                </a:gridCol>
                <a:gridCol w="1583365">
                  <a:extLst>
                    <a:ext uri="{9D8B030D-6E8A-4147-A177-3AD203B41FA5}">
                      <a16:colId xmlns:a16="http://schemas.microsoft.com/office/drawing/2014/main" xmlns="" val="20002"/>
                    </a:ext>
                  </a:extLst>
                </a:gridCol>
                <a:gridCol w="1583365">
                  <a:extLst>
                    <a:ext uri="{9D8B030D-6E8A-4147-A177-3AD203B41FA5}">
                      <a16:colId xmlns:a16="http://schemas.microsoft.com/office/drawing/2014/main" xmlns="" val="20003"/>
                    </a:ext>
                  </a:extLst>
                </a:gridCol>
              </a:tblGrid>
              <a:tr h="331155">
                <a:tc>
                  <a:txBody>
                    <a:bodyPr/>
                    <a:lstStyle/>
                    <a:p>
                      <a:pPr algn="l" fontAlgn="ctr"/>
                      <a:r>
                        <a:rPr lang="en-ZA" sz="1100" b="1" u="none" strike="noStrike" dirty="0" smtClean="0">
                          <a:solidFill>
                            <a:schemeClr val="bg1"/>
                          </a:solidFill>
                          <a:effectLst/>
                        </a:rPr>
                        <a:t>INSTITUTION</a:t>
                      </a:r>
                      <a:endParaRPr lang="en-ZA" sz="1100" b="1" i="0" u="none" strike="noStrike" dirty="0">
                        <a:solidFill>
                          <a:schemeClr val="bg1"/>
                        </a:solidFill>
                        <a:effectLst/>
                        <a:latin typeface="Calibri" panose="020F0502020204030204" pitchFamily="34" charset="0"/>
                      </a:endParaRPr>
                    </a:p>
                  </a:txBody>
                  <a:tcPr marL="6035" marR="6035" marT="6035" marB="0" anchor="ctr">
                    <a:solidFill>
                      <a:schemeClr val="bg1">
                        <a:lumMod val="50000"/>
                      </a:schemeClr>
                    </a:solidFill>
                  </a:tcPr>
                </a:tc>
                <a:tc>
                  <a:txBody>
                    <a:bodyPr/>
                    <a:lstStyle/>
                    <a:p>
                      <a:pPr algn="ctr" fontAlgn="ctr"/>
                      <a:r>
                        <a:rPr lang="en-ZA" sz="1100" b="1" u="none" strike="noStrike" dirty="0" smtClean="0">
                          <a:solidFill>
                            <a:schemeClr val="bg1"/>
                          </a:solidFill>
                          <a:effectLst/>
                        </a:rPr>
                        <a:t>2017 ALLOCATION</a:t>
                      </a:r>
                      <a:endParaRPr lang="en-ZA" sz="1100" b="1" i="0" u="none" strike="noStrike" dirty="0">
                        <a:solidFill>
                          <a:schemeClr val="bg1"/>
                        </a:solidFill>
                        <a:effectLst/>
                        <a:latin typeface="Calibri" panose="020F0502020204030204" pitchFamily="34" charset="0"/>
                      </a:endParaRPr>
                    </a:p>
                  </a:txBody>
                  <a:tcPr marL="6035" marR="6035" marT="6035" marB="0" anchor="ctr">
                    <a:solidFill>
                      <a:schemeClr val="bg1">
                        <a:lumMod val="50000"/>
                      </a:schemeClr>
                    </a:solidFill>
                  </a:tcPr>
                </a:tc>
                <a:tc>
                  <a:txBody>
                    <a:bodyPr/>
                    <a:lstStyle/>
                    <a:p>
                      <a:pPr algn="ctr" fontAlgn="ctr"/>
                      <a:r>
                        <a:rPr lang="en-ZA" sz="1100" b="1" u="none" strike="noStrike" dirty="0" smtClean="0">
                          <a:solidFill>
                            <a:schemeClr val="bg1"/>
                          </a:solidFill>
                          <a:effectLst/>
                        </a:rPr>
                        <a:t>2018 ALLOCATION</a:t>
                      </a:r>
                      <a:endParaRPr lang="en-ZA" sz="1100" b="1" i="0" u="none" strike="noStrike" dirty="0">
                        <a:solidFill>
                          <a:schemeClr val="bg1"/>
                        </a:solidFill>
                        <a:effectLst/>
                        <a:latin typeface="Calibri" panose="020F0502020204030204" pitchFamily="34" charset="0"/>
                      </a:endParaRPr>
                    </a:p>
                  </a:txBody>
                  <a:tcPr marL="6035" marR="6035" marT="6035" marB="0" anchor="ctr">
                    <a:solidFill>
                      <a:schemeClr val="bg1">
                        <a:lumMod val="50000"/>
                      </a:schemeClr>
                    </a:solidFill>
                  </a:tcPr>
                </a:tc>
                <a:tc>
                  <a:txBody>
                    <a:bodyPr/>
                    <a:lstStyle/>
                    <a:p>
                      <a:pPr algn="ctr" fontAlgn="ctr"/>
                      <a:r>
                        <a:rPr lang="en-ZA" sz="1100" b="1" u="none" strike="noStrike" dirty="0" smtClean="0">
                          <a:solidFill>
                            <a:schemeClr val="bg1"/>
                          </a:solidFill>
                          <a:effectLst/>
                        </a:rPr>
                        <a:t> UPFRONT PAYMENT - 2018 </a:t>
                      </a:r>
                      <a:endParaRPr lang="en-ZA" sz="1100" b="1" i="0" u="none" strike="noStrike" dirty="0">
                        <a:solidFill>
                          <a:schemeClr val="bg1"/>
                        </a:solidFill>
                        <a:effectLst/>
                        <a:latin typeface="Calibri" panose="020F0502020204030204" pitchFamily="34" charset="0"/>
                      </a:endParaRPr>
                    </a:p>
                  </a:txBody>
                  <a:tcPr marL="6035" marR="6035" marT="6035" marB="0" anchor="ctr">
                    <a:solidFill>
                      <a:schemeClr val="bg1">
                        <a:lumMod val="50000"/>
                      </a:schemeClr>
                    </a:solidFill>
                  </a:tcPr>
                </a:tc>
                <a:extLst>
                  <a:ext uri="{0D108BD9-81ED-4DB2-BD59-A6C34878D82A}">
                    <a16:rowId xmlns:a16="http://schemas.microsoft.com/office/drawing/2014/main" xmlns="" val="10000"/>
                  </a:ext>
                </a:extLst>
              </a:tr>
              <a:tr h="168595">
                <a:tc>
                  <a:txBody>
                    <a:bodyPr/>
                    <a:lstStyle/>
                    <a:p>
                      <a:pPr algn="l" fontAlgn="b"/>
                      <a:r>
                        <a:rPr lang="en-ZA" sz="1100" u="none" strike="noStrike" dirty="0">
                          <a:solidFill>
                            <a:srgbClr val="002060"/>
                          </a:solidFill>
                          <a:effectLst/>
                        </a:rPr>
                        <a:t>BOLAND</a:t>
                      </a:r>
                      <a:endParaRPr lang="en-ZA" sz="1100" b="0" i="0" u="none" strike="noStrike" dirty="0">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37.9m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40.1m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6,012,508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01"/>
                  </a:ext>
                </a:extLst>
              </a:tr>
              <a:tr h="168595">
                <a:tc>
                  <a:txBody>
                    <a:bodyPr/>
                    <a:lstStyle/>
                    <a:p>
                      <a:pPr algn="l" fontAlgn="b"/>
                      <a:r>
                        <a:rPr lang="en-ZA" sz="1100" u="none" strike="noStrike">
                          <a:solidFill>
                            <a:srgbClr val="002060"/>
                          </a:solidFill>
                          <a:effectLst/>
                        </a:rPr>
                        <a:t>BUFFALOCITY</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35.0m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37.1m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5,561,007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02"/>
                  </a:ext>
                </a:extLst>
              </a:tr>
              <a:tr h="168595">
                <a:tc>
                  <a:txBody>
                    <a:bodyPr/>
                    <a:lstStyle/>
                    <a:p>
                      <a:pPr algn="l" fontAlgn="b"/>
                      <a:r>
                        <a:rPr lang="en-ZA" sz="1100" u="none" strike="noStrike">
                          <a:solidFill>
                            <a:srgbClr val="002060"/>
                          </a:solidFill>
                          <a:effectLst/>
                        </a:rPr>
                        <a:t>CAPECOLLEGE</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a:solidFill>
                            <a:srgbClr val="002060"/>
                          </a:solidFill>
                          <a:effectLst/>
                        </a:rPr>
                        <a:t>50.3m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53.2m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7,986,419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03"/>
                  </a:ext>
                </a:extLst>
              </a:tr>
              <a:tr h="168595">
                <a:tc>
                  <a:txBody>
                    <a:bodyPr/>
                    <a:lstStyle/>
                    <a:p>
                      <a:pPr algn="l" fontAlgn="b"/>
                      <a:r>
                        <a:rPr lang="en-ZA" sz="1100" u="none" strike="noStrike">
                          <a:solidFill>
                            <a:srgbClr val="002060"/>
                          </a:solidFill>
                          <a:effectLst/>
                        </a:rPr>
                        <a:t>CAPRICORN</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79.2m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83.8m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12,570,786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04"/>
                  </a:ext>
                </a:extLst>
              </a:tr>
              <a:tr h="168595">
                <a:tc>
                  <a:txBody>
                    <a:bodyPr/>
                    <a:lstStyle/>
                    <a:p>
                      <a:pPr algn="l" fontAlgn="b"/>
                      <a:r>
                        <a:rPr lang="en-ZA" sz="1100" u="none" strike="noStrike">
                          <a:solidFill>
                            <a:srgbClr val="002060"/>
                          </a:solidFill>
                          <a:effectLst/>
                        </a:rPr>
                        <a:t>CENTRALJHB</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56.8m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60.1m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9,015,588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05"/>
                  </a:ext>
                </a:extLst>
              </a:tr>
              <a:tr h="168595">
                <a:tc>
                  <a:txBody>
                    <a:bodyPr/>
                    <a:lstStyle/>
                    <a:p>
                      <a:pPr algn="l" fontAlgn="b"/>
                      <a:r>
                        <a:rPr lang="en-ZA" sz="1100" u="none" strike="noStrike">
                          <a:solidFill>
                            <a:srgbClr val="002060"/>
                          </a:solidFill>
                          <a:effectLst/>
                        </a:rPr>
                        <a:t>COASTALKZN</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a:solidFill>
                            <a:srgbClr val="002060"/>
                          </a:solidFill>
                          <a:effectLst/>
                        </a:rPr>
                        <a:t>85.9m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90.9m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13,632,489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06"/>
                  </a:ext>
                </a:extLst>
              </a:tr>
              <a:tr h="168595">
                <a:tc>
                  <a:txBody>
                    <a:bodyPr/>
                    <a:lstStyle/>
                    <a:p>
                      <a:pPr algn="l" fontAlgn="b"/>
                      <a:r>
                        <a:rPr lang="en-ZA" sz="1100" u="none" strike="noStrike">
                          <a:solidFill>
                            <a:srgbClr val="002060"/>
                          </a:solidFill>
                          <a:effectLst/>
                        </a:rPr>
                        <a:t>EASTCAPEMID</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39.3m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41.6m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6,237,386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07"/>
                  </a:ext>
                </a:extLst>
              </a:tr>
              <a:tr h="168595">
                <a:tc>
                  <a:txBody>
                    <a:bodyPr/>
                    <a:lstStyle/>
                    <a:p>
                      <a:pPr algn="l" fontAlgn="b"/>
                      <a:r>
                        <a:rPr lang="en-ZA" sz="1100" u="none" strike="noStrike">
                          <a:solidFill>
                            <a:srgbClr val="002060"/>
                          </a:solidFill>
                          <a:effectLst/>
                        </a:rPr>
                        <a:t>EHLAZENI</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41.2m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43.5m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6,530,505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08"/>
                  </a:ext>
                </a:extLst>
              </a:tr>
              <a:tr h="168595">
                <a:tc>
                  <a:txBody>
                    <a:bodyPr/>
                    <a:lstStyle/>
                    <a:p>
                      <a:pPr algn="l" fontAlgn="b"/>
                      <a:r>
                        <a:rPr lang="en-ZA" sz="1100" u="none" strike="noStrike">
                          <a:solidFill>
                            <a:srgbClr val="002060"/>
                          </a:solidFill>
                          <a:effectLst/>
                        </a:rPr>
                        <a:t>EKURHULENIEA</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57.4m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60.7m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9,106,682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09"/>
                  </a:ext>
                </a:extLst>
              </a:tr>
              <a:tr h="168595">
                <a:tc>
                  <a:txBody>
                    <a:bodyPr/>
                    <a:lstStyle/>
                    <a:p>
                      <a:pPr algn="l" fontAlgn="b"/>
                      <a:r>
                        <a:rPr lang="en-ZA" sz="1100" u="none" strike="noStrike">
                          <a:solidFill>
                            <a:srgbClr val="002060"/>
                          </a:solidFill>
                          <a:effectLst/>
                        </a:rPr>
                        <a:t>EKURHULENIWE</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80.1m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84.7m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12,708,061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0"/>
                  </a:ext>
                </a:extLst>
              </a:tr>
              <a:tr h="168595">
                <a:tc>
                  <a:txBody>
                    <a:bodyPr/>
                    <a:lstStyle/>
                    <a:p>
                      <a:pPr algn="l" fontAlgn="b"/>
                      <a:r>
                        <a:rPr lang="en-ZA" sz="1100" u="none" strike="noStrike">
                          <a:solidFill>
                            <a:srgbClr val="002060"/>
                          </a:solidFill>
                          <a:effectLst/>
                        </a:rPr>
                        <a:t>ELANGENI</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62.9m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66.5m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9,981,119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1"/>
                  </a:ext>
                </a:extLst>
              </a:tr>
              <a:tr h="168595">
                <a:tc>
                  <a:txBody>
                    <a:bodyPr/>
                    <a:lstStyle/>
                    <a:p>
                      <a:pPr algn="l" fontAlgn="b"/>
                      <a:r>
                        <a:rPr lang="en-ZA" sz="1100" u="none" strike="noStrike">
                          <a:solidFill>
                            <a:srgbClr val="002060"/>
                          </a:solidFill>
                          <a:effectLst/>
                        </a:rPr>
                        <a:t>ESAYIDI</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59.7m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63.2m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9,479,945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2"/>
                  </a:ext>
                </a:extLst>
              </a:tr>
              <a:tr h="168595">
                <a:tc>
                  <a:txBody>
                    <a:bodyPr/>
                    <a:lstStyle/>
                    <a:p>
                      <a:pPr algn="l" fontAlgn="b"/>
                      <a:r>
                        <a:rPr lang="en-ZA" sz="1100" u="none" strike="noStrike">
                          <a:solidFill>
                            <a:srgbClr val="002060"/>
                          </a:solidFill>
                          <a:effectLst/>
                        </a:rPr>
                        <a:t>FALSEBAY</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34.6m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36.6m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5,494,035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3"/>
                  </a:ext>
                </a:extLst>
              </a:tr>
              <a:tr h="168595">
                <a:tc>
                  <a:txBody>
                    <a:bodyPr/>
                    <a:lstStyle/>
                    <a:p>
                      <a:pPr algn="l" fontAlgn="b"/>
                      <a:r>
                        <a:rPr lang="en-ZA" sz="1100" u="none" strike="noStrike">
                          <a:solidFill>
                            <a:srgbClr val="002060"/>
                          </a:solidFill>
                          <a:effectLst/>
                        </a:rPr>
                        <a:t>FLAVIUSMAREK</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22.3m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23.6m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3,545,517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4"/>
                  </a:ext>
                </a:extLst>
              </a:tr>
              <a:tr h="168595">
                <a:tc>
                  <a:txBody>
                    <a:bodyPr/>
                    <a:lstStyle/>
                    <a:p>
                      <a:pPr algn="l" fontAlgn="b"/>
                      <a:r>
                        <a:rPr lang="en-ZA" sz="1100" u="none" strike="noStrike">
                          <a:solidFill>
                            <a:srgbClr val="002060"/>
                          </a:solidFill>
                          <a:effectLst/>
                        </a:rPr>
                        <a:t>GERTSIBANDE</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55.6m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58.8m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8,818,324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5"/>
                  </a:ext>
                </a:extLst>
              </a:tr>
              <a:tr h="168595">
                <a:tc>
                  <a:txBody>
                    <a:bodyPr/>
                    <a:lstStyle/>
                    <a:p>
                      <a:pPr algn="l" fontAlgn="b"/>
                      <a:r>
                        <a:rPr lang="en-ZA" sz="1100" u="none" strike="noStrike">
                          <a:solidFill>
                            <a:srgbClr val="002060"/>
                          </a:solidFill>
                          <a:effectLst/>
                        </a:rPr>
                        <a:t>GOLDFIELDS</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26.8m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28.4m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4,256,493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6"/>
                  </a:ext>
                </a:extLst>
              </a:tr>
              <a:tr h="168595">
                <a:tc>
                  <a:txBody>
                    <a:bodyPr/>
                    <a:lstStyle/>
                    <a:p>
                      <a:pPr algn="l" fontAlgn="b"/>
                      <a:r>
                        <a:rPr lang="en-ZA" sz="1100" u="none" strike="noStrike">
                          <a:solidFill>
                            <a:srgbClr val="002060"/>
                          </a:solidFill>
                          <a:effectLst/>
                        </a:rPr>
                        <a:t>IKHALA</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a:solidFill>
                            <a:srgbClr val="002060"/>
                          </a:solidFill>
                          <a:effectLst/>
                        </a:rPr>
                        <a:t>24.6m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26.0m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3,903,544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7"/>
                  </a:ext>
                </a:extLst>
              </a:tr>
              <a:tr h="168595">
                <a:tc>
                  <a:txBody>
                    <a:bodyPr/>
                    <a:lstStyle/>
                    <a:p>
                      <a:pPr algn="l" fontAlgn="b"/>
                      <a:r>
                        <a:rPr lang="en-ZA" sz="1100" u="none" strike="noStrike" dirty="0">
                          <a:solidFill>
                            <a:srgbClr val="002060"/>
                          </a:solidFill>
                          <a:effectLst/>
                        </a:rPr>
                        <a:t>INGWE</a:t>
                      </a:r>
                      <a:endParaRPr lang="en-ZA" sz="1100" b="0" i="0" u="none" strike="noStrike" dirty="0">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a:solidFill>
                            <a:srgbClr val="002060"/>
                          </a:solidFill>
                          <a:effectLst/>
                        </a:rPr>
                        <a:t>38.8m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41.1m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6,164,543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8"/>
                  </a:ext>
                </a:extLst>
              </a:tr>
              <a:tr h="168595">
                <a:tc>
                  <a:txBody>
                    <a:bodyPr/>
                    <a:lstStyle/>
                    <a:p>
                      <a:pPr algn="l" fontAlgn="b"/>
                      <a:r>
                        <a:rPr lang="en-ZA" sz="1100" u="none" strike="noStrike" dirty="0">
                          <a:solidFill>
                            <a:srgbClr val="002060"/>
                          </a:solidFill>
                          <a:effectLst/>
                        </a:rPr>
                        <a:t>KINGHINTSA</a:t>
                      </a:r>
                      <a:endParaRPr lang="en-ZA" sz="1100" b="0" i="0" u="none" strike="noStrike" dirty="0">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a:solidFill>
                            <a:srgbClr val="002060"/>
                          </a:solidFill>
                          <a:effectLst/>
                        </a:rPr>
                        <a:t>22.9m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24.2m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3,629,469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19"/>
                  </a:ext>
                </a:extLst>
              </a:tr>
              <a:tr h="168595">
                <a:tc>
                  <a:txBody>
                    <a:bodyPr/>
                    <a:lstStyle/>
                    <a:p>
                      <a:pPr algn="l" fontAlgn="b"/>
                      <a:r>
                        <a:rPr lang="en-ZA" sz="1100" u="none" strike="noStrike" dirty="0">
                          <a:solidFill>
                            <a:srgbClr val="002060"/>
                          </a:solidFill>
                          <a:effectLst/>
                        </a:rPr>
                        <a:t>KINGSABATA</a:t>
                      </a:r>
                      <a:endParaRPr lang="en-ZA" sz="1100" b="0" i="0" u="none" strike="noStrike" dirty="0">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a:solidFill>
                            <a:srgbClr val="002060"/>
                          </a:solidFill>
                          <a:effectLst/>
                        </a:rPr>
                        <a:t>40.2m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42.6m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6,385,771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0"/>
                  </a:ext>
                </a:extLst>
              </a:tr>
              <a:tr h="168595">
                <a:tc>
                  <a:txBody>
                    <a:bodyPr/>
                    <a:lstStyle/>
                    <a:p>
                      <a:pPr algn="l" fontAlgn="b"/>
                      <a:r>
                        <a:rPr lang="en-ZA" sz="1100" u="none" strike="noStrike" dirty="0">
                          <a:solidFill>
                            <a:srgbClr val="002060"/>
                          </a:solidFill>
                          <a:effectLst/>
                        </a:rPr>
                        <a:t>LEPHALALE</a:t>
                      </a:r>
                      <a:endParaRPr lang="en-ZA" sz="1100" b="0" i="0" u="none" strike="noStrike" dirty="0">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a:solidFill>
                            <a:srgbClr val="002060"/>
                          </a:solidFill>
                          <a:effectLst/>
                        </a:rPr>
                        <a:t>16.0m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16.9m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2,541,739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1"/>
                  </a:ext>
                </a:extLst>
              </a:tr>
              <a:tr h="168595">
                <a:tc>
                  <a:txBody>
                    <a:bodyPr/>
                    <a:lstStyle/>
                    <a:p>
                      <a:pPr algn="l" fontAlgn="b"/>
                      <a:r>
                        <a:rPr lang="en-ZA" sz="1100" u="none" strike="noStrike" dirty="0">
                          <a:solidFill>
                            <a:srgbClr val="002060"/>
                          </a:solidFill>
                          <a:effectLst/>
                        </a:rPr>
                        <a:t>LETABA</a:t>
                      </a:r>
                      <a:endParaRPr lang="en-ZA" sz="1100" b="0" i="0" u="none" strike="noStrike" dirty="0">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a:solidFill>
                            <a:srgbClr val="002060"/>
                          </a:solidFill>
                          <a:effectLst/>
                        </a:rPr>
                        <a:t>32.4m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34.3m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5,141,087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2"/>
                  </a:ext>
                </a:extLst>
              </a:tr>
              <a:tr h="168595">
                <a:tc>
                  <a:txBody>
                    <a:bodyPr/>
                    <a:lstStyle/>
                    <a:p>
                      <a:pPr algn="l" fontAlgn="b"/>
                      <a:r>
                        <a:rPr lang="en-ZA" sz="1100" u="none" strike="noStrike" dirty="0">
                          <a:solidFill>
                            <a:srgbClr val="002060"/>
                          </a:solidFill>
                          <a:effectLst/>
                        </a:rPr>
                        <a:t>LOVEDALE</a:t>
                      </a:r>
                      <a:endParaRPr lang="en-ZA" sz="1100" b="0" i="0" u="none" strike="noStrike" dirty="0">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a:solidFill>
                            <a:srgbClr val="002060"/>
                          </a:solidFill>
                          <a:effectLst/>
                        </a:rPr>
                        <a:t>21.5m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22.8m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3,413,796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3"/>
                  </a:ext>
                </a:extLst>
              </a:tr>
              <a:tr h="168595">
                <a:tc>
                  <a:txBody>
                    <a:bodyPr/>
                    <a:lstStyle/>
                    <a:p>
                      <a:pPr algn="l" fontAlgn="b"/>
                      <a:r>
                        <a:rPr lang="en-ZA" sz="1100" u="none" strike="noStrike">
                          <a:solidFill>
                            <a:srgbClr val="002060"/>
                          </a:solidFill>
                          <a:effectLst/>
                        </a:rPr>
                        <a:t>MAJUBA</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96.3m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101.9m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15,281,699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4"/>
                  </a:ext>
                </a:extLst>
              </a:tr>
              <a:tr h="168595">
                <a:tc>
                  <a:txBody>
                    <a:bodyPr/>
                    <a:lstStyle/>
                    <a:p>
                      <a:pPr algn="l" fontAlgn="b"/>
                      <a:r>
                        <a:rPr lang="en-ZA" sz="1100" u="none" strike="noStrike">
                          <a:solidFill>
                            <a:srgbClr val="002060"/>
                          </a:solidFill>
                          <a:effectLst/>
                        </a:rPr>
                        <a:t>MALUTI</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43.5m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46.0m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6,905,196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5"/>
                  </a:ext>
                </a:extLst>
              </a:tr>
              <a:tr h="168595">
                <a:tc>
                  <a:txBody>
                    <a:bodyPr/>
                    <a:lstStyle/>
                    <a:p>
                      <a:pPr algn="l" fontAlgn="b"/>
                      <a:r>
                        <a:rPr lang="en-ZA" sz="1100" u="none" strike="noStrike">
                          <a:solidFill>
                            <a:srgbClr val="002060"/>
                          </a:solidFill>
                          <a:effectLst/>
                        </a:rPr>
                        <a:t>MNAMBITHI</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39.4m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41.7m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6,252,463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6"/>
                  </a:ext>
                </a:extLst>
              </a:tr>
              <a:tr h="168595">
                <a:tc>
                  <a:txBody>
                    <a:bodyPr/>
                    <a:lstStyle/>
                    <a:p>
                      <a:pPr algn="l" fontAlgn="b"/>
                      <a:r>
                        <a:rPr lang="en-ZA" sz="1100" u="none" strike="noStrike">
                          <a:solidFill>
                            <a:srgbClr val="002060"/>
                          </a:solidFill>
                          <a:effectLst/>
                        </a:rPr>
                        <a:t>MOPANI</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40.3m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42.6m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6,396,404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7"/>
                  </a:ext>
                </a:extLst>
              </a:tr>
              <a:tr h="168595">
                <a:tc>
                  <a:txBody>
                    <a:bodyPr/>
                    <a:lstStyle/>
                    <a:p>
                      <a:pPr algn="l" fontAlgn="b"/>
                      <a:r>
                        <a:rPr lang="en-ZA" sz="1100" u="none" strike="noStrike">
                          <a:solidFill>
                            <a:srgbClr val="002060"/>
                          </a:solidFill>
                          <a:effectLst/>
                        </a:rPr>
                        <a:t>MOTHEO</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78.4m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82.9m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12,440,176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8"/>
                  </a:ext>
                </a:extLst>
              </a:tr>
              <a:tr h="168595">
                <a:tc>
                  <a:txBody>
                    <a:bodyPr/>
                    <a:lstStyle/>
                    <a:p>
                      <a:pPr algn="l" fontAlgn="b"/>
                      <a:r>
                        <a:rPr lang="en-ZA" sz="1100" u="none" strike="noStrike">
                          <a:solidFill>
                            <a:srgbClr val="002060"/>
                          </a:solidFill>
                          <a:effectLst/>
                        </a:rPr>
                        <a:t>MTHASHANA</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31.8m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33.6m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5,043,169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29"/>
                  </a:ext>
                </a:extLst>
              </a:tr>
              <a:tr h="168595">
                <a:tc>
                  <a:txBody>
                    <a:bodyPr/>
                    <a:lstStyle/>
                    <a:p>
                      <a:pPr algn="l" fontAlgn="b"/>
                      <a:r>
                        <a:rPr lang="en-ZA" sz="1100" u="none" strike="noStrike">
                          <a:solidFill>
                            <a:srgbClr val="002060"/>
                          </a:solidFill>
                          <a:effectLst/>
                        </a:rPr>
                        <a:t>NCRURAL</a:t>
                      </a:r>
                      <a:endParaRPr lang="en-ZA" sz="1100" b="0" i="0" u="none" strike="noStrike">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24.1m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25.5m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3,827,844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30"/>
                  </a:ext>
                </a:extLst>
              </a:tr>
              <a:tr h="168595">
                <a:tc>
                  <a:txBody>
                    <a:bodyPr/>
                    <a:lstStyle/>
                    <a:p>
                      <a:pPr algn="l" fontAlgn="b"/>
                      <a:r>
                        <a:rPr lang="en-ZA" sz="1100" u="none" strike="noStrike" dirty="0">
                          <a:solidFill>
                            <a:srgbClr val="002060"/>
                          </a:solidFill>
                          <a:effectLst/>
                        </a:rPr>
                        <a:t>NCURBAN</a:t>
                      </a:r>
                      <a:endParaRPr lang="en-ZA" sz="1100" b="0" i="0" u="none" strike="noStrike" dirty="0">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25.9m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27.4m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4,102,554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31"/>
                  </a:ext>
                </a:extLst>
              </a:tr>
              <a:tr h="168595">
                <a:tc>
                  <a:txBody>
                    <a:bodyPr/>
                    <a:lstStyle/>
                    <a:p>
                      <a:pPr algn="l" fontAlgn="b"/>
                      <a:r>
                        <a:rPr lang="en-ZA" sz="1100" u="none" strike="noStrike" dirty="0">
                          <a:solidFill>
                            <a:srgbClr val="002060"/>
                          </a:solidFill>
                          <a:effectLst/>
                        </a:rPr>
                        <a:t>NKANGALA</a:t>
                      </a:r>
                      <a:endParaRPr lang="en-ZA" sz="1100" b="0" i="0" u="none" strike="noStrike" dirty="0">
                        <a:solidFill>
                          <a:srgbClr val="002060"/>
                        </a:solidFill>
                        <a:effectLst/>
                        <a:latin typeface="Calibri" panose="020F0502020204030204" pitchFamily="34" charset="0"/>
                      </a:endParaRPr>
                    </a:p>
                  </a:txBody>
                  <a:tcPr marL="72417" marR="6035" marT="6035" marB="0" anchor="ctr"/>
                </a:tc>
                <a:tc>
                  <a:txBody>
                    <a:bodyPr/>
                    <a:lstStyle/>
                    <a:p>
                      <a:pPr algn="r" fontAlgn="b"/>
                      <a:r>
                        <a:rPr lang="en-ZA" sz="1100" u="none" strike="noStrike" dirty="0">
                          <a:solidFill>
                            <a:srgbClr val="002060"/>
                          </a:solidFill>
                          <a:effectLst/>
                        </a:rPr>
                        <a:t>52.7m</a:t>
                      </a:r>
                      <a:endParaRPr lang="en-ZA" sz="1100" b="0" i="0" u="none" strike="noStrike" dirty="0">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a:solidFill>
                            <a:srgbClr val="002060"/>
                          </a:solidFill>
                          <a:effectLst/>
                        </a:rPr>
                        <a:t>55.8m</a:t>
                      </a:r>
                      <a:endParaRPr lang="en-ZA" sz="1100" b="0" i="0" u="none" strike="noStrike">
                        <a:solidFill>
                          <a:srgbClr val="002060"/>
                        </a:solidFill>
                        <a:effectLst/>
                        <a:latin typeface="Calibri" panose="020F0502020204030204" pitchFamily="34" charset="0"/>
                      </a:endParaRPr>
                    </a:p>
                  </a:txBody>
                  <a:tcPr marL="6035" marR="6035" marT="6035" marB="0" anchor="ctr"/>
                </a:tc>
                <a:tc>
                  <a:txBody>
                    <a:bodyPr/>
                    <a:lstStyle/>
                    <a:p>
                      <a:pPr algn="r" fontAlgn="b"/>
                      <a:r>
                        <a:rPr lang="en-ZA" sz="1100" u="none" strike="noStrike" dirty="0">
                          <a:solidFill>
                            <a:srgbClr val="002060"/>
                          </a:solidFill>
                          <a:effectLst/>
                        </a:rPr>
                        <a:t>                   </a:t>
                      </a:r>
                      <a:r>
                        <a:rPr lang="en-ZA" sz="1100" u="none" strike="noStrike" dirty="0" smtClean="0">
                          <a:solidFill>
                            <a:srgbClr val="002060"/>
                          </a:solidFill>
                          <a:effectLst/>
                        </a:rPr>
                        <a:t>8,365,395 </a:t>
                      </a:r>
                      <a:endParaRPr lang="en-ZA" sz="1100" b="0" i="0" u="none" strike="noStrike" dirty="0">
                        <a:solidFill>
                          <a:srgbClr val="002060"/>
                        </a:solidFill>
                        <a:effectLst/>
                        <a:latin typeface="Calibri" panose="020F0502020204030204" pitchFamily="34" charset="0"/>
                      </a:endParaRPr>
                    </a:p>
                  </a:txBody>
                  <a:tcPr marL="6035" marR="6035" marT="6035" marB="0" anchor="ctr"/>
                </a:tc>
                <a:extLst>
                  <a:ext uri="{0D108BD9-81ED-4DB2-BD59-A6C34878D82A}">
                    <a16:rowId xmlns:a16="http://schemas.microsoft.com/office/drawing/2014/main" xmlns="" val="10032"/>
                  </a:ext>
                </a:extLst>
              </a:tr>
            </a:tbl>
          </a:graphicData>
        </a:graphic>
      </p:graphicFrame>
      <p:graphicFrame>
        <p:nvGraphicFramePr>
          <p:cNvPr id="7" name="Table 6"/>
          <p:cNvGraphicFramePr>
            <a:graphicFrameLocks noGrp="1"/>
          </p:cNvGraphicFramePr>
          <p:nvPr>
            <p:extLst/>
          </p:nvPr>
        </p:nvGraphicFramePr>
        <p:xfrm>
          <a:off x="6480044" y="1029335"/>
          <a:ext cx="5637238" cy="3641140"/>
        </p:xfrm>
        <a:graphic>
          <a:graphicData uri="http://schemas.openxmlformats.org/drawingml/2006/table">
            <a:tbl>
              <a:tblPr>
                <a:tableStyleId>{93296810-A885-4BE3-A3E7-6D5BEEA58F35}</a:tableStyleId>
              </a:tblPr>
              <a:tblGrid>
                <a:gridCol w="1440160">
                  <a:extLst>
                    <a:ext uri="{9D8B030D-6E8A-4147-A177-3AD203B41FA5}">
                      <a16:colId xmlns:a16="http://schemas.microsoft.com/office/drawing/2014/main" xmlns="" val="20000"/>
                    </a:ext>
                  </a:extLst>
                </a:gridCol>
                <a:gridCol w="1291864">
                  <a:extLst>
                    <a:ext uri="{9D8B030D-6E8A-4147-A177-3AD203B41FA5}">
                      <a16:colId xmlns:a16="http://schemas.microsoft.com/office/drawing/2014/main" xmlns="" val="20001"/>
                    </a:ext>
                  </a:extLst>
                </a:gridCol>
                <a:gridCol w="1452607">
                  <a:extLst>
                    <a:ext uri="{9D8B030D-6E8A-4147-A177-3AD203B41FA5}">
                      <a16:colId xmlns:a16="http://schemas.microsoft.com/office/drawing/2014/main" xmlns="" val="20002"/>
                    </a:ext>
                  </a:extLst>
                </a:gridCol>
                <a:gridCol w="1452607">
                  <a:extLst>
                    <a:ext uri="{9D8B030D-6E8A-4147-A177-3AD203B41FA5}">
                      <a16:colId xmlns:a16="http://schemas.microsoft.com/office/drawing/2014/main" xmlns="" val="20003"/>
                    </a:ext>
                  </a:extLst>
                </a:gridCol>
              </a:tblGrid>
              <a:tr h="331155">
                <a:tc>
                  <a:txBody>
                    <a:bodyPr/>
                    <a:lstStyle/>
                    <a:p>
                      <a:pPr algn="l" fontAlgn="ctr"/>
                      <a:r>
                        <a:rPr lang="en-ZA" sz="1100" b="1" u="none" strike="noStrike" dirty="0" smtClean="0">
                          <a:solidFill>
                            <a:schemeClr val="bg1"/>
                          </a:solidFill>
                          <a:effectLst/>
                        </a:rPr>
                        <a:t>INSTITUTION</a:t>
                      </a:r>
                      <a:endParaRPr lang="en-ZA" sz="1100" b="1" i="0" u="none" strike="noStrike" dirty="0">
                        <a:solidFill>
                          <a:schemeClr val="bg1"/>
                        </a:solidFill>
                        <a:effectLst/>
                        <a:latin typeface="Calibri" panose="020F0502020204030204" pitchFamily="34" charset="0"/>
                      </a:endParaRPr>
                    </a:p>
                  </a:txBody>
                  <a:tcPr marL="6035" marR="6035" marT="6035" marB="0" anchor="ctr">
                    <a:solidFill>
                      <a:schemeClr val="bg1">
                        <a:lumMod val="50000"/>
                      </a:schemeClr>
                    </a:solidFill>
                  </a:tcPr>
                </a:tc>
                <a:tc>
                  <a:txBody>
                    <a:bodyPr/>
                    <a:lstStyle/>
                    <a:p>
                      <a:pPr algn="ctr" fontAlgn="ctr"/>
                      <a:r>
                        <a:rPr lang="en-ZA" sz="1100" b="1" u="none" strike="noStrike" dirty="0" smtClean="0">
                          <a:solidFill>
                            <a:schemeClr val="bg1"/>
                          </a:solidFill>
                          <a:effectLst/>
                        </a:rPr>
                        <a:t>2017 ALLOCATION</a:t>
                      </a:r>
                      <a:endParaRPr lang="en-ZA" sz="1100" b="1" i="0" u="none" strike="noStrike" dirty="0">
                        <a:solidFill>
                          <a:schemeClr val="bg1"/>
                        </a:solidFill>
                        <a:effectLst/>
                        <a:latin typeface="Calibri" panose="020F0502020204030204" pitchFamily="34" charset="0"/>
                      </a:endParaRPr>
                    </a:p>
                  </a:txBody>
                  <a:tcPr marL="6035" marR="6035" marT="6035" marB="0" anchor="ctr">
                    <a:solidFill>
                      <a:schemeClr val="bg1">
                        <a:lumMod val="50000"/>
                      </a:schemeClr>
                    </a:solidFill>
                  </a:tcPr>
                </a:tc>
                <a:tc>
                  <a:txBody>
                    <a:bodyPr/>
                    <a:lstStyle/>
                    <a:p>
                      <a:pPr algn="ctr" fontAlgn="ctr"/>
                      <a:r>
                        <a:rPr lang="en-ZA" sz="1100" b="1" u="none" strike="noStrike" dirty="0" smtClean="0">
                          <a:solidFill>
                            <a:schemeClr val="bg1"/>
                          </a:solidFill>
                          <a:effectLst/>
                        </a:rPr>
                        <a:t>2018 ALLOCATION</a:t>
                      </a:r>
                      <a:endParaRPr lang="en-ZA" sz="1100" b="1" i="0" u="none" strike="noStrike" dirty="0">
                        <a:solidFill>
                          <a:schemeClr val="bg1"/>
                        </a:solidFill>
                        <a:effectLst/>
                        <a:latin typeface="Calibri" panose="020F0502020204030204" pitchFamily="34" charset="0"/>
                      </a:endParaRPr>
                    </a:p>
                  </a:txBody>
                  <a:tcPr marL="6035" marR="6035" marT="6035" marB="0" anchor="ctr">
                    <a:solidFill>
                      <a:schemeClr val="bg1">
                        <a:lumMod val="50000"/>
                      </a:schemeClr>
                    </a:solidFill>
                  </a:tcPr>
                </a:tc>
                <a:tc>
                  <a:txBody>
                    <a:bodyPr/>
                    <a:lstStyle/>
                    <a:p>
                      <a:pPr algn="ctr" fontAlgn="ctr"/>
                      <a:r>
                        <a:rPr lang="en-ZA" sz="1100" b="1" u="none" strike="noStrike" dirty="0" smtClean="0">
                          <a:solidFill>
                            <a:schemeClr val="bg1"/>
                          </a:solidFill>
                          <a:effectLst/>
                        </a:rPr>
                        <a:t> UPFRONT PAYMENT - 2018 </a:t>
                      </a:r>
                      <a:endParaRPr lang="en-ZA" sz="1100" b="1" i="0" u="none" strike="noStrike" dirty="0">
                        <a:solidFill>
                          <a:schemeClr val="bg1"/>
                        </a:solidFill>
                        <a:effectLst/>
                        <a:latin typeface="Calibri" panose="020F0502020204030204" pitchFamily="34" charset="0"/>
                      </a:endParaRPr>
                    </a:p>
                  </a:txBody>
                  <a:tcPr marL="6035" marR="6035" marT="6035" marB="0" anchor="ctr">
                    <a:solidFill>
                      <a:schemeClr val="bg1">
                        <a:lumMod val="50000"/>
                      </a:schemeClr>
                    </a:solidFill>
                  </a:tcPr>
                </a:tc>
                <a:extLst>
                  <a:ext uri="{0D108BD9-81ED-4DB2-BD59-A6C34878D82A}">
                    <a16:rowId xmlns:a16="http://schemas.microsoft.com/office/drawing/2014/main" xmlns="" val="10000"/>
                  </a:ext>
                </a:extLst>
              </a:tr>
              <a:tr h="168595">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NORTHLINK</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68.9m</a:t>
                      </a:r>
                    </a:p>
                  </a:txBody>
                  <a:tcPr marL="6035"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72.9m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10,932,526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01"/>
                  </a:ext>
                </a:extLst>
              </a:tr>
              <a:tr h="168595">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ORBIT</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78.2m</a:t>
                      </a:r>
                    </a:p>
                  </a:txBody>
                  <a:tcPr marL="6035"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82.7m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12,406,690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02"/>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PORTELIZABET</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40.8m</a:t>
                      </a:r>
                    </a:p>
                  </a:txBody>
                  <a:tcPr marL="6035"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43.2m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6,475,436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03"/>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SEDIBENG</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56.6m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59.9m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8,984,166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04"/>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SEKHUKHUNE</a:t>
                      </a:r>
                    </a:p>
                  </a:txBody>
                  <a:tcPr marL="72417"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31.5m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33.3m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4,992,226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05"/>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SOUTHCAPE</a:t>
                      </a:r>
                    </a:p>
                  </a:txBody>
                  <a:tcPr marL="72417"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29.9m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31.7m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4,750,685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06"/>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SOUTHWEST</a:t>
                      </a:r>
                    </a:p>
                  </a:txBody>
                  <a:tcPr marL="72417"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89.3m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94.5m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14,173,815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07"/>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TALETSO</a:t>
                      </a:r>
                    </a:p>
                  </a:txBody>
                  <a:tcPr marL="72417"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37.7m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39.9m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5,986,481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08"/>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THEKWINI</a:t>
                      </a:r>
                    </a:p>
                  </a:txBody>
                  <a:tcPr marL="72417"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40.0m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42.4m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6,354,189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09"/>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TSHWANENORTH</a:t>
                      </a:r>
                    </a:p>
                  </a:txBody>
                  <a:tcPr marL="72417"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80.7m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85.4m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12,809,947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0"/>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TSHWANESOUTH</a:t>
                      </a:r>
                    </a:p>
                  </a:txBody>
                  <a:tcPr marL="72417"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66.7m</a:t>
                      </a:r>
                    </a:p>
                  </a:txBody>
                  <a:tcPr marL="6035"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70.6m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10,591,479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1"/>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UMFOLOZI</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67.6m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71.5m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10,731,453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2"/>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UMGUNGUNDLOVU</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33.8m</a:t>
                      </a:r>
                    </a:p>
                  </a:txBody>
                  <a:tcPr marL="6035"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35.8m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5,368,345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3"/>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VHEMBE</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95.3m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100.9m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15,130,934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4"/>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VUSELELA</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40.8m</a:t>
                      </a:r>
                    </a:p>
                  </a:txBody>
                  <a:tcPr marL="6035" marR="6035" marT="6035" marB="0" anchor="ctr"/>
                </a:tc>
                <a:tc>
                  <a:txBody>
                    <a:bodyPr/>
                    <a:lstStyle/>
                    <a:p>
                      <a:pPr marL="0" algn="r" defTabSz="914400" rtl="0" eaLnBrk="1" fontAlgn="b" latinLnBrk="0" hangingPunct="1"/>
                      <a:r>
                        <a:rPr lang="en-ZA" sz="1100" u="none" strike="noStrike" kern="1200">
                          <a:solidFill>
                            <a:srgbClr val="002060"/>
                          </a:solidFill>
                          <a:effectLst/>
                          <a:latin typeface="+mn-lt"/>
                          <a:ea typeface="+mn-ea"/>
                          <a:cs typeface="+mn-cs"/>
                        </a:rPr>
                        <a:t>43.2m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6,472,580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5"/>
                  </a:ext>
                </a:extLst>
              </a:tr>
              <a:tr h="168595">
                <a:tc>
                  <a:txBody>
                    <a:bodyPr/>
                    <a:lstStyle/>
                    <a:p>
                      <a:pPr marL="0" algn="l" defTabSz="914400" rtl="0" eaLnBrk="1" fontAlgn="b" latinLnBrk="0" hangingPunct="1"/>
                      <a:r>
                        <a:rPr lang="en-ZA" sz="1100" u="none" strike="noStrike" kern="1200" dirty="0">
                          <a:solidFill>
                            <a:srgbClr val="002060"/>
                          </a:solidFill>
                          <a:effectLst/>
                          <a:latin typeface="+mn-lt"/>
                          <a:ea typeface="+mn-ea"/>
                          <a:cs typeface="+mn-cs"/>
                        </a:rPr>
                        <a:t>WATERBERG</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31.1m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32.9m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4,939,061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6"/>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WESTCOAST</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41.8m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44.2m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6,630,010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7"/>
                  </a:ext>
                </a:extLst>
              </a:tr>
              <a:tr h="168595">
                <a:tc>
                  <a:txBody>
                    <a:bodyPr/>
                    <a:lstStyle/>
                    <a:p>
                      <a:pPr marL="0" algn="l" defTabSz="914400" rtl="0" eaLnBrk="1" fontAlgn="b" latinLnBrk="0" hangingPunct="1"/>
                      <a:r>
                        <a:rPr lang="en-ZA" sz="1100" u="none" strike="noStrike" kern="1200">
                          <a:solidFill>
                            <a:srgbClr val="002060"/>
                          </a:solidFill>
                          <a:effectLst/>
                          <a:latin typeface="+mn-lt"/>
                          <a:ea typeface="+mn-ea"/>
                          <a:cs typeface="+mn-cs"/>
                        </a:rPr>
                        <a:t>WESTERNCOLLE</a:t>
                      </a:r>
                    </a:p>
                  </a:txBody>
                  <a:tcPr marL="72417"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52.9m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55.9m</a:t>
                      </a:r>
                    </a:p>
                  </a:txBody>
                  <a:tcPr marL="6035" marR="6035" marT="6035" marB="0" anchor="ctr"/>
                </a:tc>
                <a:tc>
                  <a:txBody>
                    <a:bodyPr/>
                    <a:lstStyle/>
                    <a:p>
                      <a:pPr marL="0" algn="r" defTabSz="914400" rtl="0" eaLnBrk="1" fontAlgn="b" latinLnBrk="0" hangingPunct="1"/>
                      <a:r>
                        <a:rPr lang="en-ZA" sz="1100" u="none" strike="noStrike" kern="1200" dirty="0">
                          <a:solidFill>
                            <a:srgbClr val="002060"/>
                          </a:solidFill>
                          <a:effectLst/>
                          <a:latin typeface="+mn-lt"/>
                          <a:ea typeface="+mn-ea"/>
                          <a:cs typeface="+mn-cs"/>
                        </a:rPr>
                        <a:t>                    </a:t>
                      </a:r>
                      <a:r>
                        <a:rPr lang="en-ZA" sz="1100" u="none" strike="noStrike" kern="1200" dirty="0" smtClean="0">
                          <a:solidFill>
                            <a:srgbClr val="002060"/>
                          </a:solidFill>
                          <a:effectLst/>
                          <a:latin typeface="+mn-lt"/>
                          <a:ea typeface="+mn-ea"/>
                          <a:cs typeface="+mn-cs"/>
                        </a:rPr>
                        <a:t>8,388,565 </a:t>
                      </a:r>
                      <a:endParaRPr lang="en-ZA" sz="1100"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8"/>
                  </a:ext>
                </a:extLst>
              </a:tr>
              <a:tr h="168595">
                <a:tc>
                  <a:txBody>
                    <a:bodyPr/>
                    <a:lstStyle/>
                    <a:p>
                      <a:pPr marL="0" algn="l" defTabSz="914400" rtl="0" eaLnBrk="1" fontAlgn="b" latinLnBrk="0" hangingPunct="1"/>
                      <a:r>
                        <a:rPr lang="en-ZA" sz="1100" b="1" u="none" strike="noStrike" kern="1200" dirty="0" smtClean="0">
                          <a:solidFill>
                            <a:srgbClr val="002060"/>
                          </a:solidFill>
                          <a:effectLst/>
                          <a:latin typeface="+mn-lt"/>
                          <a:ea typeface="+mn-ea"/>
                          <a:cs typeface="+mn-cs"/>
                        </a:rPr>
                        <a:t>GRAND TOTAL</a:t>
                      </a:r>
                      <a:endParaRPr lang="en-ZA" sz="1100" b="1" u="none" strike="noStrike" kern="1200" dirty="0">
                        <a:solidFill>
                          <a:srgbClr val="002060"/>
                        </a:solidFill>
                        <a:effectLst/>
                        <a:latin typeface="+mn-lt"/>
                        <a:ea typeface="+mn-ea"/>
                        <a:cs typeface="+mn-cs"/>
                      </a:endParaRPr>
                    </a:p>
                  </a:txBody>
                  <a:tcPr marL="6035" marR="6035" marT="6035" marB="0" anchor="ctr"/>
                </a:tc>
                <a:tc>
                  <a:txBody>
                    <a:bodyPr/>
                    <a:lstStyle/>
                    <a:p>
                      <a:pPr marL="0" algn="r" defTabSz="914400" rtl="0" eaLnBrk="1" fontAlgn="b" latinLnBrk="0" hangingPunct="1"/>
                      <a:r>
                        <a:rPr lang="en-ZA" sz="1100" b="1" u="none" strike="noStrike" kern="1200" dirty="0" smtClean="0">
                          <a:solidFill>
                            <a:srgbClr val="002060"/>
                          </a:solidFill>
                          <a:effectLst/>
                          <a:latin typeface="+mn-lt"/>
                          <a:ea typeface="+mn-ea"/>
                          <a:cs typeface="+mn-cs"/>
                        </a:rPr>
                        <a:t>2,437.6M</a:t>
                      </a:r>
                      <a:endParaRPr lang="en-ZA" sz="1100" b="1" u="none" strike="noStrike" kern="1200" dirty="0">
                        <a:solidFill>
                          <a:srgbClr val="002060"/>
                        </a:solidFill>
                        <a:effectLst/>
                        <a:latin typeface="+mn-lt"/>
                        <a:ea typeface="+mn-ea"/>
                        <a:cs typeface="+mn-cs"/>
                      </a:endParaRPr>
                    </a:p>
                  </a:txBody>
                  <a:tcPr marL="6035" marR="6035" marT="6035" marB="0" anchor="ctr"/>
                </a:tc>
                <a:tc>
                  <a:txBody>
                    <a:bodyPr/>
                    <a:lstStyle/>
                    <a:p>
                      <a:pPr marL="0" algn="r" defTabSz="914400" rtl="0" eaLnBrk="1" fontAlgn="b" latinLnBrk="0" hangingPunct="1"/>
                      <a:r>
                        <a:rPr lang="en-ZA" sz="1100" b="1" u="none" strike="noStrike" kern="1200" dirty="0" smtClean="0">
                          <a:solidFill>
                            <a:srgbClr val="002060"/>
                          </a:solidFill>
                          <a:effectLst/>
                          <a:latin typeface="+mn-lt"/>
                          <a:ea typeface="+mn-ea"/>
                          <a:cs typeface="+mn-cs"/>
                        </a:rPr>
                        <a:t>2,579.0M</a:t>
                      </a:r>
                      <a:endParaRPr lang="en-ZA" sz="1100" b="1" u="none" strike="noStrike" kern="1200" dirty="0">
                        <a:solidFill>
                          <a:srgbClr val="002060"/>
                        </a:solidFill>
                        <a:effectLst/>
                        <a:latin typeface="+mn-lt"/>
                        <a:ea typeface="+mn-ea"/>
                        <a:cs typeface="+mn-cs"/>
                      </a:endParaRPr>
                    </a:p>
                  </a:txBody>
                  <a:tcPr marL="6035" marR="6035" marT="6035" marB="0" anchor="ctr"/>
                </a:tc>
                <a:tc>
                  <a:txBody>
                    <a:bodyPr/>
                    <a:lstStyle/>
                    <a:p>
                      <a:pPr marL="0" algn="r" defTabSz="914400" rtl="0" eaLnBrk="1" fontAlgn="b" latinLnBrk="0" hangingPunct="1"/>
                      <a:r>
                        <a:rPr lang="en-ZA" sz="1100" b="1" u="none" strike="noStrike" kern="1200" dirty="0" smtClean="0">
                          <a:solidFill>
                            <a:srgbClr val="002060"/>
                          </a:solidFill>
                          <a:effectLst/>
                          <a:latin typeface="+mn-lt"/>
                          <a:ea typeface="+mn-ea"/>
                          <a:cs typeface="+mn-cs"/>
                        </a:rPr>
                        <a:t>                 386,850,300 </a:t>
                      </a:r>
                      <a:endParaRPr lang="en-ZA" sz="1100" b="1" u="none" strike="noStrike" kern="1200" dirty="0">
                        <a:solidFill>
                          <a:srgbClr val="002060"/>
                        </a:solidFill>
                        <a:effectLst/>
                        <a:latin typeface="+mn-lt"/>
                        <a:ea typeface="+mn-ea"/>
                        <a:cs typeface="+mn-cs"/>
                      </a:endParaRPr>
                    </a:p>
                  </a:txBody>
                  <a:tcPr marL="6035" marR="6035" marT="6035" marB="0" anchor="ctr"/>
                </a:tc>
                <a:extLst>
                  <a:ext uri="{0D108BD9-81ED-4DB2-BD59-A6C34878D82A}">
                    <a16:rowId xmlns:a16="http://schemas.microsoft.com/office/drawing/2014/main" xmlns="" val="10019"/>
                  </a:ext>
                </a:extLst>
              </a:tr>
            </a:tbl>
          </a:graphicData>
        </a:graphic>
      </p:graphicFrame>
      <p:cxnSp>
        <p:nvCxnSpPr>
          <p:cNvPr id="8" name="Straight Connector 7"/>
          <p:cNvCxnSpPr/>
          <p:nvPr/>
        </p:nvCxnSpPr>
        <p:spPr>
          <a:xfrm>
            <a:off x="6384032" y="1028733"/>
            <a:ext cx="0" cy="572618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17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5360" y="59617"/>
            <a:ext cx="11120629" cy="979240"/>
          </a:xfrm>
          <a:prstGeom prst="rect">
            <a:avLst/>
          </a:prstGeom>
        </p:spPr>
        <p:txBody>
          <a:bodyPr wrap="square" lIns="116336" tIns="58165" rIns="116336" bIns="58165">
            <a:spAutoFit/>
          </a:bodyPr>
          <a:lstStyle/>
          <a:p>
            <a:pPr defTabSz="1219170">
              <a:buClr>
                <a:srgbClr val="C00000"/>
              </a:buClr>
            </a:pPr>
            <a:r>
              <a:rPr lang="en-ZA" sz="3467" b="1" dirty="0">
                <a:solidFill>
                  <a:prstClr val="white">
                    <a:lumMod val="50000"/>
                  </a:prstClr>
                </a:solidFill>
                <a:cs typeface="Arial" panose="020B0604020202020204" pitchFamily="34" charset="0"/>
              </a:rPr>
              <a:t>2018 SBUX UPFRONTS PER INSTITUTION </a:t>
            </a:r>
          </a:p>
          <a:p>
            <a:pPr defTabSz="1219170">
              <a:buClr>
                <a:srgbClr val="C00000"/>
              </a:buClr>
            </a:pPr>
            <a:r>
              <a:rPr lang="en-ZA" sz="2133" b="1" dirty="0">
                <a:solidFill>
                  <a:prstClr val="white">
                    <a:lumMod val="50000"/>
                  </a:prstClr>
                </a:solidFill>
                <a:cs typeface="Arial" panose="020B0604020202020204" pitchFamily="34" charset="0"/>
              </a:rPr>
              <a:t>(FTENS &amp; RETURNING)</a:t>
            </a:r>
          </a:p>
        </p:txBody>
      </p:sp>
      <p:graphicFrame>
        <p:nvGraphicFramePr>
          <p:cNvPr id="2" name="Table 1"/>
          <p:cNvGraphicFramePr>
            <a:graphicFrameLocks noGrp="1"/>
          </p:cNvGraphicFramePr>
          <p:nvPr>
            <p:extLst/>
          </p:nvPr>
        </p:nvGraphicFramePr>
        <p:xfrm>
          <a:off x="239353" y="1124744"/>
          <a:ext cx="8448936" cy="5621418"/>
        </p:xfrm>
        <a:graphic>
          <a:graphicData uri="http://schemas.openxmlformats.org/drawingml/2006/table">
            <a:tbl>
              <a:tblPr>
                <a:tableStyleId>{7DF18680-E054-41AD-8BC1-D1AEF772440D}</a:tableStyleId>
              </a:tblPr>
              <a:tblGrid>
                <a:gridCol w="1308036">
                  <a:extLst>
                    <a:ext uri="{9D8B030D-6E8A-4147-A177-3AD203B41FA5}">
                      <a16:colId xmlns:a16="http://schemas.microsoft.com/office/drawing/2014/main" xmlns="" val="20000"/>
                    </a:ext>
                  </a:extLst>
                </a:gridCol>
                <a:gridCol w="1785225">
                  <a:extLst>
                    <a:ext uri="{9D8B030D-6E8A-4147-A177-3AD203B41FA5}">
                      <a16:colId xmlns:a16="http://schemas.microsoft.com/office/drawing/2014/main" xmlns="" val="20001"/>
                    </a:ext>
                  </a:extLst>
                </a:gridCol>
                <a:gridCol w="1785225">
                  <a:extLst>
                    <a:ext uri="{9D8B030D-6E8A-4147-A177-3AD203B41FA5}">
                      <a16:colId xmlns:a16="http://schemas.microsoft.com/office/drawing/2014/main" xmlns="" val="20002"/>
                    </a:ext>
                  </a:extLst>
                </a:gridCol>
                <a:gridCol w="1785225">
                  <a:extLst>
                    <a:ext uri="{9D8B030D-6E8A-4147-A177-3AD203B41FA5}">
                      <a16:colId xmlns:a16="http://schemas.microsoft.com/office/drawing/2014/main" xmlns="" val="20003"/>
                    </a:ext>
                  </a:extLst>
                </a:gridCol>
                <a:gridCol w="1785225">
                  <a:extLst>
                    <a:ext uri="{9D8B030D-6E8A-4147-A177-3AD203B41FA5}">
                      <a16:colId xmlns:a16="http://schemas.microsoft.com/office/drawing/2014/main" xmlns="" val="20004"/>
                    </a:ext>
                  </a:extLst>
                </a:gridCol>
              </a:tblGrid>
              <a:tr h="291532">
                <a:tc gridSpan="5">
                  <a:txBody>
                    <a:bodyPr/>
                    <a:lstStyle/>
                    <a:p>
                      <a:pPr algn="l" fontAlgn="b"/>
                      <a:r>
                        <a:rPr lang="en-ZA" sz="1900" b="1" i="0" u="none" strike="noStrike" baseline="0" dirty="0" smtClean="0">
                          <a:solidFill>
                            <a:schemeClr val="bg1"/>
                          </a:solidFill>
                          <a:effectLst/>
                          <a:latin typeface="+mn-lt"/>
                        </a:rPr>
                        <a:t> FIRST TIME ENTRANTS (FTENS)</a:t>
                      </a:r>
                      <a:endParaRPr lang="en-ZA" sz="1900" b="1" i="0" u="none" strike="noStrike" dirty="0">
                        <a:solidFill>
                          <a:schemeClr val="bg1"/>
                        </a:solidFill>
                        <a:effectLst/>
                        <a:latin typeface="+mn-lt"/>
                      </a:endParaRPr>
                    </a:p>
                  </a:txBody>
                  <a:tcPr marL="7052" marR="7052" marT="7052" marB="0" anchor="ctr">
                    <a:solidFill>
                      <a:schemeClr val="bg1">
                        <a:lumMod val="50000"/>
                      </a:schemeClr>
                    </a:solidFill>
                  </a:tcPr>
                </a:tc>
                <a:tc hMerge="1">
                  <a:txBody>
                    <a:bodyPr/>
                    <a:lstStyle/>
                    <a:p>
                      <a:pPr algn="l" fontAlgn="b"/>
                      <a:endParaRPr lang="en-ZA" sz="800" b="0" i="0" u="none" strike="noStrike">
                        <a:solidFill>
                          <a:srgbClr val="000000"/>
                        </a:solidFill>
                        <a:effectLst/>
                        <a:latin typeface="Calibri" panose="020F0502020204030204" pitchFamily="34" charset="0"/>
                      </a:endParaRPr>
                    </a:p>
                  </a:txBody>
                  <a:tcPr marL="5289" marR="5289" marT="5289" marB="0" anchor="b"/>
                </a:tc>
                <a:tc hMerge="1">
                  <a:txBody>
                    <a:bodyPr/>
                    <a:lstStyle/>
                    <a:p>
                      <a:pPr algn="l" fontAlgn="b"/>
                      <a:endParaRPr lang="en-ZA" sz="800" b="0" i="0" u="none" strike="noStrike" dirty="0">
                        <a:solidFill>
                          <a:srgbClr val="000000"/>
                        </a:solidFill>
                        <a:effectLst/>
                        <a:latin typeface="Calibri" panose="020F0502020204030204" pitchFamily="34" charset="0"/>
                      </a:endParaRPr>
                    </a:p>
                  </a:txBody>
                  <a:tcPr marL="5289" marR="5289" marT="5289" marB="0" anchor="b"/>
                </a:tc>
                <a:tc hMerge="1">
                  <a:txBody>
                    <a:bodyPr/>
                    <a:lstStyle/>
                    <a:p>
                      <a:pPr algn="l" fontAlgn="b"/>
                      <a:endParaRPr lang="en-ZA" sz="800" b="1" i="0" u="none" strike="noStrike" dirty="0">
                        <a:solidFill>
                          <a:schemeClr val="bg1"/>
                        </a:solidFill>
                        <a:effectLst/>
                        <a:latin typeface="Calibri" panose="020F0502020204030204" pitchFamily="34" charset="0"/>
                      </a:endParaRPr>
                    </a:p>
                  </a:txBody>
                  <a:tcPr marL="5289" marR="5289" marT="5289" marB="0" anchor="ctr">
                    <a:solidFill>
                      <a:schemeClr val="bg1">
                        <a:lumMod val="50000"/>
                      </a:schemeClr>
                    </a:solidFill>
                  </a:tcPr>
                </a:tc>
                <a:tc hMerge="1">
                  <a:txBody>
                    <a:bodyPr/>
                    <a:lstStyle/>
                    <a:p>
                      <a:pPr algn="l" fontAlgn="b"/>
                      <a:endParaRPr lang="en-ZA" sz="800" b="1" i="0" u="none" strike="noStrike" dirty="0">
                        <a:solidFill>
                          <a:schemeClr val="bg1"/>
                        </a:solidFill>
                        <a:effectLst/>
                        <a:latin typeface="Calibri" panose="020F0502020204030204" pitchFamily="34" charset="0"/>
                      </a:endParaRPr>
                    </a:p>
                  </a:txBody>
                  <a:tcPr marL="5289" marR="5289" marT="5289" marB="0" anchor="ctr">
                    <a:solidFill>
                      <a:schemeClr val="bg1">
                        <a:lumMod val="50000"/>
                      </a:schemeClr>
                    </a:solidFill>
                  </a:tcPr>
                </a:tc>
                <a:extLst>
                  <a:ext uri="{0D108BD9-81ED-4DB2-BD59-A6C34878D82A}">
                    <a16:rowId xmlns:a16="http://schemas.microsoft.com/office/drawing/2014/main" xmlns="" val="10000"/>
                  </a:ext>
                </a:extLst>
              </a:tr>
              <a:tr h="615785">
                <a:tc>
                  <a:txBody>
                    <a:bodyPr/>
                    <a:lstStyle/>
                    <a:p>
                      <a:pPr algn="ctr" fontAlgn="b"/>
                      <a:r>
                        <a:rPr lang="en-ZA" sz="1100" b="1" u="none" strike="noStrike" dirty="0" smtClean="0">
                          <a:solidFill>
                            <a:schemeClr val="bg1"/>
                          </a:solidFill>
                          <a:effectLst/>
                          <a:latin typeface="+mn-lt"/>
                        </a:rPr>
                        <a:t>INSTITUTION</a:t>
                      </a:r>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tc>
                  <a:txBody>
                    <a:bodyPr/>
                    <a:lstStyle/>
                    <a:p>
                      <a:pPr algn="ctr" fontAlgn="b"/>
                      <a:r>
                        <a:rPr lang="en-ZA" sz="1100" b="1" u="none" strike="noStrike" dirty="0" smtClean="0">
                          <a:solidFill>
                            <a:schemeClr val="bg1"/>
                          </a:solidFill>
                          <a:effectLst/>
                          <a:latin typeface="+mn-lt"/>
                        </a:rPr>
                        <a:t> UPFRONT FEB 2018</a:t>
                      </a:r>
                      <a:r>
                        <a:rPr lang="en-ZA" sz="1100" b="1" u="none" strike="noStrike" baseline="0" dirty="0" smtClean="0">
                          <a:solidFill>
                            <a:schemeClr val="bg1"/>
                          </a:solidFill>
                          <a:effectLst/>
                          <a:latin typeface="+mn-lt"/>
                        </a:rPr>
                        <a:t> PER STUDENT</a:t>
                      </a:r>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tc>
                  <a:txBody>
                    <a:bodyPr/>
                    <a:lstStyle/>
                    <a:p>
                      <a:pPr algn="ctr" fontAlgn="b"/>
                      <a:r>
                        <a:rPr lang="en-ZA" sz="1100" b="1" u="none" strike="noStrike" dirty="0" smtClean="0">
                          <a:solidFill>
                            <a:schemeClr val="bg1"/>
                          </a:solidFill>
                          <a:effectLst/>
                          <a:latin typeface="+mn-lt"/>
                        </a:rPr>
                        <a:t>PROPOSED PAYMENT UNTIL SOP IS AVAILABLE PER</a:t>
                      </a:r>
                      <a:r>
                        <a:rPr lang="en-ZA" sz="1100" b="1" u="none" strike="noStrike" baseline="0" dirty="0" smtClean="0">
                          <a:solidFill>
                            <a:schemeClr val="bg1"/>
                          </a:solidFill>
                          <a:effectLst/>
                          <a:latin typeface="+mn-lt"/>
                        </a:rPr>
                        <a:t> STUDENT</a:t>
                      </a:r>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tc>
                  <a:txBody>
                    <a:bodyPr/>
                    <a:lstStyle/>
                    <a:p>
                      <a:pPr algn="ctr" fontAlgn="b"/>
                      <a:r>
                        <a:rPr lang="en-ZA" sz="1100" b="1" i="0" u="none" strike="noStrike" dirty="0" smtClean="0">
                          <a:solidFill>
                            <a:schemeClr val="bg1"/>
                          </a:solidFill>
                          <a:effectLst/>
                          <a:latin typeface="+mn-lt"/>
                        </a:rPr>
                        <a:t>NUMBER OF FTEN STUDENTS RECEIVED UPFRONTS</a:t>
                      </a:r>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tc>
                  <a:txBody>
                    <a:bodyPr/>
                    <a:lstStyle/>
                    <a:p>
                      <a:pPr algn="ctr" fontAlgn="b"/>
                      <a:r>
                        <a:rPr lang="en-ZA" sz="1100" b="1" i="0" u="none" strike="noStrike" dirty="0" smtClean="0">
                          <a:solidFill>
                            <a:schemeClr val="bg1"/>
                          </a:solidFill>
                          <a:effectLst/>
                          <a:latin typeface="+mn-lt"/>
                        </a:rPr>
                        <a:t>AMOUNT DISBURSED(R)</a:t>
                      </a:r>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extLst>
                  <a:ext uri="{0D108BD9-81ED-4DB2-BD59-A6C34878D82A}">
                    <a16:rowId xmlns:a16="http://schemas.microsoft.com/office/drawing/2014/main" xmlns="" val="10001"/>
                  </a:ext>
                </a:extLst>
              </a:tr>
              <a:tr h="311196">
                <a:tc>
                  <a:txBody>
                    <a:bodyPr/>
                    <a:lstStyle/>
                    <a:p>
                      <a:pPr algn="l" fontAlgn="b"/>
                      <a:r>
                        <a:rPr lang="en-ZA" sz="1100" u="none" strike="noStrike" dirty="0" smtClean="0">
                          <a:solidFill>
                            <a:srgbClr val="002060"/>
                          </a:solidFill>
                          <a:effectLst/>
                          <a:latin typeface="+mn-lt"/>
                        </a:rPr>
                        <a:t>DUT</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u="none" strike="noStrike" dirty="0" smtClean="0">
                          <a:solidFill>
                            <a:srgbClr val="002060"/>
                          </a:solidFill>
                          <a:effectLst/>
                          <a:latin typeface="+mn-lt"/>
                        </a:rPr>
                        <a:t>                                 2,500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u="none" strike="noStrike" dirty="0" smtClean="0">
                          <a:solidFill>
                            <a:srgbClr val="002060"/>
                          </a:solidFill>
                          <a:effectLst/>
                          <a:latin typeface="+mn-lt"/>
                        </a:rPr>
                        <a:t>2,500</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02"/>
                  </a:ext>
                </a:extLst>
              </a:tr>
              <a:tr h="311196">
                <a:tc>
                  <a:txBody>
                    <a:bodyPr/>
                    <a:lstStyle/>
                    <a:p>
                      <a:pPr algn="l" fontAlgn="b"/>
                      <a:r>
                        <a:rPr lang="en-ZA" sz="1100" u="none" strike="noStrike" dirty="0" smtClean="0">
                          <a:solidFill>
                            <a:srgbClr val="002060"/>
                          </a:solidFill>
                          <a:effectLst/>
                          <a:latin typeface="+mn-lt"/>
                        </a:rPr>
                        <a:t>NMU</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u="none" strike="noStrike" dirty="0" smtClean="0">
                          <a:solidFill>
                            <a:srgbClr val="002060"/>
                          </a:solidFill>
                          <a:effectLst/>
                          <a:latin typeface="+mn-lt"/>
                        </a:rPr>
                        <a:t>                                2,500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u="none" strike="noStrike" dirty="0" smtClean="0">
                          <a:solidFill>
                            <a:srgbClr val="002060"/>
                          </a:solidFill>
                          <a:effectLst/>
                          <a:latin typeface="+mn-lt"/>
                        </a:rPr>
                        <a:t>2,500</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432</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1,555,200</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03"/>
                  </a:ext>
                </a:extLst>
              </a:tr>
              <a:tr h="311196">
                <a:tc>
                  <a:txBody>
                    <a:bodyPr/>
                    <a:lstStyle/>
                    <a:p>
                      <a:pPr algn="l" fontAlgn="b"/>
                      <a:r>
                        <a:rPr lang="en-ZA" sz="1100" u="none" strike="noStrike" dirty="0" smtClean="0">
                          <a:solidFill>
                            <a:srgbClr val="002060"/>
                          </a:solidFill>
                          <a:effectLst/>
                          <a:latin typeface="+mn-lt"/>
                        </a:rPr>
                        <a:t>UNIVEN</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u="none" strike="noStrike" dirty="0" smtClean="0">
                          <a:solidFill>
                            <a:srgbClr val="002060"/>
                          </a:solidFill>
                          <a:effectLst/>
                          <a:latin typeface="+mn-lt"/>
                        </a:rPr>
                        <a:t>                                  2,500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u="none" strike="noStrike" dirty="0" smtClean="0">
                          <a:solidFill>
                            <a:srgbClr val="002060"/>
                          </a:solidFill>
                          <a:effectLst/>
                          <a:latin typeface="+mn-lt"/>
                        </a:rPr>
                        <a:t>                                2,500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826</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2,973,600</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04"/>
                  </a:ext>
                </a:extLst>
              </a:tr>
              <a:tr h="311196">
                <a:tc>
                  <a:txBody>
                    <a:bodyPr/>
                    <a:lstStyle/>
                    <a:p>
                      <a:pPr algn="l" fontAlgn="b"/>
                      <a:r>
                        <a:rPr lang="en-ZA" sz="1100" u="none" strike="noStrike" dirty="0" smtClean="0">
                          <a:solidFill>
                            <a:srgbClr val="002060"/>
                          </a:solidFill>
                          <a:effectLst/>
                          <a:latin typeface="+mn-lt"/>
                        </a:rPr>
                        <a:t>UNISA</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u="none" strike="noStrike" dirty="0" smtClean="0">
                          <a:solidFill>
                            <a:srgbClr val="002060"/>
                          </a:solidFill>
                          <a:effectLst/>
                          <a:latin typeface="+mn-lt"/>
                        </a:rPr>
                        <a:t>                                 2,500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u="none" strike="noStrike" dirty="0" smtClean="0">
                          <a:solidFill>
                            <a:srgbClr val="002060"/>
                          </a:solidFill>
                          <a:effectLst/>
                          <a:latin typeface="+mn-lt"/>
                        </a:rPr>
                        <a:t>                                 2,500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155</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387,500</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05"/>
                  </a:ext>
                </a:extLst>
              </a:tr>
              <a:tr h="332172">
                <a:tc>
                  <a:txBody>
                    <a:bodyPr/>
                    <a:lstStyle/>
                    <a:p>
                      <a:pPr algn="l" fontAlgn="b"/>
                      <a:r>
                        <a:rPr lang="en-ZA" sz="1100" u="none" strike="noStrike" dirty="0" smtClean="0">
                          <a:solidFill>
                            <a:srgbClr val="002060"/>
                          </a:solidFill>
                          <a:effectLst/>
                          <a:latin typeface="+mn-lt"/>
                        </a:rPr>
                        <a:t>SOL PLAATJE</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u="none" strike="noStrike" dirty="0" smtClean="0">
                          <a:solidFill>
                            <a:srgbClr val="002060"/>
                          </a:solidFill>
                          <a:effectLst/>
                          <a:latin typeface="+mn-lt"/>
                        </a:rPr>
                        <a:t>                                                           -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11</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14,300</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06"/>
                  </a:ext>
                </a:extLst>
              </a:tr>
              <a:tr h="311196">
                <a:tc>
                  <a:txBody>
                    <a:bodyPr/>
                    <a:lstStyle/>
                    <a:p>
                      <a:pPr algn="l" fontAlgn="b"/>
                      <a:r>
                        <a:rPr lang="en-ZA" sz="1100" b="1" i="0" u="none" strike="noStrike" dirty="0" smtClean="0">
                          <a:solidFill>
                            <a:srgbClr val="002060"/>
                          </a:solidFill>
                          <a:effectLst/>
                          <a:latin typeface="+mn-lt"/>
                        </a:rPr>
                        <a:t>TOTAL</a:t>
                      </a:r>
                      <a:endParaRPr lang="en-ZA" sz="1100" b="1" i="0" u="none" strike="noStrike" dirty="0">
                        <a:solidFill>
                          <a:srgbClr val="002060"/>
                        </a:solidFill>
                        <a:effectLst/>
                        <a:latin typeface="+mn-lt"/>
                      </a:endParaRPr>
                    </a:p>
                  </a:txBody>
                  <a:tcPr marL="7052" marR="7052" marT="7052" marB="0" anchor="ctr"/>
                </a:tc>
                <a:tc>
                  <a:txBody>
                    <a:bodyPr/>
                    <a:lstStyle/>
                    <a:p>
                      <a:pPr algn="r" fontAlgn="b"/>
                      <a:endParaRPr lang="en-ZA" sz="1100" b="1" i="0" u="none" strike="noStrike" dirty="0">
                        <a:solidFill>
                          <a:srgbClr val="002060"/>
                        </a:solidFill>
                        <a:effectLst/>
                        <a:latin typeface="+mn-lt"/>
                      </a:endParaRPr>
                    </a:p>
                  </a:txBody>
                  <a:tcPr marL="7052" marR="7052" marT="7052" marB="0" anchor="ctr"/>
                </a:tc>
                <a:tc>
                  <a:txBody>
                    <a:bodyPr/>
                    <a:lstStyle/>
                    <a:p>
                      <a:pPr algn="r" fontAlgn="b"/>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1" i="0" u="none" strike="noStrike" dirty="0" smtClean="0">
                          <a:solidFill>
                            <a:srgbClr val="002060"/>
                          </a:solidFill>
                          <a:effectLst/>
                          <a:latin typeface="+mn-lt"/>
                        </a:rPr>
                        <a:t>1,424</a:t>
                      </a:r>
                      <a:endParaRPr lang="en-ZA" sz="1100" b="1" i="0" u="none" strike="noStrike" dirty="0">
                        <a:solidFill>
                          <a:srgbClr val="002060"/>
                        </a:solidFill>
                        <a:effectLst/>
                        <a:latin typeface="+mn-lt"/>
                      </a:endParaRPr>
                    </a:p>
                  </a:txBody>
                  <a:tcPr marL="7052" marR="7052" marT="7052" marB="0" anchor="ctr"/>
                </a:tc>
                <a:tc>
                  <a:txBody>
                    <a:bodyPr/>
                    <a:lstStyle/>
                    <a:p>
                      <a:pPr algn="r" fontAlgn="b"/>
                      <a:r>
                        <a:rPr lang="en-ZA" sz="1100" b="1" i="0" u="none" strike="noStrike" dirty="0" smtClean="0">
                          <a:solidFill>
                            <a:srgbClr val="002060"/>
                          </a:solidFill>
                          <a:effectLst/>
                          <a:latin typeface="+mn-lt"/>
                        </a:rPr>
                        <a:t>4,930,600</a:t>
                      </a:r>
                      <a:endParaRPr lang="en-ZA" sz="1100" b="1"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07"/>
                  </a:ext>
                </a:extLst>
              </a:tr>
              <a:tr h="291532">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900" b="1" i="0" u="none" strike="noStrike" dirty="0" smtClean="0">
                          <a:solidFill>
                            <a:schemeClr val="bg1"/>
                          </a:solidFill>
                          <a:effectLst/>
                          <a:latin typeface="+mn-lt"/>
                        </a:rPr>
                        <a:t>RETURNING</a:t>
                      </a:r>
                      <a:r>
                        <a:rPr lang="en-ZA" sz="1900" b="1" i="0" u="none" strike="noStrike" baseline="0" dirty="0" smtClean="0">
                          <a:solidFill>
                            <a:schemeClr val="bg1"/>
                          </a:solidFill>
                          <a:effectLst/>
                          <a:latin typeface="+mn-lt"/>
                        </a:rPr>
                        <a:t> STUDENTS</a:t>
                      </a:r>
                      <a:endParaRPr lang="en-ZA" sz="1900" b="1" i="0" u="none" strike="noStrike" dirty="0" smtClean="0">
                        <a:solidFill>
                          <a:schemeClr val="bg1"/>
                        </a:solidFill>
                        <a:effectLst/>
                        <a:latin typeface="+mn-lt"/>
                      </a:endParaRPr>
                    </a:p>
                  </a:txBody>
                  <a:tcPr marL="7052" marR="7052" marT="7052" marB="0" anchor="ctr">
                    <a:solidFill>
                      <a:schemeClr val="bg1">
                        <a:lumMod val="50000"/>
                      </a:schemeClr>
                    </a:solidFill>
                  </a:tcPr>
                </a:tc>
                <a:tc hMerge="1">
                  <a:txBody>
                    <a:bodyPr/>
                    <a:lstStyle/>
                    <a:p>
                      <a:pPr algn="l" fontAlgn="b"/>
                      <a:endParaRPr lang="en-ZA" sz="800" b="0" i="0" u="none" strike="noStrike">
                        <a:solidFill>
                          <a:srgbClr val="000000"/>
                        </a:solidFill>
                        <a:effectLst/>
                        <a:latin typeface="Calibri" panose="020F0502020204030204" pitchFamily="34" charset="0"/>
                      </a:endParaRPr>
                    </a:p>
                  </a:txBody>
                  <a:tcPr marL="5289" marR="5289" marT="5289" marB="0" anchor="ctr"/>
                </a:tc>
                <a:tc hMerge="1">
                  <a:txBody>
                    <a:bodyPr/>
                    <a:lstStyle/>
                    <a:p>
                      <a:pPr algn="l" fontAlgn="b"/>
                      <a:endParaRPr lang="en-ZA" sz="800" b="0" i="0" u="none" strike="noStrike" dirty="0">
                        <a:solidFill>
                          <a:srgbClr val="000000"/>
                        </a:solidFill>
                        <a:effectLst/>
                        <a:latin typeface="Calibri" panose="020F0502020204030204" pitchFamily="34" charset="0"/>
                      </a:endParaRPr>
                    </a:p>
                  </a:txBody>
                  <a:tcPr marL="5289" marR="5289" marT="5289" marB="0" anchor="ct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ZA" sz="800" b="1" i="0" u="none" strike="noStrike" dirty="0" smtClean="0">
                        <a:solidFill>
                          <a:schemeClr val="bg1"/>
                        </a:solidFill>
                        <a:effectLst/>
                        <a:latin typeface="Calibri" panose="020F0502020204030204" pitchFamily="34" charset="0"/>
                      </a:endParaRPr>
                    </a:p>
                  </a:txBody>
                  <a:tcPr marL="5289" marR="5289" marT="5289" marB="0" anchor="ctr">
                    <a:solidFill>
                      <a:schemeClr val="bg1">
                        <a:lumMod val="50000"/>
                      </a:schemeClr>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ZA" sz="800" b="1" i="0" u="none" strike="noStrike" dirty="0" smtClean="0">
                        <a:solidFill>
                          <a:schemeClr val="bg1"/>
                        </a:solidFill>
                        <a:effectLst/>
                        <a:latin typeface="Calibri" panose="020F0502020204030204" pitchFamily="34" charset="0"/>
                      </a:endParaRPr>
                    </a:p>
                  </a:txBody>
                  <a:tcPr marL="5289" marR="5289" marT="5289" marB="0" anchor="ctr">
                    <a:solidFill>
                      <a:schemeClr val="bg1">
                        <a:lumMod val="50000"/>
                      </a:schemeClr>
                    </a:solidFill>
                  </a:tcPr>
                </a:tc>
                <a:extLst>
                  <a:ext uri="{0D108BD9-81ED-4DB2-BD59-A6C34878D82A}">
                    <a16:rowId xmlns:a16="http://schemas.microsoft.com/office/drawing/2014/main" xmlns="" val="10008"/>
                  </a:ext>
                </a:extLst>
              </a:tr>
              <a:tr h="615785">
                <a:tc>
                  <a:txBody>
                    <a:bodyPr/>
                    <a:lstStyle/>
                    <a:p>
                      <a:pPr algn="ctr" fontAlgn="b"/>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tc>
                  <a:txBody>
                    <a:bodyPr/>
                    <a:lstStyle/>
                    <a:p>
                      <a:pPr algn="ctr" fontAlgn="b"/>
                      <a:r>
                        <a:rPr lang="en-ZA" sz="1100" b="1" u="none" strike="noStrike" dirty="0" smtClean="0">
                          <a:solidFill>
                            <a:schemeClr val="bg1"/>
                          </a:solidFill>
                          <a:effectLst/>
                          <a:latin typeface="+mn-lt"/>
                        </a:rPr>
                        <a:t> UPFRONT FEB 2018 PER</a:t>
                      </a:r>
                      <a:r>
                        <a:rPr lang="en-ZA" sz="1100" b="1" u="none" strike="noStrike" baseline="0" dirty="0" smtClean="0">
                          <a:solidFill>
                            <a:schemeClr val="bg1"/>
                          </a:solidFill>
                          <a:effectLst/>
                          <a:latin typeface="+mn-lt"/>
                        </a:rPr>
                        <a:t> STUDENT</a:t>
                      </a:r>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tc>
                  <a:txBody>
                    <a:bodyPr/>
                    <a:lstStyle/>
                    <a:p>
                      <a:pPr algn="ctr" fontAlgn="b"/>
                      <a:r>
                        <a:rPr lang="en-ZA" sz="1100" b="1" i="0" u="none" strike="noStrike" dirty="0" smtClean="0">
                          <a:solidFill>
                            <a:schemeClr val="bg1"/>
                          </a:solidFill>
                          <a:effectLst/>
                          <a:latin typeface="+mn-lt"/>
                        </a:rPr>
                        <a:t>PROPOSED PAYMENT</a:t>
                      </a:r>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tc>
                  <a:txBody>
                    <a:bodyPr/>
                    <a:lstStyle/>
                    <a:p>
                      <a:pPr algn="ctr" fontAlgn="b"/>
                      <a:r>
                        <a:rPr lang="en-ZA" sz="1100" b="1" i="0" u="none" strike="noStrike" dirty="0" smtClean="0">
                          <a:solidFill>
                            <a:schemeClr val="bg1"/>
                          </a:solidFill>
                          <a:effectLst/>
                          <a:latin typeface="+mn-lt"/>
                        </a:rPr>
                        <a:t>NUMBER OF RETURNING STUDENTS RECEIVED UPFRONTS</a:t>
                      </a:r>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tc>
                  <a:txBody>
                    <a:bodyPr/>
                    <a:lstStyle/>
                    <a:p>
                      <a:pPr algn="ctr" fontAlgn="b"/>
                      <a:r>
                        <a:rPr lang="en-ZA" sz="1100" b="1" i="0" u="none" strike="noStrike" dirty="0" smtClean="0">
                          <a:solidFill>
                            <a:schemeClr val="bg1"/>
                          </a:solidFill>
                          <a:effectLst/>
                          <a:latin typeface="+mn-lt"/>
                        </a:rPr>
                        <a:t>AMOUNT DISBURSED(R)</a:t>
                      </a:r>
                      <a:endParaRPr lang="en-ZA" sz="1100" b="1" i="0" u="none" strike="noStrike" dirty="0">
                        <a:solidFill>
                          <a:schemeClr val="bg1"/>
                        </a:solidFill>
                        <a:effectLst/>
                        <a:latin typeface="+mn-lt"/>
                      </a:endParaRPr>
                    </a:p>
                  </a:txBody>
                  <a:tcPr marL="7052" marR="7052" marT="7052" marB="0" anchor="ctr">
                    <a:solidFill>
                      <a:schemeClr val="bg1">
                        <a:lumMod val="50000"/>
                      </a:schemeClr>
                    </a:solidFill>
                  </a:tcPr>
                </a:tc>
                <a:extLst>
                  <a:ext uri="{0D108BD9-81ED-4DB2-BD59-A6C34878D82A}">
                    <a16:rowId xmlns:a16="http://schemas.microsoft.com/office/drawing/2014/main" xmlns="" val="10009"/>
                  </a:ext>
                </a:extLst>
              </a:tr>
              <a:tr h="311196">
                <a:tc>
                  <a:txBody>
                    <a:bodyPr/>
                    <a:lstStyle/>
                    <a:p>
                      <a:pPr algn="l" fontAlgn="b"/>
                      <a:r>
                        <a:rPr lang="en-ZA" sz="1100" u="none" strike="noStrike" dirty="0" smtClean="0">
                          <a:solidFill>
                            <a:srgbClr val="002060"/>
                          </a:solidFill>
                          <a:effectLst/>
                          <a:latin typeface="+mn-lt"/>
                        </a:rPr>
                        <a:t>DUT</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u="none" strike="noStrike" dirty="0" smtClean="0">
                          <a:solidFill>
                            <a:srgbClr val="002060"/>
                          </a:solidFill>
                          <a:effectLst/>
                          <a:latin typeface="+mn-lt"/>
                        </a:rPr>
                        <a:t>                                 1,100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1,100</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10"/>
                  </a:ext>
                </a:extLst>
              </a:tr>
              <a:tr h="311196">
                <a:tc>
                  <a:txBody>
                    <a:bodyPr/>
                    <a:lstStyle/>
                    <a:p>
                      <a:pPr algn="l" fontAlgn="b"/>
                      <a:r>
                        <a:rPr lang="en-ZA" sz="1100" u="none" strike="noStrike" dirty="0" smtClean="0">
                          <a:solidFill>
                            <a:srgbClr val="002060"/>
                          </a:solidFill>
                          <a:effectLst/>
                          <a:latin typeface="+mn-lt"/>
                        </a:rPr>
                        <a:t>NMU</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u="none" strike="noStrike" dirty="0" smtClean="0">
                          <a:solidFill>
                            <a:srgbClr val="002060"/>
                          </a:solidFill>
                          <a:effectLst/>
                          <a:latin typeface="+mn-lt"/>
                        </a:rPr>
                        <a:t>                                1,100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1,100</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11"/>
                  </a:ext>
                </a:extLst>
              </a:tr>
              <a:tr h="311196">
                <a:tc>
                  <a:txBody>
                    <a:bodyPr/>
                    <a:lstStyle/>
                    <a:p>
                      <a:pPr algn="l" fontAlgn="b"/>
                      <a:r>
                        <a:rPr lang="en-ZA" sz="1100" u="none" strike="noStrike" dirty="0" smtClean="0">
                          <a:solidFill>
                            <a:srgbClr val="002060"/>
                          </a:solidFill>
                          <a:effectLst/>
                          <a:latin typeface="+mn-lt"/>
                        </a:rPr>
                        <a:t>UNIVEN</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u="none" strike="noStrike" dirty="0" smtClean="0">
                          <a:solidFill>
                            <a:srgbClr val="002060"/>
                          </a:solidFill>
                          <a:effectLst/>
                          <a:latin typeface="+mn-lt"/>
                        </a:rPr>
                        <a:t>                                 1,100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1,100</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4,522</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16,279,200</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12"/>
                  </a:ext>
                </a:extLst>
              </a:tr>
              <a:tr h="332172">
                <a:tc>
                  <a:txBody>
                    <a:bodyPr/>
                    <a:lstStyle/>
                    <a:p>
                      <a:pPr algn="l" fontAlgn="b"/>
                      <a:r>
                        <a:rPr lang="en-ZA" sz="1100" u="none" strike="noStrike" dirty="0" smtClean="0">
                          <a:solidFill>
                            <a:srgbClr val="002060"/>
                          </a:solidFill>
                          <a:effectLst/>
                          <a:latin typeface="+mn-lt"/>
                        </a:rPr>
                        <a:t>UNISA</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u="none" strike="noStrike" dirty="0" smtClean="0">
                          <a:solidFill>
                            <a:srgbClr val="002060"/>
                          </a:solidFill>
                          <a:effectLst/>
                          <a:latin typeface="+mn-lt"/>
                        </a:rPr>
                        <a:t>                                                           -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13"/>
                  </a:ext>
                </a:extLst>
              </a:tr>
              <a:tr h="311196">
                <a:tc>
                  <a:txBody>
                    <a:bodyPr/>
                    <a:lstStyle/>
                    <a:p>
                      <a:pPr algn="l" fontAlgn="b"/>
                      <a:r>
                        <a:rPr lang="en-ZA" sz="1100" u="none" strike="noStrike" dirty="0" smtClean="0">
                          <a:solidFill>
                            <a:srgbClr val="002060"/>
                          </a:solidFill>
                          <a:effectLst/>
                          <a:latin typeface="+mn-lt"/>
                        </a:rPr>
                        <a:t>SOL PLAATJE</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u="none" strike="noStrike" dirty="0" smtClean="0">
                          <a:solidFill>
                            <a:srgbClr val="002060"/>
                          </a:solidFill>
                          <a:effectLst/>
                          <a:latin typeface="+mn-lt"/>
                        </a:rPr>
                        <a:t>- </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24</a:t>
                      </a:r>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0" i="0" u="none" strike="noStrike" dirty="0" smtClean="0">
                          <a:solidFill>
                            <a:srgbClr val="002060"/>
                          </a:solidFill>
                          <a:effectLst/>
                          <a:latin typeface="+mn-lt"/>
                        </a:rPr>
                        <a:t>31,200</a:t>
                      </a:r>
                      <a:endParaRPr lang="en-ZA" sz="1100" b="0"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14"/>
                  </a:ext>
                </a:extLst>
              </a:tr>
              <a:tr h="311196">
                <a:tc>
                  <a:txBody>
                    <a:bodyPr/>
                    <a:lstStyle/>
                    <a:p>
                      <a:pPr algn="l" fontAlgn="b"/>
                      <a:r>
                        <a:rPr lang="en-ZA" sz="1100" b="1" i="0" u="none" strike="noStrike" dirty="0" smtClean="0">
                          <a:solidFill>
                            <a:srgbClr val="002060"/>
                          </a:solidFill>
                          <a:effectLst/>
                          <a:latin typeface="+mn-lt"/>
                        </a:rPr>
                        <a:t>TOTAL</a:t>
                      </a:r>
                      <a:endParaRPr lang="en-ZA" sz="1100" b="1" i="0" u="none" strike="noStrike" dirty="0">
                        <a:solidFill>
                          <a:srgbClr val="002060"/>
                        </a:solidFill>
                        <a:effectLst/>
                        <a:latin typeface="+mn-lt"/>
                      </a:endParaRPr>
                    </a:p>
                  </a:txBody>
                  <a:tcPr marL="7052" marR="7052" marT="7052" marB="0" anchor="ctr"/>
                </a:tc>
                <a:tc>
                  <a:txBody>
                    <a:bodyPr/>
                    <a:lstStyle/>
                    <a:p>
                      <a:pPr algn="r" fontAlgn="b"/>
                      <a:endParaRPr lang="en-ZA" sz="1100" b="0" i="0" u="none" strike="noStrike" dirty="0">
                        <a:solidFill>
                          <a:srgbClr val="002060"/>
                        </a:solidFill>
                        <a:effectLst/>
                        <a:latin typeface="+mn-lt"/>
                      </a:endParaRPr>
                    </a:p>
                  </a:txBody>
                  <a:tcPr marL="7052" marR="7052" marT="7052" marB="0" anchor="ctr"/>
                </a:tc>
                <a:tc>
                  <a:txBody>
                    <a:bodyPr/>
                    <a:lstStyle/>
                    <a:p>
                      <a:pPr algn="r" fontAlgn="b"/>
                      <a:endParaRPr lang="en-ZA" sz="1100" b="0" i="0" u="none" strike="noStrike" dirty="0">
                        <a:solidFill>
                          <a:srgbClr val="002060"/>
                        </a:solidFill>
                        <a:effectLst/>
                        <a:latin typeface="+mn-lt"/>
                      </a:endParaRPr>
                    </a:p>
                  </a:txBody>
                  <a:tcPr marL="7052" marR="7052" marT="7052" marB="0" anchor="ctr"/>
                </a:tc>
                <a:tc>
                  <a:txBody>
                    <a:bodyPr/>
                    <a:lstStyle/>
                    <a:p>
                      <a:pPr algn="r" fontAlgn="b"/>
                      <a:r>
                        <a:rPr lang="en-ZA" sz="1100" b="1" i="0" u="none" strike="noStrike" dirty="0" smtClean="0">
                          <a:solidFill>
                            <a:srgbClr val="002060"/>
                          </a:solidFill>
                          <a:effectLst/>
                          <a:latin typeface="+mn-lt"/>
                        </a:rPr>
                        <a:t>4,546</a:t>
                      </a:r>
                      <a:endParaRPr lang="en-ZA" sz="1100" b="1" i="0" u="none" strike="noStrike" dirty="0">
                        <a:solidFill>
                          <a:srgbClr val="002060"/>
                        </a:solidFill>
                        <a:effectLst/>
                        <a:latin typeface="+mn-lt"/>
                      </a:endParaRPr>
                    </a:p>
                  </a:txBody>
                  <a:tcPr marL="7052" marR="7052" marT="7052" marB="0" anchor="ctr"/>
                </a:tc>
                <a:tc>
                  <a:txBody>
                    <a:bodyPr/>
                    <a:lstStyle/>
                    <a:p>
                      <a:pPr algn="r" fontAlgn="b"/>
                      <a:r>
                        <a:rPr lang="en-ZA" sz="1100" b="1" i="0" u="none" strike="noStrike" dirty="0" smtClean="0">
                          <a:solidFill>
                            <a:srgbClr val="002060"/>
                          </a:solidFill>
                          <a:effectLst/>
                          <a:latin typeface="+mn-lt"/>
                        </a:rPr>
                        <a:t>16,310,400</a:t>
                      </a:r>
                      <a:endParaRPr lang="en-ZA" sz="1100" b="1" i="0" u="none" strike="noStrike" dirty="0">
                        <a:solidFill>
                          <a:srgbClr val="002060"/>
                        </a:solidFill>
                        <a:effectLst/>
                        <a:latin typeface="+mn-lt"/>
                      </a:endParaRPr>
                    </a:p>
                  </a:txBody>
                  <a:tcPr marL="7052" marR="7052" marT="7052" marB="0" anchor="ctr"/>
                </a:tc>
                <a:extLst>
                  <a:ext uri="{0D108BD9-81ED-4DB2-BD59-A6C34878D82A}">
                    <a16:rowId xmlns:a16="http://schemas.microsoft.com/office/drawing/2014/main" xmlns="" val="10015"/>
                  </a:ext>
                </a:extLst>
              </a:tr>
            </a:tbl>
          </a:graphicData>
        </a:graphic>
      </p:graphicFrame>
      <p:sp>
        <p:nvSpPr>
          <p:cNvPr id="5" name="Rectangle 4"/>
          <p:cNvSpPr/>
          <p:nvPr/>
        </p:nvSpPr>
        <p:spPr>
          <a:xfrm>
            <a:off x="8784299" y="1124744"/>
            <a:ext cx="3311691" cy="5590939"/>
          </a:xfrm>
          <a:prstGeom prst="rect">
            <a:avLst/>
          </a:prstGeom>
          <a:solidFill>
            <a:schemeClr val="bg1">
              <a:lumMod val="65000"/>
            </a:schemeClr>
          </a:solidFill>
        </p:spPr>
        <p:txBody>
          <a:bodyPr wrap="square" rtlCol="0">
            <a:noAutofit/>
          </a:bodyPr>
          <a:lstStyle/>
          <a:p>
            <a:pPr marL="380990" indent="-380990" defTabSz="1219170">
              <a:buClr>
                <a:srgbClr val="EAAB21"/>
              </a:buClr>
              <a:buFont typeface="Wingdings" panose="05000000000000000000" pitchFamily="2" charset="2"/>
              <a:buChar char="§"/>
            </a:pPr>
            <a:r>
              <a:rPr lang="en-ZA" sz="1133" dirty="0">
                <a:solidFill>
                  <a:prstClr val="white"/>
                </a:solidFill>
              </a:rPr>
              <a:t>Universities &amp; TVETs that are currently on sBux are not able to pay allowances directly to student</a:t>
            </a:r>
          </a:p>
          <a:p>
            <a:pPr marL="380990" indent="-380990" defTabSz="1219170">
              <a:buClr>
                <a:srgbClr val="EAAB21"/>
              </a:buClr>
              <a:buFont typeface="Wingdings" panose="05000000000000000000" pitchFamily="2" charset="2"/>
              <a:buChar char="§"/>
            </a:pPr>
            <a:endParaRPr lang="en-ZA" sz="1133" dirty="0">
              <a:solidFill>
                <a:prstClr val="white"/>
              </a:solidFill>
            </a:endParaRPr>
          </a:p>
          <a:p>
            <a:pPr marL="380990" indent="-380990" defTabSz="1219170">
              <a:buClr>
                <a:srgbClr val="EAAB21"/>
              </a:buClr>
              <a:buFont typeface="Wingdings" panose="05000000000000000000" pitchFamily="2" charset="2"/>
              <a:buChar char="§"/>
            </a:pPr>
            <a:endParaRPr lang="en-ZA" sz="1133" dirty="0">
              <a:solidFill>
                <a:prstClr val="white"/>
              </a:solidFill>
            </a:endParaRPr>
          </a:p>
          <a:p>
            <a:pPr marL="380990" indent="-380990" defTabSz="1219170">
              <a:buClr>
                <a:srgbClr val="EAAB21"/>
              </a:buClr>
              <a:buFont typeface="Wingdings" panose="05000000000000000000" pitchFamily="2" charset="2"/>
              <a:buChar char="§"/>
            </a:pPr>
            <a:r>
              <a:rPr lang="en-ZA" sz="1133" dirty="0">
                <a:solidFill>
                  <a:prstClr val="white"/>
                </a:solidFill>
              </a:rPr>
              <a:t>As a result, NSFAS is advancing  R2,500 per student towards books; R1,100 for food and R1,300 for travel (SPU) for students  in sBux Universities and is also advancing R750 travel allowance for students at sBux TVETS.</a:t>
            </a:r>
          </a:p>
          <a:p>
            <a:pPr marL="380990" indent="-380990" defTabSz="1219170">
              <a:buClr>
                <a:srgbClr val="EAAB21"/>
              </a:buClr>
              <a:buFont typeface="Wingdings" panose="05000000000000000000" pitchFamily="2" charset="2"/>
              <a:buChar char="§"/>
            </a:pPr>
            <a:endParaRPr lang="en-ZA" sz="1133" dirty="0">
              <a:solidFill>
                <a:prstClr val="white"/>
              </a:solidFill>
            </a:endParaRPr>
          </a:p>
          <a:p>
            <a:pPr marL="380990" indent="-380990" defTabSz="1219170">
              <a:buClr>
                <a:srgbClr val="EAAB21"/>
              </a:buClr>
              <a:buFont typeface="Wingdings" panose="05000000000000000000" pitchFamily="2" charset="2"/>
              <a:buChar char="§"/>
            </a:pPr>
            <a:endParaRPr lang="en-ZA" sz="1133" dirty="0">
              <a:solidFill>
                <a:prstClr val="white"/>
              </a:solidFill>
            </a:endParaRPr>
          </a:p>
          <a:p>
            <a:pPr marL="380990" indent="-380990" defTabSz="1219170">
              <a:buClr>
                <a:srgbClr val="EAAB21"/>
              </a:buClr>
              <a:buFont typeface="Wingdings" panose="05000000000000000000" pitchFamily="2" charset="2"/>
              <a:buChar char="§"/>
            </a:pPr>
            <a:r>
              <a:rPr lang="en-ZA" sz="1133" dirty="0">
                <a:solidFill>
                  <a:prstClr val="white"/>
                </a:solidFill>
              </a:rPr>
              <a:t>The upfront payment process is based on registration confirmations being received by NSFAS.</a:t>
            </a:r>
          </a:p>
          <a:p>
            <a:pPr marL="380990" indent="-380990" defTabSz="1219170">
              <a:buClr>
                <a:srgbClr val="EAAB21"/>
              </a:buClr>
              <a:buFont typeface="Wingdings" panose="05000000000000000000" pitchFamily="2" charset="2"/>
              <a:buChar char="§"/>
            </a:pPr>
            <a:endParaRPr lang="en-ZA" sz="1133" dirty="0">
              <a:solidFill>
                <a:prstClr val="white"/>
              </a:solidFill>
            </a:endParaRPr>
          </a:p>
          <a:p>
            <a:pPr marL="380990" indent="-380990" defTabSz="1219170">
              <a:buClr>
                <a:srgbClr val="EAAB21"/>
              </a:buClr>
              <a:buFont typeface="Wingdings" panose="05000000000000000000" pitchFamily="2" charset="2"/>
              <a:buChar char="§"/>
            </a:pPr>
            <a:endParaRPr lang="en-ZA" sz="1133" dirty="0">
              <a:solidFill>
                <a:prstClr val="white"/>
              </a:solidFill>
            </a:endParaRPr>
          </a:p>
          <a:p>
            <a:pPr marL="380990" indent="-380990" defTabSz="1219170">
              <a:buClr>
                <a:srgbClr val="EAAB21"/>
              </a:buClr>
              <a:buFont typeface="Wingdings" panose="05000000000000000000" pitchFamily="2" charset="2"/>
              <a:buChar char="§"/>
            </a:pPr>
            <a:r>
              <a:rPr lang="en-ZA" sz="1133" dirty="0">
                <a:solidFill>
                  <a:prstClr val="white"/>
                </a:solidFill>
              </a:rPr>
              <a:t>First batch of disbursement done on 16th February 2018; Second batch of disbursements done on 22nd February 2018</a:t>
            </a:r>
          </a:p>
          <a:p>
            <a:pPr marL="380990" indent="-380990" defTabSz="1219170">
              <a:buClr>
                <a:srgbClr val="EAAB21"/>
              </a:buClr>
              <a:buFont typeface="Wingdings" panose="05000000000000000000" pitchFamily="2" charset="2"/>
              <a:buChar char="§"/>
            </a:pPr>
            <a:endParaRPr lang="en-ZA" sz="1133" dirty="0">
              <a:solidFill>
                <a:prstClr val="white"/>
              </a:solidFill>
            </a:endParaRPr>
          </a:p>
          <a:p>
            <a:pPr marL="380990" indent="-380990" defTabSz="1219170">
              <a:buClr>
                <a:srgbClr val="EAAB21"/>
              </a:buClr>
              <a:buFont typeface="Wingdings" panose="05000000000000000000" pitchFamily="2" charset="2"/>
              <a:buChar char="§"/>
            </a:pPr>
            <a:endParaRPr lang="en-ZA" sz="1133" dirty="0">
              <a:solidFill>
                <a:prstClr val="white"/>
              </a:solidFill>
            </a:endParaRPr>
          </a:p>
          <a:p>
            <a:pPr marL="380990" indent="-380990" defTabSz="1219170">
              <a:buClr>
                <a:srgbClr val="EAAB21"/>
              </a:buClr>
              <a:buFont typeface="Wingdings" panose="05000000000000000000" pitchFamily="2" charset="2"/>
              <a:buChar char="§"/>
            </a:pPr>
            <a:r>
              <a:rPr lang="en-ZA" sz="1133" dirty="0">
                <a:solidFill>
                  <a:prstClr val="white"/>
                </a:solidFill>
              </a:rPr>
              <a:t>As soon as additional funding lists &amp; approved registration data is made available to sBux, additional disbursement files will be prepared and vouchers disbursed </a:t>
            </a:r>
          </a:p>
          <a:p>
            <a:pPr marL="380990" indent="-380990" defTabSz="1219170">
              <a:buClr>
                <a:srgbClr val="EAAB21"/>
              </a:buClr>
              <a:buFont typeface="Wingdings" panose="05000000000000000000" pitchFamily="2" charset="2"/>
              <a:buChar char="§"/>
            </a:pPr>
            <a:endParaRPr lang="en-ZA" sz="1133" dirty="0">
              <a:solidFill>
                <a:prstClr val="white"/>
              </a:solidFill>
            </a:endParaRPr>
          </a:p>
        </p:txBody>
      </p:sp>
    </p:spTree>
    <p:extLst>
      <p:ext uri="{BB962C8B-B14F-4D97-AF65-F5344CB8AC3E}">
        <p14:creationId xmlns:p14="http://schemas.microsoft.com/office/powerpoint/2010/main" xmlns="" val="1126969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7387" y="100654"/>
            <a:ext cx="10879252" cy="651010"/>
          </a:xfrm>
          <a:prstGeom prst="rect">
            <a:avLst/>
          </a:prstGeom>
        </p:spPr>
        <p:txBody>
          <a:bodyPr wrap="square" lIns="116336" tIns="58165" rIns="116336" bIns="58165">
            <a:spAutoFit/>
          </a:bodyPr>
          <a:lstStyle/>
          <a:p>
            <a:pPr defTabSz="1219170">
              <a:buClr>
                <a:srgbClr val="C00000"/>
              </a:buClr>
            </a:pPr>
            <a:r>
              <a:rPr lang="en-ZA" sz="3467" b="1" dirty="0">
                <a:solidFill>
                  <a:prstClr val="white">
                    <a:lumMod val="50000"/>
                  </a:prstClr>
                </a:solidFill>
                <a:cs typeface="Arial" panose="020B0604020202020204" pitchFamily="34" charset="0"/>
              </a:rPr>
              <a:t>2018 APPLICATIONS - DISBURSEMENTS</a:t>
            </a:r>
          </a:p>
        </p:txBody>
      </p:sp>
      <p:sp>
        <p:nvSpPr>
          <p:cNvPr id="7" name="Rectangle 6"/>
          <p:cNvSpPr/>
          <p:nvPr/>
        </p:nvSpPr>
        <p:spPr>
          <a:xfrm>
            <a:off x="339174" y="3737110"/>
            <a:ext cx="6044861" cy="297454"/>
          </a:xfrm>
          <a:prstGeom prst="rect">
            <a:avLst/>
          </a:prstGeom>
          <a:solidFill>
            <a:schemeClr val="bg1">
              <a:lumMod val="50000"/>
            </a:schemeClr>
          </a:solidFill>
        </p:spPr>
        <p:txBody>
          <a:bodyPr wrap="square">
            <a:spAutoFit/>
          </a:bodyPr>
          <a:lstStyle/>
          <a:p>
            <a:pPr defTabSz="1219170"/>
            <a:r>
              <a:rPr lang="en-ZA" sz="1333" b="1" dirty="0">
                <a:solidFill>
                  <a:prstClr val="white"/>
                </a:solidFill>
                <a:ea typeface="Times New Roman" panose="02020603050405020304" pitchFamily="18" charset="0"/>
                <a:cs typeface="Times New Roman" panose="02020603050405020304" pitchFamily="18" charset="0"/>
              </a:rPr>
              <a:t>EXISTING DISBURSEMENT PROCESS (FNB &amp; SBUX/CELBUX)  </a:t>
            </a:r>
          </a:p>
        </p:txBody>
      </p:sp>
      <p:sp>
        <p:nvSpPr>
          <p:cNvPr id="8" name="Rectangle 7"/>
          <p:cNvSpPr/>
          <p:nvPr/>
        </p:nvSpPr>
        <p:spPr>
          <a:xfrm>
            <a:off x="239351" y="1125979"/>
            <a:ext cx="6144683" cy="2308324"/>
          </a:xfrm>
          <a:prstGeom prst="rect">
            <a:avLst/>
          </a:prstGeom>
        </p:spPr>
        <p:txBody>
          <a:bodyPr wrap="square">
            <a:spAutoFit/>
          </a:bodyPr>
          <a:lstStyle/>
          <a:p>
            <a:pPr algn="just" defTabSz="1219170"/>
            <a:r>
              <a:rPr lang="en-ZA" sz="1200" dirty="0">
                <a:solidFill>
                  <a:srgbClr val="002060"/>
                </a:solidFill>
                <a:ea typeface="Times New Roman" panose="02020603050405020304" pitchFamily="18" charset="0"/>
                <a:cs typeface="Times New Roman" panose="02020603050405020304" pitchFamily="18" charset="0"/>
              </a:rPr>
              <a:t>In 2018, NSFAS will use two existing channels, FNB (Institution) and SBUX/Celbux to disburse allowances to students;</a:t>
            </a:r>
          </a:p>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NSFAS will NOT introduce/onboard any new institutions into </a:t>
            </a:r>
            <a:r>
              <a:rPr lang="en-ZA" sz="1200" dirty="0" err="1">
                <a:solidFill>
                  <a:srgbClr val="002060"/>
                </a:solidFill>
                <a:ea typeface="Times New Roman" panose="02020603050405020304" pitchFamily="18" charset="0"/>
                <a:cs typeface="Times New Roman" panose="02020603050405020304" pitchFamily="18" charset="0"/>
              </a:rPr>
              <a:t>Celbux</a:t>
            </a:r>
            <a:r>
              <a:rPr lang="en-ZA" sz="1200" dirty="0">
                <a:solidFill>
                  <a:srgbClr val="002060"/>
                </a:solidFill>
                <a:ea typeface="Times New Roman" panose="02020603050405020304" pitchFamily="18" charset="0"/>
                <a:cs typeface="Times New Roman" panose="02020603050405020304" pitchFamily="18" charset="0"/>
              </a:rPr>
              <a:t> engagement;</a:t>
            </a:r>
          </a:p>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NSFAS plans to onboard, Standard Bank and VBS as additional  disbursement channels June 2018.</a:t>
            </a:r>
          </a:p>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NSFAS has agreed with institutions to see out existing contracts between institutions and other disbursement providers, e.g. Fundi, etc. in order to prevent similar incidents that happened in 2017;</a:t>
            </a:r>
          </a:p>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NSFAS is also improving its processes and systems controls and reporting mechanisms to ensure that all transactions meet set business rules, e.g. segregation of duties when setting up funder rules and allocation tables; Implementation of audit trail on transactional databases; and user training;</a:t>
            </a:r>
          </a:p>
        </p:txBody>
      </p:sp>
      <p:sp>
        <p:nvSpPr>
          <p:cNvPr id="9" name="Rectangle 8"/>
          <p:cNvSpPr/>
          <p:nvPr/>
        </p:nvSpPr>
        <p:spPr>
          <a:xfrm>
            <a:off x="339172" y="4085923"/>
            <a:ext cx="6044861" cy="2123658"/>
          </a:xfrm>
          <a:prstGeom prst="rect">
            <a:avLst/>
          </a:prstGeom>
        </p:spPr>
        <p:txBody>
          <a:bodyPr wrap="square">
            <a:spAutoFit/>
          </a:bodyPr>
          <a:lstStyle/>
          <a:p>
            <a:pPr algn="just" defTabSz="1219170"/>
            <a:r>
              <a:rPr lang="en-ZA" sz="1200" dirty="0">
                <a:solidFill>
                  <a:srgbClr val="002060"/>
                </a:solidFill>
                <a:ea typeface="Times New Roman" panose="02020603050405020304" pitchFamily="18" charset="0"/>
                <a:cs typeface="Times New Roman" panose="02020603050405020304" pitchFamily="18" charset="0"/>
              </a:rPr>
              <a:t>In 2017, the </a:t>
            </a:r>
            <a:r>
              <a:rPr lang="en-ZA" sz="1200" i="1" dirty="0">
                <a:solidFill>
                  <a:srgbClr val="002060"/>
                </a:solidFill>
                <a:ea typeface="Times New Roman" panose="02020603050405020304" pitchFamily="18" charset="0"/>
                <a:cs typeface="Times New Roman" panose="02020603050405020304" pitchFamily="18" charset="0"/>
              </a:rPr>
              <a:t>PWC ICT Review</a:t>
            </a:r>
            <a:r>
              <a:rPr lang="en-ZA" sz="1200" dirty="0">
                <a:solidFill>
                  <a:srgbClr val="002060"/>
                </a:solidFill>
                <a:ea typeface="Times New Roman" panose="02020603050405020304" pitchFamily="18" charset="0"/>
                <a:cs typeface="Times New Roman" panose="02020603050405020304" pitchFamily="18" charset="0"/>
              </a:rPr>
              <a:t> identified the current disbursement process as one of the key areas that require improvement going into 2018; therefore, in preparation for the 2018 applications cycle, the following changes were completed:</a:t>
            </a:r>
          </a:p>
          <a:p>
            <a:pPr algn="just" defTabSz="1219170"/>
            <a:endParaRPr lang="en-ZA" sz="12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Rewrite Registration Handler – this piece of software processes Registration Data from institutions in order to create contracts for FTENs; Status – Completed;</a:t>
            </a:r>
          </a:p>
          <a:p>
            <a:pPr marL="228594" indent="-228594" algn="just" defTabSz="1219170">
              <a:buClr>
                <a:srgbClr val="D36E28"/>
              </a:buClr>
              <a:buFont typeface="Wingdings" panose="05000000000000000000" pitchFamily="2" charset="2"/>
              <a:buChar char="§"/>
            </a:pPr>
            <a:endParaRPr lang="en-ZA" sz="12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Contracts – As a result of the Presidential Pronouncements, NSFAS has had to change its Loan Agreement form into a Bursary Agreement. Bursary agreement conditions were discussed with USAf on the 23</a:t>
            </a:r>
            <a:r>
              <a:rPr lang="en-ZA" sz="1200" baseline="30000" dirty="0">
                <a:solidFill>
                  <a:srgbClr val="002060"/>
                </a:solidFill>
                <a:ea typeface="Times New Roman" panose="02020603050405020304" pitchFamily="18" charset="0"/>
                <a:cs typeface="Times New Roman" panose="02020603050405020304" pitchFamily="18" charset="0"/>
              </a:rPr>
              <a:t>rd</a:t>
            </a:r>
            <a:r>
              <a:rPr lang="en-ZA" sz="1200" dirty="0">
                <a:solidFill>
                  <a:srgbClr val="002060"/>
                </a:solidFill>
                <a:ea typeface="Times New Roman" panose="02020603050405020304" pitchFamily="18" charset="0"/>
                <a:cs typeface="Times New Roman" panose="02020603050405020304" pitchFamily="18" charset="0"/>
              </a:rPr>
              <a:t> Feb 2018. NSFAS will implement these changes into the system.</a:t>
            </a:r>
          </a:p>
        </p:txBody>
      </p:sp>
      <p:sp>
        <p:nvSpPr>
          <p:cNvPr id="10" name="Rectangle 9"/>
          <p:cNvSpPr/>
          <p:nvPr/>
        </p:nvSpPr>
        <p:spPr>
          <a:xfrm>
            <a:off x="6864086" y="1125979"/>
            <a:ext cx="5227804" cy="1200329"/>
          </a:xfrm>
          <a:prstGeom prst="rect">
            <a:avLst/>
          </a:prstGeom>
        </p:spPr>
        <p:txBody>
          <a:bodyPr wrap="square">
            <a:spAutoFit/>
          </a:bodyPr>
          <a:lstStyle/>
          <a:p>
            <a:pPr marL="228594" indent="-228594" algn="just" defTabSz="1219170">
              <a:buClr>
                <a:srgbClr val="D36E28"/>
              </a:buClr>
              <a:buFont typeface="Wingdings" panose="05000000000000000000" pitchFamily="2" charset="2"/>
              <a:buChar char="§"/>
            </a:pPr>
            <a:r>
              <a:rPr lang="en-ZA" sz="1200" b="1" dirty="0">
                <a:solidFill>
                  <a:srgbClr val="002060"/>
                </a:solidFill>
                <a:ea typeface="Times New Roman" panose="02020603050405020304" pitchFamily="18" charset="0"/>
                <a:cs typeface="Times New Roman" panose="02020603050405020304" pitchFamily="18" charset="0"/>
              </a:rPr>
              <a:t>As a Mitigation – NSFAS has paid upfront to Universities and TVETS while completing all outstanding developments and testing; </a:t>
            </a:r>
          </a:p>
          <a:p>
            <a:pPr marL="228594" indent="-228594" algn="just" defTabSz="1219170">
              <a:buClr>
                <a:srgbClr val="D36E28"/>
              </a:buClr>
              <a:buFont typeface="Wingdings" panose="05000000000000000000" pitchFamily="2" charset="2"/>
              <a:buChar char="§"/>
            </a:pPr>
            <a:endParaRPr lang="en-ZA" sz="1200" b="1"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Detailed upfront report attached in Section – 16 &amp; 17.</a:t>
            </a:r>
          </a:p>
          <a:p>
            <a:pPr marL="228594" indent="-228594" algn="just" defTabSz="1219170">
              <a:buClr>
                <a:srgbClr val="D36E28"/>
              </a:buClr>
              <a:buFont typeface="Wingdings" panose="05000000000000000000" pitchFamily="2" charset="2"/>
              <a:buChar char="§"/>
            </a:pPr>
            <a:endParaRPr lang="en-ZA" sz="1200" dirty="0">
              <a:solidFill>
                <a:srgbClr val="002060"/>
              </a:solidFill>
              <a:ea typeface="Times New Roman" panose="02020603050405020304" pitchFamily="18" charset="0"/>
              <a:cs typeface="Times New Roman" panose="02020603050405020304" pitchFamily="18" charset="0"/>
            </a:endParaRPr>
          </a:p>
        </p:txBody>
      </p:sp>
      <p:sp>
        <p:nvSpPr>
          <p:cNvPr id="11" name="Rectangle 10"/>
          <p:cNvSpPr/>
          <p:nvPr/>
        </p:nvSpPr>
        <p:spPr>
          <a:xfrm>
            <a:off x="6960095" y="2180862"/>
            <a:ext cx="5096519" cy="297454"/>
          </a:xfrm>
          <a:prstGeom prst="rect">
            <a:avLst/>
          </a:prstGeom>
          <a:solidFill>
            <a:schemeClr val="bg1">
              <a:lumMod val="50000"/>
            </a:schemeClr>
          </a:solidFill>
        </p:spPr>
        <p:txBody>
          <a:bodyPr wrap="square">
            <a:spAutoFit/>
          </a:bodyPr>
          <a:lstStyle/>
          <a:p>
            <a:pPr defTabSz="1219170"/>
            <a:r>
              <a:rPr lang="en-ZA" sz="1333" b="1" dirty="0">
                <a:solidFill>
                  <a:prstClr val="white"/>
                </a:solidFill>
                <a:ea typeface="Times New Roman" panose="02020603050405020304" pitchFamily="18" charset="0"/>
                <a:cs typeface="Times New Roman" panose="02020603050405020304" pitchFamily="18" charset="0"/>
              </a:rPr>
              <a:t>ADDITIONAL DISBURSEMENT CHANNELS (VBS &amp; SBSA)</a:t>
            </a:r>
          </a:p>
        </p:txBody>
      </p:sp>
      <p:sp>
        <p:nvSpPr>
          <p:cNvPr id="12" name="Rectangle 11"/>
          <p:cNvSpPr/>
          <p:nvPr/>
        </p:nvSpPr>
        <p:spPr>
          <a:xfrm>
            <a:off x="6924819" y="2659891"/>
            <a:ext cx="5066152" cy="2123658"/>
          </a:xfrm>
          <a:prstGeom prst="rect">
            <a:avLst/>
          </a:prstGeom>
        </p:spPr>
        <p:txBody>
          <a:bodyPr wrap="square">
            <a:spAutoFit/>
          </a:bodyPr>
          <a:lstStyle/>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NSFAS is also in the process to onboard two additional disbursement providers – Standard Bank and VBS Bank;</a:t>
            </a:r>
          </a:p>
          <a:p>
            <a:pPr marL="228594" indent="-228594" algn="just" defTabSz="1219170">
              <a:buClr>
                <a:srgbClr val="D36E28"/>
              </a:buClr>
              <a:buFont typeface="Wingdings" panose="05000000000000000000" pitchFamily="2" charset="2"/>
              <a:buChar char="§"/>
            </a:pPr>
            <a:endParaRPr lang="en-ZA" sz="12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These channels will introduce </a:t>
            </a:r>
            <a:r>
              <a:rPr lang="en-ZA" sz="1200" b="1" i="1" dirty="0">
                <a:solidFill>
                  <a:srgbClr val="002060"/>
                </a:solidFill>
                <a:ea typeface="Times New Roman" panose="02020603050405020304" pitchFamily="18" charset="0"/>
                <a:cs typeface="Times New Roman" panose="02020603050405020304" pitchFamily="18" charset="0"/>
              </a:rPr>
              <a:t>Bank Cards</a:t>
            </a:r>
            <a:r>
              <a:rPr lang="en-ZA" sz="1200" dirty="0">
                <a:solidFill>
                  <a:srgbClr val="002060"/>
                </a:solidFill>
                <a:ea typeface="Times New Roman" panose="02020603050405020304" pitchFamily="18" charset="0"/>
                <a:cs typeface="Times New Roman" panose="02020603050405020304" pitchFamily="18" charset="0"/>
              </a:rPr>
              <a:t> with disbursement allocated in Pockets within the card; NSFAS will also introduce a Cash Pocket where students may access and withdraw cash at NO COST at service providers ATMs. </a:t>
            </a:r>
          </a:p>
          <a:p>
            <a:pPr algn="just" defTabSz="1219170">
              <a:buClr>
                <a:srgbClr val="D36E28"/>
              </a:buClr>
            </a:pPr>
            <a:endParaRPr lang="en-ZA" sz="1200"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200" dirty="0">
                <a:solidFill>
                  <a:srgbClr val="002060"/>
                </a:solidFill>
                <a:ea typeface="Times New Roman" panose="02020603050405020304" pitchFamily="18" charset="0"/>
                <a:cs typeface="Times New Roman" panose="02020603050405020304" pitchFamily="18" charset="0"/>
              </a:rPr>
              <a:t>The project is anticipated to be rolled out at selected institutions by July 2018;</a:t>
            </a:r>
          </a:p>
          <a:p>
            <a:pPr marL="228594" indent="-228594" algn="just" defTabSz="1219170">
              <a:buClr>
                <a:srgbClr val="D36E28"/>
              </a:buClr>
              <a:buFont typeface="Wingdings" panose="05000000000000000000" pitchFamily="2" charset="2"/>
              <a:buChar char="§"/>
            </a:pPr>
            <a:endParaRPr lang="en-ZA" sz="1200" dirty="0">
              <a:solidFill>
                <a:srgbClr val="00206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45573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7387" y="100654"/>
            <a:ext cx="10879252" cy="651010"/>
          </a:xfrm>
          <a:prstGeom prst="rect">
            <a:avLst/>
          </a:prstGeom>
        </p:spPr>
        <p:txBody>
          <a:bodyPr wrap="square" lIns="116336" tIns="58165" rIns="116336" bIns="58165">
            <a:spAutoFit/>
          </a:bodyPr>
          <a:lstStyle/>
          <a:p>
            <a:pPr defTabSz="1219170">
              <a:buClr>
                <a:srgbClr val="C00000"/>
              </a:buClr>
            </a:pPr>
            <a:r>
              <a:rPr lang="en-ZA" sz="3467" b="1" dirty="0">
                <a:solidFill>
                  <a:prstClr val="white">
                    <a:lumMod val="50000"/>
                  </a:prstClr>
                </a:solidFill>
                <a:cs typeface="Arial" panose="020B0604020202020204" pitchFamily="34" charset="0"/>
              </a:rPr>
              <a:t>2018 APPLICATIONS – NOTIONAL ALLOWANCE</a:t>
            </a:r>
          </a:p>
        </p:txBody>
      </p:sp>
      <p:sp>
        <p:nvSpPr>
          <p:cNvPr id="7" name="Rectangle 6"/>
          <p:cNvSpPr/>
          <p:nvPr/>
        </p:nvSpPr>
        <p:spPr>
          <a:xfrm>
            <a:off x="339173" y="1979739"/>
            <a:ext cx="5730240" cy="318100"/>
          </a:xfrm>
          <a:prstGeom prst="rect">
            <a:avLst/>
          </a:prstGeom>
          <a:solidFill>
            <a:schemeClr val="bg1">
              <a:lumMod val="50000"/>
            </a:schemeClr>
          </a:solidFill>
        </p:spPr>
        <p:txBody>
          <a:bodyPr wrap="square">
            <a:spAutoFit/>
          </a:bodyPr>
          <a:lstStyle/>
          <a:p>
            <a:pPr defTabSz="1219170"/>
            <a:r>
              <a:rPr lang="en-ZA" sz="1467" b="1" dirty="0">
                <a:solidFill>
                  <a:prstClr val="white"/>
                </a:solidFill>
                <a:ea typeface="Times New Roman" panose="02020603050405020304" pitchFamily="18" charset="0"/>
                <a:cs typeface="Times New Roman" panose="02020603050405020304" pitchFamily="18" charset="0"/>
              </a:rPr>
              <a:t>SUMMARY </a:t>
            </a:r>
          </a:p>
        </p:txBody>
      </p:sp>
      <p:sp>
        <p:nvSpPr>
          <p:cNvPr id="8" name="Rectangle 7"/>
          <p:cNvSpPr/>
          <p:nvPr/>
        </p:nvSpPr>
        <p:spPr>
          <a:xfrm>
            <a:off x="239350" y="1125979"/>
            <a:ext cx="11809311" cy="912814"/>
          </a:xfrm>
          <a:prstGeom prst="rect">
            <a:avLst/>
          </a:prstGeom>
        </p:spPr>
        <p:txBody>
          <a:bodyPr wrap="square">
            <a:spAutoFit/>
          </a:bodyPr>
          <a:lstStyle/>
          <a:p>
            <a:pPr algn="just" defTabSz="1219170"/>
            <a:r>
              <a:rPr lang="en-ZA" sz="1333" dirty="0">
                <a:solidFill>
                  <a:srgbClr val="002060"/>
                </a:solidFill>
                <a:ea typeface="Times New Roman" panose="02020603050405020304" pitchFamily="18" charset="0"/>
                <a:cs typeface="Times New Roman" panose="02020603050405020304" pitchFamily="18" charset="0"/>
              </a:rPr>
              <a:t>NSFAS was asked to determine the Notional Student Allowances using a desktop analysis which seeks to standardise allowance across the ecosystem.  It was identified that the disparities are vast for book, food and transport allowances, thus necessitate the DHET to intervene to ensure consistency across disbursement of allowances and adequate funding for the students.  1</a:t>
            </a:r>
            <a:r>
              <a:rPr lang="en-ZA" sz="1333" baseline="30000" dirty="0">
                <a:solidFill>
                  <a:srgbClr val="002060"/>
                </a:solidFill>
                <a:ea typeface="Times New Roman" panose="02020603050405020304" pitchFamily="18" charset="0"/>
                <a:cs typeface="Times New Roman" panose="02020603050405020304" pitchFamily="18" charset="0"/>
              </a:rPr>
              <a:t>st</a:t>
            </a:r>
            <a:r>
              <a:rPr lang="en-ZA" sz="1333" dirty="0">
                <a:solidFill>
                  <a:srgbClr val="002060"/>
                </a:solidFill>
                <a:ea typeface="Times New Roman" panose="02020603050405020304" pitchFamily="18" charset="0"/>
                <a:cs typeface="Times New Roman" panose="02020603050405020304" pitchFamily="18" charset="0"/>
              </a:rPr>
              <a:t> of April 2018 is the planned implementation date for the standardised notional allowance.</a:t>
            </a:r>
          </a:p>
        </p:txBody>
      </p:sp>
      <p:sp>
        <p:nvSpPr>
          <p:cNvPr id="9" name="Rectangle 8"/>
          <p:cNvSpPr/>
          <p:nvPr/>
        </p:nvSpPr>
        <p:spPr>
          <a:xfrm>
            <a:off x="339173" y="2328552"/>
            <a:ext cx="5730241" cy="2143536"/>
          </a:xfrm>
          <a:prstGeom prst="rect">
            <a:avLst/>
          </a:prstGeom>
        </p:spPr>
        <p:txBody>
          <a:bodyPr wrap="square">
            <a:spAutoFit/>
          </a:bodyPr>
          <a:lstStyle/>
          <a:p>
            <a:pPr algn="just" defTabSz="1219170"/>
            <a:r>
              <a:rPr lang="en-ZA" sz="1333" dirty="0">
                <a:solidFill>
                  <a:srgbClr val="002060"/>
                </a:solidFill>
                <a:ea typeface="Times New Roman" panose="02020603050405020304" pitchFamily="18" charset="0"/>
                <a:cs typeface="Times New Roman" panose="02020603050405020304" pitchFamily="18" charset="0"/>
              </a:rPr>
              <a:t>The Report was compiled by NSFAS and presented at the DHET and USAF task Team – below is the summary of NSFAS proposal:</a:t>
            </a:r>
          </a:p>
          <a:p>
            <a:pPr algn="just" defTabSz="1219170"/>
            <a:endParaRPr lang="en-ZA" sz="1333" dirty="0">
              <a:solidFill>
                <a:srgbClr val="002060"/>
              </a:solidFill>
              <a:ea typeface="Times New Roman" panose="02020603050405020304" pitchFamily="18" charset="0"/>
              <a:cs typeface="Times New Roman" panose="02020603050405020304" pitchFamily="18" charset="0"/>
            </a:endParaRPr>
          </a:p>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NSFAS Management presented the report to the </a:t>
            </a:r>
            <a:r>
              <a:rPr lang="en-ZA" sz="1333" dirty="0" smtClean="0">
                <a:solidFill>
                  <a:srgbClr val="002060"/>
                </a:solidFill>
                <a:ea typeface="Times New Roman" panose="02020603050405020304" pitchFamily="18" charset="0"/>
                <a:cs typeface="Times New Roman" panose="02020603050405020304" pitchFamily="18" charset="0"/>
              </a:rPr>
              <a:t>USAf / DHET </a:t>
            </a:r>
            <a:r>
              <a:rPr lang="en-ZA" sz="1333" dirty="0">
                <a:solidFill>
                  <a:srgbClr val="002060"/>
                </a:solidFill>
                <a:ea typeface="Times New Roman" panose="02020603050405020304" pitchFamily="18" charset="0"/>
                <a:cs typeface="Times New Roman" panose="02020603050405020304" pitchFamily="18" charset="0"/>
              </a:rPr>
              <a:t>Task Team;</a:t>
            </a:r>
          </a:p>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The proposal and its recommendations was approved for implementation starting from 01</a:t>
            </a:r>
            <a:r>
              <a:rPr lang="en-ZA" sz="1333" baseline="30000" dirty="0">
                <a:solidFill>
                  <a:srgbClr val="002060"/>
                </a:solidFill>
                <a:ea typeface="Times New Roman" panose="02020603050405020304" pitchFamily="18" charset="0"/>
                <a:cs typeface="Times New Roman" panose="02020603050405020304" pitchFamily="18" charset="0"/>
              </a:rPr>
              <a:t>st</a:t>
            </a:r>
            <a:r>
              <a:rPr lang="en-ZA" sz="1333" dirty="0">
                <a:solidFill>
                  <a:srgbClr val="002060"/>
                </a:solidFill>
                <a:ea typeface="Times New Roman" panose="02020603050405020304" pitchFamily="18" charset="0"/>
                <a:cs typeface="Times New Roman" panose="02020603050405020304" pitchFamily="18" charset="0"/>
              </a:rPr>
              <a:t> April;</a:t>
            </a:r>
          </a:p>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NSFAS to write to the Universities to advice them of the new allowances for students; and</a:t>
            </a:r>
          </a:p>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To communicate the transition plan for </a:t>
            </a:r>
            <a:r>
              <a:rPr lang="en-ZA" sz="1333" dirty="0" smtClean="0">
                <a:solidFill>
                  <a:srgbClr val="002060"/>
                </a:solidFill>
                <a:ea typeface="Times New Roman" panose="02020603050405020304" pitchFamily="18" charset="0"/>
                <a:cs typeface="Times New Roman" panose="02020603050405020304" pitchFamily="18" charset="0"/>
              </a:rPr>
              <a:t>implementation</a:t>
            </a:r>
            <a:endParaRPr lang="en-ZA" sz="1333" dirty="0">
              <a:solidFill>
                <a:srgbClr val="002060"/>
              </a:solidFill>
              <a:ea typeface="Times New Roman" panose="02020603050405020304" pitchFamily="18" charset="0"/>
              <a:cs typeface="Times New Roman" panose="02020603050405020304" pitchFamily="18" charset="0"/>
            </a:endParaRPr>
          </a:p>
        </p:txBody>
      </p:sp>
      <p:sp>
        <p:nvSpPr>
          <p:cNvPr id="11" name="Rectangle 10"/>
          <p:cNvSpPr/>
          <p:nvPr/>
        </p:nvSpPr>
        <p:spPr>
          <a:xfrm>
            <a:off x="6384469" y="4067394"/>
            <a:ext cx="5779004" cy="318100"/>
          </a:xfrm>
          <a:prstGeom prst="rect">
            <a:avLst/>
          </a:prstGeom>
          <a:solidFill>
            <a:schemeClr val="bg1">
              <a:lumMod val="50000"/>
            </a:schemeClr>
          </a:solidFill>
        </p:spPr>
        <p:txBody>
          <a:bodyPr wrap="square">
            <a:spAutoFit/>
          </a:bodyPr>
          <a:lstStyle/>
          <a:p>
            <a:pPr defTabSz="1219170"/>
            <a:r>
              <a:rPr lang="en-ZA" sz="1467" b="1" dirty="0">
                <a:solidFill>
                  <a:prstClr val="white"/>
                </a:solidFill>
                <a:ea typeface="Times New Roman" panose="02020603050405020304" pitchFamily="18" charset="0"/>
                <a:cs typeface="Times New Roman" panose="02020603050405020304" pitchFamily="18" charset="0"/>
              </a:rPr>
              <a:t>Pros &amp; Cons</a:t>
            </a:r>
          </a:p>
        </p:txBody>
      </p:sp>
      <p:sp>
        <p:nvSpPr>
          <p:cNvPr id="12" name="Rectangle 11"/>
          <p:cNvSpPr/>
          <p:nvPr/>
        </p:nvSpPr>
        <p:spPr>
          <a:xfrm>
            <a:off x="6384469" y="4505246"/>
            <a:ext cx="5779003" cy="2348656"/>
          </a:xfrm>
          <a:prstGeom prst="rect">
            <a:avLst/>
          </a:prstGeom>
        </p:spPr>
        <p:txBody>
          <a:bodyPr wrap="square">
            <a:spAutoFit/>
          </a:bodyPr>
          <a:lstStyle/>
          <a:p>
            <a:pPr marL="228594" indent="-228594" algn="just" defTabSz="1219170">
              <a:buClr>
                <a:srgbClr val="D36E28"/>
              </a:buClr>
              <a:buFont typeface="Wingdings" panose="05000000000000000000" pitchFamily="2" charset="2"/>
              <a:buChar char="§"/>
            </a:pPr>
            <a:r>
              <a:rPr lang="en-ZA" sz="1333" dirty="0">
                <a:solidFill>
                  <a:srgbClr val="002060"/>
                </a:solidFill>
                <a:ea typeface="Times New Roman" panose="02020603050405020304" pitchFamily="18" charset="0"/>
                <a:cs typeface="Times New Roman" panose="02020603050405020304" pitchFamily="18" charset="0"/>
              </a:rPr>
              <a:t>Advantages and disadvantages have been identified, i.e.</a:t>
            </a:r>
          </a:p>
          <a:p>
            <a:pPr marL="461422" lvl="1" indent="-228594" algn="just" defTabSz="1219170">
              <a:buClr>
                <a:srgbClr val="D36E28"/>
              </a:buClr>
              <a:buFont typeface="Wingdings" panose="05000000000000000000" pitchFamily="2" charset="2"/>
              <a:buChar char="q"/>
            </a:pPr>
            <a:r>
              <a:rPr lang="en-ZA" sz="1333" dirty="0">
                <a:solidFill>
                  <a:srgbClr val="002060"/>
                </a:solidFill>
                <a:ea typeface="Times New Roman" panose="02020603050405020304" pitchFamily="18" charset="0"/>
                <a:cs typeface="Times New Roman" panose="02020603050405020304" pitchFamily="18" charset="0"/>
              </a:rPr>
              <a:t>Advantages:</a:t>
            </a:r>
          </a:p>
          <a:p>
            <a:pPr marL="613818" lvl="2" indent="-228594" algn="just" defTabSz="1219170">
              <a:buClr>
                <a:srgbClr val="D36E28"/>
              </a:buClr>
              <a:buFont typeface="Courier New" panose="02070309020205020404" pitchFamily="49" charset="0"/>
              <a:buChar char="o"/>
            </a:pPr>
            <a:r>
              <a:rPr lang="en-ZA" sz="1333" dirty="0">
                <a:solidFill>
                  <a:srgbClr val="002060"/>
                </a:solidFill>
                <a:ea typeface="Times New Roman" panose="02020603050405020304" pitchFamily="18" charset="0"/>
                <a:cs typeface="Times New Roman" panose="02020603050405020304" pitchFamily="18" charset="0"/>
              </a:rPr>
              <a:t>90% quartile is high thus adequately covers funding needs;</a:t>
            </a:r>
          </a:p>
          <a:p>
            <a:pPr marL="613818" lvl="2" indent="-228594" algn="just" defTabSz="1219170">
              <a:buClr>
                <a:srgbClr val="D36E28"/>
              </a:buClr>
              <a:buFont typeface="Courier New" panose="02070309020205020404" pitchFamily="49" charset="0"/>
              <a:buChar char="o"/>
            </a:pPr>
            <a:r>
              <a:rPr lang="en-ZA" sz="1333" dirty="0">
                <a:solidFill>
                  <a:srgbClr val="002060"/>
                </a:solidFill>
                <a:ea typeface="Times New Roman" panose="02020603050405020304" pitchFamily="18" charset="0"/>
                <a:cs typeface="Times New Roman" panose="02020603050405020304" pitchFamily="18" charset="0"/>
              </a:rPr>
              <a:t>Ensure fairness through standardisations;</a:t>
            </a:r>
          </a:p>
          <a:p>
            <a:pPr marL="613818" lvl="2" indent="-228594" algn="just" defTabSz="1219170">
              <a:buClr>
                <a:srgbClr val="D36E28"/>
              </a:buClr>
              <a:buFont typeface="Courier New" panose="02070309020205020404" pitchFamily="49" charset="0"/>
              <a:buChar char="o"/>
            </a:pPr>
            <a:r>
              <a:rPr lang="en-ZA" sz="1333" dirty="0">
                <a:solidFill>
                  <a:srgbClr val="002060"/>
                </a:solidFill>
                <a:ea typeface="Times New Roman" panose="02020603050405020304" pitchFamily="18" charset="0"/>
                <a:cs typeface="Times New Roman" panose="02020603050405020304" pitchFamily="18" charset="0"/>
              </a:rPr>
              <a:t>Lead to earlier disbursement eliminating dependencies from Institutions.</a:t>
            </a:r>
          </a:p>
          <a:p>
            <a:pPr marL="461422" lvl="1" indent="-228594" algn="just" defTabSz="1219170">
              <a:buClr>
                <a:srgbClr val="D36E28"/>
              </a:buClr>
              <a:buFont typeface="Wingdings" panose="05000000000000000000" pitchFamily="2" charset="2"/>
              <a:buChar char="q"/>
            </a:pPr>
            <a:r>
              <a:rPr lang="en-ZA" sz="1333" dirty="0">
                <a:solidFill>
                  <a:srgbClr val="002060"/>
                </a:solidFill>
                <a:ea typeface="Times New Roman" panose="02020603050405020304" pitchFamily="18" charset="0"/>
                <a:cs typeface="Times New Roman" panose="02020603050405020304" pitchFamily="18" charset="0"/>
              </a:rPr>
              <a:t>Disadvantages</a:t>
            </a:r>
          </a:p>
          <a:p>
            <a:pPr marL="613818" lvl="2" indent="-228594" algn="just" defTabSz="1219170">
              <a:buClr>
                <a:srgbClr val="D36E28"/>
              </a:buClr>
              <a:buFont typeface="Courier New" panose="02070309020205020404" pitchFamily="49" charset="0"/>
              <a:buChar char="o"/>
            </a:pPr>
            <a:r>
              <a:rPr lang="en-ZA" sz="1333" dirty="0">
                <a:solidFill>
                  <a:srgbClr val="002060"/>
                </a:solidFill>
                <a:ea typeface="Times New Roman" panose="02020603050405020304" pitchFamily="18" charset="0"/>
                <a:cs typeface="Times New Roman" panose="02020603050405020304" pitchFamily="18" charset="0"/>
              </a:rPr>
              <a:t>Students may receive more funding than what they need</a:t>
            </a:r>
          </a:p>
          <a:p>
            <a:pPr marL="613818" lvl="2" indent="-228594" algn="just" defTabSz="1219170">
              <a:buClr>
                <a:srgbClr val="D36E28"/>
              </a:buClr>
              <a:buFont typeface="Courier New" panose="02070309020205020404" pitchFamily="49" charset="0"/>
              <a:buChar char="o"/>
            </a:pPr>
            <a:r>
              <a:rPr lang="en-ZA" sz="1333" dirty="0">
                <a:solidFill>
                  <a:srgbClr val="002060"/>
                </a:solidFill>
                <a:ea typeface="Times New Roman" panose="02020603050405020304" pitchFamily="18" charset="0"/>
                <a:cs typeface="Times New Roman" panose="02020603050405020304" pitchFamily="18" charset="0"/>
              </a:rPr>
              <a:t>Cost the fiscus more;</a:t>
            </a:r>
          </a:p>
          <a:p>
            <a:pPr marL="613818" lvl="2" indent="-228594" algn="just" defTabSz="1219170">
              <a:buClr>
                <a:srgbClr val="D36E28"/>
              </a:buClr>
              <a:buFont typeface="Courier New" panose="02070309020205020404" pitchFamily="49" charset="0"/>
              <a:buChar char="o"/>
            </a:pPr>
            <a:r>
              <a:rPr lang="en-ZA" sz="1333" dirty="0">
                <a:solidFill>
                  <a:srgbClr val="002060"/>
                </a:solidFill>
                <a:ea typeface="Times New Roman" panose="02020603050405020304" pitchFamily="18" charset="0"/>
                <a:cs typeface="Times New Roman" panose="02020603050405020304" pitchFamily="18" charset="0"/>
              </a:rPr>
              <a:t>Disadvantage those with allowance above the notional allowances</a:t>
            </a:r>
            <a:r>
              <a:rPr lang="en-ZA" sz="1333" dirty="0">
                <a:solidFill>
                  <a:srgbClr val="FF0000"/>
                </a:solidFill>
                <a:ea typeface="Times New Roman" panose="02020603050405020304" pitchFamily="18" charset="0"/>
                <a:cs typeface="Times New Roman" panose="02020603050405020304" pitchFamily="18" charset="0"/>
              </a:rPr>
              <a:t>.</a:t>
            </a:r>
            <a:endParaRPr lang="en-ZA" sz="1333" dirty="0">
              <a:solidFill>
                <a:srgbClr val="002060"/>
              </a:solidFill>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stretch>
            <a:fillRect/>
          </a:stretch>
        </p:blipFill>
        <p:spPr>
          <a:xfrm>
            <a:off x="6384469" y="1978268"/>
            <a:ext cx="5750553" cy="1766736"/>
          </a:xfrm>
          <a:prstGeom prst="rect">
            <a:avLst/>
          </a:prstGeom>
        </p:spPr>
      </p:pic>
    </p:spTree>
    <p:extLst>
      <p:ext uri="{BB962C8B-B14F-4D97-AF65-F5344CB8AC3E}">
        <p14:creationId xmlns:p14="http://schemas.microsoft.com/office/powerpoint/2010/main" xmlns="" val="1219947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srcRect t="2928" b="3383"/>
          <a:stretch/>
        </p:blipFill>
        <p:spPr>
          <a:xfrm>
            <a:off x="12492" y="0"/>
            <a:ext cx="6006060" cy="6854518"/>
          </a:xfrm>
          <a:prstGeom prst="rect">
            <a:avLst/>
          </a:prstGeom>
        </p:spPr>
      </p:pic>
      <p:graphicFrame>
        <p:nvGraphicFramePr>
          <p:cNvPr id="13" name="Diagram 12"/>
          <p:cNvGraphicFramePr/>
          <p:nvPr>
            <p:extLst>
              <p:ext uri="{D42A27DB-BD31-4B8C-83A1-F6EECF244321}">
                <p14:modId xmlns:p14="http://schemas.microsoft.com/office/powerpoint/2010/main" xmlns="" val="3285703882"/>
              </p:ext>
            </p:extLst>
          </p:nvPr>
        </p:nvGraphicFramePr>
        <p:xfrm>
          <a:off x="6018552" y="0"/>
          <a:ext cx="617344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89617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6089915"/>
            <a:ext cx="12192000" cy="768085"/>
          </a:xfrm>
        </p:spPr>
        <p:txBody>
          <a:bodyPr anchor="ctr">
            <a:normAutofit/>
          </a:bodyPr>
          <a:lstStyle/>
          <a:p>
            <a:r>
              <a:rPr lang="en-GB" sz="2133" dirty="0">
                <a:solidFill>
                  <a:schemeClr val="accent2"/>
                </a:solidFill>
              </a:rPr>
              <a:t>28 FEBRUARY 2018</a:t>
            </a:r>
          </a:p>
        </p:txBody>
      </p:sp>
      <p:cxnSp>
        <p:nvCxnSpPr>
          <p:cNvPr id="3" name="Straight Connector 2"/>
          <p:cNvCxnSpPr/>
          <p:nvPr/>
        </p:nvCxnSpPr>
        <p:spPr>
          <a:xfrm>
            <a:off x="0" y="4197085"/>
            <a:ext cx="1219200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6" name="Text Placeholder 4"/>
          <p:cNvSpPr txBox="1">
            <a:spLocks/>
          </p:cNvSpPr>
          <p:nvPr/>
        </p:nvSpPr>
        <p:spPr>
          <a:xfrm>
            <a:off x="1" y="3152147"/>
            <a:ext cx="12192000" cy="935039"/>
          </a:xfrm>
          <a:prstGeom prst="rect">
            <a:avLst/>
          </a:prstGeom>
        </p:spPr>
        <p:txBody>
          <a:bodyPr vert="horz" lIns="121920" tIns="60960" rIns="121920" bIns="60960" rtlCol="0" anchor="b" anchorCtr="0">
            <a:normAutofit/>
          </a:bodyPr>
          <a:lstStyle>
            <a:lvl1pPr marL="0" indent="0" algn="ctr" defTabSz="914400" rtl="0" eaLnBrk="1" latinLnBrk="0" hangingPunct="1">
              <a:spcBef>
                <a:spcPct val="20000"/>
              </a:spcBef>
              <a:buClr>
                <a:schemeClr val="accent1"/>
              </a:buClr>
              <a:buSzPct val="85000"/>
              <a:buFont typeface="Arial" pitchFamily="34" charset="0"/>
              <a:buNone/>
              <a:defRPr sz="3000" b="1" i="0" kern="1200" cap="all" baseline="0">
                <a:solidFill>
                  <a:schemeClr val="tx1"/>
                </a:solidFill>
                <a:latin typeface="Arial" panose="020B0604020202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defTabSz="1219170"/>
            <a:r>
              <a:rPr lang="en-ZA" sz="3200" dirty="0" err="1" smtClean="0">
                <a:solidFill>
                  <a:srgbClr val="002060"/>
                </a:solidFill>
              </a:rPr>
              <a:t>Tvet</a:t>
            </a:r>
            <a:r>
              <a:rPr lang="en-ZA" sz="3200" dirty="0" smtClean="0">
                <a:solidFill>
                  <a:srgbClr val="002060"/>
                </a:solidFill>
              </a:rPr>
              <a:t> AS THE FOCUS FOR 2018</a:t>
            </a:r>
            <a:endParaRPr lang="en-ZA" sz="3200" dirty="0">
              <a:solidFill>
                <a:srgbClr val="002060"/>
              </a:solidFill>
            </a:endParaRPr>
          </a:p>
        </p:txBody>
      </p:sp>
    </p:spTree>
    <p:extLst>
      <p:ext uri="{BB962C8B-B14F-4D97-AF65-F5344CB8AC3E}">
        <p14:creationId xmlns:p14="http://schemas.microsoft.com/office/powerpoint/2010/main" xmlns="" val="5649163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41</a:t>
            </a:fld>
            <a:endParaRPr lang="en-US" dirty="0">
              <a:solidFill>
                <a:prstClr val="black"/>
              </a:solidFill>
            </a:endParaRPr>
          </a:p>
        </p:txBody>
      </p:sp>
      <p:pic>
        <p:nvPicPr>
          <p:cNvPr id="6" name="Picture 5"/>
          <p:cNvPicPr>
            <a:picLocks noChangeAspect="1"/>
          </p:cNvPicPr>
          <p:nvPr/>
        </p:nvPicPr>
        <p:blipFill>
          <a:blip r:embed="rId2" cstate="print"/>
          <a:stretch>
            <a:fillRect/>
          </a:stretch>
        </p:blipFill>
        <p:spPr>
          <a:xfrm>
            <a:off x="0" y="1700808"/>
            <a:ext cx="12192000" cy="5322171"/>
          </a:xfrm>
          <a:prstGeom prst="rect">
            <a:avLst/>
          </a:prstGeom>
        </p:spPr>
      </p:pic>
      <p:sp>
        <p:nvSpPr>
          <p:cNvPr id="7" name="TextBox 6"/>
          <p:cNvSpPr txBox="1"/>
          <p:nvPr/>
        </p:nvSpPr>
        <p:spPr>
          <a:xfrm>
            <a:off x="2462136" y="-4500"/>
            <a:ext cx="6979696" cy="707886"/>
          </a:xfrm>
          <a:prstGeom prst="rect">
            <a:avLst/>
          </a:prstGeom>
          <a:noFill/>
        </p:spPr>
        <p:txBody>
          <a:bodyPr wrap="square" rtlCol="0">
            <a:spAutoFit/>
          </a:bodyPr>
          <a:lstStyle/>
          <a:p>
            <a:pPr defTabSz="1219170"/>
            <a:r>
              <a:rPr lang="en-ZA" sz="4000" b="1" dirty="0">
                <a:solidFill>
                  <a:prstClr val="black"/>
                </a:solidFill>
                <a:latin typeface="Segoe UI Symbol" panose="020B0502040204020203" pitchFamily="34" charset="0"/>
                <a:ea typeface="Segoe UI Symbol" panose="020B0502040204020203" pitchFamily="34" charset="0"/>
              </a:rPr>
              <a:t>Our Funding Process</a:t>
            </a:r>
            <a:endParaRPr lang="en-US" sz="4000" b="1" dirty="0">
              <a:solidFill>
                <a:prstClr val="black"/>
              </a:solidFill>
              <a:latin typeface="Segoe UI Symbol" panose="020B0502040204020203" pitchFamily="34" charset="0"/>
              <a:ea typeface="Segoe UI Symbol"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747" y="644691"/>
            <a:ext cx="3840427" cy="1248139"/>
          </a:xfrm>
          <a:prstGeom prst="rect">
            <a:avLst/>
          </a:prstGeom>
        </p:spPr>
      </p:pic>
      <p:sp>
        <p:nvSpPr>
          <p:cNvPr id="9" name="TextBox 8"/>
          <p:cNvSpPr txBox="1"/>
          <p:nvPr/>
        </p:nvSpPr>
        <p:spPr>
          <a:xfrm>
            <a:off x="866824" y="1362253"/>
            <a:ext cx="1085851" cy="307777"/>
          </a:xfrm>
          <a:prstGeom prst="rect">
            <a:avLst/>
          </a:prstGeom>
          <a:noFill/>
        </p:spPr>
        <p:txBody>
          <a:bodyPr wrap="square" rtlCol="0">
            <a:spAutoFit/>
          </a:bodyPr>
          <a:lstStyle/>
          <a:p>
            <a:pPr defTabSz="1219170"/>
            <a:r>
              <a:rPr lang="en-ZA" sz="1400" b="1" dirty="0">
                <a:solidFill>
                  <a:prstClr val="white"/>
                </a:solidFill>
                <a:cs typeface="Arial" panose="020B0604020202020204" pitchFamily="34" charset="0"/>
              </a:rPr>
              <a:t>SOLICIT</a:t>
            </a: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56696" y="644691"/>
            <a:ext cx="3314707" cy="1248139"/>
          </a:xfrm>
          <a:prstGeom prst="rect">
            <a:avLst/>
          </a:prstGeom>
        </p:spPr>
      </p:pic>
      <p:sp>
        <p:nvSpPr>
          <p:cNvPr id="11" name="TextBox 10"/>
          <p:cNvSpPr txBox="1"/>
          <p:nvPr/>
        </p:nvSpPr>
        <p:spPr>
          <a:xfrm>
            <a:off x="2449842" y="1362253"/>
            <a:ext cx="1286669" cy="307777"/>
          </a:xfrm>
          <a:prstGeom prst="rect">
            <a:avLst/>
          </a:prstGeom>
          <a:noFill/>
        </p:spPr>
        <p:txBody>
          <a:bodyPr wrap="square" rtlCol="0">
            <a:spAutoFit/>
          </a:bodyPr>
          <a:lstStyle/>
          <a:p>
            <a:pPr defTabSz="1219170"/>
            <a:r>
              <a:rPr lang="en-ZA" sz="1400" b="1" dirty="0">
                <a:solidFill>
                  <a:prstClr val="white"/>
                </a:solidFill>
                <a:cs typeface="Arial" panose="020B0604020202020204" pitchFamily="34" charset="0"/>
              </a:rPr>
              <a:t>ONBOARD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93176" y="644692"/>
            <a:ext cx="3307083" cy="1248139"/>
          </a:xfrm>
          <a:prstGeom prst="rect">
            <a:avLst/>
          </a:prstGeom>
        </p:spPr>
      </p:pic>
      <p:sp>
        <p:nvSpPr>
          <p:cNvPr id="13" name="TextBox 12"/>
          <p:cNvSpPr txBox="1"/>
          <p:nvPr/>
        </p:nvSpPr>
        <p:spPr>
          <a:xfrm>
            <a:off x="4048223" y="1362253"/>
            <a:ext cx="1286669" cy="307777"/>
          </a:xfrm>
          <a:prstGeom prst="rect">
            <a:avLst/>
          </a:prstGeom>
          <a:noFill/>
        </p:spPr>
        <p:txBody>
          <a:bodyPr wrap="square" rtlCol="0">
            <a:spAutoFit/>
          </a:bodyPr>
          <a:lstStyle/>
          <a:p>
            <a:pPr defTabSz="1219170"/>
            <a:r>
              <a:rPr lang="en-ZA" sz="1400" b="1" dirty="0">
                <a:solidFill>
                  <a:prstClr val="white"/>
                </a:solidFill>
                <a:cs typeface="Arial" panose="020B0604020202020204" pitchFamily="34" charset="0"/>
              </a:rPr>
              <a:t>SOLUTION</a:t>
            </a:r>
          </a:p>
        </p:txBody>
      </p:sp>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19226" y="644691"/>
            <a:ext cx="3309692" cy="1248139"/>
          </a:xfrm>
          <a:prstGeom prst="rect">
            <a:avLst/>
          </a:prstGeom>
        </p:spPr>
      </p:pic>
      <p:sp>
        <p:nvSpPr>
          <p:cNvPr id="15" name="TextBox 14"/>
          <p:cNvSpPr txBox="1"/>
          <p:nvPr/>
        </p:nvSpPr>
        <p:spPr>
          <a:xfrm>
            <a:off x="5811905" y="1368267"/>
            <a:ext cx="1023020" cy="307777"/>
          </a:xfrm>
          <a:prstGeom prst="rect">
            <a:avLst/>
          </a:prstGeom>
          <a:noFill/>
        </p:spPr>
        <p:txBody>
          <a:bodyPr wrap="square" rtlCol="0">
            <a:spAutoFit/>
          </a:bodyPr>
          <a:lstStyle/>
          <a:p>
            <a:pPr defTabSz="1219170"/>
            <a:r>
              <a:rPr lang="en-ZA" sz="1400" b="1" dirty="0">
                <a:solidFill>
                  <a:prstClr val="white"/>
                </a:solidFill>
                <a:cs typeface="Arial" panose="020B0604020202020204" pitchFamily="34" charset="0"/>
              </a:rPr>
              <a:t>FULFILL</a:t>
            </a:r>
          </a:p>
        </p:txBody>
      </p:sp>
      <p:pic>
        <p:nvPicPr>
          <p:cNvPr id="16" name="Picture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66954" y="644691"/>
            <a:ext cx="3308685" cy="1248139"/>
          </a:xfrm>
          <a:prstGeom prst="rect">
            <a:avLst/>
          </a:prstGeom>
        </p:spPr>
      </p:pic>
      <p:sp>
        <p:nvSpPr>
          <p:cNvPr id="17" name="TextBox 16"/>
          <p:cNvSpPr txBox="1"/>
          <p:nvPr/>
        </p:nvSpPr>
        <p:spPr>
          <a:xfrm>
            <a:off x="7459670" y="1203818"/>
            <a:ext cx="1420639" cy="523220"/>
          </a:xfrm>
          <a:prstGeom prst="rect">
            <a:avLst/>
          </a:prstGeom>
          <a:noFill/>
        </p:spPr>
        <p:txBody>
          <a:bodyPr wrap="square" rtlCol="0">
            <a:spAutoFit/>
          </a:bodyPr>
          <a:lstStyle/>
          <a:p>
            <a:pPr defTabSz="1219170"/>
            <a:r>
              <a:rPr lang="en-ZA" sz="1400" b="1" dirty="0">
                <a:solidFill>
                  <a:prstClr val="white"/>
                </a:solidFill>
                <a:cs typeface="Arial" panose="020B0604020202020204" pitchFamily="34" charset="0"/>
              </a:rPr>
              <a:t>MAINTAIN &amp;</a:t>
            </a:r>
          </a:p>
          <a:p>
            <a:pPr defTabSz="1219170"/>
            <a:r>
              <a:rPr lang="en-ZA" sz="1400" b="1" dirty="0">
                <a:solidFill>
                  <a:prstClr val="white"/>
                </a:solidFill>
                <a:cs typeface="Arial" panose="020B0604020202020204" pitchFamily="34" charset="0"/>
              </a:rPr>
              <a:t>SERVICE</a:t>
            </a:r>
          </a:p>
        </p:txBody>
      </p:sp>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276741" y="644691"/>
            <a:ext cx="3300671" cy="1248139"/>
          </a:xfrm>
          <a:prstGeom prst="rect">
            <a:avLst/>
          </a:prstGeom>
        </p:spPr>
      </p:pic>
      <p:sp>
        <p:nvSpPr>
          <p:cNvPr id="19" name="TextBox 18"/>
          <p:cNvSpPr txBox="1"/>
          <p:nvPr/>
        </p:nvSpPr>
        <p:spPr>
          <a:xfrm>
            <a:off x="9251387" y="1146812"/>
            <a:ext cx="1344149" cy="738664"/>
          </a:xfrm>
          <a:prstGeom prst="rect">
            <a:avLst/>
          </a:prstGeom>
          <a:noFill/>
        </p:spPr>
        <p:txBody>
          <a:bodyPr wrap="square" rtlCol="0">
            <a:spAutoFit/>
          </a:bodyPr>
          <a:lstStyle/>
          <a:p>
            <a:pPr defTabSz="1219170"/>
            <a:r>
              <a:rPr lang="en-ZA" sz="1400" b="1" dirty="0">
                <a:solidFill>
                  <a:prstClr val="white"/>
                </a:solidFill>
                <a:cs typeface="Arial" panose="020B0604020202020204" pitchFamily="34" charset="0"/>
              </a:rPr>
              <a:t>MONITOR, EVALUATE &amp; REPORT</a:t>
            </a:r>
          </a:p>
        </p:txBody>
      </p:sp>
    </p:spTree>
    <p:extLst>
      <p:ext uri="{BB962C8B-B14F-4D97-AF65-F5344CB8AC3E}">
        <p14:creationId xmlns:p14="http://schemas.microsoft.com/office/powerpoint/2010/main" xmlns="" val="2980805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42</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323046205"/>
              </p:ext>
            </p:extLst>
          </p:nvPr>
        </p:nvGraphicFramePr>
        <p:xfrm>
          <a:off x="0" y="1"/>
          <a:ext cx="12192000" cy="570608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xmlns="" val="20000"/>
                    </a:ext>
                  </a:extLst>
                </a:gridCol>
              </a:tblGrid>
              <a:tr h="1220755">
                <a:tc>
                  <a:txBody>
                    <a:bodyPr/>
                    <a:lstStyle/>
                    <a:p>
                      <a:pPr algn="ctr"/>
                      <a:endParaRPr lang="en-ZA" sz="2100" dirty="0" smtClean="0"/>
                    </a:p>
                    <a:p>
                      <a:pPr algn="ctr"/>
                      <a:r>
                        <a:rPr lang="en-ZA" sz="2100" dirty="0" smtClean="0"/>
                        <a:t>Executive</a:t>
                      </a:r>
                      <a:r>
                        <a:rPr lang="en-ZA" sz="2100" baseline="0" dirty="0" smtClean="0"/>
                        <a:t> Summary</a:t>
                      </a:r>
                      <a:endParaRPr lang="en-US" sz="2100" dirty="0"/>
                    </a:p>
                  </a:txBody>
                  <a:tcPr marL="121920" marR="121920" marT="60960" marB="60960"/>
                </a:tc>
                <a:extLst>
                  <a:ext uri="{0D108BD9-81ED-4DB2-BD59-A6C34878D82A}">
                    <a16:rowId xmlns:a16="http://schemas.microsoft.com/office/drawing/2014/main" xmlns="" val="10000"/>
                  </a:ext>
                </a:extLst>
              </a:tr>
              <a:tr h="4485327">
                <a:tc>
                  <a:txBody>
                    <a:bodyPr/>
                    <a:lstStyle/>
                    <a:p>
                      <a:pPr marL="285750" indent="-285750">
                        <a:buFont typeface="Arial" panose="020B0604020202020204" pitchFamily="34" charset="0"/>
                        <a:buChar char="•"/>
                      </a:pPr>
                      <a:r>
                        <a:rPr lang="en-ZA" sz="1300" dirty="0" smtClean="0"/>
                        <a:t>The</a:t>
                      </a:r>
                      <a:r>
                        <a:rPr lang="en-ZA" sz="1300" baseline="0" dirty="0" smtClean="0"/>
                        <a:t> TVET task team was established in conjunction with NSFAS, DHET and SCAPO to bring to resolution issues that are outstanding from 2016 and 2017. The team consists of personnel from relevant servicing units within capable of dealing with these issues end-to-end. The team is based at Ekurhuleni West College Corporate Centre, and has been stationed there since 17 January 2018. </a:t>
                      </a:r>
                    </a:p>
                    <a:p>
                      <a:pPr marL="285750" indent="-285750">
                        <a:buFont typeface="Arial" panose="020B0604020202020204" pitchFamily="34" charset="0"/>
                        <a:buChar char="•"/>
                      </a:pPr>
                      <a:endParaRPr lang="en-ZA" sz="1300" baseline="0" dirty="0" smtClean="0"/>
                    </a:p>
                    <a:p>
                      <a:pPr marL="285750" indent="-285750">
                        <a:buFont typeface="Arial" panose="020B0604020202020204" pitchFamily="34" charset="0"/>
                        <a:buChar char="•"/>
                      </a:pPr>
                      <a:r>
                        <a:rPr lang="en-ZA" sz="1300" baseline="0" dirty="0" smtClean="0"/>
                        <a:t>Our stakeholder Engagement team has kept in contact with members of SACOP via ongoing engagements arranged by DHET. There is an open communication line and both parties understand the channels of engagement. </a:t>
                      </a:r>
                    </a:p>
                    <a:p>
                      <a:pPr marL="285750" indent="-285750">
                        <a:buFont typeface="Arial" panose="020B0604020202020204" pitchFamily="34" charset="0"/>
                        <a:buChar char="•"/>
                      </a:pPr>
                      <a:endParaRPr lang="en-ZA" sz="1300" baseline="0" dirty="0" smtClean="0"/>
                    </a:p>
                    <a:p>
                      <a:pPr marL="285750" indent="-285750">
                        <a:buFont typeface="Arial" panose="020B0604020202020204" pitchFamily="34" charset="0"/>
                        <a:buChar char="•"/>
                      </a:pPr>
                      <a:r>
                        <a:rPr lang="en-ZA" sz="1300" baseline="0" dirty="0" smtClean="0"/>
                        <a:t>Onsite Presence – NSFAS has made available members of our staff to assist TVET collages with registration process. University was extended the same offer on a need basis. </a:t>
                      </a:r>
                    </a:p>
                    <a:p>
                      <a:pPr marL="285750" indent="-285750">
                        <a:buFont typeface="Arial" panose="020B0604020202020204" pitchFamily="34" charset="0"/>
                        <a:buChar char="•"/>
                      </a:pPr>
                      <a:endParaRPr lang="en-ZA" sz="1300" baseline="0" dirty="0" smtClean="0"/>
                    </a:p>
                    <a:p>
                      <a:pPr marL="285750" indent="-285750">
                        <a:buFont typeface="Arial" panose="020B0604020202020204" pitchFamily="34" charset="0"/>
                        <a:buChar char="•"/>
                      </a:pPr>
                      <a:r>
                        <a:rPr lang="en-ZA" sz="1300" baseline="0" dirty="0" smtClean="0"/>
                        <a:t>NSFAS has ongoing Engagement with DHET TVET branch via meeting and engagement with DHET and TVET collages themselves including SACPO and student leaders. NSFAS attended the Conference for Student Support Services, key resolutions were agreed to in this conference which have become part of the programmes of NSFAS.</a:t>
                      </a:r>
                      <a:endParaRPr lang="en-US" sz="1300" dirty="0"/>
                    </a:p>
                  </a:txBody>
                  <a:tcPr marL="121920" marR="121920" marT="60960" marB="6096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473358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43</a:t>
            </a:fld>
            <a:endParaRPr lang="en-US" dirty="0">
              <a:solidFill>
                <a:prstClr val="black"/>
              </a:solidFill>
            </a:endParaRPr>
          </a:p>
        </p:txBody>
      </p:sp>
      <p:graphicFrame>
        <p:nvGraphicFramePr>
          <p:cNvPr id="6" name="Table 5"/>
          <p:cNvGraphicFramePr>
            <a:graphicFrameLocks noGrp="1"/>
          </p:cNvGraphicFramePr>
          <p:nvPr>
            <p:extLst/>
          </p:nvPr>
        </p:nvGraphicFramePr>
        <p:xfrm>
          <a:off x="239349" y="0"/>
          <a:ext cx="11809312" cy="6874933"/>
        </p:xfrm>
        <a:graphic>
          <a:graphicData uri="http://schemas.openxmlformats.org/drawingml/2006/table">
            <a:tbl>
              <a:tblPr firstRow="1" bandRow="1">
                <a:tableStyleId>{5C22544A-7EE6-4342-B048-85BDC9FD1C3A}</a:tableStyleId>
              </a:tblPr>
              <a:tblGrid>
                <a:gridCol w="1451964">
                  <a:extLst>
                    <a:ext uri="{9D8B030D-6E8A-4147-A177-3AD203B41FA5}">
                      <a16:colId xmlns:a16="http://schemas.microsoft.com/office/drawing/2014/main" xmlns="" val="20000"/>
                    </a:ext>
                  </a:extLst>
                </a:gridCol>
                <a:gridCol w="10357348">
                  <a:extLst>
                    <a:ext uri="{9D8B030D-6E8A-4147-A177-3AD203B41FA5}">
                      <a16:colId xmlns:a16="http://schemas.microsoft.com/office/drawing/2014/main" xmlns="" val="20001"/>
                    </a:ext>
                  </a:extLst>
                </a:gridCol>
              </a:tblGrid>
              <a:tr h="494453">
                <a:tc>
                  <a:txBody>
                    <a:bodyPr/>
                    <a:lstStyle/>
                    <a:p>
                      <a:r>
                        <a:rPr lang="en-ZA" sz="1300" dirty="0" smtClean="0"/>
                        <a:t>VALUE CHAIN</a:t>
                      </a:r>
                      <a:endParaRPr lang="en-US" sz="1300" dirty="0"/>
                    </a:p>
                  </a:txBody>
                  <a:tcPr marL="121920" marR="121920" marT="60960" marB="60960"/>
                </a:tc>
                <a:tc>
                  <a:txBody>
                    <a:bodyPr/>
                    <a:lstStyle/>
                    <a:p>
                      <a:r>
                        <a:rPr lang="en-ZA" sz="1300" dirty="0" smtClean="0"/>
                        <a:t>NSFAS INTERVENTION</a:t>
                      </a:r>
                      <a:endParaRPr lang="en-US" sz="1300" dirty="0"/>
                    </a:p>
                  </a:txBody>
                  <a:tcPr marL="121920" marR="121920" marT="60960" marB="60960"/>
                </a:tc>
                <a:extLst>
                  <a:ext uri="{0D108BD9-81ED-4DB2-BD59-A6C34878D82A}">
                    <a16:rowId xmlns:a16="http://schemas.microsoft.com/office/drawing/2014/main" xmlns="" val="10000"/>
                  </a:ext>
                </a:extLst>
              </a:tr>
              <a:tr h="1341120">
                <a:tc>
                  <a:txBody>
                    <a:bodyPr/>
                    <a:lstStyle/>
                    <a:p>
                      <a:r>
                        <a:rPr lang="en-ZA" sz="1300" dirty="0" smtClean="0"/>
                        <a:t>SOLICIT</a:t>
                      </a:r>
                      <a:endParaRPr lang="en-US" sz="1300" dirty="0"/>
                    </a:p>
                  </a:txBody>
                  <a:tcPr marL="121920" marR="121920" marT="60960" marB="60960"/>
                </a:tc>
                <a:tc>
                  <a:txBody>
                    <a:bodyPr/>
                    <a:lstStyle/>
                    <a:p>
                      <a:pPr marL="228600" indent="-228600">
                        <a:buAutoNum type="arabicPeriod"/>
                      </a:pPr>
                      <a:r>
                        <a:rPr lang="en-ZA" sz="1300" dirty="0" smtClean="0"/>
                        <a:t>NSFAS</a:t>
                      </a:r>
                      <a:r>
                        <a:rPr lang="en-ZA" sz="1300" baseline="0" dirty="0" smtClean="0"/>
                        <a:t> issued key messages of Fee Free Education to TVET colleges for a better understanding of the product.</a:t>
                      </a:r>
                    </a:p>
                    <a:p>
                      <a:pPr marL="228600" indent="-228600">
                        <a:buAutoNum type="arabicPeriod"/>
                      </a:pPr>
                      <a:r>
                        <a:rPr lang="en-ZA" sz="1300" baseline="0" dirty="0" smtClean="0"/>
                        <a:t>The used different media channels to inform the public of the funding opportunities at TVET colleges.</a:t>
                      </a:r>
                    </a:p>
                    <a:p>
                      <a:pPr marL="228600" indent="-228600">
                        <a:buAutoNum type="arabicPeriod"/>
                      </a:pPr>
                      <a:r>
                        <a:rPr lang="en-ZA" sz="1300" baseline="0" dirty="0" smtClean="0"/>
                        <a:t>NSFAS developed poster and issued them to TVET colleges electronically in January.</a:t>
                      </a:r>
                    </a:p>
                    <a:p>
                      <a:pPr marL="228600" indent="-228600">
                        <a:buAutoNum type="arabicPeriod"/>
                      </a:pPr>
                      <a:r>
                        <a:rPr lang="en-ZA" sz="1300" baseline="0" dirty="0" smtClean="0"/>
                        <a:t>Manual applications forms were issued to all colleges to manage long queue. Colleges were requested to use these as a </a:t>
                      </a:r>
                      <a:r>
                        <a:rPr lang="en-ZA" sz="1300" i="1" baseline="0" dirty="0" smtClean="0"/>
                        <a:t>drop and go.</a:t>
                      </a:r>
                    </a:p>
                    <a:p>
                      <a:pPr marL="228600" indent="-228600">
                        <a:buAutoNum type="arabicPeriod"/>
                      </a:pPr>
                      <a:endParaRPr lang="en-US" sz="1300" dirty="0"/>
                    </a:p>
                  </a:txBody>
                  <a:tcPr marL="121920" marR="121920" marT="60960" marB="60960"/>
                </a:tc>
                <a:extLst>
                  <a:ext uri="{0D108BD9-81ED-4DB2-BD59-A6C34878D82A}">
                    <a16:rowId xmlns:a16="http://schemas.microsoft.com/office/drawing/2014/main" xmlns="" val="10001"/>
                  </a:ext>
                </a:extLst>
              </a:tr>
              <a:tr h="1544320">
                <a:tc>
                  <a:txBody>
                    <a:bodyPr/>
                    <a:lstStyle/>
                    <a:p>
                      <a:r>
                        <a:rPr lang="en-ZA" sz="1300" dirty="0" smtClean="0"/>
                        <a:t>ONBOARDING</a:t>
                      </a:r>
                      <a:endParaRPr lang="en-US" sz="1300" dirty="0"/>
                    </a:p>
                  </a:txBody>
                  <a:tcPr marL="121920" marR="121920" marT="60960" marB="60960"/>
                </a:tc>
                <a:tc>
                  <a:txBody>
                    <a:bodyPr/>
                    <a:lstStyle/>
                    <a:p>
                      <a:pPr marL="228600" indent="-228600">
                        <a:buAutoNum type="arabicPeriod"/>
                      </a:pPr>
                      <a:r>
                        <a:rPr lang="en-ZA" sz="1300" dirty="0" smtClean="0"/>
                        <a:t>NSFAS</a:t>
                      </a:r>
                      <a:r>
                        <a:rPr lang="en-ZA" sz="1300" baseline="0" dirty="0" smtClean="0"/>
                        <a:t> deployed 115 officials at TVET colleges to assist with capturing during the registration period.</a:t>
                      </a:r>
                    </a:p>
                    <a:p>
                      <a:pPr marL="228600" indent="-228600">
                        <a:buAutoNum type="arabicPeriod"/>
                      </a:pPr>
                      <a:r>
                        <a:rPr lang="en-ZA" sz="1300" baseline="0" dirty="0" smtClean="0"/>
                        <a:t>All college officials were trained on application process and integration with NSFAS in the week in January. </a:t>
                      </a:r>
                    </a:p>
                    <a:p>
                      <a:pPr marL="228600" indent="-228600">
                        <a:buAutoNum type="arabicPeriod"/>
                      </a:pPr>
                      <a:r>
                        <a:rPr lang="en-ZA" sz="1300" baseline="0" dirty="0" smtClean="0"/>
                        <a:t>Another Integration workshop is taking place in Pretoria on 27 February with the TVET colleges.</a:t>
                      </a:r>
                    </a:p>
                    <a:p>
                      <a:pPr marL="228600" indent="-228600">
                        <a:buAutoNum type="arabicPeriod"/>
                      </a:pPr>
                      <a:r>
                        <a:rPr lang="en-ZA" sz="1300" baseline="0" dirty="0" smtClean="0"/>
                        <a:t>NSFAS is working with DHET to build integration for the TVET results to speed up funding decisions for returning students. </a:t>
                      </a:r>
                    </a:p>
                    <a:p>
                      <a:pPr marL="228600" indent="-228600">
                        <a:buAutoNum type="arabicPeriod"/>
                      </a:pPr>
                      <a:r>
                        <a:rPr lang="en-ZA" sz="1300" baseline="0" dirty="0" smtClean="0"/>
                        <a:t>The updated TVET 2017 results were received on Friday, 23 February 2018.</a:t>
                      </a:r>
                    </a:p>
                    <a:p>
                      <a:pPr marL="228600" indent="-228600">
                        <a:buAutoNum type="arabicPeriod"/>
                      </a:pPr>
                      <a:r>
                        <a:rPr lang="en-ZA" sz="1300" baseline="0" dirty="0" smtClean="0"/>
                        <a:t>NSFAS is paying the Business Management Service Providers of the colleges to ensue that integration is smooth and colleges has the necessary software</a:t>
                      </a:r>
                    </a:p>
                  </a:txBody>
                  <a:tcPr marL="121920" marR="121920" marT="60960" marB="60960"/>
                </a:tc>
                <a:extLst>
                  <a:ext uri="{0D108BD9-81ED-4DB2-BD59-A6C34878D82A}">
                    <a16:rowId xmlns:a16="http://schemas.microsoft.com/office/drawing/2014/main" xmlns="" val="10002"/>
                  </a:ext>
                </a:extLst>
              </a:tr>
              <a:tr h="934720">
                <a:tc>
                  <a:txBody>
                    <a:bodyPr/>
                    <a:lstStyle/>
                    <a:p>
                      <a:r>
                        <a:rPr lang="en-ZA" sz="1300" dirty="0" smtClean="0"/>
                        <a:t>SOLUTION </a:t>
                      </a:r>
                      <a:endParaRPr lang="en-US" sz="1300" dirty="0"/>
                    </a:p>
                  </a:txBody>
                  <a:tcPr marL="121920" marR="121920" marT="60960" marB="60960"/>
                </a:tc>
                <a:tc>
                  <a:txBody>
                    <a:bodyPr/>
                    <a:lstStyle/>
                    <a:p>
                      <a:pPr marL="228600" indent="-228600">
                        <a:buAutoNum type="arabicPeriod"/>
                      </a:pPr>
                      <a:r>
                        <a:rPr lang="en-ZA" sz="1300" dirty="0" smtClean="0"/>
                        <a:t>NSFAS has written to the DHET requesting</a:t>
                      </a:r>
                      <a:r>
                        <a:rPr lang="en-ZA" sz="1300" baseline="0" dirty="0" smtClean="0"/>
                        <a:t> an establishment of a Disability fund and a Draft policy was submitted for the DHET’s consideration.</a:t>
                      </a:r>
                    </a:p>
                    <a:p>
                      <a:pPr marL="228600" indent="-228600">
                        <a:buAutoNum type="arabicPeriod"/>
                      </a:pPr>
                      <a:r>
                        <a:rPr lang="en-ZA" sz="1300" baseline="0" dirty="0" smtClean="0"/>
                        <a:t>TVET colleges have been requested to submit admission data to NSFAS to ensure that the entity only funds students that have a place at a public TVET college and students are enrolled for approved programmes.</a:t>
                      </a:r>
                      <a:endParaRPr lang="en-US" sz="1300" dirty="0"/>
                    </a:p>
                  </a:txBody>
                  <a:tcPr marL="121920" marR="121920" marT="60960" marB="60960"/>
                </a:tc>
                <a:extLst>
                  <a:ext uri="{0D108BD9-81ED-4DB2-BD59-A6C34878D82A}">
                    <a16:rowId xmlns:a16="http://schemas.microsoft.com/office/drawing/2014/main" xmlns="" val="10003"/>
                  </a:ext>
                </a:extLst>
              </a:tr>
              <a:tr h="2560320">
                <a:tc>
                  <a:txBody>
                    <a:bodyPr/>
                    <a:lstStyle/>
                    <a:p>
                      <a:r>
                        <a:rPr lang="en-ZA" sz="1300" dirty="0" smtClean="0"/>
                        <a:t>FULFILL</a:t>
                      </a:r>
                      <a:endParaRPr lang="en-US" sz="1300" dirty="0"/>
                    </a:p>
                  </a:txBody>
                  <a:tcPr marL="121920" marR="121920" marT="60960" marB="60960"/>
                </a:tc>
                <a:tc>
                  <a:txBody>
                    <a:bodyPr/>
                    <a:lstStyle/>
                    <a:p>
                      <a:pPr marL="228600" indent="-228600">
                        <a:buAutoNum type="arabicPeriod"/>
                      </a:pPr>
                      <a:r>
                        <a:rPr lang="en-ZA" sz="1300" dirty="0" smtClean="0"/>
                        <a:t>On 17 January NSFAS established a team</a:t>
                      </a:r>
                      <a:r>
                        <a:rPr lang="en-ZA" sz="1300" baseline="0" dirty="0" smtClean="0"/>
                        <a:t> that is based at Ekurhuleni West College (EWC) Corporate Centre to assist colleges with outstanding claims of 2017. This was after a significant number of colleges failed to claims their full allocation and in some instances not enough students applied for funding. </a:t>
                      </a:r>
                    </a:p>
                    <a:p>
                      <a:pPr marL="228600" indent="-228600">
                        <a:buAutoNum type="arabicPeriod"/>
                      </a:pPr>
                      <a:r>
                        <a:rPr lang="en-ZA" sz="1300" baseline="0" dirty="0" smtClean="0"/>
                        <a:t>NSFAS relaxed its process regarding signing of SOP’s and allowed colleges to submit proof of registration for the entity to release funding. The team in EWC physically verifies each and every proof of registration before payments are made. This team will remain at EWC until the end of the financial year and it consists of not less than ten officials.</a:t>
                      </a:r>
                    </a:p>
                    <a:p>
                      <a:pPr marL="228600" indent="-228600">
                        <a:buAutoNum type="arabicPeriod"/>
                      </a:pPr>
                      <a:r>
                        <a:rPr lang="en-ZA" sz="1300" baseline="0" dirty="0" smtClean="0"/>
                        <a:t>NSFAS is replacing the SOP this year with a new bursary agreement. We have also suggested some conditions for a bursary to the DHET to be included in the contract.</a:t>
                      </a:r>
                    </a:p>
                    <a:p>
                      <a:pPr marL="228600" indent="-228600">
                        <a:buAutoNum type="arabicPeriod"/>
                      </a:pPr>
                      <a:r>
                        <a:rPr lang="en-ZA" sz="1300" baseline="0" dirty="0" smtClean="0"/>
                        <a:t>NSFAS will be disbursing student allowances through Standard Bank and VBS this year. </a:t>
                      </a:r>
                    </a:p>
                    <a:p>
                      <a:pPr marL="228600" indent="-228600">
                        <a:buAutoNum type="arabicPeriod"/>
                      </a:pPr>
                      <a:r>
                        <a:rPr lang="en-ZA" sz="1300" baseline="0" dirty="0" smtClean="0"/>
                        <a:t>All  TVET colleges were given upfront payments and were informed that the funds should also be utilised for allowances in colleges that have not yet migrated to NSFAS disbursing channels.</a:t>
                      </a:r>
                    </a:p>
                    <a:p>
                      <a:pPr marL="228600" indent="-228600">
                        <a:buAutoNum type="arabicPeriod"/>
                      </a:pPr>
                      <a:r>
                        <a:rPr lang="en-ZA" sz="1300" baseline="0" dirty="0" smtClean="0"/>
                        <a:t>NSFAS is paying allowances to the students that are on </a:t>
                      </a:r>
                      <a:r>
                        <a:rPr lang="en-ZA" sz="1300" baseline="0" dirty="0" err="1" smtClean="0"/>
                        <a:t>Sbux</a:t>
                      </a:r>
                      <a:r>
                        <a:rPr lang="en-ZA" sz="1300" baseline="0" dirty="0" smtClean="0"/>
                        <a:t> directly to ensure that accommodation and travel is paid. </a:t>
                      </a:r>
                      <a:endParaRPr lang="en-US" sz="1300" dirty="0"/>
                    </a:p>
                  </a:txBody>
                  <a:tcPr marL="121920" marR="121920" marT="60960" marB="6096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9449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44</a:t>
            </a:fld>
            <a:endParaRPr lang="en-US" dirty="0">
              <a:solidFill>
                <a:prstClr val="black"/>
              </a:solidFill>
            </a:endParaRPr>
          </a:p>
        </p:txBody>
      </p:sp>
      <p:graphicFrame>
        <p:nvGraphicFramePr>
          <p:cNvPr id="6" name="Table 5"/>
          <p:cNvGraphicFramePr>
            <a:graphicFrameLocks noGrp="1"/>
          </p:cNvGraphicFramePr>
          <p:nvPr>
            <p:extLst/>
          </p:nvPr>
        </p:nvGraphicFramePr>
        <p:xfrm>
          <a:off x="335360" y="719667"/>
          <a:ext cx="11617291" cy="3379893"/>
        </p:xfrm>
        <a:graphic>
          <a:graphicData uri="http://schemas.openxmlformats.org/drawingml/2006/table">
            <a:tbl>
              <a:tblPr firstRow="1" bandRow="1">
                <a:tableStyleId>{5C22544A-7EE6-4342-B048-85BDC9FD1C3A}</a:tableStyleId>
              </a:tblPr>
              <a:tblGrid>
                <a:gridCol w="2926872">
                  <a:extLst>
                    <a:ext uri="{9D8B030D-6E8A-4147-A177-3AD203B41FA5}">
                      <a16:colId xmlns:a16="http://schemas.microsoft.com/office/drawing/2014/main" xmlns="" val="20000"/>
                    </a:ext>
                  </a:extLst>
                </a:gridCol>
                <a:gridCol w="8690419">
                  <a:extLst>
                    <a:ext uri="{9D8B030D-6E8A-4147-A177-3AD203B41FA5}">
                      <a16:colId xmlns:a16="http://schemas.microsoft.com/office/drawing/2014/main" xmlns="" val="20001"/>
                    </a:ext>
                  </a:extLst>
                </a:gridCol>
              </a:tblGrid>
              <a:tr h="494453">
                <a:tc>
                  <a:txBody>
                    <a:bodyPr/>
                    <a:lstStyle/>
                    <a:p>
                      <a:r>
                        <a:rPr lang="en-ZA" sz="1300" dirty="0" smtClean="0"/>
                        <a:t>VALUE CHAIN</a:t>
                      </a:r>
                      <a:endParaRPr lang="en-US" sz="1300" dirty="0"/>
                    </a:p>
                  </a:txBody>
                  <a:tcPr marL="121920" marR="121920" marT="60960" marB="60960"/>
                </a:tc>
                <a:tc>
                  <a:txBody>
                    <a:bodyPr/>
                    <a:lstStyle/>
                    <a:p>
                      <a:r>
                        <a:rPr lang="en-ZA" sz="1300" dirty="0" smtClean="0"/>
                        <a:t>NSFAS INTERVENTION</a:t>
                      </a:r>
                      <a:endParaRPr lang="en-US" sz="1300" dirty="0"/>
                    </a:p>
                  </a:txBody>
                  <a:tcPr marL="121920" marR="121920" marT="60960" marB="60960"/>
                </a:tc>
                <a:extLst>
                  <a:ext uri="{0D108BD9-81ED-4DB2-BD59-A6C34878D82A}">
                    <a16:rowId xmlns:a16="http://schemas.microsoft.com/office/drawing/2014/main" xmlns="" val="10000"/>
                  </a:ext>
                </a:extLst>
              </a:tr>
              <a:tr h="1341120">
                <a:tc>
                  <a:txBody>
                    <a:bodyPr/>
                    <a:lstStyle/>
                    <a:p>
                      <a:r>
                        <a:rPr lang="en-ZA" sz="1300" dirty="0" smtClean="0"/>
                        <a:t>MAINTAIN &amp; SERVICE</a:t>
                      </a:r>
                      <a:endParaRPr lang="en-US" sz="1300" dirty="0"/>
                    </a:p>
                  </a:txBody>
                  <a:tcPr marL="121920" marR="121920" marT="60960" marB="60960"/>
                </a:tc>
                <a:tc>
                  <a:txBody>
                    <a:bodyPr/>
                    <a:lstStyle/>
                    <a:p>
                      <a:pPr marL="228600" indent="-228600">
                        <a:buAutoNum type="arabicPeriod"/>
                      </a:pPr>
                      <a:r>
                        <a:rPr lang="en-ZA" sz="1300" dirty="0" smtClean="0"/>
                        <a:t>NSFAS is meeting regularly</a:t>
                      </a:r>
                      <a:r>
                        <a:rPr lang="en-ZA" sz="1300" baseline="0" dirty="0" smtClean="0"/>
                        <a:t> with TVET stakeholders including the DHET TVET branch fortnightly.</a:t>
                      </a:r>
                    </a:p>
                    <a:p>
                      <a:pPr marL="228600" indent="-228600">
                        <a:buAutoNum type="arabicPeriod"/>
                      </a:pPr>
                      <a:r>
                        <a:rPr lang="en-ZA" sz="1300" baseline="0" dirty="0" smtClean="0"/>
                        <a:t>Workshop will be held soon before the financial year with member of the Financial Aid Committee at colleges to ensure that the Rules and Guidelines are understood and implemented correctly.</a:t>
                      </a:r>
                    </a:p>
                    <a:p>
                      <a:pPr marL="228600" indent="-228600">
                        <a:buAutoNum type="arabicPeriod"/>
                      </a:pPr>
                      <a:r>
                        <a:rPr lang="en-ZA" sz="1300" baseline="0" dirty="0" smtClean="0"/>
                        <a:t>NSFAS has build internal capacity to deal with TVET college matters apart from universities. To this end, a Senior Manager TVET Colleges is a process of been appointed with operations and a dedicated team in the contact centre is been established.</a:t>
                      </a:r>
                    </a:p>
                  </a:txBody>
                  <a:tcPr marL="121920" marR="121920" marT="60960" marB="60960"/>
                </a:tc>
                <a:extLst>
                  <a:ext uri="{0D108BD9-81ED-4DB2-BD59-A6C34878D82A}">
                    <a16:rowId xmlns:a16="http://schemas.microsoft.com/office/drawing/2014/main" xmlns="" val="10001"/>
                  </a:ext>
                </a:extLst>
              </a:tr>
              <a:tr h="1544320">
                <a:tc>
                  <a:txBody>
                    <a:bodyPr/>
                    <a:lstStyle/>
                    <a:p>
                      <a:r>
                        <a:rPr lang="en-ZA" sz="1300" dirty="0" smtClean="0"/>
                        <a:t>REPORT</a:t>
                      </a:r>
                      <a:r>
                        <a:rPr lang="en-ZA" sz="1300" baseline="0" dirty="0" smtClean="0"/>
                        <a:t> &amp; EVALUATE</a:t>
                      </a:r>
                      <a:endParaRPr lang="en-US" sz="1300" dirty="0"/>
                    </a:p>
                  </a:txBody>
                  <a:tcPr marL="121920" marR="121920" marT="60960" marB="60960"/>
                </a:tc>
                <a:tc>
                  <a:txBody>
                    <a:bodyPr/>
                    <a:lstStyle/>
                    <a:p>
                      <a:pPr marL="228600" indent="-228600">
                        <a:buAutoNum type="arabicPeriod"/>
                      </a:pPr>
                      <a:r>
                        <a:rPr lang="en-ZA" sz="1300" baseline="0" dirty="0" smtClean="0"/>
                        <a:t>NSFAS is developing with the TVET business management service providers an automated solution that will assist the colleges to upload the remittance advise report on their systems.</a:t>
                      </a:r>
                    </a:p>
                    <a:p>
                      <a:pPr marL="228600" indent="-228600">
                        <a:buAutoNum type="arabicPeriod"/>
                      </a:pPr>
                      <a:r>
                        <a:rPr lang="en-ZA" sz="1300" baseline="0" dirty="0" smtClean="0"/>
                        <a:t>An attendance register solution is been developed to allow colleges to upload attendance of individual student on the NSFAS MyManager portal. These registers are used in the payment of TVET allowances.</a:t>
                      </a:r>
                    </a:p>
                    <a:p>
                      <a:pPr marL="228600" indent="-228600">
                        <a:buAutoNum type="arabicPeriod"/>
                      </a:pPr>
                      <a:r>
                        <a:rPr lang="en-ZA" sz="1300" baseline="0" dirty="0" smtClean="0"/>
                        <a:t>We recently learned that the colleges struggle to read the NSFAS SOP reports that are available to the colleges via the NSFAS MyManager portal. The entity will be engaging colleges on ways to improve the report and make it user friendly.</a:t>
                      </a:r>
                    </a:p>
                  </a:txBody>
                  <a:tcPr marL="121920" marR="121920" marT="60960" marB="6096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620269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042993" y="1443039"/>
            <a:ext cx="10258425" cy="0"/>
          </a:xfrm>
          <a:prstGeom prst="line">
            <a:avLst/>
          </a:prstGeom>
          <a:ln w="25400">
            <a:solidFill>
              <a:srgbClr val="EAAB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79735" y="544055"/>
            <a:ext cx="1244600" cy="723900"/>
          </a:xfrm>
          <a:prstGeom prst="rect">
            <a:avLst/>
          </a:prstGeom>
        </p:spPr>
      </p:pic>
      <p:sp>
        <p:nvSpPr>
          <p:cNvPr id="8" name="Rectangle 7"/>
          <p:cNvSpPr/>
          <p:nvPr/>
        </p:nvSpPr>
        <p:spPr>
          <a:xfrm>
            <a:off x="0" y="6039753"/>
            <a:ext cx="121920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a:endParaRPr lang="en-US">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2993" y="6210125"/>
            <a:ext cx="826289" cy="434515"/>
          </a:xfrm>
          <a:prstGeom prst="rect">
            <a:avLst/>
          </a:prstGeom>
        </p:spPr>
      </p:pic>
      <p:sp>
        <p:nvSpPr>
          <p:cNvPr id="12" name="Rectangle 11"/>
          <p:cNvSpPr/>
          <p:nvPr/>
        </p:nvSpPr>
        <p:spPr>
          <a:xfrm>
            <a:off x="1025960" y="6242722"/>
            <a:ext cx="475293" cy="384719"/>
          </a:xfrm>
          <a:prstGeom prst="rect">
            <a:avLst/>
          </a:prstGeom>
        </p:spPr>
        <p:txBody>
          <a:bodyPr wrap="square" lIns="91432" tIns="45718" rIns="91432" bIns="45718">
            <a:spAutoFit/>
          </a:bodyPr>
          <a:lstStyle/>
          <a:p>
            <a:fld id="{AE6104E9-ABF6-1F4B-9DA8-A5E8146D27D1}" type="slidenum">
              <a:rPr lang="en-ZA" b="1" smtClean="0">
                <a:solidFill>
                  <a:prstClr val="black"/>
                </a:solidFill>
                <a:latin typeface="Arial" charset="0"/>
                <a:ea typeface="Arial" charset="0"/>
                <a:cs typeface="Arial" charset="0"/>
              </a:rPr>
              <a:pPr/>
              <a:t>45</a:t>
            </a:fld>
            <a:endParaRPr lang="en-ZA" dirty="0">
              <a:solidFill>
                <a:prstClr val="black"/>
              </a:solidFill>
              <a:latin typeface="Arial" charset="0"/>
              <a:ea typeface="Arial" charset="0"/>
              <a:cs typeface="Arial"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3" y="6313083"/>
            <a:ext cx="1714500" cy="228600"/>
          </a:xfrm>
          <a:prstGeom prst="rect">
            <a:avLst/>
          </a:prstGeom>
        </p:spPr>
      </p:pic>
      <p:sp>
        <p:nvSpPr>
          <p:cNvPr id="20" name="TextBox 19"/>
          <p:cNvSpPr txBox="1"/>
          <p:nvPr/>
        </p:nvSpPr>
        <p:spPr>
          <a:xfrm>
            <a:off x="444138" y="165232"/>
            <a:ext cx="11458052" cy="584771"/>
          </a:xfrm>
          <a:prstGeom prst="rect">
            <a:avLst/>
          </a:prstGeom>
          <a:noFill/>
        </p:spPr>
        <p:txBody>
          <a:bodyPr wrap="square" lIns="91432" tIns="45718" rIns="91432" bIns="45718" rtlCol="0">
            <a:spAutoFit/>
          </a:bodyPr>
          <a:lstStyle/>
          <a:p>
            <a:r>
              <a:rPr lang="en-ZA" sz="3200" b="1" dirty="0">
                <a:solidFill>
                  <a:prstClr val="black"/>
                </a:solidFill>
                <a:latin typeface="Arial" panose="020B0604020202020204" pitchFamily="34" charset="0"/>
                <a:cs typeface="Arial" panose="020B0604020202020204" pitchFamily="34" charset="0"/>
              </a:rPr>
              <a:t>KEY ACTIVITIES PLANNED TILL FINANCIAL YEAR END</a:t>
            </a:r>
          </a:p>
        </p:txBody>
      </p:sp>
      <p:sp>
        <p:nvSpPr>
          <p:cNvPr id="15" name="Rectangle 14"/>
          <p:cNvSpPr/>
          <p:nvPr/>
        </p:nvSpPr>
        <p:spPr>
          <a:xfrm>
            <a:off x="1919534" y="6273497"/>
            <a:ext cx="5216559" cy="323163"/>
          </a:xfrm>
          <a:prstGeom prst="rect">
            <a:avLst/>
          </a:prstGeom>
        </p:spPr>
        <p:txBody>
          <a:bodyPr wrap="square" lIns="91432" tIns="45718" rIns="91432" bIns="45718">
            <a:spAutoFit/>
          </a:bodyPr>
          <a:lstStyle/>
          <a:p>
            <a:r>
              <a:rPr lang="en-ZA" sz="1500" dirty="0">
                <a:solidFill>
                  <a:prstClr val="black"/>
                </a:solidFill>
                <a:latin typeface="Arial" charset="0"/>
                <a:ea typeface="Arial" charset="0"/>
                <a:cs typeface="Arial" charset="0"/>
              </a:rPr>
              <a:t>High-level Overview of NSFAS </a:t>
            </a:r>
            <a:endParaRPr lang="en-US" sz="1500" dirty="0">
              <a:solidFill>
                <a:prstClr val="black"/>
              </a:solidFill>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xmlns="" val="1934450353"/>
              </p:ext>
            </p:extLst>
          </p:nvPr>
        </p:nvGraphicFramePr>
        <p:xfrm>
          <a:off x="190202" y="439124"/>
          <a:ext cx="11811602"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73998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285" y="4144662"/>
            <a:ext cx="12192000" cy="768085"/>
          </a:xfrm>
        </p:spPr>
        <p:txBody>
          <a:bodyPr anchor="ctr">
            <a:normAutofit/>
          </a:bodyPr>
          <a:lstStyle/>
          <a:p>
            <a:r>
              <a:rPr lang="en-GB" sz="2133" b="1" dirty="0">
                <a:solidFill>
                  <a:schemeClr val="accent2"/>
                </a:solidFill>
              </a:rPr>
              <a:t>    28 FEBRUARY 2018</a:t>
            </a:r>
          </a:p>
        </p:txBody>
      </p:sp>
      <p:cxnSp>
        <p:nvCxnSpPr>
          <p:cNvPr id="3" name="Straight Connector 2"/>
          <p:cNvCxnSpPr/>
          <p:nvPr/>
        </p:nvCxnSpPr>
        <p:spPr>
          <a:xfrm>
            <a:off x="815414" y="4197085"/>
            <a:ext cx="10561173" cy="0"/>
          </a:xfrm>
          <a:prstGeom prst="line">
            <a:avLst/>
          </a:prstGeom>
          <a:ln/>
        </p:spPr>
        <p:style>
          <a:lnRef idx="2">
            <a:schemeClr val="accent2"/>
          </a:lnRef>
          <a:fillRef idx="0">
            <a:schemeClr val="accent2"/>
          </a:fillRef>
          <a:effectRef idx="1">
            <a:schemeClr val="accent2"/>
          </a:effectRef>
          <a:fontRef idx="minor">
            <a:schemeClr val="tx1"/>
          </a:fontRef>
        </p:style>
      </p:cxnSp>
      <p:sp>
        <p:nvSpPr>
          <p:cNvPr id="6" name="Text Placeholder 4"/>
          <p:cNvSpPr txBox="1">
            <a:spLocks/>
          </p:cNvSpPr>
          <p:nvPr/>
        </p:nvSpPr>
        <p:spPr>
          <a:xfrm>
            <a:off x="1" y="3152147"/>
            <a:ext cx="12192000" cy="935039"/>
          </a:xfrm>
          <a:prstGeom prst="rect">
            <a:avLst/>
          </a:prstGeom>
        </p:spPr>
        <p:txBody>
          <a:bodyPr vert="horz" lIns="121920" tIns="60960" rIns="121920" bIns="60960" rtlCol="0" anchor="b" anchorCtr="0">
            <a:normAutofit/>
          </a:bodyPr>
          <a:lstStyle>
            <a:lvl1pPr marL="0" indent="0" algn="ctr" defTabSz="914400" rtl="0" eaLnBrk="1" latinLnBrk="0" hangingPunct="1">
              <a:spcBef>
                <a:spcPct val="20000"/>
              </a:spcBef>
              <a:buClr>
                <a:schemeClr val="accent1"/>
              </a:buClr>
              <a:buSzPct val="85000"/>
              <a:buFont typeface="Arial" pitchFamily="34" charset="0"/>
              <a:buNone/>
              <a:defRPr sz="3000" b="1" i="0" kern="1200" cap="all" baseline="0">
                <a:solidFill>
                  <a:schemeClr val="tx1"/>
                </a:solidFill>
                <a:latin typeface="Arial" panose="020B0604020202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EAAB21"/>
              </a:buClr>
            </a:pPr>
            <a:r>
              <a:rPr lang="en-GB" sz="4800" dirty="0">
                <a:solidFill>
                  <a:srgbClr val="002060"/>
                </a:solidFill>
              </a:rPr>
              <a:t>PCHET - 2017 CLOSE-OFF REPORT</a:t>
            </a:r>
          </a:p>
        </p:txBody>
      </p:sp>
    </p:spTree>
    <p:extLst>
      <p:ext uri="{BB962C8B-B14F-4D97-AF65-F5344CB8AC3E}">
        <p14:creationId xmlns:p14="http://schemas.microsoft.com/office/powerpoint/2010/main" xmlns="" val="28098625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16011" y="37834"/>
            <a:ext cx="10465163" cy="1036309"/>
          </a:xfrm>
          <a:prstGeom prst="rect">
            <a:avLst/>
          </a:prstGeom>
        </p:spPr>
        <p:txBody>
          <a:bodyPr wrap="square">
            <a:spAutoFit/>
          </a:bodyPr>
          <a:lstStyle/>
          <a:p>
            <a:pPr defTabSz="1219170">
              <a:buClr>
                <a:srgbClr val="C00000"/>
              </a:buClr>
            </a:pPr>
            <a:r>
              <a:rPr lang="en-ZA" sz="2667" b="1" dirty="0">
                <a:solidFill>
                  <a:prstClr val="white">
                    <a:lumMod val="50000"/>
                  </a:prstClr>
                </a:solidFill>
              </a:rPr>
              <a:t>EXECUTIVE SUMMARY</a:t>
            </a:r>
          </a:p>
          <a:p>
            <a:pPr defTabSz="1219170">
              <a:buClr>
                <a:srgbClr val="C00000"/>
              </a:buClr>
            </a:pPr>
            <a:endParaRPr lang="en-ZA" sz="3467" dirty="0">
              <a:solidFill>
                <a:prstClr val="white">
                  <a:lumMod val="50000"/>
                </a:prstClr>
              </a:solidFill>
            </a:endParaRPr>
          </a:p>
        </p:txBody>
      </p:sp>
      <p:sp>
        <p:nvSpPr>
          <p:cNvPr id="14" name="Rectangle 13"/>
          <p:cNvSpPr/>
          <p:nvPr/>
        </p:nvSpPr>
        <p:spPr>
          <a:xfrm>
            <a:off x="528668" y="740702"/>
            <a:ext cx="11231961" cy="338554"/>
          </a:xfrm>
          <a:prstGeom prst="rect">
            <a:avLst/>
          </a:prstGeom>
          <a:solidFill>
            <a:schemeClr val="bg1">
              <a:lumMod val="65000"/>
            </a:schemeClr>
          </a:solidFill>
        </p:spPr>
        <p:txBody>
          <a:bodyPr wrap="square">
            <a:spAutoFit/>
          </a:bodyPr>
          <a:lstStyle/>
          <a:p>
            <a:pPr algn="ctr" defTabSz="1219170">
              <a:buClr>
                <a:srgbClr val="C00000"/>
              </a:buClr>
            </a:pPr>
            <a:r>
              <a:rPr lang="en-ZA" sz="1600" b="1" dirty="0">
                <a:solidFill>
                  <a:prstClr val="white"/>
                </a:solidFill>
              </a:rPr>
              <a:t>HOW NSFAS RESPONDED</a:t>
            </a:r>
          </a:p>
        </p:txBody>
      </p:sp>
      <p:graphicFrame>
        <p:nvGraphicFramePr>
          <p:cNvPr id="17" name="Table 16"/>
          <p:cNvGraphicFramePr>
            <a:graphicFrameLocks noGrp="1"/>
          </p:cNvGraphicFramePr>
          <p:nvPr>
            <p:extLst/>
          </p:nvPr>
        </p:nvGraphicFramePr>
        <p:xfrm>
          <a:off x="535128" y="1246479"/>
          <a:ext cx="11225501" cy="1493216"/>
        </p:xfrm>
        <a:graphic>
          <a:graphicData uri="http://schemas.openxmlformats.org/drawingml/2006/table">
            <a:tbl>
              <a:tblPr>
                <a:tableStyleId>{5C22544A-7EE6-4342-B048-85BDC9FD1C3A}</a:tableStyleId>
              </a:tblPr>
              <a:tblGrid>
                <a:gridCol w="11225501">
                  <a:extLst>
                    <a:ext uri="{9D8B030D-6E8A-4147-A177-3AD203B41FA5}">
                      <a16:colId xmlns:a16="http://schemas.microsoft.com/office/drawing/2014/main" xmlns="" val="20000"/>
                    </a:ext>
                  </a:extLst>
                </a:gridCol>
              </a:tblGrid>
              <a:tr h="251731">
                <a:tc>
                  <a:txBody>
                    <a:bodyPr/>
                    <a:lstStyle/>
                    <a:p>
                      <a:pPr marL="171450" indent="-171450" algn="l" rtl="0" fontAlgn="ctr">
                        <a:buClr>
                          <a:schemeClr val="bg2">
                            <a:lumMod val="50000"/>
                          </a:schemeClr>
                        </a:buClr>
                        <a:buSzPts val="900"/>
                        <a:buFont typeface="Arial" panose="020B0604020202020204" pitchFamily="34" charset="0"/>
                        <a:buChar char="•"/>
                      </a:pPr>
                      <a:r>
                        <a:rPr lang="en-ZA" sz="1600" b="0" i="0" u="none" strike="noStrike" dirty="0" smtClean="0">
                          <a:solidFill>
                            <a:schemeClr val="bg2">
                              <a:lumMod val="50000"/>
                            </a:schemeClr>
                          </a:solidFill>
                          <a:effectLst/>
                          <a:latin typeface="+mn-lt"/>
                        </a:rPr>
                        <a:t>NSFAS</a:t>
                      </a:r>
                      <a:r>
                        <a:rPr lang="en-ZA" sz="1600" b="0" i="0" u="none" strike="noStrike" baseline="0" dirty="0" smtClean="0">
                          <a:solidFill>
                            <a:schemeClr val="bg2">
                              <a:lumMod val="50000"/>
                            </a:schemeClr>
                          </a:solidFill>
                          <a:effectLst/>
                          <a:latin typeface="+mn-lt"/>
                        </a:rPr>
                        <a:t>  embarked on outreach program though-out the year to assist colleges on the ground</a:t>
                      </a:r>
                      <a:endParaRPr lang="en-ZA" sz="1600" b="0" i="0" u="none" strike="noStrike" dirty="0">
                        <a:solidFill>
                          <a:schemeClr val="bg2">
                            <a:lumMod val="50000"/>
                          </a:schemeClr>
                        </a:solidFill>
                        <a:effectLst/>
                        <a:latin typeface="+mn-lt"/>
                      </a:endParaRPr>
                    </a:p>
                  </a:txBody>
                  <a:tcPr marL="142025" marR="7891" marT="7891" marB="0" anchor="ctr">
                    <a:solidFill>
                      <a:schemeClr val="bg1">
                        <a:lumMod val="75000"/>
                      </a:schemeClr>
                    </a:solidFill>
                  </a:tcPr>
                </a:tc>
                <a:extLst>
                  <a:ext uri="{0D108BD9-81ED-4DB2-BD59-A6C34878D82A}">
                    <a16:rowId xmlns:a16="http://schemas.microsoft.com/office/drawing/2014/main" xmlns="" val="10000"/>
                  </a:ext>
                </a:extLst>
              </a:tr>
              <a:tr h="251731">
                <a:tc>
                  <a:txBody>
                    <a:bodyPr/>
                    <a:lstStyle/>
                    <a:p>
                      <a:pPr marL="171450" indent="-171450" algn="l" rtl="0" fontAlgn="ctr">
                        <a:buClr>
                          <a:schemeClr val="bg2">
                            <a:lumMod val="50000"/>
                          </a:schemeClr>
                        </a:buClr>
                        <a:buSzPts val="900"/>
                        <a:buFont typeface="Arial" panose="020B0604020202020204" pitchFamily="34" charset="0"/>
                        <a:buChar char="•"/>
                      </a:pPr>
                      <a:r>
                        <a:rPr lang="en-ZA" sz="1600" b="0" i="0" u="none" strike="noStrike" dirty="0" smtClean="0">
                          <a:solidFill>
                            <a:schemeClr val="bg2">
                              <a:lumMod val="50000"/>
                            </a:schemeClr>
                          </a:solidFill>
                          <a:effectLst/>
                          <a:latin typeface="+mn-lt"/>
                        </a:rPr>
                        <a:t>NSFAS technical team engaged directly with TVET service providers( Adapt IT</a:t>
                      </a:r>
                      <a:r>
                        <a:rPr lang="en-ZA" sz="1600" b="0" i="0" u="none" strike="noStrike" baseline="0" dirty="0" smtClean="0">
                          <a:solidFill>
                            <a:schemeClr val="bg2">
                              <a:lumMod val="50000"/>
                            </a:schemeClr>
                          </a:solidFill>
                          <a:effectLst/>
                          <a:latin typeface="+mn-lt"/>
                        </a:rPr>
                        <a:t> </a:t>
                      </a:r>
                      <a:r>
                        <a:rPr lang="en-ZA" sz="1600" b="0" i="0" u="none" strike="noStrike" dirty="0" smtClean="0">
                          <a:solidFill>
                            <a:schemeClr val="bg2">
                              <a:lumMod val="50000"/>
                            </a:schemeClr>
                          </a:solidFill>
                          <a:effectLst/>
                          <a:latin typeface="+mn-lt"/>
                        </a:rPr>
                        <a:t>and Coltec) to resolve integration issues</a:t>
                      </a:r>
                      <a:endParaRPr lang="en-US" sz="1600" b="0" i="0" u="none" strike="noStrike" dirty="0">
                        <a:solidFill>
                          <a:schemeClr val="bg2">
                            <a:lumMod val="50000"/>
                          </a:schemeClr>
                        </a:solidFill>
                        <a:effectLst/>
                        <a:latin typeface="+mn-lt"/>
                      </a:endParaRPr>
                    </a:p>
                  </a:txBody>
                  <a:tcPr marL="142025" marR="7891" marT="7891" marB="0" anchor="ctr">
                    <a:solidFill>
                      <a:schemeClr val="bg1">
                        <a:lumMod val="75000"/>
                      </a:schemeClr>
                    </a:solidFill>
                  </a:tcPr>
                </a:tc>
                <a:extLst>
                  <a:ext uri="{0D108BD9-81ED-4DB2-BD59-A6C34878D82A}">
                    <a16:rowId xmlns:a16="http://schemas.microsoft.com/office/drawing/2014/main" xmlns="" val="10001"/>
                  </a:ext>
                </a:extLst>
              </a:tr>
              <a:tr h="526932">
                <a:tc>
                  <a:txBody>
                    <a:bodyPr/>
                    <a:lstStyle/>
                    <a:p>
                      <a:pPr marL="171450" marR="0" indent="-171450" algn="l" defTabSz="914400" rtl="0" eaLnBrk="1" fontAlgn="ctr" latinLnBrk="0" hangingPunct="1">
                        <a:lnSpc>
                          <a:spcPct val="100000"/>
                        </a:lnSpc>
                        <a:spcBef>
                          <a:spcPts val="0"/>
                        </a:spcBef>
                        <a:spcAft>
                          <a:spcPts val="0"/>
                        </a:spcAft>
                        <a:buClr>
                          <a:schemeClr val="bg2">
                            <a:lumMod val="50000"/>
                          </a:schemeClr>
                        </a:buClr>
                        <a:buSzPts val="900"/>
                        <a:buFont typeface="Arial" panose="020B0604020202020204" pitchFamily="34" charset="0"/>
                        <a:buChar char="•"/>
                        <a:tabLst/>
                        <a:defRPr/>
                      </a:pPr>
                      <a:r>
                        <a:rPr lang="en-ZA" sz="1600" b="0" i="0" u="none" strike="noStrike" dirty="0" smtClean="0">
                          <a:solidFill>
                            <a:schemeClr val="bg2">
                              <a:lumMod val="50000"/>
                            </a:schemeClr>
                          </a:solidFill>
                          <a:effectLst/>
                          <a:latin typeface="+mn-lt"/>
                        </a:rPr>
                        <a:t>Formed</a:t>
                      </a:r>
                      <a:r>
                        <a:rPr lang="en-ZA" sz="1600" b="0" i="0" u="none" strike="noStrike" baseline="0" dirty="0" smtClean="0">
                          <a:solidFill>
                            <a:schemeClr val="bg2">
                              <a:lumMod val="50000"/>
                            </a:schemeClr>
                          </a:solidFill>
                          <a:effectLst/>
                          <a:latin typeface="+mn-lt"/>
                        </a:rPr>
                        <a:t> a task team based in Ekurhuleni West College in Germiston to assist colleges with  outstanding registration information</a:t>
                      </a:r>
                      <a:endParaRPr lang="en-US" sz="1600" b="0" i="0" u="none" strike="noStrike" dirty="0" smtClean="0">
                        <a:solidFill>
                          <a:schemeClr val="bg2">
                            <a:lumMod val="50000"/>
                          </a:schemeClr>
                        </a:solidFill>
                        <a:effectLst/>
                        <a:latin typeface="+mn-lt"/>
                      </a:endParaRPr>
                    </a:p>
                  </a:txBody>
                  <a:tcPr marL="142025" marR="7891" marT="7891" marB="0" anchor="ctr">
                    <a:solidFill>
                      <a:schemeClr val="bg1">
                        <a:lumMod val="75000"/>
                      </a:schemeClr>
                    </a:solidFill>
                  </a:tcPr>
                </a:tc>
                <a:extLst>
                  <a:ext uri="{0D108BD9-81ED-4DB2-BD59-A6C34878D82A}">
                    <a16:rowId xmlns:a16="http://schemas.microsoft.com/office/drawing/2014/main" xmlns="" val="10002"/>
                  </a:ext>
                </a:extLst>
              </a:tr>
              <a:tr h="251731">
                <a:tc>
                  <a:txBody>
                    <a:bodyPr/>
                    <a:lstStyle/>
                    <a:p>
                      <a:pPr marL="171450" indent="-171450" algn="l" rtl="0" fontAlgn="ctr">
                        <a:buClr>
                          <a:schemeClr val="bg2">
                            <a:lumMod val="50000"/>
                          </a:schemeClr>
                        </a:buClr>
                        <a:buSzPts val="900"/>
                        <a:buFont typeface="Arial" panose="020B0604020202020204" pitchFamily="34" charset="0"/>
                        <a:buChar char="•"/>
                      </a:pPr>
                      <a:r>
                        <a:rPr lang="en-ZA" sz="1600" b="0" i="0" u="none" strike="noStrike" dirty="0" smtClean="0">
                          <a:solidFill>
                            <a:schemeClr val="bg2">
                              <a:lumMod val="50000"/>
                            </a:schemeClr>
                          </a:solidFill>
                          <a:effectLst/>
                          <a:latin typeface="+mj-lt"/>
                        </a:rPr>
                        <a:t>NSFAS revised the process</a:t>
                      </a:r>
                      <a:r>
                        <a:rPr lang="en-ZA" sz="1600" b="0" i="0" u="none" strike="noStrike" baseline="0" dirty="0" smtClean="0">
                          <a:solidFill>
                            <a:schemeClr val="bg2">
                              <a:lumMod val="50000"/>
                            </a:schemeClr>
                          </a:solidFill>
                          <a:effectLst/>
                          <a:latin typeface="+mj-lt"/>
                        </a:rPr>
                        <a:t> of signing of Schedule of Particulars(SOP) to facilitate quick turn around for payments</a:t>
                      </a:r>
                      <a:endParaRPr lang="en-ZA" sz="1600" b="0" i="0" u="none" strike="noStrike" dirty="0">
                        <a:solidFill>
                          <a:schemeClr val="bg2">
                            <a:lumMod val="50000"/>
                          </a:schemeClr>
                        </a:solidFill>
                        <a:effectLst/>
                        <a:latin typeface="+mj-lt"/>
                      </a:endParaRPr>
                    </a:p>
                  </a:txBody>
                  <a:tcPr marL="142025" marR="7891" marT="7891" marB="0" anchor="ctr">
                    <a:solidFill>
                      <a:schemeClr val="bg1">
                        <a:lumMod val="75000"/>
                      </a:schemeClr>
                    </a:solidFill>
                  </a:tcPr>
                </a:tc>
                <a:extLst>
                  <a:ext uri="{0D108BD9-81ED-4DB2-BD59-A6C34878D82A}">
                    <a16:rowId xmlns:a16="http://schemas.microsoft.com/office/drawing/2014/main" xmlns="" val="10003"/>
                  </a:ext>
                </a:extLst>
              </a:tr>
              <a:tr h="211091">
                <a:tc>
                  <a:txBody>
                    <a:bodyPr/>
                    <a:lstStyle/>
                    <a:p>
                      <a:pPr marL="0" indent="0" algn="l" rtl="0" fontAlgn="ctr">
                        <a:buClr>
                          <a:schemeClr val="bg2">
                            <a:lumMod val="50000"/>
                          </a:schemeClr>
                        </a:buClr>
                        <a:buSzPts val="900"/>
                        <a:buFont typeface="Arial" panose="020B0604020202020204" pitchFamily="34" charset="0"/>
                        <a:buNone/>
                      </a:pPr>
                      <a:endParaRPr lang="en-ZA" sz="1300" b="0" i="0" u="none" strike="noStrike" dirty="0">
                        <a:solidFill>
                          <a:schemeClr val="bg2">
                            <a:lumMod val="50000"/>
                          </a:schemeClr>
                        </a:solidFill>
                        <a:effectLst/>
                        <a:latin typeface="Wingdings" panose="05000000000000000000" pitchFamily="2" charset="2"/>
                      </a:endParaRPr>
                    </a:p>
                  </a:txBody>
                  <a:tcPr marL="142025" marR="7891" marT="7891" marB="0" anchor="ctr">
                    <a:solidFill>
                      <a:schemeClr val="bg1">
                        <a:lumMod val="7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053317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07435" y="37159"/>
            <a:ext cx="10713152" cy="691919"/>
          </a:xfrm>
          <a:prstGeom prst="rect">
            <a:avLst/>
          </a:prstGeom>
        </p:spPr>
        <p:txBody>
          <a:bodyPr wrap="square" lIns="116336" tIns="58165" rIns="116336" bIns="58165">
            <a:spAutoFit/>
          </a:bodyPr>
          <a:lstStyle/>
          <a:p>
            <a:pPr defTabSz="1219170">
              <a:buClr>
                <a:srgbClr val="C00000"/>
              </a:buClr>
            </a:pPr>
            <a:r>
              <a:rPr lang="en-ZA" sz="3733" b="1" dirty="0">
                <a:solidFill>
                  <a:prstClr val="white">
                    <a:lumMod val="50000"/>
                  </a:prstClr>
                </a:solidFill>
                <a:cs typeface="Arial" panose="020B0604020202020204" pitchFamily="34" charset="0"/>
              </a:rPr>
              <a:t>EXECUTIVE SUMMARY</a:t>
            </a:r>
          </a:p>
        </p:txBody>
      </p:sp>
      <p:sp>
        <p:nvSpPr>
          <p:cNvPr id="7" name="Rectangle 6"/>
          <p:cNvSpPr/>
          <p:nvPr/>
        </p:nvSpPr>
        <p:spPr>
          <a:xfrm>
            <a:off x="157397" y="1052731"/>
            <a:ext cx="11940819" cy="3785652"/>
          </a:xfrm>
          <a:prstGeom prst="rect">
            <a:avLst/>
          </a:prstGeom>
        </p:spPr>
        <p:txBody>
          <a:bodyPr wrap="square">
            <a:spAutoFit/>
          </a:bodyPr>
          <a:lstStyle/>
          <a:p>
            <a:pPr marL="285750" indent="-285750" algn="just" defTabSz="1219170">
              <a:buFont typeface="Arial" panose="020B0604020202020204" pitchFamily="34" charset="0"/>
              <a:buChar char="•"/>
            </a:pPr>
            <a:r>
              <a:rPr lang="en-ZA" sz="1600" b="1" dirty="0"/>
              <a:t>2017 Close off</a:t>
            </a:r>
          </a:p>
          <a:p>
            <a:pPr algn="just" defTabSz="1219170"/>
            <a:endParaRPr lang="en-ZA" sz="1600" dirty="0"/>
          </a:p>
          <a:p>
            <a:pPr marL="742905" lvl="1" indent="-285750" algn="just" defTabSz="1219170">
              <a:buFont typeface="Courier New" panose="02070309020205020404" pitchFamily="49" charset="0"/>
              <a:buChar char="o"/>
            </a:pPr>
            <a:r>
              <a:rPr lang="en-ZA" sz="1600" dirty="0"/>
              <a:t>A total of  </a:t>
            </a:r>
            <a:r>
              <a:rPr lang="en-ZA" sz="1600" b="1" dirty="0"/>
              <a:t>R12bn</a:t>
            </a:r>
            <a:r>
              <a:rPr lang="en-ZA" sz="1600" dirty="0"/>
              <a:t> worth of LAFSOP have been generated for Universities with </a:t>
            </a:r>
            <a:r>
              <a:rPr lang="en-ZA" sz="1600" b="1" dirty="0"/>
              <a:t>R11.1 bn </a:t>
            </a:r>
            <a:r>
              <a:rPr lang="en-ZA" sz="1600" dirty="0"/>
              <a:t>of these signed by Students. For TVETs colleges a total of  </a:t>
            </a:r>
            <a:r>
              <a:rPr lang="en-ZA" sz="1600" b="1" dirty="0"/>
              <a:t>R 1.8 bn </a:t>
            </a:r>
            <a:r>
              <a:rPr lang="en-ZA" sz="1600" dirty="0"/>
              <a:t>has been generated with </a:t>
            </a:r>
            <a:r>
              <a:rPr lang="en-ZA" sz="1600" b="1" dirty="0"/>
              <a:t>R 1.6bn </a:t>
            </a:r>
            <a:r>
              <a:rPr lang="en-ZA" sz="1600" dirty="0"/>
              <a:t>worth of SOP accepted . </a:t>
            </a:r>
          </a:p>
          <a:p>
            <a:pPr marL="742905" lvl="1" indent="-285750" algn="just" defTabSz="1219170">
              <a:buFont typeface="Courier New" panose="02070309020205020404" pitchFamily="49" charset="0"/>
              <a:buChar char="o"/>
            </a:pPr>
            <a:r>
              <a:rPr lang="en-ZA" sz="1600" dirty="0"/>
              <a:t>To date NSFAS has paid a total of  </a:t>
            </a:r>
            <a:r>
              <a:rPr lang="en-ZA" sz="1600" b="1" dirty="0"/>
              <a:t>R11.3 bn </a:t>
            </a:r>
            <a:r>
              <a:rPr lang="en-ZA" sz="1600" dirty="0"/>
              <a:t>to universities against  </a:t>
            </a:r>
            <a:r>
              <a:rPr lang="en-ZA" sz="1600" b="1" dirty="0"/>
              <a:t>R11.1 bn </a:t>
            </a:r>
            <a:r>
              <a:rPr lang="en-ZA" sz="1600" dirty="0"/>
              <a:t>of LAFSOP signed and </a:t>
            </a:r>
            <a:r>
              <a:rPr lang="en-ZA" sz="1600" b="1" dirty="0"/>
              <a:t>R1,7bn</a:t>
            </a:r>
            <a:r>
              <a:rPr lang="en-ZA" sz="1600" dirty="0"/>
              <a:t> for TVETs against </a:t>
            </a:r>
            <a:r>
              <a:rPr lang="en-ZA" sz="1600" b="1" dirty="0"/>
              <a:t>R1.6bn</a:t>
            </a:r>
            <a:r>
              <a:rPr lang="en-ZA" sz="1600" dirty="0"/>
              <a:t> for the 2017 academic year </a:t>
            </a:r>
          </a:p>
          <a:p>
            <a:pPr algn="just" defTabSz="1219170"/>
            <a:endParaRPr lang="en-ZA" sz="1600" dirty="0"/>
          </a:p>
          <a:p>
            <a:pPr marL="285750" indent="-285750" algn="just" defTabSz="1219170">
              <a:buFont typeface="Arial" panose="020B0604020202020204" pitchFamily="34" charset="0"/>
              <a:buChar char="•"/>
            </a:pPr>
            <a:r>
              <a:rPr lang="en-ZA" sz="1600" b="1" dirty="0"/>
              <a:t>Capacity and consolidation  Programme for TVET  for Smooth Application Process</a:t>
            </a:r>
          </a:p>
          <a:p>
            <a:pPr algn="just" defTabSz="1219170"/>
            <a:endParaRPr lang="en-ZA" sz="1600" b="1" dirty="0"/>
          </a:p>
          <a:p>
            <a:pPr marL="742905" lvl="1" indent="-285750" algn="just" defTabSz="1219170">
              <a:buFont typeface="Courier New" panose="02070309020205020404" pitchFamily="49" charset="0"/>
              <a:buChar char="o"/>
            </a:pPr>
            <a:r>
              <a:rPr lang="en-ZA" sz="1600" dirty="0"/>
              <a:t>The R350 K threshold provided more students with the opportunity to further their education, however when the change happened, it was after the 2018 application closing date. </a:t>
            </a:r>
          </a:p>
          <a:p>
            <a:pPr marL="742905" lvl="1" indent="-285750" algn="just" defTabSz="1219170">
              <a:buFont typeface="Courier New" panose="02070309020205020404" pitchFamily="49" charset="0"/>
              <a:buChar char="o"/>
            </a:pPr>
            <a:r>
              <a:rPr lang="en-ZA" sz="1600" dirty="0"/>
              <a:t>To respond to our customer's needs, NSFAS extended an assistive capturing service to all TVET colleges across the country with 15 Contact centre agents assigned on the ground with the support of at least 74 interns</a:t>
            </a:r>
            <a:endParaRPr lang="en-US" sz="1600" dirty="0"/>
          </a:p>
          <a:p>
            <a:pPr algn="just" defTabSz="1219170"/>
            <a:endParaRPr lang="en-ZA" sz="1600" b="1" dirty="0"/>
          </a:p>
          <a:p>
            <a:pPr algn="just" defTabSz="1219170"/>
            <a:endParaRPr lang="en-ZA" sz="1600" dirty="0"/>
          </a:p>
        </p:txBody>
      </p:sp>
    </p:spTree>
    <p:extLst>
      <p:ext uri="{BB962C8B-B14F-4D97-AF65-F5344CB8AC3E}">
        <p14:creationId xmlns:p14="http://schemas.microsoft.com/office/powerpoint/2010/main" xmlns="" val="1048354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16011" y="37834"/>
            <a:ext cx="10465163" cy="1036309"/>
          </a:xfrm>
          <a:prstGeom prst="rect">
            <a:avLst/>
          </a:prstGeom>
        </p:spPr>
        <p:txBody>
          <a:bodyPr wrap="square">
            <a:spAutoFit/>
          </a:bodyPr>
          <a:lstStyle/>
          <a:p>
            <a:pPr defTabSz="1219170">
              <a:buClr>
                <a:srgbClr val="C00000"/>
              </a:buClr>
            </a:pPr>
            <a:r>
              <a:rPr lang="en-ZA" sz="2667" b="1" dirty="0">
                <a:solidFill>
                  <a:prstClr val="white">
                    <a:lumMod val="50000"/>
                  </a:prstClr>
                </a:solidFill>
              </a:rPr>
              <a:t>EXECUTIVE SUMMARY</a:t>
            </a:r>
          </a:p>
          <a:p>
            <a:pPr defTabSz="1219170">
              <a:buClr>
                <a:srgbClr val="C00000"/>
              </a:buClr>
            </a:pPr>
            <a:endParaRPr lang="en-ZA" sz="3467" dirty="0">
              <a:solidFill>
                <a:prstClr val="white">
                  <a:lumMod val="50000"/>
                </a:prstClr>
              </a:solidFill>
            </a:endParaRPr>
          </a:p>
        </p:txBody>
      </p:sp>
      <p:sp>
        <p:nvSpPr>
          <p:cNvPr id="14" name="Rectangle 13"/>
          <p:cNvSpPr/>
          <p:nvPr/>
        </p:nvSpPr>
        <p:spPr>
          <a:xfrm>
            <a:off x="541774" y="740702"/>
            <a:ext cx="11231961" cy="338554"/>
          </a:xfrm>
          <a:prstGeom prst="rect">
            <a:avLst/>
          </a:prstGeom>
          <a:solidFill>
            <a:schemeClr val="bg1">
              <a:lumMod val="65000"/>
            </a:schemeClr>
          </a:solidFill>
        </p:spPr>
        <p:txBody>
          <a:bodyPr wrap="square">
            <a:spAutoFit/>
          </a:bodyPr>
          <a:lstStyle/>
          <a:p>
            <a:pPr algn="ctr" defTabSz="1219170">
              <a:buClr>
                <a:srgbClr val="C00000"/>
              </a:buClr>
            </a:pPr>
            <a:r>
              <a:rPr lang="en-ZA" sz="1600" b="1" dirty="0">
                <a:solidFill>
                  <a:prstClr val="white"/>
                </a:solidFill>
              </a:rPr>
              <a:t>SUMMARY: 2017 KEY CHALLENGES</a:t>
            </a:r>
          </a:p>
        </p:txBody>
      </p:sp>
      <p:graphicFrame>
        <p:nvGraphicFramePr>
          <p:cNvPr id="17" name="Table 16"/>
          <p:cNvGraphicFramePr>
            <a:graphicFrameLocks noGrp="1"/>
          </p:cNvGraphicFramePr>
          <p:nvPr>
            <p:extLst/>
          </p:nvPr>
        </p:nvGraphicFramePr>
        <p:xfrm>
          <a:off x="548234" y="1136300"/>
          <a:ext cx="11225501" cy="2806328"/>
        </p:xfrm>
        <a:graphic>
          <a:graphicData uri="http://schemas.openxmlformats.org/drawingml/2006/table">
            <a:tbl>
              <a:tblPr>
                <a:tableStyleId>{5C22544A-7EE6-4342-B048-85BDC9FD1C3A}</a:tableStyleId>
              </a:tblPr>
              <a:tblGrid>
                <a:gridCol w="11225501">
                  <a:extLst>
                    <a:ext uri="{9D8B030D-6E8A-4147-A177-3AD203B41FA5}">
                      <a16:colId xmlns:a16="http://schemas.microsoft.com/office/drawing/2014/main" xmlns="" val="20000"/>
                    </a:ext>
                  </a:extLst>
                </a:gridCol>
              </a:tblGrid>
              <a:tr h="231411">
                <a:tc>
                  <a:txBody>
                    <a:bodyPr/>
                    <a:lstStyle/>
                    <a:p>
                      <a:pPr marL="171450" indent="-171450" algn="l" rtl="0" fontAlgn="ctr">
                        <a:buClr>
                          <a:schemeClr val="bg2">
                            <a:lumMod val="50000"/>
                          </a:schemeClr>
                        </a:buClr>
                        <a:buSzPts val="900"/>
                        <a:buFont typeface="Arial" panose="020B0604020202020204" pitchFamily="34" charset="0"/>
                        <a:buChar char="•"/>
                      </a:pPr>
                      <a:r>
                        <a:rPr lang="en-ZA" sz="1500" b="0" i="0" u="none" strike="noStrike" dirty="0" smtClean="0">
                          <a:solidFill>
                            <a:schemeClr val="bg2">
                              <a:lumMod val="50000"/>
                            </a:schemeClr>
                          </a:solidFill>
                          <a:effectLst/>
                          <a:latin typeface="+mj-lt"/>
                        </a:rPr>
                        <a:t>Late</a:t>
                      </a:r>
                      <a:r>
                        <a:rPr lang="en-ZA" sz="1500" b="0" i="0" u="none" strike="noStrike" baseline="0" dirty="0" smtClean="0">
                          <a:solidFill>
                            <a:schemeClr val="bg2">
                              <a:lumMod val="50000"/>
                            </a:schemeClr>
                          </a:solidFill>
                          <a:effectLst/>
                          <a:latin typeface="+mj-lt"/>
                        </a:rPr>
                        <a:t> submission of registration information by  few Universities.. CUT been the most challenging</a:t>
                      </a:r>
                      <a:endParaRPr lang="en-ZA" sz="1500" b="0" i="0" u="none" strike="noStrike" dirty="0">
                        <a:solidFill>
                          <a:schemeClr val="bg2">
                            <a:lumMod val="50000"/>
                          </a:schemeClr>
                        </a:solidFill>
                        <a:effectLst/>
                        <a:latin typeface="+mj-lt"/>
                      </a:endParaRPr>
                    </a:p>
                  </a:txBody>
                  <a:tcPr marL="142025" marR="7891" marT="7891" marB="0" anchor="ctr">
                    <a:solidFill>
                      <a:schemeClr val="bg1">
                        <a:lumMod val="75000"/>
                      </a:schemeClr>
                    </a:solidFill>
                  </a:tcPr>
                </a:tc>
                <a:extLst>
                  <a:ext uri="{0D108BD9-81ED-4DB2-BD59-A6C34878D82A}">
                    <a16:rowId xmlns:a16="http://schemas.microsoft.com/office/drawing/2014/main" xmlns="" val="10000"/>
                  </a:ext>
                </a:extLst>
              </a:tr>
              <a:tr h="231411">
                <a:tc>
                  <a:txBody>
                    <a:bodyPr/>
                    <a:lstStyle/>
                    <a:p>
                      <a:pPr marL="171450" indent="-171450" algn="l" rtl="0" fontAlgn="ctr">
                        <a:buClr>
                          <a:schemeClr val="bg2">
                            <a:lumMod val="50000"/>
                          </a:schemeClr>
                        </a:buClr>
                        <a:buSzPts val="900"/>
                        <a:buFont typeface="Arial" panose="020B0604020202020204" pitchFamily="34" charset="0"/>
                        <a:buChar char="•"/>
                      </a:pPr>
                      <a:r>
                        <a:rPr lang="en-ZA" sz="1500" b="0" i="0" u="none" strike="noStrike" dirty="0" smtClean="0">
                          <a:solidFill>
                            <a:schemeClr val="bg2">
                              <a:lumMod val="50000"/>
                            </a:schemeClr>
                          </a:solidFill>
                          <a:effectLst/>
                          <a:latin typeface="+mj-lt"/>
                        </a:rPr>
                        <a:t>Students</a:t>
                      </a:r>
                      <a:r>
                        <a:rPr lang="en-ZA" sz="1500" b="0" i="0" u="none" strike="noStrike" baseline="0" dirty="0" smtClean="0">
                          <a:solidFill>
                            <a:schemeClr val="bg2">
                              <a:lumMod val="50000"/>
                            </a:schemeClr>
                          </a:solidFill>
                          <a:effectLst/>
                          <a:latin typeface="+mj-lt"/>
                        </a:rPr>
                        <a:t> Signing LAFSOP late in the process</a:t>
                      </a:r>
                      <a:endParaRPr lang="en-US" sz="1500" b="0" i="0" u="none" strike="noStrike" dirty="0">
                        <a:solidFill>
                          <a:schemeClr val="bg2">
                            <a:lumMod val="50000"/>
                          </a:schemeClr>
                        </a:solidFill>
                        <a:effectLst/>
                        <a:latin typeface="+mj-lt"/>
                      </a:endParaRPr>
                    </a:p>
                  </a:txBody>
                  <a:tcPr marL="142025" marR="7891" marT="7891" marB="0" anchor="ctr">
                    <a:solidFill>
                      <a:schemeClr val="bg1">
                        <a:lumMod val="75000"/>
                      </a:schemeClr>
                    </a:solidFill>
                  </a:tcPr>
                </a:tc>
                <a:extLst>
                  <a:ext uri="{0D108BD9-81ED-4DB2-BD59-A6C34878D82A}">
                    <a16:rowId xmlns:a16="http://schemas.microsoft.com/office/drawing/2014/main" xmlns="" val="10001"/>
                  </a:ext>
                </a:extLst>
              </a:tr>
              <a:tr h="454931">
                <a:tc>
                  <a:txBody>
                    <a:bodyPr/>
                    <a:lstStyle/>
                    <a:p>
                      <a:pPr marL="171450" indent="-171450" algn="l" rtl="0" fontAlgn="ctr">
                        <a:buClr>
                          <a:schemeClr val="bg2">
                            <a:lumMod val="50000"/>
                          </a:schemeClr>
                        </a:buClr>
                        <a:buSzPts val="900"/>
                        <a:buFont typeface="Arial" panose="020B0604020202020204" pitchFamily="34" charset="0"/>
                        <a:buChar char="•"/>
                      </a:pPr>
                      <a:r>
                        <a:rPr lang="en-ZA" sz="1500" b="0" i="0" u="none" strike="noStrike" dirty="0" smtClean="0">
                          <a:solidFill>
                            <a:schemeClr val="bg2">
                              <a:lumMod val="50000"/>
                            </a:schemeClr>
                          </a:solidFill>
                          <a:effectLst/>
                          <a:latin typeface="+mj-lt"/>
                        </a:rPr>
                        <a:t>Funding</a:t>
                      </a:r>
                      <a:r>
                        <a:rPr lang="en-ZA" sz="1500" b="0" i="0" u="none" strike="noStrike" baseline="0" dirty="0" smtClean="0">
                          <a:solidFill>
                            <a:schemeClr val="bg2">
                              <a:lumMod val="50000"/>
                            </a:schemeClr>
                          </a:solidFill>
                          <a:effectLst/>
                          <a:latin typeface="+mj-lt"/>
                        </a:rPr>
                        <a:t> decisions for  additional  Q1 to Q 3 and SASSA students finalised late in the year. Having a direct impact on LAFSOP signing</a:t>
                      </a:r>
                      <a:endParaRPr lang="en-ZA" sz="1500" b="0" i="0" u="none" strike="noStrike" dirty="0">
                        <a:solidFill>
                          <a:schemeClr val="bg2">
                            <a:lumMod val="50000"/>
                          </a:schemeClr>
                        </a:solidFill>
                        <a:effectLst/>
                        <a:latin typeface="+mj-lt"/>
                      </a:endParaRPr>
                    </a:p>
                  </a:txBody>
                  <a:tcPr marL="142025" marR="7891" marT="7891" marB="0" anchor="ctr">
                    <a:solidFill>
                      <a:schemeClr val="bg1">
                        <a:lumMod val="75000"/>
                      </a:schemeClr>
                    </a:solidFill>
                  </a:tcPr>
                </a:tc>
                <a:extLst>
                  <a:ext uri="{0D108BD9-81ED-4DB2-BD59-A6C34878D82A}">
                    <a16:rowId xmlns:a16="http://schemas.microsoft.com/office/drawing/2014/main" xmlns="" val="10002"/>
                  </a:ext>
                </a:extLst>
              </a:tr>
              <a:tr h="454931">
                <a:tc>
                  <a:txBody>
                    <a:bodyPr/>
                    <a:lstStyle/>
                    <a:p>
                      <a:pPr marL="171450" indent="-171450" algn="l" rtl="0" fontAlgn="ctr">
                        <a:buClr>
                          <a:schemeClr val="bg2">
                            <a:lumMod val="50000"/>
                          </a:schemeClr>
                        </a:buClr>
                        <a:buSzPts val="900"/>
                        <a:buFont typeface="Arial" panose="020B0604020202020204" pitchFamily="34" charset="0"/>
                        <a:buChar char="•"/>
                      </a:pPr>
                      <a:r>
                        <a:rPr lang="en-GB" sz="1500" dirty="0" smtClean="0">
                          <a:solidFill>
                            <a:schemeClr val="bg2">
                              <a:lumMod val="50000"/>
                            </a:schemeClr>
                          </a:solidFill>
                          <a:latin typeface="+mj-lt"/>
                        </a:rPr>
                        <a:t>Registration information which does not include course codes / has incorrect course codes – registration upload process would therefore not be completed</a:t>
                      </a:r>
                      <a:endParaRPr lang="en-ZA" sz="1500" b="0" i="0" u="none" strike="noStrike" dirty="0">
                        <a:solidFill>
                          <a:schemeClr val="bg2">
                            <a:lumMod val="50000"/>
                          </a:schemeClr>
                        </a:solidFill>
                        <a:effectLst/>
                        <a:latin typeface="+mj-lt"/>
                      </a:endParaRPr>
                    </a:p>
                  </a:txBody>
                  <a:tcPr marL="142025" marR="7891" marT="7891" marB="0" anchor="ctr">
                    <a:solidFill>
                      <a:schemeClr val="bg1">
                        <a:lumMod val="75000"/>
                      </a:schemeClr>
                    </a:solidFill>
                  </a:tcPr>
                </a:tc>
                <a:extLst>
                  <a:ext uri="{0D108BD9-81ED-4DB2-BD59-A6C34878D82A}">
                    <a16:rowId xmlns:a16="http://schemas.microsoft.com/office/drawing/2014/main" xmlns="" val="10003"/>
                  </a:ext>
                </a:extLst>
              </a:tr>
              <a:tr h="231411">
                <a:tc>
                  <a:txBody>
                    <a:bodyPr/>
                    <a:lstStyle/>
                    <a:p>
                      <a:pPr marL="171450" marR="0" indent="-171450" algn="l" defTabSz="914400" rtl="0" eaLnBrk="1" fontAlgn="ctr" latinLnBrk="0" hangingPunct="1">
                        <a:lnSpc>
                          <a:spcPct val="100000"/>
                        </a:lnSpc>
                        <a:spcBef>
                          <a:spcPts val="0"/>
                        </a:spcBef>
                        <a:spcAft>
                          <a:spcPts val="0"/>
                        </a:spcAft>
                        <a:buClr>
                          <a:schemeClr val="bg2">
                            <a:lumMod val="50000"/>
                          </a:schemeClr>
                        </a:buClr>
                        <a:buSzPts val="900"/>
                        <a:buFont typeface="Arial" panose="020B0604020202020204" pitchFamily="34" charset="0"/>
                        <a:buChar char="•"/>
                        <a:tabLst/>
                        <a:defRPr/>
                      </a:pPr>
                      <a:r>
                        <a:rPr lang="en-GB" sz="1500" dirty="0" smtClean="0">
                          <a:solidFill>
                            <a:schemeClr val="bg2">
                              <a:lumMod val="50000"/>
                            </a:schemeClr>
                          </a:solidFill>
                          <a:latin typeface="+mj-lt"/>
                        </a:rPr>
                        <a:t>Duplicates – registration information being uploaded for the same students, for the same process cycle.</a:t>
                      </a:r>
                    </a:p>
                  </a:txBody>
                  <a:tcPr marL="142025" marR="7891" marT="7891" marB="0" anchor="ctr">
                    <a:solidFill>
                      <a:schemeClr val="bg1">
                        <a:lumMod val="75000"/>
                      </a:schemeClr>
                    </a:solidFill>
                  </a:tcPr>
                </a:tc>
                <a:extLst>
                  <a:ext uri="{0D108BD9-81ED-4DB2-BD59-A6C34878D82A}">
                    <a16:rowId xmlns:a16="http://schemas.microsoft.com/office/drawing/2014/main" xmlns="" val="10004"/>
                  </a:ext>
                </a:extLst>
              </a:tr>
              <a:tr h="231411">
                <a:tc>
                  <a:txBody>
                    <a:bodyPr/>
                    <a:lstStyle/>
                    <a:p>
                      <a:pPr marL="171450" indent="-171450" algn="l" rtl="0" fontAlgn="ctr">
                        <a:buClr>
                          <a:schemeClr val="bg2">
                            <a:lumMod val="50000"/>
                          </a:schemeClr>
                        </a:buClr>
                        <a:buSzPts val="900"/>
                        <a:buFont typeface="Arial" panose="020B0604020202020204" pitchFamily="34" charset="0"/>
                        <a:buChar char="•"/>
                      </a:pPr>
                      <a:r>
                        <a:rPr lang="en-ZA" sz="1500" b="0" i="0" u="none" strike="noStrike" dirty="0" smtClean="0">
                          <a:solidFill>
                            <a:schemeClr val="bg2">
                              <a:lumMod val="50000"/>
                            </a:schemeClr>
                          </a:solidFill>
                          <a:effectLst/>
                          <a:latin typeface="+mj-lt"/>
                        </a:rPr>
                        <a:t>Students changing contact details </a:t>
                      </a:r>
                      <a:endParaRPr lang="en-ZA" sz="1500" b="0" i="0" u="none" strike="noStrike" dirty="0">
                        <a:solidFill>
                          <a:schemeClr val="bg2">
                            <a:lumMod val="50000"/>
                          </a:schemeClr>
                        </a:solidFill>
                        <a:effectLst/>
                        <a:latin typeface="+mj-lt"/>
                      </a:endParaRPr>
                    </a:p>
                  </a:txBody>
                  <a:tcPr marL="142025" marR="7891" marT="7891" marB="0" anchor="ctr">
                    <a:solidFill>
                      <a:schemeClr val="bg1">
                        <a:lumMod val="75000"/>
                      </a:schemeClr>
                    </a:solidFill>
                  </a:tcPr>
                </a:tc>
                <a:extLst>
                  <a:ext uri="{0D108BD9-81ED-4DB2-BD59-A6C34878D82A}">
                    <a16:rowId xmlns:a16="http://schemas.microsoft.com/office/drawing/2014/main" xmlns="" val="10005"/>
                  </a:ext>
                </a:extLst>
              </a:tr>
              <a:tr h="678451">
                <a:tc>
                  <a:txBody>
                    <a:bodyPr/>
                    <a:lstStyle/>
                    <a:p>
                      <a:pPr marL="171450" marR="0" indent="-171450" algn="l" defTabSz="914400" rtl="0" eaLnBrk="1" fontAlgn="ctr" latinLnBrk="0" hangingPunct="1">
                        <a:lnSpc>
                          <a:spcPct val="100000"/>
                        </a:lnSpc>
                        <a:spcBef>
                          <a:spcPts val="0"/>
                        </a:spcBef>
                        <a:spcAft>
                          <a:spcPts val="0"/>
                        </a:spcAft>
                        <a:buClr>
                          <a:schemeClr val="bg2">
                            <a:lumMod val="50000"/>
                          </a:schemeClr>
                        </a:buClr>
                        <a:buSzPts val="900"/>
                        <a:buFont typeface="Arial" panose="020B0604020202020204" pitchFamily="34" charset="0"/>
                        <a:buChar char="•"/>
                        <a:tabLst/>
                        <a:defRPr/>
                      </a:pPr>
                      <a:r>
                        <a:rPr lang="en-ZA" sz="1500" u="none" strike="noStrike" dirty="0" smtClean="0">
                          <a:solidFill>
                            <a:schemeClr val="bg2">
                              <a:lumMod val="50000"/>
                            </a:schemeClr>
                          </a:solidFill>
                          <a:effectLst/>
                          <a:latin typeface="+mj-lt"/>
                        </a:rPr>
                        <a:t>NSFAS, in some instances not generating LAFSOP quick enough for registration uploaded – exceptions not being cleared quick enough in order for LAFSOP</a:t>
                      </a:r>
                      <a:r>
                        <a:rPr lang="en-ZA" sz="1500" u="none" strike="noStrike" baseline="0" dirty="0" smtClean="0">
                          <a:solidFill>
                            <a:schemeClr val="bg2">
                              <a:lumMod val="50000"/>
                            </a:schemeClr>
                          </a:solidFill>
                          <a:effectLst/>
                          <a:latin typeface="+mj-lt"/>
                        </a:rPr>
                        <a:t> </a:t>
                      </a:r>
                      <a:r>
                        <a:rPr lang="en-ZA" sz="1500" u="none" strike="noStrike" dirty="0" smtClean="0">
                          <a:solidFill>
                            <a:schemeClr val="bg2">
                              <a:lumMod val="50000"/>
                            </a:schemeClr>
                          </a:solidFill>
                          <a:effectLst/>
                          <a:latin typeface="+mj-lt"/>
                        </a:rPr>
                        <a:t> to generate.</a:t>
                      </a:r>
                      <a:endParaRPr lang="en-ZA" sz="1500" b="0" i="0" u="none" strike="noStrike" dirty="0" smtClean="0">
                        <a:solidFill>
                          <a:schemeClr val="bg2">
                            <a:lumMod val="50000"/>
                          </a:schemeClr>
                        </a:solidFill>
                        <a:effectLst/>
                        <a:latin typeface="+mj-lt"/>
                      </a:endParaRPr>
                    </a:p>
                    <a:p>
                      <a:pPr marL="171450" indent="-171450" algn="l" rtl="0" fontAlgn="ctr">
                        <a:buClr>
                          <a:schemeClr val="bg2">
                            <a:lumMod val="50000"/>
                          </a:schemeClr>
                        </a:buClr>
                        <a:buSzPts val="900"/>
                        <a:buFont typeface="Arial" panose="020B0604020202020204" pitchFamily="34" charset="0"/>
                        <a:buChar char="•"/>
                      </a:pPr>
                      <a:endParaRPr lang="en-ZA" sz="1500" b="0" i="0" u="none" strike="noStrike" dirty="0">
                        <a:solidFill>
                          <a:schemeClr val="bg2">
                            <a:lumMod val="50000"/>
                          </a:schemeClr>
                        </a:solidFill>
                        <a:effectLst/>
                        <a:latin typeface="+mj-lt"/>
                      </a:endParaRPr>
                    </a:p>
                  </a:txBody>
                  <a:tcPr marL="142025" marR="7891" marT="7891" marB="0" anchor="ctr">
                    <a:solidFill>
                      <a:schemeClr val="bg1">
                        <a:lumMod val="75000"/>
                      </a:schemeClr>
                    </a:solidFill>
                  </a:tcPr>
                </a:tc>
                <a:extLst>
                  <a:ext uri="{0D108BD9-81ED-4DB2-BD59-A6C34878D82A}">
                    <a16:rowId xmlns:a16="http://schemas.microsoft.com/office/drawing/2014/main" xmlns="" val="10006"/>
                  </a:ext>
                </a:extLst>
              </a:tr>
              <a:tr h="231411">
                <a:tc>
                  <a:txBody>
                    <a:bodyPr/>
                    <a:lstStyle/>
                    <a:p>
                      <a:pPr marL="171450" indent="-171450" algn="l" rtl="0" fontAlgn="ctr">
                        <a:buClr>
                          <a:schemeClr val="bg2">
                            <a:lumMod val="50000"/>
                          </a:schemeClr>
                        </a:buClr>
                        <a:buSzPts val="900"/>
                        <a:buFont typeface="Arial" panose="020B0604020202020204" pitchFamily="34" charset="0"/>
                        <a:buChar char="•"/>
                      </a:pPr>
                      <a:r>
                        <a:rPr lang="en-ZA" sz="1500" b="0" i="0" u="none" strike="noStrike" dirty="0" smtClean="0">
                          <a:solidFill>
                            <a:schemeClr val="bg2">
                              <a:lumMod val="50000"/>
                            </a:schemeClr>
                          </a:solidFill>
                          <a:effectLst/>
                          <a:latin typeface="+mj-lt"/>
                        </a:rPr>
                        <a:t>Submission of data to NSFAS  by Universities</a:t>
                      </a:r>
                      <a:r>
                        <a:rPr lang="en-ZA" sz="1500" b="0" i="0" u="none" strike="noStrike" baseline="0" dirty="0" smtClean="0">
                          <a:solidFill>
                            <a:schemeClr val="bg2">
                              <a:lumMod val="50000"/>
                            </a:schemeClr>
                          </a:solidFill>
                          <a:effectLst/>
                          <a:latin typeface="+mj-lt"/>
                        </a:rPr>
                        <a:t> </a:t>
                      </a:r>
                      <a:r>
                        <a:rPr lang="en-ZA" sz="1500" b="0" i="0" u="none" strike="noStrike" dirty="0" smtClean="0">
                          <a:solidFill>
                            <a:schemeClr val="bg2">
                              <a:lumMod val="50000"/>
                            </a:schemeClr>
                          </a:solidFill>
                          <a:effectLst/>
                          <a:latin typeface="+mj-lt"/>
                        </a:rPr>
                        <a:t>through multiple channels</a:t>
                      </a:r>
                      <a:endParaRPr lang="en-ZA" sz="1500" b="0" i="0" u="none" strike="noStrike" dirty="0">
                        <a:solidFill>
                          <a:schemeClr val="bg2">
                            <a:lumMod val="50000"/>
                          </a:schemeClr>
                        </a:solidFill>
                        <a:effectLst/>
                        <a:latin typeface="+mj-lt"/>
                      </a:endParaRPr>
                    </a:p>
                  </a:txBody>
                  <a:tcPr marL="142025" marR="7891" marT="7891" marB="0" anchor="ctr">
                    <a:solidFill>
                      <a:schemeClr val="bg1">
                        <a:lumMod val="75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124572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16011" y="37834"/>
            <a:ext cx="10465163" cy="1036309"/>
          </a:xfrm>
          <a:prstGeom prst="rect">
            <a:avLst/>
          </a:prstGeom>
        </p:spPr>
        <p:txBody>
          <a:bodyPr wrap="square">
            <a:spAutoFit/>
          </a:bodyPr>
          <a:lstStyle/>
          <a:p>
            <a:pPr defTabSz="1219170">
              <a:buClr>
                <a:srgbClr val="C00000"/>
              </a:buClr>
            </a:pPr>
            <a:r>
              <a:rPr lang="en-ZA" sz="2667" b="1" dirty="0">
                <a:solidFill>
                  <a:prstClr val="white">
                    <a:lumMod val="50000"/>
                  </a:prstClr>
                </a:solidFill>
              </a:rPr>
              <a:t>EXECUTIVE SUMMARY</a:t>
            </a:r>
          </a:p>
          <a:p>
            <a:pPr defTabSz="1219170">
              <a:buClr>
                <a:srgbClr val="C00000"/>
              </a:buClr>
            </a:pPr>
            <a:endParaRPr lang="en-ZA" sz="3467" dirty="0">
              <a:solidFill>
                <a:prstClr val="white">
                  <a:lumMod val="50000"/>
                </a:prstClr>
              </a:solidFill>
            </a:endParaRPr>
          </a:p>
        </p:txBody>
      </p:sp>
      <p:sp>
        <p:nvSpPr>
          <p:cNvPr id="14" name="Rectangle 13"/>
          <p:cNvSpPr/>
          <p:nvPr/>
        </p:nvSpPr>
        <p:spPr>
          <a:xfrm>
            <a:off x="528668" y="740702"/>
            <a:ext cx="11231961" cy="338554"/>
          </a:xfrm>
          <a:prstGeom prst="rect">
            <a:avLst/>
          </a:prstGeom>
          <a:solidFill>
            <a:schemeClr val="bg1">
              <a:lumMod val="65000"/>
            </a:schemeClr>
          </a:solidFill>
        </p:spPr>
        <p:txBody>
          <a:bodyPr wrap="square">
            <a:spAutoFit/>
          </a:bodyPr>
          <a:lstStyle/>
          <a:p>
            <a:pPr algn="ctr" defTabSz="1219170">
              <a:buClr>
                <a:srgbClr val="C00000"/>
              </a:buClr>
            </a:pPr>
            <a:r>
              <a:rPr lang="en-ZA" sz="1600" b="1" dirty="0">
                <a:solidFill>
                  <a:prstClr val="white"/>
                </a:solidFill>
              </a:rPr>
              <a:t>HOW NSFAS RESPONDED</a:t>
            </a:r>
          </a:p>
        </p:txBody>
      </p:sp>
      <p:graphicFrame>
        <p:nvGraphicFramePr>
          <p:cNvPr id="17" name="Table 16"/>
          <p:cNvGraphicFramePr>
            <a:graphicFrameLocks noGrp="1"/>
          </p:cNvGraphicFramePr>
          <p:nvPr>
            <p:extLst/>
          </p:nvPr>
        </p:nvGraphicFramePr>
        <p:xfrm>
          <a:off x="535128" y="1246479"/>
          <a:ext cx="11225501" cy="1737056"/>
        </p:xfrm>
        <a:graphic>
          <a:graphicData uri="http://schemas.openxmlformats.org/drawingml/2006/table">
            <a:tbl>
              <a:tblPr>
                <a:tableStyleId>{5C22544A-7EE6-4342-B048-85BDC9FD1C3A}</a:tableStyleId>
              </a:tblPr>
              <a:tblGrid>
                <a:gridCol w="11225501">
                  <a:extLst>
                    <a:ext uri="{9D8B030D-6E8A-4147-A177-3AD203B41FA5}">
                      <a16:colId xmlns:a16="http://schemas.microsoft.com/office/drawing/2014/main" xmlns="" val="20000"/>
                    </a:ext>
                  </a:extLst>
                </a:gridCol>
              </a:tblGrid>
              <a:tr h="251731">
                <a:tc>
                  <a:txBody>
                    <a:bodyPr/>
                    <a:lstStyle/>
                    <a:p>
                      <a:pPr marL="171450" indent="-171450" algn="l" rtl="0" fontAlgn="ctr">
                        <a:buClr>
                          <a:schemeClr val="bg2">
                            <a:lumMod val="50000"/>
                          </a:schemeClr>
                        </a:buClr>
                        <a:buSzPts val="900"/>
                        <a:buFont typeface="Arial" panose="020B0604020202020204" pitchFamily="34" charset="0"/>
                        <a:buChar char="•"/>
                      </a:pPr>
                      <a:r>
                        <a:rPr lang="en-ZA" sz="1600" b="0" i="0" u="none" strike="noStrike" dirty="0" smtClean="0">
                          <a:solidFill>
                            <a:schemeClr val="bg2">
                              <a:lumMod val="50000"/>
                            </a:schemeClr>
                          </a:solidFill>
                          <a:effectLst/>
                          <a:latin typeface="+mn-lt"/>
                        </a:rPr>
                        <a:t>NSFAS</a:t>
                      </a:r>
                      <a:r>
                        <a:rPr lang="en-ZA" sz="1600" b="0" i="0" u="none" strike="noStrike" baseline="0" dirty="0" smtClean="0">
                          <a:solidFill>
                            <a:schemeClr val="bg2">
                              <a:lumMod val="50000"/>
                            </a:schemeClr>
                          </a:solidFill>
                          <a:effectLst/>
                          <a:latin typeface="+mn-lt"/>
                        </a:rPr>
                        <a:t>  embarked on outreach program though-out the year to assist Universities</a:t>
                      </a:r>
                      <a:endParaRPr lang="en-ZA" sz="1600" b="0" i="0" u="none" strike="noStrike" dirty="0">
                        <a:solidFill>
                          <a:schemeClr val="bg2">
                            <a:lumMod val="50000"/>
                          </a:schemeClr>
                        </a:solidFill>
                        <a:effectLst/>
                        <a:latin typeface="+mn-lt"/>
                      </a:endParaRPr>
                    </a:p>
                  </a:txBody>
                  <a:tcPr marL="142025" marR="7891" marT="7891" marB="0" anchor="ctr">
                    <a:solidFill>
                      <a:schemeClr val="bg1">
                        <a:lumMod val="75000"/>
                      </a:schemeClr>
                    </a:solidFill>
                  </a:tcPr>
                </a:tc>
                <a:extLst>
                  <a:ext uri="{0D108BD9-81ED-4DB2-BD59-A6C34878D82A}">
                    <a16:rowId xmlns:a16="http://schemas.microsoft.com/office/drawing/2014/main" xmlns="" val="10000"/>
                  </a:ext>
                </a:extLst>
              </a:tr>
              <a:tr h="495571">
                <a:tc>
                  <a:txBody>
                    <a:bodyPr/>
                    <a:lstStyle/>
                    <a:p>
                      <a:pPr marL="171450" indent="-171450" algn="l" rtl="0" fontAlgn="ctr">
                        <a:buClr>
                          <a:schemeClr val="bg2">
                            <a:lumMod val="50000"/>
                          </a:schemeClr>
                        </a:buClr>
                        <a:buSzPts val="900"/>
                        <a:buFont typeface="Arial" panose="020B0604020202020204" pitchFamily="34" charset="0"/>
                        <a:buChar char="•"/>
                      </a:pPr>
                      <a:r>
                        <a:rPr lang="en-ZA" sz="1600" b="0" i="0" u="none" strike="noStrike" dirty="0" smtClean="0">
                          <a:solidFill>
                            <a:schemeClr val="bg2">
                              <a:lumMod val="50000"/>
                            </a:schemeClr>
                          </a:solidFill>
                          <a:effectLst/>
                          <a:latin typeface="+mn-lt"/>
                        </a:rPr>
                        <a:t>NSFAS technical team engaged directly with Universities  service providers( Adapt IT</a:t>
                      </a:r>
                      <a:r>
                        <a:rPr lang="en-ZA" sz="1600" b="0" i="0" u="none" strike="noStrike" baseline="0" dirty="0" smtClean="0">
                          <a:solidFill>
                            <a:schemeClr val="bg2">
                              <a:lumMod val="50000"/>
                            </a:schemeClr>
                          </a:solidFill>
                          <a:effectLst/>
                          <a:latin typeface="+mn-lt"/>
                        </a:rPr>
                        <a:t> </a:t>
                      </a:r>
                      <a:r>
                        <a:rPr lang="en-ZA" sz="1600" b="0" i="0" u="none" strike="noStrike" dirty="0" smtClean="0">
                          <a:solidFill>
                            <a:schemeClr val="bg2">
                              <a:lumMod val="50000"/>
                            </a:schemeClr>
                          </a:solidFill>
                          <a:effectLst/>
                          <a:latin typeface="+mn-lt"/>
                        </a:rPr>
                        <a:t>and Coltec) to resolve integration issues</a:t>
                      </a:r>
                      <a:endParaRPr lang="en-US" sz="1600" b="0" i="0" u="none" strike="noStrike" dirty="0">
                        <a:solidFill>
                          <a:schemeClr val="bg2">
                            <a:lumMod val="50000"/>
                          </a:schemeClr>
                        </a:solidFill>
                        <a:effectLst/>
                        <a:latin typeface="+mn-lt"/>
                      </a:endParaRPr>
                    </a:p>
                  </a:txBody>
                  <a:tcPr marL="142025" marR="7891" marT="7891" marB="0" anchor="ctr">
                    <a:solidFill>
                      <a:schemeClr val="bg1">
                        <a:lumMod val="75000"/>
                      </a:schemeClr>
                    </a:solidFill>
                  </a:tcPr>
                </a:tc>
                <a:extLst>
                  <a:ext uri="{0D108BD9-81ED-4DB2-BD59-A6C34878D82A}">
                    <a16:rowId xmlns:a16="http://schemas.microsoft.com/office/drawing/2014/main" xmlns="" val="10001"/>
                  </a:ext>
                </a:extLst>
              </a:tr>
              <a:tr h="526932">
                <a:tc>
                  <a:txBody>
                    <a:bodyPr/>
                    <a:lstStyle/>
                    <a:p>
                      <a:pPr marL="171450" marR="0" indent="-171450" algn="l" defTabSz="914400" rtl="0" eaLnBrk="1" fontAlgn="ctr" latinLnBrk="0" hangingPunct="1">
                        <a:lnSpc>
                          <a:spcPct val="100000"/>
                        </a:lnSpc>
                        <a:spcBef>
                          <a:spcPts val="0"/>
                        </a:spcBef>
                        <a:spcAft>
                          <a:spcPts val="0"/>
                        </a:spcAft>
                        <a:buClr>
                          <a:schemeClr val="bg2">
                            <a:lumMod val="50000"/>
                          </a:schemeClr>
                        </a:buClr>
                        <a:buSzPts val="900"/>
                        <a:buFont typeface="Arial" panose="020B0604020202020204" pitchFamily="34" charset="0"/>
                        <a:buChar char="•"/>
                        <a:tabLst/>
                        <a:defRPr/>
                      </a:pPr>
                      <a:r>
                        <a:rPr lang="en-ZA" sz="1600" b="0" i="0" u="none" strike="noStrike" dirty="0" smtClean="0">
                          <a:solidFill>
                            <a:schemeClr val="bg2">
                              <a:lumMod val="50000"/>
                            </a:schemeClr>
                          </a:solidFill>
                          <a:effectLst/>
                          <a:latin typeface="+mn-lt"/>
                        </a:rPr>
                        <a:t>Formed</a:t>
                      </a:r>
                      <a:r>
                        <a:rPr lang="en-ZA" sz="1600" b="0" i="0" u="none" strike="noStrike" baseline="0" dirty="0" smtClean="0">
                          <a:solidFill>
                            <a:schemeClr val="bg2">
                              <a:lumMod val="50000"/>
                            </a:schemeClr>
                          </a:solidFill>
                          <a:effectLst/>
                          <a:latin typeface="+mn-lt"/>
                        </a:rPr>
                        <a:t> a task team through working with USAF and DHET university Branch as the central command centre for communication with all  universities</a:t>
                      </a:r>
                      <a:endParaRPr lang="en-US" sz="1600" b="0" i="0" u="none" strike="noStrike" dirty="0" smtClean="0">
                        <a:solidFill>
                          <a:schemeClr val="bg2">
                            <a:lumMod val="50000"/>
                          </a:schemeClr>
                        </a:solidFill>
                        <a:effectLst/>
                        <a:latin typeface="+mn-lt"/>
                      </a:endParaRPr>
                    </a:p>
                  </a:txBody>
                  <a:tcPr marL="142025" marR="7891" marT="7891" marB="0" anchor="ctr">
                    <a:solidFill>
                      <a:schemeClr val="bg1">
                        <a:lumMod val="75000"/>
                      </a:schemeClr>
                    </a:solidFill>
                  </a:tcPr>
                </a:tc>
                <a:extLst>
                  <a:ext uri="{0D108BD9-81ED-4DB2-BD59-A6C34878D82A}">
                    <a16:rowId xmlns:a16="http://schemas.microsoft.com/office/drawing/2014/main" xmlns="" val="10002"/>
                  </a:ext>
                </a:extLst>
              </a:tr>
              <a:tr h="251731">
                <a:tc>
                  <a:txBody>
                    <a:bodyPr/>
                    <a:lstStyle/>
                    <a:p>
                      <a:pPr marL="171450" indent="-171450" algn="l" rtl="0" fontAlgn="ctr">
                        <a:buClr>
                          <a:schemeClr val="bg2">
                            <a:lumMod val="50000"/>
                          </a:schemeClr>
                        </a:buClr>
                        <a:buSzPts val="900"/>
                        <a:buFont typeface="Arial" panose="020B0604020202020204" pitchFamily="34" charset="0"/>
                        <a:buChar char="•"/>
                      </a:pPr>
                      <a:r>
                        <a:rPr lang="en-ZA" sz="1600" b="0" i="0" u="none" strike="noStrike" dirty="0" smtClean="0">
                          <a:solidFill>
                            <a:schemeClr val="bg2">
                              <a:lumMod val="50000"/>
                            </a:schemeClr>
                          </a:solidFill>
                          <a:effectLst/>
                          <a:latin typeface="+mj-lt"/>
                        </a:rPr>
                        <a:t>NSFAS revised the process</a:t>
                      </a:r>
                      <a:r>
                        <a:rPr lang="en-ZA" sz="1600" b="0" i="0" u="none" strike="noStrike" baseline="0" dirty="0" smtClean="0">
                          <a:solidFill>
                            <a:schemeClr val="bg2">
                              <a:lumMod val="50000"/>
                            </a:schemeClr>
                          </a:solidFill>
                          <a:effectLst/>
                          <a:latin typeface="+mj-lt"/>
                        </a:rPr>
                        <a:t> of signing of Schedule of Particulars(SOP) to facilitate quick turn around for payments</a:t>
                      </a:r>
                      <a:endParaRPr lang="en-ZA" sz="1600" b="0" i="0" u="none" strike="noStrike" dirty="0">
                        <a:solidFill>
                          <a:schemeClr val="bg2">
                            <a:lumMod val="50000"/>
                          </a:schemeClr>
                        </a:solidFill>
                        <a:effectLst/>
                        <a:latin typeface="+mj-lt"/>
                      </a:endParaRPr>
                    </a:p>
                  </a:txBody>
                  <a:tcPr marL="142025" marR="7891" marT="7891" marB="0" anchor="ctr">
                    <a:solidFill>
                      <a:schemeClr val="bg1">
                        <a:lumMod val="75000"/>
                      </a:schemeClr>
                    </a:solidFill>
                  </a:tcPr>
                </a:tc>
                <a:extLst>
                  <a:ext uri="{0D108BD9-81ED-4DB2-BD59-A6C34878D82A}">
                    <a16:rowId xmlns:a16="http://schemas.microsoft.com/office/drawing/2014/main" xmlns="" val="10003"/>
                  </a:ext>
                </a:extLst>
              </a:tr>
              <a:tr h="211091">
                <a:tc>
                  <a:txBody>
                    <a:bodyPr/>
                    <a:lstStyle/>
                    <a:p>
                      <a:pPr marL="0" indent="0" algn="l" rtl="0" fontAlgn="ctr">
                        <a:buClr>
                          <a:schemeClr val="bg2">
                            <a:lumMod val="50000"/>
                          </a:schemeClr>
                        </a:buClr>
                        <a:buSzPts val="900"/>
                        <a:buFont typeface="Arial" panose="020B0604020202020204" pitchFamily="34" charset="0"/>
                        <a:buNone/>
                      </a:pPr>
                      <a:endParaRPr lang="en-ZA" sz="1300" b="0" i="0" u="none" strike="noStrike" dirty="0">
                        <a:solidFill>
                          <a:schemeClr val="bg2">
                            <a:lumMod val="50000"/>
                          </a:schemeClr>
                        </a:solidFill>
                        <a:effectLst/>
                        <a:latin typeface="Wingdings" panose="05000000000000000000" pitchFamily="2" charset="2"/>
                      </a:endParaRPr>
                    </a:p>
                  </a:txBody>
                  <a:tcPr marL="142025" marR="7891" marT="7891" marB="0" anchor="ctr">
                    <a:solidFill>
                      <a:schemeClr val="bg1">
                        <a:lumMod val="7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05844830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2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SFAS">
  <a:themeElements>
    <a:clrScheme name="Custom 3">
      <a:dk1>
        <a:sysClr val="windowText" lastClr="000000"/>
      </a:dk1>
      <a:lt1>
        <a:sysClr val="window" lastClr="FFFFFF"/>
      </a:lt1>
      <a:dk2>
        <a:srgbClr val="595959"/>
      </a:dk2>
      <a:lt2>
        <a:srgbClr val="DDDDDD"/>
      </a:lt2>
      <a:accent1>
        <a:srgbClr val="EAAB21"/>
      </a:accent1>
      <a:accent2>
        <a:srgbClr val="D36E28"/>
      </a:accent2>
      <a:accent3>
        <a:srgbClr val="A71F23"/>
      </a:accent3>
      <a:accent4>
        <a:srgbClr val="A51212"/>
      </a:accent4>
      <a:accent5>
        <a:srgbClr val="C8C7C7"/>
      </a:accent5>
      <a:accent6>
        <a:srgbClr val="838486"/>
      </a:accent6>
      <a:hlink>
        <a:srgbClr val="7F7F7F"/>
      </a:hlink>
      <a:folHlink>
        <a:srgbClr val="0C0C0C"/>
      </a:folHlink>
    </a:clrScheme>
    <a:fontScheme name="NSFAS Fonts">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NSFAS">
  <a:themeElements>
    <a:clrScheme name="Custom 3">
      <a:dk1>
        <a:sysClr val="windowText" lastClr="000000"/>
      </a:dk1>
      <a:lt1>
        <a:sysClr val="window" lastClr="FFFFFF"/>
      </a:lt1>
      <a:dk2>
        <a:srgbClr val="595959"/>
      </a:dk2>
      <a:lt2>
        <a:srgbClr val="DDDDDD"/>
      </a:lt2>
      <a:accent1>
        <a:srgbClr val="EAAB21"/>
      </a:accent1>
      <a:accent2>
        <a:srgbClr val="D36E28"/>
      </a:accent2>
      <a:accent3>
        <a:srgbClr val="A71F23"/>
      </a:accent3>
      <a:accent4>
        <a:srgbClr val="A51212"/>
      </a:accent4>
      <a:accent5>
        <a:srgbClr val="C8C7C7"/>
      </a:accent5>
      <a:accent6>
        <a:srgbClr val="838486"/>
      </a:accent6>
      <a:hlink>
        <a:srgbClr val="7F7F7F"/>
      </a:hlink>
      <a:folHlink>
        <a:srgbClr val="0C0C0C"/>
      </a:folHlink>
    </a:clrScheme>
    <a:fontScheme name="NSFAS Fonts">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2_NSFAS">
  <a:themeElements>
    <a:clrScheme name="Custom 3">
      <a:dk1>
        <a:sysClr val="windowText" lastClr="000000"/>
      </a:dk1>
      <a:lt1>
        <a:sysClr val="window" lastClr="FFFFFF"/>
      </a:lt1>
      <a:dk2>
        <a:srgbClr val="595959"/>
      </a:dk2>
      <a:lt2>
        <a:srgbClr val="DDDDDD"/>
      </a:lt2>
      <a:accent1>
        <a:srgbClr val="EAAB21"/>
      </a:accent1>
      <a:accent2>
        <a:srgbClr val="D36E28"/>
      </a:accent2>
      <a:accent3>
        <a:srgbClr val="A71F23"/>
      </a:accent3>
      <a:accent4>
        <a:srgbClr val="A51212"/>
      </a:accent4>
      <a:accent5>
        <a:srgbClr val="C8C7C7"/>
      </a:accent5>
      <a:accent6>
        <a:srgbClr val="838486"/>
      </a:accent6>
      <a:hlink>
        <a:srgbClr val="7F7F7F"/>
      </a:hlink>
      <a:folHlink>
        <a:srgbClr val="0C0C0C"/>
      </a:folHlink>
    </a:clrScheme>
    <a:fontScheme name="NSFAS Fonts">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29759</TotalTime>
  <Words>12104</Words>
  <Application>Microsoft Office PowerPoint</Application>
  <PresentationFormat>Custom</PresentationFormat>
  <Paragraphs>2816</Paragraphs>
  <Slides>45</Slides>
  <Notes>33</Notes>
  <HiddenSlides>0</HiddenSlides>
  <MMClips>0</MMClips>
  <ScaleCrop>false</ScaleCrop>
  <HeadingPairs>
    <vt:vector size="4" baseType="variant">
      <vt:variant>
        <vt:lpstr>Theme</vt:lpstr>
      </vt:variant>
      <vt:variant>
        <vt:i4>5</vt:i4>
      </vt:variant>
      <vt:variant>
        <vt:lpstr>Slide Titles</vt:lpstr>
      </vt:variant>
      <vt:variant>
        <vt:i4>45</vt:i4>
      </vt:variant>
    </vt:vector>
  </HeadingPairs>
  <TitlesOfParts>
    <vt:vector size="50" baseType="lpstr">
      <vt:lpstr>Office Theme</vt:lpstr>
      <vt:lpstr>2_Blank Presentation</vt:lpstr>
      <vt:lpstr>NSFAS</vt:lpstr>
      <vt:lpstr>1_NSFAS</vt:lpstr>
      <vt:lpstr>2_NSFAS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Universities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NSFAS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 Muller</dc:creator>
  <cp:lastModifiedBy>PUMZA</cp:lastModifiedBy>
  <cp:revision>974</cp:revision>
  <cp:lastPrinted>2018-02-28T06:40:36Z</cp:lastPrinted>
  <dcterms:created xsi:type="dcterms:W3CDTF">2017-10-10T08:53:59Z</dcterms:created>
  <dcterms:modified xsi:type="dcterms:W3CDTF">2018-03-01T07:58:50Z</dcterms:modified>
</cp:coreProperties>
</file>