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</p:sldMasterIdLst>
  <p:notesMasterIdLst>
    <p:notesMasterId r:id="rId22"/>
  </p:notesMasterIdLst>
  <p:handoutMasterIdLst>
    <p:handoutMasterId r:id="rId23"/>
  </p:handoutMasterIdLst>
  <p:sldIdLst>
    <p:sldId id="315" r:id="rId9"/>
    <p:sldId id="777" r:id="rId10"/>
    <p:sldId id="732" r:id="rId11"/>
    <p:sldId id="771" r:id="rId12"/>
    <p:sldId id="742" r:id="rId13"/>
    <p:sldId id="743" r:id="rId14"/>
    <p:sldId id="757" r:id="rId15"/>
    <p:sldId id="778" r:id="rId16"/>
    <p:sldId id="772" r:id="rId17"/>
    <p:sldId id="773" r:id="rId18"/>
    <p:sldId id="776" r:id="rId19"/>
    <p:sldId id="775" r:id="rId20"/>
    <p:sldId id="575" r:id="rId21"/>
  </p:sldIdLst>
  <p:sldSz cx="9144000" cy="6858000" type="screen4x3"/>
  <p:notesSz cx="67945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E1" initials="D" lastIdx="1" clrIdx="0"/>
  <p:cmAuthor id="1" name="Parker,Diane" initials="P" lastIdx="2" clrIdx="1">
    <p:extLst>
      <p:ext uri="{19B8F6BF-5375-455C-9EA6-DF929625EA0E}">
        <p15:presenceInfo xmlns:p15="http://schemas.microsoft.com/office/powerpoint/2012/main" xmlns="" userId="S-1-5-21-1437605762-4217847529-2756184241-35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CC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0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2394"/>
    </p:cViewPr>
  </p:sorterViewPr>
  <p:notesViewPr>
    <p:cSldViewPr>
      <p:cViewPr varScale="1">
        <p:scale>
          <a:sx n="42" d="100"/>
          <a:sy n="42" d="100"/>
        </p:scale>
        <p:origin x="-3084" y="-102"/>
      </p:cViewPr>
      <p:guideLst>
        <p:guide orient="horz" pos="3124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935"/>
          </a:xfrm>
          <a:prstGeom prst="rect">
            <a:avLst/>
          </a:prstGeom>
        </p:spPr>
        <p:txBody>
          <a:bodyPr vert="horz" lIns="93165" tIns="46582" rIns="93165" bIns="46582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045"/>
            <a:ext cx="2944283" cy="495935"/>
          </a:xfrm>
          <a:prstGeom prst="rect">
            <a:avLst/>
          </a:prstGeom>
        </p:spPr>
        <p:txBody>
          <a:bodyPr vert="horz" lIns="93165" tIns="46582" rIns="93165" bIns="46582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21045"/>
            <a:ext cx="2944283" cy="495935"/>
          </a:xfrm>
          <a:prstGeom prst="rect">
            <a:avLst/>
          </a:prstGeom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2A67D801-9C80-4B78-86F4-8AB5B4590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034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6" y="1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383"/>
            <a:ext cx="5435600" cy="446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1045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6" y="9421045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BFCDE4E3-1E92-49F2-ADEE-83AF3CC53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3144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DE4E3-1E92-49F2-ADEE-83AF3CC53B7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340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DE4E3-1E92-49F2-ADEE-83AF3CC53B7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601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DE4E3-1E92-49F2-ADEE-83AF3CC53B72}" type="slidenum">
              <a:rPr 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82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D2D15-DA28-4CD1-884A-55178A5347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5F5D6-9CB8-41EC-864A-C8A8AA33FC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34392-6F64-427E-94C7-2350A03B3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E9B5E-6974-40CF-AD87-989A69B29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1663700"/>
            <a:ext cx="6821487" cy="1470025"/>
          </a:xfrm>
        </p:spPr>
        <p:txBody>
          <a:bodyPr/>
          <a:lstStyle>
            <a:lvl1pPr algn="ctr">
              <a:defRPr sz="4000">
                <a:solidFill>
                  <a:srgbClr val="293E00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3452813" y="6451600"/>
            <a:ext cx="2895600" cy="152400"/>
          </a:xfrm>
        </p:spPr>
        <p:txBody>
          <a:bodyPr/>
          <a:lstStyle>
            <a:lvl1pPr algn="ctr">
              <a:defRPr sz="1400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0C896-E679-41A6-B0EB-E9E94A212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46A8-6895-48F9-A304-1377D7A97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843F6-7212-4BC3-BD2E-93F9255C5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486D3-2E63-431E-B22F-3541680AA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7A36-5B23-4764-989A-9012C6957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1190-D350-45FF-AA29-EA5D442E5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CA47-67E2-4C64-9E8B-CE22AE7A5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7D518-8202-46C1-8758-3CC59B278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5223E309-A705-4134-A5E0-2B3F7E2E2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C:\Users\Lefifi.T\AppData\Local\Microsoft\Windows\Temporary Internet Files\Content.Outlook\XAEMJRW7\Higher Education LOGO (6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2" r="67960"/>
          <a:stretch>
            <a:fillRect/>
          </a:stretch>
        </p:blipFill>
        <p:spPr bwMode="auto">
          <a:xfrm>
            <a:off x="7413171" y="4648200"/>
            <a:ext cx="1850571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609600"/>
            <a:ext cx="8077200" cy="57150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kern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DEPARTMENT OF </a:t>
            </a:r>
            <a:r>
              <a:rPr lang="en-US" sz="3000" b="1" kern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HIGHER EDUCATION </a:t>
            </a:r>
            <a:endParaRPr lang="en-US" sz="3000" b="1" kern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kern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lang="en-US" sz="3000" b="1" kern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TRAINING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050" kern="0" dirty="0" smtClean="0">
              <a:solidFill>
                <a:srgbClr val="FF0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050" kern="0" dirty="0" smtClean="0">
              <a:solidFill>
                <a:srgbClr val="FF0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050" kern="0" dirty="0">
              <a:solidFill>
                <a:srgbClr val="FF0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050" kern="0" dirty="0">
              <a:solidFill>
                <a:srgbClr val="FF0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050" kern="0" dirty="0">
              <a:solidFill>
                <a:srgbClr val="FF0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lvl="0" algn="ctr"/>
            <a:r>
              <a:rPr lang="en-US" sz="3100" dirty="0"/>
              <a:t>Briefing </a:t>
            </a:r>
            <a:r>
              <a:rPr lang="en-US" sz="3100" dirty="0" smtClean="0"/>
              <a:t>on the allocation </a:t>
            </a:r>
            <a:r>
              <a:rPr lang="en-US" sz="3100" dirty="0"/>
              <a:t>of funds to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Universities </a:t>
            </a:r>
            <a:r>
              <a:rPr lang="en-US" sz="3100" dirty="0"/>
              <a:t>and TVET Colleges in 2018</a:t>
            </a:r>
            <a:endParaRPr lang="en-ZA" sz="3100" dirty="0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600" b="1" kern="0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600" b="1" kern="0" dirty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600" b="1" kern="0" dirty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ZA" sz="2400" b="1" kern="0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900" i="1" kern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 February 2018</a:t>
            </a:r>
            <a:endParaRPr lang="en-US" sz="1900" i="1" kern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6477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Confidential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6100" y="533400"/>
            <a:ext cx="8064500" cy="523220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Upfront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1C2B4395-396D-490D-B895-5F2A77BAA9B3}" type="slidenum">
              <a:rPr lang="en-US" b="1">
                <a:latin typeface="Arial" charset="0"/>
              </a:rPr>
              <a:pPr/>
              <a:t>10</a:t>
            </a:fld>
            <a:endParaRPr lang="en-US" b="1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6477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Confidential</a:t>
            </a:r>
            <a:endParaRPr lang="en-Z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100" y="1219200"/>
            <a:ext cx="8058149" cy="5334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58775" lvl="0" indent="-358775" defTabSz="457200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upfront payment was calculated at 15% of the 2017 allocation of TVET Colleges</a:t>
            </a:r>
          </a:p>
          <a:p>
            <a:pPr marL="358775" lvl="0" indent="-358775" defTabSz="457200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upfront payment was disbursed to Colleges during January of 2018</a:t>
            </a:r>
          </a:p>
          <a:p>
            <a:pPr marL="358775" lvl="0" indent="-358775" defTabSz="457200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</a:t>
            </a: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upfront amount received TVET Colleges are required to utilise 40% of the upfront amount towards the tuition fees of funded </a:t>
            </a: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students</a:t>
            </a:r>
          </a:p>
          <a:p>
            <a:pPr marL="358775" indent="-358775" defTabSz="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 of the upfront amount is utilised towards funding the allowances of funded students</a:t>
            </a:r>
          </a:p>
          <a:p>
            <a:pPr marL="358775" indent="-358775" defTabSz="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upfront amounts relating to the 2018 allocation will not be disbursed by NSFAS.</a:t>
            </a:r>
          </a:p>
          <a:p>
            <a:pPr marL="360363" lvl="0" indent="-360363" algn="just" defTabSz="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ZA" altLang="en-US" sz="20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60363" lvl="0" indent="-360363" algn="just" defTabSz="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ZA" altLang="en-US" sz="20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60363" lvl="0" indent="-360363" algn="just" defTabSz="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ZA" altLang="en-US" sz="20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60363" lvl="0" indent="-360363" algn="just" defTabSz="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ZA" altLang="en-US" sz="20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6100" y="533400"/>
            <a:ext cx="8064500" cy="523220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Bursary Administration Risks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1C2B4395-396D-490D-B895-5F2A77BAA9B3}" type="slidenum">
              <a:rPr lang="en-US" b="1">
                <a:latin typeface="Arial" charset="0"/>
              </a:rPr>
              <a:pPr/>
              <a:t>11</a:t>
            </a:fld>
            <a:endParaRPr lang="en-US" b="1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6477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Confidential</a:t>
            </a:r>
            <a:endParaRPr lang="en-Z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100" y="1219200"/>
            <a:ext cx="8058149" cy="50292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60363" lvl="0" indent="-360363" algn="just" defTabSz="457200" eaLnBrk="0" hangingPunct="0">
              <a:spcBef>
                <a:spcPct val="2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Ripple effect of the 2017 backlog which could negatively impact on utilisation of the 2018 funding</a:t>
            </a:r>
          </a:p>
          <a:p>
            <a:pPr marL="360363" lvl="0" indent="-360363" algn="just" defTabSz="457200" eaLnBrk="0" hangingPunct="0">
              <a:spcBef>
                <a:spcPct val="2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ZA" sz="2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Capacity of NSFAS to process a high volume of applications as a result of the increase in the combined household annual income threshold</a:t>
            </a:r>
          </a:p>
          <a:p>
            <a:pPr marL="360363" lvl="0" indent="-360363" algn="just" defTabSz="457200" eaLnBrk="0" hangingPunct="0">
              <a:spcBef>
                <a:spcPct val="2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Delayed capturing of student applications at the start of the 2018 academic year</a:t>
            </a:r>
          </a:p>
          <a:p>
            <a:pPr marL="360363" lvl="0" indent="-360363" algn="just" defTabSz="457200" eaLnBrk="0" hangingPunct="0">
              <a:spcBef>
                <a:spcPct val="2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Delays in contracting of students</a:t>
            </a:r>
          </a:p>
          <a:p>
            <a:pPr marL="360363" lvl="0" indent="-360363" algn="just" defTabSz="457200" eaLnBrk="0" hangingPunct="0">
              <a:spcBef>
                <a:spcPct val="2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Non-responsiveness of NSFAS to College queries</a:t>
            </a:r>
          </a:p>
          <a:p>
            <a:pPr marL="360363" lvl="0" indent="-360363" algn="just" defTabSz="457200" eaLnBrk="0" hangingPunct="0">
              <a:spcBef>
                <a:spcPct val="2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Late issuing of remittance lists</a:t>
            </a:r>
            <a:endParaRPr lang="en-ZA" altLang="en-US" sz="2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0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6100" y="533400"/>
            <a:ext cx="8064500" cy="523220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Interventions Measures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1C2B4395-396D-490D-B895-5F2A77BAA9B3}" type="slidenum">
              <a:rPr lang="en-US" b="1">
                <a:latin typeface="Arial" charset="0"/>
              </a:rPr>
              <a:pPr/>
              <a:t>12</a:t>
            </a:fld>
            <a:endParaRPr lang="en-US" b="1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6477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Confidential</a:t>
            </a:r>
            <a:endParaRPr lang="en-Z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100" y="1219200"/>
            <a:ext cx="8058149" cy="5334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58775" lvl="0" indent="-358775" defTabSz="457200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DHET/Task team to address utilisation challenges</a:t>
            </a:r>
          </a:p>
          <a:p>
            <a:pPr marL="358775" lvl="0" indent="-358775" defTabSz="457200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Quarterly engagements with DHET Regional officials</a:t>
            </a:r>
          </a:p>
          <a:p>
            <a:pPr marL="358775" lvl="0" indent="-358775" defTabSz="457200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Capacity building workshops for Financial Aid Practitioners and SRCs</a:t>
            </a:r>
          </a:p>
          <a:p>
            <a:pPr marL="358775" lvl="0" indent="-358775" defTabSz="457200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 </a:t>
            </a: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the manual on implementation of the student-centred system</a:t>
            </a:r>
          </a:p>
          <a:p>
            <a:pPr marL="358775" lvl="0" indent="-358775" defTabSz="457200" eaLnBrk="0" hangingPunct="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3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 of frequently asked questions for students</a:t>
            </a:r>
          </a:p>
        </p:txBody>
      </p:sp>
    </p:spTree>
    <p:extLst>
      <p:ext uri="{BB962C8B-B14F-4D97-AF65-F5344CB8AC3E}">
        <p14:creationId xmlns:p14="http://schemas.microsoft.com/office/powerpoint/2010/main" xmlns="" val="16397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LIDE LAYOU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C:\Users\Lefifi.T\AppData\Local\Microsoft\Windows\Temporary Internet Files\Content.Outlook\XAEMJRW7\Higher Education LOGO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1960" y="1174184"/>
            <a:ext cx="4146165" cy="163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2484438" y="3475491"/>
            <a:ext cx="4103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Siyabonga </a:t>
            </a:r>
            <a:endParaRPr lang="en-US" sz="6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8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0" y="2819400"/>
            <a:ext cx="8077200" cy="8382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ZA" sz="5400" kern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University Education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3356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6100" y="602649"/>
            <a:ext cx="8064500" cy="384721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900" b="1" dirty="0"/>
              <a:t>OVERVIEW OF THE 2018/19 BUDGET AND 2018 MTEF ESTIMATES</a:t>
            </a:r>
            <a:endParaRPr lang="en-ZA" sz="1900" b="1" dirty="0"/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1C2B4395-396D-490D-B895-5F2A77BAA9B3}" type="slidenum">
              <a:rPr lang="en-US" b="1">
                <a:latin typeface="Arial" charset="0"/>
              </a:rPr>
              <a:pPr/>
              <a:t>3</a:t>
            </a:fld>
            <a:endParaRPr lang="en-US" b="1" dirty="0">
              <a:latin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100" y="1066800"/>
            <a:ext cx="8216900" cy="54102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1600" dirty="0" smtClean="0"/>
          </a:p>
          <a:p>
            <a:pPr marL="179388" indent="-179388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 smtClean="0"/>
              <a:t>The </a:t>
            </a:r>
            <a:r>
              <a:rPr lang="en-ZA" sz="1600" dirty="0"/>
              <a:t>National Treasury submitted a revised MTEF allocation letter allocating additional funds </a:t>
            </a:r>
            <a:r>
              <a:rPr lang="en-ZA" sz="1600" dirty="0" smtClean="0"/>
              <a:t>for subsidies to universities and TVET colleges;  </a:t>
            </a:r>
            <a:r>
              <a:rPr lang="en-ZA" sz="1600" dirty="0"/>
              <a:t>and </a:t>
            </a:r>
            <a:r>
              <a:rPr lang="en-ZA" sz="1600" dirty="0" smtClean="0"/>
              <a:t> bursaries to students at universities and TVET colleges through NSFAS. </a:t>
            </a:r>
            <a:r>
              <a:rPr lang="en-ZA" altLang="en-US" dirty="0">
                <a:latin typeface="Calibri" panose="020F0502020204030204" pitchFamily="34" charset="0"/>
                <a:ea typeface="Calibri" panose="020F0502020204030204" pitchFamily="34" charset="0"/>
                <a:cs typeface="OpenSans-Regular" charset="0"/>
              </a:rPr>
              <a:t>The table below provides a breakdown of the R57 billion </a:t>
            </a:r>
            <a:r>
              <a:rPr lang="en-ZA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OpenSans-Regular" charset="0"/>
              </a:rPr>
              <a:t>additional allocations announced </a:t>
            </a:r>
            <a:r>
              <a:rPr lang="en-ZA" altLang="en-US" dirty="0">
                <a:latin typeface="Calibri" panose="020F0502020204030204" pitchFamily="34" charset="0"/>
                <a:ea typeface="Calibri" panose="020F0502020204030204" pitchFamily="34" charset="0"/>
                <a:cs typeface="OpenSans-Regular" charset="0"/>
              </a:rPr>
              <a:t>over the medium term</a:t>
            </a:r>
            <a:r>
              <a:rPr lang="en-ZA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OpenSans-Regular" charset="0"/>
              </a:rPr>
              <a:t>.</a:t>
            </a:r>
            <a:r>
              <a:rPr lang="en-ZA" b="1" dirty="0"/>
              <a:t> </a:t>
            </a:r>
            <a:endParaRPr lang="en-ZA" b="1" dirty="0" smtClean="0"/>
          </a:p>
          <a:p>
            <a:pPr>
              <a:spcAft>
                <a:spcPts val="600"/>
              </a:spcAft>
            </a:pPr>
            <a:endParaRPr lang="en-ZA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886200" y="6477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Confidential</a:t>
            </a:r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667062"/>
              </p:ext>
            </p:extLst>
          </p:nvPr>
        </p:nvGraphicFramePr>
        <p:xfrm>
          <a:off x="429987" y="2819400"/>
          <a:ext cx="8229599" cy="3207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774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0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61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4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09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8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million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 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2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Universities: zero per cent fee increase for 2018 and subsidy funding</a:t>
                      </a:r>
                      <a:endParaRPr lang="en-ZA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2 445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4 050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4 814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11 309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Universities: NSFAS student funding</a:t>
                      </a:r>
                      <a:endParaRPr lang="en-ZA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4 581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8 124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10 315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23 020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TVET colleges: subsidy funding</a:t>
                      </a:r>
                      <a:endParaRPr lang="en-ZA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1 414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2 222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3 014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6 650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TVET colleges: NSFAS student funding</a:t>
                      </a:r>
                      <a:endParaRPr lang="en-ZA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2 585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3 735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3 996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10 316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TVET colleges: infrastructure</a:t>
                      </a:r>
                      <a:endParaRPr lang="en-ZA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1 300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1 484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1 647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4 431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NSFAS: administration</a:t>
                      </a:r>
                      <a:endParaRPr lang="en-ZA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2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Operationalisation of new TVET colleges, examination services and pension payments</a:t>
                      </a:r>
                      <a:endParaRPr lang="en-ZA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675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1 387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7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12 355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20 325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24 538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57 218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7550" y="29569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altLang="en-US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38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4935" y="282846"/>
            <a:ext cx="86868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b="1" dirty="0" smtClean="0"/>
              <a:t>UNIVERSITIES</a:t>
            </a:r>
            <a:endParaRPr lang="en-ZA" sz="2400" b="1" dirty="0"/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60070" y="6524625"/>
            <a:ext cx="2133600" cy="365125"/>
          </a:xfrm>
          <a:noFill/>
        </p:spPr>
        <p:txBody>
          <a:bodyPr/>
          <a:lstStyle/>
          <a:p>
            <a:fld id="{1C2B4395-396D-490D-B895-5F2A77BAA9B3}" type="slidenum">
              <a:rPr lang="en-US" b="1">
                <a:latin typeface="Arial" charset="0"/>
              </a:rPr>
              <a:pPr/>
              <a:t>4</a:t>
            </a:fld>
            <a:endParaRPr lang="en-US" b="1" dirty="0">
              <a:latin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100" y="1066800"/>
            <a:ext cx="8216900" cy="54102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16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7550" y="29569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altLang="en-US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881279"/>
            <a:ext cx="8686800" cy="5846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338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2422" y="547848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en-US" sz="2400" b="1" dirty="0"/>
              <a:t>UNIVERSITIES</a:t>
            </a:r>
            <a:endParaRPr lang="en-ZA" sz="2400" b="1" dirty="0"/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1C2B4395-396D-490D-B895-5F2A77BAA9B3}" type="slidenum">
              <a:rPr lang="en-US" b="1">
                <a:latin typeface="Arial" charset="0"/>
              </a:rPr>
              <a:pPr/>
              <a:t>5</a:t>
            </a:fld>
            <a:endParaRPr lang="en-US" b="1" dirty="0">
              <a:latin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100" y="1028696"/>
            <a:ext cx="8293098" cy="543663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1700" dirty="0" smtClean="0"/>
              <a:t>Additional funding was allocated for increasing university subsidies to 1% of the GDP over a period of time, R2 445 billion in 2018/19, R4 050 billion in 2019/20 and R4 814 billion in 2020/21, giving a total of R11 309 billion over the MTEF period</a:t>
            </a:r>
            <a:r>
              <a:rPr lang="en-ZA" sz="1700" dirty="0" smtClean="0">
                <a:latin typeface="+mn-lt"/>
              </a:rPr>
              <a:t>;</a:t>
            </a:r>
          </a:p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1700" dirty="0" smtClean="0"/>
              <a:t>The </a:t>
            </a:r>
            <a:r>
              <a:rPr lang="en-ZA" sz="1700" dirty="0"/>
              <a:t>additional allocation for earmarked grants are mainly for operational costs for the 3 new developing universities, University of Mpumalanga, Sol </a:t>
            </a:r>
            <a:r>
              <a:rPr lang="en-ZA" sz="1700" dirty="0" err="1"/>
              <a:t>Plaatje</a:t>
            </a:r>
            <a:r>
              <a:rPr lang="en-ZA" sz="1700" dirty="0"/>
              <a:t> University and </a:t>
            </a:r>
            <a:r>
              <a:rPr lang="en-ZA" sz="1700" dirty="0" err="1"/>
              <a:t>Sefako</a:t>
            </a:r>
            <a:r>
              <a:rPr lang="en-ZA" sz="1700" dirty="0"/>
              <a:t> </a:t>
            </a:r>
            <a:r>
              <a:rPr lang="en-ZA" sz="1700" dirty="0" err="1"/>
              <a:t>Makgatho</a:t>
            </a:r>
            <a:r>
              <a:rPr lang="en-ZA" sz="1700" dirty="0"/>
              <a:t> </a:t>
            </a:r>
            <a:r>
              <a:rPr lang="en-ZA" sz="1700" dirty="0" err="1"/>
              <a:t>Univeristy</a:t>
            </a:r>
            <a:r>
              <a:rPr lang="en-ZA" sz="1700" dirty="0"/>
              <a:t>, and the Clinical Training Grant to support the growth in clinical training for health professionals, especially for doctors and </a:t>
            </a:r>
            <a:r>
              <a:rPr lang="en-ZA" sz="1700" dirty="0" smtClean="0"/>
              <a:t>nurses;</a:t>
            </a:r>
          </a:p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1700" dirty="0" smtClean="0"/>
              <a:t>Additional </a:t>
            </a:r>
            <a:r>
              <a:rPr lang="en-ZA" sz="1700" dirty="0"/>
              <a:t>funding was allocated for increasing bursaries for </a:t>
            </a:r>
            <a:r>
              <a:rPr lang="en-GB" sz="1700" dirty="0"/>
              <a:t>new FTENs into undergraduate studies at public higher education institutions over the MTEF period</a:t>
            </a:r>
            <a:r>
              <a:rPr lang="en-ZA" sz="1700" dirty="0"/>
              <a:t>, </a:t>
            </a:r>
            <a:r>
              <a:rPr lang="en-ZA" sz="1700" dirty="0" smtClean="0"/>
              <a:t>R4 581 </a:t>
            </a:r>
            <a:r>
              <a:rPr lang="en-ZA" sz="1700" dirty="0"/>
              <a:t>billion in 2018/19, </a:t>
            </a:r>
            <a:r>
              <a:rPr lang="en-ZA" sz="1700" dirty="0" smtClean="0"/>
              <a:t>R13 124 </a:t>
            </a:r>
            <a:r>
              <a:rPr lang="en-ZA" sz="1700" dirty="0"/>
              <a:t>billion in 2019/20 and </a:t>
            </a:r>
            <a:r>
              <a:rPr lang="en-ZA" sz="1700" dirty="0" smtClean="0"/>
              <a:t>R15 315 </a:t>
            </a:r>
            <a:r>
              <a:rPr lang="en-ZA" sz="1700" dirty="0"/>
              <a:t>billion in 2020/21, giving a additional total of R33 billion over the MTEF period. The allocations through NSFAS have increased from </a:t>
            </a:r>
            <a:r>
              <a:rPr lang="en-ZA" sz="1700" dirty="0" smtClean="0"/>
              <a:t>R9 849 </a:t>
            </a:r>
            <a:r>
              <a:rPr lang="en-ZA" sz="1700" dirty="0"/>
              <a:t>billion in 2017/18 to </a:t>
            </a:r>
            <a:r>
              <a:rPr lang="en-ZA" sz="1700" dirty="0" smtClean="0"/>
              <a:t/>
            </a:r>
            <a:br>
              <a:rPr lang="en-ZA" sz="1700" dirty="0" smtClean="0"/>
            </a:br>
            <a:r>
              <a:rPr lang="en-ZA" sz="1700" dirty="0" smtClean="0"/>
              <a:t>R35 321 </a:t>
            </a:r>
            <a:r>
              <a:rPr lang="en-ZA" sz="1700" dirty="0"/>
              <a:t>billion in </a:t>
            </a:r>
            <a:r>
              <a:rPr lang="en-ZA" sz="1700" dirty="0" smtClean="0"/>
              <a:t>2020/21. </a:t>
            </a:r>
            <a:r>
              <a:rPr lang="en-ZA" sz="1700" dirty="0"/>
              <a:t>In the Budget Review documents, the allocation reflects R67 billion because there was already a provisional R10 billion allocation to Department in the 2017 (R5 billion was provisionally allocated for 2019/20 and R5 billion for 2020/21 to NSFAS). When the IMC approved the R57 billion announced, it excluded this amount as it was already allocated in the 2017 </a:t>
            </a:r>
            <a:r>
              <a:rPr lang="en-ZA" sz="1700" dirty="0" smtClean="0"/>
              <a:t>MTEF</a:t>
            </a:r>
            <a:endParaRPr lang="en-ZA" sz="1700" b="1" dirty="0"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6477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Confidential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8010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9771" y="517071"/>
            <a:ext cx="8064500" cy="523220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National Student Financial Aid Scheme</a:t>
            </a:r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1C2B4395-396D-490D-B895-5F2A77BAA9B3}" type="slidenum">
              <a:rPr lang="en-US" b="1">
                <a:cs typeface="Arial" panose="020B0604020202020204" pitchFamily="34" charset="0"/>
              </a:rPr>
              <a:pPr/>
              <a:t>6</a:t>
            </a:fld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100" y="1190625"/>
            <a:ext cx="8064500" cy="5334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185738" indent="-1857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6477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0948560"/>
              </p:ext>
            </p:extLst>
          </p:nvPr>
        </p:nvGraphicFramePr>
        <p:xfrm>
          <a:off x="473529" y="1403795"/>
          <a:ext cx="8153400" cy="3505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127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Allocations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2018/19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(R’000)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(R’000)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 (R’000)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University:  Bursaries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790 216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899 922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920 909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allocation: Unfunded continuing and new students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012 571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allocation: Unfunded university students from the 2016 academic year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517 158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Universities: Free higher education and training for the poor and working class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581 324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124 030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315 380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 subtotal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901 269 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023 952 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236 289 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TVET College Bursaries*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164 002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517 926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778 628 </a:t>
                      </a:r>
                      <a:endParaRPr lang="en-Z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 cost</a:t>
                      </a:r>
                      <a:endParaRPr lang="en-Z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596 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489 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334 391 </a:t>
                      </a:r>
                      <a:endParaRPr lang="en-ZA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829 474 </a:t>
                      </a:r>
                      <a:endParaRPr lang="en-ZA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</a:t>
                      </a: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321 406 </a:t>
                      </a:r>
                      <a:endParaRPr lang="en-ZA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05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6100" y="533400"/>
            <a:ext cx="8064500" cy="523220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2018 Fee Adjustment Grant</a:t>
            </a:r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1C2B4395-396D-490D-B895-5F2A77BAA9B3}" type="slidenum">
              <a:rPr lang="en-US" b="1">
                <a:latin typeface="Arial" charset="0"/>
              </a:rPr>
              <a:pPr/>
              <a:t>7</a:t>
            </a:fld>
            <a:endParaRPr lang="en-US" b="1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6477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Confidential</a:t>
            </a:r>
            <a:endParaRPr lang="en-Z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7329" y="1219200"/>
            <a:ext cx="8206920" cy="5334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/>
              <a:t>As in 2017, government will pay a fee increase capped at 8% for all qualifying registered </a:t>
            </a:r>
            <a: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students </a:t>
            </a:r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gross combined family income up to R600 000 per annum </a:t>
            </a:r>
            <a:r>
              <a:rPr lang="en-ZA" dirty="0"/>
              <a:t>in </a:t>
            </a:r>
            <a:r>
              <a:rPr lang="en-ZA" dirty="0" smtClean="0"/>
              <a:t>2018.</a:t>
            </a:r>
            <a:r>
              <a:rPr lang="en-ZA" dirty="0"/>
              <a:t> The allocation available for the 2018 academic year amounts to </a:t>
            </a:r>
            <a:r>
              <a:rPr lang="en-ZA" dirty="0" smtClean="0"/>
              <a:t>R4 174 billion as follows</a:t>
            </a:r>
            <a:r>
              <a:rPr lang="en-ZA" b="1" dirty="0" smtClean="0"/>
              <a:t>.</a:t>
            </a:r>
          </a:p>
          <a:p>
            <a:pPr>
              <a:spcAft>
                <a:spcPts val="600"/>
              </a:spcAft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0250898"/>
              </p:ext>
            </p:extLst>
          </p:nvPr>
        </p:nvGraphicFramePr>
        <p:xfrm>
          <a:off x="576942" y="2628891"/>
          <a:ext cx="7994650" cy="25397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267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7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2273"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</a:t>
                      </a:r>
                      <a:endParaRPr lang="en-ZA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ZA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1580">
                <a:tc>
                  <a:txBody>
                    <a:bodyPr/>
                    <a:lstStyle/>
                    <a:p>
                      <a:pPr marL="2286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NSF - Remainder funds from the 2017/18 financial year</a:t>
                      </a:r>
                      <a:endParaRPr lang="en-ZA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556 257 207.38 </a:t>
                      </a:r>
                      <a:endParaRPr lang="en-ZA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2273">
                <a:tc>
                  <a:txBody>
                    <a:bodyPr/>
                    <a:lstStyle/>
                    <a:p>
                      <a:pPr marL="2286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 - 2018/19 MTEF allocation for carry through</a:t>
                      </a:r>
                      <a:endParaRPr lang="en-ZA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617 988 000.00 </a:t>
                      </a:r>
                      <a:endParaRPr lang="en-ZA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273">
                <a:tc>
                  <a:txBody>
                    <a:bodyPr/>
                    <a:lstStyle/>
                    <a:p>
                      <a:pPr marL="2286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funds available for the 2018 academic year</a:t>
                      </a:r>
                      <a:endParaRPr lang="en-ZA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174 245 207.38 </a:t>
                      </a:r>
                      <a:endParaRPr lang="en-ZA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43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2525484"/>
            <a:ext cx="8534400" cy="17526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ZA" sz="5400" dirty="0"/>
              <a:t>Technical Vocational Education and Training </a:t>
            </a:r>
            <a:endParaRPr lang="en-ZA" sz="54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6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6100" y="533400"/>
            <a:ext cx="8064500" cy="523220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Matters for Discussion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1C2B4395-396D-490D-B895-5F2A77BAA9B3}" type="slidenum">
              <a:rPr lang="en-US" b="1">
                <a:latin typeface="Arial" charset="0"/>
              </a:rPr>
              <a:pPr/>
              <a:t>9</a:t>
            </a:fld>
            <a:endParaRPr lang="en-US" b="1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6477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Confidential</a:t>
            </a:r>
            <a:endParaRPr lang="en-Z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100" y="1219200"/>
            <a:ext cx="8064500" cy="5334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441325" indent="-441325" algn="just" defTabSz="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2400" dirty="0">
                <a:solidFill>
                  <a:srgbClr val="000000"/>
                </a:solidFill>
              </a:rPr>
              <a:t>Upfront Payments</a:t>
            </a:r>
          </a:p>
          <a:p>
            <a:pPr marL="441325" indent="-441325" algn="just" defTabSz="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2400" dirty="0">
                <a:solidFill>
                  <a:srgbClr val="000000"/>
                </a:solidFill>
              </a:rPr>
              <a:t>Bursary Administration Risks</a:t>
            </a:r>
          </a:p>
          <a:p>
            <a:pPr marL="441325" indent="-441325" algn="just" defTabSz="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2400" dirty="0">
                <a:solidFill>
                  <a:srgbClr val="000000"/>
                </a:solidFill>
              </a:rPr>
              <a:t>Intervention Measures</a:t>
            </a:r>
          </a:p>
          <a:p>
            <a:pPr marL="0" indent="0" algn="just" defTabSz="457200">
              <a:buFont typeface="Arial" panose="020B0604020202020204" pitchFamily="34" charset="0"/>
              <a:buNone/>
              <a:defRPr/>
            </a:pPr>
            <a:endParaRPr lang="en-ZA" altLang="en-US" dirty="0">
              <a:solidFill>
                <a:srgbClr val="000000"/>
              </a:solidFill>
            </a:endParaRPr>
          </a:p>
          <a:p>
            <a:pPr marL="0" indent="0" algn="just" defTabSz="457200">
              <a:buFont typeface="Arial" panose="020B0604020202020204" pitchFamily="34" charset="0"/>
              <a:buNone/>
              <a:defRPr/>
            </a:pPr>
            <a:endParaRPr lang="en-ZA" altLang="en-US" dirty="0">
              <a:solidFill>
                <a:srgbClr val="000000"/>
              </a:solidFill>
            </a:endParaRPr>
          </a:p>
          <a:p>
            <a:pPr marL="0" indent="0" algn="just" defTabSz="457200">
              <a:buFont typeface="Arial" panose="020B0604020202020204" pitchFamily="34" charset="0"/>
              <a:buNone/>
              <a:defRPr/>
            </a:pPr>
            <a:endParaRPr lang="en-ZA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9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AD1000E-7C10-4781-BDE4-44D85ED41CE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DC526FF-E85E-49E3-A379-4B1FE6E70066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6E99B6CE-8DB2-409B-AE11-F8D47B4FBAE2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A84758D4-645C-4FF7-BCA4-0CD1876B503D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A7C361D0-FE91-4862-B848-0B340350555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DEA1B378-3179-4F96-A852-7313A24F1A03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64CDF4C2-E9C7-4951-B832-F10EB1B4CEA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15087</TotalTime>
  <Words>797</Words>
  <Application>Microsoft Office PowerPoint</Application>
  <PresentationFormat>On-screen Show (4:3)</PresentationFormat>
  <Paragraphs>165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Dept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BASIC EDUCATION</dc:title>
  <dc:creator>molalekoa.n</dc:creator>
  <cp:lastModifiedBy>PUMZA</cp:lastModifiedBy>
  <cp:revision>746</cp:revision>
  <cp:lastPrinted>2018-02-27T08:05:51Z</cp:lastPrinted>
  <dcterms:created xsi:type="dcterms:W3CDTF">2010-10-01T19:49:50Z</dcterms:created>
  <dcterms:modified xsi:type="dcterms:W3CDTF">2018-03-01T07:59:19Z</dcterms:modified>
</cp:coreProperties>
</file>