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bookmarkIdSeed="2">
  <p:sldMasterIdLst>
    <p:sldMasterId id="2147483660" r:id="rId1"/>
    <p:sldMasterId id="2147483672" r:id="rId2"/>
    <p:sldMasterId id="2147483687" r:id="rId3"/>
  </p:sldMasterIdLst>
  <p:notesMasterIdLst>
    <p:notesMasterId r:id="rId35"/>
  </p:notesMasterIdLst>
  <p:handoutMasterIdLst>
    <p:handoutMasterId r:id="rId36"/>
  </p:handoutMasterIdLst>
  <p:sldIdLst>
    <p:sldId id="522" r:id="rId4"/>
    <p:sldId id="523" r:id="rId5"/>
    <p:sldId id="524" r:id="rId6"/>
    <p:sldId id="526" r:id="rId7"/>
    <p:sldId id="527" r:id="rId8"/>
    <p:sldId id="528" r:id="rId9"/>
    <p:sldId id="529" r:id="rId10"/>
    <p:sldId id="530" r:id="rId11"/>
    <p:sldId id="531" r:id="rId12"/>
    <p:sldId id="532" r:id="rId13"/>
    <p:sldId id="533" r:id="rId14"/>
    <p:sldId id="534" r:id="rId15"/>
    <p:sldId id="535" r:id="rId16"/>
    <p:sldId id="536" r:id="rId17"/>
    <p:sldId id="538" r:id="rId18"/>
    <p:sldId id="539" r:id="rId19"/>
    <p:sldId id="540" r:id="rId20"/>
    <p:sldId id="541" r:id="rId21"/>
    <p:sldId id="542" r:id="rId22"/>
    <p:sldId id="543" r:id="rId23"/>
    <p:sldId id="545" r:id="rId24"/>
    <p:sldId id="546" r:id="rId25"/>
    <p:sldId id="547" r:id="rId26"/>
    <p:sldId id="548" r:id="rId27"/>
    <p:sldId id="549" r:id="rId28"/>
    <p:sldId id="550" r:id="rId29"/>
    <p:sldId id="551" r:id="rId30"/>
    <p:sldId id="552" r:id="rId31"/>
    <p:sldId id="554" r:id="rId32"/>
    <p:sldId id="555" r:id="rId33"/>
    <p:sldId id="525" r:id="rId34"/>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DC22EBB-4088-4BAC-9D80-0B323AD6A309}">
          <p14:sldIdLst>
            <p14:sldId id="522"/>
            <p14:sldId id="523"/>
            <p14:sldId id="524"/>
            <p14:sldId id="526"/>
            <p14:sldId id="527"/>
            <p14:sldId id="528"/>
            <p14:sldId id="529"/>
            <p14:sldId id="530"/>
            <p14:sldId id="531"/>
            <p14:sldId id="532"/>
            <p14:sldId id="533"/>
            <p14:sldId id="534"/>
            <p14:sldId id="535"/>
            <p14:sldId id="536"/>
            <p14:sldId id="538"/>
            <p14:sldId id="539"/>
            <p14:sldId id="540"/>
            <p14:sldId id="541"/>
            <p14:sldId id="542"/>
            <p14:sldId id="543"/>
            <p14:sldId id="545"/>
            <p14:sldId id="546"/>
            <p14:sldId id="547"/>
            <p14:sldId id="548"/>
            <p14:sldId id="549"/>
            <p14:sldId id="550"/>
            <p14:sldId id="551"/>
            <p14:sldId id="552"/>
            <p14:sldId id="554"/>
            <p14:sldId id="555"/>
            <p14:sldId id="52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a:srgbClr val="0000CC"/>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206" autoAdjust="0"/>
  </p:normalViewPr>
  <p:slideViewPr>
    <p:cSldViewPr>
      <p:cViewPr varScale="1">
        <p:scale>
          <a:sx n="107" d="100"/>
          <a:sy n="107" d="100"/>
        </p:scale>
        <p:origin x="-246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61481" cy="498951"/>
          </a:xfrm>
          <a:prstGeom prst="rect">
            <a:avLst/>
          </a:prstGeom>
        </p:spPr>
        <p:txBody>
          <a:bodyPr vert="horz" lIns="91925" tIns="45962" rIns="91925" bIns="45962" rtlCol="0"/>
          <a:lstStyle>
            <a:lvl1pPr algn="l">
              <a:defRPr sz="1200"/>
            </a:lvl1pPr>
          </a:lstStyle>
          <a:p>
            <a:endParaRPr lang="en-ZA"/>
          </a:p>
        </p:txBody>
      </p:sp>
      <p:sp>
        <p:nvSpPr>
          <p:cNvPr id="3" name="Date Placeholder 2"/>
          <p:cNvSpPr>
            <a:spLocks noGrp="1"/>
          </p:cNvSpPr>
          <p:nvPr>
            <p:ph type="dt" sz="quarter" idx="1"/>
          </p:nvPr>
        </p:nvSpPr>
        <p:spPr>
          <a:xfrm>
            <a:off x="3871126" y="0"/>
            <a:ext cx="2961481" cy="498951"/>
          </a:xfrm>
          <a:prstGeom prst="rect">
            <a:avLst/>
          </a:prstGeom>
        </p:spPr>
        <p:txBody>
          <a:bodyPr vert="horz" lIns="91925" tIns="45962" rIns="91925" bIns="45962" rtlCol="0"/>
          <a:lstStyle>
            <a:lvl1pPr algn="r">
              <a:defRPr sz="1200"/>
            </a:lvl1pPr>
          </a:lstStyle>
          <a:p>
            <a:fld id="{58909235-FCA6-450F-8FD8-1E8A0B670632}" type="datetimeFigureOut">
              <a:rPr lang="en-ZA" smtClean="0"/>
              <a:pPr/>
              <a:t>2018/02/28</a:t>
            </a:fld>
            <a:endParaRPr lang="en-ZA"/>
          </a:p>
        </p:txBody>
      </p:sp>
      <p:sp>
        <p:nvSpPr>
          <p:cNvPr id="4" name="Footer Placeholder 3"/>
          <p:cNvSpPr>
            <a:spLocks noGrp="1"/>
          </p:cNvSpPr>
          <p:nvPr>
            <p:ph type="ftr" sz="quarter" idx="2"/>
          </p:nvPr>
        </p:nvSpPr>
        <p:spPr>
          <a:xfrm>
            <a:off x="1" y="9478342"/>
            <a:ext cx="2961481" cy="498951"/>
          </a:xfrm>
          <a:prstGeom prst="rect">
            <a:avLst/>
          </a:prstGeom>
        </p:spPr>
        <p:txBody>
          <a:bodyPr vert="horz" lIns="91925" tIns="45962" rIns="91925" bIns="45962" rtlCol="0" anchor="b"/>
          <a:lstStyle>
            <a:lvl1pPr algn="l">
              <a:defRPr sz="1200"/>
            </a:lvl1pPr>
          </a:lstStyle>
          <a:p>
            <a:endParaRPr lang="en-ZA"/>
          </a:p>
        </p:txBody>
      </p:sp>
      <p:sp>
        <p:nvSpPr>
          <p:cNvPr id="5" name="Slide Number Placeholder 4"/>
          <p:cNvSpPr>
            <a:spLocks noGrp="1"/>
          </p:cNvSpPr>
          <p:nvPr>
            <p:ph type="sldNum" sz="quarter" idx="3"/>
          </p:nvPr>
        </p:nvSpPr>
        <p:spPr>
          <a:xfrm>
            <a:off x="3871126" y="9478342"/>
            <a:ext cx="2961481" cy="498951"/>
          </a:xfrm>
          <a:prstGeom prst="rect">
            <a:avLst/>
          </a:prstGeom>
        </p:spPr>
        <p:txBody>
          <a:bodyPr vert="horz" lIns="91925" tIns="45962" rIns="91925" bIns="45962" rtlCol="0" anchor="b"/>
          <a:lstStyle>
            <a:lvl1pPr algn="r">
              <a:defRPr sz="1200"/>
            </a:lvl1pPr>
          </a:lstStyle>
          <a:p>
            <a:fld id="{5187764B-F05B-4CC8-A903-941B2B0740E6}" type="slidenum">
              <a:rPr lang="en-ZA" smtClean="0"/>
              <a:pPr/>
              <a:t>‹#›</a:t>
            </a:fld>
            <a:endParaRPr lang="en-ZA"/>
          </a:p>
        </p:txBody>
      </p:sp>
    </p:spTree>
    <p:extLst>
      <p:ext uri="{BB962C8B-B14F-4D97-AF65-F5344CB8AC3E}">
        <p14:creationId xmlns:p14="http://schemas.microsoft.com/office/powerpoint/2010/main" xmlns="" val="260682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61481" cy="498951"/>
          </a:xfrm>
          <a:prstGeom prst="rect">
            <a:avLst/>
          </a:prstGeom>
        </p:spPr>
        <p:txBody>
          <a:bodyPr vert="horz" lIns="91925" tIns="45962" rIns="91925" bIns="45962" rtlCol="0"/>
          <a:lstStyle>
            <a:lvl1pPr algn="l">
              <a:defRPr sz="1200"/>
            </a:lvl1pPr>
          </a:lstStyle>
          <a:p>
            <a:endParaRPr lang="en-US"/>
          </a:p>
        </p:txBody>
      </p:sp>
      <p:sp>
        <p:nvSpPr>
          <p:cNvPr id="3" name="Date Placeholder 2"/>
          <p:cNvSpPr>
            <a:spLocks noGrp="1"/>
          </p:cNvSpPr>
          <p:nvPr>
            <p:ph type="dt" idx="1"/>
          </p:nvPr>
        </p:nvSpPr>
        <p:spPr>
          <a:xfrm>
            <a:off x="3871126" y="0"/>
            <a:ext cx="2961481" cy="498951"/>
          </a:xfrm>
          <a:prstGeom prst="rect">
            <a:avLst/>
          </a:prstGeom>
        </p:spPr>
        <p:txBody>
          <a:bodyPr vert="horz" lIns="91925" tIns="45962" rIns="91925" bIns="45962" rtlCol="0"/>
          <a:lstStyle>
            <a:lvl1pPr algn="r">
              <a:defRPr sz="1200"/>
            </a:lvl1pPr>
          </a:lstStyle>
          <a:p>
            <a:fld id="{A6752E1D-8BE2-4332-A66A-C2DAD400BFB7}" type="datetimeFigureOut">
              <a:rPr lang="en-US" smtClean="0"/>
              <a:pPr/>
              <a:t>2/28/2018</a:t>
            </a:fld>
            <a:endParaRPr lang="en-US"/>
          </a:p>
        </p:txBody>
      </p:sp>
      <p:sp>
        <p:nvSpPr>
          <p:cNvPr id="4" name="Slide Image Placeholder 3"/>
          <p:cNvSpPr>
            <a:spLocks noGrp="1" noRot="1" noChangeAspect="1"/>
          </p:cNvSpPr>
          <p:nvPr>
            <p:ph type="sldImg" idx="2"/>
          </p:nvPr>
        </p:nvSpPr>
        <p:spPr>
          <a:xfrm>
            <a:off x="922338" y="747713"/>
            <a:ext cx="4989512" cy="3743325"/>
          </a:xfrm>
          <a:prstGeom prst="rect">
            <a:avLst/>
          </a:prstGeom>
          <a:noFill/>
          <a:ln w="12700">
            <a:solidFill>
              <a:prstClr val="black"/>
            </a:solidFill>
          </a:ln>
        </p:spPr>
        <p:txBody>
          <a:bodyPr vert="horz" lIns="91925" tIns="45962" rIns="91925" bIns="45962" rtlCol="0" anchor="ctr"/>
          <a:lstStyle/>
          <a:p>
            <a:endParaRPr lang="en-US"/>
          </a:p>
        </p:txBody>
      </p:sp>
      <p:sp>
        <p:nvSpPr>
          <p:cNvPr id="5" name="Notes Placeholder 4"/>
          <p:cNvSpPr>
            <a:spLocks noGrp="1"/>
          </p:cNvSpPr>
          <p:nvPr>
            <p:ph type="body" sz="quarter" idx="3"/>
          </p:nvPr>
        </p:nvSpPr>
        <p:spPr>
          <a:xfrm>
            <a:off x="683420" y="4740037"/>
            <a:ext cx="5467350" cy="4490561"/>
          </a:xfrm>
          <a:prstGeom prst="rect">
            <a:avLst/>
          </a:prstGeom>
        </p:spPr>
        <p:txBody>
          <a:bodyPr vert="horz" lIns="91925" tIns="45962" rIns="91925" bIns="459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78342"/>
            <a:ext cx="2961481" cy="498951"/>
          </a:xfrm>
          <a:prstGeom prst="rect">
            <a:avLst/>
          </a:prstGeom>
        </p:spPr>
        <p:txBody>
          <a:bodyPr vert="horz" lIns="91925" tIns="45962" rIns="91925" bIns="45962" rtlCol="0" anchor="b"/>
          <a:lstStyle>
            <a:lvl1pPr algn="l">
              <a:defRPr sz="1200"/>
            </a:lvl1pPr>
          </a:lstStyle>
          <a:p>
            <a:endParaRPr lang="en-US"/>
          </a:p>
        </p:txBody>
      </p:sp>
      <p:sp>
        <p:nvSpPr>
          <p:cNvPr id="7" name="Slide Number Placeholder 6"/>
          <p:cNvSpPr>
            <a:spLocks noGrp="1"/>
          </p:cNvSpPr>
          <p:nvPr>
            <p:ph type="sldNum" sz="quarter" idx="5"/>
          </p:nvPr>
        </p:nvSpPr>
        <p:spPr>
          <a:xfrm>
            <a:off x="3871126" y="9478342"/>
            <a:ext cx="2961481" cy="498951"/>
          </a:xfrm>
          <a:prstGeom prst="rect">
            <a:avLst/>
          </a:prstGeom>
        </p:spPr>
        <p:txBody>
          <a:bodyPr vert="horz" lIns="91925" tIns="45962" rIns="91925" bIns="45962" rtlCol="0" anchor="b"/>
          <a:lstStyle>
            <a:lvl1pPr algn="r">
              <a:defRPr sz="1200"/>
            </a:lvl1pPr>
          </a:lstStyle>
          <a:p>
            <a:fld id="{12119FE5-4F05-48AB-AD02-C052AC1BA296}" type="slidenum">
              <a:rPr lang="en-US" smtClean="0"/>
              <a:pPr/>
              <a:t>‹#›</a:t>
            </a:fld>
            <a:endParaRPr lang="en-US"/>
          </a:p>
        </p:txBody>
      </p:sp>
    </p:spTree>
    <p:extLst>
      <p:ext uri="{BB962C8B-B14F-4D97-AF65-F5344CB8AC3E}">
        <p14:creationId xmlns:p14="http://schemas.microsoft.com/office/powerpoint/2010/main" xmlns="" val="417883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xmlns="" val="217241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xmlns="" val="365165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9289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1929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25252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1BAB42DD-55C5-462A-B4C3-BEA2A3129B6D}"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E42E98E8-431E-43B0-8EAC-82AB0A22CA1A}" type="slidenum">
              <a:rPr lang="en-US"/>
              <a:pPr>
                <a:defRPr/>
              </a:pPr>
              <a:t>‹#›</a:t>
            </a:fld>
            <a:endParaRPr lang="en-US" dirty="0"/>
          </a:p>
        </p:txBody>
      </p:sp>
    </p:spTree>
    <p:extLst>
      <p:ext uri="{BB962C8B-B14F-4D97-AF65-F5344CB8AC3E}">
        <p14:creationId xmlns:p14="http://schemas.microsoft.com/office/powerpoint/2010/main" xmlns="" val="891101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32635E85-0A10-405C-AD63-0425AC3BD07E}"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8438ED80-FAD6-4662-8BB2-D82FBEC69BA4}" type="slidenum">
              <a:rPr lang="en-US"/>
              <a:pPr>
                <a:defRPr/>
              </a:pPr>
              <a:t>‹#›</a:t>
            </a:fld>
            <a:endParaRPr lang="en-US" dirty="0"/>
          </a:p>
        </p:txBody>
      </p:sp>
    </p:spTree>
    <p:extLst>
      <p:ext uri="{BB962C8B-B14F-4D97-AF65-F5344CB8AC3E}">
        <p14:creationId xmlns:p14="http://schemas.microsoft.com/office/powerpoint/2010/main" xmlns="" val="3065323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B615C0A8-07F4-48C2-A519-D622BD1DD738}"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25A75B32-A053-4874-A579-2795F5D62CD1}" type="slidenum">
              <a:rPr lang="en-US"/>
              <a:pPr>
                <a:defRPr/>
              </a:pPr>
              <a:t>‹#›</a:t>
            </a:fld>
            <a:endParaRPr lang="en-US" dirty="0"/>
          </a:p>
        </p:txBody>
      </p:sp>
    </p:spTree>
    <p:extLst>
      <p:ext uri="{BB962C8B-B14F-4D97-AF65-F5344CB8AC3E}">
        <p14:creationId xmlns:p14="http://schemas.microsoft.com/office/powerpoint/2010/main" xmlns="" val="245254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CCBC1670-5621-4C07-8A37-58242C24C434}" type="datetime1">
              <a:rPr lang="en-US"/>
              <a:pPr>
                <a:defRPr/>
              </a:pPr>
              <a:t>2/28/2018</a:t>
            </a:fld>
            <a:endParaRPr lang="en-US" dirty="0"/>
          </a:p>
        </p:txBody>
      </p:sp>
      <p:sp>
        <p:nvSpPr>
          <p:cNvPr id="6"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43C9B615-0CB7-4930-8753-D7103F66672D}" type="slidenum">
              <a:rPr lang="en-US"/>
              <a:pPr>
                <a:defRPr/>
              </a:pPr>
              <a:t>‹#›</a:t>
            </a:fld>
            <a:endParaRPr lang="en-US" dirty="0"/>
          </a:p>
        </p:txBody>
      </p:sp>
    </p:spTree>
    <p:extLst>
      <p:ext uri="{BB962C8B-B14F-4D97-AF65-F5344CB8AC3E}">
        <p14:creationId xmlns:p14="http://schemas.microsoft.com/office/powerpoint/2010/main" xmlns="" val="4135068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B2390B69-6A7A-488C-B304-26918C66EEA2}" type="datetime1">
              <a:rPr lang="en-US"/>
              <a:pPr>
                <a:defRPr/>
              </a:pPr>
              <a:t>2/28/2018</a:t>
            </a:fld>
            <a:endParaRPr lang="en-US" dirty="0"/>
          </a:p>
        </p:txBody>
      </p:sp>
      <p:sp>
        <p:nvSpPr>
          <p:cNvPr id="8"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F3A4A15F-84FE-4DDE-AD19-9E606E12A13E}" type="slidenum">
              <a:rPr lang="en-US"/>
              <a:pPr>
                <a:defRPr/>
              </a:pPr>
              <a:t>‹#›</a:t>
            </a:fld>
            <a:endParaRPr lang="en-US" dirty="0"/>
          </a:p>
        </p:txBody>
      </p:sp>
    </p:spTree>
    <p:extLst>
      <p:ext uri="{BB962C8B-B14F-4D97-AF65-F5344CB8AC3E}">
        <p14:creationId xmlns:p14="http://schemas.microsoft.com/office/powerpoint/2010/main" xmlns="" val="333793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EE575ED3-3BCC-4391-8DEF-BACAD27FACF7}" type="datetime1">
              <a:rPr lang="en-US"/>
              <a:pPr>
                <a:defRPr/>
              </a:pPr>
              <a:t>2/28/2018</a:t>
            </a:fld>
            <a:endParaRPr lang="en-US" dirty="0"/>
          </a:p>
        </p:txBody>
      </p:sp>
      <p:sp>
        <p:nvSpPr>
          <p:cNvPr id="4"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3A60CF4E-A45A-4DFA-8879-BE83D50529C4}" type="slidenum">
              <a:rPr lang="en-US"/>
              <a:pPr>
                <a:defRPr/>
              </a:pPr>
              <a:t>‹#›</a:t>
            </a:fld>
            <a:endParaRPr lang="en-US" dirty="0"/>
          </a:p>
        </p:txBody>
      </p:sp>
    </p:spTree>
    <p:extLst>
      <p:ext uri="{BB962C8B-B14F-4D97-AF65-F5344CB8AC3E}">
        <p14:creationId xmlns:p14="http://schemas.microsoft.com/office/powerpoint/2010/main" xmlns="" val="748661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AD0B5F9A-967F-4883-B43D-CAD0F7756055}" type="datetime1">
              <a:rPr lang="en-US"/>
              <a:pPr>
                <a:defRPr/>
              </a:pPr>
              <a:t>2/28/2018</a:t>
            </a:fld>
            <a:endParaRPr lang="en-US" dirty="0"/>
          </a:p>
        </p:txBody>
      </p:sp>
      <p:sp>
        <p:nvSpPr>
          <p:cNvPr id="3"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6D64E8C8-E291-44A2-8083-AA7D4064CDDE}" type="slidenum">
              <a:rPr lang="en-US"/>
              <a:pPr>
                <a:defRPr/>
              </a:pPr>
              <a:t>‹#›</a:t>
            </a:fld>
            <a:endParaRPr lang="en-US" dirty="0"/>
          </a:p>
        </p:txBody>
      </p:sp>
    </p:spTree>
    <p:extLst>
      <p:ext uri="{BB962C8B-B14F-4D97-AF65-F5344CB8AC3E}">
        <p14:creationId xmlns:p14="http://schemas.microsoft.com/office/powerpoint/2010/main" xmlns="" val="712848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C3DAD584-AA08-43FD-99FB-D2F3DFD1844E}" type="datetime1">
              <a:rPr lang="en-US"/>
              <a:pPr>
                <a:defRPr/>
              </a:pPr>
              <a:t>2/28/2018</a:t>
            </a:fld>
            <a:endParaRPr lang="en-US" dirty="0"/>
          </a:p>
        </p:txBody>
      </p:sp>
      <p:sp>
        <p:nvSpPr>
          <p:cNvPr id="6"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D6DBA4BF-56CE-426D-95BD-35F75DD71FB7}" type="slidenum">
              <a:rPr lang="en-US"/>
              <a:pPr>
                <a:defRPr/>
              </a:pPr>
              <a:t>‹#›</a:t>
            </a:fld>
            <a:endParaRPr lang="en-US" dirty="0"/>
          </a:p>
        </p:txBody>
      </p:sp>
    </p:spTree>
    <p:extLst>
      <p:ext uri="{BB962C8B-B14F-4D97-AF65-F5344CB8AC3E}">
        <p14:creationId xmlns:p14="http://schemas.microsoft.com/office/powerpoint/2010/main" xmlns="" val="145987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2578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4400D02F-82E3-4E12-918F-8587628D6DB1}" type="datetime1">
              <a:rPr lang="en-US"/>
              <a:pPr>
                <a:defRPr/>
              </a:pPr>
              <a:t>2/28/2018</a:t>
            </a:fld>
            <a:endParaRPr lang="en-US" dirty="0"/>
          </a:p>
        </p:txBody>
      </p:sp>
      <p:sp>
        <p:nvSpPr>
          <p:cNvPr id="6"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9CDB4055-83BF-40A6-88C3-E0ACF632B202}" type="slidenum">
              <a:rPr lang="en-US"/>
              <a:pPr>
                <a:defRPr/>
              </a:pPr>
              <a:t>‹#›</a:t>
            </a:fld>
            <a:endParaRPr lang="en-US" dirty="0"/>
          </a:p>
        </p:txBody>
      </p:sp>
    </p:spTree>
    <p:extLst>
      <p:ext uri="{BB962C8B-B14F-4D97-AF65-F5344CB8AC3E}">
        <p14:creationId xmlns:p14="http://schemas.microsoft.com/office/powerpoint/2010/main" xmlns="" val="3303886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16712BFC-E6B6-4934-A23C-E82AE26859F2}"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57C0D9F7-C859-4AED-97F7-225817B13045}" type="slidenum">
              <a:rPr lang="en-US"/>
              <a:pPr>
                <a:defRPr/>
              </a:pPr>
              <a:t>‹#›</a:t>
            </a:fld>
            <a:endParaRPr lang="en-US" dirty="0"/>
          </a:p>
        </p:txBody>
      </p:sp>
    </p:spTree>
    <p:extLst>
      <p:ext uri="{BB962C8B-B14F-4D97-AF65-F5344CB8AC3E}">
        <p14:creationId xmlns:p14="http://schemas.microsoft.com/office/powerpoint/2010/main" xmlns="" val="186176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27B08AE2-615B-4598-BEF9-9B0DD7FC7CD5}"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C5A1A608-CEAF-4D6C-9279-20E7A7F44B94}" type="slidenum">
              <a:rPr lang="en-US"/>
              <a:pPr>
                <a:defRPr/>
              </a:pPr>
              <a:t>‹#›</a:t>
            </a:fld>
            <a:endParaRPr lang="en-US" dirty="0"/>
          </a:p>
        </p:txBody>
      </p:sp>
    </p:spTree>
    <p:extLst>
      <p:ext uri="{BB962C8B-B14F-4D97-AF65-F5344CB8AC3E}">
        <p14:creationId xmlns:p14="http://schemas.microsoft.com/office/powerpoint/2010/main" xmlns="" val="1379535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7B6D1FD4-4E54-4749-A026-CF7E2B075648}" type="datetime1">
              <a:rPr lang="en-US"/>
              <a:pPr>
                <a:defRPr/>
              </a:pPr>
              <a:t>2/28/2018</a:t>
            </a:fld>
            <a:endParaRPr lang="en-US" dirty="0"/>
          </a:p>
        </p:txBody>
      </p:sp>
      <p:sp>
        <p:nvSpPr>
          <p:cNvPr id="4"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3A13F76E-C684-44E3-AB2E-359AD074627E}" type="slidenum">
              <a:rPr lang="en-US"/>
              <a:pPr>
                <a:defRPr/>
              </a:pPr>
              <a:t>‹#›</a:t>
            </a:fld>
            <a:endParaRPr lang="en-US" dirty="0"/>
          </a:p>
        </p:txBody>
      </p:sp>
    </p:spTree>
    <p:extLst>
      <p:ext uri="{BB962C8B-B14F-4D97-AF65-F5344CB8AC3E}">
        <p14:creationId xmlns:p14="http://schemas.microsoft.com/office/powerpoint/2010/main" xmlns="" val="131294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B72AB497-400B-4101-A25F-AFF747D2B26F}"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7A00EFF5-43EA-4AEB-A3D7-C32E610CE25B}" type="slidenum">
              <a:rPr lang="en-US"/>
              <a:pPr>
                <a:defRPr/>
              </a:pPr>
              <a:t>‹#›</a:t>
            </a:fld>
            <a:endParaRPr lang="en-US" dirty="0"/>
          </a:p>
        </p:txBody>
      </p:sp>
    </p:spTree>
    <p:extLst>
      <p:ext uri="{BB962C8B-B14F-4D97-AF65-F5344CB8AC3E}">
        <p14:creationId xmlns:p14="http://schemas.microsoft.com/office/powerpoint/2010/main" xmlns="" val="2345280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1F786BD2-D387-4B90-9439-6BCA8EC8FFFF}" type="datetime1">
              <a:rPr lang="en-US"/>
              <a:pPr>
                <a:defRPr/>
              </a:pPr>
              <a:t>2/28/2018</a:t>
            </a:fld>
            <a:endParaRPr lang="en-US" dirty="0"/>
          </a:p>
        </p:txBody>
      </p:sp>
      <p:sp>
        <p:nvSpPr>
          <p:cNvPr id="6"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39DAC280-5EEE-4155-9968-BCC9AF5FEF41}" type="slidenum">
              <a:rPr lang="en-US"/>
              <a:pPr>
                <a:defRPr/>
              </a:pPr>
              <a:t>‹#›</a:t>
            </a:fld>
            <a:endParaRPr lang="en-US" dirty="0"/>
          </a:p>
        </p:txBody>
      </p:sp>
    </p:spTree>
    <p:extLst>
      <p:ext uri="{BB962C8B-B14F-4D97-AF65-F5344CB8AC3E}">
        <p14:creationId xmlns:p14="http://schemas.microsoft.com/office/powerpoint/2010/main" xmlns="" val="2689186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1BAB42DD-55C5-462A-B4C3-BEA2A3129B6D}"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E42E98E8-431E-43B0-8EAC-82AB0A22CA1A}" type="slidenum">
              <a:rPr lang="en-US"/>
              <a:pPr>
                <a:defRPr/>
              </a:pPr>
              <a:t>‹#›</a:t>
            </a:fld>
            <a:endParaRPr lang="en-US" dirty="0"/>
          </a:p>
        </p:txBody>
      </p:sp>
    </p:spTree>
    <p:extLst>
      <p:ext uri="{BB962C8B-B14F-4D97-AF65-F5344CB8AC3E}">
        <p14:creationId xmlns:p14="http://schemas.microsoft.com/office/powerpoint/2010/main" xmlns="" val="1891344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32635E85-0A10-405C-AD63-0425AC3BD07E}"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8438ED80-FAD6-4662-8BB2-D82FBEC69BA4}" type="slidenum">
              <a:rPr lang="en-US"/>
              <a:pPr>
                <a:defRPr/>
              </a:pPr>
              <a:t>‹#›</a:t>
            </a:fld>
            <a:endParaRPr lang="en-US" dirty="0"/>
          </a:p>
        </p:txBody>
      </p:sp>
    </p:spTree>
    <p:extLst>
      <p:ext uri="{BB962C8B-B14F-4D97-AF65-F5344CB8AC3E}">
        <p14:creationId xmlns:p14="http://schemas.microsoft.com/office/powerpoint/2010/main" xmlns="" val="113930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B615C0A8-07F4-48C2-A519-D622BD1DD738}"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25A75B32-A053-4874-A579-2795F5D62CD1}" type="slidenum">
              <a:rPr lang="en-US"/>
              <a:pPr>
                <a:defRPr/>
              </a:pPr>
              <a:t>‹#›</a:t>
            </a:fld>
            <a:endParaRPr lang="en-US" dirty="0"/>
          </a:p>
        </p:txBody>
      </p:sp>
    </p:spTree>
    <p:extLst>
      <p:ext uri="{BB962C8B-B14F-4D97-AF65-F5344CB8AC3E}">
        <p14:creationId xmlns:p14="http://schemas.microsoft.com/office/powerpoint/2010/main" xmlns="" val="21384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CCBC1670-5621-4C07-8A37-58242C24C434}" type="datetime1">
              <a:rPr lang="en-US"/>
              <a:pPr>
                <a:defRPr/>
              </a:pPr>
              <a:t>2/28/2018</a:t>
            </a:fld>
            <a:endParaRPr lang="en-US" dirty="0"/>
          </a:p>
        </p:txBody>
      </p:sp>
      <p:sp>
        <p:nvSpPr>
          <p:cNvPr id="6"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43C9B615-0CB7-4930-8753-D7103F66672D}" type="slidenum">
              <a:rPr lang="en-US"/>
              <a:pPr>
                <a:defRPr/>
              </a:pPr>
              <a:t>‹#›</a:t>
            </a:fld>
            <a:endParaRPr lang="en-US" dirty="0"/>
          </a:p>
        </p:txBody>
      </p:sp>
    </p:spTree>
    <p:extLst>
      <p:ext uri="{BB962C8B-B14F-4D97-AF65-F5344CB8AC3E}">
        <p14:creationId xmlns:p14="http://schemas.microsoft.com/office/powerpoint/2010/main" xmlns="" val="139479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6496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B2390B69-6A7A-488C-B304-26918C66EEA2}" type="datetime1">
              <a:rPr lang="en-US"/>
              <a:pPr>
                <a:defRPr/>
              </a:pPr>
              <a:t>2/28/2018</a:t>
            </a:fld>
            <a:endParaRPr lang="en-US" dirty="0"/>
          </a:p>
        </p:txBody>
      </p:sp>
      <p:sp>
        <p:nvSpPr>
          <p:cNvPr id="8"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F3A4A15F-84FE-4DDE-AD19-9E606E12A13E}" type="slidenum">
              <a:rPr lang="en-US"/>
              <a:pPr>
                <a:defRPr/>
              </a:pPr>
              <a:t>‹#›</a:t>
            </a:fld>
            <a:endParaRPr lang="en-US" dirty="0"/>
          </a:p>
        </p:txBody>
      </p:sp>
    </p:spTree>
    <p:extLst>
      <p:ext uri="{BB962C8B-B14F-4D97-AF65-F5344CB8AC3E}">
        <p14:creationId xmlns:p14="http://schemas.microsoft.com/office/powerpoint/2010/main" xmlns="" val="2047447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EE575ED3-3BCC-4391-8DEF-BACAD27FACF7}" type="datetime1">
              <a:rPr lang="en-US"/>
              <a:pPr>
                <a:defRPr/>
              </a:pPr>
              <a:t>2/28/2018</a:t>
            </a:fld>
            <a:endParaRPr lang="en-US" dirty="0"/>
          </a:p>
        </p:txBody>
      </p:sp>
      <p:sp>
        <p:nvSpPr>
          <p:cNvPr id="4"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3A60CF4E-A45A-4DFA-8879-BE83D50529C4}" type="slidenum">
              <a:rPr lang="en-US"/>
              <a:pPr>
                <a:defRPr/>
              </a:pPr>
              <a:t>‹#›</a:t>
            </a:fld>
            <a:endParaRPr lang="en-US" dirty="0"/>
          </a:p>
        </p:txBody>
      </p:sp>
    </p:spTree>
    <p:extLst>
      <p:ext uri="{BB962C8B-B14F-4D97-AF65-F5344CB8AC3E}">
        <p14:creationId xmlns:p14="http://schemas.microsoft.com/office/powerpoint/2010/main" xmlns="" val="2823611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AD0B5F9A-967F-4883-B43D-CAD0F7756055}" type="datetime1">
              <a:rPr lang="en-US"/>
              <a:pPr>
                <a:defRPr/>
              </a:pPr>
              <a:t>2/28/2018</a:t>
            </a:fld>
            <a:endParaRPr lang="en-US" dirty="0"/>
          </a:p>
        </p:txBody>
      </p:sp>
      <p:sp>
        <p:nvSpPr>
          <p:cNvPr id="3"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6D64E8C8-E291-44A2-8083-AA7D4064CDDE}" type="slidenum">
              <a:rPr lang="en-US"/>
              <a:pPr>
                <a:defRPr/>
              </a:pPr>
              <a:t>‹#›</a:t>
            </a:fld>
            <a:endParaRPr lang="en-US" dirty="0"/>
          </a:p>
        </p:txBody>
      </p:sp>
    </p:spTree>
    <p:extLst>
      <p:ext uri="{BB962C8B-B14F-4D97-AF65-F5344CB8AC3E}">
        <p14:creationId xmlns:p14="http://schemas.microsoft.com/office/powerpoint/2010/main" xmlns="" val="3112334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C3DAD584-AA08-43FD-99FB-D2F3DFD1844E}" type="datetime1">
              <a:rPr lang="en-US"/>
              <a:pPr>
                <a:defRPr/>
              </a:pPr>
              <a:t>2/28/2018</a:t>
            </a:fld>
            <a:endParaRPr lang="en-US" dirty="0"/>
          </a:p>
        </p:txBody>
      </p:sp>
      <p:sp>
        <p:nvSpPr>
          <p:cNvPr id="6"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D6DBA4BF-56CE-426D-95BD-35F75DD71FB7}" type="slidenum">
              <a:rPr lang="en-US"/>
              <a:pPr>
                <a:defRPr/>
              </a:pPr>
              <a:t>‹#›</a:t>
            </a:fld>
            <a:endParaRPr lang="en-US" dirty="0"/>
          </a:p>
        </p:txBody>
      </p:sp>
    </p:spTree>
    <p:extLst>
      <p:ext uri="{BB962C8B-B14F-4D97-AF65-F5344CB8AC3E}">
        <p14:creationId xmlns:p14="http://schemas.microsoft.com/office/powerpoint/2010/main" xmlns="" val="2505677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4400D02F-82E3-4E12-918F-8587628D6DB1}" type="datetime1">
              <a:rPr lang="en-US"/>
              <a:pPr>
                <a:defRPr/>
              </a:pPr>
              <a:t>2/28/2018</a:t>
            </a:fld>
            <a:endParaRPr lang="en-US" dirty="0"/>
          </a:p>
        </p:txBody>
      </p:sp>
      <p:sp>
        <p:nvSpPr>
          <p:cNvPr id="6"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9CDB4055-83BF-40A6-88C3-E0ACF632B202}" type="slidenum">
              <a:rPr lang="en-US"/>
              <a:pPr>
                <a:defRPr/>
              </a:pPr>
              <a:t>‹#›</a:t>
            </a:fld>
            <a:endParaRPr lang="en-US" dirty="0"/>
          </a:p>
        </p:txBody>
      </p:sp>
    </p:spTree>
    <p:extLst>
      <p:ext uri="{BB962C8B-B14F-4D97-AF65-F5344CB8AC3E}">
        <p14:creationId xmlns:p14="http://schemas.microsoft.com/office/powerpoint/2010/main" xmlns="" val="877756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16712BFC-E6B6-4934-A23C-E82AE26859F2}"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57C0D9F7-C859-4AED-97F7-225817B13045}" type="slidenum">
              <a:rPr lang="en-US"/>
              <a:pPr>
                <a:defRPr/>
              </a:pPr>
              <a:t>‹#›</a:t>
            </a:fld>
            <a:endParaRPr lang="en-US" dirty="0"/>
          </a:p>
        </p:txBody>
      </p:sp>
    </p:spTree>
    <p:extLst>
      <p:ext uri="{BB962C8B-B14F-4D97-AF65-F5344CB8AC3E}">
        <p14:creationId xmlns:p14="http://schemas.microsoft.com/office/powerpoint/2010/main" xmlns="" val="1369992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27B08AE2-615B-4598-BEF9-9B0DD7FC7CD5}"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C5A1A608-CEAF-4D6C-9279-20E7A7F44B94}" type="slidenum">
              <a:rPr lang="en-US"/>
              <a:pPr>
                <a:defRPr/>
              </a:pPr>
              <a:t>‹#›</a:t>
            </a:fld>
            <a:endParaRPr lang="en-US" dirty="0"/>
          </a:p>
        </p:txBody>
      </p:sp>
    </p:spTree>
    <p:extLst>
      <p:ext uri="{BB962C8B-B14F-4D97-AF65-F5344CB8AC3E}">
        <p14:creationId xmlns:p14="http://schemas.microsoft.com/office/powerpoint/2010/main" xmlns="" val="4081838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7B6D1FD4-4E54-4749-A026-CF7E2B075648}" type="datetime1">
              <a:rPr lang="en-US"/>
              <a:pPr>
                <a:defRPr/>
              </a:pPr>
              <a:t>2/28/2018</a:t>
            </a:fld>
            <a:endParaRPr lang="en-US" dirty="0"/>
          </a:p>
        </p:txBody>
      </p:sp>
      <p:sp>
        <p:nvSpPr>
          <p:cNvPr id="4"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3A13F76E-C684-44E3-AB2E-359AD074627E}" type="slidenum">
              <a:rPr lang="en-US"/>
              <a:pPr>
                <a:defRPr/>
              </a:pPr>
              <a:t>‹#›</a:t>
            </a:fld>
            <a:endParaRPr lang="en-US" dirty="0"/>
          </a:p>
        </p:txBody>
      </p:sp>
    </p:spTree>
    <p:extLst>
      <p:ext uri="{BB962C8B-B14F-4D97-AF65-F5344CB8AC3E}">
        <p14:creationId xmlns:p14="http://schemas.microsoft.com/office/powerpoint/2010/main" xmlns="" val="124730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B72AB497-400B-4101-A25F-AFF747D2B26F}" type="datetime1">
              <a:rPr lang="en-US"/>
              <a:pPr>
                <a:defRPr/>
              </a:pPr>
              <a:t>2/28/2018</a:t>
            </a:fld>
            <a:endParaRPr lang="en-US" dirty="0"/>
          </a:p>
        </p:txBody>
      </p:sp>
      <p:sp>
        <p:nvSpPr>
          <p:cNvPr id="5"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7A00EFF5-43EA-4AEB-A3D7-C32E610CE25B}" type="slidenum">
              <a:rPr lang="en-US"/>
              <a:pPr>
                <a:defRPr/>
              </a:pPr>
              <a:t>‹#›</a:t>
            </a:fld>
            <a:endParaRPr lang="en-US" dirty="0"/>
          </a:p>
        </p:txBody>
      </p:sp>
    </p:spTree>
    <p:extLst>
      <p:ext uri="{BB962C8B-B14F-4D97-AF65-F5344CB8AC3E}">
        <p14:creationId xmlns:p14="http://schemas.microsoft.com/office/powerpoint/2010/main" xmlns="" val="3565062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1" hangingPunct="1">
              <a:defRPr>
                <a:ea typeface="ＭＳ Ｐゴシック" pitchFamily="-112" charset="-128"/>
              </a:defRPr>
            </a:lvl1pPr>
          </a:lstStyle>
          <a:p>
            <a:pPr>
              <a:defRPr/>
            </a:pPr>
            <a:fld id="{1F786BD2-D387-4B90-9439-6BCA8EC8FFFF}" type="datetime1">
              <a:rPr lang="en-US"/>
              <a:pPr>
                <a:defRPr/>
              </a:pPr>
              <a:t>2/28/2018</a:t>
            </a:fld>
            <a:endParaRPr lang="en-US" dirty="0"/>
          </a:p>
        </p:txBody>
      </p:sp>
      <p:sp>
        <p:nvSpPr>
          <p:cNvPr id="6" name="Rectangle 5"/>
          <p:cNvSpPr>
            <a:spLocks noGrp="1" noChangeArrowheads="1"/>
          </p:cNvSpPr>
          <p:nvPr>
            <p:ph type="ftr" sz="quarter" idx="11"/>
          </p:nvPr>
        </p:nvSpPr>
        <p:spPr/>
        <p:txBody>
          <a:bodyPr/>
          <a:lstStyle>
            <a:lvl1pPr eaLnBrk="1" hangingPunct="1">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pitchFamily="-112" charset="-128"/>
              </a:defRPr>
            </a:lvl1pPr>
          </a:lstStyle>
          <a:p>
            <a:pPr>
              <a:defRPr/>
            </a:pPr>
            <a:fld id="{39DAC280-5EEE-4155-9968-BCC9AF5FEF41}" type="slidenum">
              <a:rPr lang="en-US"/>
              <a:pPr>
                <a:defRPr/>
              </a:pPr>
              <a:t>‹#›</a:t>
            </a:fld>
            <a:endParaRPr lang="en-US" dirty="0"/>
          </a:p>
        </p:txBody>
      </p:sp>
    </p:spTree>
    <p:extLst>
      <p:ext uri="{BB962C8B-B14F-4D97-AF65-F5344CB8AC3E}">
        <p14:creationId xmlns:p14="http://schemas.microsoft.com/office/powerpoint/2010/main" xmlns="" val="353384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6486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5313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2014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5726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6759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5107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32703-7BAC-4FB2-83DF-91CC4138D1B5}" type="datetimeFigureOut">
              <a:rPr lang="en-ZA" smtClean="0">
                <a:solidFill>
                  <a:prstClr val="black">
                    <a:tint val="75000"/>
                  </a:prstClr>
                </a:solidFill>
              </a:rPr>
              <a:pPr/>
              <a:t>2018/02/28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3F3B9-69D9-423D-8A04-C6634F52A62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43560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cs typeface="+mn-cs"/>
              </a:defRPr>
            </a:lvl1pPr>
          </a:lstStyle>
          <a:p>
            <a:pPr fontAlgn="base">
              <a:spcBef>
                <a:spcPct val="0"/>
              </a:spcBef>
              <a:spcAft>
                <a:spcPct val="0"/>
              </a:spcAft>
              <a:defRPr/>
            </a:pPr>
            <a:fld id="{F7076555-AFA2-4D0D-B5A5-4EB470950C26}" type="datetime1">
              <a:rPr lang="en-US"/>
              <a:pPr fontAlgn="base">
                <a:spcBef>
                  <a:spcPct val="0"/>
                </a:spcBef>
                <a:spcAft>
                  <a:spcPct val="0"/>
                </a:spcAft>
                <a:defRPr/>
              </a:pPr>
              <a:t>2/28/2018</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cs typeface="+mn-cs"/>
              </a:defRPr>
            </a:lvl1pPr>
          </a:lstStyle>
          <a:p>
            <a:pPr fontAlgn="base">
              <a:spcBef>
                <a:spcPct val="0"/>
              </a:spcBef>
              <a:spcAft>
                <a:spcPct val="0"/>
              </a:spcAft>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cs typeface="+mn-cs"/>
              </a:defRPr>
            </a:lvl1pPr>
          </a:lstStyle>
          <a:p>
            <a:pPr fontAlgn="base">
              <a:spcBef>
                <a:spcPct val="0"/>
              </a:spcBef>
              <a:spcAft>
                <a:spcPct val="0"/>
              </a:spcAft>
              <a:defRPr/>
            </a:pPr>
            <a:fld id="{1D347FFD-51D3-4D49-82FD-E8E6E7140B44}" type="slidenum">
              <a:rPr lang="en-US"/>
              <a:pPr fontAlgn="base">
                <a:spcBef>
                  <a:spcPct val="0"/>
                </a:spcBef>
                <a:spcAft>
                  <a:spcPct val="0"/>
                </a:spcAft>
                <a:defRPr/>
              </a:pPr>
              <a:t>‹#›</a:t>
            </a:fld>
            <a:endParaRPr lang="en-US" dirty="0"/>
          </a:p>
        </p:txBody>
      </p:sp>
      <p:pic>
        <p:nvPicPr>
          <p:cNvPr id="2055" name="Picture 7"/>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139386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mn-ea"/>
                <a:cs typeface="+mn-cs"/>
              </a:defRPr>
            </a:lvl1pPr>
          </a:lstStyle>
          <a:p>
            <a:pPr fontAlgn="base">
              <a:spcBef>
                <a:spcPct val="0"/>
              </a:spcBef>
              <a:spcAft>
                <a:spcPct val="0"/>
              </a:spcAft>
              <a:defRPr/>
            </a:pPr>
            <a:fld id="{F7076555-AFA2-4D0D-B5A5-4EB470950C26}" type="datetime1">
              <a:rPr lang="en-US"/>
              <a:pPr fontAlgn="base">
                <a:spcBef>
                  <a:spcPct val="0"/>
                </a:spcBef>
                <a:spcAft>
                  <a:spcPct val="0"/>
                </a:spcAft>
                <a:defRPr/>
              </a:pPr>
              <a:t>2/28/2018</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mn-ea"/>
                <a:cs typeface="+mn-cs"/>
              </a:defRPr>
            </a:lvl1pPr>
          </a:lstStyle>
          <a:p>
            <a:pPr fontAlgn="base">
              <a:spcBef>
                <a:spcPct val="0"/>
              </a:spcBef>
              <a:spcAft>
                <a:spcPct val="0"/>
              </a:spcAft>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ea typeface="+mn-ea"/>
                <a:cs typeface="+mn-cs"/>
              </a:defRPr>
            </a:lvl1pPr>
          </a:lstStyle>
          <a:p>
            <a:pPr fontAlgn="base">
              <a:spcBef>
                <a:spcPct val="0"/>
              </a:spcBef>
              <a:spcAft>
                <a:spcPct val="0"/>
              </a:spcAft>
              <a:defRPr/>
            </a:pPr>
            <a:fld id="{1D347FFD-51D3-4D49-82FD-E8E6E7140B44}" type="slidenum">
              <a:rPr lang="en-US"/>
              <a:pPr fontAlgn="base">
                <a:spcBef>
                  <a:spcPct val="0"/>
                </a:spcBef>
                <a:spcAft>
                  <a:spcPct val="0"/>
                </a:spcAft>
                <a:defRPr/>
              </a:pPr>
              <a:t>‹#›</a:t>
            </a:fld>
            <a:endParaRPr lang="en-US" dirty="0"/>
          </a:p>
        </p:txBody>
      </p:sp>
      <p:pic>
        <p:nvPicPr>
          <p:cNvPr id="2055" name="Picture 7"/>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16267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rliament.gov.za/" TargetMode="External"/><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4227665" y="1928510"/>
            <a:ext cx="6844843" cy="2987824"/>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285749" y="2127169"/>
            <a:ext cx="5524203" cy="2093919"/>
          </a:xfrm>
        </p:spPr>
        <p:txBody>
          <a:bodyPr>
            <a:noAutofit/>
          </a:bodyPr>
          <a:lstStyle/>
          <a:p>
            <a:pPr lvl="0">
              <a:spcBef>
                <a:spcPts val="0"/>
              </a:spcBef>
            </a:pPr>
            <a:r>
              <a:rPr lang="en-US" sz="2400" b="1" dirty="0">
                <a:solidFill>
                  <a:prstClr val="white">
                    <a:lumMod val="50000"/>
                  </a:prstClr>
                </a:solidFill>
                <a:latin typeface="Arial" panose="020B0604020202020204" pitchFamily="34" charset="0"/>
                <a:cs typeface="Arial" panose="020B0604020202020204" pitchFamily="34" charset="0"/>
              </a:rPr>
              <a:t>Presentation to the Portfolio Committee </a:t>
            </a:r>
          </a:p>
          <a:p>
            <a:pPr lvl="0">
              <a:spcBef>
                <a:spcPts val="0"/>
              </a:spcBef>
            </a:pPr>
            <a:r>
              <a:rPr lang="en-US" sz="2400" b="1" dirty="0">
                <a:solidFill>
                  <a:prstClr val="white">
                    <a:lumMod val="50000"/>
                  </a:prstClr>
                </a:solidFill>
                <a:latin typeface="Arial" panose="020B0604020202020204" pitchFamily="34" charset="0"/>
                <a:cs typeface="Arial" panose="020B0604020202020204" pitchFamily="34" charset="0"/>
              </a:rPr>
              <a:t>on Public Works</a:t>
            </a:r>
          </a:p>
          <a:p>
            <a:pPr lvl="0">
              <a:spcBef>
                <a:spcPts val="0"/>
              </a:spcBef>
            </a:pPr>
            <a:r>
              <a:rPr lang="en-US" sz="2400" b="1" dirty="0">
                <a:solidFill>
                  <a:prstClr val="white">
                    <a:lumMod val="50000"/>
                  </a:prstClr>
                </a:solidFill>
                <a:latin typeface="Arial" panose="020B0604020202020204" pitchFamily="34" charset="0"/>
                <a:cs typeface="Arial" panose="020B0604020202020204" pitchFamily="34" charset="0"/>
              </a:rPr>
              <a:t> </a:t>
            </a:r>
          </a:p>
          <a:p>
            <a:pPr lvl="0">
              <a:spcBef>
                <a:spcPts val="0"/>
              </a:spcBef>
            </a:pPr>
            <a:r>
              <a:rPr lang="en-US" sz="2400" b="1" dirty="0">
                <a:latin typeface="Arial" panose="020B0604020202020204" pitchFamily="34" charset="0"/>
                <a:ea typeface="Tahoma" pitchFamily="34" charset="0"/>
                <a:cs typeface="Arial" panose="020B0604020202020204" pitchFamily="34" charset="0"/>
              </a:rPr>
              <a:t>27 FEBRUARY </a:t>
            </a:r>
            <a:r>
              <a:rPr lang="en-US" sz="2400" b="1" dirty="0" smtClean="0">
                <a:latin typeface="Arial" panose="020B0604020202020204" pitchFamily="34" charset="0"/>
                <a:ea typeface="Tahoma" pitchFamily="34" charset="0"/>
                <a:cs typeface="Arial" panose="020B0604020202020204" pitchFamily="34" charset="0"/>
              </a:rPr>
              <a:t>2018</a:t>
            </a:r>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878" y="175096"/>
            <a:ext cx="3580806" cy="1372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629400" y="952955"/>
            <a:ext cx="2438400" cy="4739759"/>
          </a:xfrm>
          <a:prstGeom prst="rect">
            <a:avLst/>
          </a:prstGeom>
          <a:noFill/>
        </p:spPr>
        <p:txBody>
          <a:bodyPr wrap="square" rtlCol="0">
            <a:spAutoFit/>
          </a:bodyPr>
          <a:lstStyle/>
          <a:p>
            <a:r>
              <a:rPr lang="en-US" sz="5400" b="1" dirty="0" smtClean="0">
                <a:solidFill>
                  <a:srgbClr val="F79646">
                    <a:lumMod val="75000"/>
                  </a:srgbClr>
                </a:solidFill>
                <a:latin typeface="Franklin Gothic Demi" pitchFamily="34" charset="0"/>
              </a:rPr>
              <a:t>South Africa Works </a:t>
            </a:r>
            <a:r>
              <a:rPr lang="en-US" sz="3200" b="1" dirty="0" smtClean="0">
                <a:solidFill>
                  <a:srgbClr val="F79646">
                    <a:lumMod val="75000"/>
                  </a:srgbClr>
                </a:solidFill>
                <a:latin typeface="Franklin Gothic Demi" pitchFamily="34" charset="0"/>
              </a:rPr>
              <a:t>because of </a:t>
            </a:r>
            <a:r>
              <a:rPr lang="en-US" sz="5400" b="1" dirty="0" smtClean="0">
                <a:solidFill>
                  <a:srgbClr val="F79646">
                    <a:lumMod val="75000"/>
                  </a:srgbClr>
                </a:solidFill>
                <a:latin typeface="Franklin Gothic Demi" pitchFamily="34" charset="0"/>
              </a:rPr>
              <a:t>Public Works</a:t>
            </a:r>
            <a:endParaRPr lang="en-US" sz="5400" b="1" dirty="0">
              <a:solidFill>
                <a:srgbClr val="F79646">
                  <a:lumMod val="75000"/>
                </a:srgbClr>
              </a:solidFill>
              <a:latin typeface="Franklin Gothic Demi" pitchFamily="34" charset="0"/>
            </a:endParaRPr>
          </a:p>
        </p:txBody>
      </p:sp>
      <p:cxnSp>
        <p:nvCxnSpPr>
          <p:cNvPr id="7" name="Straight Connector 6"/>
          <p:cNvCxnSpPr/>
          <p:nvPr/>
        </p:nvCxnSpPr>
        <p:spPr>
          <a:xfrm>
            <a:off x="533400" y="6019800"/>
            <a:ext cx="4800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799" y="4887186"/>
            <a:ext cx="1632293" cy="93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descr="southafrica-flag1"/>
          <p:cNvPicPr>
            <a:picLocks noChangeAspect="1" noChangeArrowheads="1" noCrop="1"/>
          </p:cNvPicPr>
          <p:nvPr/>
        </p:nvPicPr>
        <p:blipFill>
          <a:blip r:embed="rId5" cstate="print"/>
          <a:srcRect/>
          <a:stretch>
            <a:fillRect/>
          </a:stretch>
        </p:blipFill>
        <p:spPr bwMode="auto">
          <a:xfrm>
            <a:off x="4398312" y="5037354"/>
            <a:ext cx="935688" cy="618424"/>
          </a:xfrm>
          <a:prstGeom prst="rect">
            <a:avLst/>
          </a:prstGeom>
          <a:noFill/>
          <a:ln w="9525">
            <a:noFill/>
            <a:miter lim="800000"/>
            <a:headEnd/>
            <a:tailEnd/>
          </a:ln>
        </p:spPr>
      </p:pic>
    </p:spTree>
    <p:extLst>
      <p:ext uri="{BB962C8B-B14F-4D97-AF65-F5344CB8AC3E}">
        <p14:creationId xmlns:p14="http://schemas.microsoft.com/office/powerpoint/2010/main" xmlns="" val="409459428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4. PROBLEM STATEMENT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7" name="Content Placeholder 1"/>
          <p:cNvSpPr txBox="1">
            <a:spLocks/>
          </p:cNvSpPr>
          <p:nvPr/>
        </p:nvSpPr>
        <p:spPr>
          <a:xfrm>
            <a:off x="457200" y="1196752"/>
            <a:ext cx="8435280"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600"/>
              </a:spcBef>
              <a:spcAft>
                <a:spcPts val="600"/>
              </a:spcAft>
              <a:buFont typeface="+mj-lt"/>
              <a:buAutoNum type="arabicPeriod" startAt="4"/>
            </a:pPr>
            <a:r>
              <a:rPr lang="en-GB" sz="2200" smtClean="0">
                <a:latin typeface="Cambria" panose="02040503050406030204" pitchFamily="18" charset="0"/>
              </a:rPr>
              <a:t>Weak/poor regulation of the </a:t>
            </a:r>
            <a:r>
              <a:rPr lang="en-ZA" sz="2200" smtClean="0">
                <a:latin typeface="Cambria" panose="02040503050406030204" pitchFamily="18" charset="0"/>
              </a:rPr>
              <a:t>construction and property industries leading to stifled growth and competition within the cited industries;</a:t>
            </a:r>
          </a:p>
          <a:p>
            <a:pPr marL="457200" indent="-457200" algn="just">
              <a:spcBef>
                <a:spcPts val="600"/>
              </a:spcBef>
              <a:spcAft>
                <a:spcPts val="600"/>
              </a:spcAft>
              <a:buFont typeface="+mj-lt"/>
              <a:buAutoNum type="arabicPeriod" startAt="4"/>
            </a:pPr>
            <a:r>
              <a:rPr lang="en-GB" sz="2200" smtClean="0">
                <a:latin typeface="Cambria" panose="02040503050406030204" pitchFamily="18" charset="0"/>
              </a:rPr>
              <a:t>Unacceptable slow pace of transformation within the construction and property industries;</a:t>
            </a:r>
          </a:p>
          <a:p>
            <a:pPr marL="457200" indent="-457200" algn="just">
              <a:spcBef>
                <a:spcPts val="600"/>
              </a:spcBef>
              <a:spcAft>
                <a:spcPts val="600"/>
              </a:spcAft>
              <a:buFont typeface="+mj-lt"/>
              <a:buAutoNum type="arabicPeriod" startAt="6"/>
            </a:pPr>
            <a:r>
              <a:rPr lang="en-ZA" sz="2200" smtClean="0">
                <a:latin typeface="Cambria" panose="02040503050406030204" pitchFamily="18" charset="0"/>
              </a:rPr>
              <a:t>Lack of effective mechanisms to address conflict in the construction industry. </a:t>
            </a:r>
            <a:endParaRPr lang="en-GB" sz="2200" smtClean="0">
              <a:latin typeface="Cambria" panose="02040503050406030204" pitchFamily="18" charset="0"/>
            </a:endParaRPr>
          </a:p>
          <a:p>
            <a:pPr marL="457200" indent="-457200" algn="just">
              <a:buFont typeface="+mj-lt"/>
              <a:buAutoNum type="arabicPeriod" startAt="5"/>
            </a:pPr>
            <a:endParaRPr lang="en-GB" sz="2400" smtClean="0">
              <a:latin typeface="Cambria" panose="02040503050406030204" pitchFamily="18" charset="0"/>
            </a:endParaRPr>
          </a:p>
          <a:p>
            <a:pPr marL="457200" indent="-457200" algn="just">
              <a:buFont typeface="+mj-lt"/>
              <a:buAutoNum type="arabicPeriod" startAt="5"/>
            </a:pPr>
            <a:endParaRPr lang="en-GB" sz="2400" dirty="0">
              <a:latin typeface="Cambria" panose="02040503050406030204" pitchFamily="18" charset="0"/>
            </a:endParaRPr>
          </a:p>
        </p:txBody>
      </p:sp>
      <p:sp>
        <p:nvSpPr>
          <p:cNvPr id="9" name="TextBox 8"/>
          <p:cNvSpPr txBox="1"/>
          <p:nvPr/>
        </p:nvSpPr>
        <p:spPr>
          <a:xfrm>
            <a:off x="7740352" y="6165304"/>
            <a:ext cx="1152128" cy="461665"/>
          </a:xfrm>
          <a:prstGeom prst="rect">
            <a:avLst/>
          </a:prstGeom>
          <a:noFill/>
        </p:spPr>
        <p:txBody>
          <a:bodyPr wrap="square" rtlCol="0">
            <a:spAutoFit/>
          </a:bodyPr>
          <a:lstStyle/>
          <a:p>
            <a:pPr algn="ctr"/>
            <a:r>
              <a:rPr lang="en-US" sz="2400" b="1" dirty="0" smtClean="0">
                <a:latin typeface="Calibri" panose="020F0502020204030204" pitchFamily="34" charset="0"/>
              </a:rPr>
              <a:t>Slide 9</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3059491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5. PROJECT PURPOSE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Content Placeholder 1"/>
          <p:cNvSpPr txBox="1">
            <a:spLocks/>
          </p:cNvSpPr>
          <p:nvPr/>
        </p:nvSpPr>
        <p:spPr>
          <a:xfrm>
            <a:off x="467544" y="879040"/>
            <a:ext cx="8568952" cy="50875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200" smtClean="0">
                <a:latin typeface="Cambria" panose="02040503050406030204" pitchFamily="18" charset="0"/>
              </a:rPr>
              <a:t>DPW’s 2015-20 Strategic Plan prioritizes the review of the Department's White Papers: </a:t>
            </a:r>
          </a:p>
          <a:p>
            <a:pPr marL="457200" indent="-457200">
              <a:lnSpc>
                <a:spcPct val="150000"/>
              </a:lnSpc>
              <a:buFont typeface="+mj-lt"/>
              <a:buAutoNum type="arabicPeriod"/>
            </a:pPr>
            <a:r>
              <a:rPr lang="en-US" sz="2200" smtClean="0">
                <a:latin typeface="Cambria" panose="02040503050406030204" pitchFamily="18" charset="0"/>
              </a:rPr>
              <a:t>to define the Department's role </a:t>
            </a:r>
            <a:r>
              <a:rPr lang="en-GB" sz="2200" smtClean="0">
                <a:latin typeface="Cambria" panose="02040503050406030204" pitchFamily="18" charset="0"/>
              </a:rPr>
              <a:t>in a developmental State </a:t>
            </a:r>
          </a:p>
          <a:p>
            <a:pPr marL="465138" indent="0">
              <a:lnSpc>
                <a:spcPct val="150000"/>
              </a:lnSpc>
              <a:buFont typeface="Arial" pitchFamily="34" charset="0"/>
              <a:buNone/>
            </a:pPr>
            <a:r>
              <a:rPr lang="en-GB" sz="2200" i="1" smtClean="0">
                <a:latin typeface="Cambria" panose="02040503050406030204" pitchFamily="18" charset="0"/>
              </a:rPr>
              <a:t>(through promulgation of a Public Works Act)</a:t>
            </a:r>
            <a:endParaRPr lang="en-US" sz="2200" i="1" smtClean="0">
              <a:latin typeface="Cambria" panose="02040503050406030204" pitchFamily="18" charset="0"/>
            </a:endParaRPr>
          </a:p>
          <a:p>
            <a:pPr marL="457200" indent="-457200">
              <a:lnSpc>
                <a:spcPct val="150000"/>
              </a:lnSpc>
              <a:buFont typeface="+mj-lt"/>
              <a:buAutoNum type="arabicPeriod" startAt="2"/>
            </a:pPr>
            <a:r>
              <a:rPr lang="en-US" sz="2400" smtClean="0">
                <a:latin typeface="Cambria" panose="02040503050406030204" pitchFamily="18" charset="0"/>
              </a:rPr>
              <a:t>to reinforce DPW’s role in driving transformation in the construction and property sectors. </a:t>
            </a:r>
          </a:p>
          <a:p>
            <a:pPr marL="457200" indent="-457200">
              <a:lnSpc>
                <a:spcPct val="150000"/>
              </a:lnSpc>
              <a:buFont typeface="+mj-lt"/>
              <a:buAutoNum type="arabicPeriod" startAt="2"/>
            </a:pPr>
            <a:r>
              <a:rPr lang="en-US" sz="2400" smtClean="0">
                <a:latin typeface="Cambria" panose="02040503050406030204" pitchFamily="18" charset="0"/>
              </a:rPr>
              <a:t>to review and update policy goals and approaches to address current events within the context of the local and global construction and property sectors.</a:t>
            </a:r>
            <a:endParaRPr lang="en-ZA" sz="2200" dirty="0">
              <a:solidFill>
                <a:srgbClr val="FF0000"/>
              </a:solidFill>
              <a:latin typeface="Cambria" panose="02040503050406030204" pitchFamily="18" charset="0"/>
              <a:cs typeface="Arial" panose="020B0604020202020204" pitchFamily="34" charset="0"/>
            </a:endParaRPr>
          </a:p>
        </p:txBody>
      </p:sp>
      <p:sp>
        <p:nvSpPr>
          <p:cNvPr id="9" name="TextBox 8"/>
          <p:cNvSpPr txBox="1"/>
          <p:nvPr/>
        </p:nvSpPr>
        <p:spPr>
          <a:xfrm>
            <a:off x="7524328" y="6165304"/>
            <a:ext cx="1296144" cy="461665"/>
          </a:xfrm>
          <a:prstGeom prst="rect">
            <a:avLst/>
          </a:prstGeom>
          <a:noFill/>
        </p:spPr>
        <p:txBody>
          <a:bodyPr wrap="square" rtlCol="0">
            <a:spAutoFit/>
          </a:bodyPr>
          <a:lstStyle/>
          <a:p>
            <a:pPr algn="ctr"/>
            <a:r>
              <a:rPr lang="en-US" sz="2400" b="1" dirty="0" smtClean="0">
                <a:latin typeface="Calibri" panose="020F0502020204030204" pitchFamily="34" charset="0"/>
              </a:rPr>
              <a:t>Slide 10</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1124189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endParaRPr lang="en-ZA" sz="2400" b="1" dirty="0" smtClean="0">
              <a:solidFill>
                <a:schemeClr val="tx1"/>
              </a:solidFill>
              <a:latin typeface="Arial" panose="020B0604020202020204" pitchFamily="34" charset="0"/>
              <a:ea typeface="Calibri" pitchFamily="34" charset="0"/>
              <a:cs typeface="Arial" panose="020B0604020202020204" pitchFamily="34" charset="0"/>
            </a:endParaRP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Title 2"/>
          <p:cNvSpPr txBox="1">
            <a:spLocks/>
          </p:cNvSpPr>
          <p:nvPr/>
        </p:nvSpPr>
        <p:spPr>
          <a:xfrm>
            <a:off x="457200" y="2060848"/>
            <a:ext cx="8229600" cy="29523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gn="ctr">
              <a:lnSpc>
                <a:spcPct val="200000"/>
              </a:lnSpc>
            </a:pPr>
            <a:r>
              <a:rPr lang="en-ZA" sz="3200" b="1" dirty="0">
                <a:solidFill>
                  <a:srgbClr val="F79646">
                    <a:lumMod val="50000"/>
                  </a:srgbClr>
                </a:solidFill>
                <a:latin typeface="Cambria" panose="02040503050406030204" pitchFamily="18" charset="0"/>
                <a:ea typeface="Calibri"/>
              </a:rPr>
              <a:t>B. </a:t>
            </a:r>
            <a:br>
              <a:rPr lang="en-ZA" sz="3200" b="1" dirty="0">
                <a:solidFill>
                  <a:srgbClr val="F79646">
                    <a:lumMod val="50000"/>
                  </a:srgbClr>
                </a:solidFill>
                <a:latin typeface="Cambria" panose="02040503050406030204" pitchFamily="18" charset="0"/>
                <a:ea typeface="Calibri"/>
              </a:rPr>
            </a:br>
            <a:r>
              <a:rPr lang="en-ZA" sz="3200" b="1" dirty="0">
                <a:solidFill>
                  <a:srgbClr val="F79646">
                    <a:lumMod val="50000"/>
                  </a:srgbClr>
                </a:solidFill>
                <a:latin typeface="Cambria" panose="02040503050406030204" pitchFamily="18" charset="0"/>
                <a:ea typeface="Calibri"/>
              </a:rPr>
              <a:t>TARGETS, PROGRESS TO DATE &amp; CHALLENGES</a:t>
            </a:r>
            <a:r>
              <a:rPr lang="en-ZA" sz="3200" b="1" dirty="0" smtClean="0">
                <a:solidFill>
                  <a:srgbClr val="F79646">
                    <a:lumMod val="50000"/>
                  </a:srgbClr>
                </a:solidFill>
                <a:latin typeface="Cambria" panose="02040503050406030204" pitchFamily="18" charset="0"/>
                <a:ea typeface="Calibri"/>
              </a:rPr>
              <a:t/>
            </a:r>
            <a:br>
              <a:rPr lang="en-ZA" sz="3200" b="1" dirty="0" smtClean="0">
                <a:solidFill>
                  <a:srgbClr val="F79646">
                    <a:lumMod val="50000"/>
                  </a:srgbClr>
                </a:solidFill>
                <a:latin typeface="Cambria" panose="02040503050406030204" pitchFamily="18" charset="0"/>
                <a:ea typeface="Calibri"/>
              </a:rPr>
            </a:br>
            <a:endParaRPr lang="en-ZA" sz="3200" b="1" dirty="0">
              <a:solidFill>
                <a:srgbClr val="F79646">
                  <a:lumMod val="50000"/>
                </a:srgbClr>
              </a:solidFill>
              <a:latin typeface="Cambria" panose="02040503050406030204" pitchFamily="18" charset="0"/>
              <a:ea typeface="Calibri"/>
            </a:endParaRPr>
          </a:p>
        </p:txBody>
      </p:sp>
      <p:sp>
        <p:nvSpPr>
          <p:cNvPr id="7" name="TextBox 6"/>
          <p:cNvSpPr txBox="1"/>
          <p:nvPr/>
        </p:nvSpPr>
        <p:spPr>
          <a:xfrm>
            <a:off x="7452320" y="6237410"/>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11</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4084939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6. TARGETS IN TERMS OF THE 2014-19 PLAN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graphicFrame>
        <p:nvGraphicFramePr>
          <p:cNvPr id="7" name="Content Placeholder 8"/>
          <p:cNvGraphicFramePr>
            <a:graphicFrameLocks/>
          </p:cNvGraphicFramePr>
          <p:nvPr>
            <p:extLst>
              <p:ext uri="{D42A27DB-BD31-4B8C-83A1-F6EECF244321}">
                <p14:modId xmlns:p14="http://schemas.microsoft.com/office/powerpoint/2010/main" xmlns="" val="1996759688"/>
              </p:ext>
            </p:extLst>
          </p:nvPr>
        </p:nvGraphicFramePr>
        <p:xfrm>
          <a:off x="251520" y="980728"/>
          <a:ext cx="8784976" cy="4602480"/>
        </p:xfrm>
        <a:graphic>
          <a:graphicData uri="http://schemas.openxmlformats.org/drawingml/2006/table">
            <a:tbl>
              <a:tblPr firstRow="1" bandRow="1"/>
              <a:tblGrid>
                <a:gridCol w="2304256"/>
                <a:gridCol w="6480720"/>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l"/>
                      <a:r>
                        <a:rPr lang="en-US" sz="2000" dirty="0" smtClean="0">
                          <a:latin typeface="Cambria" panose="02040503050406030204" pitchFamily="18" charset="0"/>
                        </a:rPr>
                        <a:t>Time</a:t>
                      </a:r>
                      <a:r>
                        <a:rPr lang="en-US" sz="2000" baseline="0" dirty="0" smtClean="0">
                          <a:latin typeface="Cambria" panose="02040503050406030204" pitchFamily="18" charset="0"/>
                        </a:rPr>
                        <a:t> Horizon</a:t>
                      </a:r>
                      <a:endParaRPr lang="en-GB" sz="2000" dirty="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just"/>
                      <a:r>
                        <a:rPr lang="en-US" sz="2000" dirty="0" smtClean="0">
                          <a:latin typeface="Cambria" panose="02040503050406030204" pitchFamily="18" charset="0"/>
                        </a:rPr>
                        <a:t>Deliverables</a:t>
                      </a:r>
                      <a:endParaRPr lang="en-GB" sz="2000" dirty="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mbria" panose="02040503050406030204" pitchFamily="18" charset="0"/>
                        </a:rPr>
                        <a:t>Year 5 (2018/19) </a:t>
                      </a:r>
                      <a:endParaRPr lang="en-GB" sz="2000" dirty="0" smtClean="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r>
                        <a:rPr lang="en-GB" sz="2000" u="none" strike="noStrike" kern="1200" baseline="0" dirty="0" smtClean="0">
                          <a:latin typeface="Cambria" panose="02040503050406030204" pitchFamily="18" charset="0"/>
                        </a:rPr>
                        <a:t>Public Works Act promulgated</a:t>
                      </a:r>
                      <a:endParaRPr lang="en-GB" sz="2000" dirty="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mbria" panose="02040503050406030204" pitchFamily="18" charset="0"/>
                        </a:rPr>
                        <a:t>Year 4 (2017/18) </a:t>
                      </a:r>
                      <a:endParaRPr lang="en-GB" sz="2000" dirty="0" smtClean="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Public</a:t>
                      </a:r>
                      <a:r>
                        <a:rPr lang="en-US" sz="2000" baseline="0" dirty="0" smtClean="0">
                          <a:latin typeface="Cambria" panose="02040503050406030204" pitchFamily="18" charset="0"/>
                        </a:rPr>
                        <a:t> Works Bill </a:t>
                      </a:r>
                      <a:endParaRPr lang="en-GB" sz="2000" dirty="0">
                        <a:solidFill>
                          <a:srgbClr val="0000CC"/>
                        </a:solidFill>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2000" dirty="0" smtClean="0">
                          <a:latin typeface="Cambria" panose="02040503050406030204" pitchFamily="18" charset="0"/>
                        </a:rPr>
                        <a:t>Year 3 (2016/17) </a:t>
                      </a:r>
                      <a:endParaRPr lang="en-GB" sz="2000" dirty="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2000" u="none" strike="noStrike" kern="1200" baseline="0" dirty="0" smtClean="0">
                          <a:latin typeface="Cambria" panose="02040503050406030204" pitchFamily="18" charset="0"/>
                        </a:rPr>
                        <a:t>Draft Public Works Bill submitted to</a:t>
                      </a:r>
                    </a:p>
                    <a:p>
                      <a:r>
                        <a:rPr lang="en-GB" sz="2000" u="none" strike="noStrike" kern="1200" baseline="0" dirty="0" smtClean="0">
                          <a:latin typeface="Cambria" panose="02040503050406030204" pitchFamily="18" charset="0"/>
                        </a:rPr>
                        <a:t>Cabinet for approval to publish for public Comment</a:t>
                      </a:r>
                      <a:endParaRPr lang="en-GB" sz="2000" dirty="0">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2000" dirty="0" smtClean="0">
                          <a:latin typeface="Cambria" panose="02040503050406030204" pitchFamily="18" charset="0"/>
                        </a:rPr>
                        <a:t>Year 2 (2015/16)</a:t>
                      </a:r>
                      <a:endParaRPr lang="en-GB" sz="2000" dirty="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2000" u="none" strike="noStrike" kern="1200" baseline="0" dirty="0" smtClean="0">
                          <a:latin typeface="Cambria" panose="02040503050406030204" pitchFamily="18" charset="0"/>
                        </a:rPr>
                        <a:t>Draft Public Works White Paper gazetted for public comments</a:t>
                      </a:r>
                      <a:endParaRPr lang="en-GB" sz="2000" dirty="0">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mbria" panose="02040503050406030204" pitchFamily="18" charset="0"/>
                        </a:rPr>
                        <a:t>Year 1 (2014/15) </a:t>
                      </a:r>
                      <a:endParaRPr lang="en-GB" sz="2000" dirty="0" smtClean="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latin typeface="Cambria" panose="02040503050406030204" pitchFamily="18" charset="0"/>
                        </a:rPr>
                        <a:t>Draft Public Work Paper developed </a:t>
                      </a:r>
                      <a:endParaRPr lang="en-GB" sz="2000" kern="1200" dirty="0" smtClean="0">
                        <a:solidFill>
                          <a:srgbClr val="0000CC"/>
                        </a:solidFill>
                        <a:latin typeface="Cambria" panose="02040503050406030204" pitchFamily="18"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mbria" panose="02040503050406030204" pitchFamily="18" charset="0"/>
                        </a:rPr>
                        <a:t>Related targets</a:t>
                      </a:r>
                      <a:endParaRPr lang="en-GB" sz="2000" dirty="0" smtClean="0">
                        <a:solidFill>
                          <a:schemeClr val="tx1"/>
                        </a:solidFill>
                        <a:latin typeface="Cambria" panose="020405030504060302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7663" marR="0" indent="-347663"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kern="1200" dirty="0" smtClean="0">
                          <a:latin typeface="Cambria" panose="02040503050406030204" pitchFamily="18" charset="0"/>
                        </a:rPr>
                        <a:t>Draft amendments to CIDB</a:t>
                      </a:r>
                      <a:r>
                        <a:rPr lang="en-US" sz="2000" kern="1200" baseline="0" dirty="0" smtClean="0">
                          <a:latin typeface="Cambria" panose="02040503050406030204" pitchFamily="18" charset="0"/>
                        </a:rPr>
                        <a:t>, CBE Act and 6 BEPCs Acts</a:t>
                      </a:r>
                    </a:p>
                    <a:p>
                      <a:pPr marL="347663" marR="0" indent="-347663"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kern="1200" baseline="0" dirty="0" err="1" smtClean="0">
                          <a:latin typeface="Cambria" panose="02040503050406030204" pitchFamily="18" charset="0"/>
                        </a:rPr>
                        <a:t>Agre’ment</a:t>
                      </a:r>
                      <a:r>
                        <a:rPr lang="en-US" sz="2000" kern="1200" baseline="0" dirty="0" smtClean="0">
                          <a:latin typeface="Cambria" panose="02040503050406030204" pitchFamily="18" charset="0"/>
                        </a:rPr>
                        <a:t> SA Bill</a:t>
                      </a:r>
                    </a:p>
                    <a:p>
                      <a:pPr marL="347663" marR="0" indent="-347663"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kern="1200" baseline="0" dirty="0" smtClean="0">
                          <a:latin typeface="Cambria" panose="02040503050406030204" pitchFamily="18" charset="0"/>
                        </a:rPr>
                        <a:t>Draft IDT Bill </a:t>
                      </a:r>
                    </a:p>
                    <a:p>
                      <a:pPr marL="347663" marR="0" indent="-347663"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kern="1200" dirty="0" smtClean="0">
                          <a:latin typeface="Cambria" panose="02040503050406030204" pitchFamily="18" charset="0"/>
                        </a:rPr>
                        <a:t>Revised construction</a:t>
                      </a:r>
                      <a:r>
                        <a:rPr lang="en-US" sz="2000" kern="1200" baseline="0" dirty="0" smtClean="0">
                          <a:latin typeface="Cambria" panose="02040503050406030204" pitchFamily="18" charset="0"/>
                        </a:rPr>
                        <a:t> and property sector codes submitted to DTI for approval</a:t>
                      </a:r>
                      <a:endParaRPr lang="en-GB" sz="2000" kern="1200" dirty="0" smtClean="0">
                        <a:solidFill>
                          <a:schemeClr val="tx1"/>
                        </a:solidFill>
                        <a:latin typeface="Cambria" panose="02040503050406030204" pitchFamily="18"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bl>
          </a:graphicData>
        </a:graphic>
      </p:graphicFrame>
      <p:sp>
        <p:nvSpPr>
          <p:cNvPr id="9" name="TextBox 8"/>
          <p:cNvSpPr txBox="1"/>
          <p:nvPr/>
        </p:nvSpPr>
        <p:spPr>
          <a:xfrm>
            <a:off x="7740352" y="6165304"/>
            <a:ext cx="1224136" cy="461665"/>
          </a:xfrm>
          <a:prstGeom prst="rect">
            <a:avLst/>
          </a:prstGeom>
          <a:noFill/>
        </p:spPr>
        <p:txBody>
          <a:bodyPr wrap="square" rtlCol="0">
            <a:spAutoFit/>
          </a:bodyPr>
          <a:lstStyle/>
          <a:p>
            <a:pPr algn="ctr"/>
            <a:r>
              <a:rPr lang="en-US" sz="2400" b="1" dirty="0" smtClean="0">
                <a:latin typeface="Calibri" panose="020F0502020204030204" pitchFamily="34" charset="0"/>
              </a:rPr>
              <a:t>Slide 12</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3888224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7. PERFORMANCE: 2014/15 – Q3 2017/18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xmlns="" val="3064417824"/>
              </p:ext>
            </p:extLst>
          </p:nvPr>
        </p:nvGraphicFramePr>
        <p:xfrm>
          <a:off x="107504" y="980728"/>
          <a:ext cx="8892481" cy="5050654"/>
        </p:xfrm>
        <a:graphic>
          <a:graphicData uri="http://schemas.openxmlformats.org/drawingml/2006/table">
            <a:tbl>
              <a:tblPr firstRow="1" bandRow="1"/>
              <a:tblGrid>
                <a:gridCol w="1475656"/>
                <a:gridCol w="1588140"/>
                <a:gridCol w="1569262"/>
                <a:gridCol w="1487622"/>
                <a:gridCol w="1440160"/>
                <a:gridCol w="1331641"/>
              </a:tblGrid>
              <a:tr h="293997">
                <a:tc>
                  <a:txBody>
                    <a:bodyPr/>
                    <a:lstStyle/>
                    <a:p>
                      <a:r>
                        <a:rPr lang="en-GB" sz="1400" b="1" dirty="0" smtClean="0">
                          <a:solidFill>
                            <a:schemeClr val="bg1"/>
                          </a:solidFill>
                          <a:latin typeface="Cambria" panose="02040503050406030204" pitchFamily="18" charset="0"/>
                        </a:rPr>
                        <a:t>2014/15</a:t>
                      </a:r>
                      <a:endParaRPr lang="en-GB" sz="1400" b="1" dirty="0">
                        <a:solidFill>
                          <a:schemeClr val="bg1"/>
                        </a:solidFill>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latin typeface="Cambria" panose="02040503050406030204" pitchFamily="18" charset="0"/>
                        </a:rPr>
                        <a:t>2015/16</a:t>
                      </a:r>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latin typeface="Cambria" panose="02040503050406030204" pitchFamily="18" charset="0"/>
                        </a:rPr>
                        <a:t>2016/17</a:t>
                      </a:r>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latin typeface="Cambria" panose="02040503050406030204" pitchFamily="18" charset="0"/>
                        </a:rPr>
                        <a:t>2017/18</a:t>
                      </a:r>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latin typeface="Cambria" panose="02040503050406030204" pitchFamily="18" charset="0"/>
                        </a:rPr>
                        <a:t>2018/19</a:t>
                      </a:r>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1400" dirty="0" smtClean="0">
                          <a:latin typeface="Cambria" panose="02040503050406030204" pitchFamily="18" charset="0"/>
                        </a:rPr>
                        <a:t>2019/20</a:t>
                      </a:r>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1940381">
                <a:tc>
                  <a:txBody>
                    <a:bodyPr/>
                    <a:lstStyle/>
                    <a:p>
                      <a:r>
                        <a:rPr lang="en-GB" sz="1400" u="none" strike="noStrike" kern="1200" baseline="0" dirty="0" smtClean="0">
                          <a:latin typeface="Cambria" panose="02040503050406030204" pitchFamily="18" charset="0"/>
                        </a:rPr>
                        <a:t>Draft Public Works White Paper developed</a:t>
                      </a:r>
                    </a:p>
                    <a:p>
                      <a:endParaRPr lang="en-US" sz="1400" u="none" strike="noStrike" kern="1200" baseline="0" dirty="0" smtClean="0">
                        <a:latin typeface="Cambria" panose="02040503050406030204" pitchFamily="18" charset="0"/>
                      </a:endParaRPr>
                    </a:p>
                    <a:p>
                      <a:endParaRPr lang="en-US" sz="1400" u="none" strike="noStrike" kern="1200" baseline="0" dirty="0" smtClean="0">
                        <a:latin typeface="Cambria" panose="02040503050406030204" pitchFamily="18" charset="0"/>
                      </a:endParaRPr>
                    </a:p>
                    <a:p>
                      <a:endParaRPr lang="en-US" sz="1400" u="none" strike="noStrike" kern="1200" baseline="0" dirty="0" smtClean="0">
                        <a:latin typeface="Cambria" panose="02040503050406030204" pitchFamily="18" charset="0"/>
                      </a:endParaRPr>
                    </a:p>
                    <a:p>
                      <a:r>
                        <a:rPr lang="en-US" sz="1400" u="none" strike="noStrike" kern="1200" baseline="0" dirty="0" smtClean="0">
                          <a:latin typeface="Cambria" panose="02040503050406030204" pitchFamily="18" charset="0"/>
                        </a:rPr>
                        <a:t>(Not Achieved)</a:t>
                      </a:r>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1400" u="none" strike="noStrike" kern="1200" baseline="0" dirty="0" smtClean="0">
                          <a:latin typeface="Cambria" panose="02040503050406030204" pitchFamily="18" charset="0"/>
                        </a:rPr>
                        <a:t>Draft Public Works White Paper gazetted for public comments</a:t>
                      </a:r>
                    </a:p>
                    <a:p>
                      <a:endParaRPr lang="en-US" sz="1400" u="none" strike="noStrike" kern="1200" baseline="0" dirty="0" smtClean="0">
                        <a:latin typeface="Cambria" panose="02040503050406030204" pitchFamily="18" charset="0"/>
                      </a:endParaRPr>
                    </a:p>
                    <a:p>
                      <a:endParaRPr lang="en-US" sz="1400" u="none" strike="noStrike" kern="1200" baseline="0" dirty="0" smtClean="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latin typeface="Cambria" panose="02040503050406030204" pitchFamily="18" charset="0"/>
                        </a:rPr>
                        <a:t>(Not Achieved)</a:t>
                      </a:r>
                      <a:endParaRPr lang="en-GB" sz="1400" dirty="0" smtClean="0">
                        <a:latin typeface="Cambria" panose="02040503050406030204" pitchFamily="18" charset="0"/>
                      </a:endParaRPr>
                    </a:p>
                    <a:p>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1400" u="none" strike="noStrike" kern="1200" baseline="0" dirty="0" smtClean="0">
                          <a:latin typeface="Cambria" panose="02040503050406030204" pitchFamily="18" charset="0"/>
                        </a:rPr>
                        <a:t>Draft Public Works White Paper gazetted for public comments</a:t>
                      </a:r>
                    </a:p>
                    <a:p>
                      <a:endParaRPr lang="en-US" sz="1400" u="none" strike="noStrike" kern="1200" baseline="0" dirty="0" smtClean="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latin typeface="Cambria" panose="02040503050406030204" pitchFamily="18" charset="0"/>
                        </a:rPr>
                        <a:t>(Not Achieved)</a:t>
                      </a:r>
                      <a:endParaRPr lang="en-GB" sz="1400" dirty="0" smtClean="0">
                        <a:latin typeface="Cambria" panose="02040503050406030204" pitchFamily="18" charset="0"/>
                      </a:endParaRPr>
                    </a:p>
                    <a:p>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smtClean="0">
                          <a:latin typeface="Cambria" panose="02040503050406030204" pitchFamily="18" charset="0"/>
                        </a:rPr>
                        <a:t>Draft Public Works White Paper gazetted for public comments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u="none" strike="noStrike" kern="1200" baseline="0" dirty="0" smtClean="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latin typeface="Cambria" panose="02040503050406030204" pitchFamily="18" charset="0"/>
                        </a:rPr>
                        <a:t>(Not  going to be Achieved)</a:t>
                      </a:r>
                      <a:endParaRPr lang="en-GB" sz="1400" dirty="0" smtClean="0">
                        <a:latin typeface="Cambria" panose="02040503050406030204" pitchFamily="18" charset="0"/>
                      </a:endParaRPr>
                    </a:p>
                    <a:p>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smtClean="0">
                          <a:latin typeface="Cambria" panose="02040503050406030204" pitchFamily="18" charset="0"/>
                        </a:rPr>
                        <a:t>Draft Public Works Bill gazetted for public comments</a:t>
                      </a:r>
                      <a:endParaRPr lang="en-GB" sz="1400" dirty="0" smtClean="0">
                        <a:latin typeface="Cambria" panose="02040503050406030204" pitchFamily="18" charset="0"/>
                      </a:endParaRPr>
                    </a:p>
                    <a:p>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smtClean="0">
                          <a:latin typeface="Cambria" panose="02040503050406030204" pitchFamily="18" charset="0"/>
                        </a:rPr>
                        <a:t>Public Works Act promulgated</a:t>
                      </a:r>
                      <a:endParaRPr lang="en-GB" sz="1400" dirty="0" smtClean="0">
                        <a:latin typeface="Cambria" panose="02040503050406030204" pitchFamily="18" charset="0"/>
                      </a:endParaRPr>
                    </a:p>
                    <a:p>
                      <a:endParaRPr lang="en-GB" sz="14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734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CC"/>
                          </a:solidFill>
                          <a:latin typeface="Cambria" panose="02040503050406030204" pitchFamily="18" charset="0"/>
                        </a:rPr>
                        <a:t>Project Conceptualization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CC"/>
                          </a:solidFill>
                          <a:latin typeface="Cambria" panose="02040503050406030204" pitchFamily="18" charset="0"/>
                        </a:rPr>
                        <a:t>(Actual Deliverable)</a:t>
                      </a:r>
                      <a:endParaRPr lang="en-GB" sz="1200" dirty="0">
                        <a:solidFill>
                          <a:srgbClr val="0000CC"/>
                        </a:solidFill>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1200" dirty="0" smtClean="0">
                        <a:latin typeface="Cambria" panose="02040503050406030204" pitchFamily="18" charset="0"/>
                      </a:endParaRPr>
                    </a:p>
                    <a:p>
                      <a:r>
                        <a:rPr lang="en-US" sz="1200" dirty="0" smtClean="0">
                          <a:solidFill>
                            <a:srgbClr val="0000CC"/>
                          </a:solidFill>
                          <a:latin typeface="Cambria" panose="02040503050406030204" pitchFamily="18" charset="0"/>
                        </a:rPr>
                        <a:t>Efforts</a:t>
                      </a:r>
                      <a:r>
                        <a:rPr lang="en-US" sz="1200" baseline="0" dirty="0" smtClean="0">
                          <a:solidFill>
                            <a:srgbClr val="0000CC"/>
                          </a:solidFill>
                          <a:latin typeface="Cambria" panose="02040503050406030204" pitchFamily="18" charset="0"/>
                        </a:rPr>
                        <a:t> to procure external expertise</a:t>
                      </a:r>
                    </a:p>
                    <a:p>
                      <a:endParaRPr lang="en-US" sz="1200" baseline="0" dirty="0" smtClean="0">
                        <a:solidFill>
                          <a:srgbClr val="0000CC"/>
                        </a:solidFill>
                        <a:latin typeface="Cambria" panose="02040503050406030204" pitchFamily="18" charset="0"/>
                      </a:endParaRPr>
                    </a:p>
                    <a:p>
                      <a:endParaRPr lang="en-US" sz="1200" baseline="0" dirty="0" smtClean="0">
                        <a:solidFill>
                          <a:srgbClr val="0000CC"/>
                        </a:solidFill>
                        <a:latin typeface="Cambria" panose="02040503050406030204" pitchFamily="18" charset="0"/>
                      </a:endParaRPr>
                    </a:p>
                    <a:p>
                      <a:endParaRPr lang="en-US" sz="1200" baseline="0" dirty="0" smtClean="0">
                        <a:solidFill>
                          <a:srgbClr val="0000CC"/>
                        </a:solidFill>
                        <a:latin typeface="Cambria" panose="02040503050406030204" pitchFamily="18" charset="0"/>
                      </a:endParaRPr>
                    </a:p>
                    <a:p>
                      <a:endParaRPr lang="en-US" sz="1200" baseline="0" dirty="0" smtClean="0">
                        <a:solidFill>
                          <a:srgbClr val="0000CC"/>
                        </a:solidFill>
                        <a:latin typeface="Cambria" panose="02040503050406030204" pitchFamily="18" charset="0"/>
                      </a:endParaRPr>
                    </a:p>
                    <a:p>
                      <a:endParaRPr lang="en-US" sz="1200" baseline="0" dirty="0" smtClean="0">
                        <a:solidFill>
                          <a:srgbClr val="0000CC"/>
                        </a:solidFill>
                        <a:latin typeface="Cambria" panose="02040503050406030204" pitchFamily="18" charset="0"/>
                      </a:endParaRPr>
                    </a:p>
                    <a:p>
                      <a:endParaRPr lang="en-US" sz="1200" baseline="0" dirty="0" smtClean="0">
                        <a:solidFill>
                          <a:srgbClr val="0000CC"/>
                        </a:solidFill>
                        <a:latin typeface="Cambria" panose="02040503050406030204" pitchFamily="18" charset="0"/>
                      </a:endParaRPr>
                    </a:p>
                    <a:p>
                      <a:endParaRPr lang="en-US" sz="1200" baseline="0" dirty="0" smtClean="0">
                        <a:solidFill>
                          <a:srgbClr val="0000CC"/>
                        </a:solidFill>
                        <a:latin typeface="Cambria" panose="02040503050406030204" pitchFamily="18" charset="0"/>
                      </a:endParaRPr>
                    </a:p>
                    <a:p>
                      <a:endParaRPr lang="en-US" sz="1200" baseline="0" dirty="0" smtClean="0">
                        <a:solidFill>
                          <a:srgbClr val="0000CC"/>
                        </a:solidFill>
                        <a:latin typeface="Cambria" panose="02040503050406030204" pitchFamily="18" charset="0"/>
                      </a:endParaRPr>
                    </a:p>
                    <a:p>
                      <a:endParaRPr lang="en-US" sz="1200" baseline="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CC"/>
                          </a:solidFill>
                          <a:latin typeface="Cambria" panose="02040503050406030204" pitchFamily="18" charset="0"/>
                        </a:rPr>
                        <a:t>(Actual Deliverable)</a:t>
                      </a:r>
                      <a:endParaRPr lang="en-US" sz="1200" baseline="0" dirty="0" smtClean="0">
                        <a:solidFill>
                          <a:srgbClr val="0000CC"/>
                        </a:solidFill>
                        <a:latin typeface="Cambria" panose="02040503050406030204" pitchFamily="18" charset="0"/>
                      </a:endParaRPr>
                    </a:p>
                    <a:p>
                      <a:endParaRPr lang="en-GB" sz="1200" dirty="0">
                        <a:solidFill>
                          <a:srgbClr val="0000CC"/>
                        </a:solidFill>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1200" dirty="0" smtClean="0">
                        <a:latin typeface="Cambria" panose="02040503050406030204" pitchFamily="18" charset="0"/>
                      </a:endParaRPr>
                    </a:p>
                    <a:p>
                      <a:r>
                        <a:rPr lang="en-US" sz="1200" dirty="0" smtClean="0">
                          <a:solidFill>
                            <a:srgbClr val="0000CC"/>
                          </a:solidFill>
                          <a:latin typeface="Cambria" panose="02040503050406030204" pitchFamily="18" charset="0"/>
                        </a:rPr>
                        <a:t>Efforts</a:t>
                      </a:r>
                      <a:r>
                        <a:rPr lang="en-US" sz="1200" baseline="0" dirty="0" smtClean="0">
                          <a:solidFill>
                            <a:srgbClr val="0000CC"/>
                          </a:solidFill>
                          <a:latin typeface="Cambria" panose="02040503050406030204" pitchFamily="18" charset="0"/>
                        </a:rPr>
                        <a:t> to procure external expertise</a:t>
                      </a:r>
                      <a:endParaRPr lang="en-GB" sz="1200" dirty="0" smtClean="0">
                        <a:solidFill>
                          <a:srgbClr val="0000CC"/>
                        </a:solidFill>
                        <a:latin typeface="Cambria" panose="02040503050406030204" pitchFamily="18" charset="0"/>
                      </a:endParaRPr>
                    </a:p>
                    <a:p>
                      <a:endParaRPr lang="en-US" sz="1200" dirty="0" smtClean="0">
                        <a:latin typeface="Cambria" panose="02040503050406030204" pitchFamily="18" charset="0"/>
                      </a:endParaRPr>
                    </a:p>
                    <a:p>
                      <a:endParaRPr lang="en-US" sz="1200" dirty="0" smtClean="0">
                        <a:latin typeface="Cambria" panose="02040503050406030204" pitchFamily="18" charset="0"/>
                      </a:endParaRPr>
                    </a:p>
                    <a:p>
                      <a:endParaRPr lang="en-US" sz="1200" dirty="0" smtClean="0">
                        <a:latin typeface="Cambria" panose="02040503050406030204" pitchFamily="18" charset="0"/>
                      </a:endParaRPr>
                    </a:p>
                    <a:p>
                      <a:endParaRPr lang="en-US" sz="1200" dirty="0" smtClean="0">
                        <a:latin typeface="Cambria" panose="02040503050406030204" pitchFamily="18" charset="0"/>
                      </a:endParaRPr>
                    </a:p>
                    <a:p>
                      <a:endParaRPr lang="en-US" sz="1200" dirty="0" smtClean="0">
                        <a:latin typeface="Cambria" panose="02040503050406030204" pitchFamily="18" charset="0"/>
                      </a:endParaRPr>
                    </a:p>
                    <a:p>
                      <a:endParaRPr lang="en-US" sz="1200" dirty="0" smtClean="0">
                        <a:latin typeface="Cambria" panose="02040503050406030204" pitchFamily="18" charset="0"/>
                      </a:endParaRPr>
                    </a:p>
                    <a:p>
                      <a:endParaRPr lang="en-US" sz="1200" dirty="0" smtClean="0">
                        <a:latin typeface="Cambria" panose="02040503050406030204" pitchFamily="18" charset="0"/>
                      </a:endParaRPr>
                    </a:p>
                    <a:p>
                      <a:endParaRPr lang="en-US" sz="1200" dirty="0" smtClean="0">
                        <a:latin typeface="Cambria" panose="02040503050406030204" pitchFamily="18" charset="0"/>
                      </a:endParaRPr>
                    </a:p>
                    <a:p>
                      <a:endParaRPr lang="en-US" sz="1200" dirty="0" smtClean="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CC"/>
                          </a:solidFill>
                          <a:latin typeface="Cambria" panose="02040503050406030204" pitchFamily="18" charset="0"/>
                        </a:rPr>
                        <a:t>(Actual Deliverable)</a:t>
                      </a:r>
                      <a:endParaRPr lang="en-GB" sz="1200" dirty="0" smtClean="0">
                        <a:solidFill>
                          <a:srgbClr val="0000CC"/>
                        </a:solidFill>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1200" b="0" i="0" u="none" strike="noStrike" kern="1200" baseline="0" dirty="0" smtClean="0">
                        <a:solidFill>
                          <a:srgbClr val="0000CC"/>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CC"/>
                          </a:solidFill>
                          <a:latin typeface="Cambria" panose="02040503050406030204" pitchFamily="18" charset="0"/>
                        </a:rPr>
                        <a:t>Project institutionalization  including </a:t>
                      </a:r>
                      <a:r>
                        <a:rPr lang="en-US" sz="1200" b="0" i="0" u="none" strike="noStrike" kern="1200" baseline="0" dirty="0" smtClean="0">
                          <a:solidFill>
                            <a:srgbClr val="0000CC"/>
                          </a:solidFill>
                          <a:latin typeface="Cambria" panose="02040503050406030204" pitchFamily="18" charset="0"/>
                          <a:ea typeface="+mn-ea"/>
                          <a:cs typeface="+mn-cs"/>
                        </a:rPr>
                        <a:t>in-housing expertise.</a:t>
                      </a:r>
                    </a:p>
                    <a:p>
                      <a:endParaRPr lang="en-US" sz="1200" b="0" i="0" u="none" strike="noStrike" kern="1200" baseline="0" dirty="0" smtClean="0">
                        <a:solidFill>
                          <a:srgbClr val="0000CC"/>
                        </a:solidFill>
                        <a:latin typeface="Cambria" panose="02040503050406030204" pitchFamily="18" charset="0"/>
                        <a:ea typeface="+mn-ea"/>
                        <a:cs typeface="+mn-cs"/>
                      </a:endParaRPr>
                    </a:p>
                    <a:p>
                      <a:r>
                        <a:rPr lang="en-US" sz="1200" b="0" i="0" u="none" strike="noStrike" kern="1200" baseline="0" dirty="0" smtClean="0">
                          <a:solidFill>
                            <a:srgbClr val="0000CC"/>
                          </a:solidFill>
                          <a:latin typeface="Cambria" panose="02040503050406030204" pitchFamily="18" charset="0"/>
                          <a:ea typeface="+mn-ea"/>
                          <a:cs typeface="+mn-cs"/>
                        </a:rPr>
                        <a:t>Internal Discussion document produced and  circulating </a:t>
                      </a:r>
                    </a:p>
                    <a:p>
                      <a:endParaRPr lang="en-US" sz="1200" b="0" i="0" u="none" strike="noStrike" kern="1200" baseline="0" dirty="0" smtClean="0">
                        <a:solidFill>
                          <a:srgbClr val="0000CC"/>
                        </a:solidFill>
                        <a:latin typeface="Cambria" panose="02040503050406030204"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CC"/>
                        </a:solidFill>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CC"/>
                          </a:solidFill>
                          <a:latin typeface="Cambria" panose="02040503050406030204" pitchFamily="18" charset="0"/>
                        </a:rPr>
                        <a:t>(Actual Deliverables)</a:t>
                      </a:r>
                      <a:endParaRPr lang="en-US" sz="1200" b="0" i="0" u="none" strike="noStrike" kern="1200" baseline="0" dirty="0" smtClean="0">
                        <a:solidFill>
                          <a:srgbClr val="0000CC"/>
                        </a:solidFill>
                        <a:latin typeface="Cambria" panose="02040503050406030204"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GB" sz="12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GB" sz="12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13</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1565588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9. HISTORICAL CHALLENGES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graphicFrame>
        <p:nvGraphicFramePr>
          <p:cNvPr id="8" name="Content Placeholder 8"/>
          <p:cNvGraphicFramePr>
            <a:graphicFrameLocks/>
          </p:cNvGraphicFramePr>
          <p:nvPr>
            <p:extLst>
              <p:ext uri="{D42A27DB-BD31-4B8C-83A1-F6EECF244321}">
                <p14:modId xmlns:p14="http://schemas.microsoft.com/office/powerpoint/2010/main" xmlns="" val="3790709727"/>
              </p:ext>
            </p:extLst>
          </p:nvPr>
        </p:nvGraphicFramePr>
        <p:xfrm>
          <a:off x="323528" y="1067896"/>
          <a:ext cx="8424936" cy="4089296"/>
        </p:xfrm>
        <a:graphic>
          <a:graphicData uri="http://schemas.openxmlformats.org/drawingml/2006/table">
            <a:tbl>
              <a:tblPr firstRow="1" bandRow="1"/>
              <a:tblGrid>
                <a:gridCol w="8424936"/>
              </a:tblGrid>
              <a:tr h="408929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457200" lvl="1" indent="-457200" algn="just">
                        <a:lnSpc>
                          <a:spcPct val="100000"/>
                        </a:lnSpc>
                        <a:spcBef>
                          <a:spcPts val="0"/>
                        </a:spcBef>
                        <a:buFont typeface="+mj-lt"/>
                        <a:buAutoNum type="arabicPeriod"/>
                      </a:pPr>
                      <a:r>
                        <a:rPr lang="en-US" sz="2400" b="0" u="none" strike="noStrike" kern="1200" baseline="0" dirty="0" smtClean="0">
                          <a:solidFill>
                            <a:schemeClr val="tx1"/>
                          </a:solidFill>
                          <a:latin typeface="Cambria" panose="02040503050406030204" pitchFamily="18" charset="0"/>
                        </a:rPr>
                        <a:t>Original project concept - Focus was to outsource delivery</a:t>
                      </a:r>
                    </a:p>
                    <a:p>
                      <a:pPr marL="0" marR="0" lvl="1" indent="0" algn="just" defTabSz="914400" rtl="0" eaLnBrk="1" fontAlgn="auto" latinLnBrk="0" hangingPunct="1">
                        <a:lnSpc>
                          <a:spcPct val="100000"/>
                        </a:lnSpc>
                        <a:spcBef>
                          <a:spcPts val="0"/>
                        </a:spcBef>
                        <a:spcAft>
                          <a:spcPts val="0"/>
                        </a:spcAft>
                        <a:buClrTx/>
                        <a:buSzTx/>
                        <a:buFont typeface="+mj-lt"/>
                        <a:buNone/>
                        <a:tabLst/>
                        <a:defRPr/>
                      </a:pPr>
                      <a:endParaRPr lang="en-US" sz="2400" b="0" u="none" strike="noStrike" kern="1200" baseline="0" dirty="0" smtClean="0">
                        <a:solidFill>
                          <a:schemeClr val="tx1"/>
                        </a:solidFill>
                        <a:latin typeface="Cambria" panose="02040503050406030204" pitchFamily="18" charset="0"/>
                        <a:ea typeface="+mn-ea"/>
                        <a:cs typeface="+mn-cs"/>
                      </a:endParaRPr>
                    </a:p>
                    <a:p>
                      <a:pPr marL="457200" lvl="1" indent="-457200" algn="just">
                        <a:lnSpc>
                          <a:spcPct val="100000"/>
                        </a:lnSpc>
                        <a:spcBef>
                          <a:spcPts val="0"/>
                        </a:spcBef>
                        <a:buFont typeface="+mj-lt"/>
                        <a:buAutoNum type="arabicPeriod" startAt="2"/>
                      </a:pPr>
                      <a:r>
                        <a:rPr lang="en-US" sz="2400" b="0" u="none" strike="noStrike" kern="1200" baseline="0" dirty="0" smtClean="0">
                          <a:solidFill>
                            <a:schemeClr val="tx1"/>
                          </a:solidFill>
                          <a:latin typeface="Cambria" panose="02040503050406030204" pitchFamily="18" charset="0"/>
                        </a:rPr>
                        <a:t>Inadequate in-house expertise  in research, policy analysis and evaluation,  and policy project management</a:t>
                      </a:r>
                    </a:p>
                    <a:p>
                      <a:pPr marL="457200" lvl="1" indent="-457200" algn="just">
                        <a:lnSpc>
                          <a:spcPct val="100000"/>
                        </a:lnSpc>
                        <a:spcBef>
                          <a:spcPts val="0"/>
                        </a:spcBef>
                        <a:buFont typeface="+mj-lt"/>
                        <a:buAutoNum type="arabicPeriod" startAt="2"/>
                      </a:pPr>
                      <a:endParaRPr lang="en-US" sz="2400" b="0" u="none" strike="noStrike" kern="1200" baseline="0" dirty="0" smtClean="0">
                        <a:solidFill>
                          <a:schemeClr val="tx1"/>
                        </a:solidFill>
                        <a:latin typeface="Cambria" panose="02040503050406030204" pitchFamily="18" charset="0"/>
                      </a:endParaRPr>
                    </a:p>
                    <a:p>
                      <a:pPr marL="457200" lvl="1" indent="-457200" algn="just">
                        <a:lnSpc>
                          <a:spcPct val="100000"/>
                        </a:lnSpc>
                        <a:spcBef>
                          <a:spcPts val="0"/>
                        </a:spcBef>
                        <a:buFont typeface="+mj-lt"/>
                        <a:buAutoNum type="arabicPeriod" startAt="2"/>
                      </a:pPr>
                      <a:r>
                        <a:rPr lang="en-US" sz="2400" b="0" u="none" strike="noStrike" kern="1200" baseline="0" dirty="0" smtClean="0">
                          <a:solidFill>
                            <a:schemeClr val="tx1"/>
                          </a:solidFill>
                          <a:latin typeface="Cambria" panose="02040503050406030204" pitchFamily="18" charset="0"/>
                        </a:rPr>
                        <a:t>Challenges in sourcing of requisite expertise. </a:t>
                      </a:r>
                      <a:endParaRPr lang="en-US" sz="2400" b="1" u="none" strike="noStrike" kern="1200" baseline="0" dirty="0" smtClean="0">
                        <a:solidFill>
                          <a:schemeClr val="tx1"/>
                        </a:solidFill>
                        <a:latin typeface="Cambria" panose="02040503050406030204" pitchFamily="18" charset="0"/>
                      </a:endParaRPr>
                    </a:p>
                    <a:p>
                      <a:pPr marL="0" lvl="1" indent="0" algn="just">
                        <a:lnSpc>
                          <a:spcPct val="100000"/>
                        </a:lnSpc>
                        <a:spcBef>
                          <a:spcPts val="0"/>
                        </a:spcBef>
                        <a:buFont typeface="+mj-lt"/>
                        <a:buNone/>
                      </a:pPr>
                      <a:endParaRPr lang="en-US" sz="2400" u="none" strike="noStrike" kern="1200" baseline="0" dirty="0" smtClean="0">
                        <a:solidFill>
                          <a:schemeClr val="tx1"/>
                        </a:solidFill>
                        <a:latin typeface="Cambria" panose="02040503050406030204" pitchFamily="18" charset="0"/>
                        <a:ea typeface="+mn-ea"/>
                        <a:cs typeface="+mn-cs"/>
                      </a:endParaRPr>
                    </a:p>
                  </a:txBody>
                  <a:tcP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7" name="TextBox 6"/>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14</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2543974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endParaRPr lang="en-ZA" sz="2400" b="1" dirty="0" smtClean="0">
              <a:solidFill>
                <a:schemeClr val="tx1"/>
              </a:solidFill>
              <a:latin typeface="Arial" panose="020B0604020202020204" pitchFamily="34" charset="0"/>
              <a:ea typeface="Calibri" pitchFamily="34" charset="0"/>
              <a:cs typeface="Arial" panose="020B0604020202020204" pitchFamily="34" charset="0"/>
            </a:endParaRP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Title 2"/>
          <p:cNvSpPr txBox="1">
            <a:spLocks/>
          </p:cNvSpPr>
          <p:nvPr/>
        </p:nvSpPr>
        <p:spPr>
          <a:xfrm>
            <a:off x="457200" y="2060848"/>
            <a:ext cx="8229600" cy="29523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gn="ctr">
              <a:lnSpc>
                <a:spcPct val="200000"/>
              </a:lnSpc>
            </a:pPr>
            <a:r>
              <a:rPr lang="en-ZA" sz="3200" b="1" dirty="0" smtClean="0">
                <a:solidFill>
                  <a:srgbClr val="F79646">
                    <a:lumMod val="50000"/>
                  </a:srgbClr>
                </a:solidFill>
                <a:latin typeface="Cambria" panose="02040503050406030204" pitchFamily="18" charset="0"/>
                <a:ea typeface="Calibri"/>
              </a:rPr>
              <a:t>C. </a:t>
            </a:r>
            <a:br>
              <a:rPr lang="en-ZA" sz="3200" b="1" dirty="0" smtClean="0">
                <a:solidFill>
                  <a:srgbClr val="F79646">
                    <a:lumMod val="50000"/>
                  </a:srgbClr>
                </a:solidFill>
                <a:latin typeface="Cambria" panose="02040503050406030204" pitchFamily="18" charset="0"/>
                <a:ea typeface="Calibri"/>
              </a:rPr>
            </a:br>
            <a:r>
              <a:rPr lang="en-ZA" sz="3200" b="1" dirty="0" smtClean="0">
                <a:solidFill>
                  <a:srgbClr val="F79646">
                    <a:lumMod val="50000"/>
                  </a:srgbClr>
                </a:solidFill>
                <a:latin typeface="Cambria" panose="02040503050406030204" pitchFamily="18" charset="0"/>
                <a:ea typeface="Calibri"/>
              </a:rPr>
              <a:t>REMEDIAL MEASURES AND RESULTS</a:t>
            </a:r>
            <a:br>
              <a:rPr lang="en-ZA" sz="3200" b="1" dirty="0" smtClean="0">
                <a:solidFill>
                  <a:srgbClr val="F79646">
                    <a:lumMod val="50000"/>
                  </a:srgbClr>
                </a:solidFill>
                <a:latin typeface="Cambria" panose="02040503050406030204" pitchFamily="18" charset="0"/>
                <a:ea typeface="Calibri"/>
              </a:rPr>
            </a:br>
            <a:endParaRPr lang="en-ZA" sz="3200" b="1" dirty="0">
              <a:solidFill>
                <a:srgbClr val="F79646">
                  <a:lumMod val="50000"/>
                </a:srgbClr>
              </a:solidFill>
              <a:latin typeface="Cambria" panose="02040503050406030204" pitchFamily="18" charset="0"/>
              <a:ea typeface="Calibri"/>
            </a:endParaRPr>
          </a:p>
        </p:txBody>
      </p:sp>
      <p:sp>
        <p:nvSpPr>
          <p:cNvPr id="9" name="TextBox 8"/>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15</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3047275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(Definition of Policy Drivers)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7" name="Content Placeholder 1"/>
          <p:cNvSpPr txBox="1">
            <a:spLocks/>
          </p:cNvSpPr>
          <p:nvPr/>
        </p:nvSpPr>
        <p:spPr>
          <a:xfrm>
            <a:off x="323528" y="1052737"/>
            <a:ext cx="8496944"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q"/>
            </a:pPr>
            <a:r>
              <a:rPr lang="en-ZA" sz="2200" dirty="0" smtClean="0">
                <a:latin typeface="Cambria" panose="02040503050406030204" pitchFamily="18" charset="0"/>
              </a:rPr>
              <a:t>Democratic Government’s policy focus remains the same: Build an equal society by (1) creating and sustaining conducive conditions (2) building capacity, and (3) providing opportunities. </a:t>
            </a:r>
          </a:p>
          <a:p>
            <a:pPr marL="0" indent="0" algn="just">
              <a:buFont typeface="Arial" pitchFamily="34" charset="0"/>
              <a:buNone/>
            </a:pPr>
            <a:endParaRPr lang="en-ZA" sz="2200" dirty="0" smtClean="0">
              <a:solidFill>
                <a:srgbClr val="FF0000"/>
              </a:solidFill>
              <a:latin typeface="Cambria" panose="02040503050406030204" pitchFamily="18" charset="0"/>
              <a:cs typeface="Arial" panose="020B0604020202020204" pitchFamily="34" charset="0"/>
            </a:endParaRPr>
          </a:p>
          <a:p>
            <a:pPr marL="0" indent="0" algn="just">
              <a:buFont typeface="Arial" pitchFamily="34" charset="0"/>
              <a:buNone/>
            </a:pPr>
            <a:endParaRPr lang="en-ZA" sz="2200" dirty="0" smtClean="0">
              <a:solidFill>
                <a:srgbClr val="FF0000"/>
              </a:solidFill>
              <a:latin typeface="Cambria" panose="02040503050406030204" pitchFamily="18" charset="0"/>
              <a:cs typeface="Arial" panose="020B0604020202020204" pitchFamily="34" charset="0"/>
            </a:endParaRPr>
          </a:p>
          <a:p>
            <a:pPr marL="0" indent="0" algn="just">
              <a:buFont typeface="Arial" pitchFamily="34" charset="0"/>
              <a:buNone/>
            </a:pPr>
            <a:endParaRPr lang="en-ZA" sz="2200" dirty="0" smtClean="0">
              <a:solidFill>
                <a:srgbClr val="FF0000"/>
              </a:solidFill>
              <a:latin typeface="Cambria" panose="02040503050406030204" pitchFamily="18" charset="0"/>
              <a:cs typeface="Arial" panose="020B0604020202020204" pitchFamily="34" charset="0"/>
            </a:endParaRPr>
          </a:p>
          <a:p>
            <a:pPr marL="0" indent="0" algn="just">
              <a:buFont typeface="Arial" pitchFamily="34" charset="0"/>
              <a:buNone/>
            </a:pPr>
            <a:endParaRPr lang="en-ZA" sz="2200" dirty="0" smtClean="0">
              <a:solidFill>
                <a:srgbClr val="FF0000"/>
              </a:solidFill>
              <a:latin typeface="Cambria" panose="02040503050406030204" pitchFamily="18" charset="0"/>
              <a:cs typeface="Arial" panose="020B0604020202020204" pitchFamily="34" charset="0"/>
            </a:endParaRPr>
          </a:p>
          <a:p>
            <a:pPr marL="0" indent="0" algn="just">
              <a:buFont typeface="Arial" pitchFamily="34" charset="0"/>
              <a:buNone/>
            </a:pPr>
            <a:endParaRPr lang="en-ZA" sz="2200" dirty="0" smtClean="0">
              <a:solidFill>
                <a:srgbClr val="FF0000"/>
              </a:solidFill>
              <a:latin typeface="Cambria" panose="02040503050406030204" pitchFamily="18" charset="0"/>
              <a:cs typeface="Arial" panose="020B0604020202020204" pitchFamily="34" charset="0"/>
            </a:endParaRPr>
          </a:p>
          <a:p>
            <a:pPr marL="0" indent="0" algn="just">
              <a:buFont typeface="Arial" pitchFamily="34" charset="0"/>
              <a:buNone/>
            </a:pPr>
            <a:endParaRPr lang="en-ZA" sz="2200" dirty="0" smtClean="0">
              <a:solidFill>
                <a:srgbClr val="FF0000"/>
              </a:solidFill>
              <a:latin typeface="Cambria" panose="02040503050406030204" pitchFamily="18" charset="0"/>
              <a:cs typeface="Arial" panose="020B0604020202020204" pitchFamily="34" charset="0"/>
            </a:endParaRPr>
          </a:p>
          <a:p>
            <a:pPr marL="6577013" indent="0">
              <a:buFont typeface="Arial" pitchFamily="34" charset="0"/>
              <a:buNone/>
            </a:pPr>
            <a:endParaRPr lang="en-ZA" sz="2200" dirty="0" smtClean="0">
              <a:solidFill>
                <a:srgbClr val="FF0000"/>
              </a:solidFill>
              <a:latin typeface="Cambria" panose="02040503050406030204" pitchFamily="18" charset="0"/>
              <a:cs typeface="Arial" panose="020B0604020202020204" pitchFamily="34" charset="0"/>
            </a:endParaRPr>
          </a:p>
          <a:p>
            <a:pPr marL="6577013" indent="0">
              <a:buFont typeface="Arial" pitchFamily="34" charset="0"/>
              <a:buNone/>
            </a:pPr>
            <a:r>
              <a:rPr lang="en-US" sz="1600" dirty="0" smtClean="0">
                <a:latin typeface="Cambria" panose="02040503050406030204" pitchFamily="18" charset="0"/>
              </a:rPr>
              <a:t>Source: Vision 2030 (NPC, 2011)</a:t>
            </a:r>
          </a:p>
          <a:p>
            <a:pPr marL="6173788" indent="0">
              <a:buFont typeface="Arial" pitchFamily="34" charset="0"/>
              <a:buNone/>
            </a:pPr>
            <a:endParaRPr lang="en-US" sz="1600" dirty="0" smtClean="0">
              <a:latin typeface="Cambria" panose="02040503050406030204" pitchFamily="18" charset="0"/>
            </a:endParaRPr>
          </a:p>
          <a:p>
            <a:pPr marL="0" indent="0" algn="just">
              <a:buFont typeface="Arial" pitchFamily="34" charset="0"/>
              <a:buNone/>
            </a:pPr>
            <a:endParaRPr lang="en-ZA" sz="2200" dirty="0">
              <a:solidFill>
                <a:srgbClr val="FF0000"/>
              </a:solidFill>
              <a:latin typeface="Cambria" panose="02040503050406030204" pitchFamily="18" charset="0"/>
              <a:cs typeface="Arial" panose="020B0604020202020204" pitchFamily="34" charset="0"/>
            </a:endParaRPr>
          </a:p>
        </p:txBody>
      </p:sp>
      <p:pic>
        <p:nvPicPr>
          <p:cNvPr id="9" name="Picture 8"/>
          <p:cNvPicPr>
            <a:picLocks noChangeAspect="1"/>
          </p:cNvPicPr>
          <p:nvPr/>
        </p:nvPicPr>
        <p:blipFill>
          <a:blip r:embed="rId2" cstate="print"/>
          <a:stretch>
            <a:fillRect/>
          </a:stretch>
        </p:blipFill>
        <p:spPr>
          <a:xfrm>
            <a:off x="2051720" y="2420888"/>
            <a:ext cx="4285456" cy="3284079"/>
          </a:xfrm>
          <a:prstGeom prst="rect">
            <a:avLst/>
          </a:prstGeom>
        </p:spPr>
      </p:pic>
      <p:sp>
        <p:nvSpPr>
          <p:cNvPr id="8" name="TextBox 7"/>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16</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2979902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(Definition of Policy Drivers)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Content Placeholder 1"/>
          <p:cNvSpPr txBox="1">
            <a:spLocks/>
          </p:cNvSpPr>
          <p:nvPr/>
        </p:nvSpPr>
        <p:spPr>
          <a:xfrm>
            <a:off x="323528" y="908720"/>
            <a:ext cx="8640960"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Font typeface="Arial" pitchFamily="34" charset="0"/>
              <a:buNone/>
            </a:pPr>
            <a:r>
              <a:rPr lang="en-US" sz="1900" dirty="0" smtClean="0">
                <a:solidFill>
                  <a:prstClr val="black"/>
                </a:solidFill>
                <a:latin typeface="Cambria" panose="02040503050406030204" pitchFamily="18" charset="0"/>
              </a:rPr>
              <a:t>Public Works policy related imperatives remain unchanged, namely:</a:t>
            </a:r>
          </a:p>
          <a:p>
            <a:pPr marL="457200" indent="-457200" algn="just">
              <a:spcBef>
                <a:spcPts val="1200"/>
              </a:spcBef>
              <a:buFont typeface="+mj-lt"/>
              <a:buAutoNum type="arabicPeriod"/>
            </a:pPr>
            <a:r>
              <a:rPr lang="en-US" sz="1900" dirty="0" smtClean="0">
                <a:solidFill>
                  <a:prstClr val="black"/>
                </a:solidFill>
                <a:latin typeface="Cambria" panose="02040503050406030204" pitchFamily="18" charset="0"/>
              </a:rPr>
              <a:t>Properly define and locate the mandate and oversight role of DPW.</a:t>
            </a:r>
          </a:p>
          <a:p>
            <a:pPr marL="457200" indent="-457200" algn="just">
              <a:spcBef>
                <a:spcPts val="1200"/>
              </a:spcBef>
              <a:buFont typeface="+mj-lt"/>
              <a:buAutoNum type="arabicPeriod"/>
            </a:pPr>
            <a:r>
              <a:rPr lang="en-US" sz="1900" dirty="0" smtClean="0">
                <a:solidFill>
                  <a:prstClr val="black"/>
                </a:solidFill>
                <a:latin typeface="Cambria" panose="02040503050406030204" pitchFamily="18" charset="0"/>
              </a:rPr>
              <a:t>Public Works sector that provides</a:t>
            </a:r>
            <a:r>
              <a:rPr lang="en-GB" sz="1900" dirty="0" smtClean="0">
                <a:solidFill>
                  <a:prstClr val="black"/>
                </a:solidFill>
                <a:latin typeface="Cambria" panose="02040503050406030204" pitchFamily="18" charset="0"/>
              </a:rPr>
              <a:t> </a:t>
            </a:r>
            <a:r>
              <a:rPr lang="en-GB" sz="1900" dirty="0">
                <a:solidFill>
                  <a:prstClr val="black"/>
                </a:solidFill>
                <a:latin typeface="Cambria" panose="02040503050406030204" pitchFamily="18" charset="0"/>
              </a:rPr>
              <a:t>infrastructure which </a:t>
            </a:r>
            <a:r>
              <a:rPr lang="en-GB" sz="1900" dirty="0" smtClean="0">
                <a:solidFill>
                  <a:prstClr val="black"/>
                </a:solidFill>
                <a:latin typeface="Cambria" panose="02040503050406030204" pitchFamily="18" charset="0"/>
              </a:rPr>
              <a:t>–</a:t>
            </a:r>
          </a:p>
          <a:p>
            <a:pPr marL="857250" lvl="1" indent="-392113" algn="just">
              <a:spcBef>
                <a:spcPts val="0"/>
              </a:spcBef>
              <a:buFont typeface="Wingdings" panose="05000000000000000000" pitchFamily="2" charset="2"/>
              <a:buChar char="q"/>
            </a:pPr>
            <a:r>
              <a:rPr lang="en-GB" sz="1900" i="1" dirty="0" smtClean="0">
                <a:solidFill>
                  <a:prstClr val="black"/>
                </a:solidFill>
                <a:latin typeface="Cambria" panose="02040503050406030204" pitchFamily="18" charset="0"/>
              </a:rPr>
              <a:t>has </a:t>
            </a:r>
            <a:r>
              <a:rPr lang="en-GB" sz="1900" i="1" dirty="0">
                <a:solidFill>
                  <a:prstClr val="black"/>
                </a:solidFill>
                <a:latin typeface="Cambria" panose="02040503050406030204" pitchFamily="18" charset="0"/>
              </a:rPr>
              <a:t>a fitness of </a:t>
            </a:r>
            <a:r>
              <a:rPr lang="en-GB" sz="1900" i="1" dirty="0" smtClean="0">
                <a:solidFill>
                  <a:prstClr val="black"/>
                </a:solidFill>
                <a:latin typeface="Cambria" panose="02040503050406030204" pitchFamily="18" charset="0"/>
              </a:rPr>
              <a:t>purpose;</a:t>
            </a:r>
          </a:p>
          <a:p>
            <a:pPr marL="857250" lvl="1" indent="-392113" algn="just">
              <a:spcBef>
                <a:spcPts val="0"/>
              </a:spcBef>
              <a:buFont typeface="Wingdings" panose="05000000000000000000" pitchFamily="2" charset="2"/>
              <a:buChar char="q"/>
            </a:pPr>
            <a:r>
              <a:rPr lang="en-GB" sz="1900" i="1" dirty="0" smtClean="0">
                <a:solidFill>
                  <a:prstClr val="black"/>
                </a:solidFill>
                <a:latin typeface="Cambria" panose="02040503050406030204" pitchFamily="18" charset="0"/>
              </a:rPr>
              <a:t>provides </a:t>
            </a:r>
            <a:r>
              <a:rPr lang="en-GB" sz="1900" i="1" dirty="0">
                <a:solidFill>
                  <a:prstClr val="black"/>
                </a:solidFill>
                <a:latin typeface="Cambria" panose="02040503050406030204" pitchFamily="18" charset="0"/>
              </a:rPr>
              <a:t>value for money over its service </a:t>
            </a:r>
            <a:r>
              <a:rPr lang="en-GB" sz="1900" i="1" dirty="0" smtClean="0">
                <a:solidFill>
                  <a:prstClr val="black"/>
                </a:solidFill>
                <a:latin typeface="Cambria" panose="02040503050406030204" pitchFamily="18" charset="0"/>
              </a:rPr>
              <a:t>life;</a:t>
            </a:r>
          </a:p>
          <a:p>
            <a:pPr marL="857250" lvl="1" indent="-392113" algn="just">
              <a:spcBef>
                <a:spcPts val="0"/>
              </a:spcBef>
              <a:buFont typeface="Wingdings" panose="05000000000000000000" pitchFamily="2" charset="2"/>
              <a:buChar char="q"/>
            </a:pPr>
            <a:r>
              <a:rPr lang="en-GB" sz="1900" i="1" dirty="0" smtClean="0">
                <a:solidFill>
                  <a:prstClr val="black"/>
                </a:solidFill>
                <a:latin typeface="Cambria" panose="02040503050406030204" pitchFamily="18" charset="0"/>
              </a:rPr>
              <a:t>is </a:t>
            </a:r>
            <a:r>
              <a:rPr lang="en-GB" sz="1900" i="1" dirty="0">
                <a:solidFill>
                  <a:prstClr val="black"/>
                </a:solidFill>
                <a:latin typeface="Cambria" panose="02040503050406030204" pitchFamily="18" charset="0"/>
              </a:rPr>
              <a:t>safe, reliable and efficient; </a:t>
            </a:r>
            <a:endParaRPr lang="en-GB" sz="1900" i="1" dirty="0" smtClean="0">
              <a:solidFill>
                <a:prstClr val="black"/>
              </a:solidFill>
              <a:latin typeface="Cambria" panose="02040503050406030204" pitchFamily="18" charset="0"/>
            </a:endParaRPr>
          </a:p>
          <a:p>
            <a:pPr marL="857250" lvl="1" indent="-392113" algn="just">
              <a:spcBef>
                <a:spcPts val="0"/>
              </a:spcBef>
              <a:buFont typeface="Wingdings" panose="05000000000000000000" pitchFamily="2" charset="2"/>
              <a:buChar char="q"/>
            </a:pPr>
            <a:r>
              <a:rPr lang="en-GB" sz="1900" i="1" dirty="0" smtClean="0">
                <a:solidFill>
                  <a:prstClr val="black"/>
                </a:solidFill>
                <a:latin typeface="Cambria" panose="02040503050406030204" pitchFamily="18" charset="0"/>
              </a:rPr>
              <a:t>is </a:t>
            </a:r>
            <a:r>
              <a:rPr lang="en-GB" sz="1900" i="1" dirty="0">
                <a:solidFill>
                  <a:prstClr val="black"/>
                </a:solidFill>
                <a:latin typeface="Cambria" panose="02040503050406030204" pitchFamily="18" charset="0"/>
              </a:rPr>
              <a:t>affordable taking into account life cycle costs; </a:t>
            </a:r>
            <a:r>
              <a:rPr lang="en-GB" sz="1900" i="1" dirty="0" smtClean="0">
                <a:solidFill>
                  <a:prstClr val="black"/>
                </a:solidFill>
                <a:latin typeface="Cambria" panose="02040503050406030204" pitchFamily="18" charset="0"/>
              </a:rPr>
              <a:t>and</a:t>
            </a:r>
          </a:p>
          <a:p>
            <a:pPr marL="857250" lvl="1" indent="-392113" algn="just">
              <a:spcBef>
                <a:spcPts val="0"/>
              </a:spcBef>
              <a:buFont typeface="Wingdings" panose="05000000000000000000" pitchFamily="2" charset="2"/>
              <a:buChar char="q"/>
            </a:pPr>
            <a:r>
              <a:rPr lang="en-GB" sz="1900" i="1" dirty="0" smtClean="0">
                <a:solidFill>
                  <a:prstClr val="black"/>
                </a:solidFill>
                <a:latin typeface="Cambria" panose="02040503050406030204" pitchFamily="18" charset="0"/>
              </a:rPr>
              <a:t>is </a:t>
            </a:r>
            <a:r>
              <a:rPr lang="en-GB" sz="1900" i="1" dirty="0">
                <a:solidFill>
                  <a:prstClr val="black"/>
                </a:solidFill>
                <a:latin typeface="Cambria" panose="02040503050406030204" pitchFamily="18" charset="0"/>
              </a:rPr>
              <a:t>as far as is possible delivered within </a:t>
            </a:r>
            <a:r>
              <a:rPr lang="en-GB" sz="1900" i="1" dirty="0" smtClean="0">
                <a:solidFill>
                  <a:prstClr val="black"/>
                </a:solidFill>
                <a:latin typeface="Cambria" panose="02040503050406030204" pitchFamily="18" charset="0"/>
              </a:rPr>
              <a:t>the budget.</a:t>
            </a:r>
          </a:p>
          <a:p>
            <a:pPr marL="457200" indent="-457200" algn="just">
              <a:spcBef>
                <a:spcPts val="1200"/>
              </a:spcBef>
              <a:buFont typeface="+mj-lt"/>
              <a:buAutoNum type="arabicPeriod"/>
            </a:pPr>
            <a:r>
              <a:rPr lang="en-GB" sz="1900" dirty="0" smtClean="0">
                <a:solidFill>
                  <a:prstClr val="black"/>
                </a:solidFill>
                <a:latin typeface="Cambria" panose="02040503050406030204" pitchFamily="18" charset="0"/>
              </a:rPr>
              <a:t>Ensure </a:t>
            </a:r>
            <a:r>
              <a:rPr lang="en-GB" sz="1900" dirty="0">
                <a:solidFill>
                  <a:prstClr val="black"/>
                </a:solidFill>
                <a:latin typeface="Cambria" panose="02040503050406030204" pitchFamily="18" charset="0"/>
              </a:rPr>
              <a:t>that there is an alignment of interest between those who design and construct infrastructure and those who subsequently occupy, use or manage </a:t>
            </a:r>
            <a:r>
              <a:rPr lang="en-GB" sz="1900" dirty="0" smtClean="0">
                <a:solidFill>
                  <a:prstClr val="black"/>
                </a:solidFill>
                <a:latin typeface="Cambria" panose="02040503050406030204" pitchFamily="18" charset="0"/>
              </a:rPr>
              <a:t>it;</a:t>
            </a:r>
          </a:p>
          <a:p>
            <a:pPr marL="457200" indent="-457200" algn="just">
              <a:spcBef>
                <a:spcPts val="1200"/>
              </a:spcBef>
              <a:buFont typeface="+mj-lt"/>
              <a:buAutoNum type="arabicPeriod"/>
            </a:pPr>
            <a:r>
              <a:rPr lang="en-GB" sz="1900" dirty="0" smtClean="0">
                <a:solidFill>
                  <a:prstClr val="black"/>
                </a:solidFill>
                <a:latin typeface="Cambria" panose="02040503050406030204" pitchFamily="18" charset="0"/>
              </a:rPr>
              <a:t>Provide </a:t>
            </a:r>
            <a:r>
              <a:rPr lang="en-GB" sz="1900" dirty="0">
                <a:solidFill>
                  <a:prstClr val="black"/>
                </a:solidFill>
                <a:latin typeface="Cambria" panose="02040503050406030204" pitchFamily="18" charset="0"/>
              </a:rPr>
              <a:t>infrastructure in the right quantity and quality, in the right places, at the right time, and in accordance with legislative mandates, strategic priorities, accepted norms and standards (planning guidelines) and which is </a:t>
            </a:r>
            <a:r>
              <a:rPr lang="en-GB" sz="1900" dirty="0" smtClean="0">
                <a:solidFill>
                  <a:prstClr val="black"/>
                </a:solidFill>
                <a:latin typeface="Cambria" panose="02040503050406030204" pitchFamily="18" charset="0"/>
              </a:rPr>
              <a:t>affordable;</a:t>
            </a:r>
          </a:p>
        </p:txBody>
      </p:sp>
      <p:sp>
        <p:nvSpPr>
          <p:cNvPr id="7" name="TextBox 6"/>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17</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1527542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(Definition of Policy Drivers)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7" name="Content Placeholder 1"/>
          <p:cNvSpPr txBox="1">
            <a:spLocks/>
          </p:cNvSpPr>
          <p:nvPr/>
        </p:nvSpPr>
        <p:spPr>
          <a:xfrm>
            <a:off x="323528" y="980728"/>
            <a:ext cx="856895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1200"/>
              </a:spcBef>
              <a:buFont typeface="+mj-lt"/>
              <a:buAutoNum type="arabicPeriod" startAt="5"/>
            </a:pPr>
            <a:r>
              <a:rPr lang="en-US" sz="1900" dirty="0">
                <a:solidFill>
                  <a:prstClr val="black"/>
                </a:solidFill>
                <a:latin typeface="Cambria" panose="02040503050406030204" pitchFamily="18" charset="0"/>
              </a:rPr>
              <a:t>Efficiently managing the asset life-cycle of immovable assets under the Department’s </a:t>
            </a:r>
            <a:r>
              <a:rPr lang="en-US" sz="1900" dirty="0" smtClean="0">
                <a:solidFill>
                  <a:prstClr val="black"/>
                </a:solidFill>
                <a:latin typeface="Cambria" panose="02040503050406030204" pitchFamily="18" charset="0"/>
              </a:rPr>
              <a:t>custodianship: </a:t>
            </a:r>
          </a:p>
          <a:p>
            <a:pPr marL="914400" lvl="1" indent="-449263" algn="just">
              <a:spcBef>
                <a:spcPts val="600"/>
              </a:spcBef>
              <a:buFont typeface="Wingdings" panose="05000000000000000000" pitchFamily="2" charset="2"/>
              <a:buChar char="q"/>
            </a:pPr>
            <a:r>
              <a:rPr lang="en-GB" sz="1900" i="1" dirty="0">
                <a:solidFill>
                  <a:prstClr val="black"/>
                </a:solidFill>
                <a:latin typeface="Cambria" panose="02040503050406030204" pitchFamily="18" charset="0"/>
              </a:rPr>
              <a:t>Ensure that optimal utilisation is made of existing infrastructure as demand patterns shift over time; </a:t>
            </a:r>
          </a:p>
          <a:p>
            <a:pPr marL="914400" lvl="1" indent="-449263" algn="just">
              <a:spcBef>
                <a:spcPts val="600"/>
              </a:spcBef>
              <a:buFont typeface="Wingdings" panose="05000000000000000000" pitchFamily="2" charset="2"/>
              <a:buChar char="q"/>
            </a:pPr>
            <a:r>
              <a:rPr lang="en-US" sz="1900" i="1" dirty="0">
                <a:solidFill>
                  <a:prstClr val="black"/>
                </a:solidFill>
                <a:latin typeface="Cambria" panose="02040503050406030204" pitchFamily="18" charset="0"/>
              </a:rPr>
              <a:t>E</a:t>
            </a:r>
            <a:r>
              <a:rPr lang="en-GB" sz="1900" i="1" dirty="0" err="1">
                <a:solidFill>
                  <a:prstClr val="black"/>
                </a:solidFill>
                <a:latin typeface="Cambria" panose="02040503050406030204" pitchFamily="18" charset="0"/>
              </a:rPr>
              <a:t>nable</a:t>
            </a:r>
            <a:r>
              <a:rPr lang="en-GB" sz="1900" i="1" dirty="0">
                <a:solidFill>
                  <a:prstClr val="black"/>
                </a:solidFill>
                <a:latin typeface="Cambria" panose="02040503050406030204" pitchFamily="18" charset="0"/>
              </a:rPr>
              <a:t> immovable assets to be maintained so that they remain fit for purpose in use; </a:t>
            </a:r>
          </a:p>
          <a:p>
            <a:pPr marL="457200" indent="-457200" algn="just">
              <a:spcBef>
                <a:spcPts val="1200"/>
              </a:spcBef>
              <a:buFont typeface="+mj-lt"/>
              <a:buAutoNum type="arabicPeriod" startAt="5"/>
            </a:pPr>
            <a:r>
              <a:rPr lang="en-GB" sz="1900" dirty="0" smtClean="0">
                <a:solidFill>
                  <a:prstClr val="black"/>
                </a:solidFill>
                <a:latin typeface="Cambria" panose="02040503050406030204" pitchFamily="18" charset="0"/>
              </a:rPr>
              <a:t>Provide </a:t>
            </a:r>
            <a:r>
              <a:rPr lang="en-GB" sz="1900" dirty="0">
                <a:solidFill>
                  <a:prstClr val="black"/>
                </a:solidFill>
                <a:latin typeface="Cambria" panose="02040503050406030204" pitchFamily="18" charset="0"/>
              </a:rPr>
              <a:t>expert advice to all three spheres of Government and parastatals on immovable </a:t>
            </a:r>
            <a:r>
              <a:rPr lang="en-GB" sz="1900" dirty="0" smtClean="0">
                <a:solidFill>
                  <a:prstClr val="black"/>
                </a:solidFill>
                <a:latin typeface="Cambria" panose="02040503050406030204" pitchFamily="18" charset="0"/>
              </a:rPr>
              <a:t>assets;</a:t>
            </a:r>
          </a:p>
          <a:p>
            <a:pPr marL="457200" indent="-457200" algn="just">
              <a:spcBef>
                <a:spcPts val="1200"/>
              </a:spcBef>
              <a:buFont typeface="+mj-lt"/>
              <a:buAutoNum type="arabicPeriod" startAt="5"/>
            </a:pPr>
            <a:r>
              <a:rPr lang="en-GB" sz="1900" dirty="0" smtClean="0">
                <a:solidFill>
                  <a:prstClr val="black"/>
                </a:solidFill>
                <a:latin typeface="Cambria" panose="02040503050406030204" pitchFamily="18" charset="0"/>
              </a:rPr>
              <a:t>Contribute </a:t>
            </a:r>
            <a:r>
              <a:rPr lang="en-GB" sz="1900" dirty="0">
                <a:solidFill>
                  <a:prstClr val="black"/>
                </a:solidFill>
                <a:latin typeface="Cambria" panose="02040503050406030204" pitchFamily="18" charset="0"/>
              </a:rPr>
              <a:t>to the national </a:t>
            </a:r>
            <a:r>
              <a:rPr lang="en-GB" sz="1900" dirty="0" smtClean="0">
                <a:solidFill>
                  <a:prstClr val="black"/>
                </a:solidFill>
                <a:latin typeface="Cambria" panose="02040503050406030204" pitchFamily="18" charset="0"/>
              </a:rPr>
              <a:t>goals, in particular:</a:t>
            </a:r>
          </a:p>
          <a:p>
            <a:pPr marL="914400" lvl="1" indent="-449263" algn="just">
              <a:spcBef>
                <a:spcPts val="0"/>
              </a:spcBef>
              <a:buFont typeface="Wingdings" panose="05000000000000000000" pitchFamily="2" charset="2"/>
              <a:buChar char="q"/>
            </a:pPr>
            <a:r>
              <a:rPr lang="en-GB" sz="1900" i="1" dirty="0" smtClean="0">
                <a:solidFill>
                  <a:prstClr val="black"/>
                </a:solidFill>
                <a:latin typeface="Cambria" panose="02040503050406030204" pitchFamily="18" charset="0"/>
              </a:rPr>
              <a:t>Job creation; </a:t>
            </a:r>
          </a:p>
          <a:p>
            <a:pPr marL="914400" lvl="1" indent="-449263" algn="just">
              <a:spcBef>
                <a:spcPts val="0"/>
              </a:spcBef>
              <a:buFont typeface="Wingdings" panose="05000000000000000000" pitchFamily="2" charset="2"/>
              <a:buChar char="q"/>
            </a:pPr>
            <a:r>
              <a:rPr lang="en-US" sz="1900" i="1" dirty="0" smtClean="0">
                <a:solidFill>
                  <a:prstClr val="black"/>
                </a:solidFill>
                <a:latin typeface="Cambria" panose="02040503050406030204" pitchFamily="18" charset="0"/>
              </a:rPr>
              <a:t>Skills development;</a:t>
            </a:r>
            <a:endParaRPr lang="en-GB" sz="1900" i="1" dirty="0" smtClean="0">
              <a:solidFill>
                <a:prstClr val="black"/>
              </a:solidFill>
              <a:latin typeface="Cambria" panose="02040503050406030204" pitchFamily="18" charset="0"/>
            </a:endParaRPr>
          </a:p>
          <a:p>
            <a:pPr marL="914400" lvl="1" indent="-449263" algn="just">
              <a:spcBef>
                <a:spcPts val="0"/>
              </a:spcBef>
              <a:buFont typeface="Wingdings" panose="05000000000000000000" pitchFamily="2" charset="2"/>
              <a:buChar char="q"/>
            </a:pPr>
            <a:r>
              <a:rPr lang="en-GB" sz="1900" i="1" dirty="0">
                <a:solidFill>
                  <a:prstClr val="black"/>
                </a:solidFill>
                <a:latin typeface="Cambria" panose="02040503050406030204" pitchFamily="18" charset="0"/>
              </a:rPr>
              <a:t>P</a:t>
            </a:r>
            <a:r>
              <a:rPr lang="en-GB" sz="1900" i="1" dirty="0" smtClean="0">
                <a:solidFill>
                  <a:prstClr val="black"/>
                </a:solidFill>
                <a:latin typeface="Cambria" panose="02040503050406030204" pitchFamily="18" charset="0"/>
              </a:rPr>
              <a:t>overty alleviation;  </a:t>
            </a:r>
          </a:p>
          <a:p>
            <a:pPr marL="914400" lvl="1" indent="-449263" algn="just">
              <a:spcBef>
                <a:spcPts val="0"/>
              </a:spcBef>
              <a:buFont typeface="Wingdings" panose="05000000000000000000" pitchFamily="2" charset="2"/>
              <a:buChar char="q"/>
            </a:pPr>
            <a:r>
              <a:rPr lang="en-GB" sz="1900" i="1" dirty="0" smtClean="0">
                <a:solidFill>
                  <a:prstClr val="black"/>
                </a:solidFill>
                <a:latin typeface="Cambria" panose="02040503050406030204" pitchFamily="18" charset="0"/>
              </a:rPr>
              <a:t>Transformation; and</a:t>
            </a:r>
            <a:endParaRPr lang="en-GB" sz="1900" i="1" dirty="0">
              <a:solidFill>
                <a:prstClr val="black"/>
              </a:solidFill>
              <a:latin typeface="Cambria" panose="02040503050406030204" pitchFamily="18" charset="0"/>
            </a:endParaRPr>
          </a:p>
          <a:p>
            <a:pPr marL="457200" indent="-457200" algn="just">
              <a:spcBef>
                <a:spcPts val="1200"/>
              </a:spcBef>
              <a:buFont typeface="+mj-lt"/>
              <a:buAutoNum type="arabicPeriod" startAt="5"/>
            </a:pPr>
            <a:r>
              <a:rPr lang="en-GB" sz="1900" dirty="0" smtClean="0">
                <a:solidFill>
                  <a:prstClr val="black"/>
                </a:solidFill>
                <a:latin typeface="Cambria" panose="02040503050406030204" pitchFamily="18" charset="0"/>
              </a:rPr>
              <a:t>Provide </a:t>
            </a:r>
            <a:r>
              <a:rPr lang="en-GB" sz="1900" dirty="0">
                <a:solidFill>
                  <a:prstClr val="black"/>
                </a:solidFill>
                <a:latin typeface="Cambria" panose="02040503050406030204" pitchFamily="18" charset="0"/>
              </a:rPr>
              <a:t>strategic leadership to the Construction and Property </a:t>
            </a:r>
            <a:r>
              <a:rPr lang="en-GB" sz="1900" dirty="0" smtClean="0">
                <a:solidFill>
                  <a:prstClr val="black"/>
                </a:solidFill>
                <a:latin typeface="Cambria" panose="02040503050406030204" pitchFamily="18" charset="0"/>
              </a:rPr>
              <a:t>Industries. </a:t>
            </a:r>
            <a:endParaRPr lang="en-ZA" sz="1900" dirty="0">
              <a:solidFill>
                <a:srgbClr val="FF0000"/>
              </a:solidFill>
              <a:latin typeface="Cambria" panose="02040503050406030204" pitchFamily="18" charset="0"/>
              <a:cs typeface="Arial" panose="020B0604020202020204" pitchFamily="34" charset="0"/>
            </a:endParaRPr>
          </a:p>
        </p:txBody>
      </p:sp>
      <p:sp>
        <p:nvSpPr>
          <p:cNvPr id="8" name="TextBox 7"/>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18</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2831407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INDEX</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9" name="TextBox 8"/>
          <p:cNvSpPr txBox="1"/>
          <p:nvPr/>
        </p:nvSpPr>
        <p:spPr>
          <a:xfrm>
            <a:off x="107504" y="879190"/>
            <a:ext cx="8928992" cy="1200329"/>
          </a:xfrm>
          <a:prstGeom prst="rect">
            <a:avLst/>
          </a:prstGeom>
          <a:noFill/>
        </p:spPr>
        <p:txBody>
          <a:bodyPr wrap="square" rtlCol="0">
            <a:spAutoFit/>
          </a:bodyPr>
          <a:lstStyle/>
          <a:p>
            <a:pPr algn="just" fontAlgn="base">
              <a:spcBef>
                <a:spcPct val="0"/>
              </a:spcBef>
              <a:spcAft>
                <a:spcPct val="0"/>
              </a:spcAft>
            </a:pPr>
            <a:endParaRPr lang="en-ZA" sz="2400" b="1" i="1"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342900" indent="-342900" algn="just" fontAlgn="base">
              <a:spcBef>
                <a:spcPct val="0"/>
              </a:spcBef>
              <a:spcAft>
                <a:spcPct val="0"/>
              </a:spcAft>
              <a:buFont typeface="Arial" panose="020B0604020202020204" pitchFamily="34" charset="0"/>
              <a:buChar char="•"/>
            </a:pPr>
            <a:endParaRPr lang="en-ZA" sz="2400" b="1" i="1"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algn="just" fontAlgn="base">
              <a:spcBef>
                <a:spcPct val="0"/>
              </a:spcBef>
              <a:spcAft>
                <a:spcPct val="0"/>
              </a:spcAft>
            </a:pPr>
            <a:endParaRPr lang="en-ZA" sz="24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963400"/>
            <a:ext cx="3016696" cy="1116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838200" y="2644170"/>
            <a:ext cx="7467600" cy="1815882"/>
          </a:xfrm>
          <a:prstGeom prst="rect">
            <a:avLst/>
          </a:prstGeom>
        </p:spPr>
        <p:txBody>
          <a:bodyPr wrap="square">
            <a:spAutoFit/>
          </a:bodyPr>
          <a:lstStyle/>
          <a:p>
            <a:pPr algn="ctr">
              <a:defRPr/>
            </a:pPr>
            <a:r>
              <a:rPr lang="en-US" sz="2800" b="1" kern="0" dirty="0" smtClean="0">
                <a:solidFill>
                  <a:srgbClr val="000000"/>
                </a:solidFill>
                <a:latin typeface="Calibri" panose="020F0502020204030204" pitchFamily="34" charset="0"/>
                <a:ea typeface="Tahoma" pitchFamily="34" charset="0"/>
                <a:cs typeface="Arial" pitchFamily="34" charset="0"/>
              </a:rPr>
              <a:t>PROGRESS </a:t>
            </a:r>
            <a:r>
              <a:rPr lang="en-US" sz="2800" b="1" kern="0" dirty="0">
                <a:solidFill>
                  <a:srgbClr val="000000"/>
                </a:solidFill>
                <a:latin typeface="Calibri" panose="020F0502020204030204" pitchFamily="34" charset="0"/>
                <a:ea typeface="Tahoma" pitchFamily="34" charset="0"/>
                <a:cs typeface="Arial" pitchFamily="34" charset="0"/>
              </a:rPr>
              <a:t>UPDATE ON THE </a:t>
            </a:r>
            <a:r>
              <a:rPr lang="en-US" sz="2800" b="1" kern="0" dirty="0" smtClean="0">
                <a:solidFill>
                  <a:srgbClr val="000000"/>
                </a:solidFill>
                <a:latin typeface="Calibri" panose="020F0502020204030204" pitchFamily="34" charset="0"/>
                <a:ea typeface="Tahoma" pitchFamily="34" charset="0"/>
                <a:cs typeface="Arial" pitchFamily="34" charset="0"/>
              </a:rPr>
              <a:t>1997 </a:t>
            </a:r>
            <a:r>
              <a:rPr lang="en-US" sz="2800" b="1" kern="0" dirty="0">
                <a:solidFill>
                  <a:srgbClr val="000000"/>
                </a:solidFill>
                <a:latin typeface="Calibri" panose="020F0502020204030204" pitchFamily="34" charset="0"/>
                <a:ea typeface="Tahoma" pitchFamily="34" charset="0"/>
                <a:cs typeface="Arial" pitchFamily="34" charset="0"/>
              </a:rPr>
              <a:t>&amp; 1999 </a:t>
            </a:r>
            <a:r>
              <a:rPr lang="en-US" sz="2800" b="1" kern="0" dirty="0" smtClean="0">
                <a:solidFill>
                  <a:srgbClr val="000000"/>
                </a:solidFill>
                <a:latin typeface="Calibri" panose="020F0502020204030204" pitchFamily="34" charset="0"/>
                <a:ea typeface="Tahoma" pitchFamily="34" charset="0"/>
                <a:cs typeface="Arial" pitchFamily="34" charset="0"/>
              </a:rPr>
              <a:t>PUBLIC WORKS WHITE PAPERS REVIEW </a:t>
            </a:r>
            <a:r>
              <a:rPr lang="en-US" sz="2800" b="1" kern="0" dirty="0">
                <a:solidFill>
                  <a:srgbClr val="000000"/>
                </a:solidFill>
                <a:latin typeface="Calibri" panose="020F0502020204030204" pitchFamily="34" charset="0"/>
                <a:ea typeface="Tahoma" pitchFamily="34" charset="0"/>
                <a:cs typeface="Arial" pitchFamily="34" charset="0"/>
              </a:rPr>
              <a:t>TOWARDS THE </a:t>
            </a:r>
            <a:r>
              <a:rPr lang="en-US" sz="2800" b="1" kern="0" dirty="0" smtClean="0">
                <a:solidFill>
                  <a:srgbClr val="000000"/>
                </a:solidFill>
                <a:latin typeface="Calibri" panose="020F0502020204030204" pitchFamily="34" charset="0"/>
                <a:ea typeface="Tahoma" pitchFamily="34" charset="0"/>
                <a:cs typeface="Arial" pitchFamily="34" charset="0"/>
              </a:rPr>
              <a:t>PUBLIC WORKS </a:t>
            </a:r>
            <a:r>
              <a:rPr lang="en-US" sz="2800" b="1" kern="0" dirty="0">
                <a:solidFill>
                  <a:srgbClr val="000000"/>
                </a:solidFill>
                <a:latin typeface="Calibri" panose="020F0502020204030204" pitchFamily="34" charset="0"/>
                <a:ea typeface="Tahoma" pitchFamily="34" charset="0"/>
                <a:cs typeface="Arial" pitchFamily="34" charset="0"/>
              </a:rPr>
              <a:t>ACT</a:t>
            </a:r>
            <a:r>
              <a:rPr lang="en-US" sz="2800" b="1" dirty="0">
                <a:latin typeface="Cambria" panose="02040503050406030204" pitchFamily="18" charset="0"/>
              </a:rPr>
              <a:t/>
            </a:r>
            <a:br>
              <a:rPr lang="en-US" sz="2800" b="1" dirty="0">
                <a:latin typeface="Cambria" panose="02040503050406030204" pitchFamily="18" charset="0"/>
              </a:rPr>
            </a:br>
            <a:endParaRPr lang="en-ZA" sz="2800" kern="0" dirty="0" smtClean="0">
              <a:solidFill>
                <a:srgbClr val="000000"/>
              </a:solidFill>
              <a:latin typeface="Calibri" panose="020F0502020204030204" pitchFamily="34" charset="0"/>
            </a:endParaRPr>
          </a:p>
        </p:txBody>
      </p:sp>
      <p:sp>
        <p:nvSpPr>
          <p:cNvPr id="3" name="TextBox 2"/>
          <p:cNvSpPr txBox="1"/>
          <p:nvPr/>
        </p:nvSpPr>
        <p:spPr>
          <a:xfrm>
            <a:off x="7970231" y="6165304"/>
            <a:ext cx="1080120" cy="461665"/>
          </a:xfrm>
          <a:prstGeom prst="rect">
            <a:avLst/>
          </a:prstGeom>
          <a:noFill/>
        </p:spPr>
        <p:txBody>
          <a:bodyPr wrap="square" rtlCol="0">
            <a:spAutoFit/>
          </a:bodyPr>
          <a:lstStyle/>
          <a:p>
            <a:pPr algn="ctr"/>
            <a:r>
              <a:rPr lang="en-US" sz="2400" b="1" dirty="0" smtClean="0">
                <a:latin typeface="Calibri" panose="020F0502020204030204" pitchFamily="34" charset="0"/>
              </a:rPr>
              <a:t>Slide1</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3871704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(High Level Project Conceptualisation)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pic>
        <p:nvPicPr>
          <p:cNvPr id="2" name="Picture 1"/>
          <p:cNvPicPr>
            <a:picLocks noChangeAspect="1"/>
          </p:cNvPicPr>
          <p:nvPr/>
        </p:nvPicPr>
        <p:blipFill>
          <a:blip r:embed="rId2" cstate="print"/>
          <a:stretch>
            <a:fillRect/>
          </a:stretch>
        </p:blipFill>
        <p:spPr>
          <a:xfrm>
            <a:off x="1763688" y="1124744"/>
            <a:ext cx="5811255" cy="4463000"/>
          </a:xfrm>
          <a:prstGeom prst="rect">
            <a:avLst/>
          </a:prstGeom>
        </p:spPr>
      </p:pic>
      <p:sp>
        <p:nvSpPr>
          <p:cNvPr id="8" name="TextBox 7"/>
          <p:cNvSpPr txBox="1"/>
          <p:nvPr/>
        </p:nvSpPr>
        <p:spPr>
          <a:xfrm>
            <a:off x="1547664" y="3248980"/>
            <a:ext cx="1944216" cy="792088"/>
          </a:xfrm>
          <a:prstGeom prst="rect">
            <a:avLst/>
          </a:prstGeom>
          <a:noFill/>
          <a:ln w="57150">
            <a:solidFill>
              <a:sysClr val="windowText" lastClr="000000"/>
            </a:solidFill>
            <a:prstDash val="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9" name="Rectangle 8"/>
          <p:cNvSpPr/>
          <p:nvPr/>
        </p:nvSpPr>
        <p:spPr>
          <a:xfrm>
            <a:off x="5292080" y="5564922"/>
            <a:ext cx="3744416" cy="338554"/>
          </a:xfrm>
          <a:prstGeom prst="rect">
            <a:avLst/>
          </a:prstGeom>
        </p:spPr>
        <p:txBody>
          <a:bodyPr wrap="square">
            <a:spAutoFit/>
          </a:bodyPr>
          <a:lstStyle/>
          <a:p>
            <a:pPr>
              <a:tabLst>
                <a:tab pos="2865755" algn="ctr"/>
                <a:tab pos="5731510" algn="r"/>
              </a:tabLst>
            </a:pPr>
            <a:r>
              <a:rPr lang="en-GB" sz="16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Source: </a:t>
            </a:r>
            <a:r>
              <a:rPr lang="en-GB" sz="1600" dirty="0">
                <a:solidFill>
                  <a:prstClr val="black"/>
                </a:solidFill>
                <a:latin typeface="Cambria" panose="02040503050406030204" pitchFamily="18" charset="0"/>
                <a:ea typeface="Calibri" panose="020F0502020204030204" pitchFamily="34" charset="0"/>
                <a:cs typeface="Times New Roman" panose="02020603050405020304" pitchFamily="18" charset="0"/>
                <a:hlinkClick r:id="rId3"/>
              </a:rPr>
              <a:t>https://</a:t>
            </a:r>
            <a:r>
              <a:rPr lang="en-GB" sz="1600" dirty="0" smtClean="0">
                <a:solidFill>
                  <a:prstClr val="black"/>
                </a:solidFill>
                <a:latin typeface="Cambria" panose="02040503050406030204" pitchFamily="18" charset="0"/>
                <a:ea typeface="Calibri" panose="020F0502020204030204" pitchFamily="34" charset="0"/>
                <a:cs typeface="Times New Roman" panose="02020603050405020304" pitchFamily="18" charset="0"/>
                <a:hlinkClick r:id="rId3"/>
              </a:rPr>
              <a:t>www.parliament.gov.za</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1"/>
          <p:cNvSpPr txBox="1">
            <a:spLocks/>
          </p:cNvSpPr>
          <p:nvPr/>
        </p:nvSpPr>
        <p:spPr>
          <a:xfrm>
            <a:off x="6325500" y="5222503"/>
            <a:ext cx="2710996"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buFont typeface="Arial" pitchFamily="34" charset="0"/>
              <a:buNone/>
            </a:pPr>
            <a:r>
              <a:rPr lang="en-US" sz="1600" b="1" dirty="0" smtClean="0">
                <a:solidFill>
                  <a:prstClr val="black"/>
                </a:solidFill>
                <a:latin typeface="Cambria" panose="02040503050406030204" pitchFamily="18" charset="0"/>
              </a:rPr>
              <a:t>Handout 1: </a:t>
            </a:r>
            <a:r>
              <a:rPr lang="en-US" sz="1600" dirty="0" smtClean="0">
                <a:solidFill>
                  <a:prstClr val="black"/>
                </a:solidFill>
                <a:latin typeface="Cambria" panose="02040503050406030204" pitchFamily="18" charset="0"/>
              </a:rPr>
              <a:t>Project Concept   </a:t>
            </a:r>
            <a:endParaRPr lang="en-GB" sz="1600" dirty="0">
              <a:solidFill>
                <a:prstClr val="black"/>
              </a:solidFill>
              <a:latin typeface="Cambria" panose="02040503050406030204" pitchFamily="18" charset="0"/>
            </a:endParaRPr>
          </a:p>
          <a:p>
            <a:pPr marL="0" indent="0" algn="just">
              <a:spcBef>
                <a:spcPts val="1200"/>
              </a:spcBef>
              <a:buFont typeface="Arial" pitchFamily="34" charset="0"/>
              <a:buNone/>
            </a:pPr>
            <a:endParaRPr lang="en-ZA" sz="1600" dirty="0">
              <a:solidFill>
                <a:srgbClr val="FF0000"/>
              </a:solidFill>
              <a:latin typeface="Cambria" panose="02040503050406030204" pitchFamily="18" charset="0"/>
              <a:cs typeface="Arial" panose="020B0604020202020204" pitchFamily="34" charset="0"/>
            </a:endParaRPr>
          </a:p>
        </p:txBody>
      </p:sp>
      <p:sp>
        <p:nvSpPr>
          <p:cNvPr id="12" name="TextBox 11"/>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19</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8335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(High Level Project Map)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7" name="Rounded Rectangle 6"/>
          <p:cNvSpPr/>
          <p:nvPr/>
        </p:nvSpPr>
        <p:spPr>
          <a:xfrm>
            <a:off x="4526619" y="883990"/>
            <a:ext cx="2433234" cy="958307"/>
          </a:xfrm>
          <a:prstGeom prst="roundRect">
            <a:avLst/>
          </a:prstGeom>
          <a:solidFill>
            <a:srgbClr val="00FF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Constantia" panose="02030602050306030303" pitchFamily="18" charset="0"/>
                <a:ea typeface="Times New Roman" panose="02020603050405020304" pitchFamily="18" charset="0"/>
                <a:cs typeface="Iskoola Pota" panose="020B0502040204020203" pitchFamily="34" charset="0"/>
              </a:rPr>
              <a:t>JUSTIFY NEED FOR PUBLIC WORKS POLICY REVIEW/ PUBLIC WORKS ACT</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8" name="Rounded Rectangle 7"/>
          <p:cNvSpPr/>
          <p:nvPr/>
        </p:nvSpPr>
        <p:spPr>
          <a:xfrm>
            <a:off x="3867254" y="5574703"/>
            <a:ext cx="2588216" cy="979420"/>
          </a:xfrm>
          <a:prstGeom prst="roundRect">
            <a:avLst/>
          </a:prstGeom>
          <a:solidFill>
            <a:srgbClr val="00FF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Constantia" panose="02030602050306030303" pitchFamily="18" charset="0"/>
                <a:ea typeface="Times New Roman" panose="02020603050405020304" pitchFamily="18" charset="0"/>
                <a:cs typeface="Iskoola Pota" panose="020B0502040204020203" pitchFamily="34" charset="0"/>
              </a:rPr>
              <a:t>FORMULATION OF DRAFT PUBLIC WORKS BILL</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9" name="Bent Arrow 8"/>
          <p:cNvSpPr/>
          <p:nvPr/>
        </p:nvSpPr>
        <p:spPr>
          <a:xfrm rot="5400000">
            <a:off x="7342095" y="611253"/>
            <a:ext cx="1419396" cy="2045776"/>
          </a:xfrm>
          <a:prstGeom prst="bentArrow">
            <a:avLst>
              <a:gd name="adj1" fmla="val 27464"/>
              <a:gd name="adj2" fmla="val 25000"/>
              <a:gd name="adj3" fmla="val 25000"/>
              <a:gd name="adj4" fmla="val 44982"/>
            </a:avLst>
          </a:prstGeom>
          <a:solidFill>
            <a:srgbClr val="7030A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11" name="Bent Arrow 10"/>
          <p:cNvSpPr/>
          <p:nvPr/>
        </p:nvSpPr>
        <p:spPr>
          <a:xfrm rot="10800000">
            <a:off x="7664336" y="2925875"/>
            <a:ext cx="1270862" cy="1783947"/>
          </a:xfrm>
          <a:prstGeom prst="bentArrow">
            <a:avLst>
              <a:gd name="adj1" fmla="val 27439"/>
              <a:gd name="adj2" fmla="val 20055"/>
              <a:gd name="adj3" fmla="val 25000"/>
              <a:gd name="adj4" fmla="val 41242"/>
            </a:avLst>
          </a:prstGeom>
          <a:solidFill>
            <a:srgbClr val="7030A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12" name="Bent Arrow 11"/>
          <p:cNvSpPr/>
          <p:nvPr/>
        </p:nvSpPr>
        <p:spPr>
          <a:xfrm rot="10800000">
            <a:off x="6455470" y="2712709"/>
            <a:ext cx="2479728" cy="3748419"/>
          </a:xfrm>
          <a:prstGeom prst="bentArrow">
            <a:avLst>
              <a:gd name="adj1" fmla="val 14375"/>
              <a:gd name="adj2" fmla="val 13180"/>
              <a:gd name="adj3" fmla="val 23750"/>
              <a:gd name="adj4" fmla="val 41242"/>
            </a:avLst>
          </a:prstGeom>
          <a:solidFill>
            <a:srgbClr val="7030A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13" name="Bent Arrow 12"/>
          <p:cNvSpPr/>
          <p:nvPr/>
        </p:nvSpPr>
        <p:spPr>
          <a:xfrm rot="16200000">
            <a:off x="2055403" y="4478795"/>
            <a:ext cx="1693580" cy="1930131"/>
          </a:xfrm>
          <a:prstGeom prst="bentArrow">
            <a:avLst>
              <a:gd name="adj1" fmla="val 22934"/>
              <a:gd name="adj2" fmla="val 22418"/>
              <a:gd name="adj3" fmla="val 33262"/>
              <a:gd name="adj4" fmla="val 45815"/>
            </a:avLst>
          </a:prstGeom>
          <a:solidFill>
            <a:srgbClr val="00B05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14" name="Bent Arrow 13"/>
          <p:cNvSpPr/>
          <p:nvPr/>
        </p:nvSpPr>
        <p:spPr>
          <a:xfrm>
            <a:off x="1951374" y="836712"/>
            <a:ext cx="2506193" cy="1463134"/>
          </a:xfrm>
          <a:prstGeom prst="bentArrow">
            <a:avLst>
              <a:gd name="adj1" fmla="val 32187"/>
              <a:gd name="adj2" fmla="val 24449"/>
              <a:gd name="adj3" fmla="val 35196"/>
              <a:gd name="adj4" fmla="val 38453"/>
            </a:avLst>
          </a:prstGeom>
          <a:solidFill>
            <a:srgbClr val="7030A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15" name="Down Arrow 14"/>
          <p:cNvSpPr/>
          <p:nvPr/>
        </p:nvSpPr>
        <p:spPr>
          <a:xfrm rot="5400000">
            <a:off x="3913445" y="3650471"/>
            <a:ext cx="822011" cy="1503337"/>
          </a:xfrm>
          <a:prstGeom prst="downArrow">
            <a:avLst>
              <a:gd name="adj1" fmla="val 50000"/>
              <a:gd name="adj2" fmla="val 54256"/>
            </a:avLst>
          </a:prstGeom>
          <a:solidFill>
            <a:srgbClr val="FF000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ndParaRPr>
          </a:p>
        </p:txBody>
      </p:sp>
      <p:sp>
        <p:nvSpPr>
          <p:cNvPr id="16" name="Down Arrow 15"/>
          <p:cNvSpPr/>
          <p:nvPr/>
        </p:nvSpPr>
        <p:spPr>
          <a:xfrm>
            <a:off x="5448080" y="4785496"/>
            <a:ext cx="712921" cy="900724"/>
          </a:xfrm>
          <a:prstGeom prst="downArrow">
            <a:avLst>
              <a:gd name="adj1" fmla="val 50000"/>
              <a:gd name="adj2" fmla="val 54256"/>
            </a:avLst>
          </a:prstGeom>
          <a:solidFill>
            <a:srgbClr val="00B05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ndParaRPr>
          </a:p>
        </p:txBody>
      </p:sp>
      <p:sp>
        <p:nvSpPr>
          <p:cNvPr id="17" name="Down Arrow 16"/>
          <p:cNvSpPr/>
          <p:nvPr/>
        </p:nvSpPr>
        <p:spPr>
          <a:xfrm rot="10800000">
            <a:off x="1937125" y="3083518"/>
            <a:ext cx="728418" cy="819117"/>
          </a:xfrm>
          <a:prstGeom prst="downArrow">
            <a:avLst>
              <a:gd name="adj1" fmla="val 50000"/>
              <a:gd name="adj2" fmla="val 54256"/>
            </a:avLst>
          </a:prstGeom>
          <a:solidFill>
            <a:srgbClr val="7030A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ndParaRPr>
          </a:p>
        </p:txBody>
      </p:sp>
      <p:sp>
        <p:nvSpPr>
          <p:cNvPr id="18" name="Rounded Rectangle 17"/>
          <p:cNvSpPr/>
          <p:nvPr/>
        </p:nvSpPr>
        <p:spPr>
          <a:xfrm>
            <a:off x="3851920" y="2602546"/>
            <a:ext cx="2588216" cy="935692"/>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smtClean="0">
                <a:ln>
                  <a:noFill/>
                </a:ln>
                <a:solidFill>
                  <a:srgbClr val="0000CC"/>
                </a:solidFill>
                <a:effectLst/>
                <a:uLnTx/>
                <a:uFillTx/>
                <a:latin typeface="Constantia" panose="02030602050306030303" pitchFamily="18" charset="0"/>
                <a:ea typeface="Times New Roman" panose="02020603050405020304" pitchFamily="18" charset="0"/>
                <a:cs typeface="Iskoola Pota" panose="020B0502040204020203" pitchFamily="34" charset="0"/>
              </a:rPr>
              <a:t>Consultations, Monitoring &amp; Review</a:t>
            </a:r>
            <a:endParaRPr kumimoji="0" lang="en-GB" sz="1400" b="0" i="1" u="none" strike="noStrike" kern="0" cap="none" spc="0" normalizeH="0" baseline="0" noProof="0" dirty="0" smtClean="0">
              <a:ln>
                <a:noFill/>
              </a:ln>
              <a:solidFill>
                <a:srgbClr val="0000CC"/>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19" name="Rounded Rectangle 18"/>
          <p:cNvSpPr/>
          <p:nvPr/>
        </p:nvSpPr>
        <p:spPr>
          <a:xfrm>
            <a:off x="6588224" y="2276872"/>
            <a:ext cx="2483296" cy="935692"/>
          </a:xfrm>
          <a:prstGeom prst="roundRect">
            <a:avLst/>
          </a:prstGeom>
          <a:solidFill>
            <a:srgbClr val="00FF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Constantia" panose="02030602050306030303" pitchFamily="18" charset="0"/>
                <a:ea typeface="Times New Roman" panose="02020603050405020304" pitchFamily="18" charset="0"/>
                <a:cs typeface="Iskoola Pota" panose="020B0502040204020203" pitchFamily="34" charset="0"/>
              </a:rPr>
              <a:t>PROJECT INSTITUTIONALISATION</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20" name="Rounded Rectangle 19"/>
          <p:cNvSpPr/>
          <p:nvPr/>
        </p:nvSpPr>
        <p:spPr>
          <a:xfrm>
            <a:off x="5076120" y="3896975"/>
            <a:ext cx="2588216" cy="991077"/>
          </a:xfrm>
          <a:prstGeom prst="roundRect">
            <a:avLst/>
          </a:prstGeom>
          <a:solidFill>
            <a:srgbClr val="00FF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Constantia" panose="02030602050306030303" pitchFamily="18" charset="0"/>
                <a:ea typeface="Times New Roman" panose="02020603050405020304" pitchFamily="18" charset="0"/>
                <a:cs typeface="Iskoola Pota" panose="020B0502040204020203" pitchFamily="34" charset="0"/>
              </a:rPr>
              <a:t>REVIEW OF PUBLIC WORKS POLICY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Constantia" panose="02030602050306030303" pitchFamily="18" charset="0"/>
                <a:ea typeface="Times New Roman" panose="02020603050405020304" pitchFamily="18" charset="0"/>
                <a:cs typeface="Iskoola Pota" panose="020B0502040204020203" pitchFamily="34" charset="0"/>
              </a:rPr>
              <a:t>(&amp; LEGISLATIVE) FRAMEWORK</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21" name="Rounded Rectangle 20"/>
          <p:cNvSpPr/>
          <p:nvPr/>
        </p:nvSpPr>
        <p:spPr>
          <a:xfrm>
            <a:off x="971074" y="2111296"/>
            <a:ext cx="2588216" cy="935692"/>
          </a:xfrm>
          <a:prstGeom prst="roundRect">
            <a:avLst/>
          </a:prstGeom>
          <a:solidFill>
            <a:srgbClr val="00FF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Constantia" panose="02030602050306030303" pitchFamily="18" charset="0"/>
                <a:ea typeface="Times New Roman" panose="02020603050405020304" pitchFamily="18" charset="0"/>
                <a:cs typeface="Iskoola Pota" panose="020B0502040204020203" pitchFamily="34" charset="0"/>
              </a:rPr>
              <a:t>IMPLEMENTATION SUPPORT &amp; EVALUATION</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22" name="Rounded Rectangle 21"/>
          <p:cNvSpPr/>
          <p:nvPr/>
        </p:nvSpPr>
        <p:spPr>
          <a:xfrm>
            <a:off x="971074" y="3605993"/>
            <a:ext cx="2588216" cy="991077"/>
          </a:xfrm>
          <a:prstGeom prst="roundRect">
            <a:avLst/>
          </a:prstGeom>
          <a:solidFill>
            <a:sysClr val="window" lastClr="FFFFFF">
              <a:lumMod val="50000"/>
            </a:sysClr>
          </a:solidFill>
          <a:ln w="38100" cap="flat" cmpd="sng" algn="ctr">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onstantia" panose="02030602050306030303" pitchFamily="18" charset="0"/>
                <a:ea typeface="Times New Roman" panose="02020603050405020304" pitchFamily="18" charset="0"/>
                <a:cs typeface="Iskoola Pota" panose="020B0502040204020203" pitchFamily="34" charset="0"/>
              </a:rPr>
              <a:t>PARLIAMENTARY PROCESS</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sp>
        <p:nvSpPr>
          <p:cNvPr id="23" name="Content Placeholder 1"/>
          <p:cNvSpPr txBox="1">
            <a:spLocks/>
          </p:cNvSpPr>
          <p:nvPr/>
        </p:nvSpPr>
        <p:spPr>
          <a:xfrm>
            <a:off x="-206037" y="4839814"/>
            <a:ext cx="2299805" cy="13073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buFont typeface="Arial" pitchFamily="34" charset="0"/>
              <a:buNone/>
            </a:pPr>
            <a:r>
              <a:rPr lang="en-US" sz="1400" b="1" dirty="0" smtClean="0">
                <a:solidFill>
                  <a:prstClr val="black"/>
                </a:solidFill>
                <a:latin typeface="Cambria" panose="02040503050406030204" pitchFamily="18" charset="0"/>
              </a:rPr>
              <a:t>Handout 2: </a:t>
            </a:r>
            <a:r>
              <a:rPr lang="en-US" sz="1400" dirty="0" smtClean="0">
                <a:solidFill>
                  <a:prstClr val="black"/>
                </a:solidFill>
                <a:latin typeface="Cambria" panose="02040503050406030204" pitchFamily="18" charset="0"/>
              </a:rPr>
              <a:t>Legislative Process </a:t>
            </a:r>
          </a:p>
          <a:p>
            <a:pPr marL="0" indent="0" algn="ctr">
              <a:spcBef>
                <a:spcPts val="1200"/>
              </a:spcBef>
              <a:buFont typeface="Arial" pitchFamily="34" charset="0"/>
              <a:buNone/>
            </a:pPr>
            <a:r>
              <a:rPr lang="en-US" sz="1400" b="1" dirty="0" smtClean="0">
                <a:solidFill>
                  <a:prstClr val="black"/>
                </a:solidFill>
                <a:latin typeface="Cambria" panose="02040503050406030204" pitchFamily="18" charset="0"/>
              </a:rPr>
              <a:t>Handout 3: </a:t>
            </a:r>
            <a:r>
              <a:rPr lang="en-US" sz="1400" dirty="0" smtClean="0">
                <a:solidFill>
                  <a:prstClr val="black"/>
                </a:solidFill>
                <a:latin typeface="Cambria" panose="02040503050406030204" pitchFamily="18" charset="0"/>
              </a:rPr>
              <a:t>Project Implementation Plan  </a:t>
            </a:r>
            <a:endParaRPr lang="en-GB" sz="1400" dirty="0" smtClean="0">
              <a:solidFill>
                <a:prstClr val="black"/>
              </a:solidFill>
              <a:latin typeface="Cambria" panose="02040503050406030204" pitchFamily="18" charset="0"/>
            </a:endParaRPr>
          </a:p>
          <a:p>
            <a:pPr marL="0" indent="0" algn="ctr">
              <a:spcBef>
                <a:spcPts val="1200"/>
              </a:spcBef>
              <a:buFont typeface="Arial" pitchFamily="34" charset="0"/>
              <a:buNone/>
            </a:pPr>
            <a:r>
              <a:rPr lang="en-GB" sz="1400" dirty="0" smtClean="0">
                <a:solidFill>
                  <a:prstClr val="black"/>
                </a:solidFill>
                <a:latin typeface="Cambria" panose="02040503050406030204" pitchFamily="18" charset="0"/>
              </a:rPr>
              <a:t> </a:t>
            </a:r>
          </a:p>
          <a:p>
            <a:pPr marL="0" indent="0" algn="just">
              <a:spcBef>
                <a:spcPts val="1200"/>
              </a:spcBef>
              <a:buFont typeface="Arial" pitchFamily="34" charset="0"/>
              <a:buNone/>
            </a:pPr>
            <a:endParaRPr lang="en-ZA" sz="1400" dirty="0">
              <a:solidFill>
                <a:srgbClr val="FF0000"/>
              </a:solidFill>
              <a:latin typeface="Cambria" panose="02040503050406030204" pitchFamily="18" charset="0"/>
              <a:cs typeface="Arial" panose="020B0604020202020204" pitchFamily="34" charset="0"/>
            </a:endParaRPr>
          </a:p>
        </p:txBody>
      </p:sp>
      <p:sp>
        <p:nvSpPr>
          <p:cNvPr id="25" name="TextBox 24"/>
          <p:cNvSpPr txBox="1"/>
          <p:nvPr/>
        </p:nvSpPr>
        <p:spPr>
          <a:xfrm>
            <a:off x="7380312" y="6381328"/>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20</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793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(Mapped Resources/Expertise)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graphicFrame>
        <p:nvGraphicFramePr>
          <p:cNvPr id="24" name="Content Placeholder 8"/>
          <p:cNvGraphicFramePr>
            <a:graphicFrameLocks/>
          </p:cNvGraphicFramePr>
          <p:nvPr>
            <p:extLst>
              <p:ext uri="{D42A27DB-BD31-4B8C-83A1-F6EECF244321}">
                <p14:modId xmlns:p14="http://schemas.microsoft.com/office/powerpoint/2010/main" xmlns="" val="3868400525"/>
              </p:ext>
            </p:extLst>
          </p:nvPr>
        </p:nvGraphicFramePr>
        <p:xfrm>
          <a:off x="179512" y="1052736"/>
          <a:ext cx="8752149" cy="5547360"/>
        </p:xfrm>
        <a:graphic>
          <a:graphicData uri="http://schemas.openxmlformats.org/drawingml/2006/table">
            <a:tbl>
              <a:tblPr firstRow="1" bandRow="1"/>
              <a:tblGrid>
                <a:gridCol w="615245"/>
                <a:gridCol w="4464496"/>
                <a:gridCol w="1584176"/>
                <a:gridCol w="2088232"/>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000" dirty="0" smtClean="0">
                          <a:latin typeface="Cambria" panose="02040503050406030204" pitchFamily="18" charset="0"/>
                        </a:rPr>
                        <a:t>No.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000" dirty="0" smtClean="0">
                          <a:latin typeface="Cambria" panose="02040503050406030204" pitchFamily="18" charset="0"/>
                        </a:rPr>
                        <a:t>Expertise</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000" dirty="0" smtClean="0">
                          <a:latin typeface="Cambria" panose="02040503050406030204" pitchFamily="18" charset="0"/>
                        </a:rPr>
                        <a:t>Status</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000" dirty="0" smtClean="0">
                          <a:latin typeface="Cambria" panose="02040503050406030204" pitchFamily="18" charset="0"/>
                        </a:rPr>
                        <a:t>Key Deliverables</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1.</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Senior Construction Policy Specialist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In-house</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Policy analysis and drafting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2.</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Senior Property Policy Specialist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mbria" panose="02040503050406030204" pitchFamily="18" charset="0"/>
                        </a:rPr>
                        <a:t>In-house</a:t>
                      </a:r>
                      <a:endParaRPr lang="en-GB" sz="2000" dirty="0" smtClean="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3.</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Facilities Management</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In-house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rowSpan="7">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7663" indent="-347663">
                        <a:buFont typeface="+mj-lt"/>
                        <a:buAutoNum type="arabicPeriod"/>
                      </a:pPr>
                      <a:r>
                        <a:rPr lang="en-US" sz="2000" dirty="0" smtClean="0">
                          <a:latin typeface="Cambria" panose="02040503050406030204" pitchFamily="18" charset="0"/>
                        </a:rPr>
                        <a:t>Discussion</a:t>
                      </a:r>
                      <a:r>
                        <a:rPr lang="en-US" sz="2000" baseline="0" dirty="0" smtClean="0">
                          <a:latin typeface="Cambria" panose="02040503050406030204" pitchFamily="18" charset="0"/>
                        </a:rPr>
                        <a:t> paper inputs</a:t>
                      </a:r>
                    </a:p>
                    <a:p>
                      <a:pPr marL="347663" indent="-347663">
                        <a:buFont typeface="+mj-lt"/>
                        <a:buAutoNum type="arabicPeriod"/>
                      </a:pPr>
                      <a:endParaRPr lang="en-US" sz="2000" baseline="0" dirty="0" smtClean="0">
                        <a:latin typeface="Cambria" panose="02040503050406030204" pitchFamily="18" charset="0"/>
                      </a:endParaRPr>
                    </a:p>
                    <a:p>
                      <a:pPr marL="347663" indent="-347663">
                        <a:buFont typeface="+mj-lt"/>
                        <a:buAutoNum type="arabicPeriod"/>
                      </a:pPr>
                      <a:r>
                        <a:rPr lang="en-US" sz="2000" baseline="0" dirty="0" smtClean="0">
                          <a:latin typeface="Cambria" panose="02040503050406030204" pitchFamily="18" charset="0"/>
                        </a:rPr>
                        <a:t>Subject area analysis (i.e. analysis of interventions with area of expertise)</a:t>
                      </a:r>
                    </a:p>
                    <a:p>
                      <a:pPr marL="347663" indent="-347663">
                        <a:buFont typeface="+mj-lt"/>
                        <a:buAutoNum type="arabicPeriod"/>
                      </a:pPr>
                      <a:endParaRPr lang="en-US" sz="2000" baseline="0" dirty="0" smtClean="0">
                        <a:latin typeface="Cambria" panose="02040503050406030204" pitchFamily="18" charset="0"/>
                      </a:endParaRPr>
                    </a:p>
                    <a:p>
                      <a:pPr marL="347663" indent="-347663">
                        <a:buFont typeface="+mj-lt"/>
                        <a:buAutoNum type="arabicPeriod"/>
                      </a:pPr>
                      <a:r>
                        <a:rPr lang="en-US" sz="2000" baseline="0" dirty="0" smtClean="0">
                          <a:latin typeface="Cambria" panose="02040503050406030204" pitchFamily="18" charset="0"/>
                        </a:rPr>
                        <a:t>Formulation of policy proposals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4.</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Labour-based Methods</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In-house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vMerge="1">
                  <a:txBody>
                    <a:bodyPr/>
                    <a:lstStyle/>
                    <a:p>
                      <a:endParaRPr lang="en-GB" sz="14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5.</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Enterprise and Supplier Development</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smtClean="0">
                          <a:latin typeface="Cambria" panose="02040503050406030204" pitchFamily="18" charset="0"/>
                        </a:rPr>
                        <a:t>In-house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vMerge="1">
                  <a:txBody>
                    <a:bodyPr/>
                    <a:lstStyle/>
                    <a:p>
                      <a:endParaRPr lang="en-GB" sz="14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6.</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Human Resources</a:t>
                      </a:r>
                      <a:r>
                        <a:rPr lang="en-US" sz="2000" baseline="0" dirty="0" smtClean="0">
                          <a:latin typeface="Cambria" panose="02040503050406030204" pitchFamily="18" charset="0"/>
                        </a:rPr>
                        <a:t> Development &amp; Transformation</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smtClean="0">
                          <a:latin typeface="Cambria" panose="02040503050406030204" pitchFamily="18" charset="0"/>
                        </a:rPr>
                        <a:t>In-house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vMerge="1">
                  <a:txBody>
                    <a:bodyPr/>
                    <a:lstStyle/>
                    <a:p>
                      <a:endParaRPr lang="en-GB" sz="14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7.</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Public Sector</a:t>
                      </a:r>
                      <a:r>
                        <a:rPr lang="en-US" sz="2000" baseline="0" dirty="0" smtClean="0">
                          <a:latin typeface="Cambria" panose="02040503050406030204" pitchFamily="18" charset="0"/>
                        </a:rPr>
                        <a:t> Procurement &amp; Contracts Management</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smtClean="0">
                          <a:latin typeface="Cambria" panose="02040503050406030204" pitchFamily="18" charset="0"/>
                        </a:rPr>
                        <a:t>In-house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vMerge="1">
                  <a:txBody>
                    <a:bodyPr/>
                    <a:lstStyle/>
                    <a:p>
                      <a:endParaRPr lang="en-GB" sz="14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8.</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Safety, Health, Environment &amp; Quality Management</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smtClean="0">
                          <a:latin typeface="Cambria" panose="02040503050406030204" pitchFamily="18" charset="0"/>
                        </a:rPr>
                        <a:t>In-house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vMerge="1">
                  <a:txBody>
                    <a:bodyPr/>
                    <a:lstStyle/>
                    <a:p>
                      <a:endParaRPr lang="en-GB" sz="14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10</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Public Sector Institutional Development/Design</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In-house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vMerge="1">
                  <a:txBody>
                    <a:bodyPr/>
                    <a:lstStyle/>
                    <a:p>
                      <a:endParaRPr lang="en-GB" sz="20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7" name="TextBox 6"/>
          <p:cNvSpPr txBox="1"/>
          <p:nvPr/>
        </p:nvSpPr>
        <p:spPr>
          <a:xfrm>
            <a:off x="7524328" y="199380"/>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21</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868357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(Mapped Resources/Expertise)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graphicFrame>
        <p:nvGraphicFramePr>
          <p:cNvPr id="7" name="Content Placeholder 8"/>
          <p:cNvGraphicFramePr>
            <a:graphicFrameLocks/>
          </p:cNvGraphicFramePr>
          <p:nvPr>
            <p:extLst>
              <p:ext uri="{D42A27DB-BD31-4B8C-83A1-F6EECF244321}">
                <p14:modId xmlns:p14="http://schemas.microsoft.com/office/powerpoint/2010/main" xmlns="" val="3141155979"/>
              </p:ext>
            </p:extLst>
          </p:nvPr>
        </p:nvGraphicFramePr>
        <p:xfrm>
          <a:off x="179512" y="1058768"/>
          <a:ext cx="8752149" cy="4602480"/>
        </p:xfrm>
        <a:graphic>
          <a:graphicData uri="http://schemas.openxmlformats.org/drawingml/2006/table">
            <a:tbl>
              <a:tblPr firstRow="1" bandRow="1"/>
              <a:tblGrid>
                <a:gridCol w="615245"/>
                <a:gridCol w="2697123"/>
                <a:gridCol w="1872208"/>
                <a:gridCol w="3567573"/>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000" dirty="0" smtClean="0">
                          <a:latin typeface="Cambria" panose="02040503050406030204" pitchFamily="18" charset="0"/>
                        </a:rPr>
                        <a:t>No.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000" dirty="0" smtClean="0">
                          <a:latin typeface="Cambria" panose="02040503050406030204" pitchFamily="18" charset="0"/>
                        </a:rPr>
                        <a:t>Expertise</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000" dirty="0" smtClean="0">
                          <a:latin typeface="Cambria" panose="02040503050406030204" pitchFamily="18" charset="0"/>
                        </a:rPr>
                        <a:t>Status</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11.</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Legal</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In-house</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indent="-457200">
                        <a:buFont typeface="+mj-lt"/>
                        <a:buAutoNum type="arabicPeriod"/>
                      </a:pPr>
                      <a:r>
                        <a:rPr lang="en-US" sz="2000" dirty="0" smtClean="0">
                          <a:latin typeface="Cambria" panose="02040503050406030204" pitchFamily="18" charset="0"/>
                        </a:rPr>
                        <a:t>Constitutional</a:t>
                      </a:r>
                      <a:r>
                        <a:rPr lang="en-US" sz="2000" baseline="0" dirty="0" smtClean="0">
                          <a:latin typeface="Cambria" panose="02040503050406030204" pitchFamily="18" charset="0"/>
                        </a:rPr>
                        <a:t> law interpretation </a:t>
                      </a:r>
                    </a:p>
                    <a:p>
                      <a:pPr marL="457200" indent="-457200">
                        <a:buFont typeface="+mj-lt"/>
                        <a:buAutoNum type="arabicPeriod"/>
                      </a:pPr>
                      <a:r>
                        <a:rPr lang="en-US" sz="2000" baseline="0" dirty="0" smtClean="0">
                          <a:latin typeface="Cambria" panose="02040503050406030204" pitchFamily="18" charset="0"/>
                        </a:rPr>
                        <a:t>Legislative Drafting</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12.</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Construction Policy Specialist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2000" dirty="0" smtClean="0">
                          <a:latin typeface="Cambria" panose="02040503050406030204" pitchFamily="18" charset="0"/>
                        </a:rPr>
                        <a:t>In-house</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457200" indent="-457200">
                        <a:buFont typeface="+mj-lt"/>
                        <a:buAutoNum type="arabicPeriod"/>
                      </a:pPr>
                      <a:r>
                        <a:rPr lang="en-US" sz="2000" baseline="0" dirty="0" smtClean="0">
                          <a:latin typeface="Cambria" panose="02040503050406030204" pitchFamily="18" charset="0"/>
                        </a:rPr>
                        <a:t>Construction and Property Industry analysis </a:t>
                      </a:r>
                    </a:p>
                    <a:p>
                      <a:pPr marL="457200" indent="-457200">
                        <a:buFont typeface="+mj-lt"/>
                        <a:buAutoNum type="arabicPeriod"/>
                      </a:pPr>
                      <a:r>
                        <a:rPr lang="en-US" sz="2000" baseline="0" dirty="0" smtClean="0">
                          <a:latin typeface="Cambria" panose="02040503050406030204" pitchFamily="18" charset="0"/>
                        </a:rPr>
                        <a:t>Benchmarking</a:t>
                      </a:r>
                    </a:p>
                    <a:p>
                      <a:pPr marL="457200" indent="-457200">
                        <a:buFont typeface="+mj-lt"/>
                        <a:buAutoNum type="arabicPeriod"/>
                      </a:pPr>
                      <a:r>
                        <a:rPr lang="en-US" sz="2000" baseline="0" dirty="0" smtClean="0">
                          <a:latin typeface="Cambria" panose="02040503050406030204" pitchFamily="18" charset="0"/>
                        </a:rPr>
                        <a:t>Workstreams secretariat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13.</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Property Policy Specialist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In-house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vMerge="1">
                  <a:txBody>
                    <a:bodyPr/>
                    <a:lstStyle/>
                    <a:p>
                      <a:endParaRPr lang="en-GB" sz="14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14.</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baseline="0" dirty="0" smtClean="0">
                          <a:latin typeface="Cambria" panose="02040503050406030204" pitchFamily="18" charset="0"/>
                        </a:rPr>
                        <a:t>Project Manager</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Cambria" panose="02040503050406030204" pitchFamily="18" charset="0"/>
                        </a:rPr>
                        <a:t>In-house (DDG Policy)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mbria" panose="02040503050406030204" pitchFamily="18" charset="0"/>
                        </a:rPr>
                        <a:t>Project management and delivery</a:t>
                      </a:r>
                      <a:endParaRPr lang="en-GB" sz="2000" dirty="0" smtClean="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2000" dirty="0" smtClean="0">
                          <a:latin typeface="Cambria" panose="02040503050406030204" pitchFamily="18" charset="0"/>
                        </a:rPr>
                        <a:t>15.</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Project Secretariat (1)</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2000" dirty="0" smtClean="0">
                          <a:latin typeface="Cambria" panose="02040503050406030204" pitchFamily="18" charset="0"/>
                        </a:rPr>
                        <a:t>In</a:t>
                      </a:r>
                      <a:r>
                        <a:rPr lang="en-GB" sz="2000" baseline="0" dirty="0" smtClean="0">
                          <a:latin typeface="Cambria" panose="02040503050406030204" pitchFamily="18" charset="0"/>
                        </a:rPr>
                        <a:t> progress</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000" dirty="0" smtClean="0">
                          <a:latin typeface="Cambria" panose="02040503050406030204" pitchFamily="18" charset="0"/>
                        </a:rPr>
                        <a:t>Project administration</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GB" sz="2000" dirty="0" smtClean="0">
                          <a:latin typeface="Cambria" panose="02040503050406030204" pitchFamily="18" charset="0"/>
                        </a:rPr>
                        <a:t>16.</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2000" dirty="0" smtClean="0">
                          <a:latin typeface="Cambria" panose="02040503050406030204" pitchFamily="18" charset="0"/>
                        </a:rPr>
                        <a:t>Project Workstreams Secretariat (x2)</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2000" dirty="0" smtClean="0">
                          <a:latin typeface="Cambria" panose="02040503050406030204" pitchFamily="18" charset="0"/>
                        </a:rPr>
                        <a:t>In progress</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GB" sz="2000" dirty="0" smtClean="0">
                          <a:latin typeface="Cambria" panose="02040503050406030204" pitchFamily="18" charset="0"/>
                        </a:rPr>
                        <a:t>Project Workstreams administration </a:t>
                      </a:r>
                      <a:endParaRPr lang="en-GB" sz="2000" dirty="0">
                        <a:latin typeface="Cambria" panose="020405030504060302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9" name="TextBox 8"/>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22</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151528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(Project Workstreams)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Content Placeholder 1"/>
          <p:cNvSpPr txBox="1">
            <a:spLocks/>
          </p:cNvSpPr>
          <p:nvPr/>
        </p:nvSpPr>
        <p:spPr>
          <a:xfrm>
            <a:off x="4860033" y="1445906"/>
            <a:ext cx="4104456" cy="4000499"/>
          </a:xfrm>
          <a:prstGeom prst="rect">
            <a:avLst/>
          </a:prstGeom>
        </p:spPr>
        <p:txBody>
          <a:bodyPr vert="horz" lIns="68580" tIns="34290" rIns="68580" bIns="34290" rtlCol="0">
            <a:no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629" lvl="1" indent="0">
              <a:buFont typeface="Arial" pitchFamily="34" charset="0"/>
              <a:buNone/>
            </a:pPr>
            <a:r>
              <a:rPr lang="en-US" sz="1800" b="1" dirty="0">
                <a:solidFill>
                  <a:prstClr val="black"/>
                </a:solidFill>
                <a:latin typeface="Cambria" panose="02040503050406030204" pitchFamily="18" charset="0"/>
              </a:rPr>
              <a:t>Property</a:t>
            </a:r>
            <a:r>
              <a:rPr lang="en-US" sz="1800" dirty="0">
                <a:solidFill>
                  <a:prstClr val="black"/>
                </a:solidFill>
                <a:latin typeface="Cambria" panose="02040503050406030204" pitchFamily="18" charset="0"/>
              </a:rPr>
              <a:t> </a:t>
            </a:r>
            <a:r>
              <a:rPr lang="en-US" sz="1800" b="1" dirty="0">
                <a:solidFill>
                  <a:prstClr val="black"/>
                </a:solidFill>
                <a:latin typeface="Cambria" panose="02040503050406030204" pitchFamily="18" charset="0"/>
              </a:rPr>
              <a:t>Work-stream</a:t>
            </a:r>
          </a:p>
          <a:p>
            <a:pPr marL="681038" lvl="1" indent="-565150">
              <a:buFont typeface="+mj-lt"/>
              <a:buAutoNum type="arabicPeriod"/>
            </a:pPr>
            <a:r>
              <a:rPr lang="en-US" sz="1800" dirty="0" smtClean="0">
                <a:solidFill>
                  <a:prstClr val="black"/>
                </a:solidFill>
                <a:latin typeface="Cambria" panose="02040503050406030204" pitchFamily="18" charset="0"/>
              </a:rPr>
              <a:t>Property </a:t>
            </a:r>
            <a:r>
              <a:rPr lang="en-US" sz="1800" dirty="0">
                <a:solidFill>
                  <a:prstClr val="black"/>
                </a:solidFill>
                <a:latin typeface="Cambria" panose="02040503050406030204" pitchFamily="18" charset="0"/>
              </a:rPr>
              <a:t>Policy Unit</a:t>
            </a:r>
          </a:p>
          <a:p>
            <a:pPr marL="681038" lvl="1" indent="-565150">
              <a:buFont typeface="+mj-lt"/>
              <a:buAutoNum type="arabicPeriod"/>
            </a:pPr>
            <a:r>
              <a:rPr lang="en-US" sz="1800" dirty="0" smtClean="0">
                <a:solidFill>
                  <a:prstClr val="black"/>
                </a:solidFill>
                <a:latin typeface="Cambria" panose="02040503050406030204" pitchFamily="18" charset="0"/>
              </a:rPr>
              <a:t>Property </a:t>
            </a:r>
            <a:r>
              <a:rPr lang="en-US" sz="1800" dirty="0">
                <a:solidFill>
                  <a:prstClr val="black"/>
                </a:solidFill>
                <a:latin typeface="Cambria" panose="02040503050406030204" pitchFamily="18" charset="0"/>
              </a:rPr>
              <a:t>Policy Specialist: CD</a:t>
            </a:r>
          </a:p>
          <a:p>
            <a:pPr marL="681038" lvl="1" indent="-565150">
              <a:buFont typeface="+mj-lt"/>
              <a:buAutoNum type="arabicPeriod"/>
            </a:pPr>
            <a:r>
              <a:rPr lang="en-US" sz="1800" dirty="0" smtClean="0">
                <a:solidFill>
                  <a:prstClr val="black"/>
                </a:solidFill>
                <a:latin typeface="Cambria" panose="02040503050406030204" pitchFamily="18" charset="0"/>
              </a:rPr>
              <a:t>Property </a:t>
            </a:r>
            <a:r>
              <a:rPr lang="en-US" sz="1800" dirty="0">
                <a:solidFill>
                  <a:prstClr val="black"/>
                </a:solidFill>
                <a:latin typeface="Cambria" panose="02040503050406030204" pitchFamily="18" charset="0"/>
              </a:rPr>
              <a:t>Policy Specialist: </a:t>
            </a:r>
            <a:r>
              <a:rPr lang="en-US" sz="1800" dirty="0" smtClean="0">
                <a:solidFill>
                  <a:prstClr val="black"/>
                </a:solidFill>
                <a:latin typeface="Cambria" panose="02040503050406030204" pitchFamily="18" charset="0"/>
              </a:rPr>
              <a:t>Director</a:t>
            </a:r>
          </a:p>
          <a:p>
            <a:pPr marL="681038" lvl="1" indent="-565150">
              <a:buFont typeface="+mj-lt"/>
              <a:buAutoNum type="arabicPeriod"/>
            </a:pPr>
            <a:r>
              <a:rPr lang="en-US" sz="1800" dirty="0" smtClean="0">
                <a:solidFill>
                  <a:prstClr val="black"/>
                </a:solidFill>
                <a:latin typeface="Cambria" panose="02040503050406030204" pitchFamily="18" charset="0"/>
              </a:rPr>
              <a:t>Real </a:t>
            </a:r>
            <a:r>
              <a:rPr lang="en-US" sz="1800" dirty="0">
                <a:solidFill>
                  <a:prstClr val="black"/>
                </a:solidFill>
                <a:latin typeface="Cambria" panose="02040503050406030204" pitchFamily="18" charset="0"/>
              </a:rPr>
              <a:t>Estate Management </a:t>
            </a:r>
            <a:r>
              <a:rPr lang="en-US" sz="1800" dirty="0" smtClean="0">
                <a:solidFill>
                  <a:prstClr val="black"/>
                </a:solidFill>
                <a:latin typeface="Cambria" panose="02040503050406030204" pitchFamily="18" charset="0"/>
              </a:rPr>
              <a:t>Services</a:t>
            </a:r>
          </a:p>
          <a:p>
            <a:pPr marL="681038" lvl="1" indent="-565150">
              <a:buFont typeface="+mj-lt"/>
              <a:buAutoNum type="arabicPeriod"/>
            </a:pPr>
            <a:r>
              <a:rPr lang="en-US" sz="1800" dirty="0" smtClean="0">
                <a:solidFill>
                  <a:prstClr val="black"/>
                </a:solidFill>
                <a:latin typeface="Cambria" panose="02040503050406030204" pitchFamily="18" charset="0"/>
              </a:rPr>
              <a:t>Real </a:t>
            </a:r>
            <a:r>
              <a:rPr lang="en-US" sz="1800" dirty="0">
                <a:solidFill>
                  <a:prstClr val="black"/>
                </a:solidFill>
                <a:latin typeface="Cambria" panose="02040503050406030204" pitchFamily="18" charset="0"/>
              </a:rPr>
              <a:t>Estate Investment </a:t>
            </a:r>
            <a:r>
              <a:rPr lang="en-US" sz="1800" dirty="0" smtClean="0">
                <a:solidFill>
                  <a:prstClr val="black"/>
                </a:solidFill>
                <a:latin typeface="Cambria" panose="02040503050406030204" pitchFamily="18" charset="0"/>
              </a:rPr>
              <a:t>Services</a:t>
            </a:r>
          </a:p>
          <a:p>
            <a:pPr marL="681038" lvl="1" indent="-565150">
              <a:buFont typeface="+mj-lt"/>
              <a:buAutoNum type="arabicPeriod"/>
            </a:pPr>
            <a:r>
              <a:rPr lang="en-US" sz="1800" dirty="0" smtClean="0">
                <a:solidFill>
                  <a:prstClr val="black"/>
                </a:solidFill>
                <a:latin typeface="Cambria" panose="02040503050406030204" pitchFamily="18" charset="0"/>
              </a:rPr>
              <a:t>Real </a:t>
            </a:r>
            <a:r>
              <a:rPr lang="en-US" sz="1800" dirty="0">
                <a:solidFill>
                  <a:prstClr val="black"/>
                </a:solidFill>
                <a:latin typeface="Cambria" panose="02040503050406030204" pitchFamily="18" charset="0"/>
              </a:rPr>
              <a:t>Estate Asset Registry </a:t>
            </a:r>
            <a:r>
              <a:rPr lang="en-US" sz="1800" dirty="0" smtClean="0">
                <a:solidFill>
                  <a:prstClr val="black"/>
                </a:solidFill>
                <a:latin typeface="Cambria" panose="02040503050406030204" pitchFamily="18" charset="0"/>
              </a:rPr>
              <a:t>Services</a:t>
            </a:r>
          </a:p>
          <a:p>
            <a:pPr marL="681038" lvl="1" indent="-565150">
              <a:buFont typeface="+mj-lt"/>
              <a:buAutoNum type="arabicPeriod"/>
            </a:pPr>
            <a:r>
              <a:rPr lang="en-US" sz="1800" dirty="0" smtClean="0">
                <a:solidFill>
                  <a:prstClr val="black"/>
                </a:solidFill>
                <a:latin typeface="Cambria" panose="02040503050406030204" pitchFamily="18" charset="0"/>
              </a:rPr>
              <a:t>Facilities Management</a:t>
            </a:r>
          </a:p>
          <a:p>
            <a:pPr marL="681038" lvl="1" indent="-565150">
              <a:buFont typeface="+mj-lt"/>
              <a:buAutoNum type="arabicPeriod"/>
            </a:pPr>
            <a:r>
              <a:rPr lang="en-US" sz="1800" dirty="0" smtClean="0">
                <a:solidFill>
                  <a:prstClr val="black"/>
                </a:solidFill>
                <a:latin typeface="Cambria" panose="02040503050406030204" pitchFamily="18" charset="0"/>
              </a:rPr>
              <a:t>CBE</a:t>
            </a:r>
          </a:p>
          <a:p>
            <a:pPr marL="681038" lvl="1" indent="-565150">
              <a:buFont typeface="+mj-lt"/>
              <a:buAutoNum type="arabicPeriod"/>
            </a:pPr>
            <a:r>
              <a:rPr lang="en-US" sz="1800" dirty="0" smtClean="0">
                <a:solidFill>
                  <a:prstClr val="black"/>
                </a:solidFill>
                <a:latin typeface="Cambria" panose="02040503050406030204" pitchFamily="18" charset="0"/>
              </a:rPr>
              <a:t>PSCC</a:t>
            </a:r>
          </a:p>
          <a:p>
            <a:pPr marL="115888" lvl="1" indent="0">
              <a:buFont typeface="Arial" pitchFamily="34" charset="0"/>
              <a:buNone/>
            </a:pPr>
            <a:endParaRPr lang="en-US" sz="1800" dirty="0">
              <a:solidFill>
                <a:prstClr val="black"/>
              </a:solidFill>
              <a:latin typeface="Cambria" panose="02040503050406030204" pitchFamily="18" charset="0"/>
            </a:endParaRPr>
          </a:p>
          <a:p>
            <a:pPr marL="681038" lvl="1" indent="-565150">
              <a:buFont typeface="+mj-lt"/>
              <a:buAutoNum type="arabicPeriod"/>
            </a:pPr>
            <a:endParaRPr lang="en-US" sz="1800" dirty="0">
              <a:solidFill>
                <a:prstClr val="black"/>
              </a:solidFill>
              <a:latin typeface="Cambria" panose="02040503050406030204" pitchFamily="18" charset="0"/>
            </a:endParaRPr>
          </a:p>
          <a:p>
            <a:pPr marL="685800" indent="-338138">
              <a:buFont typeface="Courier New" panose="02070309020205020404" pitchFamily="49" charset="0"/>
              <a:buChar char="o"/>
            </a:pPr>
            <a:endParaRPr lang="en-US" sz="1800" dirty="0">
              <a:solidFill>
                <a:prstClr val="black"/>
              </a:solidFill>
              <a:latin typeface="Cambria" panose="02040503050406030204" pitchFamily="18" charset="0"/>
            </a:endParaRPr>
          </a:p>
        </p:txBody>
      </p:sp>
      <p:sp>
        <p:nvSpPr>
          <p:cNvPr id="9" name="Content Placeholder 1"/>
          <p:cNvSpPr txBox="1">
            <a:spLocks/>
          </p:cNvSpPr>
          <p:nvPr/>
        </p:nvSpPr>
        <p:spPr>
          <a:xfrm>
            <a:off x="234617" y="956710"/>
            <a:ext cx="8729872" cy="4358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sz="2400" dirty="0" smtClean="0">
                <a:solidFill>
                  <a:prstClr val="black"/>
                </a:solidFill>
                <a:latin typeface="Cambria" panose="02040503050406030204" pitchFamily="18" charset="0"/>
              </a:rPr>
              <a:t>Technical work undertaken through 2 core work streams.</a:t>
            </a:r>
            <a:endParaRPr lang="en-GB" sz="2400" dirty="0">
              <a:solidFill>
                <a:prstClr val="black"/>
              </a:solidFill>
              <a:latin typeface="Cambria" panose="02040503050406030204" pitchFamily="18" charset="0"/>
            </a:endParaRPr>
          </a:p>
        </p:txBody>
      </p:sp>
      <p:sp>
        <p:nvSpPr>
          <p:cNvPr id="10" name="Content Placeholder 1"/>
          <p:cNvSpPr txBox="1">
            <a:spLocks/>
          </p:cNvSpPr>
          <p:nvPr/>
        </p:nvSpPr>
        <p:spPr>
          <a:xfrm>
            <a:off x="234617" y="1445906"/>
            <a:ext cx="4193368" cy="47205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US" sz="1800" b="1" dirty="0" smtClean="0">
                <a:latin typeface="Cambria" panose="02040503050406030204" pitchFamily="18" charset="0"/>
              </a:rPr>
              <a:t>Construction Work-stream </a:t>
            </a:r>
          </a:p>
          <a:p>
            <a:pPr marL="681038" lvl="1" indent="-565150">
              <a:buFont typeface="+mj-lt"/>
              <a:buAutoNum type="arabicPeriod"/>
            </a:pPr>
            <a:r>
              <a:rPr lang="en-US" sz="1800" dirty="0" smtClean="0">
                <a:latin typeface="Cambria" panose="02040503050406030204" pitchFamily="18" charset="0"/>
              </a:rPr>
              <a:t>Construction Policy Unit</a:t>
            </a:r>
          </a:p>
          <a:p>
            <a:pPr marL="681038" lvl="1" indent="-565150">
              <a:buFont typeface="+mj-lt"/>
              <a:buAutoNum type="arabicPeriod"/>
            </a:pPr>
            <a:r>
              <a:rPr lang="en-US" sz="1800" dirty="0" smtClean="0">
                <a:latin typeface="Cambria" panose="02040503050406030204" pitchFamily="18" charset="0"/>
              </a:rPr>
              <a:t>Construction Policy Specialist: CD</a:t>
            </a:r>
          </a:p>
          <a:p>
            <a:pPr marL="681038" lvl="1" indent="-565150">
              <a:buFont typeface="+mj-lt"/>
              <a:buAutoNum type="arabicPeriod"/>
            </a:pPr>
            <a:r>
              <a:rPr lang="en-US" sz="1800" dirty="0" smtClean="0">
                <a:latin typeface="Cambria" panose="02040503050406030204" pitchFamily="18" charset="0"/>
              </a:rPr>
              <a:t>Construction Policy Specialist: Director</a:t>
            </a:r>
          </a:p>
          <a:p>
            <a:pPr marL="681038" lvl="1" indent="-565150">
              <a:buFont typeface="+mj-lt"/>
              <a:buAutoNum type="arabicPeriod"/>
            </a:pPr>
            <a:r>
              <a:rPr lang="en-US" sz="1800" dirty="0" smtClean="0">
                <a:latin typeface="Cambria" panose="02040503050406030204" pitchFamily="18" charset="0"/>
              </a:rPr>
              <a:t>Construction Projects Management</a:t>
            </a:r>
          </a:p>
          <a:p>
            <a:pPr marL="681038" lvl="1" indent="-565150">
              <a:buFont typeface="+mj-lt"/>
              <a:buAutoNum type="arabicPeriod"/>
            </a:pPr>
            <a:r>
              <a:rPr lang="en-US" sz="1800" dirty="0" smtClean="0">
                <a:latin typeface="Cambria" panose="02040503050406030204" pitchFamily="18" charset="0"/>
              </a:rPr>
              <a:t>Professional Services</a:t>
            </a:r>
          </a:p>
          <a:p>
            <a:pPr marL="681038" lvl="1" indent="-565150">
              <a:buFont typeface="+mj-lt"/>
              <a:buAutoNum type="arabicPeriod"/>
            </a:pPr>
            <a:r>
              <a:rPr lang="en-US" sz="1800" dirty="0" smtClean="0">
                <a:latin typeface="Cambria" panose="02040503050406030204" pitchFamily="18" charset="0"/>
              </a:rPr>
              <a:t>Supply Chain Management</a:t>
            </a:r>
          </a:p>
          <a:p>
            <a:pPr marL="681038" lvl="1" indent="-565150">
              <a:buFont typeface="+mj-lt"/>
              <a:buAutoNum type="arabicPeriod"/>
            </a:pPr>
            <a:r>
              <a:rPr lang="en-US" sz="1800" dirty="0" smtClean="0">
                <a:latin typeface="Cambria" panose="02040503050406030204" pitchFamily="18" charset="0"/>
              </a:rPr>
              <a:t>CIDB</a:t>
            </a:r>
          </a:p>
          <a:p>
            <a:pPr marL="681038" lvl="1" indent="-565150">
              <a:buFont typeface="+mj-lt"/>
              <a:buAutoNum type="arabicPeriod"/>
            </a:pPr>
            <a:r>
              <a:rPr lang="en-US" sz="1800" dirty="0" smtClean="0">
                <a:latin typeface="Cambria" panose="02040503050406030204" pitchFamily="18" charset="0"/>
              </a:rPr>
              <a:t>CBE</a:t>
            </a:r>
          </a:p>
          <a:p>
            <a:pPr marL="681038" lvl="1" indent="-565150">
              <a:buFont typeface="+mj-lt"/>
              <a:buAutoNum type="arabicPeriod"/>
            </a:pPr>
            <a:r>
              <a:rPr lang="en-US" sz="1800" dirty="0" smtClean="0">
                <a:latin typeface="Cambria" panose="02040503050406030204" pitchFamily="18" charset="0"/>
              </a:rPr>
              <a:t>IDT</a:t>
            </a:r>
          </a:p>
          <a:p>
            <a:pPr marL="681038" lvl="1" indent="-565150">
              <a:buFont typeface="+mj-lt"/>
              <a:buAutoNum type="arabicPeriod"/>
            </a:pPr>
            <a:r>
              <a:rPr lang="en-US" sz="1800" dirty="0" smtClean="0">
                <a:latin typeface="Cambria" panose="02040503050406030204" pitchFamily="18" charset="0"/>
              </a:rPr>
              <a:t>ASA</a:t>
            </a:r>
          </a:p>
          <a:p>
            <a:pPr marL="681038" lvl="1" indent="-565150">
              <a:buFont typeface="+mj-lt"/>
              <a:buAutoNum type="arabicPeriod"/>
            </a:pPr>
            <a:r>
              <a:rPr lang="en-US" sz="1800" dirty="0">
                <a:latin typeface="Cambria" panose="02040503050406030204" pitchFamily="18" charset="0"/>
              </a:rPr>
              <a:t>CSCC</a:t>
            </a:r>
          </a:p>
          <a:p>
            <a:pPr marL="681038" lvl="1" indent="-565150">
              <a:buFont typeface="+mj-lt"/>
              <a:buAutoNum type="arabicPeriod"/>
            </a:pPr>
            <a:endParaRPr lang="en-US" sz="1800" dirty="0" smtClean="0">
              <a:latin typeface="Cambria" panose="02040503050406030204" pitchFamily="18" charset="0"/>
            </a:endParaRPr>
          </a:p>
          <a:p>
            <a:pPr marL="690563" lvl="1" indent="-342900">
              <a:buFont typeface="+mj-lt"/>
              <a:buAutoNum type="arabicPeriod"/>
            </a:pPr>
            <a:endParaRPr lang="en-US" sz="1800" dirty="0" smtClean="0">
              <a:latin typeface="Cambria" panose="02040503050406030204" pitchFamily="18" charset="0"/>
            </a:endParaRPr>
          </a:p>
          <a:p>
            <a:pPr marL="690563" lvl="1" indent="-342900">
              <a:buFont typeface="+mj-lt"/>
              <a:buAutoNum type="arabicPeriod"/>
            </a:pPr>
            <a:endParaRPr lang="en-US" sz="1800" dirty="0" smtClean="0">
              <a:latin typeface="Cambria" panose="02040503050406030204" pitchFamily="18" charset="0"/>
            </a:endParaRPr>
          </a:p>
          <a:p>
            <a:pPr marL="690563" lvl="1" indent="-342900">
              <a:buFont typeface="+mj-lt"/>
              <a:buAutoNum type="arabicPeriod"/>
            </a:pPr>
            <a:endParaRPr lang="en-US" sz="1800" dirty="0" smtClean="0">
              <a:latin typeface="Cambria" panose="02040503050406030204" pitchFamily="18" charset="0"/>
            </a:endParaRPr>
          </a:p>
          <a:p>
            <a:pPr marL="690563" lvl="1" indent="-342900">
              <a:buFont typeface="+mj-lt"/>
              <a:buAutoNum type="arabicPeriod"/>
            </a:pPr>
            <a:endParaRPr lang="en-US" sz="1800" dirty="0" smtClean="0">
              <a:latin typeface="Cambria" panose="02040503050406030204" pitchFamily="18" charset="0"/>
            </a:endParaRPr>
          </a:p>
          <a:p>
            <a:pPr marL="690563" lvl="1" indent="-342900">
              <a:buFont typeface="+mj-lt"/>
              <a:buAutoNum type="arabicPeriod"/>
            </a:pPr>
            <a:endParaRPr lang="en-US" sz="1800" dirty="0">
              <a:latin typeface="Cambria" panose="02040503050406030204" pitchFamily="18" charset="0"/>
            </a:endParaRPr>
          </a:p>
        </p:txBody>
      </p:sp>
      <p:sp>
        <p:nvSpPr>
          <p:cNvPr id="12" name="TextBox 11"/>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23</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3002372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(Stakeholder Consultation Strategy)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pic>
        <p:nvPicPr>
          <p:cNvPr id="12" name="Picture 11"/>
          <p:cNvPicPr>
            <a:picLocks noChangeAspect="1"/>
          </p:cNvPicPr>
          <p:nvPr/>
        </p:nvPicPr>
        <p:blipFill>
          <a:blip r:embed="rId2" cstate="print"/>
          <a:stretch>
            <a:fillRect/>
          </a:stretch>
        </p:blipFill>
        <p:spPr>
          <a:xfrm>
            <a:off x="1403648" y="1052736"/>
            <a:ext cx="6336704" cy="4614105"/>
          </a:xfrm>
          <a:prstGeom prst="rect">
            <a:avLst/>
          </a:prstGeom>
        </p:spPr>
      </p:pic>
      <p:sp>
        <p:nvSpPr>
          <p:cNvPr id="7" name="TextBox 6"/>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24</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189278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10. REMEDIAL MEASURES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(Project Institutionalisation)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7" name="TextBox 6"/>
          <p:cNvSpPr txBox="1"/>
          <p:nvPr/>
        </p:nvSpPr>
        <p:spPr>
          <a:xfrm>
            <a:off x="2323274" y="2004542"/>
            <a:ext cx="5560658" cy="2568582"/>
          </a:xfrm>
          <a:prstGeom prst="rect">
            <a:avLst/>
          </a:prstGeom>
          <a:solidFill>
            <a:sysClr val="window" lastClr="FFFFFF"/>
          </a:solidFill>
          <a:ln w="57150" cap="flat" cmpd="sng" algn="ctr">
            <a:solidFill>
              <a:srgbClr val="0000CC"/>
            </a:solidFill>
            <a:prstDash val="sysDot"/>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ndParaRPr>
          </a:p>
        </p:txBody>
      </p:sp>
      <p:sp>
        <p:nvSpPr>
          <p:cNvPr id="8" name="TextBox 7"/>
          <p:cNvSpPr txBox="1"/>
          <p:nvPr/>
        </p:nvSpPr>
        <p:spPr>
          <a:xfrm>
            <a:off x="593027" y="908720"/>
            <a:ext cx="1522872" cy="58477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mbria" panose="02040503050406030204" pitchFamily="18" charset="0"/>
              </a:rPr>
              <a:t>Project Owner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mbria" panose="02040503050406030204" pitchFamily="18" charset="0"/>
              </a:rPr>
              <a:t> - Minister </a:t>
            </a:r>
            <a:endParaRPr kumimoji="0" lang="en-GB" sz="16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9" name="TextBox 8"/>
          <p:cNvSpPr txBox="1"/>
          <p:nvPr/>
        </p:nvSpPr>
        <p:spPr>
          <a:xfrm>
            <a:off x="629999" y="1659057"/>
            <a:ext cx="1485900" cy="1323439"/>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mbria" panose="02040503050406030204" pitchFamily="18" charset="0"/>
              </a:rPr>
              <a:t>Project Champion - DG  &amp; Project Steering Committee</a:t>
            </a:r>
            <a:endParaRPr kumimoji="0" lang="en-GB" sz="16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10" name="TextBox 9"/>
          <p:cNvSpPr txBox="1"/>
          <p:nvPr/>
        </p:nvSpPr>
        <p:spPr>
          <a:xfrm>
            <a:off x="4256336" y="2171301"/>
            <a:ext cx="1485900" cy="523220"/>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Project Director – A/DDG: Policy </a:t>
            </a:r>
            <a:endParaRPr kumimoji="0" lang="en-GB" sz="1400" b="0" i="0" u="none" strike="noStrike" kern="0" cap="none" spc="0" normalizeH="0" baseline="0" noProof="0" dirty="0" smtClean="0">
              <a:ln>
                <a:noFill/>
              </a:ln>
              <a:solidFill>
                <a:prstClr val="black"/>
              </a:solidFill>
              <a:effectLst/>
              <a:uLnTx/>
              <a:uFillTx/>
              <a:latin typeface="Cambria" panose="02040503050406030204" pitchFamily="18" charset="0"/>
            </a:endParaRPr>
          </a:p>
        </p:txBody>
      </p:sp>
      <p:sp>
        <p:nvSpPr>
          <p:cNvPr id="11" name="TextBox 10"/>
          <p:cNvSpPr txBox="1"/>
          <p:nvPr/>
        </p:nvSpPr>
        <p:spPr>
          <a:xfrm>
            <a:off x="4209142" y="2915627"/>
            <a:ext cx="1607042" cy="307777"/>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Project Manager </a:t>
            </a:r>
            <a:endParaRPr kumimoji="0" lang="en-GB" sz="1400" b="0" i="0" u="none" strike="noStrike" kern="0" cap="none" spc="0" normalizeH="0" baseline="0" noProof="0" dirty="0" smtClean="0">
              <a:ln>
                <a:noFill/>
              </a:ln>
              <a:solidFill>
                <a:prstClr val="black"/>
              </a:solidFill>
              <a:effectLst/>
              <a:uLnTx/>
              <a:uFillTx/>
              <a:latin typeface="Cambria" panose="02040503050406030204" pitchFamily="18" charset="0"/>
            </a:endParaRPr>
          </a:p>
        </p:txBody>
      </p:sp>
      <p:sp>
        <p:nvSpPr>
          <p:cNvPr id="13" name="TextBox 12"/>
          <p:cNvSpPr txBox="1"/>
          <p:nvPr/>
        </p:nvSpPr>
        <p:spPr>
          <a:xfrm>
            <a:off x="6107393" y="3255922"/>
            <a:ext cx="1485900" cy="30777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Secretariat </a:t>
            </a:r>
            <a:endParaRPr kumimoji="0" lang="en-GB" sz="1400" b="0" i="0" u="none" strike="noStrike" kern="0" cap="none" spc="0" normalizeH="0" baseline="0" noProof="0" dirty="0" smtClean="0">
              <a:ln>
                <a:noFill/>
              </a:ln>
              <a:solidFill>
                <a:prstClr val="black"/>
              </a:solidFill>
              <a:effectLst/>
              <a:uLnTx/>
              <a:uFillTx/>
              <a:latin typeface="Cambria" panose="02040503050406030204" pitchFamily="18" charset="0"/>
            </a:endParaRPr>
          </a:p>
        </p:txBody>
      </p:sp>
      <p:sp>
        <p:nvSpPr>
          <p:cNvPr id="14" name="TextBox 13"/>
          <p:cNvSpPr txBox="1"/>
          <p:nvPr/>
        </p:nvSpPr>
        <p:spPr>
          <a:xfrm>
            <a:off x="2443410" y="3851717"/>
            <a:ext cx="1853414" cy="523220"/>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Construction </a:t>
            </a:r>
            <a:r>
              <a:rPr kumimoji="0" lang="en-US" sz="1400" b="0" i="0" u="none" strike="noStrike" kern="0" cap="none" spc="0" normalizeH="0" baseline="0" noProof="0" dirty="0" err="1" smtClean="0">
                <a:ln>
                  <a:noFill/>
                </a:ln>
                <a:solidFill>
                  <a:prstClr val="black"/>
                </a:solidFill>
                <a:effectLst/>
                <a:uLnTx/>
                <a:uFillTx/>
                <a:latin typeface="Cambria" panose="02040503050406030204" pitchFamily="18" charset="0"/>
              </a:rPr>
              <a:t>Workstream</a:t>
            </a: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 Leads</a:t>
            </a:r>
            <a:endParaRPr kumimoji="0" lang="en-GB" sz="1400" b="0" i="0" u="none" strike="noStrike" kern="0" cap="none" spc="0" normalizeH="0" baseline="0" noProof="0" dirty="0" smtClean="0">
              <a:ln>
                <a:noFill/>
              </a:ln>
              <a:solidFill>
                <a:prstClr val="black"/>
              </a:solidFill>
              <a:effectLst/>
              <a:uLnTx/>
              <a:uFillTx/>
              <a:latin typeface="Cambria" panose="02040503050406030204" pitchFamily="18" charset="0"/>
            </a:endParaRPr>
          </a:p>
        </p:txBody>
      </p:sp>
      <p:sp>
        <p:nvSpPr>
          <p:cNvPr id="15" name="TextBox 14"/>
          <p:cNvSpPr txBox="1"/>
          <p:nvPr/>
        </p:nvSpPr>
        <p:spPr>
          <a:xfrm>
            <a:off x="3623998" y="4721005"/>
            <a:ext cx="2795892" cy="307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DPW Technical Support</a:t>
            </a:r>
          </a:p>
        </p:txBody>
      </p:sp>
      <p:sp>
        <p:nvSpPr>
          <p:cNvPr id="16" name="TextBox 15"/>
          <p:cNvSpPr txBox="1"/>
          <p:nvPr/>
        </p:nvSpPr>
        <p:spPr>
          <a:xfrm>
            <a:off x="1676136" y="5248094"/>
            <a:ext cx="1327616" cy="52322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white"/>
                </a:solidFill>
                <a:effectLst/>
                <a:uLnTx/>
                <a:uFillTx/>
                <a:latin typeface="Cambria" panose="02040503050406030204" pitchFamily="18" charset="0"/>
              </a:rPr>
              <a:t>Workstream</a:t>
            </a:r>
            <a:r>
              <a:rPr kumimoji="0" lang="en-US" sz="1400" b="0" i="0" u="none" strike="noStrike" kern="0" cap="none" spc="0" normalizeH="0" baseline="0" noProof="0" dirty="0" smtClean="0">
                <a:ln>
                  <a:noFill/>
                </a:ln>
                <a:solidFill>
                  <a:prstClr val="white"/>
                </a:solidFill>
                <a:effectLst/>
                <a:uLnTx/>
                <a:uFillTx/>
                <a:latin typeface="Cambria" panose="02040503050406030204" pitchFamily="18" charset="0"/>
              </a:rPr>
              <a:t> members</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17" name="TextBox 16"/>
          <p:cNvSpPr txBox="1"/>
          <p:nvPr/>
        </p:nvSpPr>
        <p:spPr>
          <a:xfrm>
            <a:off x="3493624" y="5248094"/>
            <a:ext cx="1296109" cy="52322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white"/>
                </a:solidFill>
                <a:effectLst/>
                <a:uLnTx/>
                <a:uFillTx/>
                <a:latin typeface="Cambria" panose="02040503050406030204" pitchFamily="18" charset="0"/>
              </a:rPr>
              <a:t>Workstream</a:t>
            </a:r>
            <a:r>
              <a:rPr kumimoji="0" lang="en-US" sz="1400" b="0" i="0" u="none" strike="noStrike" kern="0" cap="none" spc="0" normalizeH="0" baseline="0" noProof="0" dirty="0" smtClean="0">
                <a:ln>
                  <a:noFill/>
                </a:ln>
                <a:solidFill>
                  <a:prstClr val="white"/>
                </a:solidFill>
                <a:effectLst/>
                <a:uLnTx/>
                <a:uFillTx/>
                <a:latin typeface="Cambria" panose="02040503050406030204" pitchFamily="18" charset="0"/>
              </a:rPr>
              <a:t> members</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18" name="TextBox 17"/>
          <p:cNvSpPr txBox="1"/>
          <p:nvPr/>
        </p:nvSpPr>
        <p:spPr>
          <a:xfrm>
            <a:off x="5356444" y="5248094"/>
            <a:ext cx="1298550" cy="52322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white"/>
                </a:solidFill>
                <a:effectLst/>
                <a:uLnTx/>
                <a:uFillTx/>
                <a:latin typeface="Cambria" panose="02040503050406030204" pitchFamily="18" charset="0"/>
              </a:rPr>
              <a:t>Workstream</a:t>
            </a:r>
            <a:r>
              <a:rPr kumimoji="0" lang="en-US" sz="1400" b="0" i="0" u="none" strike="noStrike" kern="0" cap="none" spc="0" normalizeH="0" baseline="0" noProof="0" dirty="0" smtClean="0">
                <a:ln>
                  <a:noFill/>
                </a:ln>
                <a:solidFill>
                  <a:prstClr val="white"/>
                </a:solidFill>
                <a:effectLst/>
                <a:uLnTx/>
                <a:uFillTx/>
                <a:latin typeface="Cambria" panose="02040503050406030204" pitchFamily="18" charset="0"/>
              </a:rPr>
              <a:t> members</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19" name="TextBox 18"/>
          <p:cNvSpPr txBox="1"/>
          <p:nvPr/>
        </p:nvSpPr>
        <p:spPr>
          <a:xfrm>
            <a:off x="7142424" y="5248094"/>
            <a:ext cx="1264335" cy="52322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white"/>
                </a:solidFill>
                <a:effectLst/>
                <a:uLnTx/>
                <a:uFillTx/>
                <a:latin typeface="Cambria" panose="02040503050406030204" pitchFamily="18" charset="0"/>
              </a:rPr>
              <a:t>Workstream</a:t>
            </a:r>
            <a:r>
              <a:rPr kumimoji="0" lang="en-US" sz="1400" b="0" i="0" u="none" strike="noStrike" kern="0" cap="none" spc="0" normalizeH="0" baseline="0" noProof="0" dirty="0" smtClean="0">
                <a:ln>
                  <a:noFill/>
                </a:ln>
                <a:solidFill>
                  <a:prstClr val="white"/>
                </a:solidFill>
                <a:effectLst/>
                <a:uLnTx/>
                <a:uFillTx/>
                <a:latin typeface="Cambria" panose="02040503050406030204" pitchFamily="18" charset="0"/>
              </a:rPr>
              <a:t> members</a:t>
            </a:r>
            <a:endParaRPr kumimoji="0" lang="en-GB" sz="14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20" name="TextBox 19"/>
          <p:cNvSpPr txBox="1"/>
          <p:nvPr/>
        </p:nvSpPr>
        <p:spPr>
          <a:xfrm>
            <a:off x="6107393" y="3890948"/>
            <a:ext cx="1649825" cy="523220"/>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Property </a:t>
            </a:r>
            <a:r>
              <a:rPr kumimoji="0" lang="en-US" sz="1400" b="0" i="0" u="none" strike="noStrike" kern="0" cap="none" spc="0" normalizeH="0" baseline="0" noProof="0" dirty="0" err="1" smtClean="0">
                <a:ln>
                  <a:noFill/>
                </a:ln>
                <a:solidFill>
                  <a:prstClr val="black"/>
                </a:solidFill>
                <a:effectLst/>
                <a:uLnTx/>
                <a:uFillTx/>
                <a:latin typeface="Cambria" panose="02040503050406030204" pitchFamily="18" charset="0"/>
              </a:rPr>
              <a:t>Workstream</a:t>
            </a: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 Leads</a:t>
            </a:r>
            <a:endParaRPr kumimoji="0" lang="en-GB" sz="1400" b="0" i="0" u="none" strike="noStrike" kern="0" cap="none" spc="0" normalizeH="0" baseline="0" noProof="0" dirty="0" smtClean="0">
              <a:ln>
                <a:noFill/>
              </a:ln>
              <a:solidFill>
                <a:prstClr val="black"/>
              </a:solidFill>
              <a:effectLst/>
              <a:uLnTx/>
              <a:uFillTx/>
              <a:latin typeface="Cambria" panose="02040503050406030204" pitchFamily="18" charset="0"/>
            </a:endParaRPr>
          </a:p>
        </p:txBody>
      </p:sp>
      <p:sp>
        <p:nvSpPr>
          <p:cNvPr id="21" name="TextBox 20"/>
          <p:cNvSpPr txBox="1"/>
          <p:nvPr/>
        </p:nvSpPr>
        <p:spPr>
          <a:xfrm>
            <a:off x="1523346" y="4715827"/>
            <a:ext cx="1146474" cy="30777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Secretariat</a:t>
            </a:r>
            <a:endParaRPr kumimoji="0" lang="en-GB" sz="1400" b="0" i="0" u="none" strike="noStrike" kern="0" cap="none" spc="0" normalizeH="0" baseline="0" noProof="0" dirty="0" smtClean="0">
              <a:ln>
                <a:noFill/>
              </a:ln>
              <a:solidFill>
                <a:prstClr val="black"/>
              </a:solidFill>
              <a:effectLst/>
              <a:uLnTx/>
              <a:uFillTx/>
              <a:latin typeface="Cambria" panose="02040503050406030204" pitchFamily="18" charset="0"/>
            </a:endParaRPr>
          </a:p>
        </p:txBody>
      </p:sp>
      <p:sp>
        <p:nvSpPr>
          <p:cNvPr id="22" name="TextBox 21"/>
          <p:cNvSpPr txBox="1"/>
          <p:nvPr/>
        </p:nvSpPr>
        <p:spPr>
          <a:xfrm>
            <a:off x="7375967" y="4733125"/>
            <a:ext cx="1030793" cy="30777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mbria" panose="02040503050406030204" pitchFamily="18" charset="0"/>
              </a:rPr>
              <a:t>Secretariat</a:t>
            </a:r>
            <a:endParaRPr kumimoji="0" lang="en-GB" sz="1400" b="0" i="0" u="none" strike="noStrike" kern="0" cap="none" spc="0" normalizeH="0" baseline="0" noProof="0" dirty="0" smtClean="0">
              <a:ln>
                <a:noFill/>
              </a:ln>
              <a:solidFill>
                <a:prstClr val="black"/>
              </a:solidFill>
              <a:effectLst/>
              <a:uLnTx/>
              <a:uFillTx/>
              <a:latin typeface="Cambria" panose="02040503050406030204" pitchFamily="18" charset="0"/>
            </a:endParaRPr>
          </a:p>
        </p:txBody>
      </p:sp>
      <p:sp>
        <p:nvSpPr>
          <p:cNvPr id="23" name="TextBox 22"/>
          <p:cNvSpPr txBox="1"/>
          <p:nvPr/>
        </p:nvSpPr>
        <p:spPr>
          <a:xfrm>
            <a:off x="2781272" y="923863"/>
            <a:ext cx="1118338" cy="830997"/>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mbria" panose="02040503050406030204" pitchFamily="18" charset="0"/>
              </a:rPr>
              <a:t>Expert Reference Group</a:t>
            </a:r>
            <a:endParaRPr kumimoji="0" lang="en-GB" sz="16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24" name="TextBox 23"/>
          <p:cNvSpPr txBox="1"/>
          <p:nvPr/>
        </p:nvSpPr>
        <p:spPr>
          <a:xfrm>
            <a:off x="1676135" y="5896811"/>
            <a:ext cx="6673056" cy="33855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mbria" panose="02040503050406030204" pitchFamily="18" charset="0"/>
              </a:rPr>
              <a:t>Intergovernmental Advisory Group</a:t>
            </a:r>
            <a:endParaRPr kumimoji="0" lang="en-GB" sz="16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25" name="TextBox 24"/>
          <p:cNvSpPr txBox="1"/>
          <p:nvPr/>
        </p:nvSpPr>
        <p:spPr>
          <a:xfrm>
            <a:off x="1667362" y="6300003"/>
            <a:ext cx="6673056" cy="33855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mbria" panose="02040503050406030204" pitchFamily="18" charset="0"/>
              </a:rPr>
              <a:t>Multi-Stakeholder Consultative Forum</a:t>
            </a:r>
            <a:endParaRPr kumimoji="0" lang="en-GB" sz="16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26" name="TextBox 25"/>
          <p:cNvSpPr txBox="1"/>
          <p:nvPr/>
        </p:nvSpPr>
        <p:spPr>
          <a:xfrm>
            <a:off x="8046457" y="2004542"/>
            <a:ext cx="461665" cy="2487059"/>
          </a:xfrm>
          <a:prstGeom prst="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rPr>
              <a:t>PMO</a:t>
            </a:r>
            <a:endParaRPr kumimoji="0" lang="en-GB" sz="1800" b="1" i="0" u="none" strike="noStrike" kern="0" cap="none" spc="0" normalizeH="0" baseline="0" noProof="0" dirty="0" smtClean="0">
              <a:ln>
                <a:noFill/>
              </a:ln>
              <a:solidFill>
                <a:prstClr val="white"/>
              </a:solidFill>
              <a:effectLst/>
              <a:uLnTx/>
              <a:uFillTx/>
              <a:latin typeface="Calibri"/>
            </a:endParaRPr>
          </a:p>
        </p:txBody>
      </p:sp>
      <p:sp>
        <p:nvSpPr>
          <p:cNvPr id="27" name="TextBox 26"/>
          <p:cNvSpPr txBox="1"/>
          <p:nvPr/>
        </p:nvSpPr>
        <p:spPr>
          <a:xfrm>
            <a:off x="8599794" y="2004543"/>
            <a:ext cx="461665" cy="3766772"/>
          </a:xfrm>
          <a:prstGeom prst="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rPr>
              <a:t>Project Execution</a:t>
            </a:r>
            <a:endParaRPr kumimoji="0" lang="en-GB" sz="1800" b="1" i="0" u="none" strike="noStrike" kern="0" cap="none" spc="0" normalizeH="0" baseline="0" noProof="0" dirty="0" smtClean="0">
              <a:ln>
                <a:noFill/>
              </a:ln>
              <a:solidFill>
                <a:prstClr val="white"/>
              </a:solidFill>
              <a:effectLst/>
              <a:uLnTx/>
              <a:uFillTx/>
              <a:latin typeface="Calibri"/>
            </a:endParaRPr>
          </a:p>
        </p:txBody>
      </p:sp>
      <p:sp>
        <p:nvSpPr>
          <p:cNvPr id="28" name="TextBox 27"/>
          <p:cNvSpPr txBox="1"/>
          <p:nvPr/>
        </p:nvSpPr>
        <p:spPr>
          <a:xfrm>
            <a:off x="947990" y="4450296"/>
            <a:ext cx="461665" cy="1446609"/>
          </a:xfrm>
          <a:prstGeom prst="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rPr>
              <a:t>Work streams</a:t>
            </a:r>
            <a:endParaRPr kumimoji="0" lang="en-GB" sz="1800" b="1" i="0" u="none" strike="noStrike" kern="0" cap="none" spc="0" normalizeH="0" baseline="0" noProof="0" dirty="0" smtClean="0">
              <a:ln>
                <a:noFill/>
              </a:ln>
              <a:solidFill>
                <a:prstClr val="white"/>
              </a:solidFill>
              <a:effectLst/>
              <a:uLnTx/>
              <a:uFillTx/>
              <a:latin typeface="Calibri"/>
            </a:endParaRPr>
          </a:p>
        </p:txBody>
      </p:sp>
      <p:sp>
        <p:nvSpPr>
          <p:cNvPr id="29" name="TextBox 28"/>
          <p:cNvSpPr txBox="1"/>
          <p:nvPr/>
        </p:nvSpPr>
        <p:spPr>
          <a:xfrm>
            <a:off x="107504" y="908720"/>
            <a:ext cx="461665" cy="2073776"/>
          </a:xfrm>
          <a:prstGeom prst="rect">
            <a:avLst/>
          </a:prstGeom>
          <a:solidFill>
            <a:sysClr val="windowText" lastClr="0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rPr>
              <a:t>Project Governance</a:t>
            </a:r>
            <a:endParaRPr kumimoji="0" lang="en-GB" sz="1800" b="1" i="0" u="none" strike="noStrike" kern="0" cap="none" spc="0" normalizeH="0" baseline="0" noProof="0" dirty="0" smtClean="0">
              <a:ln>
                <a:noFill/>
              </a:ln>
              <a:solidFill>
                <a:prstClr val="white"/>
              </a:solidFill>
              <a:effectLst/>
              <a:uLnTx/>
              <a:uFillTx/>
              <a:latin typeface="Calibri"/>
            </a:endParaRPr>
          </a:p>
        </p:txBody>
      </p:sp>
      <p:cxnSp>
        <p:nvCxnSpPr>
          <p:cNvPr id="30" name="Straight Connector 29"/>
          <p:cNvCxnSpPr/>
          <p:nvPr/>
        </p:nvCxnSpPr>
        <p:spPr>
          <a:xfrm rot="21480000" flipH="1">
            <a:off x="3312737" y="4374937"/>
            <a:ext cx="27667" cy="749654"/>
          </a:xfrm>
          <a:prstGeom prst="line">
            <a:avLst/>
          </a:prstGeom>
          <a:noFill/>
          <a:ln w="28575" cap="flat" cmpd="sng" algn="ctr">
            <a:solidFill>
              <a:srgbClr val="FF0000"/>
            </a:solidFill>
            <a:prstDash val="solid"/>
          </a:ln>
          <a:effectLst/>
        </p:spPr>
      </p:cxnSp>
      <p:cxnSp>
        <p:nvCxnSpPr>
          <p:cNvPr id="31" name="Straight Connector 30"/>
          <p:cNvCxnSpPr/>
          <p:nvPr/>
        </p:nvCxnSpPr>
        <p:spPr>
          <a:xfrm rot="21240000" flipH="1">
            <a:off x="5012663" y="2673681"/>
            <a:ext cx="25208" cy="241946"/>
          </a:xfrm>
          <a:prstGeom prst="line">
            <a:avLst/>
          </a:prstGeom>
          <a:noFill/>
          <a:ln w="28575" cap="flat" cmpd="sng" algn="ctr">
            <a:solidFill>
              <a:srgbClr val="FF0000"/>
            </a:solidFill>
            <a:prstDash val="solid"/>
          </a:ln>
          <a:effectLst/>
        </p:spPr>
      </p:cxnSp>
      <p:cxnSp>
        <p:nvCxnSpPr>
          <p:cNvPr id="32" name="Straight Connector 31"/>
          <p:cNvCxnSpPr>
            <a:endCxn id="15" idx="0"/>
          </p:cNvCxnSpPr>
          <p:nvPr/>
        </p:nvCxnSpPr>
        <p:spPr>
          <a:xfrm flipH="1">
            <a:off x="5021944" y="3223048"/>
            <a:ext cx="16184" cy="1497957"/>
          </a:xfrm>
          <a:prstGeom prst="line">
            <a:avLst/>
          </a:prstGeom>
          <a:noFill/>
          <a:ln w="28575" cap="flat" cmpd="sng" algn="ctr">
            <a:solidFill>
              <a:srgbClr val="FF0000"/>
            </a:solidFill>
            <a:prstDash val="solid"/>
          </a:ln>
          <a:effectLst/>
        </p:spPr>
      </p:cxnSp>
      <p:cxnSp>
        <p:nvCxnSpPr>
          <p:cNvPr id="33" name="Straight Connector 32"/>
          <p:cNvCxnSpPr/>
          <p:nvPr/>
        </p:nvCxnSpPr>
        <p:spPr>
          <a:xfrm rot="21540000" flipH="1">
            <a:off x="6849537" y="4438231"/>
            <a:ext cx="14434" cy="702168"/>
          </a:xfrm>
          <a:prstGeom prst="line">
            <a:avLst/>
          </a:prstGeom>
          <a:noFill/>
          <a:ln w="28575" cap="flat" cmpd="sng" algn="ctr">
            <a:solidFill>
              <a:srgbClr val="FF0000"/>
            </a:solidFill>
            <a:prstDash val="solid"/>
          </a:ln>
          <a:effectLst/>
        </p:spPr>
      </p:cxnSp>
      <p:cxnSp>
        <p:nvCxnSpPr>
          <p:cNvPr id="34" name="Straight Connector 33"/>
          <p:cNvCxnSpPr/>
          <p:nvPr/>
        </p:nvCxnSpPr>
        <p:spPr>
          <a:xfrm flipH="1">
            <a:off x="2496243" y="5140035"/>
            <a:ext cx="2332" cy="87070"/>
          </a:xfrm>
          <a:prstGeom prst="line">
            <a:avLst/>
          </a:prstGeom>
          <a:noFill/>
          <a:ln w="28575" cap="flat" cmpd="sng" algn="ctr">
            <a:solidFill>
              <a:srgbClr val="FF0000"/>
            </a:solidFill>
            <a:prstDash val="solid"/>
          </a:ln>
          <a:effectLst/>
        </p:spPr>
      </p:cxnSp>
      <p:cxnSp>
        <p:nvCxnSpPr>
          <p:cNvPr id="35" name="Straight Connector 34"/>
          <p:cNvCxnSpPr/>
          <p:nvPr/>
        </p:nvCxnSpPr>
        <p:spPr>
          <a:xfrm rot="21360000" flipV="1">
            <a:off x="4000077" y="5108160"/>
            <a:ext cx="10595" cy="132386"/>
          </a:xfrm>
          <a:prstGeom prst="line">
            <a:avLst/>
          </a:prstGeom>
          <a:noFill/>
          <a:ln w="28575" cap="flat" cmpd="sng" algn="ctr">
            <a:solidFill>
              <a:srgbClr val="FF0000"/>
            </a:solidFill>
            <a:prstDash val="solid"/>
          </a:ln>
          <a:effectLst/>
        </p:spPr>
      </p:cxnSp>
      <p:cxnSp>
        <p:nvCxnSpPr>
          <p:cNvPr id="36" name="Straight Connector 35"/>
          <p:cNvCxnSpPr/>
          <p:nvPr/>
        </p:nvCxnSpPr>
        <p:spPr>
          <a:xfrm rot="60000" flipH="1">
            <a:off x="2491750" y="5111345"/>
            <a:ext cx="1513624" cy="39198"/>
          </a:xfrm>
          <a:prstGeom prst="line">
            <a:avLst/>
          </a:prstGeom>
          <a:noFill/>
          <a:ln w="28575" cap="flat" cmpd="sng" algn="ctr">
            <a:solidFill>
              <a:srgbClr val="FF0000"/>
            </a:solidFill>
            <a:prstDash val="solid"/>
          </a:ln>
          <a:effectLst/>
        </p:spPr>
      </p:cxnSp>
      <p:cxnSp>
        <p:nvCxnSpPr>
          <p:cNvPr id="37" name="Straight Connector 36"/>
          <p:cNvCxnSpPr/>
          <p:nvPr/>
        </p:nvCxnSpPr>
        <p:spPr>
          <a:xfrm rot="21420000" flipH="1">
            <a:off x="6135637" y="5119770"/>
            <a:ext cx="9680" cy="127554"/>
          </a:xfrm>
          <a:prstGeom prst="line">
            <a:avLst/>
          </a:prstGeom>
          <a:noFill/>
          <a:ln w="28575" cap="flat" cmpd="sng" algn="ctr">
            <a:solidFill>
              <a:srgbClr val="FF0000"/>
            </a:solidFill>
            <a:prstDash val="solid"/>
          </a:ln>
          <a:effectLst/>
        </p:spPr>
      </p:cxnSp>
      <p:cxnSp>
        <p:nvCxnSpPr>
          <p:cNvPr id="38" name="Straight Connector 37"/>
          <p:cNvCxnSpPr/>
          <p:nvPr/>
        </p:nvCxnSpPr>
        <p:spPr>
          <a:xfrm rot="120000" flipH="1">
            <a:off x="6132528" y="5104668"/>
            <a:ext cx="1513624" cy="39198"/>
          </a:xfrm>
          <a:prstGeom prst="line">
            <a:avLst/>
          </a:prstGeom>
          <a:noFill/>
          <a:ln w="28575" cap="flat" cmpd="sng" algn="ctr">
            <a:solidFill>
              <a:srgbClr val="FF0000"/>
            </a:solidFill>
            <a:prstDash val="solid"/>
          </a:ln>
          <a:effectLst/>
        </p:spPr>
      </p:cxnSp>
      <p:cxnSp>
        <p:nvCxnSpPr>
          <p:cNvPr id="39" name="Straight Connector 38"/>
          <p:cNvCxnSpPr/>
          <p:nvPr/>
        </p:nvCxnSpPr>
        <p:spPr>
          <a:xfrm rot="240000">
            <a:off x="7651781" y="5126989"/>
            <a:ext cx="10382" cy="132276"/>
          </a:xfrm>
          <a:prstGeom prst="line">
            <a:avLst/>
          </a:prstGeom>
          <a:noFill/>
          <a:ln w="28575" cap="flat" cmpd="sng" algn="ctr">
            <a:solidFill>
              <a:srgbClr val="FF0000"/>
            </a:solidFill>
            <a:prstDash val="solid"/>
          </a:ln>
          <a:effectLst/>
        </p:spPr>
      </p:cxnSp>
      <p:cxnSp>
        <p:nvCxnSpPr>
          <p:cNvPr id="40" name="Straight Connector 39"/>
          <p:cNvCxnSpPr/>
          <p:nvPr/>
        </p:nvCxnSpPr>
        <p:spPr>
          <a:xfrm rot="120000" flipH="1">
            <a:off x="2669821" y="4875373"/>
            <a:ext cx="656749" cy="29543"/>
          </a:xfrm>
          <a:prstGeom prst="line">
            <a:avLst/>
          </a:prstGeom>
          <a:noFill/>
          <a:ln w="28575" cap="flat" cmpd="sng" algn="ctr">
            <a:solidFill>
              <a:srgbClr val="FF0000"/>
            </a:solidFill>
            <a:prstDash val="solid"/>
          </a:ln>
          <a:effectLst/>
        </p:spPr>
      </p:cxnSp>
      <p:cxnSp>
        <p:nvCxnSpPr>
          <p:cNvPr id="41" name="Straight Connector 40"/>
          <p:cNvCxnSpPr/>
          <p:nvPr/>
        </p:nvCxnSpPr>
        <p:spPr>
          <a:xfrm rot="180000" flipH="1">
            <a:off x="6864171" y="4887014"/>
            <a:ext cx="511796" cy="18122"/>
          </a:xfrm>
          <a:prstGeom prst="line">
            <a:avLst/>
          </a:prstGeom>
          <a:noFill/>
          <a:ln w="28575" cap="flat" cmpd="sng" algn="ctr">
            <a:solidFill>
              <a:srgbClr val="FF0000"/>
            </a:solidFill>
            <a:prstDash val="solid"/>
          </a:ln>
          <a:effectLst/>
        </p:spPr>
      </p:cxnSp>
      <p:cxnSp>
        <p:nvCxnSpPr>
          <p:cNvPr id="42" name="Straight Connector 41"/>
          <p:cNvCxnSpPr/>
          <p:nvPr/>
        </p:nvCxnSpPr>
        <p:spPr>
          <a:xfrm flipH="1" flipV="1">
            <a:off x="5048488" y="3401383"/>
            <a:ext cx="1056460" cy="10828"/>
          </a:xfrm>
          <a:prstGeom prst="line">
            <a:avLst/>
          </a:prstGeom>
          <a:noFill/>
          <a:ln w="28575" cap="flat" cmpd="sng" algn="ctr">
            <a:solidFill>
              <a:srgbClr val="FF0000"/>
            </a:solidFill>
            <a:prstDash val="solid"/>
          </a:ln>
          <a:effectLst/>
        </p:spPr>
      </p:cxnSp>
      <p:cxnSp>
        <p:nvCxnSpPr>
          <p:cNvPr id="43" name="Straight Connector 42"/>
          <p:cNvCxnSpPr/>
          <p:nvPr/>
        </p:nvCxnSpPr>
        <p:spPr>
          <a:xfrm flipH="1" flipV="1">
            <a:off x="3299665" y="3666626"/>
            <a:ext cx="3589675" cy="34801"/>
          </a:xfrm>
          <a:prstGeom prst="line">
            <a:avLst/>
          </a:prstGeom>
          <a:noFill/>
          <a:ln w="28575" cap="flat" cmpd="sng" algn="ctr">
            <a:solidFill>
              <a:srgbClr val="FF0000"/>
            </a:solidFill>
            <a:prstDash val="solid"/>
          </a:ln>
          <a:effectLst/>
        </p:spPr>
      </p:cxnSp>
      <p:cxnSp>
        <p:nvCxnSpPr>
          <p:cNvPr id="44" name="Straight Connector 43"/>
          <p:cNvCxnSpPr/>
          <p:nvPr/>
        </p:nvCxnSpPr>
        <p:spPr>
          <a:xfrm rot="21240000" flipH="1">
            <a:off x="3303961" y="3645080"/>
            <a:ext cx="25208" cy="241946"/>
          </a:xfrm>
          <a:prstGeom prst="line">
            <a:avLst/>
          </a:prstGeom>
          <a:noFill/>
          <a:ln w="28575" cap="flat" cmpd="sng" algn="ctr">
            <a:solidFill>
              <a:srgbClr val="FF0000"/>
            </a:solidFill>
            <a:prstDash val="solid"/>
          </a:ln>
          <a:effectLst/>
        </p:spPr>
      </p:cxnSp>
      <p:cxnSp>
        <p:nvCxnSpPr>
          <p:cNvPr id="45" name="Straight Connector 44"/>
          <p:cNvCxnSpPr/>
          <p:nvPr/>
        </p:nvCxnSpPr>
        <p:spPr>
          <a:xfrm rot="21240000" flipH="1">
            <a:off x="6872932" y="3684680"/>
            <a:ext cx="25208" cy="241946"/>
          </a:xfrm>
          <a:prstGeom prst="line">
            <a:avLst/>
          </a:prstGeom>
          <a:noFill/>
          <a:ln w="28575" cap="flat" cmpd="sng" algn="ctr">
            <a:solidFill>
              <a:srgbClr val="FF0000"/>
            </a:solidFill>
            <a:prstDash val="solid"/>
          </a:ln>
          <a:effectLst/>
        </p:spPr>
      </p:cxnSp>
      <p:cxnSp>
        <p:nvCxnSpPr>
          <p:cNvPr id="46" name="Straight Connector 45"/>
          <p:cNvCxnSpPr/>
          <p:nvPr/>
        </p:nvCxnSpPr>
        <p:spPr>
          <a:xfrm rot="120000">
            <a:off x="1354463" y="1493495"/>
            <a:ext cx="6585" cy="166381"/>
          </a:xfrm>
          <a:prstGeom prst="line">
            <a:avLst/>
          </a:prstGeom>
          <a:noFill/>
          <a:ln w="28575" cap="flat" cmpd="sng" algn="ctr">
            <a:solidFill>
              <a:srgbClr val="FF0000"/>
            </a:solidFill>
            <a:prstDash val="solid"/>
          </a:ln>
          <a:effectLst/>
        </p:spPr>
      </p:cxnSp>
      <p:cxnSp>
        <p:nvCxnSpPr>
          <p:cNvPr id="47" name="Straight Connector 46"/>
          <p:cNvCxnSpPr/>
          <p:nvPr/>
        </p:nvCxnSpPr>
        <p:spPr>
          <a:xfrm rot="120000" flipH="1">
            <a:off x="2115035" y="1232876"/>
            <a:ext cx="656749" cy="29543"/>
          </a:xfrm>
          <a:prstGeom prst="line">
            <a:avLst/>
          </a:prstGeom>
          <a:noFill/>
          <a:ln w="28575" cap="flat" cmpd="sng" algn="ctr">
            <a:solidFill>
              <a:srgbClr val="FF0000"/>
            </a:solidFill>
            <a:prstDash val="solid"/>
          </a:ln>
          <a:effectLst/>
        </p:spPr>
      </p:cxnSp>
      <p:sp>
        <p:nvSpPr>
          <p:cNvPr id="49" name="TextBox 48"/>
          <p:cNvSpPr txBox="1"/>
          <p:nvPr/>
        </p:nvSpPr>
        <p:spPr>
          <a:xfrm>
            <a:off x="7560902" y="176435"/>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25</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1866969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11. PROJECT STATUS</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(As of 23 February 2018)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48" name="Rectangle 47"/>
          <p:cNvSpPr/>
          <p:nvPr/>
        </p:nvSpPr>
        <p:spPr>
          <a:xfrm>
            <a:off x="469627" y="1355213"/>
            <a:ext cx="8424933" cy="3832689"/>
          </a:xfrm>
          <a:prstGeom prst="rect">
            <a:avLst/>
          </a:prstGeom>
          <a:gradFill>
            <a:gsLst>
              <a:gs pos="0">
                <a:srgbClr val="0070C0"/>
              </a:gs>
              <a:gs pos="50000">
                <a:srgbClr val="808080">
                  <a:tint val="44500"/>
                  <a:satMod val="160000"/>
                </a:srgbClr>
              </a:gs>
              <a:gs pos="100000">
                <a:srgbClr val="808080">
                  <a:tint val="23500"/>
                  <a:satMod val="160000"/>
                </a:srgbClr>
              </a:gs>
            </a:gsLst>
            <a:lin ang="5400000" scaled="0"/>
          </a:gradFill>
          <a:ln w="25400"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FFFFFF"/>
              </a:solidFill>
              <a:latin typeface="Arial"/>
            </a:endParaRPr>
          </a:p>
        </p:txBody>
      </p:sp>
      <p:sp>
        <p:nvSpPr>
          <p:cNvPr id="49" name="Rectangle 48"/>
          <p:cNvSpPr/>
          <p:nvPr/>
        </p:nvSpPr>
        <p:spPr>
          <a:xfrm>
            <a:off x="606574" y="5122348"/>
            <a:ext cx="8424933" cy="1622434"/>
          </a:xfrm>
          <a:prstGeom prst="rect">
            <a:avLst/>
          </a:prstGeom>
          <a:gradFill flip="none" rotWithShape="1">
            <a:gsLst>
              <a:gs pos="100000">
                <a:srgbClr val="FFFFFF"/>
              </a:gs>
              <a:gs pos="0">
                <a:srgbClr val="0070C0"/>
              </a:gs>
              <a:gs pos="50000">
                <a:srgbClr val="FFFFFF"/>
              </a:gs>
              <a:gs pos="100000">
                <a:srgbClr val="808080">
                  <a:tint val="23500"/>
                  <a:satMod val="160000"/>
                </a:srgbClr>
              </a:gs>
            </a:gsLst>
            <a:lin ang="10800000" scaled="1"/>
            <a:tileRect/>
          </a:gradFill>
          <a:ln w="25400"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FFFFFF"/>
              </a:solidFill>
              <a:latin typeface="Arial"/>
            </a:endParaRPr>
          </a:p>
        </p:txBody>
      </p:sp>
      <p:sp>
        <p:nvSpPr>
          <p:cNvPr id="50" name="Rounded Rectangle 49"/>
          <p:cNvSpPr/>
          <p:nvPr/>
        </p:nvSpPr>
        <p:spPr>
          <a:xfrm>
            <a:off x="1888732" y="981566"/>
            <a:ext cx="992456" cy="199001"/>
          </a:xfrm>
          <a:prstGeom prst="roundRect">
            <a:avLst/>
          </a:prstGeom>
          <a:solidFill>
            <a:srgbClr val="FF6E01"/>
          </a:solidFill>
          <a:ln w="25400" cap="flat" cmpd="sng" algn="ctr">
            <a:noFill/>
            <a:prstDash val="solid"/>
          </a:ln>
          <a:effectLst/>
        </p:spPr>
        <p:txBody>
          <a:bodyPr rtlCol="0" anchor="ctr"/>
          <a:lstStyle/>
          <a:p>
            <a:pPr algn="ctr" fontAlgn="base">
              <a:spcBef>
                <a:spcPct val="0"/>
              </a:spcBef>
              <a:spcAft>
                <a:spcPct val="0"/>
              </a:spcAft>
              <a:defRPr/>
            </a:pPr>
            <a:r>
              <a:rPr lang="en-ZA" sz="1000" b="1" kern="0" dirty="0" smtClean="0">
                <a:solidFill>
                  <a:srgbClr val="FFFFFF"/>
                </a:solidFill>
                <a:latin typeface="Arial"/>
              </a:rPr>
              <a:t>Q3 2017/18</a:t>
            </a:r>
          </a:p>
        </p:txBody>
      </p:sp>
      <p:sp>
        <p:nvSpPr>
          <p:cNvPr id="51" name="Rounded Rectangle 50"/>
          <p:cNvSpPr/>
          <p:nvPr/>
        </p:nvSpPr>
        <p:spPr>
          <a:xfrm>
            <a:off x="3068150" y="991312"/>
            <a:ext cx="1083627" cy="178578"/>
          </a:xfrm>
          <a:prstGeom prst="roundRect">
            <a:avLst/>
          </a:prstGeom>
          <a:solidFill>
            <a:srgbClr val="FF6E01"/>
          </a:solidFill>
          <a:ln w="25400" cap="flat" cmpd="sng" algn="ctr">
            <a:noFill/>
            <a:prstDash val="solid"/>
          </a:ln>
          <a:effectLst/>
        </p:spPr>
        <p:txBody>
          <a:bodyPr rtlCol="0" anchor="ctr"/>
          <a:lstStyle/>
          <a:p>
            <a:pPr algn="ctr" fontAlgn="base">
              <a:spcBef>
                <a:spcPct val="0"/>
              </a:spcBef>
              <a:spcAft>
                <a:spcPct val="0"/>
              </a:spcAft>
              <a:defRPr/>
            </a:pPr>
            <a:r>
              <a:rPr lang="en-ZA" sz="1000" b="1" kern="0" dirty="0" smtClean="0">
                <a:solidFill>
                  <a:srgbClr val="FFFFFF"/>
                </a:solidFill>
                <a:latin typeface="Arial"/>
              </a:rPr>
              <a:t>Q4 2017/18</a:t>
            </a:r>
          </a:p>
        </p:txBody>
      </p:sp>
      <p:sp>
        <p:nvSpPr>
          <p:cNvPr id="52" name="Rounded Rectangle 51"/>
          <p:cNvSpPr/>
          <p:nvPr/>
        </p:nvSpPr>
        <p:spPr>
          <a:xfrm>
            <a:off x="5650800" y="984917"/>
            <a:ext cx="1083629" cy="200467"/>
          </a:xfrm>
          <a:prstGeom prst="roundRect">
            <a:avLst/>
          </a:prstGeom>
          <a:solidFill>
            <a:srgbClr val="FF6E01"/>
          </a:solidFill>
          <a:ln w="25400" cap="flat" cmpd="sng" algn="ctr">
            <a:noFill/>
            <a:prstDash val="solid"/>
          </a:ln>
          <a:effectLst/>
        </p:spPr>
        <p:txBody>
          <a:bodyPr rtlCol="0" anchor="ctr"/>
          <a:lstStyle/>
          <a:p>
            <a:pPr algn="ctr" fontAlgn="base">
              <a:spcBef>
                <a:spcPct val="0"/>
              </a:spcBef>
              <a:spcAft>
                <a:spcPct val="0"/>
              </a:spcAft>
              <a:defRPr/>
            </a:pPr>
            <a:r>
              <a:rPr lang="en-ZA" sz="1000" b="1" kern="0" dirty="0" smtClean="0">
                <a:solidFill>
                  <a:srgbClr val="FFFFFF"/>
                </a:solidFill>
                <a:latin typeface="Arial"/>
              </a:rPr>
              <a:t>Q2 2018/19</a:t>
            </a:r>
          </a:p>
        </p:txBody>
      </p:sp>
      <p:sp>
        <p:nvSpPr>
          <p:cNvPr id="53" name="Rounded Rectangle 52"/>
          <p:cNvSpPr/>
          <p:nvPr/>
        </p:nvSpPr>
        <p:spPr>
          <a:xfrm>
            <a:off x="6938926" y="984917"/>
            <a:ext cx="939190" cy="186895"/>
          </a:xfrm>
          <a:prstGeom prst="roundRect">
            <a:avLst/>
          </a:prstGeom>
          <a:solidFill>
            <a:srgbClr val="FF6E01"/>
          </a:solidFill>
          <a:ln w="25400" cap="flat" cmpd="sng" algn="ctr">
            <a:noFill/>
            <a:prstDash val="solid"/>
          </a:ln>
          <a:effectLst/>
        </p:spPr>
        <p:txBody>
          <a:bodyPr rtlCol="0" anchor="ctr"/>
          <a:lstStyle/>
          <a:p>
            <a:pPr algn="ctr" fontAlgn="base">
              <a:spcBef>
                <a:spcPct val="0"/>
              </a:spcBef>
              <a:spcAft>
                <a:spcPct val="0"/>
              </a:spcAft>
              <a:defRPr/>
            </a:pPr>
            <a:r>
              <a:rPr lang="en-ZA" sz="1000" b="1" kern="0" dirty="0" smtClean="0">
                <a:solidFill>
                  <a:srgbClr val="FFFFFF"/>
                </a:solidFill>
                <a:latin typeface="Arial"/>
              </a:rPr>
              <a:t>Q3 2018/19</a:t>
            </a:r>
          </a:p>
        </p:txBody>
      </p:sp>
      <p:sp>
        <p:nvSpPr>
          <p:cNvPr id="54" name="Rounded Rectangle 53"/>
          <p:cNvSpPr/>
          <p:nvPr/>
        </p:nvSpPr>
        <p:spPr>
          <a:xfrm>
            <a:off x="8058186" y="973057"/>
            <a:ext cx="973321" cy="196581"/>
          </a:xfrm>
          <a:prstGeom prst="roundRect">
            <a:avLst/>
          </a:prstGeom>
          <a:solidFill>
            <a:srgbClr val="FF6E01"/>
          </a:solidFill>
          <a:ln w="25400" cap="flat" cmpd="sng" algn="ctr">
            <a:noFill/>
            <a:prstDash val="solid"/>
          </a:ln>
          <a:effectLst/>
        </p:spPr>
        <p:txBody>
          <a:bodyPr rtlCol="0" anchor="ctr"/>
          <a:lstStyle/>
          <a:p>
            <a:pPr algn="ctr" fontAlgn="base">
              <a:spcBef>
                <a:spcPct val="0"/>
              </a:spcBef>
              <a:spcAft>
                <a:spcPct val="0"/>
              </a:spcAft>
              <a:defRPr/>
            </a:pPr>
            <a:r>
              <a:rPr lang="en-ZA" sz="1050" b="1" kern="0" dirty="0" smtClean="0">
                <a:solidFill>
                  <a:srgbClr val="FFFFFF"/>
                </a:solidFill>
                <a:latin typeface="Arial"/>
              </a:rPr>
              <a:t>Q4 </a:t>
            </a:r>
            <a:r>
              <a:rPr lang="en-ZA" sz="1050" b="1" kern="0" dirty="0">
                <a:solidFill>
                  <a:srgbClr val="FFFFFF"/>
                </a:solidFill>
                <a:latin typeface="Arial"/>
              </a:rPr>
              <a:t>2018/19</a:t>
            </a:r>
          </a:p>
        </p:txBody>
      </p:sp>
      <p:cxnSp>
        <p:nvCxnSpPr>
          <p:cNvPr id="55" name="Straight Connector 54"/>
          <p:cNvCxnSpPr/>
          <p:nvPr/>
        </p:nvCxnSpPr>
        <p:spPr>
          <a:xfrm>
            <a:off x="5424562" y="1181796"/>
            <a:ext cx="36004" cy="5256584"/>
          </a:xfrm>
          <a:prstGeom prst="line">
            <a:avLst/>
          </a:prstGeom>
          <a:noFill/>
          <a:ln w="19050" cap="flat" cmpd="sng" algn="ctr">
            <a:solidFill>
              <a:srgbClr val="8064A2"/>
            </a:solidFill>
            <a:prstDash val="sysDash"/>
          </a:ln>
          <a:effectLst>
            <a:outerShdw blurRad="40000" dist="23000" dir="5400000" rotWithShape="0">
              <a:srgbClr val="000000">
                <a:alpha val="35000"/>
              </a:srgbClr>
            </a:outerShdw>
          </a:effectLst>
        </p:spPr>
      </p:cxnSp>
      <p:sp>
        <p:nvSpPr>
          <p:cNvPr id="56" name="Rounded Rectangle 55"/>
          <p:cNvSpPr/>
          <p:nvPr/>
        </p:nvSpPr>
        <p:spPr>
          <a:xfrm rot="5400000" flipV="1">
            <a:off x="-1582672" y="2932364"/>
            <a:ext cx="3832687" cy="449545"/>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b="1" kern="0" dirty="0" smtClean="0">
                <a:solidFill>
                  <a:prstClr val="black"/>
                </a:solidFill>
                <a:latin typeface="Arial"/>
              </a:rPr>
              <a:t>Project Initiation, Institutionalisation &amp; SEIAs</a:t>
            </a:r>
          </a:p>
        </p:txBody>
      </p:sp>
      <p:sp>
        <p:nvSpPr>
          <p:cNvPr id="57" name="Rounded Rectangle 56"/>
          <p:cNvSpPr/>
          <p:nvPr/>
        </p:nvSpPr>
        <p:spPr>
          <a:xfrm>
            <a:off x="4802855" y="1572514"/>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58" name="Rounded Rectangle 57"/>
          <p:cNvSpPr/>
          <p:nvPr/>
        </p:nvSpPr>
        <p:spPr>
          <a:xfrm>
            <a:off x="5184333" y="1572934"/>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59" name="Rounded Rectangle 58"/>
          <p:cNvSpPr/>
          <p:nvPr/>
        </p:nvSpPr>
        <p:spPr>
          <a:xfrm>
            <a:off x="5568287" y="1576766"/>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60" name="Rounded Rectangle 59"/>
          <p:cNvSpPr/>
          <p:nvPr/>
        </p:nvSpPr>
        <p:spPr>
          <a:xfrm>
            <a:off x="5932077" y="1572514"/>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61" name="Rounded Rectangle 60"/>
          <p:cNvSpPr/>
          <p:nvPr/>
        </p:nvSpPr>
        <p:spPr>
          <a:xfrm>
            <a:off x="6295867" y="1572514"/>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62" name="Rounded Rectangle 61"/>
          <p:cNvSpPr/>
          <p:nvPr/>
        </p:nvSpPr>
        <p:spPr>
          <a:xfrm>
            <a:off x="6675505" y="1572514"/>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63" name="Rounded Rectangle 62"/>
          <p:cNvSpPr/>
          <p:nvPr/>
        </p:nvSpPr>
        <p:spPr>
          <a:xfrm rot="5400000" flipV="1">
            <a:off x="-472166" y="5687673"/>
            <a:ext cx="1599565" cy="449543"/>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0" scaled="1"/>
            <a:tileRect/>
          </a:gra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b="1" kern="0" dirty="0" smtClean="0">
                <a:solidFill>
                  <a:prstClr val="black"/>
                </a:solidFill>
                <a:latin typeface="Arial"/>
              </a:rPr>
              <a:t>Key Deliverables &amp; Milestones</a:t>
            </a:r>
          </a:p>
        </p:txBody>
      </p:sp>
      <p:sp>
        <p:nvSpPr>
          <p:cNvPr id="65" name="Rounded Rectangle 64"/>
          <p:cNvSpPr/>
          <p:nvPr/>
        </p:nvSpPr>
        <p:spPr>
          <a:xfrm>
            <a:off x="1542675" y="2532311"/>
            <a:ext cx="3122770" cy="265223"/>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Conduct initial Socio-economic Impact Assessment</a:t>
            </a:r>
          </a:p>
        </p:txBody>
      </p:sp>
      <p:sp>
        <p:nvSpPr>
          <p:cNvPr id="66" name="Rounded Rectangle 65"/>
          <p:cNvSpPr/>
          <p:nvPr/>
        </p:nvSpPr>
        <p:spPr>
          <a:xfrm>
            <a:off x="5322644" y="3280145"/>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67" name="Rounded Rectangle 66"/>
          <p:cNvSpPr/>
          <p:nvPr/>
        </p:nvSpPr>
        <p:spPr>
          <a:xfrm>
            <a:off x="5650800" y="3280145"/>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68" name="Rounded Rectangle 67"/>
          <p:cNvSpPr/>
          <p:nvPr/>
        </p:nvSpPr>
        <p:spPr>
          <a:xfrm>
            <a:off x="6023429" y="3299298"/>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69" name="Rounded Rectangle 68"/>
          <p:cNvSpPr/>
          <p:nvPr/>
        </p:nvSpPr>
        <p:spPr>
          <a:xfrm>
            <a:off x="6364282" y="3288351"/>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0" name="Rounded Rectangle 69"/>
          <p:cNvSpPr/>
          <p:nvPr/>
        </p:nvSpPr>
        <p:spPr>
          <a:xfrm>
            <a:off x="6682520" y="3299297"/>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1" name="Rounded Rectangle 70"/>
          <p:cNvSpPr/>
          <p:nvPr/>
        </p:nvSpPr>
        <p:spPr>
          <a:xfrm>
            <a:off x="7000758" y="3301358"/>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2" name="Rounded Rectangle 71"/>
          <p:cNvSpPr/>
          <p:nvPr/>
        </p:nvSpPr>
        <p:spPr>
          <a:xfrm>
            <a:off x="7315049" y="3307274"/>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3" name="Rounded Rectangle 72"/>
          <p:cNvSpPr/>
          <p:nvPr/>
        </p:nvSpPr>
        <p:spPr>
          <a:xfrm>
            <a:off x="7629340" y="3323920"/>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4" name="Rounded Rectangle 73"/>
          <p:cNvSpPr/>
          <p:nvPr/>
        </p:nvSpPr>
        <p:spPr>
          <a:xfrm>
            <a:off x="7954081" y="3323919"/>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5" name="Rounded Rectangle 74"/>
          <p:cNvSpPr/>
          <p:nvPr/>
        </p:nvSpPr>
        <p:spPr>
          <a:xfrm>
            <a:off x="8618857" y="3323917"/>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6" name="Rounded Rectangle 75"/>
          <p:cNvSpPr/>
          <p:nvPr/>
        </p:nvSpPr>
        <p:spPr>
          <a:xfrm>
            <a:off x="7033659" y="1574640"/>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7" name="Rounded Rectangle 76"/>
          <p:cNvSpPr/>
          <p:nvPr/>
        </p:nvSpPr>
        <p:spPr>
          <a:xfrm>
            <a:off x="7408521" y="1572514"/>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8" name="Rounded Rectangle 77"/>
          <p:cNvSpPr/>
          <p:nvPr/>
        </p:nvSpPr>
        <p:spPr>
          <a:xfrm>
            <a:off x="7776819" y="1579609"/>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79" name="Rounded Rectangle 78"/>
          <p:cNvSpPr/>
          <p:nvPr/>
        </p:nvSpPr>
        <p:spPr>
          <a:xfrm>
            <a:off x="8520607" y="1573440"/>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80" name="Rounded Rectangle 79"/>
          <p:cNvSpPr/>
          <p:nvPr/>
        </p:nvSpPr>
        <p:spPr>
          <a:xfrm>
            <a:off x="4682094" y="3296464"/>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81" name="Rounded Rectangle 80"/>
          <p:cNvSpPr/>
          <p:nvPr/>
        </p:nvSpPr>
        <p:spPr>
          <a:xfrm>
            <a:off x="4371609" y="3299297"/>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82" name="Rounded Rectangle 81"/>
          <p:cNvSpPr/>
          <p:nvPr/>
        </p:nvSpPr>
        <p:spPr>
          <a:xfrm>
            <a:off x="5003128" y="3288350"/>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cxnSp>
        <p:nvCxnSpPr>
          <p:cNvPr id="83" name="Straight Connector 82"/>
          <p:cNvCxnSpPr/>
          <p:nvPr/>
        </p:nvCxnSpPr>
        <p:spPr>
          <a:xfrm>
            <a:off x="4107318" y="1439330"/>
            <a:ext cx="36004" cy="5256584"/>
          </a:xfrm>
          <a:prstGeom prst="line">
            <a:avLst/>
          </a:prstGeom>
          <a:noFill/>
          <a:ln w="19050" cap="flat" cmpd="sng" algn="ctr">
            <a:solidFill>
              <a:srgbClr val="8064A2"/>
            </a:solidFill>
            <a:prstDash val="sysDash"/>
          </a:ln>
          <a:effectLst>
            <a:outerShdw blurRad="40000" dist="23000" dir="5400000" rotWithShape="0">
              <a:srgbClr val="000000">
                <a:alpha val="35000"/>
              </a:srgbClr>
            </a:outerShdw>
          </a:effectLst>
        </p:spPr>
      </p:cxnSp>
      <p:cxnSp>
        <p:nvCxnSpPr>
          <p:cNvPr id="84" name="Straight Connector 83"/>
          <p:cNvCxnSpPr/>
          <p:nvPr/>
        </p:nvCxnSpPr>
        <p:spPr>
          <a:xfrm>
            <a:off x="7882524" y="1180567"/>
            <a:ext cx="36004" cy="5256584"/>
          </a:xfrm>
          <a:prstGeom prst="line">
            <a:avLst/>
          </a:prstGeom>
          <a:noFill/>
          <a:ln w="19050" cap="flat" cmpd="sng" algn="ctr">
            <a:solidFill>
              <a:srgbClr val="8064A2"/>
            </a:solidFill>
            <a:prstDash val="sysDash"/>
          </a:ln>
          <a:effectLst>
            <a:outerShdw blurRad="40000" dist="23000" dir="5400000" rotWithShape="0">
              <a:srgbClr val="000000">
                <a:alpha val="35000"/>
              </a:srgbClr>
            </a:outerShdw>
          </a:effectLst>
        </p:spPr>
      </p:cxnSp>
      <p:sp>
        <p:nvSpPr>
          <p:cNvPr id="85" name="Rounded Rectangle 84"/>
          <p:cNvSpPr/>
          <p:nvPr/>
        </p:nvSpPr>
        <p:spPr>
          <a:xfrm>
            <a:off x="4359474" y="986222"/>
            <a:ext cx="1083629" cy="200467"/>
          </a:xfrm>
          <a:prstGeom prst="roundRect">
            <a:avLst/>
          </a:prstGeom>
          <a:solidFill>
            <a:srgbClr val="FF6E01"/>
          </a:solidFill>
          <a:ln w="25400" cap="flat" cmpd="sng" algn="ctr">
            <a:noFill/>
            <a:prstDash val="solid"/>
          </a:ln>
          <a:effectLst/>
        </p:spPr>
        <p:txBody>
          <a:bodyPr rtlCol="0" anchor="ctr"/>
          <a:lstStyle/>
          <a:p>
            <a:pPr algn="ctr" fontAlgn="base">
              <a:spcBef>
                <a:spcPct val="0"/>
              </a:spcBef>
              <a:spcAft>
                <a:spcPct val="0"/>
              </a:spcAft>
              <a:defRPr/>
            </a:pPr>
            <a:r>
              <a:rPr lang="en-ZA" sz="1000" b="1" kern="0" dirty="0" smtClean="0">
                <a:solidFill>
                  <a:srgbClr val="FFFFFF"/>
                </a:solidFill>
                <a:latin typeface="Arial"/>
              </a:rPr>
              <a:t>Q1 2018/19</a:t>
            </a:r>
          </a:p>
        </p:txBody>
      </p:sp>
      <p:sp>
        <p:nvSpPr>
          <p:cNvPr id="86" name="Rounded Rectangle 85"/>
          <p:cNvSpPr/>
          <p:nvPr/>
        </p:nvSpPr>
        <p:spPr>
          <a:xfrm>
            <a:off x="680575" y="974523"/>
            <a:ext cx="992456" cy="199001"/>
          </a:xfrm>
          <a:prstGeom prst="roundRect">
            <a:avLst/>
          </a:prstGeom>
          <a:solidFill>
            <a:srgbClr val="FF6E01"/>
          </a:solidFill>
          <a:ln w="25400" cap="flat" cmpd="sng" algn="ctr">
            <a:noFill/>
            <a:prstDash val="solid"/>
          </a:ln>
          <a:effectLst/>
        </p:spPr>
        <p:txBody>
          <a:bodyPr rtlCol="0" anchor="ctr"/>
          <a:lstStyle/>
          <a:p>
            <a:pPr algn="ctr" fontAlgn="base">
              <a:spcBef>
                <a:spcPct val="0"/>
              </a:spcBef>
              <a:spcAft>
                <a:spcPct val="0"/>
              </a:spcAft>
              <a:defRPr/>
            </a:pPr>
            <a:r>
              <a:rPr lang="en-ZA" sz="1000" b="1" kern="0" dirty="0" smtClean="0">
                <a:solidFill>
                  <a:srgbClr val="FFFFFF"/>
                </a:solidFill>
                <a:latin typeface="Arial"/>
              </a:rPr>
              <a:t>Q2 2017/18</a:t>
            </a:r>
          </a:p>
        </p:txBody>
      </p:sp>
      <p:sp>
        <p:nvSpPr>
          <p:cNvPr id="87" name="Rounded Rectangle 86"/>
          <p:cNvSpPr/>
          <p:nvPr/>
        </p:nvSpPr>
        <p:spPr>
          <a:xfrm>
            <a:off x="8158297" y="1579609"/>
            <a:ext cx="251446" cy="271470"/>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sp>
        <p:nvSpPr>
          <p:cNvPr id="88" name="Rounded Rectangle 87"/>
          <p:cNvSpPr/>
          <p:nvPr/>
        </p:nvSpPr>
        <p:spPr>
          <a:xfrm>
            <a:off x="8286469" y="3323918"/>
            <a:ext cx="219195" cy="224823"/>
          </a:xfrm>
          <a:prstGeom prst="roundRect">
            <a:avLst/>
          </a:prstGeom>
          <a:solidFill>
            <a:srgbClr val="FFFFFF"/>
          </a:solidFill>
          <a:ln w="3175" cap="flat" cmpd="sng" algn="ctr">
            <a:solidFill>
              <a:srgbClr val="0070C0"/>
            </a:solidFill>
            <a:prstDash val="solid"/>
          </a:ln>
          <a:effectLst/>
        </p:spPr>
        <p:txBody>
          <a:bodyPr rtlCol="0" anchor="ctr"/>
          <a:lstStyle/>
          <a:p>
            <a:pPr algn="ctr" fontAlgn="base">
              <a:spcBef>
                <a:spcPct val="0"/>
              </a:spcBef>
              <a:spcAft>
                <a:spcPct val="0"/>
              </a:spcAft>
              <a:defRPr/>
            </a:pPr>
            <a:endParaRPr lang="en-ZA" sz="900" kern="0" dirty="0" smtClean="0">
              <a:solidFill>
                <a:srgbClr val="646464"/>
              </a:solidFill>
              <a:latin typeface="Arial"/>
            </a:endParaRPr>
          </a:p>
        </p:txBody>
      </p:sp>
      <p:cxnSp>
        <p:nvCxnSpPr>
          <p:cNvPr id="89" name="Straight Connector 88"/>
          <p:cNvCxnSpPr/>
          <p:nvPr/>
        </p:nvCxnSpPr>
        <p:spPr>
          <a:xfrm>
            <a:off x="6692837" y="1556792"/>
            <a:ext cx="36004" cy="5256584"/>
          </a:xfrm>
          <a:prstGeom prst="line">
            <a:avLst/>
          </a:prstGeom>
          <a:noFill/>
          <a:ln w="19050" cap="flat" cmpd="sng" algn="ctr">
            <a:solidFill>
              <a:srgbClr val="8064A2"/>
            </a:solidFill>
            <a:prstDash val="sysDash"/>
          </a:ln>
          <a:effectLst>
            <a:outerShdw blurRad="40000" dist="23000" dir="5400000" rotWithShape="0">
              <a:srgbClr val="000000">
                <a:alpha val="35000"/>
              </a:srgbClr>
            </a:outerShdw>
          </a:effectLst>
        </p:spPr>
      </p:cxnSp>
      <p:cxnSp>
        <p:nvCxnSpPr>
          <p:cNvPr id="90" name="Straight Connector 89"/>
          <p:cNvCxnSpPr/>
          <p:nvPr/>
        </p:nvCxnSpPr>
        <p:spPr>
          <a:xfrm>
            <a:off x="3466685" y="1240788"/>
            <a:ext cx="36004" cy="5256584"/>
          </a:xfrm>
          <a:prstGeom prst="line">
            <a:avLst/>
          </a:prstGeom>
          <a:noFill/>
          <a:ln w="76200" cap="flat" cmpd="sng" algn="ctr">
            <a:solidFill>
              <a:srgbClr val="0000CC"/>
            </a:solidFill>
            <a:prstDash val="solid"/>
          </a:ln>
          <a:effectLst>
            <a:outerShdw blurRad="40000" dist="23000" dir="5400000" rotWithShape="0">
              <a:srgbClr val="000000">
                <a:alpha val="35000"/>
              </a:srgbClr>
            </a:outerShdw>
          </a:effectLst>
        </p:spPr>
      </p:cxnSp>
      <p:sp>
        <p:nvSpPr>
          <p:cNvPr id="91" name="Rounded Rectangle 90"/>
          <p:cNvSpPr/>
          <p:nvPr/>
        </p:nvSpPr>
        <p:spPr>
          <a:xfrm>
            <a:off x="3214632" y="5179465"/>
            <a:ext cx="1708392" cy="550369"/>
          </a:xfrm>
          <a:prstGeom prst="roundRect">
            <a:avLst/>
          </a:prstGeom>
          <a:solidFill>
            <a:srgbClr val="FFFF00"/>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prstClr val="black"/>
                </a:solidFill>
                <a:latin typeface="Arial"/>
              </a:rPr>
              <a:t>Discussion Document Circulated to Multi Stakeholders</a:t>
            </a:r>
          </a:p>
        </p:txBody>
      </p:sp>
      <p:sp>
        <p:nvSpPr>
          <p:cNvPr id="92" name="Rounded Rectangle 91"/>
          <p:cNvSpPr/>
          <p:nvPr/>
        </p:nvSpPr>
        <p:spPr>
          <a:xfrm>
            <a:off x="669532" y="6438380"/>
            <a:ext cx="3140126" cy="249782"/>
          </a:xfrm>
          <a:prstGeom prst="roundRect">
            <a:avLst/>
          </a:prstGeom>
          <a:solidFill>
            <a:srgbClr val="00B050"/>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prstClr val="black"/>
                </a:solidFill>
                <a:latin typeface="Arial"/>
              </a:rPr>
              <a:t>Project Structures Activated &amp; Stakeholders informed</a:t>
            </a:r>
          </a:p>
        </p:txBody>
      </p:sp>
      <p:sp>
        <p:nvSpPr>
          <p:cNvPr id="93" name="Rounded Rectangle 92"/>
          <p:cNvSpPr/>
          <p:nvPr/>
        </p:nvSpPr>
        <p:spPr>
          <a:xfrm>
            <a:off x="2925150" y="4512728"/>
            <a:ext cx="1106028" cy="416362"/>
          </a:xfrm>
          <a:prstGeom prst="roundRect">
            <a:avLst/>
          </a:prstGeom>
          <a:solidFill>
            <a:sysClr val="window" lastClr="FFFFFF"/>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900" b="0" i="0" u="none" strike="noStrike" kern="0" cap="none" spc="0" normalizeH="0" baseline="0" noProof="0" dirty="0" smtClean="0">
                <a:ln>
                  <a:noFill/>
                </a:ln>
                <a:solidFill>
                  <a:prstClr val="black"/>
                </a:solidFill>
                <a:effectLst/>
                <a:uLnTx/>
                <a:uFillTx/>
                <a:latin typeface="Arial"/>
              </a:rPr>
              <a:t>Public Works Bill Drafting Initiated</a:t>
            </a:r>
          </a:p>
        </p:txBody>
      </p:sp>
      <p:sp>
        <p:nvSpPr>
          <p:cNvPr id="94" name="Rounded Rectangle 93"/>
          <p:cNvSpPr/>
          <p:nvPr/>
        </p:nvSpPr>
        <p:spPr>
          <a:xfrm>
            <a:off x="2035108" y="5946863"/>
            <a:ext cx="897914" cy="449301"/>
          </a:xfrm>
          <a:prstGeom prst="roundRect">
            <a:avLst/>
          </a:prstGeom>
          <a:solidFill>
            <a:srgbClr val="00B050"/>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prstClr val="black"/>
                </a:solidFill>
                <a:latin typeface="Arial"/>
              </a:rPr>
              <a:t>Initial SEIAs Report</a:t>
            </a:r>
          </a:p>
        </p:txBody>
      </p:sp>
      <p:sp>
        <p:nvSpPr>
          <p:cNvPr id="95" name="Rounded Rectangle 94"/>
          <p:cNvSpPr/>
          <p:nvPr/>
        </p:nvSpPr>
        <p:spPr>
          <a:xfrm>
            <a:off x="703261" y="3307274"/>
            <a:ext cx="3556406" cy="208409"/>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Stakeholder Consultation</a:t>
            </a:r>
          </a:p>
        </p:txBody>
      </p:sp>
      <p:sp>
        <p:nvSpPr>
          <p:cNvPr id="96" name="Rounded Rectangle 95"/>
          <p:cNvSpPr/>
          <p:nvPr/>
        </p:nvSpPr>
        <p:spPr>
          <a:xfrm>
            <a:off x="2841434" y="3825348"/>
            <a:ext cx="2527355" cy="191947"/>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Develop and circulate (draft) Public Works Bill</a:t>
            </a:r>
          </a:p>
        </p:txBody>
      </p:sp>
      <p:sp>
        <p:nvSpPr>
          <p:cNvPr id="97" name="Rounded Rectangle 96"/>
          <p:cNvSpPr/>
          <p:nvPr/>
        </p:nvSpPr>
        <p:spPr>
          <a:xfrm>
            <a:off x="2862056" y="4090902"/>
            <a:ext cx="2448000" cy="225861"/>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Produce Policy Review Report</a:t>
            </a:r>
          </a:p>
        </p:txBody>
      </p:sp>
      <p:sp>
        <p:nvSpPr>
          <p:cNvPr id="98" name="Rounded Rectangle 97"/>
          <p:cNvSpPr/>
          <p:nvPr/>
        </p:nvSpPr>
        <p:spPr>
          <a:xfrm>
            <a:off x="5368789" y="4089303"/>
            <a:ext cx="3122770" cy="227460"/>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Develop Public Works Bill</a:t>
            </a:r>
          </a:p>
        </p:txBody>
      </p:sp>
      <p:sp>
        <p:nvSpPr>
          <p:cNvPr id="99" name="Rounded Rectangle 98"/>
          <p:cNvSpPr/>
          <p:nvPr/>
        </p:nvSpPr>
        <p:spPr>
          <a:xfrm>
            <a:off x="1514363" y="3565468"/>
            <a:ext cx="3618974" cy="209865"/>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Circulate &amp; Refine Discussion document</a:t>
            </a:r>
          </a:p>
        </p:txBody>
      </p:sp>
      <p:sp>
        <p:nvSpPr>
          <p:cNvPr id="100" name="Rounded Rectangle 99"/>
          <p:cNvSpPr/>
          <p:nvPr/>
        </p:nvSpPr>
        <p:spPr>
          <a:xfrm>
            <a:off x="678579" y="2839696"/>
            <a:ext cx="3618974" cy="280622"/>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Recruit additional Experts</a:t>
            </a:r>
          </a:p>
        </p:txBody>
      </p:sp>
      <p:sp>
        <p:nvSpPr>
          <p:cNvPr id="101" name="Rounded Rectangle 100"/>
          <p:cNvSpPr/>
          <p:nvPr/>
        </p:nvSpPr>
        <p:spPr>
          <a:xfrm>
            <a:off x="678579" y="1572514"/>
            <a:ext cx="3960000" cy="275722"/>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Review Project Plan</a:t>
            </a:r>
          </a:p>
        </p:txBody>
      </p:sp>
      <p:sp>
        <p:nvSpPr>
          <p:cNvPr id="102" name="Rounded Rectangle 101"/>
          <p:cNvSpPr/>
          <p:nvPr/>
        </p:nvSpPr>
        <p:spPr>
          <a:xfrm>
            <a:off x="704067" y="2232526"/>
            <a:ext cx="3240184" cy="252028"/>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Stakeholder Mapping</a:t>
            </a:r>
          </a:p>
        </p:txBody>
      </p:sp>
      <p:sp>
        <p:nvSpPr>
          <p:cNvPr id="103" name="Rounded Rectangle 102"/>
          <p:cNvSpPr/>
          <p:nvPr/>
        </p:nvSpPr>
        <p:spPr>
          <a:xfrm>
            <a:off x="1666148" y="5187902"/>
            <a:ext cx="1274718" cy="695802"/>
          </a:xfrm>
          <a:prstGeom prst="roundRect">
            <a:avLst/>
          </a:prstGeom>
          <a:solidFill>
            <a:srgbClr val="00B050"/>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prstClr val="black"/>
                </a:solidFill>
                <a:latin typeface="Arial"/>
              </a:rPr>
              <a:t>Internal Discussion Document Produced &amp; Circulated </a:t>
            </a:r>
          </a:p>
        </p:txBody>
      </p:sp>
      <p:sp>
        <p:nvSpPr>
          <p:cNvPr id="104" name="Rounded Rectangle 103"/>
          <p:cNvSpPr/>
          <p:nvPr/>
        </p:nvSpPr>
        <p:spPr>
          <a:xfrm>
            <a:off x="4097164" y="4702325"/>
            <a:ext cx="3117843" cy="307431"/>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Present Policy Review Report and Draft Public Works Bill to Minister for Gazetting for public comments</a:t>
            </a:r>
          </a:p>
        </p:txBody>
      </p:sp>
      <p:sp>
        <p:nvSpPr>
          <p:cNvPr id="105" name="Rounded Rectangle 104"/>
          <p:cNvSpPr/>
          <p:nvPr/>
        </p:nvSpPr>
        <p:spPr>
          <a:xfrm>
            <a:off x="7895662" y="5837075"/>
            <a:ext cx="1140834" cy="831212"/>
          </a:xfrm>
          <a:prstGeom prst="roundRect">
            <a:avLst/>
          </a:prstGeom>
          <a:solidFill>
            <a:srgbClr val="F79646">
              <a:lumMod val="20000"/>
              <a:lumOff val="80000"/>
            </a:srgbClr>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900" b="0" i="0" u="none" strike="noStrike" kern="0" cap="none" spc="0" normalizeH="0" baseline="0" noProof="0" dirty="0" smtClean="0">
                <a:ln>
                  <a:noFill/>
                </a:ln>
                <a:solidFill>
                  <a:prstClr val="black"/>
                </a:solidFill>
                <a:effectLst/>
                <a:uLnTx/>
                <a:uFillTx/>
                <a:latin typeface="Arial"/>
              </a:rPr>
              <a:t>Draft Bill Presented to Minister to gazette for Public comments</a:t>
            </a:r>
          </a:p>
        </p:txBody>
      </p:sp>
      <p:sp>
        <p:nvSpPr>
          <p:cNvPr id="106" name="Rounded Rectangle 105"/>
          <p:cNvSpPr/>
          <p:nvPr/>
        </p:nvSpPr>
        <p:spPr>
          <a:xfrm>
            <a:off x="8029671" y="5133795"/>
            <a:ext cx="771195" cy="611636"/>
          </a:xfrm>
          <a:prstGeom prst="roundRect">
            <a:avLst/>
          </a:prstGeom>
          <a:solidFill>
            <a:srgbClr val="F79646">
              <a:lumMod val="20000"/>
              <a:lumOff val="80000"/>
            </a:srgbClr>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900" b="0" i="0" u="none" strike="noStrike" kern="0" cap="none" spc="0" normalizeH="0" baseline="0" noProof="0" dirty="0" smtClean="0">
                <a:ln>
                  <a:noFill/>
                </a:ln>
                <a:solidFill>
                  <a:prstClr val="black"/>
                </a:solidFill>
                <a:effectLst/>
                <a:uLnTx/>
                <a:uFillTx/>
                <a:latin typeface="Arial"/>
              </a:rPr>
              <a:t>Final SEIAs Report</a:t>
            </a:r>
          </a:p>
        </p:txBody>
      </p:sp>
      <p:cxnSp>
        <p:nvCxnSpPr>
          <p:cNvPr id="107" name="Straight Connector 106"/>
          <p:cNvCxnSpPr/>
          <p:nvPr/>
        </p:nvCxnSpPr>
        <p:spPr>
          <a:xfrm>
            <a:off x="1649796" y="1197056"/>
            <a:ext cx="36004" cy="5256584"/>
          </a:xfrm>
          <a:prstGeom prst="line">
            <a:avLst/>
          </a:prstGeom>
          <a:noFill/>
          <a:ln w="19050" cap="flat" cmpd="sng" algn="ctr">
            <a:solidFill>
              <a:srgbClr val="8064A2"/>
            </a:solidFill>
            <a:prstDash val="sysDash"/>
          </a:ln>
          <a:effectLst>
            <a:outerShdw blurRad="40000" dist="23000" dir="5400000" rotWithShape="0">
              <a:srgbClr val="000000">
                <a:alpha val="35000"/>
              </a:srgbClr>
            </a:outerShdw>
          </a:effectLst>
        </p:spPr>
      </p:cxnSp>
      <p:sp>
        <p:nvSpPr>
          <p:cNvPr id="108" name="Rounded Rectangle 107"/>
          <p:cNvSpPr/>
          <p:nvPr/>
        </p:nvSpPr>
        <p:spPr>
          <a:xfrm>
            <a:off x="4425849" y="4373189"/>
            <a:ext cx="3122770" cy="250993"/>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Conduct Socio-economic Impact Assessment</a:t>
            </a:r>
          </a:p>
        </p:txBody>
      </p:sp>
      <p:sp>
        <p:nvSpPr>
          <p:cNvPr id="109" name="Rounded Rectangle 108"/>
          <p:cNvSpPr/>
          <p:nvPr/>
        </p:nvSpPr>
        <p:spPr>
          <a:xfrm>
            <a:off x="692462" y="5205695"/>
            <a:ext cx="891046" cy="607482"/>
          </a:xfrm>
          <a:prstGeom prst="roundRect">
            <a:avLst/>
          </a:prstGeom>
          <a:solidFill>
            <a:srgbClr val="00B050"/>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prstClr val="black"/>
                </a:solidFill>
                <a:latin typeface="Arial"/>
              </a:rPr>
              <a:t>Revised Project Concept </a:t>
            </a:r>
          </a:p>
        </p:txBody>
      </p:sp>
      <p:sp>
        <p:nvSpPr>
          <p:cNvPr id="110" name="Rounded Rectangle 109"/>
          <p:cNvSpPr/>
          <p:nvPr/>
        </p:nvSpPr>
        <p:spPr>
          <a:xfrm>
            <a:off x="753868" y="5916534"/>
            <a:ext cx="1012623" cy="465225"/>
          </a:xfrm>
          <a:prstGeom prst="roundRect">
            <a:avLst/>
          </a:prstGeom>
          <a:solidFill>
            <a:srgbClr val="00B050"/>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prstClr val="black"/>
                </a:solidFill>
                <a:latin typeface="Arial"/>
              </a:rPr>
              <a:t>Stakeholder Consultation Framework</a:t>
            </a:r>
          </a:p>
        </p:txBody>
      </p:sp>
      <p:sp>
        <p:nvSpPr>
          <p:cNvPr id="111" name="Rounded Rectangle 110"/>
          <p:cNvSpPr/>
          <p:nvPr/>
        </p:nvSpPr>
        <p:spPr>
          <a:xfrm>
            <a:off x="678851" y="1240788"/>
            <a:ext cx="2231976" cy="284175"/>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Reconceptualise Project</a:t>
            </a:r>
          </a:p>
        </p:txBody>
      </p:sp>
      <p:sp>
        <p:nvSpPr>
          <p:cNvPr id="112" name="Rounded Rectangle 111"/>
          <p:cNvSpPr/>
          <p:nvPr/>
        </p:nvSpPr>
        <p:spPr>
          <a:xfrm>
            <a:off x="5608136" y="5429374"/>
            <a:ext cx="1048897" cy="760148"/>
          </a:xfrm>
          <a:prstGeom prst="roundRect">
            <a:avLst/>
          </a:prstGeom>
          <a:solidFill>
            <a:srgbClr val="F79646">
              <a:lumMod val="20000"/>
              <a:lumOff val="80000"/>
            </a:srgbClr>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900" b="0" i="0" u="none" strike="noStrike" kern="0" cap="none" spc="0" normalizeH="0" baseline="0" noProof="0" dirty="0" smtClean="0">
                <a:ln>
                  <a:noFill/>
                </a:ln>
                <a:solidFill>
                  <a:prstClr val="black"/>
                </a:solidFill>
                <a:effectLst/>
                <a:uLnTx/>
                <a:uFillTx/>
                <a:latin typeface="Arial"/>
              </a:rPr>
              <a:t>Policy Review Report Submitted to Minister </a:t>
            </a:r>
          </a:p>
        </p:txBody>
      </p:sp>
      <p:sp>
        <p:nvSpPr>
          <p:cNvPr id="113" name="Rounded Rectangle 112"/>
          <p:cNvSpPr/>
          <p:nvPr/>
        </p:nvSpPr>
        <p:spPr>
          <a:xfrm>
            <a:off x="4319842" y="5799143"/>
            <a:ext cx="957149" cy="769263"/>
          </a:xfrm>
          <a:prstGeom prst="roundRect">
            <a:avLst/>
          </a:prstGeom>
          <a:solidFill>
            <a:srgbClr val="F79646">
              <a:lumMod val="20000"/>
              <a:lumOff val="80000"/>
            </a:srgbClr>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900" b="0" i="0" u="none" strike="noStrike" kern="0" cap="none" spc="0" normalizeH="0" baseline="0" noProof="0" dirty="0" smtClean="0">
                <a:ln>
                  <a:noFill/>
                </a:ln>
                <a:solidFill>
                  <a:prstClr val="black"/>
                </a:solidFill>
                <a:effectLst/>
                <a:uLnTx/>
                <a:uFillTx/>
                <a:latin typeface="Arial"/>
              </a:rPr>
              <a:t>Stakeholder  Consultation Report</a:t>
            </a:r>
          </a:p>
        </p:txBody>
      </p:sp>
      <p:cxnSp>
        <p:nvCxnSpPr>
          <p:cNvPr id="119" name="Straight Connector 118"/>
          <p:cNvCxnSpPr/>
          <p:nvPr/>
        </p:nvCxnSpPr>
        <p:spPr>
          <a:xfrm>
            <a:off x="2843808" y="1196752"/>
            <a:ext cx="36004" cy="5256584"/>
          </a:xfrm>
          <a:prstGeom prst="line">
            <a:avLst/>
          </a:prstGeom>
          <a:noFill/>
          <a:ln w="19050" cap="flat" cmpd="sng" algn="ctr">
            <a:solidFill>
              <a:srgbClr val="8064A2"/>
            </a:solidFill>
            <a:prstDash val="sysDash"/>
          </a:ln>
          <a:effectLst>
            <a:outerShdw blurRad="40000" dist="23000" dir="5400000" rotWithShape="0">
              <a:srgbClr val="000000">
                <a:alpha val="35000"/>
              </a:srgbClr>
            </a:outerShdw>
          </a:effectLst>
        </p:spPr>
      </p:cxnSp>
      <p:sp>
        <p:nvSpPr>
          <p:cNvPr id="114" name="Rounded Rectangle 113"/>
          <p:cNvSpPr/>
          <p:nvPr/>
        </p:nvSpPr>
        <p:spPr>
          <a:xfrm>
            <a:off x="693333" y="1920247"/>
            <a:ext cx="5061800" cy="240271"/>
          </a:xfrm>
          <a:prstGeom prst="roundRect">
            <a:avLst/>
          </a:prstGeom>
          <a:solidFill>
            <a:srgbClr val="FFFFFF"/>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srgbClr val="646464"/>
                </a:solidFill>
                <a:latin typeface="Arial"/>
              </a:rPr>
              <a:t>Constitute Project Structures: PMO, Work streams, PSC, MERG, ICF, MCF</a:t>
            </a:r>
          </a:p>
        </p:txBody>
      </p:sp>
      <p:sp>
        <p:nvSpPr>
          <p:cNvPr id="115" name="Rounded Rectangle 114"/>
          <p:cNvSpPr/>
          <p:nvPr/>
        </p:nvSpPr>
        <p:spPr>
          <a:xfrm>
            <a:off x="3017418" y="5786950"/>
            <a:ext cx="1066602" cy="594809"/>
          </a:xfrm>
          <a:prstGeom prst="roundRect">
            <a:avLst/>
          </a:prstGeom>
          <a:solidFill>
            <a:srgbClr val="FFFF00"/>
          </a:solidFill>
          <a:ln w="25400" cap="flat" cmpd="sng" algn="ctr">
            <a:solidFill>
              <a:srgbClr val="0070C0"/>
            </a:solidFill>
            <a:prstDash val="solid"/>
          </a:ln>
          <a:effectLst/>
        </p:spPr>
        <p:txBody>
          <a:bodyPr rtlCol="0" anchor="ctr"/>
          <a:lstStyle/>
          <a:p>
            <a:pPr algn="ctr" fontAlgn="base">
              <a:spcBef>
                <a:spcPct val="0"/>
              </a:spcBef>
              <a:spcAft>
                <a:spcPct val="0"/>
              </a:spcAft>
              <a:defRPr/>
            </a:pPr>
            <a:r>
              <a:rPr lang="en-ZA" sz="900" kern="0" dirty="0" smtClean="0">
                <a:solidFill>
                  <a:prstClr val="black"/>
                </a:solidFill>
                <a:latin typeface="Arial"/>
              </a:rPr>
              <a:t>Fully operational project structures </a:t>
            </a:r>
          </a:p>
        </p:txBody>
      </p:sp>
      <p:sp>
        <p:nvSpPr>
          <p:cNvPr id="116" name="Rounded Rectangle 115"/>
          <p:cNvSpPr/>
          <p:nvPr/>
        </p:nvSpPr>
        <p:spPr>
          <a:xfrm>
            <a:off x="6796139" y="5405203"/>
            <a:ext cx="1015627" cy="784319"/>
          </a:xfrm>
          <a:prstGeom prst="roundRect">
            <a:avLst/>
          </a:prstGeom>
          <a:solidFill>
            <a:srgbClr val="F79646">
              <a:lumMod val="20000"/>
              <a:lumOff val="80000"/>
            </a:srgbClr>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900" b="0" i="0" u="none" strike="noStrike" kern="0" cap="none" spc="0" normalizeH="0" baseline="0" noProof="0" dirty="0" smtClean="0">
                <a:ln>
                  <a:noFill/>
                </a:ln>
                <a:solidFill>
                  <a:prstClr val="black"/>
                </a:solidFill>
                <a:effectLst/>
                <a:uLnTx/>
                <a:uFillTx/>
                <a:latin typeface="Arial"/>
              </a:rPr>
              <a:t>Consolidated Stakeholder  Consultation Report</a:t>
            </a:r>
          </a:p>
        </p:txBody>
      </p:sp>
      <p:sp>
        <p:nvSpPr>
          <p:cNvPr id="118" name="TextBox 117"/>
          <p:cNvSpPr txBox="1"/>
          <p:nvPr/>
        </p:nvSpPr>
        <p:spPr>
          <a:xfrm>
            <a:off x="7534244" y="178603"/>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26</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2291609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endParaRPr lang="en-ZA" sz="2400" b="1" dirty="0" smtClean="0">
              <a:solidFill>
                <a:schemeClr val="tx1"/>
              </a:solidFill>
              <a:latin typeface="Arial" panose="020B0604020202020204" pitchFamily="34" charset="0"/>
              <a:ea typeface="Calibri" pitchFamily="34" charset="0"/>
              <a:cs typeface="Arial" panose="020B0604020202020204" pitchFamily="34" charset="0"/>
            </a:endParaRP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Title 2"/>
          <p:cNvSpPr txBox="1">
            <a:spLocks/>
          </p:cNvSpPr>
          <p:nvPr/>
        </p:nvSpPr>
        <p:spPr>
          <a:xfrm>
            <a:off x="457200" y="1484784"/>
            <a:ext cx="8229600" cy="29523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gn="ctr">
              <a:lnSpc>
                <a:spcPct val="200000"/>
              </a:lnSpc>
            </a:pPr>
            <a:r>
              <a:rPr lang="en-ZA" sz="3200" b="1" dirty="0">
                <a:solidFill>
                  <a:srgbClr val="F79646">
                    <a:lumMod val="50000"/>
                  </a:srgbClr>
                </a:solidFill>
                <a:latin typeface="Cambria" panose="02040503050406030204" pitchFamily="18" charset="0"/>
                <a:ea typeface="Calibri"/>
              </a:rPr>
              <a:t>D</a:t>
            </a:r>
            <a:r>
              <a:rPr lang="en-ZA" sz="3200" b="1" dirty="0" smtClean="0">
                <a:solidFill>
                  <a:srgbClr val="F79646">
                    <a:lumMod val="50000"/>
                  </a:srgbClr>
                </a:solidFill>
                <a:latin typeface="Cambria" panose="02040503050406030204" pitchFamily="18" charset="0"/>
                <a:ea typeface="Calibri"/>
              </a:rPr>
              <a:t>. </a:t>
            </a:r>
            <a:br>
              <a:rPr lang="en-ZA" sz="3200" b="1" dirty="0" smtClean="0">
                <a:solidFill>
                  <a:srgbClr val="F79646">
                    <a:lumMod val="50000"/>
                  </a:srgbClr>
                </a:solidFill>
                <a:latin typeface="Cambria" panose="02040503050406030204" pitchFamily="18" charset="0"/>
                <a:ea typeface="Calibri"/>
              </a:rPr>
            </a:br>
            <a:r>
              <a:rPr lang="en-ZA" sz="3200" b="1" dirty="0" smtClean="0">
                <a:solidFill>
                  <a:srgbClr val="F79646">
                    <a:lumMod val="50000"/>
                  </a:srgbClr>
                </a:solidFill>
                <a:latin typeface="Cambria" panose="02040503050406030204" pitchFamily="18" charset="0"/>
                <a:ea typeface="Calibri"/>
              </a:rPr>
              <a:t>WAY FORWARD</a:t>
            </a:r>
            <a:endParaRPr lang="en-ZA" sz="3200" b="1" dirty="0">
              <a:solidFill>
                <a:srgbClr val="F79646">
                  <a:lumMod val="50000"/>
                </a:srgbClr>
              </a:solidFill>
              <a:latin typeface="Cambria" panose="02040503050406030204" pitchFamily="18" charset="0"/>
              <a:ea typeface="Calibri"/>
            </a:endParaRPr>
          </a:p>
        </p:txBody>
      </p:sp>
      <p:sp>
        <p:nvSpPr>
          <p:cNvPr id="9" name="TextBox 8"/>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27</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2747366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13. WAY FORWARD</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graphicFrame>
        <p:nvGraphicFramePr>
          <p:cNvPr id="7" name="Content Placeholder 8"/>
          <p:cNvGraphicFramePr>
            <a:graphicFrameLocks/>
          </p:cNvGraphicFramePr>
          <p:nvPr>
            <p:extLst>
              <p:ext uri="{D42A27DB-BD31-4B8C-83A1-F6EECF244321}">
                <p14:modId xmlns:p14="http://schemas.microsoft.com/office/powerpoint/2010/main" xmlns="" val="44669973"/>
              </p:ext>
            </p:extLst>
          </p:nvPr>
        </p:nvGraphicFramePr>
        <p:xfrm>
          <a:off x="411042" y="1052736"/>
          <a:ext cx="8337422" cy="4680520"/>
        </p:xfrm>
        <a:graphic>
          <a:graphicData uri="http://schemas.openxmlformats.org/drawingml/2006/table">
            <a:tbl>
              <a:tblPr firstRow="1" bandRow="1"/>
              <a:tblGrid>
                <a:gridCol w="8337422"/>
              </a:tblGrid>
              <a:tr h="468052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457200" indent="-457200" algn="just">
                        <a:lnSpc>
                          <a:spcPct val="100000"/>
                        </a:lnSpc>
                        <a:spcBef>
                          <a:spcPts val="0"/>
                        </a:spcBef>
                        <a:spcAft>
                          <a:spcPts val="600"/>
                        </a:spcAft>
                        <a:buFont typeface="+mj-lt"/>
                        <a:buAutoNum type="arabicPeriod"/>
                      </a:pPr>
                      <a:r>
                        <a:rPr lang="en-US" sz="2200" u="none" strike="noStrike" kern="1200" baseline="0" dirty="0" smtClean="0">
                          <a:solidFill>
                            <a:schemeClr val="tx1"/>
                          </a:solidFill>
                          <a:latin typeface="Cambria" panose="02040503050406030204" pitchFamily="18" charset="0"/>
                          <a:ea typeface="+mn-ea"/>
                          <a:cs typeface="+mn-cs"/>
                        </a:rPr>
                        <a:t>Ongoing strategic leadership and support</a:t>
                      </a:r>
                    </a:p>
                    <a:p>
                      <a:pPr marL="457200" indent="-457200" algn="just">
                        <a:lnSpc>
                          <a:spcPct val="100000"/>
                        </a:lnSpc>
                        <a:spcBef>
                          <a:spcPts val="0"/>
                        </a:spcBef>
                        <a:spcAft>
                          <a:spcPts val="600"/>
                        </a:spcAft>
                        <a:buFont typeface="+mj-lt"/>
                        <a:buAutoNum type="arabicPeriod"/>
                      </a:pPr>
                      <a:r>
                        <a:rPr lang="en-ZA" sz="2200" u="none" strike="noStrike" kern="1200" baseline="0" dirty="0" smtClean="0">
                          <a:solidFill>
                            <a:schemeClr val="tx1"/>
                          </a:solidFill>
                          <a:latin typeface="Cambria" panose="02040503050406030204" pitchFamily="18" charset="0"/>
                          <a:ea typeface="+mn-ea"/>
                          <a:cs typeface="+mn-cs"/>
                        </a:rPr>
                        <a:t>Insourcing required skills &amp; capacity </a:t>
                      </a:r>
                    </a:p>
                    <a:p>
                      <a:pPr marL="457200" indent="-457200" algn="just">
                        <a:lnSpc>
                          <a:spcPct val="100000"/>
                        </a:lnSpc>
                        <a:spcBef>
                          <a:spcPts val="0"/>
                        </a:spcBef>
                        <a:spcAft>
                          <a:spcPts val="600"/>
                        </a:spcAft>
                        <a:buFont typeface="+mj-lt"/>
                        <a:buAutoNum type="arabicPeriod"/>
                      </a:pPr>
                      <a:r>
                        <a:rPr lang="en-US" sz="2200" u="none" strike="noStrike" kern="1200" baseline="0" dirty="0" smtClean="0">
                          <a:solidFill>
                            <a:schemeClr val="tx1"/>
                          </a:solidFill>
                          <a:latin typeface="Cambria" panose="02040503050406030204" pitchFamily="18" charset="0"/>
                          <a:ea typeface="+mn-ea"/>
                          <a:cs typeface="+mn-cs"/>
                        </a:rPr>
                        <a:t>Dedicated Project Management Office (PMO)</a:t>
                      </a:r>
                    </a:p>
                    <a:p>
                      <a:pPr marL="457200" indent="-457200" algn="just">
                        <a:lnSpc>
                          <a:spcPct val="100000"/>
                        </a:lnSpc>
                        <a:spcBef>
                          <a:spcPts val="0"/>
                        </a:spcBef>
                        <a:spcAft>
                          <a:spcPts val="600"/>
                        </a:spcAft>
                        <a:buFont typeface="+mj-lt"/>
                        <a:buAutoNum type="arabicPeriod"/>
                      </a:pPr>
                      <a:r>
                        <a:rPr lang="en-US" sz="2200" u="none" strike="noStrike" kern="1200" baseline="0" dirty="0" smtClean="0">
                          <a:solidFill>
                            <a:schemeClr val="tx1"/>
                          </a:solidFill>
                          <a:latin typeface="Cambria" panose="02040503050406030204" pitchFamily="18" charset="0"/>
                          <a:ea typeface="+mn-ea"/>
                          <a:cs typeface="+mn-cs"/>
                        </a:rPr>
                        <a:t>Co-operation by all parties in the public works sector</a:t>
                      </a:r>
                    </a:p>
                    <a:p>
                      <a:pPr marL="457200" indent="-457200" algn="just">
                        <a:lnSpc>
                          <a:spcPct val="100000"/>
                        </a:lnSpc>
                        <a:spcBef>
                          <a:spcPts val="0"/>
                        </a:spcBef>
                        <a:spcAft>
                          <a:spcPts val="600"/>
                        </a:spcAft>
                        <a:buFont typeface="+mj-lt"/>
                        <a:buAutoNum type="arabicPeriod"/>
                      </a:pPr>
                      <a:r>
                        <a:rPr lang="en-US" sz="2200" u="none" strike="noStrike" kern="1200" baseline="0" dirty="0" smtClean="0">
                          <a:solidFill>
                            <a:schemeClr val="tx1"/>
                          </a:solidFill>
                          <a:latin typeface="Cambria" panose="02040503050406030204" pitchFamily="18" charset="0"/>
                          <a:ea typeface="+mn-ea"/>
                          <a:cs typeface="+mn-cs"/>
                        </a:rPr>
                        <a:t>Active operation of key referral and/or advisory groups:</a:t>
                      </a:r>
                    </a:p>
                    <a:p>
                      <a:pPr marL="971550" lvl="1" indent="-514350" algn="just">
                        <a:lnSpc>
                          <a:spcPct val="100000"/>
                        </a:lnSpc>
                        <a:spcBef>
                          <a:spcPts val="0"/>
                        </a:spcBef>
                        <a:spcAft>
                          <a:spcPts val="600"/>
                        </a:spcAft>
                        <a:buFont typeface="+mj-lt"/>
                        <a:buAutoNum type="romanLcPeriod"/>
                      </a:pPr>
                      <a:r>
                        <a:rPr lang="en-US" sz="2200" u="none" strike="noStrike" kern="1200" baseline="0" dirty="0" smtClean="0">
                          <a:solidFill>
                            <a:schemeClr val="tx1"/>
                          </a:solidFill>
                          <a:latin typeface="Cambria" panose="02040503050406030204" pitchFamily="18" charset="0"/>
                          <a:ea typeface="+mn-ea"/>
                          <a:cs typeface="+mn-cs"/>
                        </a:rPr>
                        <a:t>Expert Reference Group</a:t>
                      </a:r>
                    </a:p>
                    <a:p>
                      <a:pPr marL="971550" lvl="1" indent="-514350" algn="just">
                        <a:lnSpc>
                          <a:spcPct val="100000"/>
                        </a:lnSpc>
                        <a:spcBef>
                          <a:spcPts val="0"/>
                        </a:spcBef>
                        <a:spcAft>
                          <a:spcPts val="600"/>
                        </a:spcAft>
                        <a:buFont typeface="+mj-lt"/>
                        <a:buAutoNum type="romanLcPeriod"/>
                      </a:pPr>
                      <a:r>
                        <a:rPr lang="en-US" sz="2200" u="none" strike="noStrike" kern="1200" baseline="0" dirty="0" smtClean="0">
                          <a:solidFill>
                            <a:schemeClr val="tx1"/>
                          </a:solidFill>
                          <a:latin typeface="Cambria" panose="02040503050406030204" pitchFamily="18" charset="0"/>
                          <a:ea typeface="+mn-ea"/>
                          <a:cs typeface="+mn-cs"/>
                        </a:rPr>
                        <a:t>Intergovernmental Advisory Group</a:t>
                      </a:r>
                    </a:p>
                    <a:p>
                      <a:pPr marL="971550" lvl="1" indent="-514350" algn="just">
                        <a:lnSpc>
                          <a:spcPct val="100000"/>
                        </a:lnSpc>
                        <a:spcBef>
                          <a:spcPts val="0"/>
                        </a:spcBef>
                        <a:spcAft>
                          <a:spcPts val="600"/>
                        </a:spcAft>
                        <a:buFont typeface="+mj-lt"/>
                        <a:buAutoNum type="romanLcPeriod"/>
                      </a:pPr>
                      <a:r>
                        <a:rPr lang="en-US" sz="2200" u="none" strike="noStrike" kern="1200" baseline="0" dirty="0" smtClean="0">
                          <a:solidFill>
                            <a:schemeClr val="tx1"/>
                          </a:solidFill>
                          <a:latin typeface="Cambria" panose="02040503050406030204" pitchFamily="18" charset="0"/>
                          <a:ea typeface="+mn-ea"/>
                          <a:cs typeface="+mn-cs"/>
                        </a:rPr>
                        <a:t>Multi-Stakeholder Consultative Forum</a:t>
                      </a: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lang="en-US" sz="2200" u="none" strike="noStrike" kern="1200" baseline="0" dirty="0" smtClean="0">
                          <a:solidFill>
                            <a:schemeClr val="tx1"/>
                          </a:solidFill>
                          <a:latin typeface="Cambria" panose="02040503050406030204" pitchFamily="18" charset="0"/>
                          <a:ea typeface="+mn-ea"/>
                          <a:cs typeface="+mn-cs"/>
                        </a:rPr>
                        <a:t>Adequate funding</a:t>
                      </a: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lang="en-US" sz="2200" u="none" strike="noStrike" kern="1200" baseline="0" dirty="0" smtClean="0">
                          <a:solidFill>
                            <a:schemeClr val="tx1"/>
                          </a:solidFill>
                          <a:latin typeface="Cambria" panose="02040503050406030204" pitchFamily="18" charset="0"/>
                          <a:ea typeface="+mn-ea"/>
                          <a:cs typeface="+mn-cs"/>
                        </a:rPr>
                        <a:t>Diligence and timely feedback by all parties</a:t>
                      </a: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lang="en-US" sz="2200" u="none" strike="noStrike" kern="1200" baseline="0" dirty="0" smtClean="0">
                          <a:solidFill>
                            <a:schemeClr val="tx1"/>
                          </a:solidFill>
                          <a:latin typeface="Cambria" panose="02040503050406030204" pitchFamily="18" charset="0"/>
                          <a:ea typeface="+mn-ea"/>
                          <a:cs typeface="+mn-cs"/>
                        </a:rPr>
                        <a:t>Results-based Project Management</a:t>
                      </a:r>
                    </a:p>
                  </a:txBody>
                  <a:tcPr>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8" name="TextBox 7"/>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28</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2934328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PURPOSE</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9" name="TextBox 8"/>
          <p:cNvSpPr txBox="1"/>
          <p:nvPr/>
        </p:nvSpPr>
        <p:spPr>
          <a:xfrm>
            <a:off x="107504" y="879190"/>
            <a:ext cx="8928992" cy="1200329"/>
          </a:xfrm>
          <a:prstGeom prst="rect">
            <a:avLst/>
          </a:prstGeom>
          <a:noFill/>
        </p:spPr>
        <p:txBody>
          <a:bodyPr wrap="square" rtlCol="0">
            <a:spAutoFit/>
          </a:bodyPr>
          <a:lstStyle/>
          <a:p>
            <a:pPr algn="just" fontAlgn="base">
              <a:spcBef>
                <a:spcPct val="0"/>
              </a:spcBef>
              <a:spcAft>
                <a:spcPct val="0"/>
              </a:spcAft>
            </a:pPr>
            <a:endParaRPr lang="en-ZA" sz="2400" b="1" i="1"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342900" indent="-342900" algn="just" fontAlgn="base">
              <a:spcBef>
                <a:spcPct val="0"/>
              </a:spcBef>
              <a:spcAft>
                <a:spcPct val="0"/>
              </a:spcAft>
              <a:buFont typeface="Arial" panose="020B0604020202020204" pitchFamily="34" charset="0"/>
              <a:buChar char="•"/>
            </a:pPr>
            <a:endParaRPr lang="en-ZA" sz="2400" b="1" i="1"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algn="just" fontAlgn="base">
              <a:spcBef>
                <a:spcPct val="0"/>
              </a:spcBef>
              <a:spcAft>
                <a:spcPct val="0"/>
              </a:spcAft>
            </a:pPr>
            <a:endParaRPr lang="en-ZA" sz="24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3" name="Rectangle 2"/>
          <p:cNvSpPr/>
          <p:nvPr/>
        </p:nvSpPr>
        <p:spPr>
          <a:xfrm>
            <a:off x="457200" y="1143000"/>
            <a:ext cx="8420100" cy="4493538"/>
          </a:xfrm>
          <a:prstGeom prst="rect">
            <a:avLst/>
          </a:prstGeom>
        </p:spPr>
        <p:txBody>
          <a:bodyPr wrap="square">
            <a:spAutoFit/>
          </a:bodyPr>
          <a:lstStyle/>
          <a:p>
            <a:pPr>
              <a:lnSpc>
                <a:spcPct val="150000"/>
              </a:lnSpc>
              <a:spcBef>
                <a:spcPts val="1200"/>
              </a:spcBef>
            </a:pPr>
            <a:r>
              <a:rPr lang="en-ZA" sz="2200" dirty="0" smtClean="0">
                <a:latin typeface="Cambria" panose="02040503050406030204" pitchFamily="18" charset="0"/>
                <a:cs typeface="Arial" panose="020B0604020202020204" pitchFamily="34" charset="0"/>
              </a:rPr>
              <a:t>The purpose of this presentation </a:t>
            </a:r>
            <a:r>
              <a:rPr lang="en-US" sz="2200" dirty="0" smtClean="0">
                <a:latin typeface="Cambria" panose="02040503050406030204" pitchFamily="18" charset="0"/>
                <a:cs typeface="Arial" panose="020B0604020202020204" pitchFamily="34" charset="0"/>
              </a:rPr>
              <a:t>is for the PORTFOLIO </a:t>
            </a:r>
            <a:r>
              <a:rPr lang="en-US" sz="2200" dirty="0">
                <a:latin typeface="Cambria" panose="02040503050406030204" pitchFamily="18" charset="0"/>
                <a:cs typeface="Arial" panose="020B0604020202020204" pitchFamily="34" charset="0"/>
              </a:rPr>
              <a:t>COMMITTEE </a:t>
            </a:r>
            <a:r>
              <a:rPr lang="en-US" sz="2200" dirty="0" smtClean="0">
                <a:latin typeface="Cambria" panose="02040503050406030204" pitchFamily="18" charset="0"/>
                <a:cs typeface="Arial" panose="020B0604020202020204" pitchFamily="34" charset="0"/>
              </a:rPr>
              <a:t>to </a:t>
            </a:r>
            <a:r>
              <a:rPr lang="en-US" sz="2200" b="1" dirty="0" smtClean="0">
                <a:latin typeface="Cambria" panose="02040503050406030204" pitchFamily="18" charset="0"/>
                <a:cs typeface="Arial" panose="020B0604020202020204" pitchFamily="34" charset="0"/>
              </a:rPr>
              <a:t>note:</a:t>
            </a:r>
            <a:r>
              <a:rPr lang="en-US" sz="2200" dirty="0" smtClean="0">
                <a:latin typeface="Cambria" panose="02040503050406030204" pitchFamily="18" charset="0"/>
                <a:cs typeface="Arial" panose="020B0604020202020204" pitchFamily="34" charset="0"/>
              </a:rPr>
              <a:t> </a:t>
            </a:r>
            <a:endParaRPr lang="en-US" sz="2200" dirty="0">
              <a:latin typeface="Cambria" panose="02040503050406030204" pitchFamily="18" charset="0"/>
              <a:cs typeface="Arial" panose="020B0604020202020204" pitchFamily="34" charset="0"/>
            </a:endParaRPr>
          </a:p>
          <a:p>
            <a:pPr marL="914400" lvl="1" indent="-465138">
              <a:lnSpc>
                <a:spcPct val="150000"/>
              </a:lnSpc>
              <a:spcBef>
                <a:spcPts val="0"/>
              </a:spcBef>
              <a:buFont typeface="+mj-lt"/>
              <a:buAutoNum type="arabicPeriod"/>
            </a:pPr>
            <a:r>
              <a:rPr lang="en-US" sz="2200" dirty="0" smtClean="0">
                <a:latin typeface="Cambria" panose="02040503050406030204" pitchFamily="18" charset="0"/>
                <a:cs typeface="Arial" panose="020B0604020202020204" pitchFamily="34" charset="0"/>
              </a:rPr>
              <a:t>The </a:t>
            </a:r>
            <a:r>
              <a:rPr lang="en-US" sz="2200" b="1" dirty="0">
                <a:latin typeface="Cambria" panose="02040503050406030204" pitchFamily="18" charset="0"/>
                <a:cs typeface="Arial" panose="020B0604020202020204" pitchFamily="34" charset="0"/>
              </a:rPr>
              <a:t>progress</a:t>
            </a:r>
            <a:r>
              <a:rPr lang="en-US" sz="2200" dirty="0">
                <a:latin typeface="Cambria" panose="02040503050406030204" pitchFamily="18" charset="0"/>
                <a:cs typeface="Arial" panose="020B0604020202020204" pitchFamily="34" charset="0"/>
              </a:rPr>
              <a:t> on the Public Works White Papers Review </a:t>
            </a:r>
          </a:p>
          <a:p>
            <a:pPr marL="914400" lvl="1" indent="-465138">
              <a:lnSpc>
                <a:spcPct val="150000"/>
              </a:lnSpc>
              <a:spcBef>
                <a:spcPts val="0"/>
              </a:spcBef>
              <a:buFont typeface="+mj-lt"/>
              <a:buAutoNum type="arabicPeriod"/>
            </a:pPr>
            <a:r>
              <a:rPr lang="en-US" sz="2200" dirty="0">
                <a:latin typeface="Cambria" panose="02040503050406030204" pitchFamily="18" charset="0"/>
                <a:cs typeface="Arial" panose="020B0604020202020204" pitchFamily="34" charset="0"/>
              </a:rPr>
              <a:t>The </a:t>
            </a:r>
            <a:r>
              <a:rPr lang="en-US" sz="2200" b="1" dirty="0">
                <a:latin typeface="Cambria" panose="02040503050406030204" pitchFamily="18" charset="0"/>
                <a:cs typeface="Arial" panose="020B0604020202020204" pitchFamily="34" charset="0"/>
              </a:rPr>
              <a:t>challenges</a:t>
            </a:r>
            <a:r>
              <a:rPr lang="en-US" sz="2200" dirty="0">
                <a:latin typeface="Cambria" panose="02040503050406030204" pitchFamily="18" charset="0"/>
                <a:cs typeface="Arial" panose="020B0604020202020204" pitchFamily="34" charset="0"/>
              </a:rPr>
              <a:t> that have hindered the effective delivery of the Project</a:t>
            </a:r>
          </a:p>
          <a:p>
            <a:pPr marL="914400" lvl="1" indent="-465138">
              <a:lnSpc>
                <a:spcPct val="150000"/>
              </a:lnSpc>
              <a:spcBef>
                <a:spcPts val="0"/>
              </a:spcBef>
              <a:buFont typeface="+mj-lt"/>
              <a:buAutoNum type="arabicPeriod"/>
            </a:pPr>
            <a:r>
              <a:rPr lang="en-US" sz="2200" b="1" dirty="0">
                <a:latin typeface="Cambria" panose="02040503050406030204" pitchFamily="18" charset="0"/>
                <a:cs typeface="Arial" panose="020B0604020202020204" pitchFamily="34" charset="0"/>
              </a:rPr>
              <a:t>Remedial measures undertaken and results thereof</a:t>
            </a:r>
          </a:p>
          <a:p>
            <a:pPr marL="914400" lvl="1" indent="-465138">
              <a:lnSpc>
                <a:spcPct val="150000"/>
              </a:lnSpc>
              <a:spcBef>
                <a:spcPts val="0"/>
              </a:spcBef>
              <a:buFont typeface="+mj-lt"/>
              <a:buAutoNum type="arabicPeriod"/>
            </a:pPr>
            <a:r>
              <a:rPr lang="en-ZA" sz="2200" b="1" dirty="0">
                <a:latin typeface="Cambria" panose="02040503050406030204" pitchFamily="18" charset="0"/>
                <a:cs typeface="Arial" panose="020B0604020202020204" pitchFamily="34" charset="0"/>
              </a:rPr>
              <a:t>Critical success factors </a:t>
            </a:r>
            <a:r>
              <a:rPr lang="en-ZA" sz="2200" dirty="0">
                <a:latin typeface="Cambria" panose="02040503050406030204" pitchFamily="18" charset="0"/>
                <a:cs typeface="Arial" panose="020B0604020202020204" pitchFamily="34" charset="0"/>
              </a:rPr>
              <a:t>that will ensure sustainability of achievements towards full implementation of the Project.</a:t>
            </a:r>
            <a:endParaRPr lang="en-US" sz="2200" dirty="0">
              <a:latin typeface="Cambria" panose="02040503050406030204" pitchFamily="18" charset="0"/>
              <a:cs typeface="Arial" panose="020B0604020202020204" pitchFamily="34" charset="0"/>
            </a:endParaRPr>
          </a:p>
          <a:p>
            <a:pPr marL="914400" indent="-449263">
              <a:spcBef>
                <a:spcPts val="0"/>
              </a:spcBef>
              <a:buFont typeface="+mj-lt"/>
              <a:buAutoNum type="arabicPeriod"/>
            </a:pPr>
            <a:endParaRPr lang="en-US" sz="2200" dirty="0">
              <a:latin typeface="Cambria" panose="02040503050406030204" pitchFamily="18" charset="0"/>
              <a:cs typeface="Arial" panose="020B0604020202020204" pitchFamily="34" charset="0"/>
            </a:endParaRPr>
          </a:p>
        </p:txBody>
      </p:sp>
      <p:sp>
        <p:nvSpPr>
          <p:cNvPr id="7" name="TextBox 6"/>
          <p:cNvSpPr txBox="1"/>
          <p:nvPr/>
        </p:nvSpPr>
        <p:spPr>
          <a:xfrm>
            <a:off x="7797180" y="6165304"/>
            <a:ext cx="1080120" cy="461665"/>
          </a:xfrm>
          <a:prstGeom prst="rect">
            <a:avLst/>
          </a:prstGeom>
          <a:noFill/>
        </p:spPr>
        <p:txBody>
          <a:bodyPr wrap="square" rtlCol="0">
            <a:spAutoFit/>
          </a:bodyPr>
          <a:lstStyle/>
          <a:p>
            <a:pPr algn="ctr"/>
            <a:r>
              <a:rPr lang="en-US" sz="2400" b="1" dirty="0" smtClean="0">
                <a:latin typeface="Calibri" panose="020F0502020204030204" pitchFamily="34" charset="0"/>
              </a:rPr>
              <a:t>Slide 2</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390107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14. RECOMMENDATIONS</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Content Placeholder 1"/>
          <p:cNvSpPr txBox="1">
            <a:spLocks/>
          </p:cNvSpPr>
          <p:nvPr/>
        </p:nvSpPr>
        <p:spPr>
          <a:xfrm>
            <a:off x="323528" y="1124744"/>
            <a:ext cx="8614792"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dirty="0" smtClean="0">
                <a:latin typeface="Cambria" panose="02040503050406030204" pitchFamily="18" charset="0"/>
                <a:cs typeface="Arial" panose="020B0604020202020204" pitchFamily="34" charset="0"/>
              </a:rPr>
              <a:t>It is therefore submitted and recommended that </a:t>
            </a:r>
            <a:r>
              <a:rPr lang="en-US" sz="2200" dirty="0" smtClean="0">
                <a:latin typeface="Cambria" panose="02040503050406030204" pitchFamily="18" charset="0"/>
                <a:cs typeface="Arial" panose="020B0604020202020204" pitchFamily="34" charset="0"/>
              </a:rPr>
              <a:t>the PORTFOLIO COMMITTEE </a:t>
            </a:r>
            <a:r>
              <a:rPr lang="en-US" sz="2200" b="1" dirty="0" smtClean="0">
                <a:latin typeface="Cambria" panose="02040503050406030204" pitchFamily="18" charset="0"/>
                <a:cs typeface="Arial" panose="020B0604020202020204" pitchFamily="34" charset="0"/>
              </a:rPr>
              <a:t>notes</a:t>
            </a:r>
            <a:r>
              <a:rPr lang="en-US" sz="2200" dirty="0" smtClean="0">
                <a:latin typeface="Cambria" panose="02040503050406030204" pitchFamily="18" charset="0"/>
                <a:cs typeface="Arial" panose="020B0604020202020204" pitchFamily="34" charset="0"/>
              </a:rPr>
              <a:t>: </a:t>
            </a:r>
          </a:p>
          <a:p>
            <a:pPr marL="914400" lvl="1" indent="-465138">
              <a:spcBef>
                <a:spcPts val="0"/>
              </a:spcBef>
              <a:buFont typeface="+mj-lt"/>
              <a:buAutoNum type="arabicPeriod"/>
            </a:pPr>
            <a:endParaRPr lang="en-US" sz="2200" dirty="0" smtClean="0">
              <a:latin typeface="Cambria" panose="02040503050406030204" pitchFamily="18" charset="0"/>
              <a:cs typeface="Arial" panose="020B0604020202020204" pitchFamily="34" charset="0"/>
            </a:endParaRPr>
          </a:p>
          <a:p>
            <a:pPr marL="914400" lvl="1" indent="-465138">
              <a:lnSpc>
                <a:spcPct val="150000"/>
              </a:lnSpc>
              <a:spcBef>
                <a:spcPts val="0"/>
              </a:spcBef>
              <a:buFont typeface="+mj-lt"/>
              <a:buAutoNum type="arabicPeriod"/>
            </a:pPr>
            <a:r>
              <a:rPr lang="en-US" sz="2200" dirty="0" smtClean="0">
                <a:latin typeface="Cambria" panose="02040503050406030204" pitchFamily="18" charset="0"/>
                <a:cs typeface="Arial" panose="020B0604020202020204" pitchFamily="34" charset="0"/>
              </a:rPr>
              <a:t>The </a:t>
            </a:r>
            <a:r>
              <a:rPr lang="en-US" sz="2200" b="1" dirty="0" smtClean="0">
                <a:latin typeface="Cambria" panose="02040503050406030204" pitchFamily="18" charset="0"/>
                <a:cs typeface="Arial" panose="020B0604020202020204" pitchFamily="34" charset="0"/>
              </a:rPr>
              <a:t>progress</a:t>
            </a:r>
            <a:r>
              <a:rPr lang="en-US" sz="2200" dirty="0" smtClean="0">
                <a:latin typeface="Cambria" panose="02040503050406030204" pitchFamily="18" charset="0"/>
                <a:cs typeface="Arial" panose="020B0604020202020204" pitchFamily="34" charset="0"/>
              </a:rPr>
              <a:t> on the Public Works White Papers Review; </a:t>
            </a:r>
          </a:p>
          <a:p>
            <a:pPr marL="914400" lvl="1" indent="-465138">
              <a:lnSpc>
                <a:spcPct val="150000"/>
              </a:lnSpc>
              <a:spcBef>
                <a:spcPts val="0"/>
              </a:spcBef>
              <a:buFont typeface="+mj-lt"/>
              <a:buAutoNum type="arabicPeriod"/>
            </a:pPr>
            <a:r>
              <a:rPr lang="en-US" sz="2200" dirty="0" smtClean="0">
                <a:latin typeface="Cambria" panose="02040503050406030204" pitchFamily="18" charset="0"/>
                <a:cs typeface="Arial" panose="020B0604020202020204" pitchFamily="34" charset="0"/>
              </a:rPr>
              <a:t>The </a:t>
            </a:r>
            <a:r>
              <a:rPr lang="en-US" sz="2200" b="1" dirty="0" smtClean="0">
                <a:latin typeface="Cambria" panose="02040503050406030204" pitchFamily="18" charset="0"/>
                <a:cs typeface="Arial" panose="020B0604020202020204" pitchFamily="34" charset="0"/>
              </a:rPr>
              <a:t>challenges</a:t>
            </a:r>
            <a:r>
              <a:rPr lang="en-US" sz="2200" dirty="0" smtClean="0">
                <a:latin typeface="Cambria" panose="02040503050406030204" pitchFamily="18" charset="0"/>
                <a:cs typeface="Arial" panose="020B0604020202020204" pitchFamily="34" charset="0"/>
              </a:rPr>
              <a:t> that have hindered the effective delivery of the Project;</a:t>
            </a:r>
          </a:p>
          <a:p>
            <a:pPr marL="914400" lvl="1" indent="-465138">
              <a:lnSpc>
                <a:spcPct val="150000"/>
              </a:lnSpc>
              <a:spcBef>
                <a:spcPts val="0"/>
              </a:spcBef>
              <a:buFont typeface="+mj-lt"/>
              <a:buAutoNum type="arabicPeriod"/>
            </a:pPr>
            <a:r>
              <a:rPr lang="en-US" sz="2200" b="1" dirty="0" smtClean="0">
                <a:latin typeface="Cambria" panose="02040503050406030204" pitchFamily="18" charset="0"/>
                <a:cs typeface="Arial" panose="020B0604020202020204" pitchFamily="34" charset="0"/>
              </a:rPr>
              <a:t>Remedial measures undertaken and results thereof; </a:t>
            </a:r>
            <a:r>
              <a:rPr lang="en-US" sz="2200" dirty="0" smtClean="0">
                <a:latin typeface="Cambria" panose="02040503050406030204" pitchFamily="18" charset="0"/>
                <a:cs typeface="Arial" panose="020B0604020202020204" pitchFamily="34" charset="0"/>
              </a:rPr>
              <a:t>and</a:t>
            </a:r>
          </a:p>
          <a:p>
            <a:pPr marL="914400" lvl="1" indent="-465138">
              <a:lnSpc>
                <a:spcPct val="150000"/>
              </a:lnSpc>
              <a:spcBef>
                <a:spcPts val="0"/>
              </a:spcBef>
              <a:buFont typeface="+mj-lt"/>
              <a:buAutoNum type="arabicPeriod"/>
            </a:pPr>
            <a:r>
              <a:rPr lang="en-ZA" sz="2200" b="1" dirty="0" smtClean="0">
                <a:latin typeface="Cambria" panose="02040503050406030204" pitchFamily="18" charset="0"/>
                <a:cs typeface="Arial" panose="020B0604020202020204" pitchFamily="34" charset="0"/>
              </a:rPr>
              <a:t>Critical success factors </a:t>
            </a:r>
            <a:r>
              <a:rPr lang="en-ZA" sz="2200" dirty="0" smtClean="0">
                <a:latin typeface="Cambria" panose="02040503050406030204" pitchFamily="18" charset="0"/>
                <a:cs typeface="Arial" panose="020B0604020202020204" pitchFamily="34" charset="0"/>
              </a:rPr>
              <a:t>that will ensure sustainability of achievements towards full implementation of the Project.</a:t>
            </a:r>
            <a:endParaRPr lang="en-US" sz="2200" dirty="0" smtClean="0">
              <a:latin typeface="Cambria" panose="02040503050406030204" pitchFamily="18" charset="0"/>
              <a:cs typeface="Arial" panose="020B0604020202020204" pitchFamily="34" charset="0"/>
            </a:endParaRPr>
          </a:p>
          <a:p>
            <a:pPr marL="914400" indent="-449263">
              <a:spcBef>
                <a:spcPts val="0"/>
              </a:spcBef>
              <a:buFont typeface="+mj-lt"/>
              <a:buAutoNum type="arabicPeriod"/>
            </a:pPr>
            <a:endParaRPr lang="en-US" sz="2200" dirty="0">
              <a:latin typeface="Cambria" panose="02040503050406030204" pitchFamily="18" charset="0"/>
              <a:cs typeface="Arial" panose="020B0604020202020204" pitchFamily="34" charset="0"/>
            </a:endParaRPr>
          </a:p>
        </p:txBody>
      </p:sp>
      <p:sp>
        <p:nvSpPr>
          <p:cNvPr id="7" name="TextBox 6"/>
          <p:cNvSpPr txBox="1"/>
          <p:nvPr/>
        </p:nvSpPr>
        <p:spPr>
          <a:xfrm>
            <a:off x="7380312" y="6237312"/>
            <a:ext cx="1368152" cy="461665"/>
          </a:xfrm>
          <a:prstGeom prst="rect">
            <a:avLst/>
          </a:prstGeom>
          <a:noFill/>
        </p:spPr>
        <p:txBody>
          <a:bodyPr wrap="square" rtlCol="0">
            <a:spAutoFit/>
          </a:bodyPr>
          <a:lstStyle/>
          <a:p>
            <a:pPr algn="ctr"/>
            <a:r>
              <a:rPr lang="en-US" sz="2400" b="1" dirty="0" smtClean="0">
                <a:latin typeface="Calibri" panose="020F0502020204030204" pitchFamily="34" charset="0"/>
              </a:rPr>
              <a:t>Slide 29</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1266342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8576"/>
            <a:ext cx="9144000" cy="779462"/>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
            </a:r>
            <a:br>
              <a:rPr lang="en-ZA" sz="2400" b="1" dirty="0" smtClean="0">
                <a:solidFill>
                  <a:schemeClr val="tx1"/>
                </a:solidFill>
                <a:latin typeface="Arial" panose="020B0604020202020204" pitchFamily="34" charset="0"/>
                <a:ea typeface="Calibri" pitchFamily="34" charset="0"/>
                <a:cs typeface="Arial" panose="020B0604020202020204" pitchFamily="34" charset="0"/>
              </a:rPr>
            </a:br>
            <a:r>
              <a:rPr lang="en-ZA" sz="2400" b="1" dirty="0" smtClean="0">
                <a:solidFill>
                  <a:schemeClr val="tx1"/>
                </a:solidFill>
                <a:latin typeface="Arial" panose="020B0604020202020204" pitchFamily="34" charset="0"/>
                <a:ea typeface="Calibri" pitchFamily="34" charset="0"/>
                <a:cs typeface="Arial" panose="020B0604020202020204" pitchFamily="34" charset="0"/>
              </a:rPr>
              <a:t>THANK </a:t>
            </a:r>
            <a:r>
              <a:rPr lang="en-ZA" sz="2400" b="1" dirty="0">
                <a:solidFill>
                  <a:schemeClr val="tx1"/>
                </a:solidFill>
                <a:latin typeface="Arial" panose="020B0604020202020204" pitchFamily="34" charset="0"/>
                <a:ea typeface="Calibri" pitchFamily="34" charset="0"/>
                <a:cs typeface="Arial" panose="020B0604020202020204" pitchFamily="34" charset="0"/>
              </a:rPr>
              <a:t>YOU ALL </a:t>
            </a:r>
            <a:br>
              <a:rPr lang="en-ZA" sz="2400" b="1" dirty="0">
                <a:solidFill>
                  <a:schemeClr val="tx1"/>
                </a:solidFill>
                <a:latin typeface="Arial" panose="020B0604020202020204" pitchFamily="34" charset="0"/>
                <a:ea typeface="Calibri" pitchFamily="34" charset="0"/>
                <a:cs typeface="Arial" panose="020B0604020202020204" pitchFamily="34" charset="0"/>
              </a:rPr>
            </a:br>
            <a:endParaRPr lang="en-ZA" sz="2400" b="1" dirty="0" smtClean="0">
              <a:solidFill>
                <a:schemeClr val="tx1"/>
              </a:solidFill>
              <a:latin typeface="Arial" panose="020B0604020202020204" pitchFamily="34" charset="0"/>
              <a:ea typeface="Calibri" pitchFamily="34" charset="0"/>
              <a:cs typeface="Arial" panose="020B0604020202020204" pitchFamily="34" charset="0"/>
            </a:endParaRP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08038"/>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11" name="Content Placeholder 1"/>
          <p:cNvSpPr txBox="1">
            <a:spLocks/>
          </p:cNvSpPr>
          <p:nvPr/>
        </p:nvSpPr>
        <p:spPr>
          <a:xfrm>
            <a:off x="46929" y="782638"/>
            <a:ext cx="9097071" cy="5160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800"/>
              </a:spcBef>
              <a:buFont typeface="Arial" pitchFamily="34" charset="0"/>
              <a:buNone/>
            </a:pPr>
            <a:endParaRPr lang="en-ZA" sz="200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
        <p:nvSpPr>
          <p:cNvPr id="12" name="Content Placeholder 4"/>
          <p:cNvSpPr txBox="1">
            <a:spLocks/>
          </p:cNvSpPr>
          <p:nvPr/>
        </p:nvSpPr>
        <p:spPr>
          <a:xfrm>
            <a:off x="697898" y="1779639"/>
            <a:ext cx="3886200" cy="239996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b="1" dirty="0" smtClean="0">
                <a:solidFill>
                  <a:srgbClr val="000000"/>
                </a:solidFill>
                <a:latin typeface="Arial" panose="020B0604020202020204" pitchFamily="34" charset="0"/>
                <a:cs typeface="Arial" panose="020B0604020202020204" pitchFamily="34" charset="0"/>
              </a:rPr>
              <a:t>National Department of Public Works </a:t>
            </a:r>
          </a:p>
          <a:p>
            <a:pPr marL="0" indent="0">
              <a:buFont typeface="Arial" pitchFamily="34" charset="0"/>
              <a:buNone/>
            </a:pPr>
            <a:r>
              <a:rPr lang="en-US" sz="1400" b="1" dirty="0" smtClean="0">
                <a:solidFill>
                  <a:srgbClr val="000000"/>
                </a:solidFill>
                <a:latin typeface="Arial" panose="020B0604020202020204" pitchFamily="34" charset="0"/>
                <a:cs typeface="Arial" panose="020B0604020202020204" pitchFamily="34" charset="0"/>
              </a:rPr>
              <a:t>Head Office: Public Works</a:t>
            </a:r>
            <a:r>
              <a:rPr lang="en-US" sz="1400" dirty="0" smtClean="0">
                <a:solidFill>
                  <a:srgbClr val="000000"/>
                </a:solidFill>
                <a:latin typeface="Arial" panose="020B0604020202020204" pitchFamily="34" charset="0"/>
                <a:cs typeface="Arial" panose="020B0604020202020204" pitchFamily="34" charset="0"/>
              </a:rPr>
              <a:t/>
            </a:r>
            <a:br>
              <a:rPr lang="en-US" sz="1400" dirty="0" smtClean="0">
                <a:solidFill>
                  <a:srgbClr val="000000"/>
                </a:solidFill>
                <a:latin typeface="Arial" panose="020B0604020202020204" pitchFamily="34" charset="0"/>
                <a:cs typeface="Arial" panose="020B0604020202020204" pitchFamily="34" charset="0"/>
              </a:rPr>
            </a:br>
            <a:r>
              <a:rPr lang="en-US" sz="1400" b="1" dirty="0" err="1" smtClean="0">
                <a:solidFill>
                  <a:srgbClr val="000000"/>
                </a:solidFill>
                <a:latin typeface="Arial" panose="020B0604020202020204" pitchFamily="34" charset="0"/>
                <a:cs typeface="Arial" panose="020B0604020202020204" pitchFamily="34" charset="0"/>
              </a:rPr>
              <a:t>CGO</a:t>
            </a:r>
            <a:r>
              <a:rPr lang="en-US" sz="1400" b="1" dirty="0" smtClean="0">
                <a:solidFill>
                  <a:srgbClr val="000000"/>
                </a:solidFill>
                <a:latin typeface="Arial" panose="020B0604020202020204" pitchFamily="34" charset="0"/>
                <a:cs typeface="Arial" panose="020B0604020202020204" pitchFamily="34" charset="0"/>
              </a:rPr>
              <a:t> Building</a:t>
            </a:r>
            <a:r>
              <a:rPr lang="en-US" sz="1400" dirty="0" smtClean="0">
                <a:solidFill>
                  <a:srgbClr val="000000"/>
                </a:solidFill>
                <a:latin typeface="Arial" panose="020B0604020202020204" pitchFamily="34" charset="0"/>
                <a:cs typeface="Arial" panose="020B0604020202020204" pitchFamily="34" charset="0"/>
              </a:rPr>
              <a:t/>
            </a:r>
            <a:br>
              <a:rPr lang="en-US" sz="1400" dirty="0" smtClean="0">
                <a:solidFill>
                  <a:srgbClr val="000000"/>
                </a:solidFill>
                <a:latin typeface="Arial" panose="020B0604020202020204" pitchFamily="34" charset="0"/>
                <a:cs typeface="Arial" panose="020B0604020202020204" pitchFamily="34" charset="0"/>
              </a:rPr>
            </a:br>
            <a:r>
              <a:rPr lang="en-US" sz="1400" b="1" dirty="0" err="1" smtClean="0">
                <a:solidFill>
                  <a:srgbClr val="000000"/>
                </a:solidFill>
                <a:latin typeface="Arial" panose="020B0604020202020204" pitchFamily="34" charset="0"/>
                <a:cs typeface="Arial" panose="020B0604020202020204" pitchFamily="34" charset="0"/>
              </a:rPr>
              <a:t>Cnr</a:t>
            </a:r>
            <a:r>
              <a:rPr lang="en-US" sz="1400" b="1" dirty="0" smtClean="0">
                <a:solidFill>
                  <a:srgbClr val="000000"/>
                </a:solidFill>
                <a:latin typeface="Arial" panose="020B0604020202020204" pitchFamily="34" charset="0"/>
                <a:cs typeface="Arial" panose="020B0604020202020204" pitchFamily="34" charset="0"/>
              </a:rPr>
              <a:t>. </a:t>
            </a:r>
            <a:r>
              <a:rPr lang="en-US" sz="1400" b="1" dirty="0" err="1" smtClean="0">
                <a:solidFill>
                  <a:srgbClr val="000000"/>
                </a:solidFill>
                <a:latin typeface="Arial" panose="020B0604020202020204" pitchFamily="34" charset="0"/>
                <a:cs typeface="Arial" panose="020B0604020202020204" pitchFamily="34" charset="0"/>
              </a:rPr>
              <a:t>Bosman</a:t>
            </a:r>
            <a:r>
              <a:rPr lang="en-US" sz="1400" b="1" dirty="0" smtClean="0">
                <a:solidFill>
                  <a:srgbClr val="000000"/>
                </a:solidFill>
                <a:latin typeface="Arial" panose="020B0604020202020204" pitchFamily="34" charset="0"/>
                <a:cs typeface="Arial" panose="020B0604020202020204" pitchFamily="34" charset="0"/>
              </a:rPr>
              <a:t> and </a:t>
            </a:r>
            <a:r>
              <a:rPr lang="en-US" sz="1400" b="1" dirty="0" err="1" smtClean="0">
                <a:solidFill>
                  <a:srgbClr val="000000"/>
                </a:solidFill>
                <a:latin typeface="Arial" panose="020B0604020202020204" pitchFamily="34" charset="0"/>
                <a:cs typeface="Arial" panose="020B0604020202020204" pitchFamily="34" charset="0"/>
              </a:rPr>
              <a:t>Madiba</a:t>
            </a:r>
            <a:r>
              <a:rPr lang="en-US" sz="1400" b="1" dirty="0" smtClean="0">
                <a:solidFill>
                  <a:srgbClr val="000000"/>
                </a:solidFill>
                <a:latin typeface="Arial" panose="020B0604020202020204" pitchFamily="34" charset="0"/>
                <a:cs typeface="Arial" panose="020B0604020202020204" pitchFamily="34" charset="0"/>
              </a:rPr>
              <a:t> Streets</a:t>
            </a:r>
            <a:r>
              <a:rPr lang="en-US" sz="1400" dirty="0" smtClean="0">
                <a:solidFill>
                  <a:srgbClr val="000000"/>
                </a:solidFill>
                <a:latin typeface="Arial" panose="020B0604020202020204" pitchFamily="34" charset="0"/>
                <a:cs typeface="Arial" panose="020B0604020202020204" pitchFamily="34" charset="0"/>
              </a:rPr>
              <a:t/>
            </a:r>
            <a:br>
              <a:rPr lang="en-US" sz="1400" dirty="0" smtClean="0">
                <a:solidFill>
                  <a:srgbClr val="000000"/>
                </a:solidFill>
                <a:latin typeface="Arial" panose="020B0604020202020204" pitchFamily="34" charset="0"/>
                <a:cs typeface="Arial" panose="020B0604020202020204" pitchFamily="34" charset="0"/>
              </a:rPr>
            </a:br>
            <a:r>
              <a:rPr lang="en-US" sz="1400" b="1" dirty="0" smtClean="0">
                <a:solidFill>
                  <a:srgbClr val="000000"/>
                </a:solidFill>
                <a:latin typeface="Arial" panose="020B0604020202020204" pitchFamily="34" charset="0"/>
                <a:cs typeface="Arial" panose="020B0604020202020204" pitchFamily="34" charset="0"/>
              </a:rPr>
              <a:t>Pretoria Central</a:t>
            </a:r>
            <a:r>
              <a:rPr lang="en-US" sz="1400" dirty="0" smtClean="0">
                <a:solidFill>
                  <a:srgbClr val="000000"/>
                </a:solidFill>
                <a:latin typeface="Arial" panose="020B0604020202020204" pitchFamily="34" charset="0"/>
                <a:cs typeface="Arial" panose="020B0604020202020204" pitchFamily="34" charset="0"/>
              </a:rPr>
              <a:t/>
            </a:r>
            <a:br>
              <a:rPr lang="en-US" sz="1400" dirty="0" smtClean="0">
                <a:solidFill>
                  <a:srgbClr val="000000"/>
                </a:solidFill>
                <a:latin typeface="Arial" panose="020B0604020202020204" pitchFamily="34" charset="0"/>
                <a:cs typeface="Arial" panose="020B0604020202020204" pitchFamily="34" charset="0"/>
              </a:rPr>
            </a:br>
            <a:r>
              <a:rPr lang="en-US" sz="1400" b="1" dirty="0" smtClean="0">
                <a:solidFill>
                  <a:srgbClr val="000000"/>
                </a:solidFill>
                <a:latin typeface="Arial" panose="020B0604020202020204" pitchFamily="34" charset="0"/>
                <a:cs typeface="Arial" panose="020B0604020202020204" pitchFamily="34" charset="0"/>
              </a:rPr>
              <a:t>Private Bag</a:t>
            </a:r>
            <a:r>
              <a:rPr lang="en-US" sz="1400" dirty="0" smtClean="0">
                <a:solidFill>
                  <a:srgbClr val="000000"/>
                </a:solidFill>
                <a:latin typeface="Arial" panose="020B0604020202020204" pitchFamily="34" charset="0"/>
                <a:cs typeface="Arial" panose="020B0604020202020204" pitchFamily="34" charset="0"/>
              </a:rPr>
              <a:t/>
            </a:r>
            <a:br>
              <a:rPr lang="en-US" sz="1400" dirty="0" smtClean="0">
                <a:solidFill>
                  <a:srgbClr val="000000"/>
                </a:solidFill>
                <a:latin typeface="Arial" panose="020B0604020202020204" pitchFamily="34" charset="0"/>
                <a:cs typeface="Arial" panose="020B0604020202020204" pitchFamily="34" charset="0"/>
              </a:rPr>
            </a:br>
            <a:r>
              <a:rPr lang="en-US" sz="1400" b="1" dirty="0" err="1" smtClean="0">
                <a:solidFill>
                  <a:srgbClr val="000000"/>
                </a:solidFill>
                <a:latin typeface="Arial" panose="020B0604020202020204" pitchFamily="34" charset="0"/>
                <a:cs typeface="Arial" panose="020B0604020202020204" pitchFamily="34" charset="0"/>
              </a:rPr>
              <a:t>X65</a:t>
            </a:r>
            <a:r>
              <a:rPr lang="en-US" sz="1400" dirty="0" smtClean="0">
                <a:solidFill>
                  <a:srgbClr val="000000"/>
                </a:solidFill>
                <a:latin typeface="Arial" panose="020B0604020202020204" pitchFamily="34" charset="0"/>
                <a:cs typeface="Arial" panose="020B0604020202020204" pitchFamily="34" charset="0"/>
              </a:rPr>
              <a:t/>
            </a:r>
            <a:br>
              <a:rPr lang="en-US" sz="1400" dirty="0" smtClean="0">
                <a:solidFill>
                  <a:srgbClr val="000000"/>
                </a:solidFill>
                <a:latin typeface="Arial" panose="020B0604020202020204" pitchFamily="34" charset="0"/>
                <a:cs typeface="Arial" panose="020B0604020202020204" pitchFamily="34" charset="0"/>
              </a:rPr>
            </a:br>
            <a:r>
              <a:rPr lang="en-US" sz="1400" b="1" dirty="0" smtClean="0">
                <a:solidFill>
                  <a:srgbClr val="000000"/>
                </a:solidFill>
                <a:latin typeface="Arial" panose="020B0604020202020204" pitchFamily="34" charset="0"/>
                <a:cs typeface="Arial" panose="020B0604020202020204" pitchFamily="34" charset="0"/>
              </a:rPr>
              <a:t>Pretoria</a:t>
            </a:r>
            <a:r>
              <a:rPr lang="en-US" sz="1400" dirty="0" smtClean="0">
                <a:solidFill>
                  <a:srgbClr val="000000"/>
                </a:solidFill>
                <a:latin typeface="Arial" panose="020B0604020202020204" pitchFamily="34" charset="0"/>
                <a:cs typeface="Arial" panose="020B0604020202020204" pitchFamily="34" charset="0"/>
              </a:rPr>
              <a:t/>
            </a:r>
            <a:br>
              <a:rPr lang="en-US" sz="1400" dirty="0" smtClean="0">
                <a:solidFill>
                  <a:srgbClr val="000000"/>
                </a:solidFill>
                <a:latin typeface="Arial" panose="020B0604020202020204" pitchFamily="34" charset="0"/>
                <a:cs typeface="Arial" panose="020B0604020202020204" pitchFamily="34" charset="0"/>
              </a:rPr>
            </a:br>
            <a:r>
              <a:rPr lang="en-US" sz="1400" b="1" dirty="0" smtClean="0">
                <a:solidFill>
                  <a:srgbClr val="000000"/>
                </a:solidFill>
                <a:latin typeface="Arial" panose="020B0604020202020204" pitchFamily="34" charset="0"/>
                <a:cs typeface="Arial" panose="020B0604020202020204" pitchFamily="34" charset="0"/>
              </a:rPr>
              <a:t>0001</a:t>
            </a:r>
          </a:p>
          <a:p>
            <a:pPr marL="0" indent="0">
              <a:buFont typeface="Arial" pitchFamily="34" charset="0"/>
              <a:buNone/>
            </a:pPr>
            <a:r>
              <a:rPr lang="en-US" sz="1400" b="1" dirty="0" smtClean="0">
                <a:solidFill>
                  <a:srgbClr val="000000"/>
                </a:solidFill>
                <a:latin typeface="Arial" panose="020B0604020202020204" pitchFamily="34" charset="0"/>
                <a:cs typeface="Arial" panose="020B0604020202020204" pitchFamily="34" charset="0"/>
              </a:rPr>
              <a:t>Website: </a:t>
            </a:r>
            <a:r>
              <a:rPr lang="en-US" sz="1400" b="1" dirty="0" smtClean="0">
                <a:solidFill>
                  <a:srgbClr val="000000"/>
                </a:solidFill>
                <a:latin typeface="Arial" panose="020B0604020202020204" pitchFamily="34" charset="0"/>
                <a:cs typeface="Arial" panose="020B0604020202020204" pitchFamily="34" charset="0"/>
                <a:hlinkClick r:id="rId3"/>
              </a:rPr>
              <a:t>http://www.publicworks.gov.za</a:t>
            </a:r>
            <a:r>
              <a:rPr lang="en-US" sz="1400" b="1" dirty="0" smtClean="0">
                <a:solidFill>
                  <a:srgbClr val="000000"/>
                </a:solidFill>
                <a:latin typeface="Arial" panose="020B0604020202020204" pitchFamily="34" charset="0"/>
                <a:cs typeface="Arial" panose="020B0604020202020204" pitchFamily="34" charset="0"/>
              </a:rPr>
              <a:t> </a:t>
            </a:r>
            <a:endParaRPr lang="en-US" sz="1400" dirty="0">
              <a:solidFill>
                <a:srgbClr val="000000"/>
              </a:solidFill>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53673" y="1752600"/>
            <a:ext cx="3638054"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8607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CONTENTS</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7" name="Content Placeholder 5"/>
          <p:cNvSpPr>
            <a:spLocks noGrp="1"/>
          </p:cNvSpPr>
          <p:nvPr>
            <p:ph idx="1"/>
          </p:nvPr>
        </p:nvSpPr>
        <p:spPr>
          <a:xfrm>
            <a:off x="318356" y="1303610"/>
            <a:ext cx="8430108" cy="3637558"/>
          </a:xfrm>
        </p:spPr>
        <p:txBody>
          <a:bodyPr>
            <a:noAutofit/>
          </a:bodyPr>
          <a:lstStyle/>
          <a:p>
            <a:pPr marL="457200" indent="-457200">
              <a:spcBef>
                <a:spcPts val="0"/>
              </a:spcBef>
              <a:spcAft>
                <a:spcPts val="900"/>
              </a:spcAft>
              <a:buAutoNum type="alphaUcPeriod"/>
            </a:pPr>
            <a:r>
              <a:rPr lang="en-ZA" sz="2000" b="1" dirty="0" smtClean="0">
                <a:latin typeface="Cambria" panose="02040503050406030204" pitchFamily="18" charset="0"/>
              </a:rPr>
              <a:t>INTRODUCTION					Slide  4 - 10 	</a:t>
            </a:r>
          </a:p>
          <a:p>
            <a:pPr marL="0" indent="0">
              <a:spcBef>
                <a:spcPts val="0"/>
              </a:spcBef>
              <a:spcAft>
                <a:spcPts val="900"/>
              </a:spcAft>
              <a:buNone/>
            </a:pPr>
            <a:endParaRPr lang="en-ZA" sz="2000" b="1" dirty="0" smtClean="0">
              <a:latin typeface="Cambria" panose="02040503050406030204" pitchFamily="18" charset="0"/>
            </a:endParaRPr>
          </a:p>
          <a:p>
            <a:pPr marL="457200" lvl="0" indent="-457200">
              <a:spcBef>
                <a:spcPts val="0"/>
              </a:spcBef>
              <a:spcAft>
                <a:spcPts val="900"/>
              </a:spcAft>
              <a:buAutoNum type="alphaUcPeriod" startAt="2"/>
            </a:pPr>
            <a:r>
              <a:rPr lang="en-ZA" sz="2000" b="1" dirty="0" smtClean="0">
                <a:latin typeface="Cambria" panose="02040503050406030204" pitchFamily="18" charset="0"/>
              </a:rPr>
              <a:t>TARGETS</a:t>
            </a:r>
            <a:r>
              <a:rPr lang="en-ZA" sz="2000" b="1" dirty="0">
                <a:latin typeface="Cambria" panose="02040503050406030204" pitchFamily="18" charset="0"/>
              </a:rPr>
              <a:t>, PROGRESS TO DATE &amp; </a:t>
            </a:r>
            <a:r>
              <a:rPr lang="en-ZA" sz="2000" b="1" dirty="0" smtClean="0">
                <a:latin typeface="Cambria" panose="02040503050406030204" pitchFamily="18" charset="0"/>
              </a:rPr>
              <a:t>CHALLENGES	Slide 11 - 14</a:t>
            </a:r>
          </a:p>
          <a:p>
            <a:pPr marL="0" lvl="0" indent="0">
              <a:spcBef>
                <a:spcPts val="0"/>
              </a:spcBef>
              <a:spcAft>
                <a:spcPts val="900"/>
              </a:spcAft>
              <a:buNone/>
            </a:pPr>
            <a:endParaRPr lang="en-ZA" sz="2000" b="1" dirty="0">
              <a:latin typeface="Cambria" panose="02040503050406030204" pitchFamily="18" charset="0"/>
            </a:endParaRPr>
          </a:p>
          <a:p>
            <a:pPr marL="457200" lvl="0" indent="-457200">
              <a:spcBef>
                <a:spcPts val="0"/>
              </a:spcBef>
              <a:spcAft>
                <a:spcPts val="900"/>
              </a:spcAft>
              <a:buAutoNum type="alphaUcPeriod" startAt="3"/>
            </a:pPr>
            <a:r>
              <a:rPr lang="en-ZA" sz="2000" b="1" dirty="0" smtClean="0">
                <a:latin typeface="Cambria" panose="02040503050406030204" pitchFamily="18" charset="0"/>
              </a:rPr>
              <a:t>REMEDIAL MEASURES &amp; RESULTS 			Slide 15 - 26</a:t>
            </a:r>
          </a:p>
          <a:p>
            <a:pPr marL="0" lvl="0" indent="0">
              <a:spcBef>
                <a:spcPts val="0"/>
              </a:spcBef>
              <a:spcAft>
                <a:spcPts val="900"/>
              </a:spcAft>
              <a:buNone/>
            </a:pPr>
            <a:endParaRPr lang="en-ZA" sz="2000" b="1" dirty="0">
              <a:latin typeface="Cambria" panose="02040503050406030204" pitchFamily="18" charset="0"/>
            </a:endParaRPr>
          </a:p>
          <a:p>
            <a:pPr marL="514350" lvl="0" indent="-514350">
              <a:spcBef>
                <a:spcPts val="0"/>
              </a:spcBef>
              <a:spcAft>
                <a:spcPts val="900"/>
              </a:spcAft>
              <a:buAutoNum type="alphaUcPeriod" startAt="4"/>
            </a:pPr>
            <a:r>
              <a:rPr lang="en-ZA" sz="2000" b="1" dirty="0" smtClean="0">
                <a:latin typeface="Cambria" panose="02040503050406030204" pitchFamily="18" charset="0"/>
              </a:rPr>
              <a:t>WAY FORWARD					Slide 27 - 29 	 </a:t>
            </a:r>
          </a:p>
          <a:p>
            <a:pPr marL="0" lvl="0" indent="0">
              <a:spcBef>
                <a:spcPts val="0"/>
              </a:spcBef>
              <a:spcAft>
                <a:spcPts val="900"/>
              </a:spcAft>
              <a:buNone/>
            </a:pPr>
            <a:endParaRPr lang="en-ZA" sz="3000" b="1" dirty="0">
              <a:latin typeface="Cambria" panose="02040503050406030204" pitchFamily="18" charset="0"/>
            </a:endParaRPr>
          </a:p>
          <a:p>
            <a:pPr marL="0" indent="0">
              <a:lnSpc>
                <a:spcPct val="200000"/>
              </a:lnSpc>
              <a:spcBef>
                <a:spcPts val="0"/>
              </a:spcBef>
              <a:spcAft>
                <a:spcPts val="900"/>
              </a:spcAft>
              <a:buNone/>
            </a:pPr>
            <a:endParaRPr lang="en-US" sz="3000" dirty="0" smtClean="0">
              <a:latin typeface="Cambria" panose="02040503050406030204" pitchFamily="18" charset="0"/>
              <a:cs typeface="Arial" panose="020B0604020202020204" pitchFamily="34" charset="0"/>
            </a:endParaRPr>
          </a:p>
        </p:txBody>
      </p:sp>
      <p:sp>
        <p:nvSpPr>
          <p:cNvPr id="8" name="TextBox 7"/>
          <p:cNvSpPr txBox="1"/>
          <p:nvPr/>
        </p:nvSpPr>
        <p:spPr>
          <a:xfrm>
            <a:off x="7812360" y="6237312"/>
            <a:ext cx="1152128" cy="461665"/>
          </a:xfrm>
          <a:prstGeom prst="rect">
            <a:avLst/>
          </a:prstGeom>
          <a:noFill/>
        </p:spPr>
        <p:txBody>
          <a:bodyPr wrap="square" rtlCol="0">
            <a:spAutoFit/>
          </a:bodyPr>
          <a:lstStyle/>
          <a:p>
            <a:pPr algn="ctr"/>
            <a:r>
              <a:rPr lang="en-US" sz="2400" b="1" dirty="0" smtClean="0">
                <a:latin typeface="Calibri" panose="020F0502020204030204" pitchFamily="34" charset="0"/>
              </a:rPr>
              <a:t>Slide 3</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3852551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endParaRPr lang="en-ZA" sz="2400" b="1" dirty="0" smtClean="0">
              <a:solidFill>
                <a:schemeClr val="tx1"/>
              </a:solidFill>
              <a:latin typeface="Arial" panose="020B0604020202020204" pitchFamily="34" charset="0"/>
              <a:ea typeface="Calibri" pitchFamily="34" charset="0"/>
              <a:cs typeface="Arial" panose="020B0604020202020204" pitchFamily="34" charset="0"/>
            </a:endParaRP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Title 2"/>
          <p:cNvSpPr txBox="1">
            <a:spLocks/>
          </p:cNvSpPr>
          <p:nvPr/>
        </p:nvSpPr>
        <p:spPr>
          <a:xfrm>
            <a:off x="457200" y="2060848"/>
            <a:ext cx="8229600" cy="29523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gn="ctr">
              <a:lnSpc>
                <a:spcPct val="200000"/>
              </a:lnSpc>
            </a:pPr>
            <a:r>
              <a:rPr lang="en-ZA" sz="3200" b="1" smtClean="0">
                <a:solidFill>
                  <a:srgbClr val="F79646">
                    <a:lumMod val="50000"/>
                  </a:srgbClr>
                </a:solidFill>
                <a:latin typeface="Cambria" panose="02040503050406030204" pitchFamily="18" charset="0"/>
                <a:ea typeface="Calibri"/>
              </a:rPr>
              <a:t>A. </a:t>
            </a:r>
            <a:br>
              <a:rPr lang="en-ZA" sz="3200" b="1" smtClean="0">
                <a:solidFill>
                  <a:srgbClr val="F79646">
                    <a:lumMod val="50000"/>
                  </a:srgbClr>
                </a:solidFill>
                <a:latin typeface="Cambria" panose="02040503050406030204" pitchFamily="18" charset="0"/>
                <a:ea typeface="Calibri"/>
              </a:rPr>
            </a:br>
            <a:r>
              <a:rPr lang="en-ZA" sz="3200" b="1" smtClean="0">
                <a:solidFill>
                  <a:srgbClr val="F79646">
                    <a:lumMod val="50000"/>
                  </a:srgbClr>
                </a:solidFill>
                <a:latin typeface="Cambria" panose="02040503050406030204" pitchFamily="18" charset="0"/>
                <a:ea typeface="Calibri"/>
              </a:rPr>
              <a:t>INTRODUCTION</a:t>
            </a:r>
            <a:br>
              <a:rPr lang="en-ZA" sz="3200" b="1" smtClean="0">
                <a:solidFill>
                  <a:srgbClr val="F79646">
                    <a:lumMod val="50000"/>
                  </a:srgbClr>
                </a:solidFill>
                <a:latin typeface="Cambria" panose="02040503050406030204" pitchFamily="18" charset="0"/>
                <a:ea typeface="Calibri"/>
              </a:rPr>
            </a:br>
            <a:endParaRPr lang="en-ZA" sz="3200" b="1" dirty="0">
              <a:solidFill>
                <a:srgbClr val="F79646">
                  <a:lumMod val="50000"/>
                </a:srgbClr>
              </a:solidFill>
              <a:latin typeface="Cambria" panose="02040503050406030204" pitchFamily="18" charset="0"/>
              <a:ea typeface="Calibri"/>
            </a:endParaRPr>
          </a:p>
        </p:txBody>
      </p:sp>
      <p:sp>
        <p:nvSpPr>
          <p:cNvPr id="10" name="TextBox 9"/>
          <p:cNvSpPr txBox="1"/>
          <p:nvPr/>
        </p:nvSpPr>
        <p:spPr>
          <a:xfrm>
            <a:off x="7812360" y="6211932"/>
            <a:ext cx="1080120" cy="461665"/>
          </a:xfrm>
          <a:prstGeom prst="rect">
            <a:avLst/>
          </a:prstGeom>
          <a:noFill/>
        </p:spPr>
        <p:txBody>
          <a:bodyPr wrap="square" rtlCol="0">
            <a:spAutoFit/>
          </a:bodyPr>
          <a:lstStyle/>
          <a:p>
            <a:pPr algn="ctr"/>
            <a:r>
              <a:rPr lang="en-US" sz="2400" b="1" dirty="0" smtClean="0">
                <a:latin typeface="Calibri" panose="020F0502020204030204" pitchFamily="34" charset="0"/>
              </a:rPr>
              <a:t>Slide 4</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676532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1. BACKGROUND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Content Placeholder 1"/>
          <p:cNvSpPr txBox="1">
            <a:spLocks/>
          </p:cNvSpPr>
          <p:nvPr/>
        </p:nvSpPr>
        <p:spPr>
          <a:xfrm>
            <a:off x="457200" y="908720"/>
            <a:ext cx="822960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gn="just">
              <a:lnSpc>
                <a:spcPct val="120000"/>
              </a:lnSpc>
              <a:spcBef>
                <a:spcPts val="0"/>
              </a:spcBef>
              <a:buSzPct val="100000"/>
              <a:buFont typeface="Wingdings" panose="05000000000000000000" pitchFamily="2" charset="2"/>
              <a:buChar char="q"/>
              <a:defRPr/>
            </a:pPr>
            <a:r>
              <a:rPr lang="en-ZA" sz="2000" dirty="0" smtClean="0">
                <a:latin typeface="Cambria" panose="02040503050406030204" pitchFamily="18" charset="0"/>
                <a:ea typeface="Tahoma" panose="020B0604030504040204" pitchFamily="34" charset="0"/>
                <a:cs typeface="Tahoma" panose="020B0604030504040204" pitchFamily="34" charset="0"/>
              </a:rPr>
              <a:t>In the 1</a:t>
            </a:r>
            <a:r>
              <a:rPr lang="en-ZA" sz="2000" baseline="30000" dirty="0" smtClean="0">
                <a:latin typeface="Cambria" panose="02040503050406030204" pitchFamily="18" charset="0"/>
                <a:ea typeface="Tahoma" pitchFamily="34" charset="0"/>
                <a:cs typeface="Tahoma" pitchFamily="34" charset="0"/>
              </a:rPr>
              <a:t>st</a:t>
            </a:r>
            <a:r>
              <a:rPr lang="en-ZA" sz="2000" dirty="0" smtClean="0">
                <a:latin typeface="Cambria" panose="02040503050406030204" pitchFamily="18" charset="0"/>
                <a:ea typeface="Tahoma" pitchFamily="34" charset="0"/>
                <a:cs typeface="Tahoma" pitchFamily="34" charset="0"/>
              </a:rPr>
              <a:t> five years of democracy, two Public Works White Papers developed –</a:t>
            </a:r>
          </a:p>
          <a:p>
            <a:pPr lvl="1" algn="just">
              <a:spcBef>
                <a:spcPts val="600"/>
              </a:spcBef>
              <a:buSzPct val="100000"/>
              <a:buFont typeface="Courier New" panose="02070309020205020404" pitchFamily="49" charset="0"/>
              <a:buChar char="o"/>
              <a:defRPr/>
            </a:pPr>
            <a:r>
              <a:rPr lang="en-ZA" sz="2000" b="1" i="1" dirty="0" smtClean="0">
                <a:latin typeface="Cambria" panose="02040503050406030204" pitchFamily="18" charset="0"/>
                <a:ea typeface="Tahoma" pitchFamily="34" charset="0"/>
                <a:cs typeface="Tahoma" pitchFamily="34" charset="0"/>
              </a:rPr>
              <a:t>Public Works towards the 21st Century</a:t>
            </a:r>
            <a:r>
              <a:rPr lang="en-ZA" sz="2000" b="1" dirty="0" smtClean="0">
                <a:latin typeface="Cambria" panose="02040503050406030204" pitchFamily="18" charset="0"/>
                <a:ea typeface="Tahoma" pitchFamily="34" charset="0"/>
                <a:cs typeface="Tahoma" pitchFamily="34" charset="0"/>
              </a:rPr>
              <a:t> (1997)</a:t>
            </a:r>
            <a:r>
              <a:rPr lang="en-ZA" sz="2000" dirty="0" smtClean="0">
                <a:latin typeface="Cambria" panose="02040503050406030204" pitchFamily="18" charset="0"/>
                <a:ea typeface="Tahoma" pitchFamily="34" charset="0"/>
                <a:cs typeface="Tahoma" pitchFamily="34" charset="0"/>
              </a:rPr>
              <a:t>; and</a:t>
            </a:r>
          </a:p>
          <a:p>
            <a:pPr lvl="1" algn="just">
              <a:spcBef>
                <a:spcPts val="600"/>
              </a:spcBef>
              <a:buSzPct val="100000"/>
              <a:buFont typeface="Courier New" panose="02070309020205020404" pitchFamily="49" charset="0"/>
              <a:buChar char="o"/>
              <a:defRPr/>
            </a:pPr>
            <a:r>
              <a:rPr lang="en-ZA" sz="2000" b="1" i="1" dirty="0" smtClean="0">
                <a:latin typeface="Cambria" panose="02040503050406030204" pitchFamily="18" charset="0"/>
                <a:ea typeface="Tahoma" pitchFamily="34" charset="0"/>
                <a:cs typeface="Tahoma" pitchFamily="34" charset="0"/>
              </a:rPr>
              <a:t>Creating an Enabling Environment for Reconstruction Growth and Development in the Construction Industry </a:t>
            </a:r>
            <a:r>
              <a:rPr lang="en-ZA" sz="2000" b="1" dirty="0" smtClean="0">
                <a:latin typeface="Cambria" panose="02040503050406030204" pitchFamily="18" charset="0"/>
                <a:ea typeface="Tahoma" pitchFamily="34" charset="0"/>
                <a:cs typeface="Tahoma" pitchFamily="34" charset="0"/>
              </a:rPr>
              <a:t>(1999)</a:t>
            </a:r>
            <a:r>
              <a:rPr lang="en-ZA" sz="2000" dirty="0" smtClean="0">
                <a:latin typeface="Cambria" panose="02040503050406030204" pitchFamily="18" charset="0"/>
                <a:ea typeface="Tahoma" pitchFamily="34" charset="0"/>
                <a:cs typeface="Tahoma" pitchFamily="34" charset="0"/>
              </a:rPr>
              <a:t>.</a:t>
            </a:r>
          </a:p>
          <a:p>
            <a:pPr marL="457200" lvl="1" indent="-457200" algn="just">
              <a:spcBef>
                <a:spcPts val="0"/>
              </a:spcBef>
              <a:buSzPct val="100000"/>
              <a:buFont typeface="+mj-lt"/>
              <a:buAutoNum type="arabicPeriod"/>
              <a:defRPr/>
            </a:pPr>
            <a:endParaRPr lang="en-ZA" sz="2000" dirty="0" smtClean="0">
              <a:latin typeface="Cambria" panose="02040503050406030204" pitchFamily="18" charset="0"/>
              <a:ea typeface="Tahoma" pitchFamily="34" charset="0"/>
              <a:cs typeface="Tahoma" pitchFamily="34" charset="0"/>
            </a:endParaRPr>
          </a:p>
          <a:p>
            <a:pPr marL="457200" lvl="1" indent="-457200" algn="just">
              <a:spcBef>
                <a:spcPts val="0"/>
              </a:spcBef>
              <a:buSzPct val="100000"/>
              <a:buFont typeface="Wingdings" panose="05000000000000000000" pitchFamily="2" charset="2"/>
              <a:buChar char="q"/>
            </a:pPr>
            <a:r>
              <a:rPr lang="en-ZA" sz="2000" dirty="0" smtClean="0">
                <a:latin typeface="Cambria" panose="02040503050406030204" pitchFamily="18" charset="0"/>
                <a:ea typeface="Tahoma" pitchFamily="34" charset="0"/>
                <a:cs typeface="Tahoma" pitchFamily="34" charset="0"/>
              </a:rPr>
              <a:t>The two Public Works White Papers have two different, yet interlinking focus:</a:t>
            </a:r>
          </a:p>
          <a:p>
            <a:pPr marL="914400" lvl="1" indent="-449263" algn="just">
              <a:spcBef>
                <a:spcPts val="0"/>
              </a:spcBef>
              <a:buSzPct val="100000"/>
              <a:buFont typeface="Courier New" panose="02070309020205020404" pitchFamily="49" charset="0"/>
              <a:buChar char="o"/>
            </a:pPr>
            <a:r>
              <a:rPr lang="en-US" sz="2000" dirty="0" smtClean="0">
                <a:latin typeface="Cambria" panose="02040503050406030204" pitchFamily="18" charset="0"/>
              </a:rPr>
              <a:t>The 1997 White Paper articulates </a:t>
            </a:r>
            <a:r>
              <a:rPr lang="en-US" sz="2000" b="1" dirty="0" smtClean="0">
                <a:latin typeface="Cambria" panose="02040503050406030204" pitchFamily="18" charset="0"/>
              </a:rPr>
              <a:t>DPW’s mandate in   the context of  the Reconstruction and Development Programme (RDP)</a:t>
            </a:r>
            <a:r>
              <a:rPr lang="en-US" sz="2000" dirty="0" smtClean="0">
                <a:latin typeface="Cambria" panose="02040503050406030204" pitchFamily="18" charset="0"/>
              </a:rPr>
              <a:t>. </a:t>
            </a:r>
            <a:endParaRPr lang="en-GB" sz="2000" dirty="0" smtClean="0">
              <a:latin typeface="Cambria" panose="02040503050406030204" pitchFamily="18" charset="0"/>
            </a:endParaRPr>
          </a:p>
          <a:p>
            <a:pPr marL="914400" lvl="1" indent="-449263" algn="just">
              <a:spcBef>
                <a:spcPts val="0"/>
              </a:spcBef>
              <a:buSzPct val="100000"/>
              <a:buFont typeface="Courier New" panose="02070309020205020404" pitchFamily="49" charset="0"/>
              <a:buChar char="o"/>
            </a:pPr>
            <a:r>
              <a:rPr lang="en-US" sz="2000" dirty="0" smtClean="0">
                <a:latin typeface="Cambria" panose="02040503050406030204" pitchFamily="18" charset="0"/>
              </a:rPr>
              <a:t>The 1999 White Paper </a:t>
            </a:r>
            <a:r>
              <a:rPr lang="en-US" sz="2000" b="1" dirty="0" smtClean="0">
                <a:latin typeface="Cambria" panose="02040503050406030204" pitchFamily="18" charset="0"/>
              </a:rPr>
              <a:t>reflects Government’s vision for the Construction Industry </a:t>
            </a:r>
            <a:r>
              <a:rPr lang="en-US" sz="2000" dirty="0" smtClean="0">
                <a:latin typeface="Cambria" panose="02040503050406030204" pitchFamily="18" charset="0"/>
              </a:rPr>
              <a:t>still within the RDP context and the future. </a:t>
            </a:r>
          </a:p>
          <a:p>
            <a:pPr marL="0" lvl="1" indent="0" algn="just">
              <a:spcBef>
                <a:spcPts val="0"/>
              </a:spcBef>
              <a:buSzPct val="100000"/>
              <a:buFont typeface="Arial" pitchFamily="34" charset="0"/>
              <a:buNone/>
            </a:pPr>
            <a:endParaRPr lang="en-ZA" sz="2000" dirty="0">
              <a:latin typeface="Cambria" panose="02040503050406030204" pitchFamily="18" charset="0"/>
              <a:ea typeface="Tahoma" panose="020B0604030504040204" pitchFamily="34" charset="0"/>
              <a:cs typeface="Tahoma" panose="020B0604030504040204" pitchFamily="34" charset="0"/>
            </a:endParaRPr>
          </a:p>
        </p:txBody>
      </p:sp>
      <p:sp>
        <p:nvSpPr>
          <p:cNvPr id="9" name="TextBox 8"/>
          <p:cNvSpPr txBox="1"/>
          <p:nvPr/>
        </p:nvSpPr>
        <p:spPr>
          <a:xfrm>
            <a:off x="7740352" y="6165304"/>
            <a:ext cx="1152128" cy="461665"/>
          </a:xfrm>
          <a:prstGeom prst="rect">
            <a:avLst/>
          </a:prstGeom>
          <a:noFill/>
        </p:spPr>
        <p:txBody>
          <a:bodyPr wrap="square" rtlCol="0">
            <a:spAutoFit/>
          </a:bodyPr>
          <a:lstStyle/>
          <a:p>
            <a:pPr algn="ctr"/>
            <a:r>
              <a:rPr lang="en-US" sz="2400" b="1" dirty="0" smtClean="0">
                <a:latin typeface="Calibri" panose="020F0502020204030204" pitchFamily="34" charset="0"/>
              </a:rPr>
              <a:t>Slide 5</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211286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2. POLICY INTERVENTIONS TIMELINE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957370758"/>
              </p:ext>
            </p:extLst>
          </p:nvPr>
        </p:nvGraphicFramePr>
        <p:xfrm>
          <a:off x="395536" y="990601"/>
          <a:ext cx="8233258" cy="4886671"/>
        </p:xfrm>
        <a:graphic>
          <a:graphicData uri="http://schemas.openxmlformats.org/drawingml/2006/table">
            <a:tbl>
              <a:tblPr firstRow="1" bandRow="1"/>
              <a:tblGrid>
                <a:gridCol w="413045"/>
                <a:gridCol w="391011"/>
                <a:gridCol w="564096"/>
                <a:gridCol w="432048"/>
                <a:gridCol w="502730"/>
                <a:gridCol w="325842"/>
                <a:gridCol w="456179"/>
                <a:gridCol w="325842"/>
                <a:gridCol w="391011"/>
                <a:gridCol w="391011"/>
                <a:gridCol w="586516"/>
                <a:gridCol w="391011"/>
                <a:gridCol w="1657818"/>
                <a:gridCol w="864096"/>
                <a:gridCol w="541002"/>
              </a:tblGrid>
              <a:tr h="374731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200" b="1" i="0" dirty="0" smtClean="0">
                          <a:solidFill>
                            <a:schemeClr val="tx1"/>
                          </a:solidFill>
                          <a:latin typeface="Cambria" panose="02040503050406030204" pitchFamily="18" charset="0"/>
                        </a:rPr>
                        <a:t>Reconstruction and Development Programme</a:t>
                      </a:r>
                      <a:endParaRPr lang="en-GB" sz="1200" b="1" i="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ZA" sz="1200" b="0" i="0" dirty="0" smtClean="0">
                          <a:solidFill>
                            <a:schemeClr val="tx1"/>
                          </a:solidFill>
                          <a:latin typeface="Cambria" panose="02040503050406030204" pitchFamily="18" charset="0"/>
                          <a:ea typeface="Tahoma" pitchFamily="34" charset="0"/>
                          <a:cs typeface="Tahoma" pitchFamily="34" charset="0"/>
                        </a:rPr>
                        <a:t>Public Works towards the 21st Century </a:t>
                      </a:r>
                      <a:endParaRPr lang="en-GB" sz="1200" b="0" i="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ZA" sz="1200" b="0" i="0" dirty="0" smtClean="0">
                          <a:solidFill>
                            <a:schemeClr val="tx1"/>
                          </a:solidFill>
                          <a:latin typeface="Cambria" panose="02040503050406030204" pitchFamily="18" charset="0"/>
                          <a:ea typeface="Tahoma" pitchFamily="34" charset="0"/>
                          <a:cs typeface="Tahoma" pitchFamily="34" charset="0"/>
                        </a:rPr>
                        <a:t>Creating an Enabling Environment for Reconstruction, Growth and Development in the Construction Industry</a:t>
                      </a: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200" b="0" i="0" dirty="0" smtClean="0">
                          <a:solidFill>
                            <a:schemeClr val="tx1"/>
                          </a:solidFill>
                          <a:latin typeface="Cambria" panose="02040503050406030204" pitchFamily="18" charset="0"/>
                        </a:rPr>
                        <a:t>CIDB</a:t>
                      </a:r>
                      <a:r>
                        <a:rPr lang="en-US" sz="1200" b="0" i="0" baseline="0" dirty="0" smtClean="0">
                          <a:solidFill>
                            <a:schemeClr val="tx1"/>
                          </a:solidFill>
                          <a:latin typeface="Cambria" panose="02040503050406030204" pitchFamily="18" charset="0"/>
                        </a:rPr>
                        <a:t>, CBE &amp; BEPC Acts</a:t>
                      </a:r>
                      <a:endParaRPr lang="en-GB" sz="1200" b="0" i="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200" b="1" i="0" dirty="0" smtClean="0">
                          <a:solidFill>
                            <a:schemeClr val="tx1"/>
                          </a:solidFill>
                          <a:latin typeface="Cambria" panose="02040503050406030204" pitchFamily="18" charset="0"/>
                        </a:rPr>
                        <a:t>Growth &amp; Development</a:t>
                      </a:r>
                      <a:r>
                        <a:rPr lang="en-US" sz="1200" b="1" i="0" baseline="0" dirty="0" smtClean="0">
                          <a:solidFill>
                            <a:schemeClr val="tx1"/>
                          </a:solidFill>
                          <a:latin typeface="Cambria" panose="02040503050406030204" pitchFamily="18" charset="0"/>
                        </a:rPr>
                        <a:t> Summit</a:t>
                      </a:r>
                      <a:endParaRPr lang="en-GB" sz="1200" b="1" i="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200" b="0" i="0" dirty="0" smtClean="0">
                          <a:solidFill>
                            <a:schemeClr val="tx1"/>
                          </a:solidFill>
                          <a:latin typeface="Cambria" panose="02040503050406030204" pitchFamily="18" charset="0"/>
                        </a:rPr>
                        <a:t>Expanded Public Works</a:t>
                      </a:r>
                      <a:r>
                        <a:rPr lang="en-US" sz="1200" b="0" i="0" baseline="0" dirty="0" smtClean="0">
                          <a:solidFill>
                            <a:schemeClr val="tx1"/>
                          </a:solidFill>
                          <a:latin typeface="Cambria" panose="02040503050406030204" pitchFamily="18" charset="0"/>
                        </a:rPr>
                        <a:t> Programme, </a:t>
                      </a:r>
                      <a:r>
                        <a:rPr lang="en-US" sz="1200" b="0" i="0" dirty="0" smtClean="0">
                          <a:solidFill>
                            <a:schemeClr val="tx1"/>
                          </a:solidFill>
                          <a:latin typeface="Cambria" panose="02040503050406030204" pitchFamily="18" charset="0"/>
                        </a:rPr>
                        <a:t>Phase 1 </a:t>
                      </a:r>
                      <a:endParaRPr lang="en-GB" sz="1200" b="0" i="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Cambria" panose="02040503050406030204" pitchFamily="18" charset="0"/>
                          <a:ea typeface="+mn-ea"/>
                          <a:cs typeface="+mn-cs"/>
                        </a:rPr>
                        <a:t>Government Immovable Asset Management Act</a:t>
                      </a: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200" b="0" i="0" dirty="0" smtClean="0">
                          <a:solidFill>
                            <a:schemeClr val="tx1"/>
                          </a:solidFill>
                          <a:latin typeface="Cambria" panose="02040503050406030204" pitchFamily="18" charset="0"/>
                        </a:rPr>
                        <a:t>Built Environment Policy*</a:t>
                      </a:r>
                      <a:endParaRPr lang="en-GB" sz="1200" b="0" i="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latin typeface="Cambria" panose="02040503050406030204" pitchFamily="18" charset="0"/>
                        </a:rPr>
                        <a:t> Expanded Public Works</a:t>
                      </a:r>
                      <a:r>
                        <a:rPr lang="en-US" sz="1200" b="0" i="0" baseline="0" dirty="0" smtClean="0">
                          <a:solidFill>
                            <a:schemeClr val="tx1"/>
                          </a:solidFill>
                          <a:latin typeface="Cambria" panose="02040503050406030204" pitchFamily="18" charset="0"/>
                        </a:rPr>
                        <a:t> Programme, </a:t>
                      </a:r>
                      <a:r>
                        <a:rPr lang="en-US" sz="1200" b="0" i="0" dirty="0" smtClean="0">
                          <a:solidFill>
                            <a:schemeClr val="tx1"/>
                          </a:solidFill>
                          <a:latin typeface="Cambria" panose="02040503050406030204" pitchFamily="18" charset="0"/>
                        </a:rPr>
                        <a:t>Phase 2 </a:t>
                      </a:r>
                      <a:endParaRPr lang="en-GB" sz="1200" b="0" i="0" dirty="0" smtClean="0">
                        <a:solidFill>
                          <a:schemeClr val="tx1"/>
                        </a:solidFill>
                        <a:latin typeface="Cambria" panose="02040503050406030204" pitchFamily="18" charset="0"/>
                      </a:endParaRPr>
                    </a:p>
                    <a:p>
                      <a:pPr algn="ctr"/>
                      <a:endParaRPr lang="en-GB" sz="1200" b="0" i="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GB" sz="1200" b="1" i="0" kern="1200" dirty="0" smtClean="0">
                          <a:solidFill>
                            <a:schemeClr val="tx1"/>
                          </a:solidFill>
                          <a:effectLst/>
                          <a:latin typeface="Cambria" panose="02040503050406030204" pitchFamily="18" charset="0"/>
                          <a:ea typeface="+mn-ea"/>
                          <a:cs typeface="+mn-cs"/>
                        </a:rPr>
                        <a:t>National Development Plan: a Vision for 2030</a:t>
                      </a:r>
                      <a:endParaRPr lang="en-GB" sz="1200" b="1" i="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ZA" sz="1200" b="1" i="1" dirty="0" smtClean="0">
                          <a:solidFill>
                            <a:schemeClr val="tx1"/>
                          </a:solidFill>
                          <a:latin typeface="Cambria" panose="02040503050406030204" pitchFamily="18" charset="0"/>
                        </a:rPr>
                        <a:t>Presidential Infrastructure Coordinating Commission  &amp; National Infrastructure Plan</a:t>
                      </a:r>
                      <a:endParaRPr lang="en-GB" sz="1200" b="1" i="1"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latin typeface="Cambria" panose="02040503050406030204" pitchFamily="18" charset="0"/>
                        </a:rPr>
                        <a:t>Expanded Public Works</a:t>
                      </a:r>
                      <a:r>
                        <a:rPr lang="en-US" sz="1200" b="0" i="0" baseline="0" dirty="0" smtClean="0">
                          <a:solidFill>
                            <a:schemeClr val="tx1"/>
                          </a:solidFill>
                          <a:latin typeface="Cambria" panose="02040503050406030204" pitchFamily="18" charset="0"/>
                        </a:rPr>
                        <a:t> Programme</a:t>
                      </a:r>
                      <a:r>
                        <a:rPr lang="en-US" sz="1200" b="0" i="0" kern="1200" dirty="0" smtClean="0">
                          <a:solidFill>
                            <a:schemeClr val="tx1"/>
                          </a:solidFill>
                          <a:latin typeface="Cambria" panose="02040503050406030204" pitchFamily="18" charset="0"/>
                          <a:ea typeface="+mn-ea"/>
                          <a:cs typeface="+mn-cs"/>
                        </a:rPr>
                        <a:t>, Phase 3</a:t>
                      </a:r>
                      <a:endParaRPr lang="en-GB" sz="1200" b="0" i="0" kern="1200" dirty="0" smtClean="0">
                        <a:solidFill>
                          <a:schemeClr val="tx1"/>
                        </a:solidFill>
                        <a:latin typeface="Cambria" panose="02040503050406030204" pitchFamily="18" charset="0"/>
                        <a:ea typeface="+mn-ea"/>
                        <a:cs typeface="+mn-cs"/>
                      </a:endParaRPr>
                    </a:p>
                    <a:p>
                      <a:pPr algn="ctr"/>
                      <a:endParaRPr lang="en-GB" sz="1200" b="0" i="0" kern="1200" dirty="0">
                        <a:solidFill>
                          <a:schemeClr val="tx1"/>
                        </a:solidFill>
                        <a:latin typeface="Cambria" panose="02040503050406030204" pitchFamily="18" charset="0"/>
                        <a:ea typeface="+mn-ea"/>
                        <a:cs typeface="+mn-cs"/>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Cambria" panose="02040503050406030204" pitchFamily="18" charset="0"/>
                          <a:ea typeface="+mn-ea"/>
                          <a:cs typeface="+mn-cs"/>
                        </a:rPr>
                        <a:t>Property Management Trading Entity (PMTE)</a:t>
                      </a:r>
                    </a:p>
                    <a:p>
                      <a:pPr algn="ctr"/>
                      <a:endParaRPr lang="en-US" sz="1200" b="0" i="0" kern="1200" dirty="0" smtClean="0">
                        <a:solidFill>
                          <a:schemeClr val="tx1"/>
                        </a:solidFill>
                        <a:latin typeface="Cambria" panose="02040503050406030204" pitchFamily="18" charset="0"/>
                        <a:ea typeface="+mn-ea"/>
                        <a:cs typeface="+mn-cs"/>
                      </a:endParaRPr>
                    </a:p>
                    <a:p>
                      <a:pPr algn="ctr"/>
                      <a:r>
                        <a:rPr lang="en-US" sz="1200" b="0" i="0" kern="1200" dirty="0" smtClean="0">
                          <a:solidFill>
                            <a:schemeClr val="tx1"/>
                          </a:solidFill>
                          <a:latin typeface="Cambria" panose="02040503050406030204" pitchFamily="18" charset="0"/>
                          <a:ea typeface="+mn-ea"/>
                          <a:cs typeface="+mn-cs"/>
                        </a:rPr>
                        <a:t>Agrément South Africa Act, 2015</a:t>
                      </a:r>
                    </a:p>
                    <a:p>
                      <a:pPr algn="ctr"/>
                      <a:endParaRPr lang="en-US" sz="1200" b="0" i="0" kern="1200" dirty="0" smtClean="0">
                        <a:solidFill>
                          <a:schemeClr val="tx1"/>
                        </a:solidFill>
                        <a:latin typeface="Cambria" panose="02040503050406030204" pitchFamily="18" charset="0"/>
                        <a:ea typeface="+mn-ea"/>
                        <a:cs typeface="+mn-cs"/>
                      </a:endParaRPr>
                    </a:p>
                    <a:p>
                      <a:pPr algn="ctr"/>
                      <a:r>
                        <a:rPr lang="en-US" sz="1200" b="0" i="0" kern="1200" dirty="0" smtClean="0">
                          <a:solidFill>
                            <a:schemeClr val="tx1"/>
                          </a:solidFill>
                          <a:latin typeface="Cambria" panose="02040503050406030204" pitchFamily="18" charset="0"/>
                          <a:ea typeface="+mn-ea"/>
                          <a:cs typeface="+mn-cs"/>
                        </a:rPr>
                        <a:t>Review of 1997 &amp; 1999 Public Works White Papers (and subordinate instruments)  and drafting of a Public Works Act initiated</a:t>
                      </a:r>
                    </a:p>
                    <a:p>
                      <a:pPr algn="ctr"/>
                      <a:endParaRPr lang="en-GB" sz="1200" b="0" i="0" kern="1200" dirty="0">
                        <a:solidFill>
                          <a:schemeClr val="tx1"/>
                        </a:solidFill>
                        <a:latin typeface="Cambria" panose="02040503050406030204" pitchFamily="18" charset="0"/>
                        <a:ea typeface="+mn-ea"/>
                        <a:cs typeface="+mn-cs"/>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GB" sz="1200" b="0" i="0" kern="1200" dirty="0" smtClean="0">
                          <a:solidFill>
                            <a:schemeClr val="tx1"/>
                          </a:solidFill>
                          <a:latin typeface="Cambria" panose="02040503050406030204" pitchFamily="18" charset="0"/>
                          <a:ea typeface="+mn-ea"/>
                          <a:cs typeface="+mn-cs"/>
                        </a:rPr>
                        <a:t>Immovable Asset Register (IAR)</a:t>
                      </a:r>
                    </a:p>
                    <a:p>
                      <a:pPr algn="ctr"/>
                      <a:endParaRPr lang="en-US" sz="1200" b="0" i="0" kern="1200" dirty="0" smtClean="0">
                        <a:solidFill>
                          <a:schemeClr val="tx1"/>
                        </a:solidFill>
                        <a:latin typeface="Cambria" panose="02040503050406030204" pitchFamily="18" charset="0"/>
                        <a:ea typeface="+mn-ea"/>
                        <a:cs typeface="+mn-cs"/>
                      </a:endParaRPr>
                    </a:p>
                    <a:p>
                      <a:pPr algn="ctr"/>
                      <a:r>
                        <a:rPr lang="en-US" sz="1200" b="0" i="0" kern="1200" dirty="0" smtClean="0">
                          <a:solidFill>
                            <a:schemeClr val="tx1"/>
                          </a:solidFill>
                          <a:latin typeface="Cambria" panose="02040503050406030204" pitchFamily="18" charset="0"/>
                          <a:ea typeface="+mn-ea"/>
                          <a:cs typeface="+mn-cs"/>
                        </a:rPr>
                        <a:t>Expropriation</a:t>
                      </a:r>
                      <a:r>
                        <a:rPr lang="en-US" sz="1200" b="0" i="0" kern="1200" baseline="0" dirty="0" smtClean="0">
                          <a:solidFill>
                            <a:schemeClr val="tx1"/>
                          </a:solidFill>
                          <a:latin typeface="Cambria" panose="02040503050406030204" pitchFamily="18" charset="0"/>
                          <a:ea typeface="+mn-ea"/>
                          <a:cs typeface="+mn-cs"/>
                        </a:rPr>
                        <a:t> Bill  </a:t>
                      </a:r>
                      <a:endParaRPr lang="en-GB" sz="1200" b="0" i="0" kern="1200" dirty="0">
                        <a:solidFill>
                          <a:schemeClr val="tx1"/>
                        </a:solidFill>
                        <a:latin typeface="Cambria" panose="02040503050406030204" pitchFamily="18" charset="0"/>
                        <a:ea typeface="+mn-ea"/>
                        <a:cs typeface="+mn-cs"/>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Cambria" panose="02040503050406030204" pitchFamily="18" charset="0"/>
                          <a:ea typeface="+mn-ea"/>
                          <a:cs typeface="+mn-cs"/>
                        </a:rPr>
                        <a:t>Property Management Empowerment Policy</a:t>
                      </a:r>
                    </a:p>
                    <a:p>
                      <a:pPr algn="ctr"/>
                      <a:endParaRPr lang="en-GB" sz="1200" b="0" i="0" kern="1200" dirty="0">
                        <a:solidFill>
                          <a:schemeClr val="tx1"/>
                        </a:solidFill>
                        <a:latin typeface="Cambria" panose="02040503050406030204" pitchFamily="18" charset="0"/>
                        <a:ea typeface="+mn-ea"/>
                        <a:cs typeface="+mn-cs"/>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393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1" dirty="0" smtClean="0">
                          <a:latin typeface="Cambria" panose="02040503050406030204" pitchFamily="18" charset="0"/>
                        </a:rPr>
                        <a:t>1994</a:t>
                      </a:r>
                      <a:endParaRPr lang="en-GB" sz="1200" b="1"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solidFill>
                            <a:schemeClr val="tx1"/>
                          </a:solidFill>
                          <a:latin typeface="Cambria" panose="02040503050406030204" pitchFamily="18" charset="0"/>
                        </a:rPr>
                        <a:t>1997</a:t>
                      </a:r>
                      <a:endParaRPr lang="en-GB" sz="1200" b="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solidFill>
                            <a:schemeClr val="tx1"/>
                          </a:solidFill>
                          <a:latin typeface="Cambria" panose="02040503050406030204" pitchFamily="18" charset="0"/>
                        </a:rPr>
                        <a:t>1999</a:t>
                      </a:r>
                      <a:endParaRPr lang="en-GB" sz="1200" b="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latin typeface="Cambria" panose="02040503050406030204" pitchFamily="18" charset="0"/>
                        </a:rPr>
                        <a:t>2000</a:t>
                      </a:r>
                      <a:endParaRPr lang="en-GB" sz="1200" b="0"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1" dirty="0" smtClean="0">
                          <a:latin typeface="Cambria" panose="02040503050406030204" pitchFamily="18" charset="0"/>
                        </a:rPr>
                        <a:t>2003</a:t>
                      </a:r>
                      <a:endParaRPr lang="en-GB" sz="1200" b="1"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latin typeface="Cambria" panose="02040503050406030204" pitchFamily="18" charset="0"/>
                        </a:rPr>
                        <a:t>2004</a:t>
                      </a:r>
                      <a:endParaRPr lang="en-GB" sz="1200" b="0"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solidFill>
                            <a:schemeClr val="tx1"/>
                          </a:solidFill>
                          <a:latin typeface="Cambria" panose="02040503050406030204" pitchFamily="18" charset="0"/>
                        </a:rPr>
                        <a:t>2007</a:t>
                      </a:r>
                      <a:endParaRPr lang="en-GB" sz="1200" b="0" dirty="0">
                        <a:solidFill>
                          <a:schemeClr val="tx1"/>
                        </a:solidFill>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latin typeface="Cambria" panose="02040503050406030204" pitchFamily="18" charset="0"/>
                        </a:rPr>
                        <a:t>2008</a:t>
                      </a:r>
                      <a:endParaRPr lang="en-GB" sz="1200" b="0"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latin typeface="Cambria" panose="02040503050406030204" pitchFamily="18" charset="0"/>
                        </a:rPr>
                        <a:t>2009</a:t>
                      </a:r>
                      <a:endParaRPr lang="en-GB" sz="1200" b="0"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1" dirty="0" smtClean="0">
                          <a:latin typeface="Cambria" panose="02040503050406030204" pitchFamily="18" charset="0"/>
                        </a:rPr>
                        <a:t>2010</a:t>
                      </a:r>
                      <a:endParaRPr lang="en-GB" sz="1200" b="1"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1" i="1" dirty="0" smtClean="0">
                          <a:latin typeface="Cambria" panose="02040503050406030204" pitchFamily="18" charset="0"/>
                        </a:rPr>
                        <a:t>2012</a:t>
                      </a:r>
                      <a:endParaRPr lang="en-GB" sz="1200" b="1" i="1"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latin typeface="Cambria" panose="02040503050406030204" pitchFamily="18" charset="0"/>
                        </a:rPr>
                        <a:t>2014</a:t>
                      </a:r>
                      <a:endParaRPr lang="en-GB" sz="1200" b="0"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latin typeface="Cambria" panose="02040503050406030204" pitchFamily="18" charset="0"/>
                        </a:rPr>
                        <a:t>2015</a:t>
                      </a:r>
                      <a:endParaRPr lang="en-GB" sz="1200" b="0"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latin typeface="Cambria" panose="02040503050406030204" pitchFamily="18" charset="0"/>
                        </a:rPr>
                        <a:t>2016</a:t>
                      </a:r>
                      <a:endParaRPr lang="en-GB" sz="1200" b="0"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sz="1200" b="0" dirty="0" smtClean="0">
                          <a:latin typeface="Cambria" panose="02040503050406030204" pitchFamily="18" charset="0"/>
                        </a:rPr>
                        <a:t>2017</a:t>
                      </a:r>
                      <a:endParaRPr lang="en-GB" sz="1200" b="0" dirty="0">
                        <a:latin typeface="Cambria" panose="02040503050406030204" pitchFamily="18" charset="0"/>
                      </a:endParaRPr>
                    </a:p>
                  </a:txBody>
                  <a:tcPr vert="vert27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Arrow Connector 8"/>
          <p:cNvCxnSpPr/>
          <p:nvPr/>
        </p:nvCxnSpPr>
        <p:spPr>
          <a:xfrm>
            <a:off x="244116" y="5085184"/>
            <a:ext cx="8899884" cy="0"/>
          </a:xfrm>
          <a:prstGeom prst="straightConnector1">
            <a:avLst/>
          </a:prstGeom>
          <a:noFill/>
          <a:ln w="76200" cap="flat" cmpd="sng" algn="ctr">
            <a:solidFill>
              <a:sysClr val="windowText" lastClr="000000"/>
            </a:solidFill>
            <a:prstDash val="sysDash"/>
            <a:tailEnd type="triangle"/>
          </a:ln>
          <a:effectLst/>
        </p:spPr>
      </p:cxnSp>
      <p:sp>
        <p:nvSpPr>
          <p:cNvPr id="10" name="TextBox 9"/>
          <p:cNvSpPr txBox="1"/>
          <p:nvPr/>
        </p:nvSpPr>
        <p:spPr>
          <a:xfrm>
            <a:off x="7740352" y="6237312"/>
            <a:ext cx="1080120" cy="461665"/>
          </a:xfrm>
          <a:prstGeom prst="rect">
            <a:avLst/>
          </a:prstGeom>
          <a:noFill/>
        </p:spPr>
        <p:txBody>
          <a:bodyPr wrap="square" rtlCol="0">
            <a:spAutoFit/>
          </a:bodyPr>
          <a:lstStyle/>
          <a:p>
            <a:pPr algn="ctr"/>
            <a:r>
              <a:rPr lang="en-US" sz="2400" b="1" dirty="0" smtClean="0">
                <a:latin typeface="Calibri" panose="020F0502020204030204" pitchFamily="34" charset="0"/>
              </a:rPr>
              <a:t>Slide 6</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4255947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3. NEED FOR PUBLIC WORKS ACT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7" name="Content Placeholder 1"/>
          <p:cNvSpPr txBox="1">
            <a:spLocks/>
          </p:cNvSpPr>
          <p:nvPr/>
        </p:nvSpPr>
        <p:spPr>
          <a:xfrm>
            <a:off x="209872" y="908720"/>
            <a:ext cx="86106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138" indent="-465138" algn="just">
              <a:spcBef>
                <a:spcPts val="1200"/>
              </a:spcBef>
              <a:buFont typeface="Wingdings" panose="05000000000000000000" pitchFamily="2" charset="2"/>
              <a:buChar char="q"/>
            </a:pPr>
            <a:r>
              <a:rPr lang="en-ZA" sz="2200" dirty="0" smtClean="0">
                <a:latin typeface="Cambria" panose="02040503050406030204" pitchFamily="18" charset="0"/>
                <a:ea typeface="Tahoma" panose="020B0604030504040204" pitchFamily="34" charset="0"/>
                <a:cs typeface="Tahoma" panose="020B0604030504040204" pitchFamily="34" charset="0"/>
              </a:rPr>
              <a:t>In the Minister of Public Works’ </a:t>
            </a:r>
            <a:r>
              <a:rPr lang="en-ZA" sz="2200" b="1" i="1" dirty="0" smtClean="0">
                <a:latin typeface="Cambria" panose="02040503050406030204" pitchFamily="18" charset="0"/>
                <a:ea typeface="Tahoma" panose="020B0604030504040204" pitchFamily="34" charset="0"/>
                <a:cs typeface="Tahoma" panose="020B0604030504040204" pitchFamily="34" charset="0"/>
              </a:rPr>
              <a:t>Five year Policy Statement and Vision for 2014-2019</a:t>
            </a:r>
            <a:r>
              <a:rPr lang="en-ZA" sz="2200" dirty="0" smtClean="0">
                <a:latin typeface="Cambria" panose="02040503050406030204" pitchFamily="18" charset="0"/>
                <a:ea typeface="Tahoma" panose="020B0604030504040204" pitchFamily="34" charset="0"/>
                <a:cs typeface="Tahoma" panose="020B0604030504040204" pitchFamily="34" charset="0"/>
              </a:rPr>
              <a:t>, he stated as follows –</a:t>
            </a:r>
          </a:p>
          <a:p>
            <a:pPr marL="720725" indent="0" algn="just">
              <a:spcBef>
                <a:spcPts val="1200"/>
              </a:spcBef>
              <a:buFont typeface="Arial" pitchFamily="34" charset="0"/>
              <a:buNone/>
            </a:pPr>
            <a:r>
              <a:rPr lang="en-ZA" sz="2000" i="1" dirty="0" smtClean="0">
                <a:latin typeface="Cambria" panose="02040503050406030204" pitchFamily="18" charset="0"/>
                <a:ea typeface="Tahoma" panose="020B0604030504040204" pitchFamily="34" charset="0"/>
                <a:cs typeface="Tahoma" panose="020B0604030504040204" pitchFamily="34" charset="0"/>
              </a:rPr>
              <a:t>“… we have to embark on a thorough policy review. We have to go through the White Paper process culminating in a Public Works Act by the end of this Administration … </a:t>
            </a:r>
            <a:r>
              <a:rPr lang="en-ZA" sz="2000" b="1" i="1" dirty="0" smtClean="0">
                <a:latin typeface="Cambria" panose="02040503050406030204" pitchFamily="18" charset="0"/>
                <a:ea typeface="Tahoma" panose="020B0604030504040204" pitchFamily="34" charset="0"/>
                <a:cs typeface="Tahoma" panose="020B0604030504040204" pitchFamily="34" charset="0"/>
              </a:rPr>
              <a:t>to refresh and clarify our mandate and to establish a platform for sustainable development.”</a:t>
            </a:r>
            <a:endParaRPr lang="en-ZA" sz="2000" b="1" dirty="0" smtClean="0">
              <a:latin typeface="Cambria" panose="02040503050406030204" pitchFamily="18" charset="0"/>
              <a:ea typeface="Tahoma" panose="020B0604030504040204" pitchFamily="34" charset="0"/>
              <a:cs typeface="Tahoma" panose="020B0604030504040204" pitchFamily="34" charset="0"/>
            </a:endParaRPr>
          </a:p>
          <a:p>
            <a:pPr marL="465138" indent="-465138" algn="just">
              <a:buFont typeface="Wingdings" panose="05000000000000000000" pitchFamily="2" charset="2"/>
              <a:buChar char="q"/>
            </a:pPr>
            <a:endParaRPr lang="en-ZA" sz="2200" dirty="0" smtClean="0">
              <a:latin typeface="Cambria" panose="02040503050406030204" pitchFamily="18" charset="0"/>
              <a:ea typeface="Tahoma" panose="020B0604030504040204" pitchFamily="34" charset="0"/>
              <a:cs typeface="Tahoma" panose="020B0604030504040204" pitchFamily="34" charset="0"/>
            </a:endParaRPr>
          </a:p>
          <a:p>
            <a:pPr marL="465138" indent="-465138" algn="just">
              <a:buFont typeface="Wingdings" panose="05000000000000000000" pitchFamily="2" charset="2"/>
              <a:buChar char="q"/>
            </a:pPr>
            <a:r>
              <a:rPr lang="en-ZA" sz="2200" dirty="0" smtClean="0">
                <a:latin typeface="Cambria" panose="02040503050406030204" pitchFamily="18" charset="0"/>
                <a:ea typeface="Tahoma" panose="020B0604030504040204" pitchFamily="34" charset="0"/>
                <a:cs typeface="Tahoma" panose="020B0604030504040204" pitchFamily="34" charset="0"/>
              </a:rPr>
              <a:t>In its </a:t>
            </a:r>
            <a:r>
              <a:rPr lang="en-ZA" sz="2200" b="1" dirty="0" smtClean="0">
                <a:latin typeface="Cambria" panose="02040503050406030204" pitchFamily="18" charset="0"/>
                <a:ea typeface="Tahoma" panose="020B0604030504040204" pitchFamily="34" charset="0"/>
                <a:cs typeface="Tahoma" panose="020B0604030504040204" pitchFamily="34" charset="0"/>
              </a:rPr>
              <a:t>2014-2019 Strategic Plan</a:t>
            </a:r>
            <a:r>
              <a:rPr lang="en-ZA" sz="2200" dirty="0" smtClean="0">
                <a:latin typeface="Cambria" panose="02040503050406030204" pitchFamily="18" charset="0"/>
                <a:ea typeface="Tahoma" panose="020B0604030504040204" pitchFamily="34" charset="0"/>
                <a:cs typeface="Tahoma" panose="020B0604030504040204" pitchFamily="34" charset="0"/>
              </a:rPr>
              <a:t>, the Department stated its intent to review the White Papers over the MTEF period –</a:t>
            </a:r>
          </a:p>
          <a:p>
            <a:pPr marL="719138" indent="0" algn="just">
              <a:spcBef>
                <a:spcPts val="1200"/>
              </a:spcBef>
              <a:buFont typeface="Arial" pitchFamily="34" charset="0"/>
              <a:buNone/>
            </a:pPr>
            <a:r>
              <a:rPr lang="en-ZA" sz="2000" i="1" dirty="0" smtClean="0">
                <a:latin typeface="Cambria" panose="02040503050406030204" pitchFamily="18" charset="0"/>
                <a:ea typeface="Tahoma" panose="020B0604030504040204" pitchFamily="34" charset="0"/>
                <a:cs typeface="Tahoma" panose="020B0604030504040204" pitchFamily="34" charset="0"/>
              </a:rPr>
              <a:t>“In reviewing and revising the current White Papers, the Department will inter-alia, explore </a:t>
            </a:r>
            <a:r>
              <a:rPr lang="en-ZA" sz="2000" b="1" i="1" dirty="0" smtClean="0">
                <a:latin typeface="Cambria" panose="02040503050406030204" pitchFamily="18" charset="0"/>
                <a:ea typeface="Tahoma" panose="020B0604030504040204" pitchFamily="34" charset="0"/>
                <a:cs typeface="Tahoma" panose="020B0604030504040204" pitchFamily="34" charset="0"/>
              </a:rPr>
              <a:t>strengthening the regulatory role of the Department in the … </a:t>
            </a:r>
            <a:r>
              <a:rPr lang="en-ZA" sz="2000" b="1" dirty="0" smtClean="0">
                <a:latin typeface="Cambria" panose="02040503050406030204" pitchFamily="18" charset="0"/>
                <a:ea typeface="Tahoma" panose="020B0604030504040204" pitchFamily="34" charset="0"/>
                <a:cs typeface="Tahoma" panose="020B0604030504040204" pitchFamily="34" charset="0"/>
              </a:rPr>
              <a:t>(Construction and Property Sectors)</a:t>
            </a:r>
            <a:r>
              <a:rPr lang="en-ZA" sz="2000" b="1" i="1" dirty="0" smtClean="0">
                <a:latin typeface="Cambria" panose="02040503050406030204" pitchFamily="18" charset="0"/>
                <a:ea typeface="Tahoma" panose="020B0604030504040204" pitchFamily="34" charset="0"/>
                <a:cs typeface="Tahoma" panose="020B0604030504040204" pitchFamily="34" charset="0"/>
              </a:rPr>
              <a:t>, </a:t>
            </a:r>
            <a:r>
              <a:rPr lang="en-ZA" sz="2000" i="1" dirty="0" smtClean="0">
                <a:latin typeface="Cambria" panose="02040503050406030204" pitchFamily="18" charset="0"/>
                <a:ea typeface="Tahoma" panose="020B0604030504040204" pitchFamily="34" charset="0"/>
                <a:cs typeface="Tahoma" panose="020B0604030504040204" pitchFamily="34" charset="0"/>
              </a:rPr>
              <a:t>while </a:t>
            </a:r>
            <a:r>
              <a:rPr lang="en-ZA" sz="2000" b="1" i="1" dirty="0" smtClean="0">
                <a:latin typeface="Cambria" panose="02040503050406030204" pitchFamily="18" charset="0"/>
                <a:ea typeface="Tahoma" panose="020B0604030504040204" pitchFamily="34" charset="0"/>
                <a:cs typeface="Tahoma" panose="020B0604030504040204" pitchFamily="34" charset="0"/>
              </a:rPr>
              <a:t>furthering transformation </a:t>
            </a:r>
            <a:r>
              <a:rPr lang="en-ZA" sz="2000" i="1" dirty="0" smtClean="0">
                <a:latin typeface="Cambria" panose="02040503050406030204" pitchFamily="18" charset="0"/>
                <a:ea typeface="Tahoma" panose="020B0604030504040204" pitchFamily="34" charset="0"/>
                <a:cs typeface="Tahoma" panose="020B0604030504040204" pitchFamily="34" charset="0"/>
              </a:rPr>
              <a:t>and paving the way for the development of the Public Works Act during the current MTEF period.”</a:t>
            </a:r>
            <a:endParaRPr lang="en-ZA" sz="2000" dirty="0">
              <a:latin typeface="Cambria" panose="02040503050406030204" pitchFamily="18" charset="0"/>
            </a:endParaRPr>
          </a:p>
        </p:txBody>
      </p:sp>
      <p:sp>
        <p:nvSpPr>
          <p:cNvPr id="9" name="TextBox 8"/>
          <p:cNvSpPr txBox="1"/>
          <p:nvPr/>
        </p:nvSpPr>
        <p:spPr>
          <a:xfrm>
            <a:off x="7775472" y="6164287"/>
            <a:ext cx="1080120" cy="461665"/>
          </a:xfrm>
          <a:prstGeom prst="rect">
            <a:avLst/>
          </a:prstGeom>
          <a:noFill/>
        </p:spPr>
        <p:txBody>
          <a:bodyPr wrap="square" rtlCol="0">
            <a:spAutoFit/>
          </a:bodyPr>
          <a:lstStyle/>
          <a:p>
            <a:pPr algn="ctr"/>
            <a:r>
              <a:rPr lang="en-US" sz="2400" b="1" dirty="0" smtClean="0">
                <a:latin typeface="Calibri" panose="020F0502020204030204" pitchFamily="34" charset="0"/>
              </a:rPr>
              <a:t>Slide 7</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3931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813"/>
            <a:ext cx="9144000" cy="812800"/>
          </a:xfrm>
        </p:spPr>
        <p:txBody>
          <a:bodyPr/>
          <a:lstStyle/>
          <a:p>
            <a:pPr>
              <a:defRPr/>
            </a:pPr>
            <a:r>
              <a:rPr lang="en-ZA" sz="2400" b="1" dirty="0" smtClean="0">
                <a:solidFill>
                  <a:schemeClr val="tx1"/>
                </a:solidFill>
                <a:latin typeface="Arial" panose="020B0604020202020204" pitchFamily="34" charset="0"/>
                <a:ea typeface="Calibri" pitchFamily="34" charset="0"/>
                <a:cs typeface="Arial" panose="020B0604020202020204" pitchFamily="34" charset="0"/>
              </a:rPr>
              <a:t>4. PROBLEM STATEMENT </a:t>
            </a:r>
          </a:p>
        </p:txBody>
      </p:sp>
      <p:sp>
        <p:nvSpPr>
          <p:cNvPr id="5" name="Line 3"/>
          <p:cNvSpPr>
            <a:spLocks noChangeShapeType="1"/>
          </p:cNvSpPr>
          <p:nvPr/>
        </p:nvSpPr>
        <p:spPr bwMode="auto">
          <a:xfrm>
            <a:off x="0" y="0"/>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ZA" sz="2400" smtClean="0">
              <a:solidFill>
                <a:srgbClr val="000000"/>
              </a:solidFill>
              <a:latin typeface="Times New Roman" pitchFamily="18" charset="0"/>
              <a:cs typeface="Arial" pitchFamily="34" charset="0"/>
            </a:endParaRPr>
          </a:p>
        </p:txBody>
      </p:sp>
      <p:sp>
        <p:nvSpPr>
          <p:cNvPr id="8" name="Content Placeholder 1"/>
          <p:cNvSpPr txBox="1">
            <a:spLocks/>
          </p:cNvSpPr>
          <p:nvPr/>
        </p:nvSpPr>
        <p:spPr>
          <a:xfrm>
            <a:off x="354360" y="1052736"/>
            <a:ext cx="8435280" cy="51595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0"/>
              </a:spcBef>
              <a:spcAft>
                <a:spcPts val="1200"/>
              </a:spcAft>
              <a:buFont typeface="+mj-lt"/>
              <a:buAutoNum type="arabicPeriod"/>
            </a:pPr>
            <a:r>
              <a:rPr lang="en-GB" sz="2200" smtClean="0">
                <a:latin typeface="Cambria" panose="02040503050406030204" pitchFamily="18" charset="0"/>
              </a:rPr>
              <a:t>The Department of Public Works has two existing white papers developed in 1997 and 1999. The development of both these Papers was premised on the then overarching “Reconstruction and Development” policy. Changes in the social, political, and economic landscapes, nationally and internationally necessitate the revision of the 2 White Papers. </a:t>
            </a:r>
          </a:p>
          <a:p>
            <a:pPr marL="457200" indent="-457200" algn="just">
              <a:spcBef>
                <a:spcPts val="0"/>
              </a:spcBef>
              <a:spcAft>
                <a:spcPts val="1200"/>
              </a:spcAft>
              <a:buFont typeface="+mj-lt"/>
              <a:buAutoNum type="arabicPeriod"/>
            </a:pPr>
            <a:r>
              <a:rPr lang="en-GB" sz="2200" smtClean="0">
                <a:latin typeface="Cambria" panose="02040503050406030204" pitchFamily="18" charset="0"/>
              </a:rPr>
              <a:t>Furthermore, the Department of Public Works does not have a comprehensive Act that defines its mandate, but rather relies on various pieces of Legislation, Cabinet instructions, and historical practices. </a:t>
            </a:r>
          </a:p>
          <a:p>
            <a:pPr marL="457200" indent="-457200" algn="just">
              <a:spcBef>
                <a:spcPts val="0"/>
              </a:spcBef>
              <a:spcAft>
                <a:spcPts val="1200"/>
              </a:spcAft>
              <a:buFont typeface="+mj-lt"/>
              <a:buAutoNum type="arabicPeriod"/>
            </a:pPr>
            <a:r>
              <a:rPr lang="en-GB" sz="2200" smtClean="0">
                <a:latin typeface="Cambria" panose="02040503050406030204" pitchFamily="18" charset="0"/>
              </a:rPr>
              <a:t>Policy-practice gaps and inhibitors - </a:t>
            </a:r>
            <a:r>
              <a:rPr lang="en-ZA" sz="2200" smtClean="0">
                <a:latin typeface="Cambria" panose="02040503050406030204" pitchFamily="18" charset="0"/>
              </a:rPr>
              <a:t>Concerns about the impact and sustainability of </a:t>
            </a:r>
            <a:r>
              <a:rPr lang="en-US" sz="2200" smtClean="0">
                <a:latin typeface="Cambria" panose="02040503050406030204" pitchFamily="18" charset="0"/>
              </a:rPr>
              <a:t>public works</a:t>
            </a:r>
            <a:r>
              <a:rPr lang="en-GB" sz="2200" smtClean="0">
                <a:latin typeface="Cambria" panose="02040503050406030204" pitchFamily="18" charset="0"/>
              </a:rPr>
              <a:t> </a:t>
            </a:r>
            <a:r>
              <a:rPr lang="en-US" sz="2200" smtClean="0">
                <a:latin typeface="Cambria" panose="02040503050406030204" pitchFamily="18" charset="0"/>
              </a:rPr>
              <a:t>as an instrument for meeting socio-economic development agenda; </a:t>
            </a:r>
            <a:endParaRPr lang="en-GB" sz="2200" smtClean="0">
              <a:latin typeface="Cambria" panose="02040503050406030204" pitchFamily="18" charset="0"/>
            </a:endParaRPr>
          </a:p>
          <a:p>
            <a:pPr marL="457200" indent="-457200" algn="just">
              <a:spcBef>
                <a:spcPts val="0"/>
              </a:spcBef>
              <a:spcAft>
                <a:spcPts val="1200"/>
              </a:spcAft>
              <a:buFont typeface="+mj-lt"/>
              <a:buAutoNum type="arabicPeriod"/>
            </a:pPr>
            <a:endParaRPr lang="en-GB" sz="2200" smtClean="0">
              <a:latin typeface="Cambria" panose="02040503050406030204" pitchFamily="18" charset="0"/>
            </a:endParaRPr>
          </a:p>
          <a:p>
            <a:pPr marL="457200" indent="-457200" algn="just">
              <a:spcBef>
                <a:spcPts val="0"/>
              </a:spcBef>
              <a:spcAft>
                <a:spcPts val="1200"/>
              </a:spcAft>
              <a:buFont typeface="+mj-lt"/>
              <a:buAutoNum type="arabicPeriod"/>
            </a:pPr>
            <a:endParaRPr lang="en-GB" sz="2200" smtClean="0">
              <a:latin typeface="Cambria" panose="02040503050406030204" pitchFamily="18" charset="0"/>
            </a:endParaRPr>
          </a:p>
          <a:p>
            <a:pPr marL="457200" lvl="1" indent="-457200" algn="just">
              <a:spcBef>
                <a:spcPts val="0"/>
              </a:spcBef>
              <a:spcAft>
                <a:spcPts val="1200"/>
              </a:spcAft>
              <a:buSzPct val="100000"/>
              <a:buFont typeface="+mj-lt"/>
              <a:buAutoNum type="arabicPeriod" startAt="2"/>
            </a:pPr>
            <a:endParaRPr lang="en-ZA" sz="2200" dirty="0">
              <a:latin typeface="Cambria" panose="02040503050406030204" pitchFamily="18" charset="0"/>
              <a:ea typeface="Tahoma" panose="020B0604030504040204" pitchFamily="34" charset="0"/>
              <a:cs typeface="Tahoma" panose="020B0604030504040204" pitchFamily="34" charset="0"/>
            </a:endParaRPr>
          </a:p>
        </p:txBody>
      </p:sp>
      <p:sp>
        <p:nvSpPr>
          <p:cNvPr id="9" name="TextBox 8"/>
          <p:cNvSpPr txBox="1"/>
          <p:nvPr/>
        </p:nvSpPr>
        <p:spPr>
          <a:xfrm>
            <a:off x="7709520" y="6186856"/>
            <a:ext cx="1080120" cy="461665"/>
          </a:xfrm>
          <a:prstGeom prst="rect">
            <a:avLst/>
          </a:prstGeom>
          <a:noFill/>
        </p:spPr>
        <p:txBody>
          <a:bodyPr wrap="square" rtlCol="0">
            <a:spAutoFit/>
          </a:bodyPr>
          <a:lstStyle/>
          <a:p>
            <a:pPr algn="ctr"/>
            <a:r>
              <a:rPr lang="en-US" sz="2400" b="1" dirty="0" smtClean="0">
                <a:latin typeface="Calibri" panose="020F0502020204030204" pitchFamily="34" charset="0"/>
              </a:rPr>
              <a:t>Slide 8</a:t>
            </a:r>
            <a:endParaRPr lang="en-US" sz="2400" b="1" dirty="0">
              <a:latin typeface="Calibri" panose="020F0502020204030204" pitchFamily="34" charset="0"/>
            </a:endParaRPr>
          </a:p>
        </p:txBody>
      </p:sp>
    </p:spTree>
    <p:extLst>
      <p:ext uri="{BB962C8B-B14F-4D97-AF65-F5344CB8AC3E}">
        <p14:creationId xmlns:p14="http://schemas.microsoft.com/office/powerpoint/2010/main" xmlns="" val="2816123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 to the PortfolioCommittee on Public Works 27 02 2018 [Read-Only]" id="{F6ADC13C-C778-40DB-A111-2CBD6907AADA}" vid="{FF60DE7A-8638-4173-A50C-EE23272F0817}"/>
    </a:ext>
  </a:extLst>
</a:theme>
</file>

<file path=ppt/theme/theme2.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 to the PortfolioCommittee on Public Works 27 02 2018 [Read-Only]" id="{F6ADC13C-C778-40DB-A111-2CBD6907AADA}" vid="{F07FF6DF-5CFA-45A9-B5E2-190E7C1458C0}"/>
    </a:ext>
  </a:extLst>
</a:theme>
</file>

<file path=ppt/theme/theme3.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 to the PortfolioCommittee on Public Works 27 02 2018 [Read-Only]" id="{F6ADC13C-C778-40DB-A111-2CBD6907AADA}" vid="{642FBC56-2CFE-4B5B-B851-A27A9526E3A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((21-08-2017) ANC Study Group Briefing on the Expropriation Bill[B4D-2015]</Template>
  <TotalTime>10105</TotalTime>
  <Words>2017</Words>
  <Application>Microsoft Office PowerPoint</Application>
  <PresentationFormat>On-screen Show (4:3)</PresentationFormat>
  <Paragraphs>443</Paragraphs>
  <Slides>31</Slides>
  <Notes>2</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1_Office Theme</vt:lpstr>
      <vt:lpstr>4_Blank</vt:lpstr>
      <vt:lpstr>3_Blank</vt:lpstr>
      <vt:lpstr>Slide 2</vt:lpstr>
      <vt:lpstr>INDEX</vt:lpstr>
      <vt:lpstr>PURPOSE</vt:lpstr>
      <vt:lpstr>CONTENTS</vt:lpstr>
      <vt:lpstr>Slide 6</vt:lpstr>
      <vt:lpstr>1. BACKGROUND </vt:lpstr>
      <vt:lpstr>2. POLICY INTERVENTIONS TIMELINE </vt:lpstr>
      <vt:lpstr>3. NEED FOR PUBLIC WORKS ACT </vt:lpstr>
      <vt:lpstr>4. PROBLEM STATEMENT </vt:lpstr>
      <vt:lpstr>4. PROBLEM STATEMENT </vt:lpstr>
      <vt:lpstr>5. PROJECT PURPOSE </vt:lpstr>
      <vt:lpstr>Slide 13</vt:lpstr>
      <vt:lpstr>6. TARGETS IN TERMS OF THE 2014-19 PLAN </vt:lpstr>
      <vt:lpstr>7. PERFORMANCE: 2014/15 – Q3 2017/18 </vt:lpstr>
      <vt:lpstr>9. HISTORICAL CHALLENGES </vt:lpstr>
      <vt:lpstr>Slide 17</vt:lpstr>
      <vt:lpstr>10. REMEDIAL MEASURES (Definition of Policy Drivers)  </vt:lpstr>
      <vt:lpstr>10. REMEDIAL MEASURES (Definition of Policy Drivers)  </vt:lpstr>
      <vt:lpstr>10. REMEDIAL MEASURES (Definition of Policy Drivers)  </vt:lpstr>
      <vt:lpstr>10. REMEDIAL MEASURES (High Level Project Conceptualisation)  </vt:lpstr>
      <vt:lpstr>10. REMEDIAL MEASURES (High Level Project Map)  </vt:lpstr>
      <vt:lpstr>10. REMEDIAL MEASURES (Mapped Resources/Expertise)  </vt:lpstr>
      <vt:lpstr>10. REMEDIAL MEASURES (Mapped Resources/Expertise)  </vt:lpstr>
      <vt:lpstr>10. REMEDIAL MEASURES (Project Workstreams)  </vt:lpstr>
      <vt:lpstr>10. REMEDIAL MEASURES (Stakeholder Consultation Strategy)  </vt:lpstr>
      <vt:lpstr>10. REMEDIAL MEASURES (Project Institutionalisation)  </vt:lpstr>
      <vt:lpstr>11. PROJECT STATUS (As of 23 February 2018)  </vt:lpstr>
      <vt:lpstr>Slide 29</vt:lpstr>
      <vt:lpstr>13. WAY FORWARD</vt:lpstr>
      <vt:lpstr>14. RECOMMENDATIONS</vt:lpstr>
      <vt:lpstr> THANK YOU ALL  </vt:lpstr>
    </vt:vector>
  </TitlesOfParts>
  <Company>Department of Public 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WORKS     PRESENTATION: EXPROPRIATION BILL [B4D-                     2015]   BRANCH NAME: POLICY, RESEARCH AND                                REGULATION  PRESENTER:       MS. LYDIA BICI- DDG/CPPR DATE:                   26 JULY 2017</dc:title>
  <dc:creator>Mthokozisi Sidambe</dc:creator>
  <cp:lastModifiedBy>PUMZA</cp:lastModifiedBy>
  <cp:revision>534</cp:revision>
  <cp:lastPrinted>2017-11-16T11:49:22Z</cp:lastPrinted>
  <dcterms:created xsi:type="dcterms:W3CDTF">2017-08-21T10:16:32Z</dcterms:created>
  <dcterms:modified xsi:type="dcterms:W3CDTF">2018-02-28T14:27:42Z</dcterms:modified>
</cp:coreProperties>
</file>