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charts/colors2.xml" ContentType="application/vnd.ms-office.chartcolorstyle+xml"/>
  <Override PartName="/ppt/charts/colors3.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85" r:id="rId2"/>
    <p:sldId id="362" r:id="rId3"/>
    <p:sldId id="380" r:id="rId4"/>
    <p:sldId id="361" r:id="rId5"/>
    <p:sldId id="379" r:id="rId6"/>
    <p:sldId id="367" r:id="rId7"/>
    <p:sldId id="372" r:id="rId8"/>
    <p:sldId id="325" r:id="rId9"/>
    <p:sldId id="389" r:id="rId10"/>
    <p:sldId id="373" r:id="rId11"/>
    <p:sldId id="390" r:id="rId12"/>
    <p:sldId id="391" r:id="rId13"/>
    <p:sldId id="392" r:id="rId14"/>
    <p:sldId id="386" r:id="rId15"/>
    <p:sldId id="368" r:id="rId16"/>
    <p:sldId id="388" r:id="rId17"/>
    <p:sldId id="381" r:id="rId18"/>
    <p:sldId id="383" r:id="rId19"/>
    <p:sldId id="385" r:id="rId20"/>
    <p:sldId id="313"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6EDBD"/>
    <a:srgbClr val="BAE18F"/>
    <a:srgbClr val="339966"/>
    <a:srgbClr val="FF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324" autoAdjust="0"/>
  </p:normalViewPr>
  <p:slideViewPr>
    <p:cSldViewPr>
      <p:cViewPr varScale="1">
        <p:scale>
          <a:sx n="110" d="100"/>
          <a:sy n="110" d="100"/>
        </p:scale>
        <p:origin x="-164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120" y="-8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Book3"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Book3"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Book3"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atabase\2014-current%20delivery%20per%20municipalit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tx>
            <c:strRef>
              <c:f>Sheet1!$B$19</c:f>
              <c:strCache>
                <c:ptCount val="1"/>
                <c:pt idx="0">
                  <c:v>Original Cash Flow </c:v>
                </c:pt>
              </c:strCache>
            </c:strRef>
          </c:tx>
          <c:spPr>
            <a:solidFill>
              <a:schemeClr val="accent1"/>
            </a:solidFill>
            <a:ln>
              <a:noFill/>
            </a:ln>
            <a:effectLst/>
          </c:spPr>
          <c:cat>
            <c:strRef>
              <c:f>Sheet1!$A$20:$A$31</c:f>
              <c:strCache>
                <c:ptCount val="12"/>
                <c:pt idx="0">
                  <c:v>April </c:v>
                </c:pt>
                <c:pt idx="1">
                  <c:v>May</c:v>
                </c:pt>
                <c:pt idx="2">
                  <c:v>June</c:v>
                </c:pt>
                <c:pt idx="3">
                  <c:v>July</c:v>
                </c:pt>
                <c:pt idx="4">
                  <c:v>August</c:v>
                </c:pt>
                <c:pt idx="5">
                  <c:v>September</c:v>
                </c:pt>
                <c:pt idx="6">
                  <c:v>October</c:v>
                </c:pt>
                <c:pt idx="7">
                  <c:v>November</c:v>
                </c:pt>
                <c:pt idx="8">
                  <c:v>December</c:v>
                </c:pt>
                <c:pt idx="9">
                  <c:v>January</c:v>
                </c:pt>
                <c:pt idx="10">
                  <c:v>February</c:v>
                </c:pt>
                <c:pt idx="11">
                  <c:v>March</c:v>
                </c:pt>
              </c:strCache>
            </c:strRef>
          </c:cat>
          <c:val>
            <c:numRef>
              <c:f>Sheet1!$B$20:$B$31</c:f>
              <c:numCache>
                <c:formatCode>"R"#,##0_);[Red]\("R"#,##0\)</c:formatCode>
                <c:ptCount val="12"/>
                <c:pt idx="0">
                  <c:v>161052496</c:v>
                </c:pt>
                <c:pt idx="1">
                  <c:v>178983276</c:v>
                </c:pt>
                <c:pt idx="2">
                  <c:v>196317546</c:v>
                </c:pt>
                <c:pt idx="3">
                  <c:v>201703666</c:v>
                </c:pt>
                <c:pt idx="4">
                  <c:v>210083966</c:v>
                </c:pt>
                <c:pt idx="5">
                  <c:v>205352866</c:v>
                </c:pt>
                <c:pt idx="6">
                  <c:v>187050846</c:v>
                </c:pt>
                <c:pt idx="7">
                  <c:v>179805146</c:v>
                </c:pt>
                <c:pt idx="8">
                  <c:v>155301476</c:v>
                </c:pt>
                <c:pt idx="9">
                  <c:v>145096116</c:v>
                </c:pt>
                <c:pt idx="10">
                  <c:v>169554906</c:v>
                </c:pt>
                <c:pt idx="11">
                  <c:v>196376954</c:v>
                </c:pt>
              </c:numCache>
            </c:numRef>
          </c:val>
          <c:extLst xmlns:c16r2="http://schemas.microsoft.com/office/drawing/2015/06/chart">
            <c:ext xmlns:c16="http://schemas.microsoft.com/office/drawing/2014/chart" uri="{C3380CC4-5D6E-409C-BE32-E72D297353CC}">
              <c16:uniqueId val="{00000000-98F6-44F2-80EA-ED2BCFE00DF9}"/>
            </c:ext>
          </c:extLst>
        </c:ser>
        <c:ser>
          <c:idx val="1"/>
          <c:order val="1"/>
          <c:tx>
            <c:strRef>
              <c:f>Sheet1!$C$19</c:f>
              <c:strCache>
                <c:ptCount val="1"/>
                <c:pt idx="0">
                  <c:v>Actual Expenditure</c:v>
                </c:pt>
              </c:strCache>
            </c:strRef>
          </c:tx>
          <c:spPr>
            <a:solidFill>
              <a:schemeClr val="accent2"/>
            </a:solidFill>
            <a:ln>
              <a:noFill/>
            </a:ln>
            <a:effectLst/>
          </c:spPr>
          <c:cat>
            <c:strRef>
              <c:f>Sheet1!$A$20:$A$31</c:f>
              <c:strCache>
                <c:ptCount val="12"/>
                <c:pt idx="0">
                  <c:v>April </c:v>
                </c:pt>
                <c:pt idx="1">
                  <c:v>May</c:v>
                </c:pt>
                <c:pt idx="2">
                  <c:v>June</c:v>
                </c:pt>
                <c:pt idx="3">
                  <c:v>July</c:v>
                </c:pt>
                <c:pt idx="4">
                  <c:v>August</c:v>
                </c:pt>
                <c:pt idx="5">
                  <c:v>September</c:v>
                </c:pt>
                <c:pt idx="6">
                  <c:v>October</c:v>
                </c:pt>
                <c:pt idx="7">
                  <c:v>November</c:v>
                </c:pt>
                <c:pt idx="8">
                  <c:v>December</c:v>
                </c:pt>
                <c:pt idx="9">
                  <c:v>January</c:v>
                </c:pt>
                <c:pt idx="10">
                  <c:v>February</c:v>
                </c:pt>
                <c:pt idx="11">
                  <c:v>March</c:v>
                </c:pt>
              </c:strCache>
            </c:strRef>
          </c:cat>
          <c:val>
            <c:numRef>
              <c:f>Sheet1!$C$20:$C$31</c:f>
              <c:numCache>
                <c:formatCode>#,##0.00</c:formatCode>
                <c:ptCount val="12"/>
                <c:pt idx="0">
                  <c:v>133493203.52</c:v>
                </c:pt>
                <c:pt idx="1">
                  <c:v>117908389.22</c:v>
                </c:pt>
                <c:pt idx="2">
                  <c:v>83278395.519999996</c:v>
                </c:pt>
                <c:pt idx="3">
                  <c:v>140179784.41</c:v>
                </c:pt>
                <c:pt idx="4">
                  <c:v>109106342.42</c:v>
                </c:pt>
                <c:pt idx="5">
                  <c:v>196098464</c:v>
                </c:pt>
                <c:pt idx="6">
                  <c:v>123278937.95</c:v>
                </c:pt>
                <c:pt idx="7">
                  <c:v>121852862.06999999</c:v>
                </c:pt>
                <c:pt idx="8">
                  <c:v>480808239.60000002</c:v>
                </c:pt>
                <c:pt idx="9">
                  <c:v>109735282.33</c:v>
                </c:pt>
              </c:numCache>
            </c:numRef>
          </c:val>
          <c:extLst xmlns:c16r2="http://schemas.microsoft.com/office/drawing/2015/06/chart">
            <c:ext xmlns:c16="http://schemas.microsoft.com/office/drawing/2014/chart" uri="{C3380CC4-5D6E-409C-BE32-E72D297353CC}">
              <c16:uniqueId val="{00000001-98F6-44F2-80EA-ED2BCFE00DF9}"/>
            </c:ext>
          </c:extLst>
        </c:ser>
        <c:dLbls/>
        <c:gapWidth val="219"/>
        <c:overlap val="-27"/>
        <c:axId val="67180800"/>
        <c:axId val="67346432"/>
      </c:barChart>
      <c:catAx>
        <c:axId val="6718080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7346432"/>
        <c:crosses val="autoZero"/>
        <c:auto val="1"/>
        <c:lblAlgn val="ctr"/>
        <c:lblOffset val="100"/>
      </c:catAx>
      <c:valAx>
        <c:axId val="67346432"/>
        <c:scaling>
          <c:orientation val="minMax"/>
        </c:scaling>
        <c:axPos val="l"/>
        <c:majorGridlines>
          <c:spPr>
            <a:ln w="9525" cap="flat" cmpd="sng" algn="ctr">
              <a:solidFill>
                <a:schemeClr val="tx1">
                  <a:lumMod val="15000"/>
                  <a:lumOff val="85000"/>
                </a:schemeClr>
              </a:solidFill>
              <a:round/>
            </a:ln>
            <a:effectLst/>
          </c:spPr>
        </c:majorGridlines>
        <c:numFmt formatCode="&quot;R&quot;#,##0_);[Red]\(&quot;R&quot;#,##0\)" sourceLinked="1"/>
        <c:maj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718080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sz="14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tx>
            <c:strRef>
              <c:f>Sheet1!$C$70</c:f>
              <c:strCache>
                <c:ptCount val="1"/>
                <c:pt idx="0">
                  <c:v>Rev Plan</c:v>
                </c:pt>
              </c:strCache>
            </c:strRef>
          </c:tx>
          <c:spPr>
            <a:solidFill>
              <a:schemeClr val="accent1"/>
            </a:solidFill>
            <a:ln>
              <a:noFill/>
            </a:ln>
            <a:effectLst/>
          </c:spPr>
          <c:cat>
            <c:strRef>
              <c:f>Sheet1!$A$71:$B$82</c:f>
              <c:strCache>
                <c:ptCount val="12"/>
                <c:pt idx="0">
                  <c:v>Apr</c:v>
                </c:pt>
                <c:pt idx="1">
                  <c:v>May</c:v>
                </c:pt>
                <c:pt idx="2">
                  <c:v>Jun</c:v>
                </c:pt>
                <c:pt idx="3">
                  <c:v>Jul</c:v>
                </c:pt>
                <c:pt idx="4">
                  <c:v>Aug</c:v>
                </c:pt>
                <c:pt idx="5">
                  <c:v>Sep</c:v>
                </c:pt>
                <c:pt idx="6">
                  <c:v>Oct</c:v>
                </c:pt>
                <c:pt idx="7">
                  <c:v>Nov</c:v>
                </c:pt>
                <c:pt idx="8">
                  <c:v>Dec</c:v>
                </c:pt>
                <c:pt idx="9">
                  <c:v>Jan</c:v>
                </c:pt>
                <c:pt idx="10">
                  <c:v>Feb</c:v>
                </c:pt>
                <c:pt idx="11">
                  <c:v>Mar</c:v>
                </c:pt>
              </c:strCache>
            </c:strRef>
          </c:cat>
          <c:val>
            <c:numRef>
              <c:f>Sheet1!$C$71:$C$82</c:f>
              <c:numCache>
                <c:formatCode>General</c:formatCode>
                <c:ptCount val="12"/>
                <c:pt idx="0">
                  <c:v>0</c:v>
                </c:pt>
                <c:pt idx="1">
                  <c:v>0</c:v>
                </c:pt>
                <c:pt idx="2">
                  <c:v>0</c:v>
                </c:pt>
                <c:pt idx="3">
                  <c:v>0</c:v>
                </c:pt>
                <c:pt idx="4">
                  <c:v>975</c:v>
                </c:pt>
                <c:pt idx="5">
                  <c:v>0</c:v>
                </c:pt>
                <c:pt idx="6">
                  <c:v>466</c:v>
                </c:pt>
                <c:pt idx="7">
                  <c:v>743</c:v>
                </c:pt>
                <c:pt idx="8">
                  <c:v>412</c:v>
                </c:pt>
                <c:pt idx="9">
                  <c:v>414</c:v>
                </c:pt>
                <c:pt idx="10">
                  <c:v>411</c:v>
                </c:pt>
                <c:pt idx="11">
                  <c:v>396</c:v>
                </c:pt>
              </c:numCache>
            </c:numRef>
          </c:val>
          <c:extLst xmlns:c16r2="http://schemas.microsoft.com/office/drawing/2015/06/chart">
            <c:ext xmlns:c16="http://schemas.microsoft.com/office/drawing/2014/chart" uri="{C3380CC4-5D6E-409C-BE32-E72D297353CC}">
              <c16:uniqueId val="{00000000-647C-49C6-A01F-148F02E06C7F}"/>
            </c:ext>
          </c:extLst>
        </c:ser>
        <c:ser>
          <c:idx val="1"/>
          <c:order val="1"/>
          <c:tx>
            <c:strRef>
              <c:f>Sheet1!$D$70</c:f>
              <c:strCache>
                <c:ptCount val="1"/>
                <c:pt idx="0">
                  <c:v>Actual</c:v>
                </c:pt>
              </c:strCache>
            </c:strRef>
          </c:tx>
          <c:spPr>
            <a:solidFill>
              <a:schemeClr val="accent2"/>
            </a:solidFill>
            <a:ln>
              <a:noFill/>
            </a:ln>
            <a:effectLst/>
          </c:spPr>
          <c:cat>
            <c:strRef>
              <c:f>Sheet1!$A$71:$B$82</c:f>
              <c:strCache>
                <c:ptCount val="12"/>
                <c:pt idx="0">
                  <c:v>Apr</c:v>
                </c:pt>
                <c:pt idx="1">
                  <c:v>May</c:v>
                </c:pt>
                <c:pt idx="2">
                  <c:v>Jun</c:v>
                </c:pt>
                <c:pt idx="3">
                  <c:v>Jul</c:v>
                </c:pt>
                <c:pt idx="4">
                  <c:v>Aug</c:v>
                </c:pt>
                <c:pt idx="5">
                  <c:v>Sep</c:v>
                </c:pt>
                <c:pt idx="6">
                  <c:v>Oct</c:v>
                </c:pt>
                <c:pt idx="7">
                  <c:v>Nov</c:v>
                </c:pt>
                <c:pt idx="8">
                  <c:v>Dec</c:v>
                </c:pt>
                <c:pt idx="9">
                  <c:v>Jan</c:v>
                </c:pt>
                <c:pt idx="10">
                  <c:v>Feb</c:v>
                </c:pt>
                <c:pt idx="11">
                  <c:v>Mar</c:v>
                </c:pt>
              </c:strCache>
            </c:strRef>
          </c:cat>
          <c:val>
            <c:numRef>
              <c:f>Sheet1!$D$71:$D$82</c:f>
              <c:numCache>
                <c:formatCode>General</c:formatCode>
                <c:ptCount val="12"/>
                <c:pt idx="0">
                  <c:v>0</c:v>
                </c:pt>
                <c:pt idx="1">
                  <c:v>0</c:v>
                </c:pt>
                <c:pt idx="2">
                  <c:v>0</c:v>
                </c:pt>
                <c:pt idx="3">
                  <c:v>0</c:v>
                </c:pt>
                <c:pt idx="4">
                  <c:v>975</c:v>
                </c:pt>
                <c:pt idx="5">
                  <c:v>0</c:v>
                </c:pt>
                <c:pt idx="6">
                  <c:v>0</c:v>
                </c:pt>
                <c:pt idx="7">
                  <c:v>1617</c:v>
                </c:pt>
                <c:pt idx="8">
                  <c:v>0</c:v>
                </c:pt>
                <c:pt idx="9">
                  <c:v>458</c:v>
                </c:pt>
                <c:pt idx="10">
                  <c:v>0</c:v>
                </c:pt>
                <c:pt idx="11">
                  <c:v>0</c:v>
                </c:pt>
              </c:numCache>
            </c:numRef>
          </c:val>
          <c:extLst xmlns:c16r2="http://schemas.microsoft.com/office/drawing/2015/06/chart">
            <c:ext xmlns:c16="http://schemas.microsoft.com/office/drawing/2014/chart" uri="{C3380CC4-5D6E-409C-BE32-E72D297353CC}">
              <c16:uniqueId val="{00000001-647C-49C6-A01F-148F02E06C7F}"/>
            </c:ext>
          </c:extLst>
        </c:ser>
        <c:dLbls/>
        <c:gapWidth val="219"/>
        <c:overlap val="-27"/>
        <c:axId val="67245952"/>
        <c:axId val="67247488"/>
      </c:barChart>
      <c:catAx>
        <c:axId val="6724595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7247488"/>
        <c:crosses val="autoZero"/>
        <c:auto val="1"/>
        <c:lblAlgn val="ctr"/>
        <c:lblOffset val="100"/>
      </c:catAx>
      <c:valAx>
        <c:axId val="67247488"/>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7245952"/>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sz="16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tx>
            <c:strRef>
              <c:f>Sheet1!$C$86</c:f>
              <c:strCache>
                <c:ptCount val="1"/>
                <c:pt idx="0">
                  <c:v>Rev Plan</c:v>
                </c:pt>
              </c:strCache>
            </c:strRef>
          </c:tx>
          <c:spPr>
            <a:solidFill>
              <a:schemeClr val="accent1"/>
            </a:solidFill>
            <a:ln>
              <a:noFill/>
            </a:ln>
            <a:effectLst/>
          </c:spPr>
          <c:cat>
            <c:strRef>
              <c:f>Sheet1!$A$87:$B$98</c:f>
              <c:strCache>
                <c:ptCount val="12"/>
                <c:pt idx="0">
                  <c:v>Apr</c:v>
                </c:pt>
                <c:pt idx="1">
                  <c:v>May</c:v>
                </c:pt>
                <c:pt idx="2">
                  <c:v>Jun</c:v>
                </c:pt>
                <c:pt idx="3">
                  <c:v>Jul</c:v>
                </c:pt>
                <c:pt idx="4">
                  <c:v>Aug</c:v>
                </c:pt>
                <c:pt idx="5">
                  <c:v>Sep</c:v>
                </c:pt>
                <c:pt idx="6">
                  <c:v>Oct</c:v>
                </c:pt>
                <c:pt idx="7">
                  <c:v>Nov</c:v>
                </c:pt>
                <c:pt idx="8">
                  <c:v>Dec</c:v>
                </c:pt>
                <c:pt idx="9">
                  <c:v>Jan</c:v>
                </c:pt>
                <c:pt idx="10">
                  <c:v>Feb</c:v>
                </c:pt>
                <c:pt idx="11">
                  <c:v>Mar</c:v>
                </c:pt>
              </c:strCache>
            </c:strRef>
          </c:cat>
          <c:val>
            <c:numRef>
              <c:f>Sheet1!$C$87:$C$98</c:f>
              <c:numCache>
                <c:formatCode>General</c:formatCode>
                <c:ptCount val="12"/>
                <c:pt idx="0">
                  <c:v>154</c:v>
                </c:pt>
                <c:pt idx="1">
                  <c:v>229</c:v>
                </c:pt>
                <c:pt idx="2">
                  <c:v>499</c:v>
                </c:pt>
                <c:pt idx="3">
                  <c:v>301</c:v>
                </c:pt>
                <c:pt idx="4">
                  <c:v>168</c:v>
                </c:pt>
                <c:pt idx="5">
                  <c:v>1252</c:v>
                </c:pt>
                <c:pt idx="6">
                  <c:v>1804</c:v>
                </c:pt>
                <c:pt idx="7">
                  <c:v>1740</c:v>
                </c:pt>
                <c:pt idx="8">
                  <c:v>1508</c:v>
                </c:pt>
                <c:pt idx="9">
                  <c:v>1394</c:v>
                </c:pt>
                <c:pt idx="10">
                  <c:v>1628</c:v>
                </c:pt>
                <c:pt idx="11">
                  <c:v>1941</c:v>
                </c:pt>
              </c:numCache>
            </c:numRef>
          </c:val>
          <c:extLst xmlns:c16r2="http://schemas.microsoft.com/office/drawing/2015/06/chart">
            <c:ext xmlns:c16="http://schemas.microsoft.com/office/drawing/2014/chart" uri="{C3380CC4-5D6E-409C-BE32-E72D297353CC}">
              <c16:uniqueId val="{00000000-1B88-4906-9CF0-E0106A4E0603}"/>
            </c:ext>
          </c:extLst>
        </c:ser>
        <c:ser>
          <c:idx val="1"/>
          <c:order val="1"/>
          <c:tx>
            <c:strRef>
              <c:f>Sheet1!$D$86</c:f>
              <c:strCache>
                <c:ptCount val="1"/>
                <c:pt idx="0">
                  <c:v>Actual</c:v>
                </c:pt>
              </c:strCache>
            </c:strRef>
          </c:tx>
          <c:spPr>
            <a:solidFill>
              <a:schemeClr val="accent2"/>
            </a:solidFill>
            <a:ln>
              <a:noFill/>
            </a:ln>
            <a:effectLst/>
          </c:spPr>
          <c:cat>
            <c:strRef>
              <c:f>Sheet1!$A$87:$B$98</c:f>
              <c:strCache>
                <c:ptCount val="12"/>
                <c:pt idx="0">
                  <c:v>Apr</c:v>
                </c:pt>
                <c:pt idx="1">
                  <c:v>May</c:v>
                </c:pt>
                <c:pt idx="2">
                  <c:v>Jun</c:v>
                </c:pt>
                <c:pt idx="3">
                  <c:v>Jul</c:v>
                </c:pt>
                <c:pt idx="4">
                  <c:v>Aug</c:v>
                </c:pt>
                <c:pt idx="5">
                  <c:v>Sep</c:v>
                </c:pt>
                <c:pt idx="6">
                  <c:v>Oct</c:v>
                </c:pt>
                <c:pt idx="7">
                  <c:v>Nov</c:v>
                </c:pt>
                <c:pt idx="8">
                  <c:v>Dec</c:v>
                </c:pt>
                <c:pt idx="9">
                  <c:v>Jan</c:v>
                </c:pt>
                <c:pt idx="10">
                  <c:v>Feb</c:v>
                </c:pt>
                <c:pt idx="11">
                  <c:v>Mar</c:v>
                </c:pt>
              </c:strCache>
            </c:strRef>
          </c:cat>
          <c:val>
            <c:numRef>
              <c:f>Sheet1!$D$87:$D$98</c:f>
              <c:numCache>
                <c:formatCode>General</c:formatCode>
                <c:ptCount val="12"/>
                <c:pt idx="0">
                  <c:v>154</c:v>
                </c:pt>
                <c:pt idx="1">
                  <c:v>229</c:v>
                </c:pt>
                <c:pt idx="2">
                  <c:v>499</c:v>
                </c:pt>
                <c:pt idx="3">
                  <c:v>301</c:v>
                </c:pt>
                <c:pt idx="4">
                  <c:v>168</c:v>
                </c:pt>
                <c:pt idx="5">
                  <c:v>1252</c:v>
                </c:pt>
                <c:pt idx="6">
                  <c:v>484</c:v>
                </c:pt>
                <c:pt idx="7">
                  <c:v>596</c:v>
                </c:pt>
                <c:pt idx="8">
                  <c:v>1189</c:v>
                </c:pt>
                <c:pt idx="9">
                  <c:v>413</c:v>
                </c:pt>
              </c:numCache>
            </c:numRef>
          </c:val>
          <c:extLst xmlns:c16r2="http://schemas.microsoft.com/office/drawing/2015/06/chart">
            <c:ext xmlns:c16="http://schemas.microsoft.com/office/drawing/2014/chart" uri="{C3380CC4-5D6E-409C-BE32-E72D297353CC}">
              <c16:uniqueId val="{00000001-1B88-4906-9CF0-E0106A4E0603}"/>
            </c:ext>
          </c:extLst>
        </c:ser>
        <c:dLbls/>
        <c:gapWidth val="219"/>
        <c:overlap val="-27"/>
        <c:axId val="67286144"/>
        <c:axId val="67287680"/>
      </c:barChart>
      <c:catAx>
        <c:axId val="6728614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7287680"/>
        <c:crosses val="autoZero"/>
        <c:auto val="1"/>
        <c:lblAlgn val="ctr"/>
        <c:lblOffset val="100"/>
      </c:catAx>
      <c:valAx>
        <c:axId val="67287680"/>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7286144"/>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sz="16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a:t>Expenditure</a:t>
            </a:r>
            <a:r>
              <a:rPr lang="en-ZA" baseline="0"/>
              <a:t> per mining town</a:t>
            </a:r>
            <a:endParaRPr lang="en-ZA"/>
          </a:p>
        </c:rich>
      </c:tx>
      <c:spPr>
        <a:noFill/>
        <a:ln>
          <a:noFill/>
        </a:ln>
        <a:effectLst/>
      </c:spPr>
    </c:title>
    <c:plotArea>
      <c:layout/>
      <c:barChart>
        <c:barDir val="col"/>
        <c:grouping val="clustered"/>
        <c:ser>
          <c:idx val="0"/>
          <c:order val="0"/>
          <c:tx>
            <c:strRef>
              <c:f>'[2014-current delivery per municipality.xlsx]Sheet2'!$B$101</c:f>
              <c:strCache>
                <c:ptCount val="1"/>
                <c:pt idx="0">
                  <c:v>Budget</c:v>
                </c:pt>
              </c:strCache>
            </c:strRef>
          </c:tx>
          <c:spPr>
            <a:solidFill>
              <a:schemeClr val="accent1"/>
            </a:solidFill>
            <a:ln>
              <a:noFill/>
            </a:ln>
            <a:effectLst/>
          </c:spPr>
          <c:cat>
            <c:strRef>
              <c:f>'[2014-current delivery per municipality.xlsx]Sheet2'!$A$102:$A$106</c:f>
              <c:strCache>
                <c:ptCount val="5"/>
                <c:pt idx="0">
                  <c:v>Madibeng</c:v>
                </c:pt>
                <c:pt idx="1">
                  <c:v>Moses Kotane</c:v>
                </c:pt>
                <c:pt idx="2">
                  <c:v>Rustenburg</c:v>
                </c:pt>
                <c:pt idx="3">
                  <c:v>Matlosana</c:v>
                </c:pt>
                <c:pt idx="4">
                  <c:v>Kgetlengrivier</c:v>
                </c:pt>
              </c:strCache>
            </c:strRef>
          </c:cat>
          <c:val>
            <c:numRef>
              <c:f>'[2014-current delivery per municipality.xlsx]Sheet2'!$B$102:$B$106</c:f>
              <c:numCache>
                <c:formatCode>"R"\ #\ ##0.00</c:formatCode>
                <c:ptCount val="5"/>
                <c:pt idx="0">
                  <c:v>148644716</c:v>
                </c:pt>
                <c:pt idx="1">
                  <c:v>135330844</c:v>
                </c:pt>
                <c:pt idx="2">
                  <c:v>286658110</c:v>
                </c:pt>
                <c:pt idx="3">
                  <c:v>296693740</c:v>
                </c:pt>
                <c:pt idx="4">
                  <c:v>54515470</c:v>
                </c:pt>
              </c:numCache>
            </c:numRef>
          </c:val>
          <c:extLst xmlns:c16r2="http://schemas.microsoft.com/office/drawing/2015/06/chart">
            <c:ext xmlns:c16="http://schemas.microsoft.com/office/drawing/2014/chart" uri="{C3380CC4-5D6E-409C-BE32-E72D297353CC}">
              <c16:uniqueId val="{00000000-007C-4D1B-A255-A90DE899C140}"/>
            </c:ext>
          </c:extLst>
        </c:ser>
        <c:ser>
          <c:idx val="1"/>
          <c:order val="1"/>
          <c:tx>
            <c:strRef>
              <c:f>'[2014-current delivery per municipality.xlsx]Sheet2'!$C$101</c:f>
              <c:strCache>
                <c:ptCount val="1"/>
                <c:pt idx="0">
                  <c:v>Expenditure</c:v>
                </c:pt>
              </c:strCache>
            </c:strRef>
          </c:tx>
          <c:spPr>
            <a:solidFill>
              <a:schemeClr val="accent2"/>
            </a:solidFill>
            <a:ln>
              <a:noFill/>
            </a:ln>
            <a:effectLst/>
          </c:spPr>
          <c:cat>
            <c:strRef>
              <c:f>'[2014-current delivery per municipality.xlsx]Sheet2'!$A$102:$A$106</c:f>
              <c:strCache>
                <c:ptCount val="5"/>
                <c:pt idx="0">
                  <c:v>Madibeng</c:v>
                </c:pt>
                <c:pt idx="1">
                  <c:v>Moses Kotane</c:v>
                </c:pt>
                <c:pt idx="2">
                  <c:v>Rustenburg</c:v>
                </c:pt>
                <c:pt idx="3">
                  <c:v>Matlosana</c:v>
                </c:pt>
                <c:pt idx="4">
                  <c:v>Kgetlengrivier</c:v>
                </c:pt>
              </c:strCache>
            </c:strRef>
          </c:cat>
          <c:val>
            <c:numRef>
              <c:f>'[2014-current delivery per municipality.xlsx]Sheet2'!$C$102:$C$106</c:f>
              <c:numCache>
                <c:formatCode>"R"\ #\ ##0.00</c:formatCode>
                <c:ptCount val="5"/>
                <c:pt idx="0">
                  <c:v>88999958.387199968</c:v>
                </c:pt>
                <c:pt idx="1">
                  <c:v>50462282.455999993</c:v>
                </c:pt>
                <c:pt idx="2">
                  <c:v>340909102.87649995</c:v>
                </c:pt>
                <c:pt idx="3">
                  <c:v>127165137.5059</c:v>
                </c:pt>
                <c:pt idx="4">
                  <c:v>33983884.0462</c:v>
                </c:pt>
              </c:numCache>
            </c:numRef>
          </c:val>
          <c:extLst xmlns:c16r2="http://schemas.microsoft.com/office/drawing/2015/06/chart">
            <c:ext xmlns:c16="http://schemas.microsoft.com/office/drawing/2014/chart" uri="{C3380CC4-5D6E-409C-BE32-E72D297353CC}">
              <c16:uniqueId val="{00000001-007C-4D1B-A255-A90DE899C140}"/>
            </c:ext>
          </c:extLst>
        </c:ser>
        <c:dLbls/>
        <c:gapWidth val="219"/>
        <c:overlap val="-27"/>
        <c:axId val="67744896"/>
        <c:axId val="67746432"/>
      </c:barChart>
      <c:catAx>
        <c:axId val="6774489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746432"/>
        <c:crosses val="autoZero"/>
        <c:auto val="1"/>
        <c:lblAlgn val="ctr"/>
        <c:lblOffset val="100"/>
      </c:catAx>
      <c:valAx>
        <c:axId val="67746432"/>
        <c:scaling>
          <c:orientation val="minMax"/>
        </c:scaling>
        <c:axPos val="l"/>
        <c:majorGridlines>
          <c:spPr>
            <a:ln w="9525" cap="flat" cmpd="sng" algn="ctr">
              <a:solidFill>
                <a:schemeClr val="tx1">
                  <a:lumMod val="15000"/>
                  <a:lumOff val="85000"/>
                </a:schemeClr>
              </a:solidFill>
              <a:round/>
            </a:ln>
            <a:effectLst/>
          </c:spPr>
        </c:majorGridlines>
        <c:numFmt formatCode="&quot;R&quot;\ #\ ##0.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744896"/>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9C0BEFCC-7025-4998-A930-77ED1D9F28A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xmlns="" id="{7C43DC06-F65E-4076-B06E-E2B7DD4478F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9E170BF8-ECE6-4479-9F26-B7CDB538C55D}" type="datetimeFigureOut">
              <a:rPr lang="en-US"/>
              <a:pPr>
                <a:defRPr/>
              </a:pPr>
              <a:t>2/28/2018</a:t>
            </a:fld>
            <a:endParaRPr lang="en-US"/>
          </a:p>
        </p:txBody>
      </p:sp>
      <p:sp>
        <p:nvSpPr>
          <p:cNvPr id="4" name="Slide Image Placeholder 3">
            <a:extLst>
              <a:ext uri="{FF2B5EF4-FFF2-40B4-BE49-F238E27FC236}">
                <a16:creationId xmlns:a16="http://schemas.microsoft.com/office/drawing/2014/main" xmlns="" id="{DCBFF364-FF33-4AB4-B8D8-63F1A0E1207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81556A81-B817-4FDC-A97E-195D2A90146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145E1A30-77C9-4FC6-A4C7-67948D465E0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xmlns="" id="{FF8FD9F2-0019-40D3-8726-ECF5DC4291B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FA0FBB9F-E5BA-4814-A1AA-6B9F5AAE42F0}" type="slidenum">
              <a:rPr lang="en-US" altLang="en-US"/>
              <a:pPr/>
              <a:t>‹#›</a:t>
            </a:fld>
            <a:endParaRPr lang="en-US" altLang="en-US"/>
          </a:p>
        </p:txBody>
      </p:sp>
    </p:spTree>
    <p:extLst>
      <p:ext uri="{BB962C8B-B14F-4D97-AF65-F5344CB8AC3E}">
        <p14:creationId xmlns:p14="http://schemas.microsoft.com/office/powerpoint/2010/main" xmlns="" val="33754830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FA0FBB9F-E5BA-4814-A1AA-6B9F5AAE42F0}" type="slidenum">
              <a:rPr lang="en-US" altLang="en-US" smtClean="0"/>
              <a:pPr/>
              <a:t>1</a:t>
            </a:fld>
            <a:endParaRPr lang="en-US" altLang="en-US"/>
          </a:p>
        </p:txBody>
      </p:sp>
    </p:spTree>
    <p:extLst>
      <p:ext uri="{BB962C8B-B14F-4D97-AF65-F5344CB8AC3E}">
        <p14:creationId xmlns:p14="http://schemas.microsoft.com/office/powerpoint/2010/main" xmlns="" val="715874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pPr>
              <a:defRPr/>
            </a:pPr>
            <a:fld id="{45646B9A-85D4-4BBB-87F4-3C5793138BA7}" type="datetime1">
              <a:rPr lang="en-US" smtClean="0"/>
              <a:pPr>
                <a:defRPr/>
              </a:pPr>
              <a:t>2/28/2018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5468C05-69A1-4B66-9C04-0C591E2DCF36}" type="slidenum">
              <a:rPr lang="en-US" altLang="en-US" smtClean="0"/>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pPr>
              <a:defRPr/>
            </a:pPr>
            <a:fld id="{07CB8506-B4D6-4DFC-85DD-2CF9A316EACD}" type="datetime1">
              <a:rPr lang="en-US" smtClean="0"/>
              <a:pPr>
                <a:defRPr/>
              </a:pPr>
              <a:t>2/28/2018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7C6503F-918C-48D1-ABFA-4C64446EF3B4}"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pPr>
              <a:defRPr/>
            </a:pPr>
            <a:fld id="{CD69203A-2A44-4970-A231-AFDFBB7F69CF}" type="datetime1">
              <a:rPr lang="en-US" smtClean="0"/>
              <a:pPr>
                <a:defRPr/>
              </a:pPr>
              <a:t>2/28/2018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1607EBC-8788-44E7-950E-0F9918930E7F}"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pPr>
              <a:defRPr/>
            </a:pPr>
            <a:fld id="{1F824B38-A67B-4EC7-8884-77D298406A23}" type="datetime1">
              <a:rPr lang="en-US" smtClean="0"/>
              <a:pPr>
                <a:defRPr/>
              </a:pPr>
              <a:t>2/28/2018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7F5375EE-3D5C-4255-B701-DEE85BE8DFE9}"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C4468368-45F0-4057-AD87-F5E83C46AAD9}" type="datetime1">
              <a:rPr lang="en-US" smtClean="0"/>
              <a:pPr>
                <a:defRPr/>
              </a:pPr>
              <a:t>2/28/2018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07E8B72-8A2B-4F03-B8B7-8497D9315E1E}" type="slidenum">
              <a:rPr lang="en-US" altLang="en-US" smtClean="0"/>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pPr>
              <a:defRPr/>
            </a:pPr>
            <a:fld id="{AD4A96CF-D6C6-486B-9280-61B1B3085A35}" type="datetime1">
              <a:rPr lang="en-US" smtClean="0"/>
              <a:pPr>
                <a:defRPr/>
              </a:pPr>
              <a:t>2/28/2018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F4573DBD-5AE0-4F13-8A86-1C6D74FDEB1E}"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pPr>
              <a:defRPr/>
            </a:pPr>
            <a:fld id="{D141272C-2700-4DEF-B0ED-5D0EA125E00E}" type="datetime1">
              <a:rPr lang="en-US" smtClean="0"/>
              <a:pPr>
                <a:defRPr/>
              </a:pPr>
              <a:t>2/28/2018</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344E2C23-11A2-4B0C-82BF-D090C85BC54A}"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pPr>
              <a:defRPr/>
            </a:pPr>
            <a:fld id="{93DA7455-D224-4F11-A375-26E1E562022C}" type="datetime1">
              <a:rPr lang="en-US" smtClean="0"/>
              <a:pPr>
                <a:defRPr/>
              </a:pPr>
              <a:t>2/28/2018</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FEFC9C55-78E7-4AF4-9368-9F67EF2DDD72}"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6883C08-51CE-4E22-85A4-2B72B489CD40}" type="datetime1">
              <a:rPr lang="en-US" smtClean="0"/>
              <a:pPr>
                <a:defRPr/>
              </a:pPr>
              <a:t>2/28/2018</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784754E0-BA12-410F-A688-0BBEBE954902}"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160D71E-C909-403E-A28D-FC82C52B783C}" type="datetime1">
              <a:rPr lang="en-US" smtClean="0"/>
              <a:pPr>
                <a:defRPr/>
              </a:pPr>
              <a:t>2/28/2018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92B53390-296B-4002-B9EA-E2D3D7FAEE94}"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2D5E130-4775-4865-BCC4-D916390266B7}" type="datetime1">
              <a:rPr lang="en-US" smtClean="0"/>
              <a:pPr>
                <a:defRPr/>
              </a:pPr>
              <a:t>2/28/2018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F02D82DC-565B-4D4D-9F7C-B5058DD7B374}"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CB67EABB-6920-4A1F-BB76-3BF7FD9905A5}" type="datetime1">
              <a:rPr lang="en-US" smtClean="0"/>
              <a:pPr>
                <a:defRPr/>
              </a:pPr>
              <a:t>2/28/2018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756647-9E6F-4864-AEF2-D07E808987A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ctrTitle"/>
          </p:nvPr>
        </p:nvSpPr>
        <p:spPr>
          <a:xfrm>
            <a:off x="251520" y="2285993"/>
            <a:ext cx="8643937" cy="1428760"/>
          </a:xfrm>
        </p:spPr>
        <p:txBody>
          <a:bodyPr>
            <a:normAutofit fontScale="90000"/>
          </a:bodyPr>
          <a:lstStyle/>
          <a:p>
            <a:pPr>
              <a:spcBef>
                <a:spcPct val="20000"/>
              </a:spcBef>
            </a:pPr>
            <a:r>
              <a:rPr lang="en-ZA" altLang="en-US" sz="3600" dirty="0" smtClean="0">
                <a:solidFill>
                  <a:srgbClr val="92D050"/>
                </a:solidFill>
              </a:rPr>
              <a:t>2017/18 </a:t>
            </a:r>
            <a:r>
              <a:rPr lang="en-ZA" altLang="en-US" sz="3600" dirty="0">
                <a:solidFill>
                  <a:srgbClr val="92D050"/>
                </a:solidFill>
              </a:rPr>
              <a:t>Financial Year</a:t>
            </a:r>
            <a:r>
              <a:rPr lang="en-ZA" altLang="en-US" sz="3600" dirty="0" smtClean="0">
                <a:solidFill>
                  <a:srgbClr val="92D050"/>
                </a:solidFill>
              </a:rPr>
              <a:t>:</a:t>
            </a:r>
            <a:br>
              <a:rPr lang="en-ZA" altLang="en-US" sz="3600" dirty="0" smtClean="0">
                <a:solidFill>
                  <a:srgbClr val="92D050"/>
                </a:solidFill>
              </a:rPr>
            </a:br>
            <a:r>
              <a:rPr lang="en-ZA" altLang="en-US" sz="3600" dirty="0" smtClean="0">
                <a:solidFill>
                  <a:srgbClr val="92D050"/>
                </a:solidFill>
              </a:rPr>
              <a:t> </a:t>
            </a:r>
            <a:r>
              <a:rPr lang="en-ZA" altLang="en-US" sz="3600" dirty="0">
                <a:solidFill>
                  <a:srgbClr val="92D050"/>
                </a:solidFill>
              </a:rPr>
              <a:t>Status Report to Parliament</a:t>
            </a:r>
            <a:br>
              <a:rPr lang="en-ZA" altLang="en-US" sz="3600" dirty="0">
                <a:solidFill>
                  <a:srgbClr val="92D050"/>
                </a:solidFill>
              </a:rPr>
            </a:br>
            <a:endParaRPr lang="en-ZA" altLang="en-US" sz="4000" dirty="0">
              <a:solidFill>
                <a:srgbClr val="92D050"/>
              </a:solidFill>
            </a:endParaRPr>
          </a:p>
        </p:txBody>
      </p:sp>
      <p:sp>
        <p:nvSpPr>
          <p:cNvPr id="3075" name="Subtitle 2"/>
          <p:cNvSpPr>
            <a:spLocks noGrp="1"/>
          </p:cNvSpPr>
          <p:nvPr>
            <p:ph type="subTitle" idx="1"/>
          </p:nvPr>
        </p:nvSpPr>
        <p:spPr>
          <a:xfrm>
            <a:off x="107950" y="4214823"/>
            <a:ext cx="4821238" cy="785813"/>
          </a:xfrm>
        </p:spPr>
        <p:txBody>
          <a:bodyPr/>
          <a:lstStyle/>
          <a:p>
            <a:pPr algn="l"/>
            <a:r>
              <a:rPr lang="en-ZA" altLang="en-US">
                <a:solidFill>
                  <a:schemeClr val="tx1"/>
                </a:solidFill>
              </a:rPr>
              <a:t>NORTH WEST PROVINCE</a:t>
            </a:r>
          </a:p>
        </p:txBody>
      </p:sp>
      <p:sp>
        <p:nvSpPr>
          <p:cNvPr id="3076" name="Slide Number Placeholder 3"/>
          <p:cNvSpPr>
            <a:spLocks noGrp="1"/>
          </p:cNvSpPr>
          <p:nvPr>
            <p:ph type="sldNum" sz="quarter" idx="12"/>
          </p:nvPr>
        </p:nvSpPr>
        <p:spPr bwMode="auto">
          <a:noFill/>
          <a:ln>
            <a:miter lim="800000"/>
            <a:headEnd/>
            <a:tailEnd/>
          </a:ln>
        </p:spPr>
        <p:txBody>
          <a:bodyPr/>
          <a:lstStyle/>
          <a:p>
            <a:fld id="{75E8DE12-112D-4ED3-B365-3B884D90D8AF}" type="slidenum">
              <a:rPr lang="en-US" altLang="en-US"/>
              <a:pPr/>
              <a:t>1</a:t>
            </a:fld>
            <a:endParaRPr lang="en-US" altLang="en-US"/>
          </a:p>
        </p:txBody>
      </p:sp>
      <p:sp>
        <p:nvSpPr>
          <p:cNvPr id="7" name="Subtitle 2">
            <a:extLst>
              <a:ext uri="{FF2B5EF4-FFF2-40B4-BE49-F238E27FC236}">
                <a16:creationId xmlns:a16="http://schemas.microsoft.com/office/drawing/2014/main" xmlns="" id="{A64B8A69-FBA1-4A0E-BD04-56983DE78755}"/>
              </a:ext>
            </a:extLst>
          </p:cNvPr>
          <p:cNvSpPr txBox="1">
            <a:spLocks/>
          </p:cNvSpPr>
          <p:nvPr/>
        </p:nvSpPr>
        <p:spPr bwMode="auto">
          <a:xfrm>
            <a:off x="6215063" y="5429250"/>
            <a:ext cx="2714625" cy="428625"/>
          </a:xfrm>
          <a:prstGeom prst="rect">
            <a:avLst/>
          </a:prstGeom>
          <a:noFill/>
          <a:ln w="9525">
            <a:noFill/>
            <a:miter lim="800000"/>
            <a:headEnd/>
            <a:tailEnd/>
          </a:ln>
        </p:spPr>
        <p:txBody>
          <a:bodyPr/>
          <a:lstStyle/>
          <a:p>
            <a:pPr algn="ctr" eaLnBrk="1" hangingPunct="1">
              <a:spcBef>
                <a:spcPct val="20000"/>
              </a:spcBef>
              <a:buFont typeface="Arial" charset="0"/>
              <a:buNone/>
              <a:defRPr/>
            </a:pPr>
            <a:endParaRPr lang="en-ZA" sz="2000" dirty="0">
              <a:solidFill>
                <a:schemeClr val="accent3">
                  <a:lumMod val="50000"/>
                </a:schemeClr>
              </a:solidFill>
              <a:latin typeface="Arial" panose="020B0604020202020204" pitchFamily="34" charset="0"/>
            </a:endParaRPr>
          </a:p>
        </p:txBody>
      </p:sp>
      <p:pic>
        <p:nvPicPr>
          <p:cNvPr id="3078" name="Picture 8"/>
          <p:cNvPicPr>
            <a:picLocks noChangeAspect="1" noChangeArrowheads="1"/>
          </p:cNvPicPr>
          <p:nvPr/>
        </p:nvPicPr>
        <p:blipFill>
          <a:blip r:embed="rId4" cstate="print"/>
          <a:srcRect/>
          <a:stretch>
            <a:fillRect/>
          </a:stretch>
        </p:blipFill>
        <p:spPr bwMode="auto">
          <a:xfrm>
            <a:off x="7092950" y="358775"/>
            <a:ext cx="1436688" cy="1500188"/>
          </a:xfrm>
          <a:prstGeom prst="rect">
            <a:avLst/>
          </a:prstGeom>
          <a:noFill/>
          <a:ln w="9525">
            <a:noFill/>
            <a:miter lim="800000"/>
            <a:headEnd/>
            <a:tailEnd/>
          </a:ln>
        </p:spPr>
      </p:pic>
      <p:sp>
        <p:nvSpPr>
          <p:cNvPr id="8" name="Rectangle 7"/>
          <p:cNvSpPr/>
          <p:nvPr/>
        </p:nvSpPr>
        <p:spPr>
          <a:xfrm>
            <a:off x="6588224" y="5373216"/>
            <a:ext cx="2005677" cy="369332"/>
          </a:xfrm>
          <a:prstGeom prst="rect">
            <a:avLst/>
          </a:prstGeom>
        </p:spPr>
        <p:txBody>
          <a:bodyPr wrap="none">
            <a:spAutoFit/>
          </a:bodyPr>
          <a:lstStyle/>
          <a:p>
            <a:r>
              <a:rPr lang="en-ZA" altLang="en-US" dirty="0" smtClean="0">
                <a:solidFill>
                  <a:srgbClr val="00B050"/>
                </a:solidFill>
              </a:rPr>
              <a:t>27 February 2018</a:t>
            </a:r>
            <a:endParaRPr lang="en-ZA" dirty="0">
              <a:solidFill>
                <a:srgbClr val="00B050"/>
              </a:solidFill>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r>
              <a:rPr lang="en-ZA" sz="2400" b="1" dirty="0"/>
              <a:t>Delivery Summary per month: Graph</a:t>
            </a:r>
          </a:p>
        </p:txBody>
      </p:sp>
      <p:sp>
        <p:nvSpPr>
          <p:cNvPr id="4" name="Slide Number Placeholder 3"/>
          <p:cNvSpPr>
            <a:spLocks noGrp="1"/>
          </p:cNvSpPr>
          <p:nvPr>
            <p:ph type="sldNum" sz="quarter" idx="12"/>
          </p:nvPr>
        </p:nvSpPr>
        <p:spPr/>
        <p:txBody>
          <a:bodyPr/>
          <a:lstStyle/>
          <a:p>
            <a:fld id="{7F5375EE-3D5C-4255-B701-DEE85BE8DFE9}" type="slidenum">
              <a:rPr lang="en-US" altLang="en-US" smtClean="0"/>
              <a:pPr/>
              <a:t>10</a:t>
            </a:fld>
            <a:endParaRPr lang="en-US" altLang="en-US" dirty="0"/>
          </a:p>
        </p:txBody>
      </p:sp>
      <p:sp>
        <p:nvSpPr>
          <p:cNvPr id="7" name="TextBox 6"/>
          <p:cNvSpPr txBox="1"/>
          <p:nvPr/>
        </p:nvSpPr>
        <p:spPr>
          <a:xfrm>
            <a:off x="4355976" y="764704"/>
            <a:ext cx="697627" cy="369332"/>
          </a:xfrm>
          <a:prstGeom prst="rect">
            <a:avLst/>
          </a:prstGeom>
          <a:noFill/>
        </p:spPr>
        <p:txBody>
          <a:bodyPr wrap="none" rtlCol="0">
            <a:spAutoFit/>
          </a:bodyPr>
          <a:lstStyle/>
          <a:p>
            <a:r>
              <a:rPr lang="en-ZA" dirty="0"/>
              <a:t>Sites</a:t>
            </a:r>
          </a:p>
        </p:txBody>
      </p:sp>
      <p:sp>
        <p:nvSpPr>
          <p:cNvPr id="8" name="TextBox 7"/>
          <p:cNvSpPr txBox="1"/>
          <p:nvPr/>
        </p:nvSpPr>
        <p:spPr>
          <a:xfrm>
            <a:off x="4211960" y="3573016"/>
            <a:ext cx="710451" cy="369332"/>
          </a:xfrm>
          <a:prstGeom prst="rect">
            <a:avLst/>
          </a:prstGeom>
          <a:noFill/>
        </p:spPr>
        <p:txBody>
          <a:bodyPr wrap="square" rtlCol="0">
            <a:spAutoFit/>
          </a:bodyPr>
          <a:lstStyle/>
          <a:p>
            <a:r>
              <a:rPr lang="en-ZA" dirty="0"/>
              <a:t>Units</a:t>
            </a:r>
          </a:p>
        </p:txBody>
      </p:sp>
      <p:graphicFrame>
        <p:nvGraphicFramePr>
          <p:cNvPr id="10" name="Chart 9"/>
          <p:cNvGraphicFramePr>
            <a:graphicFrameLocks/>
          </p:cNvGraphicFramePr>
          <p:nvPr>
            <p:extLst>
              <p:ext uri="{D42A27DB-BD31-4B8C-83A1-F6EECF244321}">
                <p14:modId xmlns:p14="http://schemas.microsoft.com/office/powerpoint/2010/main" xmlns="" val="1978826021"/>
              </p:ext>
            </p:extLst>
          </p:nvPr>
        </p:nvGraphicFramePr>
        <p:xfrm>
          <a:off x="1331640" y="1134036"/>
          <a:ext cx="6552728" cy="229469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extLst>
              <p:ext uri="{D42A27DB-BD31-4B8C-83A1-F6EECF244321}">
                <p14:modId xmlns:p14="http://schemas.microsoft.com/office/powerpoint/2010/main" xmlns="" val="3041455311"/>
              </p:ext>
            </p:extLst>
          </p:nvPr>
        </p:nvGraphicFramePr>
        <p:xfrm>
          <a:off x="1331640" y="3938627"/>
          <a:ext cx="6552728"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22275" y="733425"/>
            <a:ext cx="8229600" cy="1143000"/>
          </a:xfrm>
        </p:spPr>
        <p:txBody>
          <a:bodyPr>
            <a:normAutofit fontScale="90000"/>
          </a:bodyPr>
          <a:lstStyle/>
          <a:p>
            <a:r>
              <a:rPr lang="en-ZA" altLang="en-US" smtClean="0"/>
              <a:t>Revitalisation of distressed mining communities</a:t>
            </a:r>
          </a:p>
        </p:txBody>
      </p:sp>
      <p:sp>
        <p:nvSpPr>
          <p:cNvPr id="15363" name="Slide Number Placeholder 3"/>
          <p:cNvSpPr>
            <a:spLocks noGrp="1" noChangeArrowheads="1"/>
          </p:cNvSpPr>
          <p:nvPr>
            <p:ph type="sldNum" sz="quarter" idx="12"/>
          </p:nvPr>
        </p:nvSpPr>
        <p:spPr bwMode="auto">
          <a:noFill/>
          <a:ln>
            <a:miter lim="800000"/>
            <a:headEnd/>
            <a:tailEnd/>
          </a:ln>
        </p:spPr>
        <p:txBody>
          <a:bodyPr/>
          <a:lstStyle/>
          <a:p>
            <a:fld id="{594D9EEC-B64B-491F-BE6D-A6872197F5EA}" type="slidenum">
              <a:rPr lang="en-US" altLang="en-US"/>
              <a:pPr/>
              <a:t>11</a:t>
            </a:fld>
            <a:endParaRPr lang="en-US" altLang="en-US"/>
          </a:p>
        </p:txBody>
      </p:sp>
      <p:graphicFrame>
        <p:nvGraphicFramePr>
          <p:cNvPr id="6" name="Chart 5">
            <a:extLst>
              <a:ext uri="{FF2B5EF4-FFF2-40B4-BE49-F238E27FC236}">
                <a16:creationId xmlns:a16="http://schemas.microsoft.com/office/drawing/2014/main" xmlns="" id="{C2AF1BE1-9EF1-4A4E-A7E8-0ED899AAE781}"/>
              </a:ext>
            </a:extLst>
          </p:cNvPr>
          <p:cNvGraphicFramePr>
            <a:graphicFrameLocks/>
          </p:cNvGraphicFramePr>
          <p:nvPr/>
        </p:nvGraphicFramePr>
        <p:xfrm>
          <a:off x="421644" y="3978275"/>
          <a:ext cx="8470836"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Table 1"/>
          <p:cNvGraphicFramePr>
            <a:graphicFrameLocks noGrp="1"/>
          </p:cNvGraphicFramePr>
          <p:nvPr>
            <p:extLst>
              <p:ext uri="{D42A27DB-BD31-4B8C-83A1-F6EECF244321}">
                <p14:modId xmlns:p14="http://schemas.microsoft.com/office/powerpoint/2010/main" xmlns="" val="2880464216"/>
              </p:ext>
            </p:extLst>
          </p:nvPr>
        </p:nvGraphicFramePr>
        <p:xfrm>
          <a:off x="179512" y="1988838"/>
          <a:ext cx="8712968" cy="1800205"/>
        </p:xfrm>
        <a:graphic>
          <a:graphicData uri="http://schemas.openxmlformats.org/drawingml/2006/table">
            <a:tbl>
              <a:tblPr/>
              <a:tblGrid>
                <a:gridCol w="1297168">
                  <a:extLst>
                    <a:ext uri="{9D8B030D-6E8A-4147-A177-3AD203B41FA5}">
                      <a16:colId xmlns:a16="http://schemas.microsoft.com/office/drawing/2014/main" xmlns="" val="3818233522"/>
                    </a:ext>
                  </a:extLst>
                </a:gridCol>
                <a:gridCol w="697472">
                  <a:extLst>
                    <a:ext uri="{9D8B030D-6E8A-4147-A177-3AD203B41FA5}">
                      <a16:colId xmlns:a16="http://schemas.microsoft.com/office/drawing/2014/main" xmlns="" val="1819459079"/>
                    </a:ext>
                  </a:extLst>
                </a:gridCol>
                <a:gridCol w="790903">
                  <a:extLst>
                    <a:ext uri="{9D8B030D-6E8A-4147-A177-3AD203B41FA5}">
                      <a16:colId xmlns:a16="http://schemas.microsoft.com/office/drawing/2014/main" xmlns="" val="2445589374"/>
                    </a:ext>
                  </a:extLst>
                </a:gridCol>
                <a:gridCol w="2329251">
                  <a:extLst>
                    <a:ext uri="{9D8B030D-6E8A-4147-A177-3AD203B41FA5}">
                      <a16:colId xmlns:a16="http://schemas.microsoft.com/office/drawing/2014/main" xmlns="" val="3819105546"/>
                    </a:ext>
                  </a:extLst>
                </a:gridCol>
                <a:gridCol w="417180">
                  <a:extLst>
                    <a:ext uri="{9D8B030D-6E8A-4147-A177-3AD203B41FA5}">
                      <a16:colId xmlns:a16="http://schemas.microsoft.com/office/drawing/2014/main" xmlns="" val="4044181532"/>
                    </a:ext>
                  </a:extLst>
                </a:gridCol>
                <a:gridCol w="964728">
                  <a:extLst>
                    <a:ext uri="{9D8B030D-6E8A-4147-A177-3AD203B41FA5}">
                      <a16:colId xmlns:a16="http://schemas.microsoft.com/office/drawing/2014/main" xmlns="" val="2449642958"/>
                    </a:ext>
                  </a:extLst>
                </a:gridCol>
                <a:gridCol w="2216266">
                  <a:extLst>
                    <a:ext uri="{9D8B030D-6E8A-4147-A177-3AD203B41FA5}">
                      <a16:colId xmlns:a16="http://schemas.microsoft.com/office/drawing/2014/main" xmlns="" val="3017018626"/>
                    </a:ext>
                  </a:extLst>
                </a:gridCol>
              </a:tblGrid>
              <a:tr h="600067">
                <a:tc>
                  <a:txBody>
                    <a:bodyPr/>
                    <a:lstStyle/>
                    <a:p>
                      <a:pPr algn="l" rtl="0" fontAlgn="b"/>
                      <a:r>
                        <a:rPr lang="en-ZA" sz="1050" b="0" i="0" u="none" strike="noStrike">
                          <a:solidFill>
                            <a:srgbClr val="000000"/>
                          </a:solidFill>
                          <a:effectLst/>
                          <a:latin typeface="Calibri" panose="020F0502020204030204" pitchFamily="34" charset="0"/>
                        </a:rPr>
                        <a:t>Municipality</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n-ZA" sz="1050" b="0" i="0" u="none" strike="noStrike">
                          <a:solidFill>
                            <a:srgbClr val="000000"/>
                          </a:solidFill>
                          <a:effectLst/>
                          <a:latin typeface="Calibri" panose="020F0502020204030204" pitchFamily="34" charset="0"/>
                        </a:rPr>
                        <a:t>Sites Planned</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n-ZA" sz="1050" b="0" i="0" u="none" strike="noStrike">
                          <a:solidFill>
                            <a:srgbClr val="000000"/>
                          </a:solidFill>
                          <a:effectLst/>
                          <a:latin typeface="Calibri" panose="020F0502020204030204" pitchFamily="34" charset="0"/>
                        </a:rPr>
                        <a:t>Sites Completed</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n-ZA" sz="1050" b="0" i="0" u="none" strike="noStrike">
                          <a:solidFill>
                            <a:srgbClr val="000000"/>
                          </a:solidFill>
                          <a:effectLst/>
                          <a:latin typeface="Calibri" panose="020F0502020204030204" pitchFamily="34" charset="0"/>
                        </a:rPr>
                        <a:t>Units Planned</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n-ZA" sz="1050" b="0" i="0" u="none" strike="noStrike">
                          <a:solidFill>
                            <a:srgbClr val="000000"/>
                          </a:solidFill>
                          <a:effectLst/>
                          <a:latin typeface="Calibri" panose="020F0502020204030204" pitchFamily="34" charset="0"/>
                        </a:rPr>
                        <a:t>Units Completed</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n-ZA" sz="1050" b="0" i="0" u="none" strike="noStrike">
                          <a:solidFill>
                            <a:srgbClr val="000000"/>
                          </a:solidFill>
                          <a:effectLst/>
                          <a:latin typeface="Calibri" panose="020F0502020204030204" pitchFamily="34" charset="0"/>
                        </a:rPr>
                        <a:t>Budget</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n-ZA" sz="1050" b="0" i="0" u="none" strike="noStrike">
                          <a:solidFill>
                            <a:srgbClr val="000000"/>
                          </a:solidFill>
                          <a:effectLst/>
                          <a:latin typeface="Calibri" panose="020F0502020204030204" pitchFamily="34" charset="0"/>
                        </a:rPr>
                        <a:t>Expenditure</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xmlns="" val="4256763247"/>
                  </a:ext>
                </a:extLst>
              </a:tr>
              <a:tr h="200023">
                <a:tc>
                  <a:txBody>
                    <a:bodyPr/>
                    <a:lstStyle/>
                    <a:p>
                      <a:pPr algn="l" rtl="0" fontAlgn="b"/>
                      <a:r>
                        <a:rPr lang="en-ZA" sz="1050" b="0" i="0" u="none" strike="noStrike">
                          <a:solidFill>
                            <a:srgbClr val="000000"/>
                          </a:solidFill>
                          <a:effectLst/>
                          <a:latin typeface="Calibri" panose="020F0502020204030204" pitchFamily="34" charset="0"/>
                        </a:rPr>
                        <a:t>Madibeng</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167</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 </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721</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302</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R 148 644 716.00</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R 88 999 958.39</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extLst>
                  <a:ext uri="{0D108BD9-81ED-4DB2-BD59-A6C34878D82A}">
                    <a16:rowId xmlns:a16="http://schemas.microsoft.com/office/drawing/2014/main" xmlns="" val="1143695670"/>
                  </a:ext>
                </a:extLst>
              </a:tr>
              <a:tr h="200023">
                <a:tc>
                  <a:txBody>
                    <a:bodyPr/>
                    <a:lstStyle/>
                    <a:p>
                      <a:pPr algn="l" rtl="0" fontAlgn="b"/>
                      <a:r>
                        <a:rPr lang="en-ZA" sz="1050" b="0" i="0" u="none" strike="noStrike">
                          <a:solidFill>
                            <a:srgbClr val="000000"/>
                          </a:solidFill>
                          <a:effectLst/>
                          <a:latin typeface="Calibri" panose="020F0502020204030204" pitchFamily="34" charset="0"/>
                        </a:rPr>
                        <a:t>Moses Kotane</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0</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 </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875</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245</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R 135 330 844.00</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R 50 462 282.46</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extLst>
                  <a:ext uri="{0D108BD9-81ED-4DB2-BD59-A6C34878D82A}">
                    <a16:rowId xmlns:a16="http://schemas.microsoft.com/office/drawing/2014/main" xmlns="" val="2489328992"/>
                  </a:ext>
                </a:extLst>
              </a:tr>
              <a:tr h="200023">
                <a:tc>
                  <a:txBody>
                    <a:bodyPr/>
                    <a:lstStyle/>
                    <a:p>
                      <a:pPr algn="l" rtl="0" fontAlgn="b"/>
                      <a:r>
                        <a:rPr lang="en-ZA" sz="1050" b="0" i="0" u="none" strike="noStrike">
                          <a:solidFill>
                            <a:srgbClr val="000000"/>
                          </a:solidFill>
                          <a:effectLst/>
                          <a:latin typeface="Calibri" panose="020F0502020204030204" pitchFamily="34" charset="0"/>
                        </a:rPr>
                        <a:t>Rustenburg</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1433</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1433</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1599</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100</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R 286 658 110.00</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R 340 909 102.88</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extLst>
                  <a:ext uri="{0D108BD9-81ED-4DB2-BD59-A6C34878D82A}">
                    <a16:rowId xmlns:a16="http://schemas.microsoft.com/office/drawing/2014/main" xmlns="" val="1039797330"/>
                  </a:ext>
                </a:extLst>
              </a:tr>
              <a:tr h="200023">
                <a:tc>
                  <a:txBody>
                    <a:bodyPr/>
                    <a:lstStyle/>
                    <a:p>
                      <a:pPr algn="l" rtl="0" fontAlgn="b"/>
                      <a:r>
                        <a:rPr lang="en-ZA" sz="1050" b="0" i="0" u="none" strike="noStrike">
                          <a:solidFill>
                            <a:srgbClr val="000000"/>
                          </a:solidFill>
                          <a:effectLst/>
                          <a:latin typeface="Calibri" panose="020F0502020204030204" pitchFamily="34" charset="0"/>
                        </a:rPr>
                        <a:t>Matlosana</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317</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0</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1656</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1388</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R 296 693 740.00</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R 127 165 137.51</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extLst>
                  <a:ext uri="{0D108BD9-81ED-4DB2-BD59-A6C34878D82A}">
                    <a16:rowId xmlns:a16="http://schemas.microsoft.com/office/drawing/2014/main" xmlns="" val="2220217691"/>
                  </a:ext>
                </a:extLst>
              </a:tr>
              <a:tr h="200023">
                <a:tc>
                  <a:txBody>
                    <a:bodyPr/>
                    <a:lstStyle/>
                    <a:p>
                      <a:pPr algn="l" rtl="0" fontAlgn="b"/>
                      <a:r>
                        <a:rPr lang="en-ZA" sz="1050" b="0" i="0" u="none" strike="noStrike">
                          <a:solidFill>
                            <a:srgbClr val="000000"/>
                          </a:solidFill>
                          <a:effectLst/>
                          <a:latin typeface="Calibri" panose="020F0502020204030204" pitchFamily="34" charset="0"/>
                        </a:rPr>
                        <a:t>Kgetlengrivier</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0</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 </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414</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175</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R 54 515 470.00</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050" b="0" i="0" u="none" strike="noStrike">
                          <a:solidFill>
                            <a:srgbClr val="000000"/>
                          </a:solidFill>
                          <a:effectLst/>
                          <a:latin typeface="Calibri" panose="020F0502020204030204" pitchFamily="34" charset="0"/>
                        </a:rPr>
                        <a:t>R 33 983 884.05</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extLst>
                  <a:ext uri="{0D108BD9-81ED-4DB2-BD59-A6C34878D82A}">
                    <a16:rowId xmlns:a16="http://schemas.microsoft.com/office/drawing/2014/main" xmlns="" val="2776474293"/>
                  </a:ext>
                </a:extLst>
              </a:tr>
              <a:tr h="200023">
                <a:tc>
                  <a:txBody>
                    <a:bodyPr/>
                    <a:lstStyle/>
                    <a:p>
                      <a:pPr algn="l" rtl="0" fontAlgn="b"/>
                      <a:r>
                        <a:rPr lang="en-ZA" sz="1050" b="0" i="0" u="none" strike="noStrike">
                          <a:solidFill>
                            <a:srgbClr val="000000"/>
                          </a:solidFill>
                          <a:effectLst/>
                          <a:latin typeface="Calibri" panose="020F0502020204030204" pitchFamily="34" charset="0"/>
                        </a:rPr>
                        <a:t>Grand Total</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n-ZA" sz="1050" b="0" i="0" u="none" strike="noStrike">
                          <a:solidFill>
                            <a:srgbClr val="000000"/>
                          </a:solidFill>
                          <a:effectLst/>
                          <a:latin typeface="Calibri" panose="020F0502020204030204" pitchFamily="34" charset="0"/>
                        </a:rPr>
                        <a:t>1917</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n-ZA" sz="1050" b="0" i="0" u="none" strike="noStrike">
                          <a:solidFill>
                            <a:srgbClr val="000000"/>
                          </a:solidFill>
                          <a:effectLst/>
                          <a:latin typeface="Calibri" panose="020F0502020204030204" pitchFamily="34" charset="0"/>
                        </a:rPr>
                        <a:t>1433</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n-ZA" sz="1050" b="0" i="0" u="none" strike="noStrike">
                          <a:solidFill>
                            <a:srgbClr val="000000"/>
                          </a:solidFill>
                          <a:effectLst/>
                          <a:latin typeface="Calibri" panose="020F0502020204030204" pitchFamily="34" charset="0"/>
                        </a:rPr>
                        <a:t>5265</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n-ZA" sz="1050" b="0" i="0" u="none" strike="noStrike">
                          <a:solidFill>
                            <a:srgbClr val="000000"/>
                          </a:solidFill>
                          <a:effectLst/>
                          <a:latin typeface="Calibri" panose="020F0502020204030204" pitchFamily="34" charset="0"/>
                        </a:rPr>
                        <a:t>2210</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n-ZA" sz="1050" b="0" i="0" u="none" strike="noStrike">
                          <a:solidFill>
                            <a:srgbClr val="000000"/>
                          </a:solidFill>
                          <a:effectLst/>
                          <a:latin typeface="Calibri" panose="020F0502020204030204" pitchFamily="34" charset="0"/>
                        </a:rPr>
                        <a:t>R 921 842 880.00</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n-ZA" sz="1050" b="0" i="0" u="none" strike="noStrike" dirty="0">
                          <a:solidFill>
                            <a:srgbClr val="000000"/>
                          </a:solidFill>
                          <a:effectLst/>
                          <a:latin typeface="Calibri" panose="020F0502020204030204" pitchFamily="34" charset="0"/>
                        </a:rPr>
                        <a:t>R 641 520 365.27</a:t>
                      </a:r>
                    </a:p>
                  </a:txBody>
                  <a:tcPr marL="6160" marR="6160" marT="6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xmlns="" val="2228231347"/>
                  </a:ext>
                </a:extLst>
              </a:tr>
            </a:tbl>
          </a:graphicData>
        </a:graphic>
      </p:graphicFrame>
    </p:spTree>
    <p:extLst>
      <p:ext uri="{BB962C8B-B14F-4D97-AF65-F5344CB8AC3E}">
        <p14:creationId xmlns:p14="http://schemas.microsoft.com/office/powerpoint/2010/main" xmlns="" val="335687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ZA" altLang="en-US" smtClean="0"/>
              <a:t>MTSF Objectives</a:t>
            </a:r>
          </a:p>
        </p:txBody>
      </p:sp>
      <p:sp>
        <p:nvSpPr>
          <p:cNvPr id="12291" name="Slide Number Placeholder 3"/>
          <p:cNvSpPr>
            <a:spLocks noGrp="1" noChangeArrowheads="1"/>
          </p:cNvSpPr>
          <p:nvPr>
            <p:ph type="sldNum" sz="quarter" idx="12"/>
          </p:nvPr>
        </p:nvSpPr>
        <p:spPr bwMode="auto">
          <a:noFill/>
          <a:ln>
            <a:miter lim="800000"/>
            <a:headEnd/>
            <a:tailEnd/>
          </a:ln>
        </p:spPr>
        <p:txBody>
          <a:bodyPr/>
          <a:lstStyle/>
          <a:p>
            <a:fld id="{3288D8B0-1CCD-48DF-9D15-AD9D1005E0D6}" type="slidenum">
              <a:rPr lang="en-US" altLang="en-US"/>
              <a:pPr/>
              <a:t>12</a:t>
            </a:fld>
            <a:endParaRPr lang="en-US" altLang="en-US"/>
          </a:p>
        </p:txBody>
      </p:sp>
      <p:graphicFrame>
        <p:nvGraphicFramePr>
          <p:cNvPr id="2" name="Table 1"/>
          <p:cNvGraphicFramePr>
            <a:graphicFrameLocks noGrp="1"/>
          </p:cNvGraphicFramePr>
          <p:nvPr>
            <p:extLst>
              <p:ext uri="{D42A27DB-BD31-4B8C-83A1-F6EECF244321}">
                <p14:modId xmlns:p14="http://schemas.microsoft.com/office/powerpoint/2010/main" xmlns="" val="3271656120"/>
              </p:ext>
            </p:extLst>
          </p:nvPr>
        </p:nvGraphicFramePr>
        <p:xfrm>
          <a:off x="457199" y="1417638"/>
          <a:ext cx="8229602" cy="4500450"/>
        </p:xfrm>
        <a:graphic>
          <a:graphicData uri="http://schemas.openxmlformats.org/drawingml/2006/table">
            <a:tbl>
              <a:tblPr firstRow="1" bandRow="1"/>
              <a:tblGrid>
                <a:gridCol w="3538737">
                  <a:extLst>
                    <a:ext uri="{9D8B030D-6E8A-4147-A177-3AD203B41FA5}">
                      <a16:colId xmlns:a16="http://schemas.microsoft.com/office/drawing/2014/main" xmlns="" val="3944385332"/>
                    </a:ext>
                  </a:extLst>
                </a:gridCol>
                <a:gridCol w="1053470">
                  <a:extLst>
                    <a:ext uri="{9D8B030D-6E8A-4147-A177-3AD203B41FA5}">
                      <a16:colId xmlns:a16="http://schemas.microsoft.com/office/drawing/2014/main" xmlns="" val="289564092"/>
                    </a:ext>
                  </a:extLst>
                </a:gridCol>
                <a:gridCol w="727479">
                  <a:extLst>
                    <a:ext uri="{9D8B030D-6E8A-4147-A177-3AD203B41FA5}">
                      <a16:colId xmlns:a16="http://schemas.microsoft.com/office/drawing/2014/main" xmlns="" val="4177658308"/>
                    </a:ext>
                  </a:extLst>
                </a:gridCol>
                <a:gridCol w="727479">
                  <a:extLst>
                    <a:ext uri="{9D8B030D-6E8A-4147-A177-3AD203B41FA5}">
                      <a16:colId xmlns:a16="http://schemas.microsoft.com/office/drawing/2014/main" xmlns="" val="4160603925"/>
                    </a:ext>
                  </a:extLst>
                </a:gridCol>
                <a:gridCol w="727479">
                  <a:extLst>
                    <a:ext uri="{9D8B030D-6E8A-4147-A177-3AD203B41FA5}">
                      <a16:colId xmlns:a16="http://schemas.microsoft.com/office/drawing/2014/main" xmlns="" val="3004323191"/>
                    </a:ext>
                  </a:extLst>
                </a:gridCol>
                <a:gridCol w="727479">
                  <a:extLst>
                    <a:ext uri="{9D8B030D-6E8A-4147-A177-3AD203B41FA5}">
                      <a16:colId xmlns:a16="http://schemas.microsoft.com/office/drawing/2014/main" xmlns="" val="2977524798"/>
                    </a:ext>
                  </a:extLst>
                </a:gridCol>
                <a:gridCol w="727479">
                  <a:extLst>
                    <a:ext uri="{9D8B030D-6E8A-4147-A177-3AD203B41FA5}">
                      <a16:colId xmlns:a16="http://schemas.microsoft.com/office/drawing/2014/main" xmlns="" val="1880593772"/>
                    </a:ext>
                  </a:extLst>
                </a:gridCol>
              </a:tblGrid>
              <a:tr h="552645">
                <a:tc rowSpan="2">
                  <a:txBody>
                    <a:bodyPr/>
                    <a:lstStyle/>
                    <a:p>
                      <a:pPr algn="ctr" rtl="0" fontAlgn="b"/>
                      <a:r>
                        <a:rPr lang="en-ZA" sz="1400" b="0" i="0" u="none" strike="noStrike" dirty="0">
                          <a:solidFill>
                            <a:srgbClr val="000000"/>
                          </a:solidFill>
                          <a:effectLst/>
                          <a:latin typeface="Calibri" panose="020F0502020204030204" pitchFamily="34" charset="0"/>
                        </a:rPr>
                        <a:t>MTSF Objective</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rowSpan="2">
                  <a:txBody>
                    <a:bodyPr/>
                    <a:lstStyle/>
                    <a:p>
                      <a:pPr algn="ctr" rtl="0" fontAlgn="b"/>
                      <a:r>
                        <a:rPr lang="en-ZA" sz="1400" b="0" i="0" u="none" strike="noStrike" dirty="0">
                          <a:solidFill>
                            <a:srgbClr val="000000"/>
                          </a:solidFill>
                          <a:effectLst/>
                          <a:latin typeface="Calibri" panose="020F0502020204030204" pitchFamily="34" charset="0"/>
                        </a:rPr>
                        <a:t>Provincial MTSF Target 2019</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gridSpan="5">
                  <a:txBody>
                    <a:bodyPr/>
                    <a:lstStyle/>
                    <a:p>
                      <a:pPr algn="ctr" rtl="0" fontAlgn="b"/>
                      <a:r>
                        <a:rPr lang="en-ZA" sz="1400" b="0" i="0" u="none" strike="noStrike">
                          <a:solidFill>
                            <a:srgbClr val="000000"/>
                          </a:solidFill>
                          <a:effectLst/>
                          <a:latin typeface="Calibri" panose="020F0502020204030204" pitchFamily="34" charset="0"/>
                        </a:rPr>
                        <a:t>ACTUAL DELIVERY PROGRESS</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2110031819"/>
                  </a:ext>
                </a:extLst>
              </a:tr>
              <a:tr h="657910">
                <a:tc vMerge="1">
                  <a:txBody>
                    <a:bodyPr/>
                    <a:lstStyle/>
                    <a:p>
                      <a:endParaRPr lang="en-ZA"/>
                    </a:p>
                  </a:txBody>
                  <a:tcPr/>
                </a:tc>
                <a:tc vMerge="1">
                  <a:txBody>
                    <a:bodyPr/>
                    <a:lstStyle/>
                    <a:p>
                      <a:endParaRPr lang="en-ZA"/>
                    </a:p>
                  </a:txBody>
                  <a:tcPr/>
                </a:tc>
                <a:tc>
                  <a:txBody>
                    <a:bodyPr/>
                    <a:lstStyle/>
                    <a:p>
                      <a:pPr algn="ctr" rtl="0" fontAlgn="b"/>
                      <a:r>
                        <a:rPr lang="en-ZA" sz="1400" b="0" i="0" u="none" strike="noStrike">
                          <a:solidFill>
                            <a:srgbClr val="000000"/>
                          </a:solidFill>
                          <a:effectLst/>
                          <a:latin typeface="Calibri" panose="020F0502020204030204" pitchFamily="34" charset="0"/>
                        </a:rPr>
                        <a:t>2014/15</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n-ZA" sz="1400" b="0" i="0" u="none" strike="noStrike">
                          <a:solidFill>
                            <a:srgbClr val="000000"/>
                          </a:solidFill>
                          <a:effectLst/>
                          <a:latin typeface="Calibri" panose="020F0502020204030204" pitchFamily="34" charset="0"/>
                        </a:rPr>
                        <a:t>2015/16</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n-ZA" sz="1400" b="0" i="0" u="none" strike="noStrike">
                          <a:solidFill>
                            <a:srgbClr val="000000"/>
                          </a:solidFill>
                          <a:effectLst/>
                          <a:latin typeface="Calibri" panose="020F0502020204030204" pitchFamily="34" charset="0"/>
                        </a:rPr>
                        <a:t>2016/17</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n-ZA" sz="1400" b="0" i="0" u="none" strike="noStrike">
                          <a:solidFill>
                            <a:srgbClr val="000000"/>
                          </a:solidFill>
                          <a:effectLst/>
                          <a:latin typeface="Calibri" panose="020F0502020204030204" pitchFamily="34" charset="0"/>
                        </a:rPr>
                        <a:t>2017/18 - Jan</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rtl="0" fontAlgn="b"/>
                      <a:r>
                        <a:rPr lang="en-ZA" sz="1400" b="0" i="0" u="none" strike="noStrike">
                          <a:solidFill>
                            <a:srgbClr val="000000"/>
                          </a:solidFill>
                          <a:effectLst/>
                          <a:latin typeface="Calibri" panose="020F0502020204030204" pitchFamily="34" charset="0"/>
                        </a:rPr>
                        <a:t>Total to date</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xmlns="" val="3281837428"/>
                  </a:ext>
                </a:extLst>
              </a:tr>
              <a:tr h="657910">
                <a:tc>
                  <a:txBody>
                    <a:bodyPr/>
                    <a:lstStyle/>
                    <a:p>
                      <a:pPr algn="l" rtl="0" fontAlgn="b"/>
                      <a:r>
                        <a:rPr lang="en-ZA" sz="1400" b="0" i="0" u="none" strike="noStrike" dirty="0">
                          <a:solidFill>
                            <a:srgbClr val="000000"/>
                          </a:solidFill>
                          <a:effectLst/>
                          <a:latin typeface="Calibri" panose="020F0502020204030204" pitchFamily="34" charset="0"/>
                        </a:rPr>
                        <a:t>563 000 individual units for subsidy housing submarket provided (Individual, IRDP, UISP, Rural, PHP, Consolidation) </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dirty="0" smtClean="0">
                          <a:solidFill>
                            <a:srgbClr val="000000"/>
                          </a:solidFill>
                          <a:effectLst/>
                          <a:latin typeface="Calibri" panose="020F0502020204030204" pitchFamily="34" charset="0"/>
                        </a:rPr>
                        <a:t>41 380</a:t>
                      </a:r>
                      <a:endParaRPr lang="en-ZA" sz="1400" b="0" i="0" u="none" strike="noStrike" dirty="0">
                        <a:solidFill>
                          <a:srgbClr val="000000"/>
                        </a:solidFill>
                        <a:effectLst/>
                        <a:latin typeface="Calibri" panose="020F0502020204030204" pitchFamily="34" charset="0"/>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9206</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10988</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9080</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5250</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dirty="0" smtClean="0">
                          <a:solidFill>
                            <a:srgbClr val="000000"/>
                          </a:solidFill>
                          <a:effectLst/>
                          <a:latin typeface="Calibri" panose="020F0502020204030204" pitchFamily="34" charset="0"/>
                        </a:rPr>
                        <a:t>34 524</a:t>
                      </a:r>
                      <a:endParaRPr lang="en-ZA" sz="1400" b="0" i="0" u="none" strike="noStrike" dirty="0">
                        <a:solidFill>
                          <a:srgbClr val="000000"/>
                        </a:solidFill>
                        <a:effectLst/>
                        <a:latin typeface="Calibri" panose="020F0502020204030204" pitchFamily="34" charset="0"/>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extLst>
                  <a:ext uri="{0D108BD9-81ED-4DB2-BD59-A6C34878D82A}">
                    <a16:rowId xmlns:a16="http://schemas.microsoft.com/office/drawing/2014/main" xmlns="" val="3861952684"/>
                  </a:ext>
                </a:extLst>
              </a:tr>
              <a:tr h="438607">
                <a:tc>
                  <a:txBody>
                    <a:bodyPr/>
                    <a:lstStyle/>
                    <a:p>
                      <a:pPr algn="l" rtl="0" fontAlgn="b"/>
                      <a:r>
                        <a:rPr lang="en-ZA" sz="1400" b="0" i="0" u="none" strike="noStrike" dirty="0">
                          <a:solidFill>
                            <a:srgbClr val="000000"/>
                          </a:solidFill>
                          <a:effectLst/>
                          <a:latin typeface="Calibri" panose="020F0502020204030204" pitchFamily="34" charset="0"/>
                        </a:rPr>
                        <a:t>6 000 individual units for military veterans</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dirty="0">
                          <a:solidFill>
                            <a:srgbClr val="000000"/>
                          </a:solidFill>
                          <a:effectLst/>
                          <a:latin typeface="Calibri" panose="020F0502020204030204" pitchFamily="34" charset="0"/>
                        </a:rPr>
                        <a:t> </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dirty="0">
                          <a:solidFill>
                            <a:srgbClr val="000000"/>
                          </a:solidFill>
                          <a:effectLst/>
                          <a:latin typeface="Calibri" panose="020F0502020204030204" pitchFamily="34" charset="0"/>
                        </a:rPr>
                        <a:t>4</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dirty="0">
                          <a:solidFill>
                            <a:srgbClr val="000000"/>
                          </a:solidFill>
                          <a:effectLst/>
                          <a:latin typeface="Calibri" panose="020F0502020204030204" pitchFamily="34" charset="0"/>
                        </a:rPr>
                        <a:t>1</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dirty="0">
                          <a:solidFill>
                            <a:srgbClr val="000000"/>
                          </a:solidFill>
                          <a:effectLst/>
                          <a:latin typeface="Calibri" panose="020F0502020204030204" pitchFamily="34" charset="0"/>
                        </a:rPr>
                        <a:t>16</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dirty="0">
                          <a:solidFill>
                            <a:srgbClr val="000000"/>
                          </a:solidFill>
                          <a:effectLst/>
                          <a:latin typeface="Calibri" panose="020F0502020204030204" pitchFamily="34" charset="0"/>
                        </a:rPr>
                        <a:t>9</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dirty="0">
                          <a:solidFill>
                            <a:srgbClr val="000000"/>
                          </a:solidFill>
                          <a:effectLst/>
                          <a:latin typeface="Calibri" panose="020F0502020204030204" pitchFamily="34" charset="0"/>
                        </a:rPr>
                        <a:t>30</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extLst>
                  <a:ext uri="{0D108BD9-81ED-4DB2-BD59-A6C34878D82A}">
                    <a16:rowId xmlns:a16="http://schemas.microsoft.com/office/drawing/2014/main" xmlns="" val="13356203"/>
                  </a:ext>
                </a:extLst>
              </a:tr>
              <a:tr h="438607">
                <a:tc>
                  <a:txBody>
                    <a:bodyPr/>
                    <a:lstStyle/>
                    <a:p>
                      <a:pPr algn="l" rtl="0" fontAlgn="b"/>
                      <a:r>
                        <a:rPr lang="en-ZA" sz="1400" b="0" i="0" u="none" strike="noStrike" dirty="0">
                          <a:solidFill>
                            <a:srgbClr val="000000"/>
                          </a:solidFill>
                          <a:effectLst/>
                          <a:latin typeface="Calibri" panose="020F0502020204030204" pitchFamily="34" charset="0"/>
                        </a:rPr>
                        <a:t>Affordable housing loans for new houses in the affordable-gap housing submarket: </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9020</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0</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dirty="0">
                          <a:solidFill>
                            <a:srgbClr val="000000"/>
                          </a:solidFill>
                          <a:effectLst/>
                          <a:latin typeface="Calibri" panose="020F0502020204030204" pitchFamily="34" charset="0"/>
                        </a:rPr>
                        <a:t>0</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dirty="0">
                          <a:solidFill>
                            <a:srgbClr val="000000"/>
                          </a:solidFill>
                          <a:effectLst/>
                          <a:latin typeface="Calibri" panose="020F0502020204030204" pitchFamily="34" charset="0"/>
                        </a:rPr>
                        <a:t>60</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dirty="0">
                          <a:solidFill>
                            <a:srgbClr val="000000"/>
                          </a:solidFill>
                          <a:effectLst/>
                          <a:latin typeface="Calibri" panose="020F0502020204030204" pitchFamily="34" charset="0"/>
                        </a:rPr>
                        <a:t>35</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95</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extLst>
                  <a:ext uri="{0D108BD9-81ED-4DB2-BD59-A6C34878D82A}">
                    <a16:rowId xmlns:a16="http://schemas.microsoft.com/office/drawing/2014/main" xmlns="" val="632401774"/>
                  </a:ext>
                </a:extLst>
              </a:tr>
              <a:tr h="219303">
                <a:tc>
                  <a:txBody>
                    <a:bodyPr/>
                    <a:lstStyle/>
                    <a:p>
                      <a:pPr algn="l" rtl="0" fontAlgn="b"/>
                      <a:r>
                        <a:rPr lang="en-ZA" sz="1400" b="0" i="0" u="none" strike="noStrike">
                          <a:solidFill>
                            <a:srgbClr val="000000"/>
                          </a:solidFill>
                          <a:effectLst/>
                          <a:latin typeface="Calibri" panose="020F0502020204030204" pitchFamily="34" charset="0"/>
                        </a:rPr>
                        <a:t>27 000 Government led Social housing</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2850</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0</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0</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dirty="0">
                          <a:solidFill>
                            <a:srgbClr val="000000"/>
                          </a:solidFill>
                          <a:effectLst/>
                          <a:latin typeface="Calibri" panose="020F0502020204030204" pitchFamily="34" charset="0"/>
                        </a:rPr>
                        <a:t>0</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dirty="0">
                          <a:solidFill>
                            <a:srgbClr val="000000"/>
                          </a:solidFill>
                          <a:effectLst/>
                          <a:latin typeface="Calibri" panose="020F0502020204030204" pitchFamily="34" charset="0"/>
                        </a:rPr>
                        <a:t>680</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680</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extLst>
                  <a:ext uri="{0D108BD9-81ED-4DB2-BD59-A6C34878D82A}">
                    <a16:rowId xmlns:a16="http://schemas.microsoft.com/office/drawing/2014/main" xmlns="" val="2112672359"/>
                  </a:ext>
                </a:extLst>
              </a:tr>
              <a:tr h="438607">
                <a:tc>
                  <a:txBody>
                    <a:bodyPr/>
                    <a:lstStyle/>
                    <a:p>
                      <a:pPr algn="l" rtl="0" fontAlgn="b"/>
                      <a:r>
                        <a:rPr lang="en-ZA" sz="1400" b="0" i="0" u="none" strike="noStrike" dirty="0">
                          <a:solidFill>
                            <a:srgbClr val="000000"/>
                          </a:solidFill>
                          <a:effectLst/>
                          <a:latin typeface="Calibri" panose="020F0502020204030204" pitchFamily="34" charset="0"/>
                        </a:rPr>
                        <a:t>10 000 </a:t>
                      </a:r>
                      <a:r>
                        <a:rPr lang="en-ZA" sz="1400" b="0" i="0" u="none" strike="noStrike" dirty="0" smtClean="0">
                          <a:solidFill>
                            <a:srgbClr val="000000"/>
                          </a:solidFill>
                          <a:effectLst/>
                          <a:latin typeface="Calibri" panose="020F0502020204030204" pitchFamily="34" charset="0"/>
                        </a:rPr>
                        <a:t>CRU units completed</a:t>
                      </a:r>
                      <a:endParaRPr lang="en-ZA" sz="1400" b="0" i="0" u="none" strike="noStrike" dirty="0">
                        <a:solidFill>
                          <a:srgbClr val="000000"/>
                        </a:solidFill>
                        <a:effectLst/>
                        <a:latin typeface="Calibri" panose="020F0502020204030204" pitchFamily="34" charset="0"/>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800</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200</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252</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dirty="0">
                          <a:solidFill>
                            <a:srgbClr val="000000"/>
                          </a:solidFill>
                          <a:effectLst/>
                          <a:latin typeface="Calibri" panose="020F0502020204030204" pitchFamily="34" charset="0"/>
                        </a:rPr>
                        <a:t>0</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dirty="0">
                          <a:solidFill>
                            <a:srgbClr val="000000"/>
                          </a:solidFill>
                          <a:effectLst/>
                          <a:latin typeface="Calibri" panose="020F0502020204030204" pitchFamily="34" charset="0"/>
                        </a:rPr>
                        <a:t>0</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dirty="0">
                          <a:solidFill>
                            <a:srgbClr val="000000"/>
                          </a:solidFill>
                          <a:effectLst/>
                          <a:latin typeface="Calibri" panose="020F0502020204030204" pitchFamily="34" charset="0"/>
                        </a:rPr>
                        <a:t>452</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extLst>
                  <a:ext uri="{0D108BD9-81ED-4DB2-BD59-A6C34878D82A}">
                    <a16:rowId xmlns:a16="http://schemas.microsoft.com/office/drawing/2014/main" xmlns="" val="1578966169"/>
                  </a:ext>
                </a:extLst>
              </a:tr>
              <a:tr h="438607">
                <a:tc>
                  <a:txBody>
                    <a:bodyPr/>
                    <a:lstStyle/>
                    <a:p>
                      <a:pPr algn="l" rtl="0" fontAlgn="b"/>
                      <a:r>
                        <a:rPr lang="en-ZA" sz="1400" b="0" i="0" u="none" strike="noStrike" dirty="0">
                          <a:solidFill>
                            <a:srgbClr val="000000"/>
                          </a:solidFill>
                          <a:effectLst/>
                          <a:latin typeface="Calibri" panose="020F0502020204030204" pitchFamily="34" charset="0"/>
                        </a:rPr>
                        <a:t>750 000 households in informal settlements  upgraded:</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86255</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4564</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6564</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5273</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dirty="0">
                          <a:solidFill>
                            <a:srgbClr val="000000"/>
                          </a:solidFill>
                          <a:effectLst/>
                          <a:latin typeface="Calibri" panose="020F0502020204030204" pitchFamily="34" charset="0"/>
                        </a:rPr>
                        <a:t>3050</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dirty="0" smtClean="0">
                          <a:solidFill>
                            <a:srgbClr val="000000"/>
                          </a:solidFill>
                          <a:effectLst/>
                          <a:latin typeface="Calibri" panose="020F0502020204030204" pitchFamily="34" charset="0"/>
                        </a:rPr>
                        <a:t>19 451</a:t>
                      </a:r>
                      <a:endParaRPr lang="en-ZA" sz="1400" b="0" i="0" u="none" strike="noStrike" dirty="0">
                        <a:solidFill>
                          <a:srgbClr val="000000"/>
                        </a:solidFill>
                        <a:effectLst/>
                        <a:latin typeface="Calibri" panose="020F0502020204030204" pitchFamily="34" charset="0"/>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extLst>
                  <a:ext uri="{0D108BD9-81ED-4DB2-BD59-A6C34878D82A}">
                    <a16:rowId xmlns:a16="http://schemas.microsoft.com/office/drawing/2014/main" xmlns="" val="2263789532"/>
                  </a:ext>
                </a:extLst>
              </a:tr>
              <a:tr h="219303">
                <a:tc>
                  <a:txBody>
                    <a:bodyPr/>
                    <a:lstStyle/>
                    <a:p>
                      <a:pPr algn="l" rtl="0" fontAlgn="b"/>
                      <a:r>
                        <a:rPr lang="en-ZA" sz="1400" b="0" i="0" u="none" strike="noStrike" dirty="0">
                          <a:solidFill>
                            <a:srgbClr val="000000"/>
                          </a:solidFill>
                          <a:effectLst/>
                          <a:latin typeface="Calibri" panose="020F0502020204030204" pitchFamily="34" charset="0"/>
                        </a:rPr>
                        <a:t>Number of Informal Settlements assessed</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 </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8</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34</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0</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0</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dirty="0">
                          <a:solidFill>
                            <a:srgbClr val="000000"/>
                          </a:solidFill>
                          <a:effectLst/>
                          <a:latin typeface="Calibri" panose="020F0502020204030204" pitchFamily="34" charset="0"/>
                        </a:rPr>
                        <a:t>42</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extLst>
                  <a:ext uri="{0D108BD9-81ED-4DB2-BD59-A6C34878D82A}">
                    <a16:rowId xmlns:a16="http://schemas.microsoft.com/office/drawing/2014/main" xmlns="" val="407471744"/>
                  </a:ext>
                </a:extLst>
              </a:tr>
              <a:tr h="33903">
                <a:tc>
                  <a:txBody>
                    <a:bodyPr/>
                    <a:lstStyle/>
                    <a:p>
                      <a:pPr algn="l" rtl="0" fontAlgn="b"/>
                      <a:r>
                        <a:rPr lang="en-ZA" sz="1400" b="0" i="0" u="none" strike="noStrike" dirty="0">
                          <a:solidFill>
                            <a:srgbClr val="000000"/>
                          </a:solidFill>
                          <a:effectLst/>
                          <a:latin typeface="Calibri" panose="020F0502020204030204" pitchFamily="34" charset="0"/>
                        </a:rPr>
                        <a:t>Number of settlement-level upgrading plans compiled</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 </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2</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19</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0</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0</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dirty="0">
                          <a:solidFill>
                            <a:srgbClr val="000000"/>
                          </a:solidFill>
                          <a:effectLst/>
                          <a:latin typeface="Calibri" panose="020F0502020204030204" pitchFamily="34" charset="0"/>
                        </a:rPr>
                        <a:t>21</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extLst>
                  <a:ext uri="{0D108BD9-81ED-4DB2-BD59-A6C34878D82A}">
                    <a16:rowId xmlns:a16="http://schemas.microsoft.com/office/drawing/2014/main" xmlns="" val="1806494922"/>
                  </a:ext>
                </a:extLst>
              </a:tr>
            </a:tbl>
          </a:graphicData>
        </a:graphic>
      </p:graphicFrame>
    </p:spTree>
    <p:extLst>
      <p:ext uri="{BB962C8B-B14F-4D97-AF65-F5344CB8AC3E}">
        <p14:creationId xmlns:p14="http://schemas.microsoft.com/office/powerpoint/2010/main" xmlns="" val="731463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418058"/>
          </a:xfrm>
        </p:spPr>
        <p:txBody>
          <a:bodyPr>
            <a:normAutofit fontScale="90000"/>
          </a:bodyPr>
          <a:lstStyle/>
          <a:p>
            <a:r>
              <a:rPr lang="en-ZA" dirty="0" smtClean="0"/>
              <a:t>Title deeds projects</a:t>
            </a:r>
            <a:endParaRPr lang="en-ZA" dirty="0"/>
          </a:p>
        </p:txBody>
      </p:sp>
      <p:sp>
        <p:nvSpPr>
          <p:cNvPr id="4" name="Slide Number Placeholder 3"/>
          <p:cNvSpPr>
            <a:spLocks noGrp="1"/>
          </p:cNvSpPr>
          <p:nvPr>
            <p:ph type="sldNum" sz="quarter" idx="12"/>
          </p:nvPr>
        </p:nvSpPr>
        <p:spPr/>
        <p:txBody>
          <a:bodyPr/>
          <a:lstStyle/>
          <a:p>
            <a:fld id="{7F5375EE-3D5C-4255-B701-DEE85BE8DFE9}" type="slidenum">
              <a:rPr lang="en-US" altLang="en-US" smtClean="0"/>
              <a:pPr/>
              <a:t>13</a:t>
            </a:fld>
            <a:endParaRPr lang="en-US" altLang="en-US"/>
          </a:p>
        </p:txBody>
      </p:sp>
      <p:graphicFrame>
        <p:nvGraphicFramePr>
          <p:cNvPr id="3" name="Table 2"/>
          <p:cNvGraphicFramePr>
            <a:graphicFrameLocks noGrp="1"/>
          </p:cNvGraphicFramePr>
          <p:nvPr>
            <p:extLst>
              <p:ext uri="{D42A27DB-BD31-4B8C-83A1-F6EECF244321}">
                <p14:modId xmlns:p14="http://schemas.microsoft.com/office/powerpoint/2010/main" xmlns="" val="1554850325"/>
              </p:ext>
            </p:extLst>
          </p:nvPr>
        </p:nvGraphicFramePr>
        <p:xfrm>
          <a:off x="228071" y="1916832"/>
          <a:ext cx="8712969" cy="3512091"/>
        </p:xfrm>
        <a:graphic>
          <a:graphicData uri="http://schemas.openxmlformats.org/drawingml/2006/table">
            <a:tbl>
              <a:tblPr/>
              <a:tblGrid>
                <a:gridCol w="3594588">
                  <a:extLst>
                    <a:ext uri="{9D8B030D-6E8A-4147-A177-3AD203B41FA5}">
                      <a16:colId xmlns:a16="http://schemas.microsoft.com/office/drawing/2014/main" xmlns="" val="1101834653"/>
                    </a:ext>
                  </a:extLst>
                </a:gridCol>
                <a:gridCol w="1523793">
                  <a:extLst>
                    <a:ext uri="{9D8B030D-6E8A-4147-A177-3AD203B41FA5}">
                      <a16:colId xmlns:a16="http://schemas.microsoft.com/office/drawing/2014/main" xmlns="" val="2150714106"/>
                    </a:ext>
                  </a:extLst>
                </a:gridCol>
                <a:gridCol w="3594588">
                  <a:extLst>
                    <a:ext uri="{9D8B030D-6E8A-4147-A177-3AD203B41FA5}">
                      <a16:colId xmlns:a16="http://schemas.microsoft.com/office/drawing/2014/main" xmlns="" val="4278124735"/>
                    </a:ext>
                  </a:extLst>
                </a:gridCol>
              </a:tblGrid>
              <a:tr h="295835">
                <a:tc>
                  <a:txBody>
                    <a:bodyPr/>
                    <a:lstStyle/>
                    <a:p>
                      <a:pPr algn="l" rtl="0" fontAlgn="b"/>
                      <a:r>
                        <a:rPr lang="en-ZA" sz="1400" b="0" i="0" u="none" strike="noStrike">
                          <a:solidFill>
                            <a:srgbClr val="000000"/>
                          </a:solidFill>
                          <a:effectLst/>
                          <a:latin typeface="Calibri" panose="020F0502020204030204" pitchFamily="34" charset="0"/>
                        </a:rPr>
                        <a:t>Project Description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rtl="0" fontAlgn="b"/>
                      <a:r>
                        <a:rPr lang="en-ZA" sz="1400" b="0" i="0" u="none" strike="noStrike">
                          <a:solidFill>
                            <a:srgbClr val="000000"/>
                          </a:solidFill>
                          <a:effectLst/>
                          <a:latin typeface="Calibri" panose="020F0502020204030204" pitchFamily="34" charset="0"/>
                        </a:rPr>
                        <a:t>Number of Units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rtl="0" fontAlgn="b"/>
                      <a:r>
                        <a:rPr lang="en-ZA" sz="1400" b="0" i="0" u="none" strike="noStrike">
                          <a:solidFill>
                            <a:srgbClr val="000000"/>
                          </a:solidFill>
                          <a:effectLst/>
                          <a:latin typeface="Calibri" panose="020F0502020204030204" pitchFamily="34" charset="0"/>
                        </a:rPr>
                        <a:t>Status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xmlns="" val="2065643753"/>
                  </a:ext>
                </a:extLst>
              </a:tr>
              <a:tr h="579027">
                <a:tc>
                  <a:txBody>
                    <a:bodyPr/>
                    <a:lstStyle/>
                    <a:p>
                      <a:pPr algn="l" rtl="0" fontAlgn="b"/>
                      <a:r>
                        <a:rPr lang="en-ZA" sz="1400" b="0" i="0" u="none" strike="noStrike" dirty="0">
                          <a:solidFill>
                            <a:srgbClr val="000000"/>
                          </a:solidFill>
                          <a:effectLst/>
                          <a:latin typeface="Calibri" panose="020F0502020204030204" pitchFamily="34" charset="0"/>
                        </a:rPr>
                        <a:t>Madibeng  </a:t>
                      </a:r>
                      <a:r>
                        <a:rPr lang="en-ZA" sz="1400" b="0" i="0" u="none" strike="noStrike" dirty="0" err="1">
                          <a:solidFill>
                            <a:srgbClr val="000000"/>
                          </a:solidFill>
                          <a:effectLst/>
                          <a:latin typeface="Calibri" panose="020F0502020204030204" pitchFamily="34" charset="0"/>
                        </a:rPr>
                        <a:t>Lethabile</a:t>
                      </a:r>
                      <a:r>
                        <a:rPr lang="en-ZA" sz="1400" b="0" i="0" u="none" strike="noStrike" dirty="0">
                          <a:solidFill>
                            <a:srgbClr val="000000"/>
                          </a:solidFill>
                          <a:effectLst/>
                          <a:latin typeface="Calibri" panose="020F0502020204030204" pitchFamily="34" charset="0"/>
                        </a:rPr>
                        <a:t> Block D (</a:t>
                      </a:r>
                      <a:r>
                        <a:rPr lang="en-ZA" sz="1400" b="0" i="0" u="none" strike="noStrike" dirty="0" err="1">
                          <a:solidFill>
                            <a:srgbClr val="000000"/>
                          </a:solidFill>
                          <a:effectLst/>
                          <a:latin typeface="Calibri" panose="020F0502020204030204" pitchFamily="34" charset="0"/>
                        </a:rPr>
                        <a:t>i</a:t>
                      </a:r>
                      <a:r>
                        <a:rPr lang="en-ZA" sz="1400" b="0" i="0" u="none" strike="noStrike" dirty="0">
                          <a:solidFill>
                            <a:srgbClr val="000000"/>
                          </a:solidFill>
                          <a:effectLst/>
                          <a:latin typeface="Calibri" panose="020F0502020204030204" pitchFamily="34" charset="0"/>
                        </a:rPr>
                        <a:t>) Ref B98010003 [1000 Subs]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l" rtl="0" fontAlgn="b"/>
                      <a:r>
                        <a:rPr lang="en-ZA" sz="1400" b="0" i="0" u="none" strike="noStrike">
                          <a:solidFill>
                            <a:srgbClr val="000000"/>
                          </a:solidFill>
                          <a:effectLst/>
                          <a:latin typeface="Calibri" panose="020F0502020204030204" pitchFamily="34" charset="0"/>
                        </a:rPr>
                        <a:t>Complete township establishment and opening of township register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extLst>
                  <a:ext uri="{0D108BD9-81ED-4DB2-BD59-A6C34878D82A}">
                    <a16:rowId xmlns:a16="http://schemas.microsoft.com/office/drawing/2014/main" xmlns="" val="1296410858"/>
                  </a:ext>
                </a:extLst>
              </a:tr>
              <a:tr h="295835">
                <a:tc>
                  <a:txBody>
                    <a:bodyPr/>
                    <a:lstStyle/>
                    <a:p>
                      <a:pPr algn="l" rtl="0" fontAlgn="b"/>
                      <a:r>
                        <a:rPr lang="en-ZA" sz="1400" b="0" i="0" u="none" strike="noStrike" dirty="0">
                          <a:solidFill>
                            <a:srgbClr val="000000"/>
                          </a:solidFill>
                          <a:effectLst/>
                          <a:latin typeface="Calibri" panose="020F0502020204030204" pitchFamily="34" charset="0"/>
                        </a:rPr>
                        <a:t>Madibeng L M </a:t>
                      </a:r>
                      <a:r>
                        <a:rPr lang="en-ZA" sz="1400" b="0" i="0" u="none" strike="noStrike" dirty="0" err="1">
                          <a:solidFill>
                            <a:srgbClr val="000000"/>
                          </a:solidFill>
                          <a:effectLst/>
                          <a:latin typeface="Calibri" panose="020F0502020204030204" pitchFamily="34" charset="0"/>
                        </a:rPr>
                        <a:t>Oukasie</a:t>
                      </a:r>
                      <a:r>
                        <a:rPr lang="en-ZA" sz="1400" b="0" i="0" u="none" strike="noStrike" dirty="0">
                          <a:solidFill>
                            <a:srgbClr val="000000"/>
                          </a:solidFill>
                          <a:effectLst/>
                          <a:latin typeface="Calibri" panose="020F0502020204030204" pitchFamily="34" charset="0"/>
                        </a:rPr>
                        <a:t> Proper (1271 Subs)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905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l" rtl="0" fontAlgn="b"/>
                      <a:r>
                        <a:rPr lang="en-ZA" sz="1400" b="0" i="0" u="none" strike="noStrike">
                          <a:solidFill>
                            <a:srgbClr val="000000"/>
                          </a:solidFill>
                          <a:effectLst/>
                          <a:latin typeface="Calibri" panose="020F0502020204030204" pitchFamily="34" charset="0"/>
                        </a:rPr>
                        <a:t>Conduct beneficiary verification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extLst>
                  <a:ext uri="{0D108BD9-81ED-4DB2-BD59-A6C34878D82A}">
                    <a16:rowId xmlns:a16="http://schemas.microsoft.com/office/drawing/2014/main" xmlns="" val="687860374"/>
                  </a:ext>
                </a:extLst>
              </a:tr>
              <a:tr h="579027">
                <a:tc>
                  <a:txBody>
                    <a:bodyPr/>
                    <a:lstStyle/>
                    <a:p>
                      <a:pPr algn="l" rtl="0" fontAlgn="b"/>
                      <a:r>
                        <a:rPr lang="en-ZA" sz="1400" b="0" i="0" u="none" strike="noStrike" dirty="0" err="1">
                          <a:solidFill>
                            <a:srgbClr val="000000"/>
                          </a:solidFill>
                          <a:effectLst/>
                          <a:latin typeface="Calibri" panose="020F0502020204030204" pitchFamily="34" charset="0"/>
                        </a:rPr>
                        <a:t>Maquassi</a:t>
                      </a:r>
                      <a:r>
                        <a:rPr lang="en-ZA" sz="1400" b="0" i="0" u="none" strike="noStrike" dirty="0">
                          <a:solidFill>
                            <a:srgbClr val="000000"/>
                          </a:solidFill>
                          <a:effectLst/>
                          <a:latin typeface="Calibri" panose="020F0502020204030204" pitchFamily="34" charset="0"/>
                        </a:rPr>
                        <a:t> Hills Housing Project (1803 Subs)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dirty="0">
                          <a:solidFill>
                            <a:srgbClr val="000000"/>
                          </a:solidFill>
                          <a:effectLst/>
                          <a:latin typeface="Calibri" panose="020F0502020204030204" pitchFamily="34" charset="0"/>
                        </a:rPr>
                        <a:t>681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l" rtl="0" fontAlgn="b"/>
                      <a:r>
                        <a:rPr lang="en-ZA" sz="1400" b="0" i="0" u="none" strike="noStrike">
                          <a:solidFill>
                            <a:srgbClr val="000000"/>
                          </a:solidFill>
                          <a:effectLst/>
                          <a:latin typeface="Calibri" panose="020F0502020204030204" pitchFamily="34" charset="0"/>
                        </a:rPr>
                        <a:t>Send instructions andPrepare transfer documents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extLst>
                  <a:ext uri="{0D108BD9-81ED-4DB2-BD59-A6C34878D82A}">
                    <a16:rowId xmlns:a16="http://schemas.microsoft.com/office/drawing/2014/main" xmlns="" val="2720547440"/>
                  </a:ext>
                </a:extLst>
              </a:tr>
              <a:tr h="295835">
                <a:tc>
                  <a:txBody>
                    <a:bodyPr/>
                    <a:lstStyle/>
                    <a:p>
                      <a:pPr algn="l" rtl="0" fontAlgn="b"/>
                      <a:r>
                        <a:rPr lang="de-DE" sz="1400" b="0" i="0" u="none" strike="noStrike" dirty="0" err="1">
                          <a:solidFill>
                            <a:srgbClr val="000000"/>
                          </a:solidFill>
                          <a:effectLst/>
                          <a:latin typeface="Calibri" panose="020F0502020204030204" pitchFamily="34" charset="0"/>
                        </a:rPr>
                        <a:t>Rustenburg</a:t>
                      </a:r>
                      <a:r>
                        <a:rPr lang="de-DE" sz="1400" b="0" i="0" u="none" strike="noStrike" dirty="0">
                          <a:solidFill>
                            <a:srgbClr val="000000"/>
                          </a:solidFill>
                          <a:effectLst/>
                          <a:latin typeface="Calibri" panose="020F0502020204030204" pitchFamily="34" charset="0"/>
                        </a:rPr>
                        <a:t> </a:t>
                      </a:r>
                      <a:r>
                        <a:rPr lang="de-DE" sz="1400" b="0" i="0" u="none" strike="noStrike" dirty="0" err="1">
                          <a:solidFill>
                            <a:srgbClr val="000000"/>
                          </a:solidFill>
                          <a:effectLst/>
                          <a:latin typeface="Calibri" panose="020F0502020204030204" pitchFamily="34" charset="0"/>
                        </a:rPr>
                        <a:t>Hartebeesfontein</a:t>
                      </a:r>
                      <a:r>
                        <a:rPr lang="de-DE" sz="1400" b="0" i="0" u="none" strike="noStrike" dirty="0">
                          <a:solidFill>
                            <a:srgbClr val="000000"/>
                          </a:solidFill>
                          <a:effectLst/>
                          <a:latin typeface="Calibri" panose="020F0502020204030204" pitchFamily="34" charset="0"/>
                        </a:rPr>
                        <a:t> </a:t>
                      </a:r>
                      <a:r>
                        <a:rPr lang="de-DE" sz="1400" b="0" i="0" u="none" strike="noStrike" dirty="0" err="1">
                          <a:solidFill>
                            <a:srgbClr val="000000"/>
                          </a:solidFill>
                          <a:effectLst/>
                          <a:latin typeface="Calibri" panose="020F0502020204030204" pitchFamily="34" charset="0"/>
                        </a:rPr>
                        <a:t>Pls</a:t>
                      </a:r>
                      <a:r>
                        <a:rPr lang="de-DE" sz="1400" b="0" i="0" u="none" strike="noStrike" dirty="0">
                          <a:solidFill>
                            <a:srgbClr val="000000"/>
                          </a:solidFill>
                          <a:effectLst/>
                          <a:latin typeface="Calibri" panose="020F0502020204030204" pitchFamily="34" charset="0"/>
                        </a:rPr>
                        <a:t> (1417 Subs)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dirty="0">
                          <a:solidFill>
                            <a:srgbClr val="000000"/>
                          </a:solidFill>
                          <a:effectLst/>
                          <a:latin typeface="Calibri" panose="020F0502020204030204" pitchFamily="34" charset="0"/>
                        </a:rPr>
                        <a:t>1289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l" rtl="0" fontAlgn="b"/>
                      <a:r>
                        <a:rPr lang="en-ZA" sz="1400" b="0" i="0" u="none" strike="noStrike">
                          <a:solidFill>
                            <a:srgbClr val="000000"/>
                          </a:solidFill>
                          <a:effectLst/>
                          <a:latin typeface="Calibri" panose="020F0502020204030204" pitchFamily="34" charset="0"/>
                        </a:rPr>
                        <a:t>Conduct beneficiary verification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extLst>
                  <a:ext uri="{0D108BD9-81ED-4DB2-BD59-A6C34878D82A}">
                    <a16:rowId xmlns:a16="http://schemas.microsoft.com/office/drawing/2014/main" xmlns="" val="959583934"/>
                  </a:ext>
                </a:extLst>
              </a:tr>
              <a:tr h="295835">
                <a:tc>
                  <a:txBody>
                    <a:bodyPr/>
                    <a:lstStyle/>
                    <a:p>
                      <a:pPr algn="l" rtl="0" fontAlgn="b"/>
                      <a:r>
                        <a:rPr lang="nl-NL" sz="1400" b="0" i="0" u="none" strike="noStrike" dirty="0">
                          <a:solidFill>
                            <a:srgbClr val="000000"/>
                          </a:solidFill>
                          <a:effectLst/>
                          <a:latin typeface="Calibri" panose="020F0502020204030204" pitchFamily="34" charset="0"/>
                        </a:rPr>
                        <a:t>Rustenburg - Boitekong Ext 13 (440 Subsidies)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dirty="0">
                          <a:solidFill>
                            <a:srgbClr val="000000"/>
                          </a:solidFill>
                          <a:effectLst/>
                          <a:latin typeface="Calibri" panose="020F0502020204030204" pitchFamily="34" charset="0"/>
                        </a:rPr>
                        <a:t>413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l" rtl="0" fontAlgn="b"/>
                      <a:r>
                        <a:rPr lang="en-ZA" sz="1400" b="0" i="0" u="none" strike="noStrike" dirty="0">
                          <a:solidFill>
                            <a:srgbClr val="000000"/>
                          </a:solidFill>
                          <a:effectLst/>
                          <a:latin typeface="Calibri" panose="020F0502020204030204" pitchFamily="34" charset="0"/>
                        </a:rPr>
                        <a:t>Conduct beneficiary verification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extLst>
                  <a:ext uri="{0D108BD9-81ED-4DB2-BD59-A6C34878D82A}">
                    <a16:rowId xmlns:a16="http://schemas.microsoft.com/office/drawing/2014/main" xmlns="" val="3887011362"/>
                  </a:ext>
                </a:extLst>
              </a:tr>
              <a:tr h="295835">
                <a:tc>
                  <a:txBody>
                    <a:bodyPr/>
                    <a:lstStyle/>
                    <a:p>
                      <a:pPr algn="l" rtl="0" fontAlgn="b"/>
                      <a:r>
                        <a:rPr lang="en-ZA" sz="1400" b="0" i="0" u="none" strike="noStrike" dirty="0">
                          <a:solidFill>
                            <a:srgbClr val="000000"/>
                          </a:solidFill>
                          <a:effectLst/>
                          <a:latin typeface="Calibri" panose="020F0502020204030204" pitchFamily="34" charset="0"/>
                        </a:rPr>
                        <a:t>Potchefstroom Muni - </a:t>
                      </a:r>
                      <a:r>
                        <a:rPr lang="en-ZA" sz="1400" b="0" i="0" u="none" strike="noStrike" dirty="0" err="1">
                          <a:solidFill>
                            <a:srgbClr val="000000"/>
                          </a:solidFill>
                          <a:effectLst/>
                          <a:latin typeface="Calibri" panose="020F0502020204030204" pitchFamily="34" charset="0"/>
                        </a:rPr>
                        <a:t>Ikageng</a:t>
                      </a:r>
                      <a:r>
                        <a:rPr lang="en-ZA" sz="1400" b="0" i="0" u="none" strike="noStrike" dirty="0">
                          <a:solidFill>
                            <a:srgbClr val="000000"/>
                          </a:solidFill>
                          <a:effectLst/>
                          <a:latin typeface="Calibri" panose="020F0502020204030204" pitchFamily="34" charset="0"/>
                        </a:rPr>
                        <a:t> Ext. 7(1000subs)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l" rtl="0" fontAlgn="b"/>
                      <a:r>
                        <a:rPr lang="en-ZA" sz="1400" b="0" i="0" u="none" strike="noStrike" dirty="0">
                          <a:solidFill>
                            <a:srgbClr val="000000"/>
                          </a:solidFill>
                          <a:effectLst/>
                          <a:latin typeface="Calibri" panose="020F0502020204030204" pitchFamily="34" charset="0"/>
                        </a:rPr>
                        <a:t>Conduct beneficiary verification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extLst>
                  <a:ext uri="{0D108BD9-81ED-4DB2-BD59-A6C34878D82A}">
                    <a16:rowId xmlns:a16="http://schemas.microsoft.com/office/drawing/2014/main" xmlns="" val="3005930552"/>
                  </a:ext>
                </a:extLst>
              </a:tr>
              <a:tr h="579027">
                <a:tc>
                  <a:txBody>
                    <a:bodyPr/>
                    <a:lstStyle/>
                    <a:p>
                      <a:pPr algn="l" rtl="0" fontAlgn="b"/>
                      <a:r>
                        <a:rPr lang="nl-NL" sz="1400" b="0" i="0" u="none" strike="noStrike" dirty="0">
                          <a:solidFill>
                            <a:srgbClr val="000000"/>
                          </a:solidFill>
                          <a:effectLst/>
                          <a:latin typeface="Calibri" panose="020F0502020204030204" pitchFamily="34" charset="0"/>
                        </a:rPr>
                        <a:t>Potchefstroom - Ikageng (2000 Subs)  B96040028 Sn 028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l" rtl="0" fontAlgn="b"/>
                      <a:r>
                        <a:rPr lang="en-ZA" sz="1400" b="0" i="0" u="none" strike="noStrike" dirty="0">
                          <a:solidFill>
                            <a:srgbClr val="000000"/>
                          </a:solidFill>
                          <a:effectLst/>
                          <a:latin typeface="Calibri" panose="020F0502020204030204" pitchFamily="34" charset="0"/>
                        </a:rPr>
                        <a:t>Conduct beneficiary verification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extLst>
                  <a:ext uri="{0D108BD9-81ED-4DB2-BD59-A6C34878D82A}">
                    <a16:rowId xmlns:a16="http://schemas.microsoft.com/office/drawing/2014/main" xmlns="" val="4173768588"/>
                  </a:ext>
                </a:extLst>
              </a:tr>
              <a:tr h="295835">
                <a:tc>
                  <a:txBody>
                    <a:bodyPr/>
                    <a:lstStyle/>
                    <a:p>
                      <a:pPr algn="l" rtl="0" fontAlgn="b"/>
                      <a:r>
                        <a:rPr lang="en-ZA" sz="1400" b="0" i="0" u="none" strike="noStrike" dirty="0">
                          <a:solidFill>
                            <a:srgbClr val="000000"/>
                          </a:solidFill>
                          <a:effectLst/>
                          <a:latin typeface="Calibri" panose="020F0502020204030204" pitchFamily="34" charset="0"/>
                        </a:rPr>
                        <a:t>POTCHEFSTROOM - IKAGENG EXTENSION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ctr" rtl="0" fontAlgn="b"/>
                      <a:r>
                        <a:rPr lang="en-ZA" sz="1400" b="0" i="0" u="none" strike="noStrike">
                          <a:solidFill>
                            <a:srgbClr val="000000"/>
                          </a:solidFill>
                          <a:effectLst/>
                          <a:latin typeface="Calibri" panose="020F0502020204030204" pitchFamily="34" charset="0"/>
                        </a:rPr>
                        <a:t>238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tc>
                  <a:txBody>
                    <a:bodyPr/>
                    <a:lstStyle/>
                    <a:p>
                      <a:pPr algn="l" rtl="0" fontAlgn="b"/>
                      <a:r>
                        <a:rPr lang="en-ZA" sz="1400" b="0" i="0" u="none" strike="noStrike" dirty="0">
                          <a:solidFill>
                            <a:srgbClr val="000000"/>
                          </a:solidFill>
                          <a:effectLst/>
                          <a:latin typeface="Calibri" panose="020F0502020204030204" pitchFamily="34" charset="0"/>
                        </a:rPr>
                        <a:t>Conduct beneficiary verification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D"/>
                    </a:solidFill>
                  </a:tcPr>
                </a:tc>
                <a:extLst>
                  <a:ext uri="{0D108BD9-81ED-4DB2-BD59-A6C34878D82A}">
                    <a16:rowId xmlns:a16="http://schemas.microsoft.com/office/drawing/2014/main" xmlns="" val="873427410"/>
                  </a:ext>
                </a:extLst>
              </a:tr>
            </a:tbl>
          </a:graphicData>
        </a:graphic>
      </p:graphicFrame>
      <p:sp>
        <p:nvSpPr>
          <p:cNvPr id="5" name="Title 1"/>
          <p:cNvSpPr txBox="1">
            <a:spLocks/>
          </p:cNvSpPr>
          <p:nvPr/>
        </p:nvSpPr>
        <p:spPr>
          <a:xfrm>
            <a:off x="469756" y="1253088"/>
            <a:ext cx="8229600" cy="418058"/>
          </a:xfrm>
          <a:prstGeom prst="rect">
            <a:avLst/>
          </a:prstGeom>
        </p:spPr>
        <p:txBody>
          <a:bodyPr vert="horz" lIns="91440" tIns="45720" rIns="91440" bIns="45720" rtlCol="0"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ZA" dirty="0" smtClean="0"/>
              <a:t>Projects assigned to ministerial task team member</a:t>
            </a:r>
            <a:endParaRPr lang="en-ZA" dirty="0"/>
          </a:p>
        </p:txBody>
      </p:sp>
    </p:spTree>
    <p:extLst>
      <p:ext uri="{BB962C8B-B14F-4D97-AF65-F5344CB8AC3E}">
        <p14:creationId xmlns:p14="http://schemas.microsoft.com/office/powerpoint/2010/main" xmlns="" val="3397880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23 February claim status</a:t>
            </a:r>
            <a:endParaRPr lang="en-ZA" dirty="0"/>
          </a:p>
        </p:txBody>
      </p:sp>
      <p:sp>
        <p:nvSpPr>
          <p:cNvPr id="4" name="Slide Number Placeholder 3"/>
          <p:cNvSpPr>
            <a:spLocks noGrp="1"/>
          </p:cNvSpPr>
          <p:nvPr>
            <p:ph type="sldNum" sz="quarter" idx="12"/>
          </p:nvPr>
        </p:nvSpPr>
        <p:spPr/>
        <p:txBody>
          <a:bodyPr/>
          <a:lstStyle/>
          <a:p>
            <a:fld id="{7F5375EE-3D5C-4255-B701-DEE85BE8DFE9}" type="slidenum">
              <a:rPr lang="en-US" altLang="en-US" smtClean="0"/>
              <a:pPr/>
              <a:t>14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xmlns="" val="338806771"/>
              </p:ext>
            </p:extLst>
          </p:nvPr>
        </p:nvGraphicFramePr>
        <p:xfrm>
          <a:off x="457200" y="1417638"/>
          <a:ext cx="8075240" cy="1200150"/>
        </p:xfrm>
        <a:graphic>
          <a:graphicData uri="http://schemas.openxmlformats.org/drawingml/2006/table">
            <a:tbl>
              <a:tblPr/>
              <a:tblGrid>
                <a:gridCol w="5474739">
                  <a:extLst>
                    <a:ext uri="{9D8B030D-6E8A-4147-A177-3AD203B41FA5}">
                      <a16:colId xmlns:a16="http://schemas.microsoft.com/office/drawing/2014/main" xmlns="" val="1466052018"/>
                    </a:ext>
                  </a:extLst>
                </a:gridCol>
                <a:gridCol w="2600501">
                  <a:extLst>
                    <a:ext uri="{9D8B030D-6E8A-4147-A177-3AD203B41FA5}">
                      <a16:colId xmlns:a16="http://schemas.microsoft.com/office/drawing/2014/main" xmlns="" val="2833951034"/>
                    </a:ext>
                  </a:extLst>
                </a:gridCol>
              </a:tblGrid>
              <a:tr h="238125">
                <a:tc>
                  <a:txBody>
                    <a:bodyPr/>
                    <a:lstStyle/>
                    <a:p>
                      <a:pPr algn="ctr" rtl="0" fontAlgn="ctr"/>
                      <a:r>
                        <a:rPr lang="en-ZA" sz="1300" b="1" i="0" u="none" strike="noStrike" dirty="0">
                          <a:solidFill>
                            <a:srgbClr val="000000"/>
                          </a:solidFill>
                          <a:effectLst/>
                          <a:latin typeface="Calibri" panose="020F0502020204030204" pitchFamily="34" charset="0"/>
                        </a:rPr>
                        <a:t>Claim status</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EBF1DE"/>
                    </a:solidFill>
                  </a:tcPr>
                </a:tc>
                <a:tc>
                  <a:txBody>
                    <a:bodyPr/>
                    <a:lstStyle/>
                    <a:p>
                      <a:pPr algn="ctr" rtl="0" fontAlgn="ctr"/>
                      <a:r>
                        <a:rPr lang="en-ZA" sz="1300" b="1" i="0" u="none" strike="noStrike">
                          <a:solidFill>
                            <a:srgbClr val="000000"/>
                          </a:solidFill>
                          <a:effectLst/>
                          <a:latin typeface="Calibri" panose="020F0502020204030204" pitchFamily="34" charset="0"/>
                        </a:rPr>
                        <a:t>Sum of Amount</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EBF1DE"/>
                    </a:solidFill>
                  </a:tcPr>
                </a:tc>
                <a:extLst>
                  <a:ext uri="{0D108BD9-81ED-4DB2-BD59-A6C34878D82A}">
                    <a16:rowId xmlns:a16="http://schemas.microsoft.com/office/drawing/2014/main" xmlns="" val="2859747504"/>
                  </a:ext>
                </a:extLst>
              </a:tr>
              <a:tr h="247650">
                <a:tc>
                  <a:txBody>
                    <a:bodyPr/>
                    <a:lstStyle/>
                    <a:p>
                      <a:pPr algn="l" rtl="0" fontAlgn="ctr"/>
                      <a:r>
                        <a:rPr lang="en-ZA" sz="1300" b="0" i="0" u="none" strike="noStrike" dirty="0">
                          <a:solidFill>
                            <a:srgbClr val="000000"/>
                          </a:solidFill>
                          <a:effectLst/>
                          <a:latin typeface="Arial" panose="020B0604020202020204" pitchFamily="34" charset="0"/>
                        </a:rPr>
                        <a:t>Amount paid Apr - 23 Feb</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pt-BR" sz="1300" b="0" i="0" u="none" strike="noStrike" dirty="0">
                          <a:solidFill>
                            <a:srgbClr val="000000"/>
                          </a:solidFill>
                          <a:effectLst/>
                          <a:latin typeface="Arial" panose="020B0604020202020204" pitchFamily="34" charset="0"/>
                        </a:rPr>
                        <a:t>R 1 667 993 900.61</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xmlns="" val="327475316"/>
                  </a:ext>
                </a:extLst>
              </a:tr>
              <a:tr h="247650">
                <a:tc>
                  <a:txBody>
                    <a:bodyPr/>
                    <a:lstStyle/>
                    <a:p>
                      <a:pPr algn="l" rtl="0" fontAlgn="ctr"/>
                      <a:r>
                        <a:rPr lang="en-ZA" sz="1300" b="0" i="0" u="none" strike="noStrike" dirty="0">
                          <a:solidFill>
                            <a:srgbClr val="000000"/>
                          </a:solidFill>
                          <a:effectLst/>
                          <a:latin typeface="Arial" panose="020B0604020202020204" pitchFamily="34" charset="0"/>
                        </a:rPr>
                        <a:t>Amount for claims on authorised status</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R 20 543 769.34</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xmlns="" val="1773940352"/>
                  </a:ext>
                </a:extLst>
              </a:tr>
              <a:tr h="247650">
                <a:tc>
                  <a:txBody>
                    <a:bodyPr/>
                    <a:lstStyle/>
                    <a:p>
                      <a:pPr algn="l" rtl="0" fontAlgn="ctr"/>
                      <a:r>
                        <a:rPr lang="en-ZA" sz="1300" b="0" i="0" u="none" strike="noStrike">
                          <a:solidFill>
                            <a:srgbClr val="000000"/>
                          </a:solidFill>
                          <a:effectLst/>
                          <a:latin typeface="Arial" panose="020B0604020202020204" pitchFamily="34" charset="0"/>
                        </a:rPr>
                        <a:t>Amount for claims on received status</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dirty="0">
                          <a:solidFill>
                            <a:srgbClr val="000000"/>
                          </a:solidFill>
                          <a:effectLst/>
                          <a:latin typeface="Arial" panose="020B0604020202020204" pitchFamily="34" charset="0"/>
                        </a:rPr>
                        <a:t>R 13 379 015.84</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xmlns="" val="3828137727"/>
                  </a:ext>
                </a:extLst>
              </a:tr>
              <a:tr h="219075">
                <a:tc>
                  <a:txBody>
                    <a:bodyPr/>
                    <a:lstStyle/>
                    <a:p>
                      <a:pPr algn="l" rtl="0" fontAlgn="ctr"/>
                      <a:r>
                        <a:rPr lang="en-ZA" sz="1200" b="1" i="0" u="none" strike="noStrike">
                          <a:solidFill>
                            <a:srgbClr val="000000"/>
                          </a:solidFill>
                          <a:effectLst/>
                          <a:latin typeface="Calibri" panose="020F0502020204030204" pitchFamily="34" charset="0"/>
                        </a:rPr>
                        <a:t>Grand Total</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EBF1DE"/>
                    </a:solidFill>
                  </a:tcPr>
                </a:tc>
                <a:tc>
                  <a:txBody>
                    <a:bodyPr/>
                    <a:lstStyle/>
                    <a:p>
                      <a:pPr algn="ctr" rtl="0" fontAlgn="t"/>
                      <a:r>
                        <a:rPr lang="pt-BR" sz="1300" b="0" i="0" u="none" strike="noStrike" dirty="0">
                          <a:solidFill>
                            <a:srgbClr val="000000"/>
                          </a:solidFill>
                          <a:effectLst/>
                          <a:latin typeface="Arial" panose="020B0604020202020204" pitchFamily="34" charset="0"/>
                        </a:rPr>
                        <a:t>R 1 701 916 685.79</a:t>
                      </a:r>
                    </a:p>
                  </a:txBody>
                  <a:tcPr marL="9525" marR="9525" marT="9525"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EBF1DE"/>
                    </a:solidFill>
                  </a:tcPr>
                </a:tc>
                <a:extLst>
                  <a:ext uri="{0D108BD9-81ED-4DB2-BD59-A6C34878D82A}">
                    <a16:rowId xmlns:a16="http://schemas.microsoft.com/office/drawing/2014/main" xmlns="" val="1972026118"/>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xmlns="" val="1593146314"/>
              </p:ext>
            </p:extLst>
          </p:nvPr>
        </p:nvGraphicFramePr>
        <p:xfrm>
          <a:off x="457200" y="3140968"/>
          <a:ext cx="8075240" cy="1038225"/>
        </p:xfrm>
        <a:graphic>
          <a:graphicData uri="http://schemas.openxmlformats.org/drawingml/2006/table">
            <a:tbl>
              <a:tblPr/>
              <a:tblGrid>
                <a:gridCol w="5482952">
                  <a:extLst>
                    <a:ext uri="{9D8B030D-6E8A-4147-A177-3AD203B41FA5}">
                      <a16:colId xmlns:a16="http://schemas.microsoft.com/office/drawing/2014/main" xmlns="" val="4005874548"/>
                    </a:ext>
                  </a:extLst>
                </a:gridCol>
                <a:gridCol w="2592288">
                  <a:extLst>
                    <a:ext uri="{9D8B030D-6E8A-4147-A177-3AD203B41FA5}">
                      <a16:colId xmlns:a16="http://schemas.microsoft.com/office/drawing/2014/main" xmlns="" val="2096833482"/>
                    </a:ext>
                  </a:extLst>
                </a:gridCol>
              </a:tblGrid>
              <a:tr h="0">
                <a:tc>
                  <a:txBody>
                    <a:bodyPr/>
                    <a:lstStyle/>
                    <a:p>
                      <a:pPr algn="l" fontAlgn="ctr"/>
                      <a:r>
                        <a:rPr lang="en-ZA" sz="1300" b="1" i="0" u="none" strike="noStrike" kern="1200" dirty="0">
                          <a:solidFill>
                            <a:srgbClr val="000000"/>
                          </a:solidFill>
                          <a:effectLst/>
                          <a:latin typeface="Calibri" panose="020F0502020204030204" pitchFamily="34" charset="0"/>
                          <a:ea typeface="+mn-ea"/>
                          <a:cs typeface="+mn-cs"/>
                        </a:rPr>
                        <a:t>PROVINCIAL: Target for Year: Total Budget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ctr"/>
                      <a:r>
                        <a:rPr lang="pt-BR" sz="1300" b="1" i="0" u="none" strike="noStrike" kern="1200" dirty="0">
                          <a:solidFill>
                            <a:srgbClr val="000000"/>
                          </a:solidFill>
                          <a:effectLst/>
                          <a:latin typeface="Calibri" panose="020F0502020204030204" pitchFamily="34" charset="0"/>
                          <a:ea typeface="+mn-ea"/>
                          <a:cs typeface="+mn-cs"/>
                        </a:rPr>
                        <a:t>R 2 378 379 000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xmlns="" val="1967300026"/>
                  </a:ext>
                </a:extLst>
              </a:tr>
              <a:tr h="198120">
                <a:tc>
                  <a:txBody>
                    <a:bodyPr/>
                    <a:lstStyle/>
                    <a:p>
                      <a:pPr algn="l" fontAlgn="ctr"/>
                      <a:r>
                        <a:rPr lang="en-ZA" sz="1300" b="0" i="0" u="none" strike="noStrike" kern="1200" dirty="0">
                          <a:solidFill>
                            <a:srgbClr val="000000"/>
                          </a:solidFill>
                          <a:effectLst/>
                          <a:latin typeface="Arial" panose="020B0604020202020204" pitchFamily="34" charset="0"/>
                          <a:ea typeface="+mn-ea"/>
                          <a:cs typeface="+mn-cs"/>
                        </a:rPr>
                        <a:t>Less: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300" b="0" i="0" u="none" strike="noStrike" kern="1200" dirty="0">
                          <a:solidFill>
                            <a:srgbClr val="000000"/>
                          </a:solidFill>
                          <a:effectLst/>
                          <a:latin typeface="Arial" panose="020B0604020202020204" pitchFamily="34" charset="0"/>
                          <a:ea typeface="+mn-ea"/>
                          <a:cs typeface="+mn-cs"/>
                        </a:rPr>
                        <a:t>R 300 000 000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40811117"/>
                  </a:ext>
                </a:extLst>
              </a:tr>
              <a:tr h="198120">
                <a:tc>
                  <a:txBody>
                    <a:bodyPr/>
                    <a:lstStyle/>
                    <a:p>
                      <a:pPr marL="0" algn="l" defTabSz="914400" rtl="0" eaLnBrk="1" fontAlgn="ctr" latinLnBrk="0" hangingPunct="1"/>
                      <a:r>
                        <a:rPr lang="en-ZA" sz="1300" b="0" i="0" u="none" strike="noStrike" kern="1200" dirty="0">
                          <a:solidFill>
                            <a:srgbClr val="000000"/>
                          </a:solidFill>
                          <a:effectLst/>
                          <a:latin typeface="Arial" panose="020B0604020202020204" pitchFamily="34" charset="0"/>
                          <a:ea typeface="+mn-ea"/>
                          <a:cs typeface="+mn-cs"/>
                        </a:rPr>
                        <a:t>Revised HSDG Target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marL="0" algn="r" defTabSz="914400" rtl="0" eaLnBrk="1" fontAlgn="ctr" latinLnBrk="0" hangingPunct="1"/>
                      <a:r>
                        <a:rPr lang="pt-BR" sz="1300" b="0" i="0" u="none" strike="noStrike" kern="1200" dirty="0">
                          <a:solidFill>
                            <a:srgbClr val="000000"/>
                          </a:solidFill>
                          <a:effectLst/>
                          <a:latin typeface="Arial" panose="020B0604020202020204" pitchFamily="34" charset="0"/>
                          <a:ea typeface="+mn-ea"/>
                          <a:cs typeface="+mn-cs"/>
                        </a:rPr>
                        <a:t>R 2 078 379 000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xmlns="" val="3908946090"/>
                  </a:ext>
                </a:extLst>
              </a:tr>
              <a:tr h="198120">
                <a:tc>
                  <a:txBody>
                    <a:bodyPr/>
                    <a:lstStyle/>
                    <a:p>
                      <a:pPr marL="0" algn="l" defTabSz="914400" rtl="0" eaLnBrk="1" fontAlgn="ctr" latinLnBrk="0" hangingPunct="1"/>
                      <a:r>
                        <a:rPr lang="en-ZA" sz="1300" b="0" i="0" u="none" strike="noStrike" kern="1200" dirty="0">
                          <a:solidFill>
                            <a:srgbClr val="000000"/>
                          </a:solidFill>
                          <a:effectLst/>
                          <a:latin typeface="Arial" panose="020B0604020202020204" pitchFamily="34" charset="0"/>
                          <a:ea typeface="+mn-ea"/>
                          <a:cs typeface="+mn-cs"/>
                        </a:rPr>
                        <a:t>Less: Expenditure to Date </a:t>
                      </a:r>
                      <a:r>
                        <a:rPr lang="en-ZA" sz="1300" b="0" i="0" u="none" strike="noStrike" kern="1200" dirty="0" smtClean="0">
                          <a:solidFill>
                            <a:srgbClr val="000000"/>
                          </a:solidFill>
                          <a:effectLst/>
                          <a:latin typeface="Arial" panose="020B0604020202020204" pitchFamily="34" charset="0"/>
                          <a:ea typeface="+mn-ea"/>
                          <a:cs typeface="+mn-cs"/>
                        </a:rPr>
                        <a:t>(23/02/2018</a:t>
                      </a:r>
                      <a:r>
                        <a:rPr lang="en-ZA" sz="1300" b="0" i="0" u="none" strike="noStrike" kern="1200" dirty="0">
                          <a:solidFill>
                            <a:srgbClr val="000000"/>
                          </a:solidFill>
                          <a:effectLst/>
                          <a:latin typeface="Arial" panose="020B0604020202020204" pitchFamily="34" charset="0"/>
                          <a:ea typeface="+mn-ea"/>
                          <a:cs typeface="+mn-cs"/>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pt-BR" sz="1300" b="0" i="0" u="none" strike="noStrike" kern="1200" dirty="0" smtClean="0">
                          <a:solidFill>
                            <a:srgbClr val="000000"/>
                          </a:solidFill>
                          <a:effectLst/>
                          <a:latin typeface="Arial" panose="020B0604020202020204" pitchFamily="34" charset="0"/>
                          <a:ea typeface="+mn-ea"/>
                          <a:cs typeface="+mn-cs"/>
                        </a:rPr>
                        <a:t> R 1 667 993 900 </a:t>
                      </a:r>
                      <a:endParaRPr lang="pt-BR" sz="1300" b="0" i="0" u="none" strike="noStrike" kern="1200" dirty="0">
                        <a:solidFill>
                          <a:srgbClr val="000000"/>
                        </a:solidFill>
                        <a:effectLst/>
                        <a:latin typeface="Arial" panose="020B0604020202020204" pitchFamily="34"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89105633"/>
                  </a:ext>
                </a:extLst>
              </a:tr>
              <a:tr h="198120">
                <a:tc>
                  <a:txBody>
                    <a:bodyPr/>
                    <a:lstStyle/>
                    <a:p>
                      <a:pPr marL="0" algn="l" defTabSz="914400" rtl="0" eaLnBrk="1" fontAlgn="ctr" latinLnBrk="0" hangingPunct="1"/>
                      <a:r>
                        <a:rPr lang="en-ZA" sz="1300" b="0" i="0" u="none" strike="noStrike" kern="1200" dirty="0">
                          <a:solidFill>
                            <a:srgbClr val="000000"/>
                          </a:solidFill>
                          <a:effectLst/>
                          <a:latin typeface="Arial" panose="020B0604020202020204" pitchFamily="34" charset="0"/>
                          <a:ea typeface="+mn-ea"/>
                          <a:cs typeface="+mn-cs"/>
                        </a:rPr>
                        <a:t>Balance of Annual Target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marL="0" algn="r" defTabSz="914400" rtl="0" eaLnBrk="1" fontAlgn="ctr" latinLnBrk="0" hangingPunct="1"/>
                      <a:r>
                        <a:rPr lang="en-ZA" sz="1300" b="0" i="0" u="none" strike="noStrike" kern="1200" dirty="0" smtClean="0">
                          <a:solidFill>
                            <a:srgbClr val="000000"/>
                          </a:solidFill>
                          <a:effectLst/>
                          <a:latin typeface="Arial" panose="020B0604020202020204" pitchFamily="34" charset="0"/>
                          <a:ea typeface="+mn-ea"/>
                          <a:cs typeface="+mn-cs"/>
                        </a:rPr>
                        <a:t>R 410 385 100</a:t>
                      </a:r>
                      <a:endParaRPr lang="en-ZA" sz="1300" b="0" i="0" u="none" strike="noStrike" kern="1200" dirty="0">
                        <a:solidFill>
                          <a:srgbClr val="000000"/>
                        </a:solidFill>
                        <a:effectLst/>
                        <a:latin typeface="Arial" panose="020B0604020202020204" pitchFamily="34"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xmlns="" val="268661590"/>
                  </a:ext>
                </a:extLst>
              </a:tr>
            </a:tbl>
          </a:graphicData>
        </a:graphic>
      </p:graphicFrame>
    </p:spTree>
    <p:extLst>
      <p:ext uri="{BB962C8B-B14F-4D97-AF65-F5344CB8AC3E}">
        <p14:creationId xmlns:p14="http://schemas.microsoft.com/office/powerpoint/2010/main" xmlns="" val="386108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sz="2400" b="1" dirty="0"/>
              <a:t>Key Interventions: Projects with a potential to deliver</a:t>
            </a:r>
            <a:endParaRPr lang="en-ZA" sz="2400" b="1" dirty="0"/>
          </a:p>
        </p:txBody>
      </p:sp>
      <p:sp>
        <p:nvSpPr>
          <p:cNvPr id="5" name="Content Placeholder 4"/>
          <p:cNvSpPr>
            <a:spLocks noGrp="1"/>
          </p:cNvSpPr>
          <p:nvPr>
            <p:ph idx="1"/>
          </p:nvPr>
        </p:nvSpPr>
        <p:spPr>
          <a:xfrm>
            <a:off x="457200" y="1196752"/>
            <a:ext cx="8229600" cy="4929411"/>
          </a:xfrm>
        </p:spPr>
        <p:txBody>
          <a:bodyPr>
            <a:normAutofit lnSpcReduction="10000"/>
          </a:bodyPr>
          <a:lstStyle/>
          <a:p>
            <a:pPr lvl="0"/>
            <a:r>
              <a:rPr lang="en-US" sz="2000" dirty="0"/>
              <a:t>Stella 700 sites to be serviced – which is a quick process to install internal services infrastructure with machinery</a:t>
            </a:r>
            <a:endParaRPr lang="en-ZA" sz="2000" dirty="0"/>
          </a:p>
          <a:p>
            <a:pPr lvl="0"/>
            <a:r>
              <a:rPr lang="en-US" sz="2000" dirty="0"/>
              <a:t>Coligny 500 sites to be serviced </a:t>
            </a:r>
            <a:endParaRPr lang="en-ZA" sz="2000" dirty="0"/>
          </a:p>
          <a:p>
            <a:pPr lvl="0"/>
            <a:r>
              <a:rPr lang="en-US" sz="2000" dirty="0"/>
              <a:t>Mafikeng </a:t>
            </a:r>
            <a:r>
              <a:rPr lang="en-US" sz="2000" dirty="0" err="1"/>
              <a:t>Rooigrond</a:t>
            </a:r>
            <a:r>
              <a:rPr lang="en-US" sz="2000" dirty="0"/>
              <a:t> 1000 top structures – to enable reporting on non-financials when bulk infrastructure is commissioned</a:t>
            </a:r>
            <a:endParaRPr lang="en-ZA" sz="2000" dirty="0"/>
          </a:p>
          <a:p>
            <a:pPr lvl="0"/>
            <a:r>
              <a:rPr lang="en-US" sz="2000" dirty="0" smtClean="0"/>
              <a:t>Rustenburg </a:t>
            </a:r>
            <a:r>
              <a:rPr lang="en-US" sz="2000" dirty="0" err="1" smtClean="0"/>
              <a:t>Bokamoso</a:t>
            </a:r>
            <a:r>
              <a:rPr lang="en-US" sz="2000" dirty="0" smtClean="0"/>
              <a:t> – 4 </a:t>
            </a:r>
            <a:r>
              <a:rPr lang="en-US" sz="2000" dirty="0"/>
              <a:t>contractors with capacity to develop a combined </a:t>
            </a:r>
            <a:r>
              <a:rPr lang="en-US" sz="2000" dirty="0" smtClean="0"/>
              <a:t>1600  </a:t>
            </a:r>
            <a:r>
              <a:rPr lang="en-US" sz="2000" dirty="0"/>
              <a:t>units are being relocated to ready areas i.e. </a:t>
            </a:r>
            <a:r>
              <a:rPr lang="en-US" sz="2000" dirty="0" err="1"/>
              <a:t>Madibeng</a:t>
            </a:r>
            <a:r>
              <a:rPr lang="en-US" sz="2000" dirty="0"/>
              <a:t>, Moses </a:t>
            </a:r>
            <a:r>
              <a:rPr lang="en-US" sz="2000" dirty="0" err="1"/>
              <a:t>Kotane</a:t>
            </a:r>
            <a:r>
              <a:rPr lang="en-US" sz="2000" dirty="0"/>
              <a:t> villages and </a:t>
            </a:r>
            <a:r>
              <a:rPr lang="en-US" sz="2000" dirty="0" err="1"/>
              <a:t>Kgetleng</a:t>
            </a:r>
            <a:r>
              <a:rPr lang="en-US" sz="2000" dirty="0"/>
              <a:t> Derby and </a:t>
            </a:r>
            <a:r>
              <a:rPr lang="en-US" sz="2000" dirty="0" err="1"/>
              <a:t>Borolelo</a:t>
            </a:r>
            <a:r>
              <a:rPr lang="en-US" sz="2000" dirty="0"/>
              <a:t> which are still under mining towns and will not reduce figures under this </a:t>
            </a:r>
            <a:r>
              <a:rPr lang="en-US" sz="2000" dirty="0" err="1"/>
              <a:t>programme</a:t>
            </a:r>
            <a:r>
              <a:rPr lang="en-US" sz="2000" dirty="0"/>
              <a:t>. The entire costing is R171m including standard geotechnical allowance. </a:t>
            </a:r>
            <a:endParaRPr lang="en-US" sz="2000" dirty="0" smtClean="0"/>
          </a:p>
          <a:p>
            <a:pPr lvl="0"/>
            <a:r>
              <a:rPr lang="en-US" sz="2000" dirty="0" smtClean="0"/>
              <a:t>For the financial year 18/19 </a:t>
            </a:r>
            <a:r>
              <a:rPr lang="en-US" sz="2000" dirty="0" err="1" smtClean="0"/>
              <a:t>Bokamoso</a:t>
            </a:r>
            <a:r>
              <a:rPr lang="en-US" sz="2000" dirty="0" smtClean="0"/>
              <a:t> 1600 units will be implemented by the HDA.</a:t>
            </a:r>
            <a:endParaRPr lang="en-ZA" sz="2000" dirty="0"/>
          </a:p>
          <a:p>
            <a:pPr lvl="0"/>
            <a:r>
              <a:rPr lang="en-US" sz="2000" dirty="0"/>
              <a:t>Alabama Ext 5 (2255) internal services – issues resolved and contractor is on site working.</a:t>
            </a:r>
            <a:endParaRPr lang="en-ZA" sz="2000" dirty="0"/>
          </a:p>
          <a:p>
            <a:r>
              <a:rPr lang="en-US" sz="2000" dirty="0"/>
              <a:t>Alabama Ext 4 (948) top structure contractor is </a:t>
            </a:r>
            <a:r>
              <a:rPr lang="en-GB" sz="2000" dirty="0"/>
              <a:t>on</a:t>
            </a:r>
            <a:r>
              <a:rPr lang="en-US" sz="2000" dirty="0"/>
              <a:t> site to construct houses.</a:t>
            </a:r>
            <a:endParaRPr lang="en-ZA" sz="2000" dirty="0"/>
          </a:p>
        </p:txBody>
      </p:sp>
      <p:sp>
        <p:nvSpPr>
          <p:cNvPr id="3" name="Slide Number Placeholder 2"/>
          <p:cNvSpPr>
            <a:spLocks noGrp="1"/>
          </p:cNvSpPr>
          <p:nvPr>
            <p:ph type="sldNum" sz="quarter" idx="12"/>
          </p:nvPr>
        </p:nvSpPr>
        <p:spPr/>
        <p:txBody>
          <a:bodyPr/>
          <a:lstStyle/>
          <a:p>
            <a:fld id="{FEFC9C55-78E7-4AF4-9368-9F67EF2DDD72}"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HDA</a:t>
            </a:r>
            <a:r>
              <a:rPr lang="en-ZA" dirty="0" smtClean="0"/>
              <a:t> </a:t>
            </a:r>
            <a:endParaRPr lang="en-ZA" dirty="0"/>
          </a:p>
        </p:txBody>
      </p:sp>
      <p:sp>
        <p:nvSpPr>
          <p:cNvPr id="4" name="Slide Number Placeholder 3"/>
          <p:cNvSpPr>
            <a:spLocks noGrp="1"/>
          </p:cNvSpPr>
          <p:nvPr>
            <p:ph type="sldNum" sz="quarter" idx="12"/>
          </p:nvPr>
        </p:nvSpPr>
        <p:spPr/>
        <p:txBody>
          <a:bodyPr/>
          <a:lstStyle/>
          <a:p>
            <a:fld id="{7F5375EE-3D5C-4255-B701-DEE85BE8DFE9}" type="slidenum">
              <a:rPr lang="en-US" altLang="en-US" smtClean="0"/>
              <a:pPr/>
              <a:t>16</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xmlns="" val="3097011236"/>
              </p:ext>
            </p:extLst>
          </p:nvPr>
        </p:nvGraphicFramePr>
        <p:xfrm>
          <a:off x="611560" y="1667668"/>
          <a:ext cx="8208912" cy="2219325"/>
        </p:xfrm>
        <a:graphic>
          <a:graphicData uri="http://schemas.openxmlformats.org/drawingml/2006/table">
            <a:tbl>
              <a:tblPr/>
              <a:tblGrid>
                <a:gridCol w="2312593">
                  <a:extLst>
                    <a:ext uri="{9D8B030D-6E8A-4147-A177-3AD203B41FA5}">
                      <a16:colId xmlns:a16="http://schemas.microsoft.com/office/drawing/2014/main" xmlns="" val="1556140059"/>
                    </a:ext>
                  </a:extLst>
                </a:gridCol>
                <a:gridCol w="1869082">
                  <a:extLst>
                    <a:ext uri="{9D8B030D-6E8A-4147-A177-3AD203B41FA5}">
                      <a16:colId xmlns:a16="http://schemas.microsoft.com/office/drawing/2014/main" xmlns="" val="1834185605"/>
                    </a:ext>
                  </a:extLst>
                </a:gridCol>
                <a:gridCol w="4027237">
                  <a:extLst>
                    <a:ext uri="{9D8B030D-6E8A-4147-A177-3AD203B41FA5}">
                      <a16:colId xmlns:a16="http://schemas.microsoft.com/office/drawing/2014/main" xmlns="" val="2078194979"/>
                    </a:ext>
                  </a:extLst>
                </a:gridCol>
              </a:tblGrid>
              <a:tr h="485775">
                <a:tc>
                  <a:txBody>
                    <a:bodyPr/>
                    <a:lstStyle/>
                    <a:p>
                      <a:pPr algn="ctr" rtl="0" fontAlgn="ctr"/>
                      <a:r>
                        <a:rPr lang="en-ZA" sz="1400" b="1" i="0" u="none" strike="noStrike">
                          <a:solidFill>
                            <a:srgbClr val="000000"/>
                          </a:solidFill>
                          <a:effectLst/>
                          <a:latin typeface="Calibri" panose="020F0502020204030204" pitchFamily="34" charset="0"/>
                        </a:rPr>
                        <a:t>Project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rtl="0" fontAlgn="ctr"/>
                      <a:r>
                        <a:rPr lang="en-ZA" sz="1400" b="1" i="0" u="none" strike="noStrike">
                          <a:solidFill>
                            <a:srgbClr val="000000"/>
                          </a:solidFill>
                          <a:effectLst/>
                          <a:latin typeface="Calibri" panose="020F0502020204030204" pitchFamily="34" charset="0"/>
                        </a:rPr>
                        <a:t>Expenses by H.D.A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rtl="0" fontAlgn="ctr"/>
                      <a:r>
                        <a:rPr lang="en-ZA" sz="1400" b="1" i="0" u="none" strike="noStrike">
                          <a:solidFill>
                            <a:srgbClr val="000000"/>
                          </a:solidFill>
                          <a:effectLst/>
                          <a:latin typeface="Calibri" panose="020F0502020204030204" pitchFamily="34" charset="0"/>
                        </a:rPr>
                        <a:t>Balance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xmlns="" val="4244343612"/>
                  </a:ext>
                </a:extLst>
              </a:tr>
              <a:tr h="247650">
                <a:tc>
                  <a:txBody>
                    <a:bodyPr/>
                    <a:lstStyle/>
                    <a:p>
                      <a:pPr algn="l" rtl="0" fontAlgn="ctr"/>
                      <a:r>
                        <a:rPr lang="en-ZA" sz="1400" b="0" i="0" u="none" strike="noStrike">
                          <a:solidFill>
                            <a:srgbClr val="000000"/>
                          </a:solidFill>
                          <a:effectLst/>
                          <a:latin typeface="Calibri" panose="020F0502020204030204" pitchFamily="34" charset="0"/>
                        </a:rPr>
                        <a:t>Flamwood Bulk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ZA" sz="14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ZA" sz="1400" b="0" i="0" u="none" strike="noStrike">
                          <a:solidFill>
                            <a:srgbClr val="000000"/>
                          </a:solidFill>
                          <a:effectLst/>
                          <a:latin typeface="Calibri" panose="020F0502020204030204" pitchFamily="34" charset="0"/>
                        </a:rPr>
                        <a:t>R 58 101 228.00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41284245"/>
                  </a:ext>
                </a:extLst>
              </a:tr>
              <a:tr h="247650">
                <a:tc>
                  <a:txBody>
                    <a:bodyPr/>
                    <a:lstStyle/>
                    <a:p>
                      <a:pPr algn="l" rtl="0" fontAlgn="ctr"/>
                      <a:r>
                        <a:rPr lang="en-ZA" sz="1400" b="0" i="0" u="none" strike="noStrike" dirty="0">
                          <a:solidFill>
                            <a:srgbClr val="000000"/>
                          </a:solidFill>
                          <a:effectLst/>
                          <a:latin typeface="Calibri" panose="020F0502020204030204" pitchFamily="34" charset="0"/>
                        </a:rPr>
                        <a:t>Matlosana Catalytic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ZA" sz="1400" b="0" i="0" u="none" strike="noStrike" dirty="0">
                          <a:solidFill>
                            <a:srgbClr val="000000"/>
                          </a:solidFill>
                          <a:effectLst/>
                          <a:latin typeface="Calibri" panose="020F0502020204030204" pitchFamily="34" charset="0"/>
                        </a:rPr>
                        <a:t>R 57 930 910.00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ZA" sz="1400" b="0" i="0" u="none" strike="noStrike" dirty="0">
                          <a:solidFill>
                            <a:srgbClr val="000000"/>
                          </a:solidFill>
                          <a:effectLst/>
                          <a:latin typeface="Calibri" panose="020F0502020204030204" pitchFamily="34" charset="0"/>
                        </a:rPr>
                        <a:t>R 32 766 943.00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01676582"/>
                  </a:ext>
                </a:extLst>
              </a:tr>
              <a:tr h="247650">
                <a:tc>
                  <a:txBody>
                    <a:bodyPr/>
                    <a:lstStyle/>
                    <a:p>
                      <a:pPr algn="l" rtl="0" fontAlgn="ctr"/>
                      <a:r>
                        <a:rPr lang="en-ZA" sz="1400" b="0" i="0" u="none" strike="noStrike" dirty="0" err="1">
                          <a:solidFill>
                            <a:srgbClr val="000000"/>
                          </a:solidFill>
                          <a:effectLst/>
                          <a:latin typeface="Calibri" panose="020F0502020204030204" pitchFamily="34" charset="0"/>
                        </a:rPr>
                        <a:t>Bokamoso</a:t>
                      </a:r>
                      <a:r>
                        <a:rPr lang="en-ZA" sz="1400" b="0" i="0" u="none" strike="noStrike" dirty="0">
                          <a:solidFill>
                            <a:srgbClr val="000000"/>
                          </a:solidFill>
                          <a:effectLst/>
                          <a:latin typeface="Calibri" panose="020F0502020204030204" pitchFamily="34" charset="0"/>
                        </a:rPr>
                        <a:t> Catalytic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ZA" sz="14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ZA" sz="1400" b="0" i="0" u="none" strike="noStrike" dirty="0">
                          <a:solidFill>
                            <a:srgbClr val="000000"/>
                          </a:solidFill>
                          <a:effectLst/>
                          <a:latin typeface="Calibri" panose="020F0502020204030204" pitchFamily="34" charset="0"/>
                        </a:rPr>
                        <a:t>R 184 800 000.00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06782565"/>
                  </a:ext>
                </a:extLst>
              </a:tr>
              <a:tr h="247650">
                <a:tc>
                  <a:txBody>
                    <a:bodyPr/>
                    <a:lstStyle/>
                    <a:p>
                      <a:pPr algn="l" rtl="0" fontAlgn="ctr"/>
                      <a:r>
                        <a:rPr lang="en-ZA" sz="1400" b="0" i="0" u="none" strike="noStrike">
                          <a:solidFill>
                            <a:srgbClr val="000000"/>
                          </a:solidFill>
                          <a:effectLst/>
                          <a:latin typeface="Calibri" panose="020F0502020204030204" pitchFamily="34" charset="0"/>
                        </a:rPr>
                        <a:t>Madibeng Bulk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ZA" sz="14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ZA" sz="1400" b="0" i="0" u="none" strike="noStrike" dirty="0">
                          <a:solidFill>
                            <a:srgbClr val="000000"/>
                          </a:solidFill>
                          <a:effectLst/>
                          <a:latin typeface="Calibri" panose="020F0502020204030204" pitchFamily="34" charset="0"/>
                        </a:rPr>
                        <a:t>R 26 250 000.00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89175067"/>
                  </a:ext>
                </a:extLst>
              </a:tr>
              <a:tr h="247650">
                <a:tc>
                  <a:txBody>
                    <a:bodyPr/>
                    <a:lstStyle/>
                    <a:p>
                      <a:pPr algn="l" rtl="0" fontAlgn="ctr"/>
                      <a:r>
                        <a:rPr lang="en-ZA" sz="1400" b="0" i="0" u="none" strike="noStrike">
                          <a:solidFill>
                            <a:srgbClr val="000000"/>
                          </a:solidFill>
                          <a:effectLst/>
                          <a:latin typeface="Calibri" panose="020F0502020204030204" pitchFamily="34" charset="0"/>
                        </a:rPr>
                        <a:t>Naledi Stella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ZA" sz="14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ZA" sz="1400" b="0" i="0" u="none" strike="noStrike">
                          <a:solidFill>
                            <a:srgbClr val="000000"/>
                          </a:solidFill>
                          <a:effectLst/>
                          <a:latin typeface="Calibri" panose="020F0502020204030204" pitchFamily="34" charset="0"/>
                        </a:rPr>
                        <a:t>R 32 065 110.00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9592120"/>
                  </a:ext>
                </a:extLst>
              </a:tr>
              <a:tr h="247650">
                <a:tc>
                  <a:txBody>
                    <a:bodyPr/>
                    <a:lstStyle/>
                    <a:p>
                      <a:pPr algn="l" rtl="0" fontAlgn="ctr"/>
                      <a:r>
                        <a:rPr lang="en-ZA" sz="1400" b="0" i="0" u="none" strike="noStrike" dirty="0" err="1">
                          <a:solidFill>
                            <a:srgbClr val="000000"/>
                          </a:solidFill>
                          <a:effectLst/>
                          <a:latin typeface="Calibri" panose="020F0502020204030204" pitchFamily="34" charset="0"/>
                        </a:rPr>
                        <a:t>Ditsobotla</a:t>
                      </a:r>
                      <a:r>
                        <a:rPr lang="en-ZA" sz="1400" b="0" i="0" u="none" strike="noStrike" dirty="0">
                          <a:solidFill>
                            <a:srgbClr val="000000"/>
                          </a:solidFill>
                          <a:effectLst/>
                          <a:latin typeface="Calibri" panose="020F0502020204030204" pitchFamily="34" charset="0"/>
                        </a:rPr>
                        <a:t> Coligny IRDP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ZA" sz="14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ZA" sz="1400" b="0" i="0" u="none" strike="noStrike" dirty="0">
                          <a:solidFill>
                            <a:srgbClr val="000000"/>
                          </a:solidFill>
                          <a:effectLst/>
                          <a:latin typeface="Calibri" panose="020F0502020204030204" pitchFamily="34" charset="0"/>
                        </a:rPr>
                        <a:t>R 69 993 554.00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74512197"/>
                  </a:ext>
                </a:extLst>
              </a:tr>
              <a:tr h="247650">
                <a:tc>
                  <a:txBody>
                    <a:bodyPr/>
                    <a:lstStyle/>
                    <a:p>
                      <a:pPr algn="l" fontAlgn="b"/>
                      <a:endParaRPr lang="en-ZA"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ZA" sz="11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rtl="0" fontAlgn="ctr"/>
                      <a:r>
                        <a:rPr lang="en-ZA" sz="1400" b="1" i="0" u="none" strike="noStrike" dirty="0">
                          <a:solidFill>
                            <a:srgbClr val="000000"/>
                          </a:solidFill>
                          <a:effectLst/>
                          <a:latin typeface="Calibri" panose="020F0502020204030204" pitchFamily="34" charset="0"/>
                        </a:rPr>
                        <a:t>R 403 976 835.00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48527770"/>
                  </a:ext>
                </a:extLst>
              </a:tr>
            </a:tbl>
          </a:graphicData>
        </a:graphic>
      </p:graphicFrame>
    </p:spTree>
    <p:extLst>
      <p:ext uri="{BB962C8B-B14F-4D97-AF65-F5344CB8AC3E}">
        <p14:creationId xmlns:p14="http://schemas.microsoft.com/office/powerpoint/2010/main" xmlns="" val="1778581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CRUs</a:t>
            </a:r>
            <a:r>
              <a:rPr lang="en-ZA" dirty="0" smtClean="0"/>
              <a:t> </a:t>
            </a:r>
            <a:endParaRPr lang="en-ZA" dirty="0"/>
          </a:p>
        </p:txBody>
      </p:sp>
      <p:sp>
        <p:nvSpPr>
          <p:cNvPr id="3" name="Content Placeholder 2"/>
          <p:cNvSpPr>
            <a:spLocks noGrp="1"/>
          </p:cNvSpPr>
          <p:nvPr>
            <p:ph idx="1"/>
          </p:nvPr>
        </p:nvSpPr>
        <p:spPr/>
        <p:txBody>
          <a:bodyPr>
            <a:normAutofit fontScale="92500"/>
          </a:bodyPr>
          <a:lstStyle/>
          <a:p>
            <a:r>
              <a:rPr lang="en-ZA" dirty="0" smtClean="0"/>
              <a:t>Mafikeng CRU have been allocated to tenants. Most tenants have not taken occupation yet due to repairs.</a:t>
            </a:r>
          </a:p>
          <a:p>
            <a:r>
              <a:rPr lang="en-ZA" dirty="0" smtClean="0"/>
              <a:t>Matlosana CRUs have been handed over to North West Housing Corporation. The Corporation is currently handling the  allocation to tenants. The housing corporation has already allocated 21 units and are currently busy the process of allocation the remaining units.</a:t>
            </a:r>
          </a:p>
          <a:p>
            <a:endParaRPr lang="en-ZA" dirty="0" smtClean="0"/>
          </a:p>
        </p:txBody>
      </p:sp>
      <p:sp>
        <p:nvSpPr>
          <p:cNvPr id="4" name="Slide Number Placeholder 3"/>
          <p:cNvSpPr>
            <a:spLocks noGrp="1"/>
          </p:cNvSpPr>
          <p:nvPr>
            <p:ph type="sldNum" sz="quarter" idx="12"/>
          </p:nvPr>
        </p:nvSpPr>
        <p:spPr/>
        <p:txBody>
          <a:bodyPr/>
          <a:lstStyle/>
          <a:p>
            <a:fld id="{7F5375EE-3D5C-4255-B701-DEE85BE8DFE9}" type="slidenum">
              <a:rPr lang="en-US" altLang="en-US" smtClean="0"/>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NHBRC</a:t>
            </a:r>
            <a:endParaRPr lang="en-ZA" b="1" dirty="0"/>
          </a:p>
        </p:txBody>
      </p:sp>
      <p:sp>
        <p:nvSpPr>
          <p:cNvPr id="3" name="Content Placeholder 2"/>
          <p:cNvSpPr>
            <a:spLocks noGrp="1"/>
          </p:cNvSpPr>
          <p:nvPr>
            <p:ph idx="1"/>
          </p:nvPr>
        </p:nvSpPr>
        <p:spPr/>
        <p:txBody>
          <a:bodyPr/>
          <a:lstStyle/>
          <a:p>
            <a:r>
              <a:rPr lang="en-ZA" dirty="0" smtClean="0"/>
              <a:t>The relationship has improved.</a:t>
            </a:r>
          </a:p>
          <a:p>
            <a:r>
              <a:rPr lang="en-ZA" dirty="0" smtClean="0"/>
              <a:t>Held a joint training session of inspectors.</a:t>
            </a:r>
          </a:p>
          <a:p>
            <a:r>
              <a:rPr lang="en-ZA" dirty="0" smtClean="0"/>
              <a:t>Agreed on the joint programme to visit municipalities to engage on the way forward regarding the undevelopable areas.</a:t>
            </a:r>
          </a:p>
          <a:p>
            <a:r>
              <a:rPr lang="en-ZA" dirty="0" smtClean="0"/>
              <a:t>MEC and NHBRC CEO have scheduled a meeting for Tuesday 27</a:t>
            </a:r>
            <a:r>
              <a:rPr lang="en-ZA" baseline="30000" dirty="0" smtClean="0"/>
              <a:t>th</a:t>
            </a:r>
            <a:r>
              <a:rPr lang="en-ZA" dirty="0" smtClean="0"/>
              <a:t> Feb.</a:t>
            </a:r>
            <a:endParaRPr lang="en-ZA" dirty="0"/>
          </a:p>
        </p:txBody>
      </p:sp>
      <p:sp>
        <p:nvSpPr>
          <p:cNvPr id="4" name="Slide Number Placeholder 3"/>
          <p:cNvSpPr>
            <a:spLocks noGrp="1"/>
          </p:cNvSpPr>
          <p:nvPr>
            <p:ph type="sldNum" sz="quarter" idx="12"/>
          </p:nvPr>
        </p:nvSpPr>
        <p:spPr/>
        <p:txBody>
          <a:bodyPr/>
          <a:lstStyle/>
          <a:p>
            <a:fld id="{7F5375EE-3D5C-4255-B701-DEE85BE8DFE9}" type="slidenum">
              <a:rPr lang="en-US" altLang="en-US" smtClean="0"/>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NHBRC Enrolments</a:t>
            </a:r>
            <a:endParaRPr lang="en-ZA" dirty="0"/>
          </a:p>
        </p:txBody>
      </p:sp>
      <p:sp>
        <p:nvSpPr>
          <p:cNvPr id="4" name="Slide Number Placeholder 3"/>
          <p:cNvSpPr>
            <a:spLocks noGrp="1"/>
          </p:cNvSpPr>
          <p:nvPr>
            <p:ph type="sldNum" sz="quarter" idx="12"/>
          </p:nvPr>
        </p:nvSpPr>
        <p:spPr/>
        <p:txBody>
          <a:bodyPr/>
          <a:lstStyle/>
          <a:p>
            <a:fld id="{7F5375EE-3D5C-4255-B701-DEE85BE8DFE9}" type="slidenum">
              <a:rPr lang="en-US" altLang="en-US" smtClean="0"/>
              <a:pPr/>
              <a:t>19</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xmlns="" val="1412696163"/>
              </p:ext>
            </p:extLst>
          </p:nvPr>
        </p:nvGraphicFramePr>
        <p:xfrm>
          <a:off x="457200" y="1340768"/>
          <a:ext cx="8229600" cy="3979545"/>
        </p:xfrm>
        <a:graphic>
          <a:graphicData uri="http://schemas.openxmlformats.org/drawingml/2006/table">
            <a:tbl>
              <a:tblPr firstRow="1" bandRow="1"/>
              <a:tblGrid>
                <a:gridCol w="3048653">
                  <a:extLst>
                    <a:ext uri="{9D8B030D-6E8A-4147-A177-3AD203B41FA5}">
                      <a16:colId xmlns:a16="http://schemas.microsoft.com/office/drawing/2014/main" xmlns="" val="4054935059"/>
                    </a:ext>
                  </a:extLst>
                </a:gridCol>
                <a:gridCol w="3013408">
                  <a:extLst>
                    <a:ext uri="{9D8B030D-6E8A-4147-A177-3AD203B41FA5}">
                      <a16:colId xmlns:a16="http://schemas.microsoft.com/office/drawing/2014/main" xmlns="" val="3385951971"/>
                    </a:ext>
                  </a:extLst>
                </a:gridCol>
                <a:gridCol w="2167539">
                  <a:extLst>
                    <a:ext uri="{9D8B030D-6E8A-4147-A177-3AD203B41FA5}">
                      <a16:colId xmlns:a16="http://schemas.microsoft.com/office/drawing/2014/main" xmlns="" val="407789267"/>
                    </a:ext>
                  </a:extLst>
                </a:gridCol>
              </a:tblGrid>
              <a:tr h="0">
                <a:tc>
                  <a:txBody>
                    <a:bodyPr/>
                    <a:lstStyle/>
                    <a:p>
                      <a:pPr algn="ctr" rtl="0" fontAlgn="ctr"/>
                      <a:r>
                        <a:rPr lang="en-ZA" sz="1300" b="1" i="0" u="none" strike="noStrike">
                          <a:solidFill>
                            <a:srgbClr val="000000"/>
                          </a:solidFill>
                          <a:effectLst/>
                          <a:latin typeface="Calibri" panose="020F0502020204030204" pitchFamily="34" charset="0"/>
                        </a:rPr>
                        <a:t>NAME OF PROJECT</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EBF1DE"/>
                    </a:solidFill>
                  </a:tcPr>
                </a:tc>
                <a:tc>
                  <a:txBody>
                    <a:bodyPr/>
                    <a:lstStyle/>
                    <a:p>
                      <a:pPr algn="ctr" rtl="0" fontAlgn="ctr"/>
                      <a:r>
                        <a:rPr lang="en-ZA" sz="1300" b="1" i="0" u="none" strike="noStrike" dirty="0">
                          <a:solidFill>
                            <a:srgbClr val="000000"/>
                          </a:solidFill>
                          <a:effectLst/>
                          <a:latin typeface="Calibri" panose="020F0502020204030204" pitchFamily="34" charset="0"/>
                        </a:rPr>
                        <a:t>NUMBER OF UNITS ENROLLED</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EBF1DE"/>
                    </a:solidFill>
                  </a:tcPr>
                </a:tc>
                <a:tc>
                  <a:txBody>
                    <a:bodyPr/>
                    <a:lstStyle/>
                    <a:p>
                      <a:pPr algn="ctr" rtl="0" fontAlgn="ctr"/>
                      <a:r>
                        <a:rPr lang="en-ZA" sz="1300" b="1" i="0" u="none" strike="noStrike" kern="1200" dirty="0" smtClean="0">
                          <a:solidFill>
                            <a:srgbClr val="000000"/>
                          </a:solidFill>
                          <a:effectLst/>
                          <a:latin typeface="Calibri" panose="020F0502020204030204" pitchFamily="34" charset="0"/>
                          <a:ea typeface="+mn-ea"/>
                          <a:cs typeface="+mn-cs"/>
                        </a:rPr>
                        <a:t>EXPENDITURE</a:t>
                      </a:r>
                      <a:endParaRPr lang="en-ZA" sz="13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EBF1DE"/>
                    </a:solidFill>
                  </a:tcPr>
                </a:tc>
                <a:extLst>
                  <a:ext uri="{0D108BD9-81ED-4DB2-BD59-A6C34878D82A}">
                    <a16:rowId xmlns:a16="http://schemas.microsoft.com/office/drawing/2014/main" xmlns="" val="2721490002"/>
                  </a:ext>
                </a:extLst>
              </a:tr>
              <a:tr h="247650">
                <a:tc>
                  <a:txBody>
                    <a:bodyPr/>
                    <a:lstStyle/>
                    <a:p>
                      <a:pPr algn="l" rtl="0" fontAlgn="ctr"/>
                      <a:r>
                        <a:rPr lang="en-ZA" sz="1300" b="0" i="0" u="none" strike="noStrike">
                          <a:solidFill>
                            <a:srgbClr val="000000"/>
                          </a:solidFill>
                          <a:effectLst/>
                          <a:latin typeface="Arial" panose="020B0604020202020204" pitchFamily="34" charset="0"/>
                        </a:rPr>
                        <a:t>Mogopa-125</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dirty="0">
                          <a:solidFill>
                            <a:srgbClr val="000000"/>
                          </a:solidFill>
                          <a:effectLst/>
                          <a:latin typeface="Arial" panose="020B0604020202020204" pitchFamily="34" charset="0"/>
                        </a:rPr>
                        <a:t>125</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R 320 567.50</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xmlns="" val="1962581479"/>
                  </a:ext>
                </a:extLst>
              </a:tr>
              <a:tr h="247650">
                <a:tc>
                  <a:txBody>
                    <a:bodyPr/>
                    <a:lstStyle/>
                    <a:p>
                      <a:pPr algn="l" rtl="0" fontAlgn="ctr"/>
                      <a:r>
                        <a:rPr lang="en-ZA" sz="1300" b="0" i="0" u="none" strike="noStrike">
                          <a:solidFill>
                            <a:srgbClr val="000000"/>
                          </a:solidFill>
                          <a:effectLst/>
                          <a:latin typeface="Arial" panose="020B0604020202020204" pitchFamily="34" charset="0"/>
                        </a:rPr>
                        <a:t>Dini Estate</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300</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R 769 362.00</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xmlns="" val="2274524866"/>
                  </a:ext>
                </a:extLst>
              </a:tr>
              <a:tr h="247650">
                <a:tc>
                  <a:txBody>
                    <a:bodyPr/>
                    <a:lstStyle/>
                    <a:p>
                      <a:pPr algn="l" rtl="0" fontAlgn="ctr"/>
                      <a:r>
                        <a:rPr lang="en-ZA" sz="1300" b="0" i="0" u="none" strike="noStrike" dirty="0" err="1" smtClean="0">
                          <a:solidFill>
                            <a:srgbClr val="000000"/>
                          </a:solidFill>
                          <a:effectLst/>
                          <a:latin typeface="Arial" panose="020B0604020202020204" pitchFamily="34" charset="0"/>
                        </a:rPr>
                        <a:t>Moretele</a:t>
                      </a:r>
                      <a:r>
                        <a:rPr lang="en-ZA" sz="1300" b="0" i="0" u="none" strike="noStrike" baseline="0" dirty="0" smtClean="0">
                          <a:solidFill>
                            <a:srgbClr val="000000"/>
                          </a:solidFill>
                          <a:effectLst/>
                          <a:latin typeface="Arial" panose="020B0604020202020204" pitchFamily="34" charset="0"/>
                        </a:rPr>
                        <a:t> villages phase 2</a:t>
                      </a:r>
                      <a:endParaRPr lang="en-ZA" sz="13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300</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R 856 667.83</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xmlns="" val="2913633568"/>
                  </a:ext>
                </a:extLst>
              </a:tr>
              <a:tr h="247650">
                <a:tc>
                  <a:txBody>
                    <a:bodyPr/>
                    <a:lstStyle/>
                    <a:p>
                      <a:pPr algn="l" rtl="0" fontAlgn="ctr"/>
                      <a:r>
                        <a:rPr lang="en-ZA" sz="1300" b="0" i="0" u="none" strike="noStrike" dirty="0" err="1">
                          <a:solidFill>
                            <a:srgbClr val="000000"/>
                          </a:solidFill>
                          <a:effectLst/>
                          <a:latin typeface="Arial" panose="020B0604020202020204" pitchFamily="34" charset="0"/>
                        </a:rPr>
                        <a:t>Borothamadi</a:t>
                      </a:r>
                      <a:r>
                        <a:rPr lang="en-ZA" sz="1300" b="0" i="0" u="none" strike="noStrike" dirty="0">
                          <a:solidFill>
                            <a:srgbClr val="000000"/>
                          </a:solidFill>
                          <a:effectLst/>
                          <a:latin typeface="Arial" panose="020B0604020202020204" pitchFamily="34" charset="0"/>
                        </a:rPr>
                        <a:t> Village-50</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50</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R 128 227.00</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xmlns="" val="1458229206"/>
                  </a:ext>
                </a:extLst>
              </a:tr>
              <a:tr h="247650">
                <a:tc>
                  <a:txBody>
                    <a:bodyPr/>
                    <a:lstStyle/>
                    <a:p>
                      <a:pPr algn="l" rtl="0" fontAlgn="ctr"/>
                      <a:r>
                        <a:rPr lang="en-ZA" sz="1300" b="0" i="0" u="none" strike="noStrike">
                          <a:solidFill>
                            <a:srgbClr val="000000"/>
                          </a:solidFill>
                          <a:effectLst/>
                          <a:latin typeface="Arial" panose="020B0604020202020204" pitchFamily="34" charset="0"/>
                        </a:rPr>
                        <a:t>Driefontein-50</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50</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R 128 227.00</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xmlns="" val="1569508122"/>
                  </a:ext>
                </a:extLst>
              </a:tr>
              <a:tr h="247650">
                <a:tc>
                  <a:txBody>
                    <a:bodyPr/>
                    <a:lstStyle/>
                    <a:p>
                      <a:pPr algn="l" rtl="0" fontAlgn="ctr"/>
                      <a:r>
                        <a:rPr lang="en-ZA" sz="1300" b="0" i="0" u="none" strike="noStrike" dirty="0" err="1">
                          <a:solidFill>
                            <a:srgbClr val="000000"/>
                          </a:solidFill>
                          <a:effectLst/>
                          <a:latin typeface="Arial" panose="020B0604020202020204" pitchFamily="34" charset="0"/>
                        </a:rPr>
                        <a:t>Rietpan</a:t>
                      </a:r>
                      <a:r>
                        <a:rPr lang="en-ZA" sz="1300" b="0" i="0" u="none" strike="noStrike" dirty="0">
                          <a:solidFill>
                            <a:srgbClr val="000000"/>
                          </a:solidFill>
                          <a:effectLst/>
                          <a:latin typeface="Arial" panose="020B0604020202020204" pitchFamily="34" charset="0"/>
                        </a:rPr>
                        <a:t> Village</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50</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R 128 227.00</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xmlns="" val="3552973744"/>
                  </a:ext>
                </a:extLst>
              </a:tr>
              <a:tr h="247650">
                <a:tc>
                  <a:txBody>
                    <a:bodyPr/>
                    <a:lstStyle/>
                    <a:p>
                      <a:pPr algn="l" rtl="0" fontAlgn="ctr"/>
                      <a:r>
                        <a:rPr lang="en-ZA" sz="1300" b="0" i="0" u="none" strike="noStrike" dirty="0" err="1">
                          <a:solidFill>
                            <a:srgbClr val="000000"/>
                          </a:solidFill>
                          <a:effectLst/>
                          <a:latin typeface="Arial" panose="020B0604020202020204" pitchFamily="34" charset="0"/>
                        </a:rPr>
                        <a:t>Ipelegeng</a:t>
                      </a:r>
                      <a:r>
                        <a:rPr lang="en-ZA" sz="1300" b="0" i="0" u="none" strike="noStrike" dirty="0">
                          <a:solidFill>
                            <a:srgbClr val="000000"/>
                          </a:solidFill>
                          <a:effectLst/>
                          <a:latin typeface="Arial" panose="020B0604020202020204" pitchFamily="34" charset="0"/>
                        </a:rPr>
                        <a:t> </a:t>
                      </a:r>
                      <a:r>
                        <a:rPr lang="en-ZA" sz="1300" b="0" i="0" u="none" strike="noStrike" dirty="0" err="1" smtClean="0">
                          <a:solidFill>
                            <a:srgbClr val="000000"/>
                          </a:solidFill>
                          <a:effectLst/>
                          <a:latin typeface="Arial" panose="020B0604020202020204" pitchFamily="34" charset="0"/>
                        </a:rPr>
                        <a:t>ext</a:t>
                      </a:r>
                      <a:r>
                        <a:rPr lang="en-ZA" sz="1300" b="0" i="0" u="none" strike="noStrike" dirty="0" smtClean="0">
                          <a:solidFill>
                            <a:srgbClr val="000000"/>
                          </a:solidFill>
                          <a:effectLst/>
                          <a:latin typeface="Arial" panose="020B0604020202020204" pitchFamily="34" charset="0"/>
                        </a:rPr>
                        <a:t> </a:t>
                      </a:r>
                      <a:r>
                        <a:rPr lang="en-ZA" sz="1300" b="0" i="0" u="none" strike="noStrike" dirty="0">
                          <a:solidFill>
                            <a:srgbClr val="000000"/>
                          </a:solidFill>
                          <a:effectLst/>
                          <a:latin typeface="Arial" panose="020B0604020202020204" pitchFamily="34" charset="0"/>
                        </a:rPr>
                        <a:t>3-119</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119</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R 305 180.25</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xmlns="" val="1467671323"/>
                  </a:ext>
                </a:extLst>
              </a:tr>
              <a:tr h="247650">
                <a:tc>
                  <a:txBody>
                    <a:bodyPr/>
                    <a:lstStyle/>
                    <a:p>
                      <a:pPr algn="l" rtl="0" fontAlgn="ctr"/>
                      <a:r>
                        <a:rPr lang="en-ZA" sz="1300" b="0" i="0" u="none" strike="noStrike" dirty="0">
                          <a:solidFill>
                            <a:srgbClr val="000000"/>
                          </a:solidFill>
                          <a:effectLst/>
                          <a:latin typeface="Arial" panose="020B0604020202020204" pitchFamily="34" charset="0"/>
                        </a:rPr>
                        <a:t>Phaphosane-93</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93</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dirty="0">
                          <a:solidFill>
                            <a:srgbClr val="000000"/>
                          </a:solidFill>
                          <a:effectLst/>
                          <a:latin typeface="Arial" panose="020B0604020202020204" pitchFamily="34" charset="0"/>
                        </a:rPr>
                        <a:t>R 238 502.21</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xmlns="" val="841172542"/>
                  </a:ext>
                </a:extLst>
              </a:tr>
              <a:tr h="247650">
                <a:tc>
                  <a:txBody>
                    <a:bodyPr/>
                    <a:lstStyle/>
                    <a:p>
                      <a:pPr algn="l" rtl="0" fontAlgn="ctr"/>
                      <a:r>
                        <a:rPr lang="en-ZA" sz="1300" b="0" i="0" u="none" strike="noStrike" dirty="0" smtClean="0">
                          <a:solidFill>
                            <a:srgbClr val="000000"/>
                          </a:solidFill>
                          <a:effectLst/>
                          <a:latin typeface="Arial" panose="020B0604020202020204" pitchFamily="34" charset="0"/>
                        </a:rPr>
                        <a:t>Alabama </a:t>
                      </a:r>
                      <a:r>
                        <a:rPr lang="en-ZA" sz="1300" b="0" i="0" u="none" strike="noStrike" dirty="0" err="1" smtClean="0">
                          <a:solidFill>
                            <a:srgbClr val="000000"/>
                          </a:solidFill>
                          <a:effectLst/>
                          <a:latin typeface="Arial" panose="020B0604020202020204" pitchFamily="34" charset="0"/>
                        </a:rPr>
                        <a:t>ext</a:t>
                      </a:r>
                      <a:r>
                        <a:rPr lang="en-ZA" sz="1300" b="0" i="0" u="none" strike="noStrike" dirty="0" smtClean="0">
                          <a:solidFill>
                            <a:srgbClr val="000000"/>
                          </a:solidFill>
                          <a:effectLst/>
                          <a:latin typeface="Arial" panose="020B0604020202020204" pitchFamily="34" charset="0"/>
                        </a:rPr>
                        <a:t> 4-951</a:t>
                      </a:r>
                      <a:endParaRPr lang="en-ZA" sz="13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951</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R 2 438 887.45</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xmlns="" val="3211260753"/>
                  </a:ext>
                </a:extLst>
              </a:tr>
              <a:tr h="247650">
                <a:tc>
                  <a:txBody>
                    <a:bodyPr/>
                    <a:lstStyle/>
                    <a:p>
                      <a:pPr algn="l" rtl="0" fontAlgn="ctr"/>
                      <a:r>
                        <a:rPr lang="en-ZA" sz="1300" b="0" i="0" u="none" strike="noStrike">
                          <a:solidFill>
                            <a:srgbClr val="000000"/>
                          </a:solidFill>
                          <a:effectLst/>
                          <a:latin typeface="Arial" panose="020B0604020202020204" pitchFamily="34" charset="0"/>
                        </a:rPr>
                        <a:t>Glaudina-500</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500</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R 1 282 270.00</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xmlns="" val="357965876"/>
                  </a:ext>
                </a:extLst>
              </a:tr>
              <a:tr h="247650">
                <a:tc>
                  <a:txBody>
                    <a:bodyPr/>
                    <a:lstStyle/>
                    <a:p>
                      <a:pPr algn="l" rtl="0" fontAlgn="ctr"/>
                      <a:r>
                        <a:rPr lang="en-ZA" sz="1300" b="0" i="0" u="none" strike="noStrike" dirty="0" err="1" smtClean="0">
                          <a:solidFill>
                            <a:srgbClr val="000000"/>
                          </a:solidFill>
                          <a:effectLst/>
                          <a:latin typeface="Arial" panose="020B0604020202020204" pitchFamily="34" charset="0"/>
                        </a:rPr>
                        <a:t>Moretele</a:t>
                      </a:r>
                      <a:r>
                        <a:rPr lang="en-ZA" sz="1300" b="0" i="0" u="none" strike="noStrike" dirty="0" smtClean="0">
                          <a:solidFill>
                            <a:srgbClr val="000000"/>
                          </a:solidFill>
                          <a:effectLst/>
                          <a:latin typeface="Arial" panose="020B0604020202020204" pitchFamily="34" charset="0"/>
                        </a:rPr>
                        <a:t> villages phase 1</a:t>
                      </a:r>
                      <a:endParaRPr lang="en-ZA" sz="13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66</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R 169 259.64</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xmlns="" val="40000539"/>
                  </a:ext>
                </a:extLst>
              </a:tr>
              <a:tr h="247650">
                <a:tc>
                  <a:txBody>
                    <a:bodyPr/>
                    <a:lstStyle/>
                    <a:p>
                      <a:pPr algn="l" rtl="0" fontAlgn="ctr"/>
                      <a:r>
                        <a:rPr lang="en-ZA" sz="1300" b="0" i="0" u="none" strike="noStrike" dirty="0" err="1">
                          <a:solidFill>
                            <a:srgbClr val="000000"/>
                          </a:solidFill>
                          <a:effectLst/>
                          <a:latin typeface="Arial" panose="020B0604020202020204" pitchFamily="34" charset="0"/>
                        </a:rPr>
                        <a:t>Ipelegeng</a:t>
                      </a:r>
                      <a:r>
                        <a:rPr lang="en-ZA" sz="1300" b="0" i="0" u="none" strike="noStrike" dirty="0">
                          <a:solidFill>
                            <a:srgbClr val="000000"/>
                          </a:solidFill>
                          <a:effectLst/>
                          <a:latin typeface="Arial" panose="020B0604020202020204" pitchFamily="34" charset="0"/>
                        </a:rPr>
                        <a:t> </a:t>
                      </a:r>
                      <a:r>
                        <a:rPr lang="en-ZA" sz="1300" b="0" i="0" u="none" strike="noStrike" dirty="0" err="1" smtClean="0">
                          <a:solidFill>
                            <a:srgbClr val="000000"/>
                          </a:solidFill>
                          <a:effectLst/>
                          <a:latin typeface="Arial" panose="020B0604020202020204" pitchFamily="34" charset="0"/>
                        </a:rPr>
                        <a:t>ext</a:t>
                      </a:r>
                      <a:r>
                        <a:rPr lang="en-ZA" sz="1300" b="0" i="0" u="none" strike="noStrike" dirty="0" smtClean="0">
                          <a:solidFill>
                            <a:srgbClr val="000000"/>
                          </a:solidFill>
                          <a:effectLst/>
                          <a:latin typeface="Arial" panose="020B0604020202020204" pitchFamily="34" charset="0"/>
                        </a:rPr>
                        <a:t> 5-93</a:t>
                      </a:r>
                      <a:endParaRPr lang="en-ZA" sz="13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93</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R 238 502.21</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xmlns="" val="2628758599"/>
                  </a:ext>
                </a:extLst>
              </a:tr>
              <a:tr h="304800">
                <a:tc>
                  <a:txBody>
                    <a:bodyPr/>
                    <a:lstStyle/>
                    <a:p>
                      <a:pPr algn="l" rtl="0" fontAlgn="ctr"/>
                      <a:r>
                        <a:rPr lang="en-ZA" sz="1300" b="0" i="0" u="none" strike="noStrike" dirty="0">
                          <a:solidFill>
                            <a:srgbClr val="000000"/>
                          </a:solidFill>
                          <a:effectLst/>
                          <a:latin typeface="Arial" panose="020B0604020202020204" pitchFamily="34" charset="0"/>
                        </a:rPr>
                        <a:t>Pella Village-81</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81</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R 207 727.73</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xmlns="" val="3790317947"/>
                  </a:ext>
                </a:extLst>
              </a:tr>
              <a:tr h="247650">
                <a:tc>
                  <a:txBody>
                    <a:bodyPr/>
                    <a:lstStyle/>
                    <a:p>
                      <a:pPr algn="l" rtl="0" fontAlgn="ctr"/>
                      <a:r>
                        <a:rPr lang="en-ZA" sz="1300" b="0" i="0" u="none" strike="noStrike">
                          <a:solidFill>
                            <a:srgbClr val="000000"/>
                          </a:solidFill>
                          <a:effectLst/>
                          <a:latin typeface="Arial" panose="020B0604020202020204" pitchFamily="34" charset="0"/>
                        </a:rPr>
                        <a:t>Tseoge-340</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340</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rtl="0" fontAlgn="ctr"/>
                      <a:r>
                        <a:rPr lang="en-ZA" sz="1300" b="0" i="0" u="none" strike="noStrike">
                          <a:solidFill>
                            <a:srgbClr val="000000"/>
                          </a:solidFill>
                          <a:effectLst/>
                          <a:latin typeface="Arial" panose="020B0604020202020204" pitchFamily="34" charset="0"/>
                        </a:rPr>
                        <a:t>R 871 943.60</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xmlns="" val="3202785528"/>
                  </a:ext>
                </a:extLst>
              </a:tr>
              <a:tr h="247650">
                <a:tc>
                  <a:txBody>
                    <a:bodyPr/>
                    <a:lstStyle/>
                    <a:p>
                      <a:pPr algn="l" rtl="0" fontAlgn="ctr"/>
                      <a:r>
                        <a:rPr lang="en-ZA" sz="1200" b="1" i="0" u="none" strike="noStrike">
                          <a:solidFill>
                            <a:srgbClr val="000000"/>
                          </a:solidFill>
                          <a:effectLst/>
                          <a:latin typeface="Calibri" panose="020F0502020204030204" pitchFamily="34" charset="0"/>
                        </a:rPr>
                        <a:t> Total</a:t>
                      </a: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EBF1DE"/>
                    </a:solidFill>
                  </a:tcPr>
                </a:tc>
                <a:tc>
                  <a:txBody>
                    <a:bodyPr/>
                    <a:lstStyle/>
                    <a:p>
                      <a:pPr algn="ctr" rtl="0" fontAlgn="ctr"/>
                      <a:r>
                        <a:rPr lang="en-ZA" sz="1300" b="0" i="0" u="none" strike="noStrike" dirty="0">
                          <a:solidFill>
                            <a:srgbClr val="000000"/>
                          </a:solidFill>
                          <a:effectLst/>
                          <a:latin typeface="Arial" panose="020B0604020202020204" pitchFamily="34" charset="0"/>
                        </a:rPr>
                        <a:t> </a:t>
                      </a:r>
                      <a:r>
                        <a:rPr lang="en-ZA" sz="1300" b="0" i="0" u="none" strike="noStrike" dirty="0" smtClean="0">
                          <a:solidFill>
                            <a:srgbClr val="000000"/>
                          </a:solidFill>
                          <a:effectLst/>
                          <a:latin typeface="Arial" panose="020B0604020202020204" pitchFamily="34" charset="0"/>
                        </a:rPr>
                        <a:t>3118</a:t>
                      </a:r>
                      <a:endParaRPr lang="en-ZA" sz="13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EBF1DE"/>
                    </a:solidFill>
                  </a:tcPr>
                </a:tc>
                <a:tc>
                  <a:txBody>
                    <a:bodyPr/>
                    <a:lstStyle/>
                    <a:p>
                      <a:pPr algn="ctr" rtl="0" fontAlgn="t"/>
                      <a:r>
                        <a:rPr lang="en-ZA" sz="1300" b="0" i="0" u="none" strike="noStrike" dirty="0">
                          <a:solidFill>
                            <a:srgbClr val="000000"/>
                          </a:solidFill>
                          <a:effectLst/>
                          <a:latin typeface="Arial" panose="020B0604020202020204" pitchFamily="34" charset="0"/>
                        </a:rPr>
                        <a:t>R 8 083 551.42</a:t>
                      </a:r>
                    </a:p>
                  </a:txBody>
                  <a:tcPr marL="9525" marR="9525" marT="9525"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EBF1DE"/>
                    </a:solidFill>
                  </a:tcPr>
                </a:tc>
                <a:extLst>
                  <a:ext uri="{0D108BD9-81ED-4DB2-BD59-A6C34878D82A}">
                    <a16:rowId xmlns:a16="http://schemas.microsoft.com/office/drawing/2014/main" xmlns="" val="3203950646"/>
                  </a:ext>
                </a:extLst>
              </a:tr>
            </a:tbl>
          </a:graphicData>
        </a:graphic>
      </p:graphicFrame>
    </p:spTree>
    <p:extLst>
      <p:ext uri="{BB962C8B-B14F-4D97-AF65-F5344CB8AC3E}">
        <p14:creationId xmlns:p14="http://schemas.microsoft.com/office/powerpoint/2010/main" xmlns="" val="262180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ZA" sz="2400" b="1" dirty="0"/>
              <a:t>Contents</a:t>
            </a:r>
          </a:p>
        </p:txBody>
      </p:sp>
      <p:sp>
        <p:nvSpPr>
          <p:cNvPr id="3" name="Content Placeholder 2"/>
          <p:cNvSpPr>
            <a:spLocks noGrp="1"/>
          </p:cNvSpPr>
          <p:nvPr>
            <p:ph idx="1"/>
          </p:nvPr>
        </p:nvSpPr>
        <p:spPr>
          <a:xfrm>
            <a:off x="1547664" y="1124744"/>
            <a:ext cx="7139136" cy="5001419"/>
          </a:xfrm>
        </p:spPr>
        <p:txBody>
          <a:bodyPr>
            <a:normAutofit/>
          </a:bodyPr>
          <a:lstStyle/>
          <a:p>
            <a:pPr>
              <a:buFont typeface="Wingdings" pitchFamily="2" charset="2"/>
              <a:buChar char="§"/>
            </a:pPr>
            <a:r>
              <a:rPr lang="en-GB" sz="2000" b="1" dirty="0"/>
              <a:t>Aim</a:t>
            </a:r>
          </a:p>
          <a:p>
            <a:pPr>
              <a:buFont typeface="Wingdings" pitchFamily="2" charset="2"/>
              <a:buChar char="§"/>
            </a:pPr>
            <a:r>
              <a:rPr lang="en-ZA" sz="2000" b="1" dirty="0"/>
              <a:t>Background</a:t>
            </a:r>
          </a:p>
          <a:p>
            <a:pPr>
              <a:buFont typeface="Wingdings" pitchFamily="2" charset="2"/>
              <a:buChar char="§"/>
            </a:pPr>
            <a:r>
              <a:rPr lang="en-ZA" sz="2000" b="1" dirty="0" smtClean="0"/>
              <a:t>Performance</a:t>
            </a:r>
            <a:endParaRPr lang="en-ZA" sz="2000" b="1" dirty="0"/>
          </a:p>
          <a:p>
            <a:pPr lvl="1">
              <a:buFont typeface="Wingdings" pitchFamily="2" charset="2"/>
              <a:buChar char="§"/>
            </a:pPr>
            <a:r>
              <a:rPr lang="en-ZA" sz="1800" dirty="0"/>
              <a:t>Expenditure Summary</a:t>
            </a:r>
          </a:p>
          <a:p>
            <a:pPr lvl="1">
              <a:buFont typeface="Wingdings" pitchFamily="2" charset="2"/>
              <a:buChar char="§"/>
            </a:pPr>
            <a:r>
              <a:rPr lang="en-ZA" sz="1800" dirty="0"/>
              <a:t>Delivery Summary</a:t>
            </a:r>
          </a:p>
          <a:p>
            <a:pPr lvl="1">
              <a:buFont typeface="Wingdings" pitchFamily="2" charset="2"/>
              <a:buChar char="§"/>
            </a:pPr>
            <a:r>
              <a:rPr lang="en-ZA" sz="1800" dirty="0"/>
              <a:t>Current delivery of sites and  units</a:t>
            </a:r>
          </a:p>
          <a:p>
            <a:pPr lvl="1">
              <a:buFont typeface="Wingdings" pitchFamily="2" charset="2"/>
              <a:buChar char="§"/>
            </a:pPr>
            <a:r>
              <a:rPr lang="en-ZA" sz="1800" dirty="0"/>
              <a:t>Mining Towns delivery</a:t>
            </a:r>
          </a:p>
          <a:p>
            <a:pPr lvl="1">
              <a:buFont typeface="Wingdings" pitchFamily="2" charset="2"/>
              <a:buChar char="§"/>
            </a:pPr>
            <a:r>
              <a:rPr lang="en-ZA" sz="1800" dirty="0"/>
              <a:t>MTSF objectives</a:t>
            </a:r>
            <a:endParaRPr lang="en-ZA" sz="2000" dirty="0"/>
          </a:p>
          <a:p>
            <a:pPr>
              <a:buFont typeface="Wingdings" pitchFamily="2" charset="2"/>
              <a:buChar char="§"/>
            </a:pPr>
            <a:r>
              <a:rPr lang="en-ZA" sz="2000" b="1" dirty="0" smtClean="0"/>
              <a:t>Key Interventions</a:t>
            </a:r>
          </a:p>
          <a:p>
            <a:pPr>
              <a:buFont typeface="Wingdings" pitchFamily="2" charset="2"/>
              <a:buChar char="§"/>
            </a:pPr>
            <a:r>
              <a:rPr lang="en-ZA" sz="2000" b="1" dirty="0" smtClean="0"/>
              <a:t>H.D.A</a:t>
            </a:r>
          </a:p>
          <a:p>
            <a:pPr>
              <a:buFont typeface="Wingdings" pitchFamily="2" charset="2"/>
              <a:buChar char="§"/>
            </a:pPr>
            <a:r>
              <a:rPr lang="en-ZA" sz="2000" b="1" dirty="0" smtClean="0"/>
              <a:t>Title Deeds</a:t>
            </a:r>
          </a:p>
          <a:p>
            <a:pPr>
              <a:buFont typeface="Wingdings" pitchFamily="2" charset="2"/>
              <a:buChar char="§"/>
            </a:pPr>
            <a:r>
              <a:rPr lang="en-ZA" sz="2000" b="1" dirty="0" smtClean="0"/>
              <a:t>NHBRC</a:t>
            </a:r>
          </a:p>
          <a:p>
            <a:pPr>
              <a:buFont typeface="Wingdings" pitchFamily="2" charset="2"/>
              <a:buChar char="§"/>
            </a:pPr>
            <a:endParaRPr lang="en-ZA" sz="1800" dirty="0"/>
          </a:p>
          <a:p>
            <a:pPr>
              <a:buFont typeface="Wingdings" pitchFamily="2" charset="2"/>
              <a:buChar char="§"/>
            </a:pPr>
            <a:endParaRPr lang="en-ZA" sz="2000" dirty="0"/>
          </a:p>
          <a:p>
            <a:endParaRPr lang="en-ZA" sz="2000" dirty="0"/>
          </a:p>
        </p:txBody>
      </p:sp>
      <p:sp>
        <p:nvSpPr>
          <p:cNvPr id="4" name="Slide Number Placeholder 3"/>
          <p:cNvSpPr>
            <a:spLocks noGrp="1"/>
          </p:cNvSpPr>
          <p:nvPr>
            <p:ph type="sldNum" sz="quarter" idx="12"/>
          </p:nvPr>
        </p:nvSpPr>
        <p:spPr/>
        <p:txBody>
          <a:bodyPr/>
          <a:lstStyle/>
          <a:p>
            <a:fld id="{7F5375EE-3D5C-4255-B701-DEE85BE8DFE9}"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4"/>
          <p:cNvSpPr>
            <a:spLocks noGrp="1"/>
          </p:cNvSpPr>
          <p:nvPr>
            <p:ph type="title"/>
          </p:nvPr>
        </p:nvSpPr>
        <p:spPr>
          <a:xfrm>
            <a:off x="457200" y="1484313"/>
            <a:ext cx="8229600" cy="3457575"/>
          </a:xfrm>
        </p:spPr>
        <p:txBody>
          <a:bodyPr/>
          <a:lstStyle/>
          <a:p>
            <a:r>
              <a:rPr lang="en-ZA" altLang="en-US" sz="6000" b="1" dirty="0"/>
              <a:t>THANK YOU!</a:t>
            </a:r>
          </a:p>
        </p:txBody>
      </p:sp>
      <p:sp>
        <p:nvSpPr>
          <p:cNvPr id="28675" name="Slide Number Placeholder 3"/>
          <p:cNvSpPr>
            <a:spLocks noGrp="1"/>
          </p:cNvSpPr>
          <p:nvPr>
            <p:ph type="sldNum" sz="quarter" idx="12"/>
          </p:nvPr>
        </p:nvSpPr>
        <p:spPr bwMode="auto">
          <a:noFill/>
          <a:ln>
            <a:miter lim="800000"/>
            <a:headEnd/>
            <a:tailEnd/>
          </a:ln>
        </p:spPr>
        <p:txBody>
          <a:bodyPr/>
          <a:lstStyle/>
          <a:p>
            <a:fld id="{104F3D6A-A0C6-4EEF-8A1A-7F8C7CD93E36}" type="slidenum">
              <a:rPr lang="en-US" altLang="en-US"/>
              <a:pPr/>
              <a:t>20</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16B774-BB66-C342-B7A0-308DB33F9C92}"/>
              </a:ext>
            </a:extLst>
          </p:cNvPr>
          <p:cNvSpPr>
            <a:spLocks noGrp="1"/>
          </p:cNvSpPr>
          <p:nvPr>
            <p:ph type="title"/>
          </p:nvPr>
        </p:nvSpPr>
        <p:spPr/>
        <p:txBody>
          <a:bodyPr/>
          <a:lstStyle/>
          <a:p>
            <a:r>
              <a:rPr lang="en-GB"/>
              <a:t>Aim</a:t>
            </a:r>
            <a:endParaRPr lang="en-US"/>
          </a:p>
        </p:txBody>
      </p:sp>
      <p:sp>
        <p:nvSpPr>
          <p:cNvPr id="3" name="Content Placeholder 2">
            <a:extLst>
              <a:ext uri="{FF2B5EF4-FFF2-40B4-BE49-F238E27FC236}">
                <a16:creationId xmlns:a16="http://schemas.microsoft.com/office/drawing/2014/main" xmlns="" id="{3985D697-5BAD-CB46-87E0-ED1B50961EBC}"/>
              </a:ext>
            </a:extLst>
          </p:cNvPr>
          <p:cNvSpPr>
            <a:spLocks noGrp="1"/>
          </p:cNvSpPr>
          <p:nvPr>
            <p:ph idx="1"/>
          </p:nvPr>
        </p:nvSpPr>
        <p:spPr/>
        <p:txBody>
          <a:bodyPr/>
          <a:lstStyle/>
          <a:p>
            <a:r>
              <a:rPr lang="en-GB" dirty="0"/>
              <a:t>The </a:t>
            </a:r>
            <a:r>
              <a:rPr lang="en-GB" dirty="0" smtClean="0"/>
              <a:t>intention </a:t>
            </a:r>
            <a:r>
              <a:rPr lang="en-GB" dirty="0"/>
              <a:t>of this presentation is to brief the Committee on the challenges faced by the province in meeting it’s financial and non-financial targets </a:t>
            </a:r>
            <a:r>
              <a:rPr lang="en-GB" dirty="0" smtClean="0"/>
              <a:t>for </a:t>
            </a:r>
            <a:r>
              <a:rPr lang="en-GB" dirty="0"/>
              <a:t>A</a:t>
            </a:r>
            <a:r>
              <a:rPr lang="en-GB" dirty="0" smtClean="0"/>
              <a:t>pril  to 31 January 2017/18</a:t>
            </a:r>
            <a:r>
              <a:rPr lang="en-GB" dirty="0"/>
              <a:t>.</a:t>
            </a:r>
          </a:p>
          <a:p>
            <a:r>
              <a:rPr lang="en-GB" dirty="0"/>
              <a:t>To present to the committee the recovery plan that the province has developed. </a:t>
            </a:r>
            <a:endParaRPr lang="en-US" dirty="0"/>
          </a:p>
        </p:txBody>
      </p:sp>
      <p:sp>
        <p:nvSpPr>
          <p:cNvPr id="4" name="Slide Number Placeholder 3">
            <a:extLst>
              <a:ext uri="{FF2B5EF4-FFF2-40B4-BE49-F238E27FC236}">
                <a16:creationId xmlns:a16="http://schemas.microsoft.com/office/drawing/2014/main" xmlns="" id="{4A5F49A7-883E-0746-9245-0F74A110DFC5}"/>
              </a:ext>
            </a:extLst>
          </p:cNvPr>
          <p:cNvSpPr>
            <a:spLocks noGrp="1"/>
          </p:cNvSpPr>
          <p:nvPr>
            <p:ph type="sldNum" sz="quarter" idx="12"/>
          </p:nvPr>
        </p:nvSpPr>
        <p:spPr/>
        <p:txBody>
          <a:bodyPr/>
          <a:lstStyle/>
          <a:p>
            <a:fld id="{7F5375EE-3D5C-4255-B701-DEE85BE8DFE9}" type="slidenum">
              <a:rPr lang="en-US" altLang="en-US"/>
              <a:pPr/>
              <a:t>3</a:t>
            </a:fld>
            <a:endParaRPr lang="en-US" altLang="en-US"/>
          </a:p>
        </p:txBody>
      </p:sp>
    </p:spTree>
    <p:extLst>
      <p:ext uri="{BB962C8B-B14F-4D97-AF65-F5344CB8AC3E}">
        <p14:creationId xmlns:p14="http://schemas.microsoft.com/office/powerpoint/2010/main" xmlns="" val="359383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706090"/>
          </a:xfrm>
        </p:spPr>
        <p:txBody>
          <a:bodyPr/>
          <a:lstStyle/>
          <a:p>
            <a:r>
              <a:rPr lang="en-GB" altLang="en-US" sz="2400" b="1" dirty="0"/>
              <a:t>Background </a:t>
            </a:r>
            <a:endParaRPr lang="en-ZA" altLang="en-US" sz="2400" b="1" dirty="0"/>
          </a:p>
        </p:txBody>
      </p:sp>
      <p:sp>
        <p:nvSpPr>
          <p:cNvPr id="3" name="Content Placeholder 2"/>
          <p:cNvSpPr>
            <a:spLocks noGrp="1"/>
          </p:cNvSpPr>
          <p:nvPr>
            <p:ph idx="1"/>
          </p:nvPr>
        </p:nvSpPr>
        <p:spPr>
          <a:xfrm>
            <a:off x="688521" y="1143001"/>
            <a:ext cx="8229600" cy="6127524"/>
          </a:xfrm>
        </p:spPr>
        <p:txBody>
          <a:bodyPr/>
          <a:lstStyle/>
          <a:p>
            <a:pPr marL="0" indent="0">
              <a:buNone/>
              <a:defRPr/>
            </a:pPr>
            <a:endParaRPr lang="en-GB" sz="2000" b="1" dirty="0" smtClean="0"/>
          </a:p>
          <a:p>
            <a:pPr>
              <a:defRPr/>
            </a:pPr>
            <a:r>
              <a:rPr lang="en-GB" sz="2000" dirty="0"/>
              <a:t>By the end of January the </a:t>
            </a:r>
            <a:r>
              <a:rPr lang="en-GB" sz="2000" dirty="0" smtClean="0"/>
              <a:t>expenditure was at </a:t>
            </a:r>
            <a:r>
              <a:rPr lang="en-GB" sz="2000" b="1" dirty="0"/>
              <a:t>R 1 </a:t>
            </a:r>
            <a:r>
              <a:rPr lang="en-GB" sz="2000" b="1" dirty="0" smtClean="0"/>
              <a:t>6 15 739 901</a:t>
            </a:r>
            <a:r>
              <a:rPr lang="en-GB" sz="2000" dirty="0"/>
              <a:t>, the annual budget was reduced by R 300 </a:t>
            </a:r>
            <a:r>
              <a:rPr lang="en-GB" sz="2000" dirty="0" smtClean="0"/>
              <a:t>000 to </a:t>
            </a:r>
            <a:r>
              <a:rPr lang="en-GB" sz="2000" b="1" dirty="0"/>
              <a:t>R2 </a:t>
            </a:r>
            <a:r>
              <a:rPr lang="en-GB" sz="2000" b="1" dirty="0" smtClean="0"/>
              <a:t>079 </a:t>
            </a:r>
            <a:r>
              <a:rPr lang="en-GB" sz="2000" b="1" dirty="0"/>
              <a:t>679 260. </a:t>
            </a:r>
            <a:r>
              <a:rPr lang="en-GB" sz="2000" b="1" dirty="0" smtClean="0"/>
              <a:t>00, </a:t>
            </a:r>
            <a:r>
              <a:rPr lang="en-GB" sz="2000" dirty="0" smtClean="0"/>
              <a:t>leaving  a </a:t>
            </a:r>
            <a:r>
              <a:rPr lang="en-GB" sz="2000" dirty="0"/>
              <a:t>remaining balance of </a:t>
            </a:r>
            <a:r>
              <a:rPr lang="en-GB" sz="2000" b="1" dirty="0" smtClean="0"/>
              <a:t>R466 939 359 </a:t>
            </a:r>
            <a:r>
              <a:rPr lang="en-GB" sz="2000" dirty="0"/>
              <a:t>to be spent </a:t>
            </a:r>
            <a:r>
              <a:rPr lang="en-GB" sz="2000" dirty="0" smtClean="0"/>
              <a:t>during  </a:t>
            </a:r>
            <a:r>
              <a:rPr lang="en-GB" sz="2000" dirty="0"/>
              <a:t>the final two months</a:t>
            </a:r>
            <a:r>
              <a:rPr lang="en-GB" sz="2000" dirty="0" smtClean="0"/>
              <a:t>.</a:t>
            </a:r>
          </a:p>
          <a:p>
            <a:pPr marL="0" indent="0">
              <a:buNone/>
              <a:defRPr/>
            </a:pPr>
            <a:endParaRPr lang="en-GB" sz="2000" dirty="0"/>
          </a:p>
          <a:p>
            <a:pPr>
              <a:buFont typeface="Arial" panose="020B0604020202020204" pitchFamily="34" charset="0"/>
              <a:buChar char="•"/>
              <a:defRPr/>
            </a:pPr>
            <a:r>
              <a:rPr lang="en-GB" sz="2000" dirty="0"/>
              <a:t>The province </a:t>
            </a:r>
            <a:r>
              <a:rPr lang="en-GB" sz="2000" dirty="0" smtClean="0"/>
              <a:t>has </a:t>
            </a:r>
            <a:r>
              <a:rPr lang="en-GB" sz="2000" dirty="0"/>
              <a:t>delivered  </a:t>
            </a:r>
            <a:r>
              <a:rPr lang="en-GB" sz="2000" b="1" dirty="0" smtClean="0"/>
              <a:t>5 285</a:t>
            </a:r>
            <a:r>
              <a:rPr lang="en-GB" sz="2000" dirty="0" smtClean="0"/>
              <a:t> Housing </a:t>
            </a:r>
            <a:r>
              <a:rPr lang="en-GB" sz="2000" dirty="0"/>
              <a:t>units of the expected </a:t>
            </a:r>
            <a:r>
              <a:rPr lang="en-GB" sz="2000" dirty="0" smtClean="0"/>
              <a:t>target of </a:t>
            </a:r>
            <a:r>
              <a:rPr lang="en-GB" sz="2000" b="1" dirty="0" smtClean="0"/>
              <a:t>10 476</a:t>
            </a:r>
            <a:r>
              <a:rPr lang="en-GB" sz="2000" dirty="0" smtClean="0"/>
              <a:t>, </a:t>
            </a:r>
            <a:r>
              <a:rPr lang="en-GB" sz="2000" b="1" dirty="0" smtClean="0"/>
              <a:t>3050</a:t>
            </a:r>
            <a:r>
              <a:rPr lang="en-GB" sz="2000" dirty="0" smtClean="0"/>
              <a:t> sites </a:t>
            </a:r>
            <a:r>
              <a:rPr lang="en-GB" sz="2000" dirty="0"/>
              <a:t>of the </a:t>
            </a:r>
            <a:r>
              <a:rPr lang="en-GB" sz="2000" dirty="0" smtClean="0"/>
              <a:t>expected </a:t>
            </a:r>
            <a:r>
              <a:rPr lang="en-GB" sz="2000" b="1" dirty="0" smtClean="0"/>
              <a:t>4 442</a:t>
            </a:r>
            <a:r>
              <a:rPr lang="en-GB" sz="2000" dirty="0" smtClean="0"/>
              <a:t>, and </a:t>
            </a:r>
            <a:r>
              <a:rPr lang="en-GB" sz="2000" b="1" dirty="0"/>
              <a:t>2 924 </a:t>
            </a:r>
            <a:r>
              <a:rPr lang="en-GB" sz="2000" dirty="0"/>
              <a:t>title deeds have been registered </a:t>
            </a:r>
          </a:p>
        </p:txBody>
      </p:sp>
      <p:sp>
        <p:nvSpPr>
          <p:cNvPr id="9220" name="Slide Number Placeholder 3"/>
          <p:cNvSpPr>
            <a:spLocks noGrp="1"/>
          </p:cNvSpPr>
          <p:nvPr>
            <p:ph type="sldNum" sz="quarter" idx="12"/>
          </p:nvPr>
        </p:nvSpPr>
        <p:spPr bwMode="auto">
          <a:noFill/>
          <a:ln>
            <a:miter lim="800000"/>
            <a:headEnd/>
            <a:tailEnd/>
          </a:ln>
        </p:spPr>
        <p:txBody>
          <a:bodyPr/>
          <a:lstStyle/>
          <a:p>
            <a:fld id="{F90772D8-611F-4E83-B1C4-F4154D9F6E46}" type="slidenum">
              <a:rPr lang="en-US" altLang="en-US"/>
              <a:pPr/>
              <a:t>4</a:t>
            </a:fld>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A42461-3D52-804C-AE93-FBFA4A91E840}"/>
              </a:ext>
            </a:extLst>
          </p:cNvPr>
          <p:cNvSpPr>
            <a:spLocks noGrp="1"/>
          </p:cNvSpPr>
          <p:nvPr>
            <p:ph type="title"/>
          </p:nvPr>
        </p:nvSpPr>
        <p:spPr>
          <a:xfrm>
            <a:off x="457200" y="274638"/>
            <a:ext cx="8229600" cy="634082"/>
          </a:xfrm>
        </p:spPr>
        <p:txBody>
          <a:bodyPr/>
          <a:lstStyle/>
          <a:p>
            <a:r>
              <a:rPr lang="en-US" sz="2400" dirty="0" smtClean="0"/>
              <a:t>Background</a:t>
            </a:r>
            <a:endParaRPr lang="en-US" sz="2400" dirty="0"/>
          </a:p>
        </p:txBody>
      </p:sp>
      <p:sp>
        <p:nvSpPr>
          <p:cNvPr id="3" name="Content Placeholder 2">
            <a:extLst>
              <a:ext uri="{FF2B5EF4-FFF2-40B4-BE49-F238E27FC236}">
                <a16:creationId xmlns:a16="http://schemas.microsoft.com/office/drawing/2014/main" xmlns="" id="{8514EAE6-EC99-9F4A-83C3-8036C96102AA}"/>
              </a:ext>
            </a:extLst>
          </p:cNvPr>
          <p:cNvSpPr>
            <a:spLocks noGrp="1"/>
          </p:cNvSpPr>
          <p:nvPr>
            <p:ph idx="1"/>
          </p:nvPr>
        </p:nvSpPr>
        <p:spPr>
          <a:xfrm>
            <a:off x="285720" y="1000108"/>
            <a:ext cx="8166354" cy="4429156"/>
          </a:xfrm>
        </p:spPr>
        <p:txBody>
          <a:bodyPr/>
          <a:lstStyle/>
          <a:p>
            <a:pPr>
              <a:buNone/>
            </a:pPr>
            <a:r>
              <a:rPr lang="en-GB" sz="2000" dirty="0" smtClean="0"/>
              <a:t>Province experienced slow housing delivery </a:t>
            </a:r>
            <a:r>
              <a:rPr lang="en-GB" sz="2000" dirty="0"/>
              <a:t>than planned due to </a:t>
            </a:r>
            <a:r>
              <a:rPr lang="en-GB" sz="2000" dirty="0" smtClean="0"/>
              <a:t>the</a:t>
            </a:r>
          </a:p>
          <a:p>
            <a:pPr>
              <a:buNone/>
            </a:pPr>
            <a:r>
              <a:rPr lang="en-GB" sz="2000" dirty="0" smtClean="0"/>
              <a:t>Following</a:t>
            </a:r>
            <a:r>
              <a:rPr lang="en-GB" sz="2000" dirty="0"/>
              <a:t>:</a:t>
            </a:r>
            <a:endParaRPr lang="en-GB" sz="2000" dirty="0" smtClean="0"/>
          </a:p>
          <a:p>
            <a:pPr>
              <a:buNone/>
            </a:pPr>
            <a:endParaRPr lang="en-GB" sz="2000" dirty="0"/>
          </a:p>
          <a:p>
            <a:r>
              <a:rPr lang="en-GB" sz="2000" dirty="0"/>
              <a:t>Poor performance by contractors and </a:t>
            </a:r>
            <a:r>
              <a:rPr lang="en-GB" sz="2000" dirty="0" smtClean="0"/>
              <a:t>developers</a:t>
            </a:r>
            <a:r>
              <a:rPr lang="en-GB" sz="2000" dirty="0"/>
              <a:t> </a:t>
            </a:r>
            <a:r>
              <a:rPr lang="en-GB" sz="2000" dirty="0" smtClean="0"/>
              <a:t>and lack of capacity.</a:t>
            </a:r>
          </a:p>
          <a:p>
            <a:r>
              <a:rPr lang="en-GB" sz="2000" dirty="0" smtClean="0"/>
              <a:t>Delays in procurement.</a:t>
            </a:r>
          </a:p>
          <a:p>
            <a:r>
              <a:rPr lang="en-GB" sz="2000" dirty="0" smtClean="0"/>
              <a:t>Lack of serviced sites from municipalities. </a:t>
            </a:r>
          </a:p>
          <a:p>
            <a:r>
              <a:rPr lang="en-GB" sz="2000" dirty="0" smtClean="0"/>
              <a:t>Shortage </a:t>
            </a:r>
            <a:r>
              <a:rPr lang="en-GB" sz="2000" dirty="0"/>
              <a:t>of beneficiaries</a:t>
            </a:r>
          </a:p>
          <a:p>
            <a:r>
              <a:rPr lang="en-GB" sz="2000" dirty="0"/>
              <a:t>Community </a:t>
            </a:r>
            <a:r>
              <a:rPr lang="en-GB" sz="2000" dirty="0" smtClean="0"/>
              <a:t>unrest.</a:t>
            </a:r>
            <a:endParaRPr lang="en-GB" sz="2000" dirty="0"/>
          </a:p>
          <a:p>
            <a:r>
              <a:rPr lang="en-GB" sz="2000" dirty="0"/>
              <a:t>Municipalities do not have </a:t>
            </a:r>
            <a:r>
              <a:rPr lang="en-GB" sz="2000" dirty="0" smtClean="0"/>
              <a:t>functional </a:t>
            </a:r>
            <a:r>
              <a:rPr lang="en-GB" sz="2000" dirty="0"/>
              <a:t>SPLUMA </a:t>
            </a:r>
            <a:r>
              <a:rPr lang="en-GB" sz="2000" dirty="0" smtClean="0"/>
              <a:t>tribunals </a:t>
            </a:r>
            <a:r>
              <a:rPr lang="en-GB" sz="2000" dirty="0"/>
              <a:t>leading to delays in township </a:t>
            </a:r>
            <a:r>
              <a:rPr lang="en-GB" sz="2000" dirty="0" smtClean="0"/>
              <a:t>establishments</a:t>
            </a:r>
            <a:r>
              <a:rPr lang="en-GB" sz="2000" dirty="0"/>
              <a:t>, which also affect Title Deeds </a:t>
            </a:r>
            <a:r>
              <a:rPr lang="en-GB" sz="2000" dirty="0" smtClean="0"/>
              <a:t>Restoration programme</a:t>
            </a:r>
            <a:endParaRPr lang="en-GB" sz="2000" dirty="0"/>
          </a:p>
        </p:txBody>
      </p:sp>
      <p:sp>
        <p:nvSpPr>
          <p:cNvPr id="4" name="Slide Number Placeholder 3">
            <a:extLst>
              <a:ext uri="{FF2B5EF4-FFF2-40B4-BE49-F238E27FC236}">
                <a16:creationId xmlns:a16="http://schemas.microsoft.com/office/drawing/2014/main" xmlns="" id="{9925E25E-7EC0-7540-ACAA-00D6B198B60F}"/>
              </a:ext>
            </a:extLst>
          </p:cNvPr>
          <p:cNvSpPr>
            <a:spLocks noGrp="1"/>
          </p:cNvSpPr>
          <p:nvPr>
            <p:ph type="sldNum" sz="quarter" idx="12"/>
          </p:nvPr>
        </p:nvSpPr>
        <p:spPr/>
        <p:txBody>
          <a:bodyPr/>
          <a:lstStyle/>
          <a:p>
            <a:fld id="{7F5375EE-3D5C-4255-B701-DEE85BE8DFE9}" type="slidenum">
              <a:rPr lang="en-US" altLang="en-US"/>
              <a:pPr/>
              <a:t>5</a:t>
            </a:fld>
            <a:endParaRPr lang="en-US" altLang="en-US"/>
          </a:p>
        </p:txBody>
      </p:sp>
    </p:spTree>
    <p:extLst>
      <p:ext uri="{BB962C8B-B14F-4D97-AF65-F5344CB8AC3E}">
        <p14:creationId xmlns:p14="http://schemas.microsoft.com/office/powerpoint/2010/main" xmlns="" val="1774027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p>
            <a:r>
              <a:rPr lang="en-GB" sz="2400" b="1" dirty="0"/>
              <a:t>Financial Performance</a:t>
            </a:r>
            <a:endParaRPr lang="en-ZA" sz="2400" b="1" dirty="0"/>
          </a:p>
        </p:txBody>
      </p:sp>
      <p:sp>
        <p:nvSpPr>
          <p:cNvPr id="4" name="Slide Number Placeholder 3"/>
          <p:cNvSpPr>
            <a:spLocks noGrp="1"/>
          </p:cNvSpPr>
          <p:nvPr>
            <p:ph type="sldNum" sz="quarter" idx="12"/>
          </p:nvPr>
        </p:nvSpPr>
        <p:spPr/>
        <p:txBody>
          <a:bodyPr/>
          <a:lstStyle/>
          <a:p>
            <a:fld id="{7F5375EE-3D5C-4255-B701-DEE85BE8DFE9}" type="slidenum">
              <a:rPr lang="en-US" altLang="en-US" smtClean="0"/>
              <a:pPr/>
              <a:t>6</a:t>
            </a:fld>
            <a:endParaRPr lang="en-US" altLang="en-US"/>
          </a:p>
        </p:txBody>
      </p:sp>
      <p:graphicFrame>
        <p:nvGraphicFramePr>
          <p:cNvPr id="5" name="Table 4"/>
          <p:cNvGraphicFramePr>
            <a:graphicFrameLocks noGrp="1"/>
          </p:cNvGraphicFramePr>
          <p:nvPr>
            <p:extLst>
              <p:ext uri="{D42A27DB-BD31-4B8C-83A1-F6EECF244321}">
                <p14:modId xmlns:p14="http://schemas.microsoft.com/office/powerpoint/2010/main" xmlns="" val="361097382"/>
              </p:ext>
            </p:extLst>
          </p:nvPr>
        </p:nvGraphicFramePr>
        <p:xfrm>
          <a:off x="457200" y="930229"/>
          <a:ext cx="8229602" cy="4226962"/>
        </p:xfrm>
        <a:graphic>
          <a:graphicData uri="http://schemas.openxmlformats.org/drawingml/2006/table">
            <a:tbl>
              <a:tblPr/>
              <a:tblGrid>
                <a:gridCol w="1159575">
                  <a:extLst>
                    <a:ext uri="{9D8B030D-6E8A-4147-A177-3AD203B41FA5}">
                      <a16:colId xmlns:a16="http://schemas.microsoft.com/office/drawing/2014/main" xmlns="" val="1031298023"/>
                    </a:ext>
                  </a:extLst>
                </a:gridCol>
                <a:gridCol w="1786270">
                  <a:extLst>
                    <a:ext uri="{9D8B030D-6E8A-4147-A177-3AD203B41FA5}">
                      <a16:colId xmlns:a16="http://schemas.microsoft.com/office/drawing/2014/main" xmlns="" val="2212759951"/>
                    </a:ext>
                  </a:extLst>
                </a:gridCol>
                <a:gridCol w="1846313">
                  <a:extLst>
                    <a:ext uri="{9D8B030D-6E8A-4147-A177-3AD203B41FA5}">
                      <a16:colId xmlns:a16="http://schemas.microsoft.com/office/drawing/2014/main" xmlns="" val="3250782491"/>
                    </a:ext>
                  </a:extLst>
                </a:gridCol>
                <a:gridCol w="1786270">
                  <a:extLst>
                    <a:ext uri="{9D8B030D-6E8A-4147-A177-3AD203B41FA5}">
                      <a16:colId xmlns:a16="http://schemas.microsoft.com/office/drawing/2014/main" xmlns="" val="309473063"/>
                    </a:ext>
                  </a:extLst>
                </a:gridCol>
                <a:gridCol w="1651174">
                  <a:extLst>
                    <a:ext uri="{9D8B030D-6E8A-4147-A177-3AD203B41FA5}">
                      <a16:colId xmlns:a16="http://schemas.microsoft.com/office/drawing/2014/main" xmlns="" val="1770923331"/>
                    </a:ext>
                  </a:extLst>
                </a:gridCol>
              </a:tblGrid>
              <a:tr h="774110">
                <a:tc>
                  <a:txBody>
                    <a:bodyPr/>
                    <a:lstStyle/>
                    <a:p>
                      <a:pPr algn="ctr" rtl="0" fontAlgn="ctr"/>
                      <a:r>
                        <a:rPr lang="en-ZA" sz="1400" b="1" i="0" u="none" strike="noStrike">
                          <a:solidFill>
                            <a:srgbClr val="000000"/>
                          </a:solidFill>
                          <a:effectLst/>
                          <a:latin typeface="Calibri" panose="020F0502020204030204" pitchFamily="34" charset="0"/>
                        </a:rPr>
                        <a:t>Months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9"/>
                    </a:solidFill>
                  </a:tcPr>
                </a:tc>
                <a:tc>
                  <a:txBody>
                    <a:bodyPr/>
                    <a:lstStyle/>
                    <a:p>
                      <a:pPr algn="ctr" rtl="0" fontAlgn="ctr"/>
                      <a:r>
                        <a:rPr lang="en-ZA" sz="1400" b="1" i="0" u="none" strike="noStrike">
                          <a:solidFill>
                            <a:srgbClr val="000000"/>
                          </a:solidFill>
                          <a:effectLst/>
                          <a:latin typeface="Calibri" panose="020F0502020204030204" pitchFamily="34" charset="0"/>
                        </a:rPr>
                        <a:t>Original Cash Flow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9"/>
                    </a:solidFill>
                  </a:tcPr>
                </a:tc>
                <a:tc>
                  <a:txBody>
                    <a:bodyPr/>
                    <a:lstStyle/>
                    <a:p>
                      <a:pPr algn="ctr" rtl="0" fontAlgn="ctr"/>
                      <a:r>
                        <a:rPr lang="en-ZA" sz="1400" b="1" i="0" u="none" strike="noStrike">
                          <a:solidFill>
                            <a:srgbClr val="000000"/>
                          </a:solidFill>
                          <a:effectLst/>
                          <a:latin typeface="Calibri" panose="020F0502020204030204" pitchFamily="34" charset="0"/>
                        </a:rPr>
                        <a:t>Actual Expenditure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9"/>
                    </a:solidFill>
                  </a:tcPr>
                </a:tc>
                <a:tc>
                  <a:txBody>
                    <a:bodyPr/>
                    <a:lstStyle/>
                    <a:p>
                      <a:pPr algn="ctr" rtl="0" fontAlgn="ctr"/>
                      <a:r>
                        <a:rPr lang="en-ZA" sz="1400" b="1" i="0" u="none" strike="noStrike">
                          <a:solidFill>
                            <a:srgbClr val="000000"/>
                          </a:solidFill>
                          <a:effectLst/>
                          <a:latin typeface="Calibri" panose="020F0502020204030204" pitchFamily="34" charset="0"/>
                        </a:rPr>
                        <a:t>Revised Cash Flow (September Business plan)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9"/>
                    </a:solidFill>
                  </a:tcPr>
                </a:tc>
                <a:tc>
                  <a:txBody>
                    <a:bodyPr/>
                    <a:lstStyle/>
                    <a:p>
                      <a:pPr algn="ctr" rtl="0" fontAlgn="ctr"/>
                      <a:r>
                        <a:rPr lang="en-ZA" sz="1400" b="1" i="0" u="none" strike="noStrike">
                          <a:solidFill>
                            <a:srgbClr val="000000"/>
                          </a:solidFill>
                          <a:effectLst/>
                          <a:latin typeface="Calibri" panose="020F0502020204030204" pitchFamily="34" charset="0"/>
                        </a:rPr>
                        <a:t>Balance vs reduced budget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xmlns="" val="3600763413"/>
                  </a:ext>
                </a:extLst>
              </a:tr>
              <a:tr h="265604">
                <a:tc>
                  <a:txBody>
                    <a:bodyPr/>
                    <a:lstStyle/>
                    <a:p>
                      <a:pPr algn="l" rtl="0" fontAlgn="ctr"/>
                      <a:r>
                        <a:rPr lang="en-ZA" sz="1400" b="0" i="0" u="none" strike="noStrike">
                          <a:solidFill>
                            <a:srgbClr val="000000"/>
                          </a:solidFill>
                          <a:effectLst/>
                          <a:latin typeface="Calibri" panose="020F0502020204030204" pitchFamily="34" charset="0"/>
                        </a:rPr>
                        <a:t>April </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R 161 052 496</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400" b="0" i="0" u="none" strike="noStrike">
                          <a:solidFill>
                            <a:srgbClr val="000000"/>
                          </a:solidFill>
                          <a:effectLst/>
                          <a:latin typeface="Calibri" panose="020F0502020204030204" pitchFamily="34" charset="0"/>
                        </a:rPr>
                        <a:t>133 493 203.52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R 133 493 204</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pt-BR" sz="1400" b="0" i="0" u="none" strike="noStrike">
                          <a:solidFill>
                            <a:srgbClr val="FF0000"/>
                          </a:solidFill>
                          <a:effectLst/>
                          <a:latin typeface="Calibri" panose="020F0502020204030204" pitchFamily="34" charset="0"/>
                        </a:rPr>
                        <a:t>R 1 946 186 056</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69571783"/>
                  </a:ext>
                </a:extLst>
              </a:tr>
              <a:tr h="265604">
                <a:tc>
                  <a:txBody>
                    <a:bodyPr/>
                    <a:lstStyle/>
                    <a:p>
                      <a:pPr algn="l" rtl="0" fontAlgn="ctr"/>
                      <a:r>
                        <a:rPr lang="en-ZA" sz="1400" b="0" i="0" u="none" strike="noStrike">
                          <a:solidFill>
                            <a:srgbClr val="000000"/>
                          </a:solidFill>
                          <a:effectLst/>
                          <a:latin typeface="Calibri" panose="020F0502020204030204" pitchFamily="34" charset="0"/>
                        </a:rPr>
                        <a:t>May</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R 178 983 276</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400" b="0" i="0" u="none" strike="noStrike">
                          <a:solidFill>
                            <a:srgbClr val="000000"/>
                          </a:solidFill>
                          <a:effectLst/>
                          <a:latin typeface="Calibri" panose="020F0502020204030204" pitchFamily="34" charset="0"/>
                        </a:rPr>
                        <a:t>117 908 389.22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R 117 908 389</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pt-BR" sz="1400" b="0" i="0" u="none" strike="noStrike">
                          <a:solidFill>
                            <a:srgbClr val="FF0000"/>
                          </a:solidFill>
                          <a:effectLst/>
                          <a:latin typeface="Calibri" panose="020F0502020204030204" pitchFamily="34" charset="0"/>
                        </a:rPr>
                        <a:t>R 1 828 277 667</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70973907"/>
                  </a:ext>
                </a:extLst>
              </a:tr>
              <a:tr h="265604">
                <a:tc>
                  <a:txBody>
                    <a:bodyPr/>
                    <a:lstStyle/>
                    <a:p>
                      <a:pPr algn="l" rtl="0" fontAlgn="ctr"/>
                      <a:r>
                        <a:rPr lang="en-ZA" sz="1400" b="0" i="0" u="none" strike="noStrike">
                          <a:solidFill>
                            <a:srgbClr val="000000"/>
                          </a:solidFill>
                          <a:effectLst/>
                          <a:latin typeface="Calibri" panose="020F0502020204030204" pitchFamily="34" charset="0"/>
                        </a:rPr>
                        <a:t>June</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R 196 317 546</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400" b="0" i="0" u="none" strike="noStrike">
                          <a:solidFill>
                            <a:srgbClr val="000000"/>
                          </a:solidFill>
                          <a:effectLst/>
                          <a:latin typeface="Calibri" panose="020F0502020204030204" pitchFamily="34" charset="0"/>
                        </a:rPr>
                        <a:t>83 278 395.52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R 83 278 396</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pt-BR" sz="1400" b="0" i="0" u="none" strike="noStrike">
                          <a:solidFill>
                            <a:srgbClr val="FF0000"/>
                          </a:solidFill>
                          <a:effectLst/>
                          <a:latin typeface="Calibri" panose="020F0502020204030204" pitchFamily="34" charset="0"/>
                        </a:rPr>
                        <a:t>R 1 744 999 272</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70225689"/>
                  </a:ext>
                </a:extLst>
              </a:tr>
              <a:tr h="265604">
                <a:tc>
                  <a:txBody>
                    <a:bodyPr/>
                    <a:lstStyle/>
                    <a:p>
                      <a:pPr algn="l" rtl="0" fontAlgn="ctr"/>
                      <a:r>
                        <a:rPr lang="en-ZA" sz="1400" b="0" i="0" u="none" strike="noStrike">
                          <a:solidFill>
                            <a:srgbClr val="000000"/>
                          </a:solidFill>
                          <a:effectLst/>
                          <a:latin typeface="Calibri" panose="020F0502020204030204" pitchFamily="34" charset="0"/>
                        </a:rPr>
                        <a:t>July</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R 201 703 666</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400" b="0" i="0" u="none" strike="noStrike">
                          <a:solidFill>
                            <a:srgbClr val="000000"/>
                          </a:solidFill>
                          <a:effectLst/>
                          <a:latin typeface="Calibri" panose="020F0502020204030204" pitchFamily="34" charset="0"/>
                        </a:rPr>
                        <a:t>140 179 784.41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R 140 179 784</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pt-BR" sz="1400" b="0" i="0" u="none" strike="noStrike">
                          <a:solidFill>
                            <a:srgbClr val="FF0000"/>
                          </a:solidFill>
                          <a:effectLst/>
                          <a:latin typeface="Calibri" panose="020F0502020204030204" pitchFamily="34" charset="0"/>
                        </a:rPr>
                        <a:t>R 1 604 819 487</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08554826"/>
                  </a:ext>
                </a:extLst>
              </a:tr>
              <a:tr h="265604">
                <a:tc>
                  <a:txBody>
                    <a:bodyPr/>
                    <a:lstStyle/>
                    <a:p>
                      <a:pPr algn="l" rtl="0" fontAlgn="ctr"/>
                      <a:r>
                        <a:rPr lang="en-ZA" sz="1400" b="0" i="0" u="none" strike="noStrike">
                          <a:solidFill>
                            <a:srgbClr val="000000"/>
                          </a:solidFill>
                          <a:effectLst/>
                          <a:latin typeface="Calibri" panose="020F0502020204030204" pitchFamily="34" charset="0"/>
                        </a:rPr>
                        <a:t>August</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R 210 083 966</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400" b="0" i="0" u="none" strike="noStrike">
                          <a:solidFill>
                            <a:srgbClr val="000000"/>
                          </a:solidFill>
                          <a:effectLst/>
                          <a:latin typeface="Calibri" panose="020F0502020204030204" pitchFamily="34" charset="0"/>
                        </a:rPr>
                        <a:t>109 106 342.42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R 109 106 342</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pt-BR" sz="1400" b="0" i="0" u="none" strike="noStrike">
                          <a:solidFill>
                            <a:srgbClr val="FF0000"/>
                          </a:solidFill>
                          <a:effectLst/>
                          <a:latin typeface="Calibri" panose="020F0502020204030204" pitchFamily="34" charset="0"/>
                        </a:rPr>
                        <a:t>R 1 495 713 145</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46659107"/>
                  </a:ext>
                </a:extLst>
              </a:tr>
              <a:tr h="265604">
                <a:tc>
                  <a:txBody>
                    <a:bodyPr/>
                    <a:lstStyle/>
                    <a:p>
                      <a:pPr algn="l" rtl="0" fontAlgn="ctr"/>
                      <a:r>
                        <a:rPr lang="en-ZA" sz="1400" b="0" i="0" u="none" strike="noStrike">
                          <a:solidFill>
                            <a:srgbClr val="000000"/>
                          </a:solidFill>
                          <a:effectLst/>
                          <a:latin typeface="Calibri" panose="020F0502020204030204" pitchFamily="34" charset="0"/>
                        </a:rPr>
                        <a:t>September</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R 205 352 866</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400" b="0" i="0" u="none" strike="noStrike">
                          <a:solidFill>
                            <a:srgbClr val="000000"/>
                          </a:solidFill>
                          <a:effectLst/>
                          <a:latin typeface="Calibri" panose="020F0502020204030204" pitchFamily="34" charset="0"/>
                        </a:rPr>
                        <a:t>196 098 464.00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R 198 412 000</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pt-BR" sz="1400" b="0" i="0" u="none" strike="noStrike">
                          <a:solidFill>
                            <a:srgbClr val="FF0000"/>
                          </a:solidFill>
                          <a:effectLst/>
                          <a:latin typeface="Calibri" panose="020F0502020204030204" pitchFamily="34" charset="0"/>
                        </a:rPr>
                        <a:t>R 1 299 614 681</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76281298"/>
                  </a:ext>
                </a:extLst>
              </a:tr>
              <a:tr h="265604">
                <a:tc>
                  <a:txBody>
                    <a:bodyPr/>
                    <a:lstStyle/>
                    <a:p>
                      <a:pPr algn="l" rtl="0" fontAlgn="ctr"/>
                      <a:r>
                        <a:rPr lang="en-ZA" sz="1400" b="0" i="0" u="none" strike="noStrike">
                          <a:solidFill>
                            <a:srgbClr val="000000"/>
                          </a:solidFill>
                          <a:effectLst/>
                          <a:latin typeface="Calibri" panose="020F0502020204030204" pitchFamily="34" charset="0"/>
                        </a:rPr>
                        <a:t>October</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R 187 050 846</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400" b="0" i="0" u="none" strike="noStrike">
                          <a:solidFill>
                            <a:srgbClr val="000000"/>
                          </a:solidFill>
                          <a:effectLst/>
                          <a:latin typeface="Calibri" panose="020F0502020204030204" pitchFamily="34" charset="0"/>
                        </a:rPr>
                        <a:t>123 278 937.95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R 255 459 667</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pt-BR" sz="1400" b="0" i="0" u="none" strike="noStrike">
                          <a:solidFill>
                            <a:srgbClr val="FF0000"/>
                          </a:solidFill>
                          <a:effectLst/>
                          <a:latin typeface="Calibri" panose="020F0502020204030204" pitchFamily="34" charset="0"/>
                        </a:rPr>
                        <a:t>R 1 176 335 743</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13075410"/>
                  </a:ext>
                </a:extLst>
              </a:tr>
              <a:tr h="265604">
                <a:tc>
                  <a:txBody>
                    <a:bodyPr/>
                    <a:lstStyle/>
                    <a:p>
                      <a:pPr algn="l" rtl="0" fontAlgn="ctr"/>
                      <a:r>
                        <a:rPr lang="en-ZA" sz="1400" b="0" i="0" u="none" strike="noStrike">
                          <a:solidFill>
                            <a:srgbClr val="000000"/>
                          </a:solidFill>
                          <a:effectLst/>
                          <a:latin typeface="Calibri" panose="020F0502020204030204" pitchFamily="34" charset="0"/>
                        </a:rPr>
                        <a:t>November</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R 179 805 146</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400" b="0" i="0" u="none" strike="noStrike">
                          <a:solidFill>
                            <a:srgbClr val="000000"/>
                          </a:solidFill>
                          <a:effectLst/>
                          <a:latin typeface="Calibri" panose="020F0502020204030204" pitchFamily="34" charset="0"/>
                        </a:rPr>
                        <a:t>121 852 862.07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R 245 564 047</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pt-BR" sz="1400" b="0" i="0" u="none" strike="noStrike">
                          <a:solidFill>
                            <a:srgbClr val="FF0000"/>
                          </a:solidFill>
                          <a:effectLst/>
                          <a:latin typeface="Calibri" panose="020F0502020204030204" pitchFamily="34" charset="0"/>
                        </a:rPr>
                        <a:t>R 1 054 482 881</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13186147"/>
                  </a:ext>
                </a:extLst>
              </a:tr>
              <a:tr h="265604">
                <a:tc>
                  <a:txBody>
                    <a:bodyPr/>
                    <a:lstStyle/>
                    <a:p>
                      <a:pPr algn="l" rtl="0" fontAlgn="ctr"/>
                      <a:r>
                        <a:rPr lang="en-ZA" sz="1400" b="0" i="0" u="none" strike="noStrike">
                          <a:solidFill>
                            <a:srgbClr val="000000"/>
                          </a:solidFill>
                          <a:effectLst/>
                          <a:latin typeface="Calibri" panose="020F0502020204030204" pitchFamily="34" charset="0"/>
                        </a:rPr>
                        <a:t>December</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R 155 301 476</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400" b="0" i="0" u="none" strike="noStrike">
                          <a:solidFill>
                            <a:srgbClr val="000000"/>
                          </a:solidFill>
                          <a:effectLst/>
                          <a:latin typeface="Calibri" panose="020F0502020204030204" pitchFamily="34" charset="0"/>
                        </a:rPr>
                        <a:t>480 808 239.60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R 212 098 818</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FF0000"/>
                          </a:solidFill>
                          <a:effectLst/>
                          <a:latin typeface="Calibri" panose="020F0502020204030204" pitchFamily="34" charset="0"/>
                        </a:rPr>
                        <a:t>R 573 674 641</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23646758"/>
                  </a:ext>
                </a:extLst>
              </a:tr>
              <a:tr h="265604">
                <a:tc>
                  <a:txBody>
                    <a:bodyPr/>
                    <a:lstStyle/>
                    <a:p>
                      <a:pPr algn="l" rtl="0" fontAlgn="ctr"/>
                      <a:r>
                        <a:rPr lang="en-ZA" sz="1400" b="0" i="0" u="none" strike="noStrike">
                          <a:solidFill>
                            <a:srgbClr val="000000"/>
                          </a:solidFill>
                          <a:effectLst/>
                          <a:latin typeface="Calibri" panose="020F0502020204030204" pitchFamily="34" charset="0"/>
                        </a:rPr>
                        <a:t>January</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R 145 096 116</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400" b="0" i="0" u="none" strike="noStrike">
                          <a:solidFill>
                            <a:srgbClr val="000000"/>
                          </a:solidFill>
                          <a:effectLst/>
                          <a:latin typeface="Calibri" panose="020F0502020204030204" pitchFamily="34" charset="0"/>
                        </a:rPr>
                        <a:t>109 735 282.33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R 198 161 122</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FF0000"/>
                          </a:solidFill>
                          <a:effectLst/>
                          <a:latin typeface="Calibri" panose="020F0502020204030204" pitchFamily="34" charset="0"/>
                        </a:rPr>
                        <a:t>R 463 939 359</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77933007"/>
                  </a:ext>
                </a:extLst>
              </a:tr>
              <a:tr h="265604">
                <a:tc>
                  <a:txBody>
                    <a:bodyPr/>
                    <a:lstStyle/>
                    <a:p>
                      <a:pPr algn="l" rtl="0" fontAlgn="ctr"/>
                      <a:r>
                        <a:rPr lang="en-ZA" sz="1400" b="0" i="0" u="none" strike="noStrike">
                          <a:solidFill>
                            <a:srgbClr val="000000"/>
                          </a:solidFill>
                          <a:effectLst/>
                          <a:latin typeface="Calibri" panose="020F0502020204030204" pitchFamily="34" charset="0"/>
                        </a:rPr>
                        <a:t>February</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R 169 554 906</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400" b="0" i="0" u="none" strike="noStrike">
                          <a:solidFill>
                            <a:srgbClr val="000000"/>
                          </a:solidFill>
                          <a:effectLst/>
                          <a:latin typeface="Calibri" panose="020F0502020204030204" pitchFamily="34" charset="0"/>
                        </a:rPr>
                        <a:t>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R 231 565 057</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dirty="0">
                          <a:solidFill>
                            <a:srgbClr val="FF0000"/>
                          </a:solidFill>
                          <a:effectLst/>
                          <a:latin typeface="Calibri" panose="020F0502020204030204" pitchFamily="34" charset="0"/>
                        </a:rPr>
                        <a:t> </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18632498"/>
                  </a:ext>
                </a:extLst>
              </a:tr>
              <a:tr h="265604">
                <a:tc>
                  <a:txBody>
                    <a:bodyPr/>
                    <a:lstStyle/>
                    <a:p>
                      <a:pPr algn="l" rtl="0" fontAlgn="ctr"/>
                      <a:r>
                        <a:rPr lang="en-ZA" sz="1400" b="0" i="0" u="none" strike="noStrike">
                          <a:solidFill>
                            <a:srgbClr val="000000"/>
                          </a:solidFill>
                          <a:effectLst/>
                          <a:latin typeface="Calibri" panose="020F0502020204030204" pitchFamily="34" charset="0"/>
                        </a:rPr>
                        <a:t>March</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R 196 376 954</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400" b="0" i="0" u="none" strike="noStrike">
                          <a:solidFill>
                            <a:srgbClr val="000000"/>
                          </a:solidFill>
                          <a:effectLst/>
                          <a:latin typeface="Calibri" panose="020F0502020204030204" pitchFamily="34" charset="0"/>
                        </a:rPr>
                        <a:t>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R 268 196 549</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FF0000"/>
                          </a:solidFill>
                          <a:effectLst/>
                          <a:latin typeface="Calibri" panose="020F0502020204030204" pitchFamily="34" charset="0"/>
                        </a:rPr>
                        <a:t> </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11889224"/>
                  </a:ext>
                </a:extLst>
              </a:tr>
              <a:tr h="265604">
                <a:tc>
                  <a:txBody>
                    <a:bodyPr/>
                    <a:lstStyle/>
                    <a:p>
                      <a:pPr algn="l" rtl="0" fontAlgn="ctr"/>
                      <a:r>
                        <a:rPr lang="en-ZA" sz="1400" b="1" i="0" u="none" strike="noStrike">
                          <a:solidFill>
                            <a:srgbClr val="000000"/>
                          </a:solidFill>
                          <a:effectLst/>
                          <a:latin typeface="Calibri" panose="020F0502020204030204" pitchFamily="34" charset="0"/>
                        </a:rPr>
                        <a:t>Total </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18D"/>
                    </a:solidFill>
                  </a:tcPr>
                </a:tc>
                <a:tc>
                  <a:txBody>
                    <a:bodyPr/>
                    <a:lstStyle/>
                    <a:p>
                      <a:pPr algn="r" rtl="0" fontAlgn="ctr"/>
                      <a:r>
                        <a:rPr lang="pt-BR" sz="1400" b="1" i="0" u="none" strike="noStrike">
                          <a:solidFill>
                            <a:srgbClr val="000000"/>
                          </a:solidFill>
                          <a:effectLst/>
                          <a:latin typeface="Calibri" panose="020F0502020204030204" pitchFamily="34" charset="0"/>
                        </a:rPr>
                        <a:t>R 2 186 679 260</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18D"/>
                    </a:solidFill>
                  </a:tcPr>
                </a:tc>
                <a:tc>
                  <a:txBody>
                    <a:bodyPr/>
                    <a:lstStyle/>
                    <a:p>
                      <a:pPr algn="r" rtl="0" fontAlgn="ctr"/>
                      <a:r>
                        <a:rPr lang="pt-BR" sz="1400" b="1" i="0" u="none" strike="noStrike" dirty="0">
                          <a:solidFill>
                            <a:srgbClr val="000000"/>
                          </a:solidFill>
                          <a:effectLst/>
                          <a:latin typeface="Calibri" panose="020F0502020204030204" pitchFamily="34" charset="0"/>
                        </a:rPr>
                        <a:t>R 1 615 739 901</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18D"/>
                    </a:solidFill>
                  </a:tcPr>
                </a:tc>
                <a:tc>
                  <a:txBody>
                    <a:bodyPr/>
                    <a:lstStyle/>
                    <a:p>
                      <a:pPr algn="r" rtl="0" fontAlgn="ctr"/>
                      <a:r>
                        <a:rPr lang="pt-BR" sz="1400" b="1" i="0" u="none" strike="noStrike">
                          <a:solidFill>
                            <a:srgbClr val="000000"/>
                          </a:solidFill>
                          <a:effectLst/>
                          <a:latin typeface="Calibri" panose="020F0502020204030204" pitchFamily="34" charset="0"/>
                        </a:rPr>
                        <a:t>R 2 193 423 375</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18D"/>
                    </a:solidFill>
                  </a:tcPr>
                </a:tc>
                <a:tc>
                  <a:txBody>
                    <a:bodyPr/>
                    <a:lstStyle/>
                    <a:p>
                      <a:pPr algn="r" rtl="0" fontAlgn="ctr"/>
                      <a:r>
                        <a:rPr lang="en-ZA" sz="1400" b="1" i="0" u="none" strike="noStrike" dirty="0">
                          <a:solidFill>
                            <a:srgbClr val="000000"/>
                          </a:solidFill>
                          <a:effectLst/>
                          <a:latin typeface="Calibri" panose="020F0502020204030204" pitchFamily="34" charset="0"/>
                        </a:rPr>
                        <a:t> </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18D"/>
                    </a:solidFill>
                  </a:tcPr>
                </a:tc>
                <a:extLst>
                  <a:ext uri="{0D108BD9-81ED-4DB2-BD59-A6C34878D82A}">
                    <a16:rowId xmlns:a16="http://schemas.microsoft.com/office/drawing/2014/main" xmlns="" val="280913539"/>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a:t>Expenditure Summary: Graph</a:t>
            </a:r>
          </a:p>
        </p:txBody>
      </p:sp>
      <p:sp>
        <p:nvSpPr>
          <p:cNvPr id="4" name="Slide Number Placeholder 3"/>
          <p:cNvSpPr>
            <a:spLocks noGrp="1"/>
          </p:cNvSpPr>
          <p:nvPr>
            <p:ph type="sldNum" sz="quarter" idx="12"/>
          </p:nvPr>
        </p:nvSpPr>
        <p:spPr/>
        <p:txBody>
          <a:bodyPr/>
          <a:lstStyle/>
          <a:p>
            <a:fld id="{7F5375EE-3D5C-4255-B701-DEE85BE8DFE9}" type="slidenum">
              <a:rPr lang="en-US" altLang="en-US" smtClean="0"/>
              <a:pPr/>
              <a:t>7</a:t>
            </a:fld>
            <a:endParaRPr lang="en-US" altLang="en-US" dirty="0"/>
          </a:p>
        </p:txBody>
      </p:sp>
      <p:graphicFrame>
        <p:nvGraphicFramePr>
          <p:cNvPr id="5" name="Chart 4"/>
          <p:cNvGraphicFramePr>
            <a:graphicFrameLocks/>
          </p:cNvGraphicFramePr>
          <p:nvPr>
            <p:extLst>
              <p:ext uri="{D42A27DB-BD31-4B8C-83A1-F6EECF244321}">
                <p14:modId xmlns:p14="http://schemas.microsoft.com/office/powerpoint/2010/main" xmlns="" val="3751369622"/>
              </p:ext>
            </p:extLst>
          </p:nvPr>
        </p:nvGraphicFramePr>
        <p:xfrm>
          <a:off x="457200" y="1268760"/>
          <a:ext cx="8291264" cy="47525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F5375EE-3D5C-4255-B701-DEE85BE8DFE9}" type="slidenum">
              <a:rPr lang="en-US" altLang="en-US" smtClean="0"/>
              <a:pPr/>
              <a:t>8</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xmlns="" val="1275663231"/>
              </p:ext>
            </p:extLst>
          </p:nvPr>
        </p:nvGraphicFramePr>
        <p:xfrm>
          <a:off x="827583" y="836712"/>
          <a:ext cx="7674510" cy="5557242"/>
        </p:xfrm>
        <a:graphic>
          <a:graphicData uri="http://schemas.openxmlformats.org/drawingml/2006/table">
            <a:tbl>
              <a:tblPr/>
              <a:tblGrid>
                <a:gridCol w="1224137">
                  <a:extLst>
                    <a:ext uri="{9D8B030D-6E8A-4147-A177-3AD203B41FA5}">
                      <a16:colId xmlns:a16="http://schemas.microsoft.com/office/drawing/2014/main" xmlns="" val="20000"/>
                    </a:ext>
                  </a:extLst>
                </a:gridCol>
                <a:gridCol w="133400">
                  <a:extLst>
                    <a:ext uri="{9D8B030D-6E8A-4147-A177-3AD203B41FA5}">
                      <a16:colId xmlns:a16="http://schemas.microsoft.com/office/drawing/2014/main" xmlns="" val="20001"/>
                    </a:ext>
                  </a:extLst>
                </a:gridCol>
                <a:gridCol w="1086956">
                  <a:extLst>
                    <a:ext uri="{9D8B030D-6E8A-4147-A177-3AD203B41FA5}">
                      <a16:colId xmlns:a16="http://schemas.microsoft.com/office/drawing/2014/main" xmlns="" val="20002"/>
                    </a:ext>
                  </a:extLst>
                </a:gridCol>
                <a:gridCol w="1099583">
                  <a:extLst>
                    <a:ext uri="{9D8B030D-6E8A-4147-A177-3AD203B41FA5}">
                      <a16:colId xmlns:a16="http://schemas.microsoft.com/office/drawing/2014/main" xmlns="" val="20003"/>
                    </a:ext>
                  </a:extLst>
                </a:gridCol>
                <a:gridCol w="1086956">
                  <a:extLst>
                    <a:ext uri="{9D8B030D-6E8A-4147-A177-3AD203B41FA5}">
                      <a16:colId xmlns:a16="http://schemas.microsoft.com/office/drawing/2014/main" xmlns="" val="20004"/>
                    </a:ext>
                  </a:extLst>
                </a:gridCol>
                <a:gridCol w="1086956">
                  <a:extLst>
                    <a:ext uri="{9D8B030D-6E8A-4147-A177-3AD203B41FA5}">
                      <a16:colId xmlns:a16="http://schemas.microsoft.com/office/drawing/2014/main" xmlns="" val="20005"/>
                    </a:ext>
                  </a:extLst>
                </a:gridCol>
                <a:gridCol w="1086956">
                  <a:extLst>
                    <a:ext uri="{9D8B030D-6E8A-4147-A177-3AD203B41FA5}">
                      <a16:colId xmlns:a16="http://schemas.microsoft.com/office/drawing/2014/main" xmlns="" val="20006"/>
                    </a:ext>
                  </a:extLst>
                </a:gridCol>
                <a:gridCol w="869566">
                  <a:extLst>
                    <a:ext uri="{9D8B030D-6E8A-4147-A177-3AD203B41FA5}">
                      <a16:colId xmlns:a16="http://schemas.microsoft.com/office/drawing/2014/main" xmlns="" val="20007"/>
                    </a:ext>
                  </a:extLst>
                </a:gridCol>
              </a:tblGrid>
              <a:tr h="207988">
                <a:tc rowSpan="2" gridSpan="2">
                  <a:txBody>
                    <a:bodyPr/>
                    <a:lstStyle/>
                    <a:p>
                      <a:pPr algn="ctr" fontAlgn="ctr"/>
                      <a:r>
                        <a:rPr lang="en-ZA" sz="1400" b="1" i="0" u="none" strike="noStrike" dirty="0">
                          <a:solidFill>
                            <a:srgbClr val="000000"/>
                          </a:solidFill>
                          <a:latin typeface="Calibri"/>
                        </a:rPr>
                        <a:t>QUARTER MONTH</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9"/>
                    </a:solidFill>
                  </a:tcPr>
                </a:tc>
                <a:tc rowSpan="2" hMerge="1">
                  <a:txBody>
                    <a:bodyPr/>
                    <a:lstStyle/>
                    <a:p>
                      <a:endParaRPr lang="en-ZA"/>
                    </a:p>
                  </a:txBody>
                  <a:tcPr/>
                </a:tc>
                <a:tc gridSpan="3">
                  <a:txBody>
                    <a:bodyPr/>
                    <a:lstStyle/>
                    <a:p>
                      <a:pPr algn="ctr" fontAlgn="ctr"/>
                      <a:r>
                        <a:rPr lang="en-ZA" sz="1400" b="1" i="0" u="none" strike="noStrike">
                          <a:solidFill>
                            <a:srgbClr val="000000"/>
                          </a:solidFill>
                          <a:latin typeface="Calibri"/>
                        </a:rPr>
                        <a:t>SITES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9"/>
                    </a:solidFill>
                  </a:tcPr>
                </a:tc>
                <a:tc hMerge="1">
                  <a:txBody>
                    <a:bodyPr/>
                    <a:lstStyle/>
                    <a:p>
                      <a:endParaRPr lang="en-ZA"/>
                    </a:p>
                  </a:txBody>
                  <a:tcPr/>
                </a:tc>
                <a:tc hMerge="1">
                  <a:txBody>
                    <a:bodyPr/>
                    <a:lstStyle/>
                    <a:p>
                      <a:endParaRPr lang="en-ZA"/>
                    </a:p>
                  </a:txBody>
                  <a:tcPr/>
                </a:tc>
                <a:tc gridSpan="3">
                  <a:txBody>
                    <a:bodyPr/>
                    <a:lstStyle/>
                    <a:p>
                      <a:pPr algn="ctr" fontAlgn="ctr"/>
                      <a:r>
                        <a:rPr lang="en-ZA" sz="1400" b="1" i="0" u="none" strike="noStrike">
                          <a:solidFill>
                            <a:srgbClr val="000000"/>
                          </a:solidFill>
                          <a:latin typeface="Calibri"/>
                        </a:rPr>
                        <a:t>UNITS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9"/>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207988">
                <a:tc gridSpan="2" vMerge="1">
                  <a:txBody>
                    <a:bodyPr/>
                    <a:lstStyle/>
                    <a:p>
                      <a:endParaRPr lang="en-ZA"/>
                    </a:p>
                  </a:txBody>
                  <a:tcPr/>
                </a:tc>
                <a:tc hMerge="1" vMerge="1">
                  <a:txBody>
                    <a:bodyPr/>
                    <a:lstStyle/>
                    <a:p>
                      <a:endParaRPr lang="en-ZA"/>
                    </a:p>
                  </a:txBody>
                  <a:tcPr/>
                </a:tc>
                <a:tc>
                  <a:txBody>
                    <a:bodyPr/>
                    <a:lstStyle/>
                    <a:p>
                      <a:pPr algn="ctr" fontAlgn="ctr"/>
                      <a:r>
                        <a:rPr lang="en-ZA" sz="1400" b="1" i="0" u="none" strike="noStrike">
                          <a:solidFill>
                            <a:srgbClr val="000000"/>
                          </a:solidFill>
                          <a:latin typeface="Calibri"/>
                        </a:rPr>
                        <a:t>PLAN.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9"/>
                    </a:solidFill>
                  </a:tcPr>
                </a:tc>
                <a:tc>
                  <a:txBody>
                    <a:bodyPr/>
                    <a:lstStyle/>
                    <a:p>
                      <a:pPr algn="ctr" fontAlgn="ctr"/>
                      <a:r>
                        <a:rPr lang="en-ZA" sz="1400" b="1" i="0" u="none" strike="noStrike">
                          <a:solidFill>
                            <a:srgbClr val="000000"/>
                          </a:solidFill>
                          <a:latin typeface="Calibri"/>
                        </a:rPr>
                        <a:t>Rev Plan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9"/>
                    </a:solidFill>
                  </a:tcPr>
                </a:tc>
                <a:tc>
                  <a:txBody>
                    <a:bodyPr/>
                    <a:lstStyle/>
                    <a:p>
                      <a:pPr algn="ctr" fontAlgn="ctr"/>
                      <a:r>
                        <a:rPr lang="en-ZA" sz="1400" b="1" i="0" u="none" strike="noStrike">
                          <a:solidFill>
                            <a:srgbClr val="000000"/>
                          </a:solidFill>
                          <a:latin typeface="Calibri"/>
                        </a:rPr>
                        <a:t>Actual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9"/>
                    </a:solidFill>
                  </a:tcPr>
                </a:tc>
                <a:tc>
                  <a:txBody>
                    <a:bodyPr/>
                    <a:lstStyle/>
                    <a:p>
                      <a:pPr algn="ctr" fontAlgn="ctr"/>
                      <a:r>
                        <a:rPr lang="en-ZA" sz="1400" b="1" i="0" u="none" strike="noStrike">
                          <a:solidFill>
                            <a:srgbClr val="000000"/>
                          </a:solidFill>
                          <a:latin typeface="Calibri"/>
                        </a:rPr>
                        <a:t>PLAN.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9"/>
                    </a:solidFill>
                  </a:tcPr>
                </a:tc>
                <a:tc>
                  <a:txBody>
                    <a:bodyPr/>
                    <a:lstStyle/>
                    <a:p>
                      <a:pPr algn="ctr" fontAlgn="ctr"/>
                      <a:r>
                        <a:rPr lang="en-ZA" sz="1400" b="1" i="0" u="none" strike="noStrike">
                          <a:solidFill>
                            <a:srgbClr val="000000"/>
                          </a:solidFill>
                          <a:latin typeface="Calibri"/>
                        </a:rPr>
                        <a:t>Rev Plan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9"/>
                    </a:solidFill>
                  </a:tcPr>
                </a:tc>
                <a:tc>
                  <a:txBody>
                    <a:bodyPr/>
                    <a:lstStyle/>
                    <a:p>
                      <a:pPr algn="ctr" fontAlgn="ctr"/>
                      <a:r>
                        <a:rPr lang="en-ZA" sz="1400" b="1" i="0" u="none" strike="noStrike">
                          <a:solidFill>
                            <a:srgbClr val="000000"/>
                          </a:solidFill>
                          <a:latin typeface="Calibri"/>
                        </a:rPr>
                        <a:t>Actual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xmlns="" val="10001"/>
                  </a:ext>
                </a:extLst>
              </a:tr>
              <a:tr h="207988">
                <a:tc gridSpan="2">
                  <a:txBody>
                    <a:bodyPr/>
                    <a:lstStyle/>
                    <a:p>
                      <a:pPr algn="l" fontAlgn="ctr"/>
                      <a:r>
                        <a:rPr lang="en-ZA" sz="1400" b="1" i="0" u="none" strike="noStrike" dirty="0">
                          <a:solidFill>
                            <a:srgbClr val="000000"/>
                          </a:solidFill>
                          <a:latin typeface="Calibri"/>
                        </a:rPr>
                        <a:t>Q1</a:t>
                      </a:r>
                    </a:p>
                  </a:txBody>
                  <a:tcPr marL="108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tc hMerge="1">
                  <a:txBody>
                    <a:bodyPr/>
                    <a:lstStyle/>
                    <a:p>
                      <a:endParaRPr lang="en-ZA"/>
                    </a:p>
                  </a:txBody>
                  <a:tcPr/>
                </a:tc>
                <a:tc>
                  <a:txBody>
                    <a:bodyPr/>
                    <a:lstStyle/>
                    <a:p>
                      <a:pPr algn="r" fontAlgn="ctr"/>
                      <a:r>
                        <a:rPr lang="en-ZA" sz="1400" b="1" i="0" u="none" strike="noStrike" dirty="0">
                          <a:solidFill>
                            <a:srgbClr val="000000"/>
                          </a:solidFill>
                          <a:latin typeface="Calibri"/>
                        </a:rPr>
                        <a:t>1260</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tc>
                  <a:txBody>
                    <a:bodyPr/>
                    <a:lstStyle/>
                    <a:p>
                      <a:pPr algn="r" fontAlgn="ctr"/>
                      <a:r>
                        <a:rPr lang="en-ZA" sz="1400" b="1" i="0" u="none" strike="noStrike">
                          <a:solidFill>
                            <a:srgbClr val="000000"/>
                          </a:solidFill>
                          <a:latin typeface="Calibri"/>
                        </a:rPr>
                        <a:t>0</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tc>
                  <a:txBody>
                    <a:bodyPr/>
                    <a:lstStyle/>
                    <a:p>
                      <a:pPr algn="r" fontAlgn="ctr"/>
                      <a:r>
                        <a:rPr lang="en-ZA" sz="1400" b="1" i="0" u="none" strike="noStrike">
                          <a:solidFill>
                            <a:srgbClr val="000000"/>
                          </a:solidFill>
                          <a:latin typeface="Calibri"/>
                        </a:rPr>
                        <a:t>0</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tc>
                  <a:txBody>
                    <a:bodyPr/>
                    <a:lstStyle/>
                    <a:p>
                      <a:pPr algn="r" fontAlgn="ctr"/>
                      <a:r>
                        <a:rPr lang="en-ZA" sz="1400" b="1" i="0" u="none" strike="noStrike">
                          <a:solidFill>
                            <a:srgbClr val="000000"/>
                          </a:solidFill>
                          <a:latin typeface="Calibri"/>
                        </a:rPr>
                        <a:t>3066</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tc>
                  <a:txBody>
                    <a:bodyPr/>
                    <a:lstStyle/>
                    <a:p>
                      <a:pPr algn="r" fontAlgn="ctr"/>
                      <a:r>
                        <a:rPr lang="en-ZA" sz="1400" b="1" i="0" u="none" strike="noStrike">
                          <a:solidFill>
                            <a:srgbClr val="000000"/>
                          </a:solidFill>
                          <a:latin typeface="Calibri"/>
                        </a:rPr>
                        <a:t>882</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tc>
                  <a:txBody>
                    <a:bodyPr/>
                    <a:lstStyle/>
                    <a:p>
                      <a:pPr algn="r" fontAlgn="ctr"/>
                      <a:r>
                        <a:rPr lang="en-ZA" sz="1400" b="1" i="0" u="none" strike="noStrike">
                          <a:solidFill>
                            <a:srgbClr val="000000"/>
                          </a:solidFill>
                          <a:latin typeface="Calibri"/>
                        </a:rPr>
                        <a:t>882</a:t>
                      </a:r>
                    </a:p>
                  </a:txBody>
                  <a:tcPr marL="0" marR="10800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extLst>
                  <a:ext uri="{0D108BD9-81ED-4DB2-BD59-A6C34878D82A}">
                    <a16:rowId xmlns:a16="http://schemas.microsoft.com/office/drawing/2014/main" xmlns="" val="10002"/>
                  </a:ext>
                </a:extLst>
              </a:tr>
              <a:tr h="207988">
                <a:tc gridSpan="2">
                  <a:txBody>
                    <a:bodyPr/>
                    <a:lstStyle/>
                    <a:p>
                      <a:pPr algn="l" fontAlgn="ctr"/>
                      <a:r>
                        <a:rPr lang="en-ZA" sz="1400" b="0" i="0" u="none" strike="noStrike">
                          <a:solidFill>
                            <a:srgbClr val="000000"/>
                          </a:solidFill>
                          <a:latin typeface="Calibri"/>
                        </a:rPr>
                        <a:t>Apr</a:t>
                      </a:r>
                    </a:p>
                  </a:txBody>
                  <a:tcPr marL="108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ZA"/>
                    </a:p>
                  </a:txBody>
                  <a:tcPr/>
                </a:tc>
                <a:tc>
                  <a:txBody>
                    <a:bodyPr/>
                    <a:lstStyle/>
                    <a:p>
                      <a:pPr algn="r" fontAlgn="ctr"/>
                      <a:r>
                        <a:rPr lang="en-ZA" sz="1400" b="0" i="0" u="none" strike="noStrike" dirty="0">
                          <a:solidFill>
                            <a:srgbClr val="000000"/>
                          </a:solidFill>
                          <a:latin typeface="Calibri"/>
                        </a:rPr>
                        <a:t>392</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0</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0</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a:solidFill>
                            <a:srgbClr val="000000"/>
                          </a:solidFill>
                          <a:latin typeface="Calibri"/>
                        </a:rPr>
                        <a:t>896</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a:solidFill>
                            <a:srgbClr val="000000"/>
                          </a:solidFill>
                          <a:latin typeface="Calibri"/>
                        </a:rPr>
                        <a:t>154</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a:solidFill>
                            <a:srgbClr val="000000"/>
                          </a:solidFill>
                          <a:latin typeface="Calibri"/>
                        </a:rPr>
                        <a:t>154</a:t>
                      </a:r>
                    </a:p>
                  </a:txBody>
                  <a:tcPr marL="0" marR="10800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07988">
                <a:tc gridSpan="2">
                  <a:txBody>
                    <a:bodyPr/>
                    <a:lstStyle/>
                    <a:p>
                      <a:pPr algn="l" fontAlgn="ctr"/>
                      <a:r>
                        <a:rPr lang="en-ZA" sz="1400" b="0" i="0" u="none" strike="noStrike">
                          <a:solidFill>
                            <a:srgbClr val="000000"/>
                          </a:solidFill>
                          <a:latin typeface="Calibri"/>
                        </a:rPr>
                        <a:t>May</a:t>
                      </a:r>
                    </a:p>
                  </a:txBody>
                  <a:tcPr marL="108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ZA"/>
                    </a:p>
                  </a:txBody>
                  <a:tcPr/>
                </a:tc>
                <a:tc>
                  <a:txBody>
                    <a:bodyPr/>
                    <a:lstStyle/>
                    <a:p>
                      <a:pPr algn="r" fontAlgn="ctr"/>
                      <a:r>
                        <a:rPr lang="en-ZA" sz="1400" b="0" i="0" u="none" strike="noStrike" dirty="0">
                          <a:solidFill>
                            <a:srgbClr val="000000"/>
                          </a:solidFill>
                          <a:latin typeface="Calibri"/>
                        </a:rPr>
                        <a:t>420</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0</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0</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a:solidFill>
                            <a:srgbClr val="000000"/>
                          </a:solidFill>
                          <a:latin typeface="Calibri"/>
                        </a:rPr>
                        <a:t>1023</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a:solidFill>
                            <a:srgbClr val="000000"/>
                          </a:solidFill>
                          <a:latin typeface="Calibri"/>
                        </a:rPr>
                        <a:t>229</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a:solidFill>
                            <a:srgbClr val="000000"/>
                          </a:solidFill>
                          <a:latin typeface="Calibri"/>
                        </a:rPr>
                        <a:t>229</a:t>
                      </a:r>
                    </a:p>
                  </a:txBody>
                  <a:tcPr marL="0" marR="10800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07988">
                <a:tc gridSpan="2">
                  <a:txBody>
                    <a:bodyPr/>
                    <a:lstStyle/>
                    <a:p>
                      <a:pPr algn="l" fontAlgn="ctr"/>
                      <a:r>
                        <a:rPr lang="en-ZA" sz="1400" b="0" i="0" u="none" strike="noStrike" dirty="0">
                          <a:solidFill>
                            <a:srgbClr val="000000"/>
                          </a:solidFill>
                          <a:latin typeface="Calibri"/>
                        </a:rPr>
                        <a:t>Jun</a:t>
                      </a:r>
                    </a:p>
                  </a:txBody>
                  <a:tcPr marL="108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ZA"/>
                    </a:p>
                  </a:txBody>
                  <a:tcPr/>
                </a:tc>
                <a:tc>
                  <a:txBody>
                    <a:bodyPr/>
                    <a:lstStyle/>
                    <a:p>
                      <a:pPr algn="r" fontAlgn="ctr"/>
                      <a:r>
                        <a:rPr lang="en-ZA" sz="1400" b="0" i="0" u="none" strike="noStrike">
                          <a:solidFill>
                            <a:srgbClr val="000000"/>
                          </a:solidFill>
                          <a:latin typeface="Calibri"/>
                        </a:rPr>
                        <a:t>448</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0</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0</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1147</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a:solidFill>
                            <a:srgbClr val="000000"/>
                          </a:solidFill>
                          <a:latin typeface="Calibri"/>
                        </a:rPr>
                        <a:t>499</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a:solidFill>
                            <a:srgbClr val="000000"/>
                          </a:solidFill>
                          <a:latin typeface="Calibri"/>
                        </a:rPr>
                        <a:t>499</a:t>
                      </a:r>
                    </a:p>
                  </a:txBody>
                  <a:tcPr marL="0" marR="10800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07988">
                <a:tc gridSpan="2">
                  <a:txBody>
                    <a:bodyPr/>
                    <a:lstStyle/>
                    <a:p>
                      <a:pPr algn="l" fontAlgn="ctr"/>
                      <a:r>
                        <a:rPr lang="en-ZA" sz="1400" b="1" i="0" u="none" strike="noStrike" dirty="0">
                          <a:solidFill>
                            <a:srgbClr val="000000"/>
                          </a:solidFill>
                          <a:latin typeface="Calibri"/>
                        </a:rPr>
                        <a:t>Q2</a:t>
                      </a:r>
                    </a:p>
                  </a:txBody>
                  <a:tcPr marL="108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tc hMerge="1">
                  <a:txBody>
                    <a:bodyPr/>
                    <a:lstStyle/>
                    <a:p>
                      <a:endParaRPr lang="en-ZA"/>
                    </a:p>
                  </a:txBody>
                  <a:tcPr/>
                </a:tc>
                <a:tc>
                  <a:txBody>
                    <a:bodyPr/>
                    <a:lstStyle/>
                    <a:p>
                      <a:pPr algn="r" fontAlgn="ctr"/>
                      <a:r>
                        <a:rPr lang="en-ZA" sz="1400" b="1" i="0" u="none" strike="noStrike">
                          <a:solidFill>
                            <a:srgbClr val="000000"/>
                          </a:solidFill>
                          <a:latin typeface="Calibri"/>
                        </a:rPr>
                        <a:t>1455</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tc>
                  <a:txBody>
                    <a:bodyPr/>
                    <a:lstStyle/>
                    <a:p>
                      <a:pPr algn="r" fontAlgn="ctr"/>
                      <a:r>
                        <a:rPr lang="en-ZA" sz="1400" b="1" i="0" u="none" strike="noStrike">
                          <a:solidFill>
                            <a:srgbClr val="000000"/>
                          </a:solidFill>
                          <a:latin typeface="Calibri"/>
                        </a:rPr>
                        <a:t>975</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tc>
                  <a:txBody>
                    <a:bodyPr/>
                    <a:lstStyle/>
                    <a:p>
                      <a:pPr algn="r" fontAlgn="ctr"/>
                      <a:r>
                        <a:rPr lang="en-ZA" sz="1400" b="1" i="0" u="none" strike="noStrike" dirty="0">
                          <a:solidFill>
                            <a:srgbClr val="000000"/>
                          </a:solidFill>
                          <a:latin typeface="Calibri"/>
                        </a:rPr>
                        <a:t>975</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tc>
                  <a:txBody>
                    <a:bodyPr/>
                    <a:lstStyle/>
                    <a:p>
                      <a:pPr algn="r" fontAlgn="ctr"/>
                      <a:r>
                        <a:rPr lang="en-ZA" sz="1400" b="1" i="0" u="none" strike="noStrike" dirty="0">
                          <a:solidFill>
                            <a:srgbClr val="000000"/>
                          </a:solidFill>
                          <a:latin typeface="Calibri"/>
                        </a:rPr>
                        <a:t>3565</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tc>
                  <a:txBody>
                    <a:bodyPr/>
                    <a:lstStyle/>
                    <a:p>
                      <a:pPr algn="r" fontAlgn="ctr"/>
                      <a:r>
                        <a:rPr lang="en-ZA" sz="1400" b="1" i="0" u="none" strike="noStrike">
                          <a:solidFill>
                            <a:srgbClr val="000000"/>
                          </a:solidFill>
                          <a:latin typeface="Calibri"/>
                        </a:rPr>
                        <a:t>1721</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tc>
                  <a:txBody>
                    <a:bodyPr/>
                    <a:lstStyle/>
                    <a:p>
                      <a:pPr algn="r" fontAlgn="ctr"/>
                      <a:r>
                        <a:rPr lang="en-ZA" sz="1400" b="1" i="0" u="none" strike="noStrike">
                          <a:solidFill>
                            <a:srgbClr val="000000"/>
                          </a:solidFill>
                          <a:latin typeface="Calibri"/>
                        </a:rPr>
                        <a:t>1721</a:t>
                      </a:r>
                    </a:p>
                  </a:txBody>
                  <a:tcPr marL="0" marR="10800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extLst>
                  <a:ext uri="{0D108BD9-81ED-4DB2-BD59-A6C34878D82A}">
                    <a16:rowId xmlns:a16="http://schemas.microsoft.com/office/drawing/2014/main" xmlns="" val="10006"/>
                  </a:ext>
                </a:extLst>
              </a:tr>
              <a:tr h="207988">
                <a:tc gridSpan="2">
                  <a:txBody>
                    <a:bodyPr/>
                    <a:lstStyle/>
                    <a:p>
                      <a:pPr algn="l" fontAlgn="ctr"/>
                      <a:r>
                        <a:rPr lang="en-ZA" sz="1400" b="0" i="0" u="none" strike="noStrike">
                          <a:solidFill>
                            <a:srgbClr val="000000"/>
                          </a:solidFill>
                          <a:latin typeface="Calibri"/>
                        </a:rPr>
                        <a:t>Jul</a:t>
                      </a:r>
                    </a:p>
                  </a:txBody>
                  <a:tcPr marL="108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ZA"/>
                    </a:p>
                  </a:txBody>
                  <a:tcPr/>
                </a:tc>
                <a:tc>
                  <a:txBody>
                    <a:bodyPr/>
                    <a:lstStyle/>
                    <a:p>
                      <a:pPr algn="r" fontAlgn="ctr"/>
                      <a:r>
                        <a:rPr lang="en-ZA" sz="1400" b="0" i="0" u="none" strike="noStrike">
                          <a:solidFill>
                            <a:srgbClr val="000000"/>
                          </a:solidFill>
                          <a:latin typeface="Calibri"/>
                        </a:rPr>
                        <a:t>497</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0</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0</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1158</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a:solidFill>
                            <a:srgbClr val="000000"/>
                          </a:solidFill>
                          <a:latin typeface="Calibri"/>
                        </a:rPr>
                        <a:t>301</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301</a:t>
                      </a:r>
                    </a:p>
                  </a:txBody>
                  <a:tcPr marL="0" marR="10800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07988">
                <a:tc gridSpan="2">
                  <a:txBody>
                    <a:bodyPr/>
                    <a:lstStyle/>
                    <a:p>
                      <a:pPr algn="l" fontAlgn="ctr"/>
                      <a:r>
                        <a:rPr lang="en-ZA" sz="1400" b="0" i="0" u="none" strike="noStrike" dirty="0">
                          <a:solidFill>
                            <a:srgbClr val="000000"/>
                          </a:solidFill>
                          <a:latin typeface="Calibri"/>
                        </a:rPr>
                        <a:t>Aug</a:t>
                      </a:r>
                    </a:p>
                  </a:txBody>
                  <a:tcPr marL="108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ZA"/>
                    </a:p>
                  </a:txBody>
                  <a:tcPr/>
                </a:tc>
                <a:tc>
                  <a:txBody>
                    <a:bodyPr/>
                    <a:lstStyle/>
                    <a:p>
                      <a:pPr algn="r" fontAlgn="ctr"/>
                      <a:r>
                        <a:rPr lang="en-ZA" sz="1400" b="0" i="0" u="none" strike="noStrike">
                          <a:solidFill>
                            <a:srgbClr val="000000"/>
                          </a:solidFill>
                          <a:latin typeface="Calibri"/>
                        </a:rPr>
                        <a:t>483</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a:solidFill>
                            <a:srgbClr val="000000"/>
                          </a:solidFill>
                          <a:latin typeface="Calibri"/>
                        </a:rPr>
                        <a:t>975</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975</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1216</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a:solidFill>
                            <a:srgbClr val="000000"/>
                          </a:solidFill>
                          <a:latin typeface="Calibri"/>
                        </a:rPr>
                        <a:t>168</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168</a:t>
                      </a:r>
                    </a:p>
                  </a:txBody>
                  <a:tcPr marL="0" marR="10800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07988">
                <a:tc gridSpan="2">
                  <a:txBody>
                    <a:bodyPr/>
                    <a:lstStyle/>
                    <a:p>
                      <a:pPr algn="l" fontAlgn="ctr"/>
                      <a:r>
                        <a:rPr lang="en-ZA" sz="1400" b="0" i="0" u="none" strike="noStrike" dirty="0">
                          <a:solidFill>
                            <a:srgbClr val="000000"/>
                          </a:solidFill>
                          <a:latin typeface="Calibri"/>
                        </a:rPr>
                        <a:t>Sep</a:t>
                      </a:r>
                    </a:p>
                  </a:txBody>
                  <a:tcPr marL="108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ZA"/>
                    </a:p>
                  </a:txBody>
                  <a:tcPr/>
                </a:tc>
                <a:tc>
                  <a:txBody>
                    <a:bodyPr/>
                    <a:lstStyle/>
                    <a:p>
                      <a:pPr algn="r" fontAlgn="ctr"/>
                      <a:r>
                        <a:rPr lang="en-ZA" sz="1400" b="0" i="0" u="none" strike="noStrike">
                          <a:solidFill>
                            <a:srgbClr val="000000"/>
                          </a:solidFill>
                          <a:latin typeface="Calibri"/>
                        </a:rPr>
                        <a:t>475</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a:solidFill>
                            <a:srgbClr val="000000"/>
                          </a:solidFill>
                          <a:latin typeface="Calibri"/>
                        </a:rPr>
                        <a:t>0</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0</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1191</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a:solidFill>
                            <a:srgbClr val="000000"/>
                          </a:solidFill>
                          <a:latin typeface="Calibri"/>
                        </a:rPr>
                        <a:t>1252</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1252</a:t>
                      </a:r>
                    </a:p>
                  </a:txBody>
                  <a:tcPr marL="0" marR="10800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07988">
                <a:tc gridSpan="2">
                  <a:txBody>
                    <a:bodyPr/>
                    <a:lstStyle/>
                    <a:p>
                      <a:pPr algn="l" fontAlgn="ctr"/>
                      <a:r>
                        <a:rPr lang="en-ZA" sz="1400" b="1" i="0" u="none" strike="noStrike" dirty="0">
                          <a:solidFill>
                            <a:srgbClr val="000000"/>
                          </a:solidFill>
                          <a:latin typeface="Calibri"/>
                        </a:rPr>
                        <a:t>Q3</a:t>
                      </a:r>
                    </a:p>
                  </a:txBody>
                  <a:tcPr marL="108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tc hMerge="1">
                  <a:txBody>
                    <a:bodyPr/>
                    <a:lstStyle/>
                    <a:p>
                      <a:endParaRPr lang="en-ZA"/>
                    </a:p>
                  </a:txBody>
                  <a:tcPr/>
                </a:tc>
                <a:tc>
                  <a:txBody>
                    <a:bodyPr/>
                    <a:lstStyle/>
                    <a:p>
                      <a:pPr algn="r" fontAlgn="ctr"/>
                      <a:r>
                        <a:rPr lang="en-ZA" sz="1400" b="1" i="0" u="none" strike="noStrike">
                          <a:solidFill>
                            <a:srgbClr val="000000"/>
                          </a:solidFill>
                          <a:latin typeface="Calibri"/>
                        </a:rPr>
                        <a:t>1313</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tc>
                  <a:txBody>
                    <a:bodyPr/>
                    <a:lstStyle/>
                    <a:p>
                      <a:pPr algn="r" fontAlgn="ctr"/>
                      <a:r>
                        <a:rPr lang="en-ZA" sz="1400" b="1" i="0" u="none" strike="noStrike">
                          <a:solidFill>
                            <a:srgbClr val="000000"/>
                          </a:solidFill>
                          <a:latin typeface="Calibri"/>
                        </a:rPr>
                        <a:t>1621</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tc>
                  <a:txBody>
                    <a:bodyPr/>
                    <a:lstStyle/>
                    <a:p>
                      <a:pPr algn="r" fontAlgn="ctr"/>
                      <a:r>
                        <a:rPr lang="en-ZA" sz="1400" b="1" i="0" u="none" strike="noStrike" dirty="0" smtClean="0">
                          <a:solidFill>
                            <a:srgbClr val="000000"/>
                          </a:solidFill>
                          <a:latin typeface="Calibri"/>
                        </a:rPr>
                        <a:t>1617</a:t>
                      </a:r>
                      <a:endParaRPr lang="en-ZA" sz="1400" b="1"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tc>
                  <a:txBody>
                    <a:bodyPr/>
                    <a:lstStyle/>
                    <a:p>
                      <a:pPr algn="r" fontAlgn="ctr"/>
                      <a:r>
                        <a:rPr lang="en-ZA" sz="1400" b="1" i="0" u="none" strike="noStrike" dirty="0">
                          <a:solidFill>
                            <a:srgbClr val="000000"/>
                          </a:solidFill>
                          <a:latin typeface="Calibri"/>
                        </a:rPr>
                        <a:t>3017</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tc>
                  <a:txBody>
                    <a:bodyPr/>
                    <a:lstStyle/>
                    <a:p>
                      <a:pPr algn="r" fontAlgn="ctr"/>
                      <a:r>
                        <a:rPr lang="en-ZA" sz="1400" b="1" i="0" u="none" strike="noStrike">
                          <a:solidFill>
                            <a:srgbClr val="000000"/>
                          </a:solidFill>
                          <a:latin typeface="Calibri"/>
                        </a:rPr>
                        <a:t>5053</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tc>
                  <a:txBody>
                    <a:bodyPr/>
                    <a:lstStyle/>
                    <a:p>
                      <a:pPr algn="r" fontAlgn="ctr"/>
                      <a:r>
                        <a:rPr lang="en-ZA" sz="1400" b="1" i="0" u="none" strike="noStrike">
                          <a:solidFill>
                            <a:srgbClr val="000000"/>
                          </a:solidFill>
                          <a:latin typeface="Calibri"/>
                        </a:rPr>
                        <a:t>879</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extLst>
                  <a:ext uri="{0D108BD9-81ED-4DB2-BD59-A6C34878D82A}">
                    <a16:rowId xmlns:a16="http://schemas.microsoft.com/office/drawing/2014/main" xmlns="" val="10010"/>
                  </a:ext>
                </a:extLst>
              </a:tr>
              <a:tr h="207988">
                <a:tc gridSpan="2">
                  <a:txBody>
                    <a:bodyPr/>
                    <a:lstStyle/>
                    <a:p>
                      <a:pPr algn="l" fontAlgn="ctr"/>
                      <a:r>
                        <a:rPr lang="en-ZA" sz="1400" b="0" i="0" u="none" strike="noStrike" dirty="0">
                          <a:solidFill>
                            <a:srgbClr val="000000"/>
                          </a:solidFill>
                          <a:latin typeface="Calibri"/>
                        </a:rPr>
                        <a:t>Oct</a:t>
                      </a:r>
                    </a:p>
                  </a:txBody>
                  <a:tcPr marL="108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ZA"/>
                    </a:p>
                  </a:txBody>
                  <a:tcPr/>
                </a:tc>
                <a:tc>
                  <a:txBody>
                    <a:bodyPr/>
                    <a:lstStyle/>
                    <a:p>
                      <a:pPr algn="r" fontAlgn="ctr"/>
                      <a:r>
                        <a:rPr lang="en-ZA" sz="1400" b="0" i="0" u="none" strike="noStrike">
                          <a:solidFill>
                            <a:srgbClr val="000000"/>
                          </a:solidFill>
                          <a:latin typeface="Calibri"/>
                        </a:rPr>
                        <a:t>461</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a:solidFill>
                            <a:srgbClr val="000000"/>
                          </a:solidFill>
                          <a:latin typeface="Calibri"/>
                        </a:rPr>
                        <a:t>466</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smtClean="0">
                          <a:solidFill>
                            <a:srgbClr val="000000"/>
                          </a:solidFill>
                          <a:latin typeface="Calibri"/>
                        </a:rPr>
                        <a:t>0</a:t>
                      </a:r>
                      <a:endParaRPr lang="en-ZA" sz="1400" b="0"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1075</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1804</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smtClean="0">
                          <a:solidFill>
                            <a:srgbClr val="000000"/>
                          </a:solidFill>
                          <a:latin typeface="Calibri"/>
                        </a:rPr>
                        <a:t>484</a:t>
                      </a:r>
                      <a:endParaRPr lang="en-ZA" sz="1400" b="0"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07988">
                <a:tc gridSpan="2">
                  <a:txBody>
                    <a:bodyPr/>
                    <a:lstStyle/>
                    <a:p>
                      <a:pPr algn="l" fontAlgn="ctr"/>
                      <a:r>
                        <a:rPr lang="en-ZA" sz="1400" b="0" i="0" u="none" strike="noStrike" dirty="0">
                          <a:solidFill>
                            <a:srgbClr val="000000"/>
                          </a:solidFill>
                          <a:latin typeface="Calibri"/>
                        </a:rPr>
                        <a:t>Nov</a:t>
                      </a:r>
                    </a:p>
                  </a:txBody>
                  <a:tcPr marL="108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ZA"/>
                    </a:p>
                  </a:txBody>
                  <a:tcPr/>
                </a:tc>
                <a:tc>
                  <a:txBody>
                    <a:bodyPr/>
                    <a:lstStyle/>
                    <a:p>
                      <a:pPr algn="r" fontAlgn="ctr"/>
                      <a:r>
                        <a:rPr lang="en-ZA" sz="1400" b="0" i="0" u="none" strike="noStrike">
                          <a:solidFill>
                            <a:srgbClr val="000000"/>
                          </a:solidFill>
                          <a:latin typeface="Calibri"/>
                        </a:rPr>
                        <a:t>440</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a:solidFill>
                            <a:srgbClr val="000000"/>
                          </a:solidFill>
                          <a:latin typeface="Calibri"/>
                        </a:rPr>
                        <a:t>743</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smtClean="0">
                          <a:solidFill>
                            <a:srgbClr val="000000"/>
                          </a:solidFill>
                          <a:latin typeface="Calibri"/>
                        </a:rPr>
                        <a:t>1617</a:t>
                      </a:r>
                      <a:endParaRPr lang="en-ZA" sz="1400" b="0"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1039</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1740</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smtClean="0">
                          <a:solidFill>
                            <a:srgbClr val="000000"/>
                          </a:solidFill>
                          <a:latin typeface="Calibri"/>
                        </a:rPr>
                        <a:t>596</a:t>
                      </a:r>
                      <a:endParaRPr lang="en-ZA" sz="1400" b="0"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207988">
                <a:tc gridSpan="2">
                  <a:txBody>
                    <a:bodyPr/>
                    <a:lstStyle/>
                    <a:p>
                      <a:pPr algn="l" fontAlgn="ctr"/>
                      <a:r>
                        <a:rPr lang="en-ZA" sz="1400" b="0" i="0" u="none" strike="noStrike" dirty="0">
                          <a:solidFill>
                            <a:srgbClr val="000000"/>
                          </a:solidFill>
                          <a:latin typeface="Calibri"/>
                        </a:rPr>
                        <a:t>Dec</a:t>
                      </a:r>
                    </a:p>
                  </a:txBody>
                  <a:tcPr marL="108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ZA"/>
                    </a:p>
                  </a:txBody>
                  <a:tcPr/>
                </a:tc>
                <a:tc>
                  <a:txBody>
                    <a:bodyPr/>
                    <a:lstStyle/>
                    <a:p>
                      <a:pPr algn="r" fontAlgn="ctr"/>
                      <a:r>
                        <a:rPr lang="en-ZA" sz="1400" b="0" i="0" u="none" strike="noStrike">
                          <a:solidFill>
                            <a:srgbClr val="000000"/>
                          </a:solidFill>
                          <a:latin typeface="Calibri"/>
                        </a:rPr>
                        <a:t>412</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a:solidFill>
                            <a:srgbClr val="000000"/>
                          </a:solidFill>
                          <a:latin typeface="Calibri"/>
                        </a:rPr>
                        <a:t>412</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smtClean="0">
                          <a:solidFill>
                            <a:srgbClr val="000000"/>
                          </a:solidFill>
                          <a:latin typeface="Calibri"/>
                        </a:rPr>
                        <a:t>0</a:t>
                      </a:r>
                      <a:endParaRPr lang="en-ZA" sz="1400" b="0"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903</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1508</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400" b="0" i="0" u="none" strike="noStrike" dirty="0">
                          <a:solidFill>
                            <a:srgbClr val="000000"/>
                          </a:solidFill>
                          <a:latin typeface="Calibri"/>
                        </a:rPr>
                        <a:t> </a:t>
                      </a:r>
                      <a:r>
                        <a:rPr lang="en-ZA" sz="1400" b="0" i="0" u="none" strike="noStrike" dirty="0" smtClean="0">
                          <a:solidFill>
                            <a:srgbClr val="000000"/>
                          </a:solidFill>
                          <a:latin typeface="Calibri"/>
                        </a:rPr>
                        <a:t>         1189</a:t>
                      </a:r>
                      <a:endParaRPr lang="en-ZA" sz="1400" b="0"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207988">
                <a:tc gridSpan="2">
                  <a:txBody>
                    <a:bodyPr/>
                    <a:lstStyle/>
                    <a:p>
                      <a:pPr algn="l" fontAlgn="ctr"/>
                      <a:r>
                        <a:rPr lang="en-ZA" sz="1400" b="1" i="0" u="none" strike="noStrike" dirty="0">
                          <a:solidFill>
                            <a:srgbClr val="000000"/>
                          </a:solidFill>
                          <a:latin typeface="Calibri"/>
                        </a:rPr>
                        <a:t>Q4</a:t>
                      </a:r>
                    </a:p>
                  </a:txBody>
                  <a:tcPr marL="108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tc hMerge="1">
                  <a:txBody>
                    <a:bodyPr/>
                    <a:lstStyle/>
                    <a:p>
                      <a:endParaRPr lang="en-ZA"/>
                    </a:p>
                  </a:txBody>
                  <a:tcPr/>
                </a:tc>
                <a:tc>
                  <a:txBody>
                    <a:bodyPr/>
                    <a:lstStyle/>
                    <a:p>
                      <a:pPr algn="r" fontAlgn="ctr"/>
                      <a:r>
                        <a:rPr lang="en-ZA" sz="1400" b="1" i="0" u="none" strike="noStrike">
                          <a:solidFill>
                            <a:srgbClr val="000000"/>
                          </a:solidFill>
                          <a:latin typeface="Calibri"/>
                        </a:rPr>
                        <a:t>1221</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tc>
                  <a:txBody>
                    <a:bodyPr/>
                    <a:lstStyle/>
                    <a:p>
                      <a:pPr algn="r" fontAlgn="ctr"/>
                      <a:r>
                        <a:rPr lang="en-ZA" sz="1400" b="1" i="0" u="none" strike="noStrike">
                          <a:solidFill>
                            <a:srgbClr val="000000"/>
                          </a:solidFill>
                          <a:latin typeface="Calibri"/>
                        </a:rPr>
                        <a:t>1221</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tc>
                  <a:txBody>
                    <a:bodyPr/>
                    <a:lstStyle/>
                    <a:p>
                      <a:pPr algn="r" fontAlgn="ctr"/>
                      <a:r>
                        <a:rPr lang="en-ZA" sz="1400" b="1" i="0" u="none" strike="noStrike" dirty="0" smtClean="0">
                          <a:solidFill>
                            <a:srgbClr val="000000"/>
                          </a:solidFill>
                          <a:latin typeface="Calibri"/>
                        </a:rPr>
                        <a:t>458</a:t>
                      </a:r>
                      <a:endParaRPr lang="en-ZA" sz="1400" b="1"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tc>
                  <a:txBody>
                    <a:bodyPr/>
                    <a:lstStyle/>
                    <a:p>
                      <a:pPr algn="r" fontAlgn="ctr"/>
                      <a:r>
                        <a:rPr lang="en-ZA" sz="1400" b="1" i="0" u="none" strike="noStrike" dirty="0">
                          <a:solidFill>
                            <a:srgbClr val="000000"/>
                          </a:solidFill>
                          <a:latin typeface="Calibri"/>
                        </a:rPr>
                        <a:t>2970</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tc>
                  <a:txBody>
                    <a:bodyPr/>
                    <a:lstStyle/>
                    <a:p>
                      <a:pPr algn="r" fontAlgn="ctr"/>
                      <a:r>
                        <a:rPr lang="en-ZA" sz="1400" b="1" i="0" u="none" strike="noStrike" dirty="0">
                          <a:solidFill>
                            <a:srgbClr val="000000"/>
                          </a:solidFill>
                          <a:latin typeface="Calibri"/>
                        </a:rPr>
                        <a:t>4962</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tc>
                  <a:txBody>
                    <a:bodyPr/>
                    <a:lstStyle/>
                    <a:p>
                      <a:pPr algn="r" fontAlgn="ctr"/>
                      <a:endParaRPr lang="en-ZA" sz="1400" b="1"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E0B2"/>
                    </a:solidFill>
                  </a:tcPr>
                </a:tc>
                <a:extLst>
                  <a:ext uri="{0D108BD9-81ED-4DB2-BD59-A6C34878D82A}">
                    <a16:rowId xmlns:a16="http://schemas.microsoft.com/office/drawing/2014/main" xmlns="" val="10014"/>
                  </a:ext>
                </a:extLst>
              </a:tr>
              <a:tr h="207988">
                <a:tc gridSpan="2">
                  <a:txBody>
                    <a:bodyPr/>
                    <a:lstStyle/>
                    <a:p>
                      <a:pPr algn="l" fontAlgn="ctr"/>
                      <a:r>
                        <a:rPr lang="en-ZA" sz="1400" b="0" i="0" u="none" strike="noStrike" dirty="0">
                          <a:solidFill>
                            <a:srgbClr val="000000"/>
                          </a:solidFill>
                          <a:latin typeface="Calibri"/>
                        </a:rPr>
                        <a:t>Jan</a:t>
                      </a:r>
                    </a:p>
                  </a:txBody>
                  <a:tcPr marL="108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ZA"/>
                    </a:p>
                  </a:txBody>
                  <a:tcPr/>
                </a:tc>
                <a:tc>
                  <a:txBody>
                    <a:bodyPr/>
                    <a:lstStyle/>
                    <a:p>
                      <a:pPr algn="r" fontAlgn="ctr"/>
                      <a:r>
                        <a:rPr lang="en-ZA" sz="1400" b="0" i="0" u="none" strike="noStrike">
                          <a:solidFill>
                            <a:srgbClr val="000000"/>
                          </a:solidFill>
                          <a:latin typeface="Calibri"/>
                        </a:rPr>
                        <a:t>414</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a:solidFill>
                            <a:srgbClr val="000000"/>
                          </a:solidFill>
                          <a:latin typeface="Calibri"/>
                        </a:rPr>
                        <a:t>414</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smtClean="0">
                          <a:solidFill>
                            <a:srgbClr val="000000"/>
                          </a:solidFill>
                          <a:latin typeface="Calibri"/>
                        </a:rPr>
                        <a:t>458</a:t>
                      </a:r>
                      <a:endParaRPr lang="en-ZA" sz="1400" b="0"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a:solidFill>
                            <a:srgbClr val="000000"/>
                          </a:solidFill>
                          <a:latin typeface="Calibri"/>
                        </a:rPr>
                        <a:t>828</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1394</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400" b="0" i="0" u="none" strike="noStrike" dirty="0">
                          <a:solidFill>
                            <a:srgbClr val="000000"/>
                          </a:solidFill>
                          <a:latin typeface="Calibri"/>
                        </a:rPr>
                        <a:t> </a:t>
                      </a:r>
                      <a:r>
                        <a:rPr lang="en-ZA" sz="1400" b="0" i="0" u="none" strike="noStrike" dirty="0" smtClean="0">
                          <a:solidFill>
                            <a:srgbClr val="000000"/>
                          </a:solidFill>
                          <a:latin typeface="Calibri"/>
                        </a:rPr>
                        <a:t>           </a:t>
                      </a:r>
                      <a:r>
                        <a:rPr lang="en-ZA" sz="1400" b="0" i="0" u="none" strike="noStrike" kern="1200" dirty="0" smtClean="0">
                          <a:solidFill>
                            <a:srgbClr val="000000"/>
                          </a:solidFill>
                          <a:latin typeface="Calibri"/>
                          <a:ea typeface="+mn-ea"/>
                          <a:cs typeface="+mn-cs"/>
                        </a:rPr>
                        <a:t>413</a:t>
                      </a:r>
                      <a:endParaRPr lang="en-ZA" sz="1400" b="0" i="0" u="none" strike="noStrike" kern="1200" dirty="0">
                        <a:solidFill>
                          <a:srgbClr val="000000"/>
                        </a:solidFill>
                        <a:latin typeface="Calibri"/>
                        <a:ea typeface="+mn-ea"/>
                        <a:cs typeface="+mn-cs"/>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207988">
                <a:tc gridSpan="2">
                  <a:txBody>
                    <a:bodyPr/>
                    <a:lstStyle/>
                    <a:p>
                      <a:pPr algn="l" fontAlgn="ctr"/>
                      <a:r>
                        <a:rPr lang="en-ZA" sz="1400" b="0" i="0" u="none" strike="noStrike" dirty="0">
                          <a:solidFill>
                            <a:srgbClr val="000000"/>
                          </a:solidFill>
                          <a:latin typeface="Calibri"/>
                        </a:rPr>
                        <a:t>Feb</a:t>
                      </a:r>
                    </a:p>
                  </a:txBody>
                  <a:tcPr marL="108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ZA"/>
                    </a:p>
                  </a:txBody>
                  <a:tcPr/>
                </a:tc>
                <a:tc>
                  <a:txBody>
                    <a:bodyPr/>
                    <a:lstStyle/>
                    <a:p>
                      <a:pPr algn="r" fontAlgn="ctr"/>
                      <a:r>
                        <a:rPr lang="en-ZA" sz="1400" b="0" i="0" u="none" strike="noStrike">
                          <a:solidFill>
                            <a:srgbClr val="000000"/>
                          </a:solidFill>
                          <a:latin typeface="Calibri"/>
                        </a:rPr>
                        <a:t>411</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a:solidFill>
                            <a:srgbClr val="000000"/>
                          </a:solidFill>
                          <a:latin typeface="Calibri"/>
                        </a:rPr>
                        <a:t>411</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smtClean="0">
                          <a:solidFill>
                            <a:srgbClr val="000000"/>
                          </a:solidFill>
                          <a:latin typeface="Calibri"/>
                        </a:rPr>
                        <a:t>0</a:t>
                      </a:r>
                      <a:endParaRPr lang="en-ZA" sz="1400" b="0"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a:solidFill>
                            <a:srgbClr val="000000"/>
                          </a:solidFill>
                          <a:latin typeface="Calibri"/>
                        </a:rPr>
                        <a:t>967</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1628</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400" b="0" i="0" u="none" strike="noStrike" dirty="0">
                          <a:solidFill>
                            <a:srgbClr val="000000"/>
                          </a:solidFill>
                          <a:latin typeface="Calibri"/>
                        </a:rPr>
                        <a:t> </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207988">
                <a:tc gridSpan="2">
                  <a:txBody>
                    <a:bodyPr/>
                    <a:lstStyle/>
                    <a:p>
                      <a:pPr algn="l" fontAlgn="ctr"/>
                      <a:r>
                        <a:rPr lang="en-ZA" sz="1400" b="0" i="0" u="none" strike="noStrike" dirty="0">
                          <a:solidFill>
                            <a:srgbClr val="000000"/>
                          </a:solidFill>
                          <a:latin typeface="Calibri"/>
                        </a:rPr>
                        <a:t>Mar</a:t>
                      </a:r>
                    </a:p>
                  </a:txBody>
                  <a:tcPr marL="108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ZA"/>
                    </a:p>
                  </a:txBody>
                  <a:tcPr/>
                </a:tc>
                <a:tc>
                  <a:txBody>
                    <a:bodyPr/>
                    <a:lstStyle/>
                    <a:p>
                      <a:pPr algn="r" fontAlgn="ctr"/>
                      <a:r>
                        <a:rPr lang="en-ZA" sz="1400" b="0" i="0" u="none" strike="noStrike">
                          <a:solidFill>
                            <a:srgbClr val="000000"/>
                          </a:solidFill>
                          <a:latin typeface="Calibri"/>
                        </a:rPr>
                        <a:t>396</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a:solidFill>
                            <a:srgbClr val="000000"/>
                          </a:solidFill>
                          <a:latin typeface="Calibri"/>
                        </a:rPr>
                        <a:t>396</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smtClean="0">
                          <a:solidFill>
                            <a:srgbClr val="000000"/>
                          </a:solidFill>
                          <a:latin typeface="Calibri"/>
                        </a:rPr>
                        <a:t>0</a:t>
                      </a:r>
                      <a:endParaRPr lang="en-ZA" sz="1400" b="0"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a:solidFill>
                            <a:srgbClr val="000000"/>
                          </a:solidFill>
                          <a:latin typeface="Calibri"/>
                        </a:rPr>
                        <a:t>1175</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400" b="0" i="0" u="none" strike="noStrike" dirty="0">
                          <a:solidFill>
                            <a:srgbClr val="000000"/>
                          </a:solidFill>
                          <a:latin typeface="Calibri"/>
                        </a:rPr>
                        <a:t>1941</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400" b="0" i="0" u="none" strike="noStrike" dirty="0">
                          <a:solidFill>
                            <a:srgbClr val="000000"/>
                          </a:solidFill>
                          <a:latin typeface="Calibri"/>
                        </a:rPr>
                        <a:t> </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216654">
                <a:tc gridSpan="2">
                  <a:txBody>
                    <a:bodyPr/>
                    <a:lstStyle/>
                    <a:p>
                      <a:pPr algn="l" fontAlgn="ctr"/>
                      <a:r>
                        <a:rPr lang="en-ZA" sz="1400" b="1" i="0" u="none" strike="noStrike" dirty="0">
                          <a:solidFill>
                            <a:srgbClr val="000000"/>
                          </a:solidFill>
                          <a:latin typeface="Calibri"/>
                        </a:rPr>
                        <a:t>Total</a:t>
                      </a:r>
                    </a:p>
                  </a:txBody>
                  <a:tcPr marL="108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18D"/>
                    </a:solidFill>
                  </a:tcPr>
                </a:tc>
                <a:tc hMerge="1">
                  <a:txBody>
                    <a:bodyPr/>
                    <a:lstStyle/>
                    <a:p>
                      <a:endParaRPr lang="en-ZA"/>
                    </a:p>
                  </a:txBody>
                  <a:tcPr/>
                </a:tc>
                <a:tc>
                  <a:txBody>
                    <a:bodyPr/>
                    <a:lstStyle/>
                    <a:p>
                      <a:pPr algn="r" fontAlgn="ctr"/>
                      <a:r>
                        <a:rPr lang="en-ZA" sz="1400" b="1" i="0" u="none" strike="noStrike">
                          <a:solidFill>
                            <a:srgbClr val="000000"/>
                          </a:solidFill>
                          <a:latin typeface="Calibri"/>
                        </a:rPr>
                        <a:t>5249</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18D"/>
                    </a:solidFill>
                  </a:tcPr>
                </a:tc>
                <a:tc>
                  <a:txBody>
                    <a:bodyPr/>
                    <a:lstStyle/>
                    <a:p>
                      <a:pPr algn="r" fontAlgn="ctr"/>
                      <a:r>
                        <a:rPr lang="en-ZA" sz="1400" b="1" i="0" u="none" strike="noStrike">
                          <a:solidFill>
                            <a:srgbClr val="000000"/>
                          </a:solidFill>
                          <a:latin typeface="Calibri"/>
                        </a:rPr>
                        <a:t>3817</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18D"/>
                    </a:solidFill>
                  </a:tcPr>
                </a:tc>
                <a:tc>
                  <a:txBody>
                    <a:bodyPr/>
                    <a:lstStyle/>
                    <a:p>
                      <a:pPr algn="r" fontAlgn="ctr"/>
                      <a:r>
                        <a:rPr lang="en-ZA" sz="1400" b="1" i="0" u="none" strike="noStrike" dirty="0" smtClean="0">
                          <a:solidFill>
                            <a:srgbClr val="000000"/>
                          </a:solidFill>
                          <a:latin typeface="Calibri"/>
                        </a:rPr>
                        <a:t>3050</a:t>
                      </a:r>
                      <a:endParaRPr lang="en-ZA" sz="1400" b="1"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18D"/>
                    </a:solidFill>
                  </a:tcPr>
                </a:tc>
                <a:tc>
                  <a:txBody>
                    <a:bodyPr/>
                    <a:lstStyle/>
                    <a:p>
                      <a:pPr algn="r" fontAlgn="ctr"/>
                      <a:r>
                        <a:rPr lang="en-ZA" sz="1400" b="1" i="0" u="none" strike="noStrike">
                          <a:solidFill>
                            <a:srgbClr val="000000"/>
                          </a:solidFill>
                          <a:latin typeface="Calibri"/>
                        </a:rPr>
                        <a:t>12618</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18D"/>
                    </a:solidFill>
                  </a:tcPr>
                </a:tc>
                <a:tc>
                  <a:txBody>
                    <a:bodyPr/>
                    <a:lstStyle/>
                    <a:p>
                      <a:pPr algn="r" fontAlgn="ctr"/>
                      <a:r>
                        <a:rPr lang="en-ZA" sz="1400" b="1" i="0" u="none" strike="noStrike">
                          <a:solidFill>
                            <a:srgbClr val="000000"/>
                          </a:solidFill>
                          <a:latin typeface="Calibri"/>
                        </a:rPr>
                        <a:t>12618</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18D"/>
                    </a:solidFill>
                  </a:tcPr>
                </a:tc>
                <a:tc>
                  <a:txBody>
                    <a:bodyPr/>
                    <a:lstStyle/>
                    <a:p>
                      <a:pPr algn="r" fontAlgn="ctr"/>
                      <a:r>
                        <a:rPr lang="en-ZA" sz="1400" b="1" i="0" u="none" strike="noStrike" dirty="0" smtClean="0">
                          <a:solidFill>
                            <a:srgbClr val="000000"/>
                          </a:solidFill>
                          <a:latin typeface="Calibri"/>
                        </a:rPr>
                        <a:t>5 285</a:t>
                      </a:r>
                      <a:endParaRPr lang="en-ZA" sz="1400" b="1"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18D"/>
                    </a:solidFill>
                  </a:tcPr>
                </a:tc>
                <a:extLst>
                  <a:ext uri="{0D108BD9-81ED-4DB2-BD59-A6C34878D82A}">
                    <a16:rowId xmlns:a16="http://schemas.microsoft.com/office/drawing/2014/main" xmlns="" val="10018"/>
                  </a:ext>
                </a:extLst>
              </a:tr>
              <a:tr h="216654">
                <a:tc gridSpan="7">
                  <a:txBody>
                    <a:bodyPr/>
                    <a:lstStyle/>
                    <a:p>
                      <a:pPr algn="l" fontAlgn="ctr"/>
                      <a:r>
                        <a:rPr lang="en-ZA" sz="1400" dirty="0"/>
                        <a:t>The delivery stats above excludes the CRU in Mafikeng, Matlosana and Moses Kotane. </a:t>
                      </a:r>
                      <a:endParaRPr lang="en-ZA" sz="1400" b="1" i="0" u="none" strike="noStrike" dirty="0">
                        <a:solidFill>
                          <a:srgbClr val="000000"/>
                        </a:solidFill>
                        <a:latin typeface="Calibri"/>
                      </a:endParaRPr>
                    </a:p>
                  </a:txBody>
                  <a:tcPr marL="108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EDBD"/>
                    </a:solidFill>
                  </a:tcPr>
                </a:tc>
                <a:tc hMerge="1">
                  <a:txBody>
                    <a:bodyPr/>
                    <a:lstStyle/>
                    <a:p>
                      <a:endParaRPr lang="en-ZA"/>
                    </a:p>
                  </a:txBody>
                  <a:tcPr/>
                </a:tc>
                <a:tc hMerge="1">
                  <a:txBody>
                    <a:bodyPr/>
                    <a:lstStyle/>
                    <a:p>
                      <a:pPr algn="r" fontAlgn="ctr"/>
                      <a:endParaRPr lang="en-ZA" sz="1400" b="1"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18D"/>
                    </a:solidFill>
                  </a:tcPr>
                </a:tc>
                <a:tc hMerge="1">
                  <a:txBody>
                    <a:bodyPr/>
                    <a:lstStyle/>
                    <a:p>
                      <a:pPr algn="r" fontAlgn="ctr"/>
                      <a:endParaRPr lang="en-ZA" sz="1400" b="1"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18D"/>
                    </a:solidFill>
                  </a:tcPr>
                </a:tc>
                <a:tc hMerge="1">
                  <a:txBody>
                    <a:bodyPr/>
                    <a:lstStyle/>
                    <a:p>
                      <a:pPr algn="r" fontAlgn="ctr"/>
                      <a:endParaRPr lang="en-ZA" sz="1400" b="1"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18D"/>
                    </a:solidFill>
                  </a:tcPr>
                </a:tc>
                <a:tc hMerge="1">
                  <a:txBody>
                    <a:bodyPr/>
                    <a:lstStyle/>
                    <a:p>
                      <a:pPr algn="r" fontAlgn="ctr"/>
                      <a:endParaRPr lang="en-ZA" sz="1400" b="1"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18D"/>
                    </a:solidFill>
                  </a:tcPr>
                </a:tc>
                <a:tc hMerge="1">
                  <a:txBody>
                    <a:bodyPr/>
                    <a:lstStyle/>
                    <a:p>
                      <a:pPr algn="r" fontAlgn="ctr"/>
                      <a:endParaRPr lang="en-ZA" sz="1400" b="1"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18D"/>
                    </a:solidFill>
                  </a:tcPr>
                </a:tc>
                <a:tc>
                  <a:txBody>
                    <a:bodyPr/>
                    <a:lstStyle/>
                    <a:p>
                      <a:pPr algn="r" fontAlgn="ctr"/>
                      <a:r>
                        <a:rPr lang="en-ZA" sz="1400" b="0" i="0" u="none" strike="noStrike" dirty="0">
                          <a:solidFill>
                            <a:srgbClr val="000000"/>
                          </a:solidFill>
                          <a:latin typeface="Calibri"/>
                        </a:rPr>
                        <a:t>300</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EDBD"/>
                    </a:solidFill>
                  </a:tcPr>
                </a:tc>
                <a:extLst>
                  <a:ext uri="{0D108BD9-81ED-4DB2-BD59-A6C34878D82A}">
                    <a16:rowId xmlns:a16="http://schemas.microsoft.com/office/drawing/2014/main" xmlns="" val="10019"/>
                  </a:ext>
                </a:extLst>
              </a:tr>
              <a:tr h="334724">
                <a:tc>
                  <a:txBody>
                    <a:bodyPr/>
                    <a:lstStyle/>
                    <a:p>
                      <a:pPr algn="l" fontAlgn="ctr"/>
                      <a:r>
                        <a:rPr lang="en-ZA" sz="1400" b="0" i="0" u="none" strike="noStrike" dirty="0" smtClean="0">
                          <a:solidFill>
                            <a:srgbClr val="000000"/>
                          </a:solidFill>
                          <a:latin typeface="Calibri"/>
                        </a:rPr>
                        <a:t>Mafikeng: </a:t>
                      </a:r>
                      <a:r>
                        <a:rPr lang="en-ZA" sz="1400" b="0" i="0" u="none" strike="noStrike" dirty="0" err="1" smtClean="0">
                          <a:solidFill>
                            <a:srgbClr val="000000"/>
                          </a:solidFill>
                          <a:latin typeface="Calibri"/>
                        </a:rPr>
                        <a:t>Rooigrond</a:t>
                      </a:r>
                      <a:endParaRPr lang="en-ZA" sz="1400" b="0" i="0" u="none" strike="noStrike" dirty="0">
                        <a:solidFill>
                          <a:srgbClr val="000000"/>
                        </a:solidFill>
                        <a:latin typeface="Calibri"/>
                      </a:endParaRPr>
                    </a:p>
                  </a:txBody>
                  <a:tcPr marL="108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EDBD"/>
                    </a:solidFill>
                  </a:tcPr>
                </a:tc>
                <a:tc rowSpan="2" gridSpan="6">
                  <a:txBody>
                    <a:bodyPr/>
                    <a:lstStyle/>
                    <a:p>
                      <a:r>
                        <a:rPr lang="en-ZA" sz="1200" dirty="0"/>
                        <a:t>The units are at practical completion</a:t>
                      </a:r>
                      <a:r>
                        <a:rPr lang="en-ZA" sz="1200" baseline="0" dirty="0"/>
                        <a:t> stage but not handed over due to the lack bulk services. The Department has approved funds and good progress had been recorded in the installation of the bulk.</a:t>
                      </a:r>
                      <a:endParaRPr lang="en-ZA" sz="1200" dirty="0"/>
                    </a:p>
                  </a:txBody>
                  <a:tcPr marL="108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EDBD"/>
                    </a:solidFill>
                  </a:tcPr>
                </a:tc>
                <a:tc rowSpan="2" hMerge="1">
                  <a:txBody>
                    <a:bodyPr/>
                    <a:lstStyle/>
                    <a:p>
                      <a:pPr algn="r" fontAlgn="ctr"/>
                      <a:endParaRPr lang="en-ZA" sz="1400" b="1"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18D"/>
                    </a:solidFill>
                  </a:tcPr>
                </a:tc>
                <a:tc rowSpan="2" hMerge="1">
                  <a:txBody>
                    <a:bodyPr/>
                    <a:lstStyle/>
                    <a:p>
                      <a:pPr algn="r" fontAlgn="ctr"/>
                      <a:endParaRPr lang="en-ZA" sz="1400" b="1"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18D"/>
                    </a:solidFill>
                  </a:tcPr>
                </a:tc>
                <a:tc rowSpan="2" hMerge="1">
                  <a:txBody>
                    <a:bodyPr/>
                    <a:lstStyle/>
                    <a:p>
                      <a:pPr algn="r" fontAlgn="ctr"/>
                      <a:endParaRPr lang="en-ZA" sz="1400" b="1"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18D"/>
                    </a:solidFill>
                  </a:tcPr>
                </a:tc>
                <a:tc rowSpan="2" hMerge="1">
                  <a:txBody>
                    <a:bodyPr/>
                    <a:lstStyle/>
                    <a:p>
                      <a:pPr algn="r" fontAlgn="ctr"/>
                      <a:endParaRPr lang="en-ZA" sz="1400" b="1"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18D"/>
                    </a:solidFill>
                  </a:tcPr>
                </a:tc>
                <a:tc rowSpan="2" hMerge="1">
                  <a:txBody>
                    <a:bodyPr/>
                    <a:lstStyle/>
                    <a:p>
                      <a:pPr algn="r" fontAlgn="ctr"/>
                      <a:endParaRPr lang="en-ZA" sz="1400" b="1"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18D"/>
                    </a:solidFill>
                  </a:tcPr>
                </a:tc>
                <a:tc>
                  <a:txBody>
                    <a:bodyPr/>
                    <a:lstStyle/>
                    <a:p>
                      <a:pPr algn="r" fontAlgn="ctr"/>
                      <a:r>
                        <a:rPr lang="en-ZA" sz="1400" b="0" i="0" u="none" strike="noStrike" dirty="0">
                          <a:solidFill>
                            <a:srgbClr val="000000"/>
                          </a:solidFill>
                          <a:latin typeface="Calibri"/>
                        </a:rPr>
                        <a:t>436</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EDBD"/>
                    </a:solidFill>
                  </a:tcPr>
                </a:tc>
                <a:extLst>
                  <a:ext uri="{0D108BD9-81ED-4DB2-BD59-A6C34878D82A}">
                    <a16:rowId xmlns:a16="http://schemas.microsoft.com/office/drawing/2014/main" xmlns="" val="10020"/>
                  </a:ext>
                </a:extLst>
              </a:tr>
              <a:tr h="288032">
                <a:tc>
                  <a:txBody>
                    <a:bodyPr/>
                    <a:lstStyle/>
                    <a:p>
                      <a:pPr algn="l" fontAlgn="ctr"/>
                      <a:r>
                        <a:rPr lang="en-ZA" sz="1400" b="0" i="0" u="none" strike="noStrike" dirty="0" err="1" smtClean="0">
                          <a:solidFill>
                            <a:srgbClr val="000000"/>
                          </a:solidFill>
                          <a:latin typeface="Calibri"/>
                        </a:rPr>
                        <a:t>Tswaing</a:t>
                      </a:r>
                      <a:r>
                        <a:rPr lang="en-ZA" sz="1400" b="0" i="0" u="none" strike="noStrike" dirty="0" smtClean="0">
                          <a:solidFill>
                            <a:srgbClr val="000000"/>
                          </a:solidFill>
                          <a:latin typeface="Calibri"/>
                        </a:rPr>
                        <a:t> Delareyville </a:t>
                      </a:r>
                      <a:r>
                        <a:rPr lang="en-ZA" sz="1400" b="0" i="0" u="none" strike="noStrike" dirty="0" err="1" smtClean="0">
                          <a:solidFill>
                            <a:srgbClr val="000000"/>
                          </a:solidFill>
                          <a:latin typeface="Calibri"/>
                        </a:rPr>
                        <a:t>ext</a:t>
                      </a:r>
                      <a:r>
                        <a:rPr lang="en-ZA" sz="1400" b="0" i="0" u="none" strike="noStrike" dirty="0" smtClean="0">
                          <a:solidFill>
                            <a:srgbClr val="000000"/>
                          </a:solidFill>
                          <a:latin typeface="Calibri"/>
                        </a:rPr>
                        <a:t>: 8</a:t>
                      </a:r>
                      <a:endParaRPr lang="en-ZA" sz="1400" b="0" i="0" u="none" strike="noStrike" dirty="0">
                        <a:solidFill>
                          <a:srgbClr val="000000"/>
                        </a:solidFill>
                        <a:latin typeface="Calibri"/>
                      </a:endParaRPr>
                    </a:p>
                  </a:txBody>
                  <a:tcPr marL="108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EDBD"/>
                    </a:solidFill>
                  </a:tcPr>
                </a:tc>
                <a:tc gridSpan="6" vMerge="1">
                  <a:txBody>
                    <a:bodyPr/>
                    <a:lstStyle/>
                    <a:p>
                      <a:endParaRPr lang="en-ZA"/>
                    </a:p>
                  </a:txBody>
                  <a:tcPr/>
                </a:tc>
                <a:tc hMerge="1" vMerge="1">
                  <a:txBody>
                    <a:bodyPr/>
                    <a:lstStyle/>
                    <a:p>
                      <a:endParaRPr lang="en-ZA"/>
                    </a:p>
                  </a:txBody>
                  <a:tcPr/>
                </a:tc>
                <a:tc hMerge="1" vMerge="1">
                  <a:txBody>
                    <a:bodyPr/>
                    <a:lstStyle/>
                    <a:p>
                      <a:endParaRPr lang="en-ZA"/>
                    </a:p>
                  </a:txBody>
                  <a:tcPr/>
                </a:tc>
                <a:tc hMerge="1" vMerge="1">
                  <a:txBody>
                    <a:bodyPr/>
                    <a:lstStyle/>
                    <a:p>
                      <a:endParaRPr lang="en-ZA"/>
                    </a:p>
                  </a:txBody>
                  <a:tcPr/>
                </a:tc>
                <a:tc hMerge="1" vMerge="1">
                  <a:txBody>
                    <a:bodyPr/>
                    <a:lstStyle/>
                    <a:p>
                      <a:endParaRPr lang="en-ZA"/>
                    </a:p>
                  </a:txBody>
                  <a:tcPr/>
                </a:tc>
                <a:tc hMerge="1" vMerge="1">
                  <a:txBody>
                    <a:bodyPr/>
                    <a:lstStyle/>
                    <a:p>
                      <a:endParaRPr lang="en-ZA"/>
                    </a:p>
                  </a:txBody>
                  <a:tcPr/>
                </a:tc>
                <a:tc>
                  <a:txBody>
                    <a:bodyPr/>
                    <a:lstStyle/>
                    <a:p>
                      <a:pPr algn="r" fontAlgn="ctr"/>
                      <a:r>
                        <a:rPr lang="en-ZA" sz="1400" b="0" i="0" u="none" strike="noStrike" dirty="0">
                          <a:solidFill>
                            <a:srgbClr val="000000"/>
                          </a:solidFill>
                          <a:latin typeface="Calibri"/>
                        </a:rPr>
                        <a:t>998</a:t>
                      </a: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EDBD"/>
                    </a:solidFill>
                  </a:tcPr>
                </a:tc>
                <a:extLst>
                  <a:ext uri="{0D108BD9-81ED-4DB2-BD59-A6C34878D82A}">
                    <a16:rowId xmlns:a16="http://schemas.microsoft.com/office/drawing/2014/main" xmlns="" val="10021"/>
                  </a:ext>
                </a:extLst>
              </a:tr>
              <a:tr h="216654">
                <a:tc gridSpan="7">
                  <a:txBody>
                    <a:bodyPr/>
                    <a:lstStyle/>
                    <a:p>
                      <a:pPr algn="l" fontAlgn="ctr"/>
                      <a:r>
                        <a:rPr lang="en-ZA" sz="1400" b="1" i="0" u="none" strike="noStrike" dirty="0">
                          <a:solidFill>
                            <a:srgbClr val="000000"/>
                          </a:solidFill>
                          <a:latin typeface="+mn-lt"/>
                        </a:rPr>
                        <a:t>Grand Total</a:t>
                      </a:r>
                      <a:endParaRPr lang="en-ZA" sz="1400" b="0" i="0" u="none" strike="noStrike" dirty="0">
                        <a:solidFill>
                          <a:srgbClr val="000000"/>
                        </a:solidFill>
                        <a:latin typeface="Calibri"/>
                      </a:endParaRPr>
                    </a:p>
                  </a:txBody>
                  <a:tcPr marL="108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18D"/>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r" fontAlgn="ctr"/>
                      <a:r>
                        <a:rPr lang="en-ZA" sz="1400" b="1" i="0" u="none" strike="noStrike" dirty="0" smtClean="0">
                          <a:solidFill>
                            <a:srgbClr val="000000"/>
                          </a:solidFill>
                          <a:latin typeface="Calibri"/>
                        </a:rPr>
                        <a:t>7 019</a:t>
                      </a:r>
                      <a:endParaRPr lang="en-ZA" sz="1400" b="1" i="0" u="none" strike="noStrike" dirty="0">
                        <a:solidFill>
                          <a:srgbClr val="000000"/>
                        </a:solidFill>
                        <a:latin typeface="Calibri"/>
                      </a:endParaRPr>
                    </a:p>
                  </a:txBody>
                  <a:tcPr marL="0" marR="10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18D"/>
                    </a:solidFill>
                  </a:tcPr>
                </a:tc>
                <a:extLst>
                  <a:ext uri="{0D108BD9-81ED-4DB2-BD59-A6C34878D82A}">
                    <a16:rowId xmlns:a16="http://schemas.microsoft.com/office/drawing/2014/main" xmlns="" val="10022"/>
                  </a:ext>
                </a:extLst>
              </a:tr>
            </a:tbl>
          </a:graphicData>
        </a:graphic>
      </p:graphicFrame>
      <p:sp>
        <p:nvSpPr>
          <p:cNvPr id="7" name="Title 1"/>
          <p:cNvSpPr txBox="1">
            <a:spLocks/>
          </p:cNvSpPr>
          <p:nvPr/>
        </p:nvSpPr>
        <p:spPr bwMode="auto">
          <a:xfrm>
            <a:off x="763960" y="341040"/>
            <a:ext cx="8229600" cy="36004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ZA" sz="2800" b="1" i="0" u="none" strike="noStrike" kern="1200" cap="none" spc="0" normalizeH="0" baseline="0" noProof="0">
                <a:ln>
                  <a:noFill/>
                </a:ln>
                <a:solidFill>
                  <a:schemeClr val="tx1"/>
                </a:solidFill>
                <a:effectLst/>
                <a:uLnTx/>
                <a:uFillTx/>
                <a:latin typeface="+mj-lt"/>
                <a:ea typeface="+mj-ea"/>
                <a:cs typeface="+mj-cs"/>
              </a:rPr>
              <a:t>Delivery Summary per month</a:t>
            </a:r>
            <a:endParaRPr kumimoji="0" lang="en-ZA" sz="28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342" y="2948"/>
            <a:ext cx="8229600" cy="459830"/>
          </a:xfrm>
        </p:spPr>
        <p:txBody>
          <a:bodyPr>
            <a:normAutofit fontScale="90000"/>
          </a:bodyPr>
          <a:lstStyle/>
          <a:p>
            <a:r>
              <a:rPr lang="en-ZA" dirty="0" smtClean="0"/>
              <a:t>Delivery summary per municipality </a:t>
            </a:r>
            <a:endParaRPr lang="en-ZA" dirty="0"/>
          </a:p>
        </p:txBody>
      </p:sp>
      <p:sp>
        <p:nvSpPr>
          <p:cNvPr id="4" name="Slide Number Placeholder 3"/>
          <p:cNvSpPr>
            <a:spLocks noGrp="1"/>
          </p:cNvSpPr>
          <p:nvPr>
            <p:ph type="sldNum" sz="quarter" idx="12"/>
          </p:nvPr>
        </p:nvSpPr>
        <p:spPr/>
        <p:txBody>
          <a:bodyPr/>
          <a:lstStyle/>
          <a:p>
            <a:fld id="{7F5375EE-3D5C-4255-B701-DEE85BE8DFE9}" type="slidenum">
              <a:rPr lang="en-US" altLang="en-US" smtClean="0"/>
              <a:pPr/>
              <a:t>9</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xmlns="" val="2222073350"/>
              </p:ext>
            </p:extLst>
          </p:nvPr>
        </p:nvGraphicFramePr>
        <p:xfrm>
          <a:off x="395536" y="573659"/>
          <a:ext cx="8626560" cy="6060308"/>
        </p:xfrm>
        <a:graphic>
          <a:graphicData uri="http://schemas.openxmlformats.org/drawingml/2006/table">
            <a:tbl>
              <a:tblPr/>
              <a:tblGrid>
                <a:gridCol w="3235507">
                  <a:extLst>
                    <a:ext uri="{9D8B030D-6E8A-4147-A177-3AD203B41FA5}">
                      <a16:colId xmlns:a16="http://schemas.microsoft.com/office/drawing/2014/main" xmlns="" val="706381106"/>
                    </a:ext>
                  </a:extLst>
                </a:gridCol>
                <a:gridCol w="1206756">
                  <a:extLst>
                    <a:ext uri="{9D8B030D-6E8A-4147-A177-3AD203B41FA5}">
                      <a16:colId xmlns:a16="http://schemas.microsoft.com/office/drawing/2014/main" xmlns="" val="3739208295"/>
                    </a:ext>
                  </a:extLst>
                </a:gridCol>
                <a:gridCol w="1451605">
                  <a:extLst>
                    <a:ext uri="{9D8B030D-6E8A-4147-A177-3AD203B41FA5}">
                      <a16:colId xmlns:a16="http://schemas.microsoft.com/office/drawing/2014/main" xmlns="" val="1143807605"/>
                    </a:ext>
                  </a:extLst>
                </a:gridCol>
                <a:gridCol w="1246108">
                  <a:extLst>
                    <a:ext uri="{9D8B030D-6E8A-4147-A177-3AD203B41FA5}">
                      <a16:colId xmlns:a16="http://schemas.microsoft.com/office/drawing/2014/main" xmlns="" val="4006162449"/>
                    </a:ext>
                  </a:extLst>
                </a:gridCol>
                <a:gridCol w="1486584">
                  <a:extLst>
                    <a:ext uri="{9D8B030D-6E8A-4147-A177-3AD203B41FA5}">
                      <a16:colId xmlns:a16="http://schemas.microsoft.com/office/drawing/2014/main" xmlns="" val="3085868826"/>
                    </a:ext>
                  </a:extLst>
                </a:gridCol>
              </a:tblGrid>
              <a:tr h="160683">
                <a:tc>
                  <a:txBody>
                    <a:bodyPr/>
                    <a:lstStyle/>
                    <a:p>
                      <a:pPr algn="l" fontAlgn="b"/>
                      <a:r>
                        <a:rPr lang="en-ZA" sz="1400" b="0" i="0" u="none" strike="noStrike" dirty="0">
                          <a:solidFill>
                            <a:srgbClr val="000000"/>
                          </a:solidFill>
                          <a:effectLst/>
                          <a:latin typeface="Calibri" panose="020F0502020204030204" pitchFamily="34" charset="0"/>
                        </a:rPr>
                        <a:t>Municipality</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en-ZA" sz="1400" b="0" i="0" u="none" strike="noStrike">
                          <a:solidFill>
                            <a:srgbClr val="000000"/>
                          </a:solidFill>
                          <a:effectLst/>
                          <a:latin typeface="Calibri" panose="020F0502020204030204" pitchFamily="34" charset="0"/>
                        </a:rPr>
                        <a:t>Sites Planned</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en-ZA" sz="1400" b="0" i="0" u="none" strike="noStrike">
                          <a:solidFill>
                            <a:srgbClr val="000000"/>
                          </a:solidFill>
                          <a:effectLst/>
                          <a:latin typeface="Calibri" panose="020F0502020204030204" pitchFamily="34" charset="0"/>
                        </a:rPr>
                        <a:t>Sites Completed</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en-ZA" sz="1400" b="0" i="0" u="none" strike="noStrike">
                          <a:solidFill>
                            <a:srgbClr val="000000"/>
                          </a:solidFill>
                          <a:effectLst/>
                          <a:latin typeface="Calibri" panose="020F0502020204030204" pitchFamily="34" charset="0"/>
                        </a:rPr>
                        <a:t>Units Planned</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en-ZA" sz="1400" b="0" i="0" u="none" strike="noStrike" dirty="0">
                          <a:solidFill>
                            <a:srgbClr val="000000"/>
                          </a:solidFill>
                          <a:effectLst/>
                          <a:latin typeface="Calibri" panose="020F0502020204030204" pitchFamily="34" charset="0"/>
                        </a:rPr>
                        <a:t>Units Completed</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xmlns="" val="827024158"/>
                  </a:ext>
                </a:extLst>
              </a:tr>
              <a:tr h="160683">
                <a:tc>
                  <a:txBody>
                    <a:bodyPr/>
                    <a:lstStyle/>
                    <a:p>
                      <a:pPr algn="l" fontAlgn="b"/>
                      <a:r>
                        <a:rPr lang="en-ZA" sz="1400" b="0" i="0" u="none" strike="noStrike" dirty="0">
                          <a:solidFill>
                            <a:srgbClr val="000000"/>
                          </a:solidFill>
                          <a:effectLst/>
                          <a:latin typeface="Calibri" panose="020F0502020204030204" pitchFamily="34" charset="0"/>
                        </a:rPr>
                        <a:t>Bojanala Platinum District</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ZA" sz="1400" b="0" i="0" u="none" strike="noStrike" dirty="0">
                          <a:solidFill>
                            <a:srgbClr val="000000"/>
                          </a:solidFill>
                          <a:effectLst/>
                          <a:latin typeface="Calibri" panose="020F0502020204030204" pitchFamily="34" charset="0"/>
                        </a:rPr>
                        <a:t>1600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ZA" sz="1400" b="0" i="0" u="none" strike="noStrike" dirty="0">
                          <a:solidFill>
                            <a:srgbClr val="000000"/>
                          </a:solidFill>
                          <a:effectLst/>
                          <a:latin typeface="Calibri" panose="020F0502020204030204" pitchFamily="34" charset="0"/>
                        </a:rPr>
                        <a:t>1433</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ZA" sz="1400" b="0" i="0" u="none" strike="noStrike" dirty="0">
                          <a:solidFill>
                            <a:srgbClr val="000000"/>
                          </a:solidFill>
                          <a:effectLst/>
                          <a:latin typeface="Calibri" panose="020F0502020204030204" pitchFamily="34" charset="0"/>
                        </a:rPr>
                        <a:t>4153</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ZA" sz="1400" b="0" i="0" u="none" strike="noStrike" dirty="0">
                          <a:solidFill>
                            <a:srgbClr val="000000"/>
                          </a:solidFill>
                          <a:effectLst/>
                          <a:latin typeface="Calibri" panose="020F0502020204030204" pitchFamily="34" charset="0"/>
                        </a:rPr>
                        <a:t>833</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xmlns="" val="1347622650"/>
                  </a:ext>
                </a:extLst>
              </a:tr>
              <a:tr h="160683">
                <a:tc>
                  <a:txBody>
                    <a:bodyPr/>
                    <a:lstStyle/>
                    <a:p>
                      <a:pPr algn="l" fontAlgn="b"/>
                      <a:r>
                        <a:rPr lang="en-ZA" sz="1400" b="0" i="0" u="none" strike="noStrike">
                          <a:solidFill>
                            <a:srgbClr val="000000"/>
                          </a:solidFill>
                          <a:effectLst/>
                          <a:latin typeface="Calibri" panose="020F0502020204030204" pitchFamily="34" charset="0"/>
                        </a:rPr>
                        <a:t>Madibeng</a:t>
                      </a:r>
                    </a:p>
                  </a:txBody>
                  <a:tcPr marL="75433"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167</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721</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302</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58929674"/>
                  </a:ext>
                </a:extLst>
              </a:tr>
              <a:tr h="160683">
                <a:tc>
                  <a:txBody>
                    <a:bodyPr/>
                    <a:lstStyle/>
                    <a:p>
                      <a:pPr algn="l" fontAlgn="b"/>
                      <a:r>
                        <a:rPr lang="en-ZA" sz="1400" b="0" i="0" u="none" strike="noStrike">
                          <a:solidFill>
                            <a:srgbClr val="000000"/>
                          </a:solidFill>
                          <a:effectLst/>
                          <a:latin typeface="Calibri" panose="020F0502020204030204" pitchFamily="34" charset="0"/>
                        </a:rPr>
                        <a:t>Moretele</a:t>
                      </a:r>
                    </a:p>
                  </a:txBody>
                  <a:tcPr marL="75433"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544</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11</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25652480"/>
                  </a:ext>
                </a:extLst>
              </a:tr>
              <a:tr h="160683">
                <a:tc>
                  <a:txBody>
                    <a:bodyPr/>
                    <a:lstStyle/>
                    <a:p>
                      <a:pPr algn="l" fontAlgn="b"/>
                      <a:r>
                        <a:rPr lang="en-ZA" sz="1400" b="0" i="0" u="none" strike="noStrike">
                          <a:solidFill>
                            <a:srgbClr val="000000"/>
                          </a:solidFill>
                          <a:effectLst/>
                          <a:latin typeface="Calibri" panose="020F0502020204030204" pitchFamily="34" charset="0"/>
                        </a:rPr>
                        <a:t>Moses Kotane</a:t>
                      </a:r>
                    </a:p>
                  </a:txBody>
                  <a:tcPr marL="75433"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875</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245</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7166618"/>
                  </a:ext>
                </a:extLst>
              </a:tr>
              <a:tr h="160683">
                <a:tc>
                  <a:txBody>
                    <a:bodyPr/>
                    <a:lstStyle/>
                    <a:p>
                      <a:pPr algn="l" fontAlgn="b"/>
                      <a:r>
                        <a:rPr lang="en-ZA" sz="1400" b="0" i="0" u="none" strike="noStrike">
                          <a:solidFill>
                            <a:srgbClr val="000000"/>
                          </a:solidFill>
                          <a:effectLst/>
                          <a:latin typeface="Calibri" panose="020F0502020204030204" pitchFamily="34" charset="0"/>
                        </a:rPr>
                        <a:t>Rustenburg</a:t>
                      </a:r>
                    </a:p>
                  </a:txBody>
                  <a:tcPr marL="75433"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1433</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1433</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1599</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100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29603236"/>
                  </a:ext>
                </a:extLst>
              </a:tr>
              <a:tr h="160683">
                <a:tc>
                  <a:txBody>
                    <a:bodyPr/>
                    <a:lstStyle/>
                    <a:p>
                      <a:pPr algn="l" fontAlgn="b"/>
                      <a:r>
                        <a:rPr lang="en-ZA" sz="1400" b="0" i="0" u="none" strike="noStrike">
                          <a:solidFill>
                            <a:srgbClr val="000000"/>
                          </a:solidFill>
                          <a:effectLst/>
                          <a:latin typeface="Calibri" panose="020F0502020204030204" pitchFamily="34" charset="0"/>
                        </a:rPr>
                        <a:t>Kgetlengrivier</a:t>
                      </a:r>
                    </a:p>
                  </a:txBody>
                  <a:tcPr marL="75433"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414</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175</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04785715"/>
                  </a:ext>
                </a:extLst>
              </a:tr>
              <a:tr h="295042">
                <a:tc>
                  <a:txBody>
                    <a:bodyPr/>
                    <a:lstStyle/>
                    <a:p>
                      <a:pPr algn="l" fontAlgn="b"/>
                      <a:r>
                        <a:rPr lang="en-ZA" sz="1400" b="0" i="0" u="none" strike="noStrike">
                          <a:solidFill>
                            <a:srgbClr val="000000"/>
                          </a:solidFill>
                          <a:effectLst/>
                          <a:latin typeface="Calibri" panose="020F0502020204030204" pitchFamily="34" charset="0"/>
                        </a:rPr>
                        <a:t>Dr Kenneth Kaunda District</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ZA" sz="1400" b="0" i="0" u="none" strike="noStrike">
                          <a:solidFill>
                            <a:srgbClr val="000000"/>
                          </a:solidFill>
                          <a:effectLst/>
                          <a:latin typeface="Calibri" panose="020F0502020204030204" pitchFamily="34" charset="0"/>
                        </a:rPr>
                        <a:t>2349</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ZA" sz="1400" b="0" i="0" u="none" strike="noStrike">
                          <a:solidFill>
                            <a:srgbClr val="000000"/>
                          </a:solidFill>
                          <a:effectLst/>
                          <a:latin typeface="Calibri" panose="020F0502020204030204" pitchFamily="34" charset="0"/>
                        </a:rPr>
                        <a:t>1318</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ZA" sz="1400" b="0" i="0" u="none" strike="noStrike">
                          <a:solidFill>
                            <a:srgbClr val="000000"/>
                          </a:solidFill>
                          <a:effectLst/>
                          <a:latin typeface="Calibri" panose="020F0502020204030204" pitchFamily="34" charset="0"/>
                        </a:rPr>
                        <a:t>2615</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ZA" sz="1400" b="0" i="0" u="none" strike="noStrike">
                          <a:solidFill>
                            <a:srgbClr val="000000"/>
                          </a:solidFill>
                          <a:effectLst/>
                          <a:latin typeface="Calibri" panose="020F0502020204030204" pitchFamily="34" charset="0"/>
                        </a:rPr>
                        <a:t>1666</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xmlns="" val="1186111932"/>
                  </a:ext>
                </a:extLst>
              </a:tr>
              <a:tr h="160683">
                <a:tc>
                  <a:txBody>
                    <a:bodyPr/>
                    <a:lstStyle/>
                    <a:p>
                      <a:pPr algn="l" fontAlgn="b"/>
                      <a:r>
                        <a:rPr lang="en-ZA" sz="1400" b="0" i="0" u="none" strike="noStrike">
                          <a:solidFill>
                            <a:srgbClr val="000000"/>
                          </a:solidFill>
                          <a:effectLst/>
                          <a:latin typeface="Calibri" panose="020F0502020204030204" pitchFamily="34" charset="0"/>
                        </a:rPr>
                        <a:t>Maquassi Hills</a:t>
                      </a:r>
                    </a:p>
                  </a:txBody>
                  <a:tcPr marL="75433"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1053</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32</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23</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06772255"/>
                  </a:ext>
                </a:extLst>
              </a:tr>
              <a:tr h="160683">
                <a:tc>
                  <a:txBody>
                    <a:bodyPr/>
                    <a:lstStyle/>
                    <a:p>
                      <a:pPr algn="l" fontAlgn="b"/>
                      <a:r>
                        <a:rPr lang="en-ZA" sz="1400" b="0" i="0" u="none" strike="noStrike">
                          <a:solidFill>
                            <a:srgbClr val="000000"/>
                          </a:solidFill>
                          <a:effectLst/>
                          <a:latin typeface="Calibri" panose="020F0502020204030204" pitchFamily="34" charset="0"/>
                        </a:rPr>
                        <a:t>Matlosana</a:t>
                      </a:r>
                    </a:p>
                  </a:txBody>
                  <a:tcPr marL="75433"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317</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1656</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1388</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10233605"/>
                  </a:ext>
                </a:extLst>
              </a:tr>
              <a:tr h="160683">
                <a:tc>
                  <a:txBody>
                    <a:bodyPr/>
                    <a:lstStyle/>
                    <a:p>
                      <a:pPr algn="l" fontAlgn="b"/>
                      <a:r>
                        <a:rPr lang="en-ZA" sz="1400" b="0" i="0" u="none" strike="noStrike">
                          <a:solidFill>
                            <a:srgbClr val="000000"/>
                          </a:solidFill>
                          <a:effectLst/>
                          <a:latin typeface="Calibri" panose="020F0502020204030204" pitchFamily="34" charset="0"/>
                        </a:rPr>
                        <a:t>Tlokwe/Ventersdorp</a:t>
                      </a:r>
                    </a:p>
                  </a:txBody>
                  <a:tcPr marL="75433"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98663756"/>
                  </a:ext>
                </a:extLst>
              </a:tr>
              <a:tr h="160683">
                <a:tc>
                  <a:txBody>
                    <a:bodyPr/>
                    <a:lstStyle/>
                    <a:p>
                      <a:pPr algn="l" fontAlgn="b"/>
                      <a:r>
                        <a:rPr lang="en-ZA" sz="1400" b="0" i="0" u="none" strike="noStrike">
                          <a:solidFill>
                            <a:srgbClr val="000000"/>
                          </a:solidFill>
                          <a:effectLst/>
                          <a:latin typeface="Calibri" panose="020F0502020204030204" pitchFamily="34" charset="0"/>
                        </a:rPr>
                        <a:t>JB Marks</a:t>
                      </a:r>
                    </a:p>
                  </a:txBody>
                  <a:tcPr marL="75433"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979</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1318</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927</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255</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11397348"/>
                  </a:ext>
                </a:extLst>
              </a:tr>
              <a:tr h="160683">
                <a:tc>
                  <a:txBody>
                    <a:bodyPr/>
                    <a:lstStyle/>
                    <a:p>
                      <a:pPr algn="l" fontAlgn="b"/>
                      <a:r>
                        <a:rPr lang="it-IT" sz="1400" b="0" i="0" u="none" strike="noStrike">
                          <a:solidFill>
                            <a:srgbClr val="000000"/>
                          </a:solidFill>
                          <a:effectLst/>
                          <a:latin typeface="Calibri" panose="020F0502020204030204" pitchFamily="34" charset="0"/>
                        </a:rPr>
                        <a:t>Dr Ruth Segomotsi Mompati District</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ZA" sz="1400" b="0" i="0" u="none" strike="noStrike">
                          <a:solidFill>
                            <a:srgbClr val="000000"/>
                          </a:solidFill>
                          <a:effectLst/>
                          <a:latin typeface="Calibri" panose="020F0502020204030204" pitchFamily="34" charset="0"/>
                        </a:rPr>
                        <a:t>800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ZA" sz="1400" b="0" i="0" u="none" strike="noStrike">
                          <a:solidFill>
                            <a:srgbClr val="000000"/>
                          </a:solidFill>
                          <a:effectLst/>
                          <a:latin typeface="Calibri" panose="020F0502020204030204" pitchFamily="34" charset="0"/>
                        </a:rPr>
                        <a:t>88</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ZA" sz="1400" b="0" i="0" u="none" strike="noStrike">
                          <a:solidFill>
                            <a:srgbClr val="000000"/>
                          </a:solidFill>
                          <a:effectLst/>
                          <a:latin typeface="Calibri" panose="020F0502020204030204" pitchFamily="34" charset="0"/>
                        </a:rPr>
                        <a:t>2491</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ZA" sz="1400" b="0" i="0" u="none" strike="noStrike">
                          <a:solidFill>
                            <a:srgbClr val="000000"/>
                          </a:solidFill>
                          <a:effectLst/>
                          <a:latin typeface="Calibri" panose="020F0502020204030204" pitchFamily="34" charset="0"/>
                        </a:rPr>
                        <a:t>1371</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xmlns="" val="2955276354"/>
                  </a:ext>
                </a:extLst>
              </a:tr>
              <a:tr h="160683">
                <a:tc>
                  <a:txBody>
                    <a:bodyPr/>
                    <a:lstStyle/>
                    <a:p>
                      <a:pPr algn="l" fontAlgn="b"/>
                      <a:r>
                        <a:rPr lang="en-ZA" sz="1400" b="0" i="0" u="none" strike="noStrike">
                          <a:solidFill>
                            <a:srgbClr val="000000"/>
                          </a:solidFill>
                          <a:effectLst/>
                          <a:latin typeface="Calibri" panose="020F0502020204030204" pitchFamily="34" charset="0"/>
                        </a:rPr>
                        <a:t>Greater Taung</a:t>
                      </a:r>
                    </a:p>
                  </a:txBody>
                  <a:tcPr marL="75433"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477</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410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31928781"/>
                  </a:ext>
                </a:extLst>
              </a:tr>
              <a:tr h="160683">
                <a:tc>
                  <a:txBody>
                    <a:bodyPr/>
                    <a:lstStyle/>
                    <a:p>
                      <a:pPr algn="l" fontAlgn="b"/>
                      <a:r>
                        <a:rPr lang="en-ZA" sz="1400" b="0" i="0" u="none" strike="noStrike">
                          <a:solidFill>
                            <a:srgbClr val="000000"/>
                          </a:solidFill>
                          <a:effectLst/>
                          <a:latin typeface="Calibri" panose="020F0502020204030204" pitchFamily="34" charset="0"/>
                        </a:rPr>
                        <a:t>Kagisano-Molopo</a:t>
                      </a:r>
                    </a:p>
                  </a:txBody>
                  <a:tcPr marL="75433"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357</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51</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87217466"/>
                  </a:ext>
                </a:extLst>
              </a:tr>
              <a:tr h="160683">
                <a:tc>
                  <a:txBody>
                    <a:bodyPr/>
                    <a:lstStyle/>
                    <a:p>
                      <a:pPr algn="l" fontAlgn="b"/>
                      <a:r>
                        <a:rPr lang="en-ZA" sz="1400" b="0" i="0" u="none" strike="noStrike">
                          <a:solidFill>
                            <a:srgbClr val="000000"/>
                          </a:solidFill>
                          <a:effectLst/>
                          <a:latin typeface="Calibri" panose="020F0502020204030204" pitchFamily="34" charset="0"/>
                        </a:rPr>
                        <a:t>Lekwa-Teemane</a:t>
                      </a:r>
                    </a:p>
                  </a:txBody>
                  <a:tcPr marL="75433"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738</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624</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0738223"/>
                  </a:ext>
                </a:extLst>
              </a:tr>
              <a:tr h="160683">
                <a:tc>
                  <a:txBody>
                    <a:bodyPr/>
                    <a:lstStyle/>
                    <a:p>
                      <a:pPr algn="l" fontAlgn="b"/>
                      <a:r>
                        <a:rPr lang="en-ZA" sz="1400" b="0" i="0" u="none" strike="noStrike">
                          <a:solidFill>
                            <a:srgbClr val="000000"/>
                          </a:solidFill>
                          <a:effectLst/>
                          <a:latin typeface="Calibri" panose="020F0502020204030204" pitchFamily="34" charset="0"/>
                        </a:rPr>
                        <a:t>Mamusa</a:t>
                      </a:r>
                    </a:p>
                  </a:txBody>
                  <a:tcPr marL="75433"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500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502</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69</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12790553"/>
                  </a:ext>
                </a:extLst>
              </a:tr>
              <a:tr h="160683">
                <a:tc>
                  <a:txBody>
                    <a:bodyPr/>
                    <a:lstStyle/>
                    <a:p>
                      <a:pPr algn="l" fontAlgn="b"/>
                      <a:r>
                        <a:rPr lang="en-ZA" sz="1400" b="0" i="0" u="none" strike="noStrike">
                          <a:solidFill>
                            <a:srgbClr val="000000"/>
                          </a:solidFill>
                          <a:effectLst/>
                          <a:latin typeface="Calibri" panose="020F0502020204030204" pitchFamily="34" charset="0"/>
                        </a:rPr>
                        <a:t>Naledi</a:t>
                      </a:r>
                    </a:p>
                  </a:txBody>
                  <a:tcPr marL="75433"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300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88</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417</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217</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36735046"/>
                  </a:ext>
                </a:extLst>
              </a:tr>
              <a:tr h="160683">
                <a:tc>
                  <a:txBody>
                    <a:bodyPr/>
                    <a:lstStyle/>
                    <a:p>
                      <a:pPr algn="l" fontAlgn="b"/>
                      <a:r>
                        <a:rPr lang="en-ZA" sz="1400" b="0" i="0" u="none" strike="noStrike">
                          <a:solidFill>
                            <a:srgbClr val="000000"/>
                          </a:solidFill>
                          <a:effectLst/>
                          <a:latin typeface="Calibri" panose="020F0502020204030204" pitchFamily="34" charset="0"/>
                        </a:rPr>
                        <a:t>Ngaka Modiri Molema District</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ZA" sz="1400" b="0" i="0" u="none" strike="noStrike">
                          <a:solidFill>
                            <a:srgbClr val="000000"/>
                          </a:solidFill>
                          <a:effectLst/>
                          <a:latin typeface="Calibri" panose="020F0502020204030204" pitchFamily="34" charset="0"/>
                        </a:rPr>
                        <a:t>500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ZA" sz="1400" b="0" i="0" u="none" strike="noStrike">
                          <a:solidFill>
                            <a:srgbClr val="000000"/>
                          </a:solidFill>
                          <a:effectLst/>
                          <a:latin typeface="Calibri" panose="020F0502020204030204" pitchFamily="34" charset="0"/>
                        </a:rPr>
                        <a:t>211</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ZA" sz="1400" b="0" i="0" u="none" strike="noStrike">
                          <a:solidFill>
                            <a:srgbClr val="000000"/>
                          </a:solidFill>
                          <a:effectLst/>
                          <a:latin typeface="Calibri" panose="020F0502020204030204" pitchFamily="34" charset="0"/>
                        </a:rPr>
                        <a:t>3259</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ZA" sz="1400" b="0" i="0" u="none" strike="noStrike">
                          <a:solidFill>
                            <a:srgbClr val="000000"/>
                          </a:solidFill>
                          <a:effectLst/>
                          <a:latin typeface="Calibri" panose="020F0502020204030204" pitchFamily="34" charset="0"/>
                        </a:rPr>
                        <a:t>1185</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xmlns="" val="1401802989"/>
                  </a:ext>
                </a:extLst>
              </a:tr>
              <a:tr h="160683">
                <a:tc>
                  <a:txBody>
                    <a:bodyPr/>
                    <a:lstStyle/>
                    <a:p>
                      <a:pPr algn="l" fontAlgn="b"/>
                      <a:r>
                        <a:rPr lang="en-ZA" sz="1400" b="0" i="0" u="none" strike="noStrike">
                          <a:solidFill>
                            <a:srgbClr val="000000"/>
                          </a:solidFill>
                          <a:effectLst/>
                          <a:latin typeface="Calibri" panose="020F0502020204030204" pitchFamily="34" charset="0"/>
                        </a:rPr>
                        <a:t>Ditsobotla</a:t>
                      </a:r>
                    </a:p>
                  </a:txBody>
                  <a:tcPr marL="75433"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500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211</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742</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505</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76725053"/>
                  </a:ext>
                </a:extLst>
              </a:tr>
              <a:tr h="160683">
                <a:tc>
                  <a:txBody>
                    <a:bodyPr/>
                    <a:lstStyle/>
                    <a:p>
                      <a:pPr algn="l" fontAlgn="b"/>
                      <a:r>
                        <a:rPr lang="en-ZA" sz="1400" b="0" i="0" u="none" strike="noStrike">
                          <a:solidFill>
                            <a:srgbClr val="000000"/>
                          </a:solidFill>
                          <a:effectLst/>
                          <a:latin typeface="Calibri" panose="020F0502020204030204" pitchFamily="34" charset="0"/>
                        </a:rPr>
                        <a:t>Ramotshere Moiloa</a:t>
                      </a:r>
                    </a:p>
                  </a:txBody>
                  <a:tcPr marL="75433"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444</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59</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11587594"/>
                  </a:ext>
                </a:extLst>
              </a:tr>
              <a:tr h="160683">
                <a:tc>
                  <a:txBody>
                    <a:bodyPr/>
                    <a:lstStyle/>
                    <a:p>
                      <a:pPr algn="l" fontAlgn="b"/>
                      <a:r>
                        <a:rPr lang="en-ZA" sz="1400" b="0" i="0" u="none" strike="noStrike">
                          <a:solidFill>
                            <a:srgbClr val="000000"/>
                          </a:solidFill>
                          <a:effectLst/>
                          <a:latin typeface="Calibri" panose="020F0502020204030204" pitchFamily="34" charset="0"/>
                        </a:rPr>
                        <a:t>Ratlou</a:t>
                      </a:r>
                    </a:p>
                  </a:txBody>
                  <a:tcPr marL="75433"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476</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28485329"/>
                  </a:ext>
                </a:extLst>
              </a:tr>
              <a:tr h="160683">
                <a:tc>
                  <a:txBody>
                    <a:bodyPr/>
                    <a:lstStyle/>
                    <a:p>
                      <a:pPr algn="l" fontAlgn="b"/>
                      <a:r>
                        <a:rPr lang="en-ZA" sz="1400" b="0" i="0" u="none" strike="noStrike">
                          <a:solidFill>
                            <a:srgbClr val="000000"/>
                          </a:solidFill>
                          <a:effectLst/>
                          <a:latin typeface="Calibri" panose="020F0502020204030204" pitchFamily="34" charset="0"/>
                        </a:rPr>
                        <a:t>Tswaing</a:t>
                      </a:r>
                    </a:p>
                  </a:txBody>
                  <a:tcPr marL="75433"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686</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101</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67286318"/>
                  </a:ext>
                </a:extLst>
              </a:tr>
              <a:tr h="160683">
                <a:tc>
                  <a:txBody>
                    <a:bodyPr/>
                    <a:lstStyle/>
                    <a:p>
                      <a:pPr algn="l" fontAlgn="b"/>
                      <a:r>
                        <a:rPr lang="en-ZA" sz="1400" b="0" i="0" u="none" strike="noStrike">
                          <a:solidFill>
                            <a:srgbClr val="000000"/>
                          </a:solidFill>
                          <a:effectLst/>
                          <a:latin typeface="Calibri" panose="020F0502020204030204" pitchFamily="34" charset="0"/>
                        </a:rPr>
                        <a:t>Mahikeng</a:t>
                      </a:r>
                    </a:p>
                  </a:txBody>
                  <a:tcPr marL="75433"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911</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520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60176283"/>
                  </a:ext>
                </a:extLst>
              </a:tr>
              <a:tr h="160683">
                <a:tc>
                  <a:txBody>
                    <a:bodyPr/>
                    <a:lstStyle/>
                    <a:p>
                      <a:pPr algn="l" fontAlgn="b"/>
                      <a:r>
                        <a:rPr lang="en-ZA" sz="1400" b="0" i="0" u="none" strike="noStrike">
                          <a:solidFill>
                            <a:srgbClr val="000000"/>
                          </a:solidFill>
                          <a:effectLst/>
                          <a:latin typeface="Calibri" panose="020F0502020204030204" pitchFamily="34" charset="0"/>
                        </a:rPr>
                        <a:t>North West Provincial</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ZA" sz="1400" b="0" i="0" u="none" strike="noStrike">
                          <a:solidFill>
                            <a:srgbClr val="000000"/>
                          </a:solidFill>
                          <a:effectLst/>
                          <a:latin typeface="Calibri" panose="020F0502020204030204" pitchFamily="34" charset="0"/>
                        </a:rPr>
                        <a:t>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ZA" sz="1400" b="0" i="0" u="none" strike="noStrike">
                          <a:solidFill>
                            <a:srgbClr val="000000"/>
                          </a:solidFill>
                          <a:effectLst/>
                          <a:latin typeface="Calibri" panose="020F0502020204030204" pitchFamily="34" charset="0"/>
                        </a:rPr>
                        <a:t>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ZA" sz="1400" b="0" i="0" u="none" strike="noStrike">
                          <a:solidFill>
                            <a:srgbClr val="000000"/>
                          </a:solidFill>
                          <a:effectLst/>
                          <a:latin typeface="Calibri" panose="020F0502020204030204" pitchFamily="34" charset="0"/>
                        </a:rPr>
                        <a:t>100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ZA" sz="1400" b="0" i="0" u="none" strike="noStrike">
                          <a:solidFill>
                            <a:srgbClr val="000000"/>
                          </a:solidFill>
                          <a:effectLst/>
                          <a:latin typeface="Calibri" panose="020F0502020204030204" pitchFamily="34" charset="0"/>
                        </a:rPr>
                        <a:t>230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xmlns="" val="3051772303"/>
                  </a:ext>
                </a:extLst>
              </a:tr>
              <a:tr h="195785">
                <a:tc>
                  <a:txBody>
                    <a:bodyPr/>
                    <a:lstStyle/>
                    <a:p>
                      <a:pPr algn="l" fontAlgn="b"/>
                      <a:r>
                        <a:rPr lang="en-ZA" sz="1400" b="0" i="0" u="none" strike="noStrike">
                          <a:solidFill>
                            <a:srgbClr val="000000"/>
                          </a:solidFill>
                          <a:effectLst/>
                          <a:latin typeface="Calibri" panose="020F0502020204030204" pitchFamily="34" charset="0"/>
                        </a:rPr>
                        <a:t>North West Provincial</a:t>
                      </a:r>
                    </a:p>
                  </a:txBody>
                  <a:tcPr marL="75433"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100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230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388949"/>
                  </a:ext>
                </a:extLst>
              </a:tr>
              <a:tr h="160683">
                <a:tc>
                  <a:txBody>
                    <a:bodyPr/>
                    <a:lstStyle/>
                    <a:p>
                      <a:pPr algn="l" fontAlgn="b"/>
                      <a:r>
                        <a:rPr lang="en-ZA" sz="1400" b="1" i="0" u="none" strike="noStrike">
                          <a:solidFill>
                            <a:srgbClr val="000000"/>
                          </a:solidFill>
                          <a:effectLst/>
                          <a:latin typeface="Calibri" panose="020F0502020204030204" pitchFamily="34" charset="0"/>
                        </a:rPr>
                        <a:t>Grand Total</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1" i="0" u="none" strike="noStrike">
                          <a:solidFill>
                            <a:srgbClr val="000000"/>
                          </a:solidFill>
                          <a:effectLst/>
                          <a:latin typeface="Calibri" panose="020F0502020204030204" pitchFamily="34" charset="0"/>
                        </a:rPr>
                        <a:t>5249</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1" i="0" u="none" strike="noStrike">
                          <a:solidFill>
                            <a:srgbClr val="000000"/>
                          </a:solidFill>
                          <a:effectLst/>
                          <a:latin typeface="Calibri" panose="020F0502020204030204" pitchFamily="34" charset="0"/>
                        </a:rPr>
                        <a:t>3050</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1" i="0" u="none" strike="noStrike">
                          <a:solidFill>
                            <a:srgbClr val="000000"/>
                          </a:solidFill>
                          <a:effectLst/>
                          <a:latin typeface="Calibri" panose="020F0502020204030204" pitchFamily="34" charset="0"/>
                        </a:rPr>
                        <a:t>12618</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Calibri" panose="020F0502020204030204" pitchFamily="34" charset="0"/>
                        </a:rPr>
                        <a:t>5285</a:t>
                      </a:r>
                    </a:p>
                  </a:txBody>
                  <a:tcPr marL="8381" marR="8381" marT="83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11118502"/>
                  </a:ext>
                </a:extLst>
              </a:tr>
            </a:tbl>
          </a:graphicData>
        </a:graphic>
      </p:graphicFrame>
    </p:spTree>
    <p:extLst>
      <p:ext uri="{BB962C8B-B14F-4D97-AF65-F5344CB8AC3E}">
        <p14:creationId xmlns:p14="http://schemas.microsoft.com/office/powerpoint/2010/main" xmlns="" val="2586360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26048</TotalTime>
  <Words>1684</Words>
  <Application>Microsoft Office PowerPoint</Application>
  <PresentationFormat>On-screen Show (4:3)</PresentationFormat>
  <Paragraphs>659</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2017/18 Financial Year:  Status Report to Parliament </vt:lpstr>
      <vt:lpstr>Contents</vt:lpstr>
      <vt:lpstr>Aim</vt:lpstr>
      <vt:lpstr>Background </vt:lpstr>
      <vt:lpstr>Background</vt:lpstr>
      <vt:lpstr>Financial Performance</vt:lpstr>
      <vt:lpstr>Expenditure Summary: Graph</vt:lpstr>
      <vt:lpstr>Slide 8</vt:lpstr>
      <vt:lpstr>Delivery summary per municipality </vt:lpstr>
      <vt:lpstr>Delivery Summary per month: Graph</vt:lpstr>
      <vt:lpstr>Revitalisation of distressed mining communities</vt:lpstr>
      <vt:lpstr>MTSF Objectives</vt:lpstr>
      <vt:lpstr>Title deeds projects</vt:lpstr>
      <vt:lpstr>23 February claim status</vt:lpstr>
      <vt:lpstr>Key Interventions: Projects with a potential to deliver</vt:lpstr>
      <vt:lpstr>HDA </vt:lpstr>
      <vt:lpstr>CRUs </vt:lpstr>
      <vt:lpstr>NHBRC</vt:lpstr>
      <vt:lpstr>NHBRC Enrolments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Dips</dc:creator>
  <cp:lastModifiedBy>PUMZA</cp:lastModifiedBy>
  <cp:revision>296</cp:revision>
  <dcterms:created xsi:type="dcterms:W3CDTF">2010-06-08T06:36:39Z</dcterms:created>
  <dcterms:modified xsi:type="dcterms:W3CDTF">2018-02-28T09:38:44Z</dcterms:modified>
</cp:coreProperties>
</file>