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  <p:sldMasterId id="2147483686" r:id="rId3"/>
  </p:sldMasterIdLst>
  <p:notesMasterIdLst>
    <p:notesMasterId r:id="rId18"/>
  </p:notesMasterIdLst>
  <p:sldIdLst>
    <p:sldId id="284" r:id="rId4"/>
    <p:sldId id="285" r:id="rId5"/>
    <p:sldId id="302" r:id="rId6"/>
    <p:sldId id="318" r:id="rId7"/>
    <p:sldId id="303" r:id="rId8"/>
    <p:sldId id="304" r:id="rId9"/>
    <p:sldId id="307" r:id="rId10"/>
    <p:sldId id="322" r:id="rId11"/>
    <p:sldId id="327" r:id="rId12"/>
    <p:sldId id="312" r:id="rId13"/>
    <p:sldId id="313" r:id="rId14"/>
    <p:sldId id="317" r:id="rId15"/>
    <p:sldId id="320" r:id="rId16"/>
    <p:sldId id="330" r:id="rId17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FF6666"/>
    <a:srgbClr val="92D050"/>
    <a:srgbClr val="FFFF80"/>
    <a:srgbClr val="FFFFFF"/>
    <a:srgbClr val="FDEFE9"/>
    <a:srgbClr val="FCDDCF"/>
    <a:srgbClr val="FE9C9E"/>
    <a:srgbClr val="D4D4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4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AA422-0E73-46D7-BA6C-3CD5C8E1EA48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BB255D-CAF5-4BCB-B6C1-CCF17430535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MDDA commissioned Media Monitoring Africa (MMA)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to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carry out an Impact Study into the MDDA with the following Brief:</a:t>
          </a:r>
        </a:p>
      </dgm:t>
    </dgm:pt>
    <dgm:pt modelId="{A2C588FC-B646-4476-AA77-0990D54492E9}" type="parTrans" cxnId="{B2128FAA-A91D-438D-ADBB-C3BCC5794FAC}">
      <dgm:prSet/>
      <dgm:spPr/>
      <dgm:t>
        <a:bodyPr/>
        <a:lstStyle/>
        <a:p>
          <a:endParaRPr lang="en-US"/>
        </a:p>
      </dgm:t>
    </dgm:pt>
    <dgm:pt modelId="{CD346594-2168-4DAC-9DCE-F1ED9D7F3216}" type="sibTrans" cxnId="{B2128FAA-A91D-438D-ADBB-C3BCC5794FAC}">
      <dgm:prSet/>
      <dgm:spPr/>
      <dgm:t>
        <a:bodyPr/>
        <a:lstStyle/>
        <a:p>
          <a:endParaRPr lang="en-US"/>
        </a:p>
      </dgm:t>
    </dgm:pt>
    <dgm:pt modelId="{F686A4C8-5ABF-4C0D-9106-16021830AD82}">
      <dgm:prSet/>
      <dgm:spPr/>
      <dgm:t>
        <a:bodyPr/>
        <a:lstStyle/>
        <a:p>
          <a:pPr algn="l"/>
          <a:r>
            <a:rPr lang="en-ZA" dirty="0">
              <a:latin typeface="Arial" panose="020B0604020202020204" pitchFamily="34" charset="0"/>
              <a:cs typeface="Arial" panose="020B0604020202020204" pitchFamily="34" charset="0"/>
            </a:rPr>
            <a:t>Reflect and evaluate the extent to which the MDDA is responding to its mandate of community media development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2FAC80-9594-4CE0-8FC2-F71BF8EF5776}" type="parTrans" cxnId="{23322362-9167-4CA1-96D2-46717F7C1E8B}">
      <dgm:prSet/>
      <dgm:spPr/>
      <dgm:t>
        <a:bodyPr/>
        <a:lstStyle/>
        <a:p>
          <a:endParaRPr lang="en-US"/>
        </a:p>
      </dgm:t>
    </dgm:pt>
    <dgm:pt modelId="{EE14B705-C904-4C85-AC3F-0E972C3E9350}" type="sibTrans" cxnId="{23322362-9167-4CA1-96D2-46717F7C1E8B}">
      <dgm:prSet/>
      <dgm:spPr/>
      <dgm:t>
        <a:bodyPr/>
        <a:lstStyle/>
        <a:p>
          <a:endParaRPr lang="en-US"/>
        </a:p>
      </dgm:t>
    </dgm:pt>
    <dgm:pt modelId="{F7BAC3FB-C10E-4363-BEA6-05D029EB9E89}">
      <dgm:prSet/>
      <dgm:spPr/>
      <dgm:t>
        <a:bodyPr/>
        <a:lstStyle/>
        <a:p>
          <a:pPr algn="l"/>
          <a:r>
            <a:rPr lang="en-ZA" dirty="0">
              <a:latin typeface="Arial" panose="020B0604020202020204" pitchFamily="34" charset="0"/>
              <a:cs typeface="Arial" panose="020B0604020202020204" pitchFamily="34" charset="0"/>
            </a:rPr>
            <a:t>Describe the impact of MDDA funded projects in terms of how they have made a difference in the communities they serve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03A336-28B9-4F0C-8CE7-26FFBC712360}" type="parTrans" cxnId="{413D558B-FE09-4824-B7FA-EE6D71F28B68}">
      <dgm:prSet/>
      <dgm:spPr/>
      <dgm:t>
        <a:bodyPr/>
        <a:lstStyle/>
        <a:p>
          <a:endParaRPr lang="en-US"/>
        </a:p>
      </dgm:t>
    </dgm:pt>
    <dgm:pt modelId="{EB9EAEA5-73C9-4259-98C0-1A6363A90AA5}" type="sibTrans" cxnId="{413D558B-FE09-4824-B7FA-EE6D71F28B68}">
      <dgm:prSet/>
      <dgm:spPr/>
      <dgm:t>
        <a:bodyPr/>
        <a:lstStyle/>
        <a:p>
          <a:endParaRPr lang="en-US"/>
        </a:p>
      </dgm:t>
    </dgm:pt>
    <dgm:pt modelId="{57E30DFE-838C-4B37-BF9D-AEC9DFC9D367}" type="pres">
      <dgm:prSet presAssocID="{FF8AA422-0E73-46D7-BA6C-3CD5C8E1EA4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6CDF2C-FE17-4988-8A6A-62A8385DA0F3}" type="pres">
      <dgm:prSet presAssocID="{E0BB255D-CAF5-4BCB-B6C1-CCF174305356}" presName="root" presStyleCnt="0">
        <dgm:presLayoutVars>
          <dgm:chMax/>
          <dgm:chPref val="4"/>
        </dgm:presLayoutVars>
      </dgm:prSet>
      <dgm:spPr/>
    </dgm:pt>
    <dgm:pt modelId="{5D88F953-CFCD-4A24-8A17-FCE8DF9C72D3}" type="pres">
      <dgm:prSet presAssocID="{E0BB255D-CAF5-4BCB-B6C1-CCF174305356}" presName="rootComposite" presStyleCnt="0">
        <dgm:presLayoutVars/>
      </dgm:prSet>
      <dgm:spPr/>
    </dgm:pt>
    <dgm:pt modelId="{749451C5-5935-4287-9682-A3F8496469FE}" type="pres">
      <dgm:prSet presAssocID="{E0BB255D-CAF5-4BCB-B6C1-CCF17430535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25ED9560-58BE-4BBE-8F58-C4E0C932BFAA}" type="pres">
      <dgm:prSet presAssocID="{E0BB255D-CAF5-4BCB-B6C1-CCF174305356}" presName="childShape" presStyleCnt="0">
        <dgm:presLayoutVars>
          <dgm:chMax val="0"/>
          <dgm:chPref val="0"/>
        </dgm:presLayoutVars>
      </dgm:prSet>
      <dgm:spPr/>
    </dgm:pt>
    <dgm:pt modelId="{3190BA7D-57F7-4A6D-8AB6-000ADB667191}" type="pres">
      <dgm:prSet presAssocID="{F686A4C8-5ABF-4C0D-9106-16021830AD82}" presName="childComposite" presStyleCnt="0">
        <dgm:presLayoutVars>
          <dgm:chMax val="0"/>
          <dgm:chPref val="0"/>
        </dgm:presLayoutVars>
      </dgm:prSet>
      <dgm:spPr/>
    </dgm:pt>
    <dgm:pt modelId="{2527A940-DE54-4032-BE2E-9F979D377D72}" type="pres">
      <dgm:prSet presAssocID="{F686A4C8-5ABF-4C0D-9106-16021830AD82}" presName="Image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xmlns="" id="0" name="" descr="Satellite dish"/>
        </a:ext>
      </dgm:extLst>
    </dgm:pt>
    <dgm:pt modelId="{9F3E934A-988E-42A7-B393-2C5CAC4ECA8D}" type="pres">
      <dgm:prSet presAssocID="{F686A4C8-5ABF-4C0D-9106-16021830AD82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F3547-7375-40A6-A775-1931E9373831}" type="pres">
      <dgm:prSet presAssocID="{F7BAC3FB-C10E-4363-BEA6-05D029EB9E89}" presName="childComposite" presStyleCnt="0">
        <dgm:presLayoutVars>
          <dgm:chMax val="0"/>
          <dgm:chPref val="0"/>
        </dgm:presLayoutVars>
      </dgm:prSet>
      <dgm:spPr/>
    </dgm:pt>
    <dgm:pt modelId="{7C19D7D8-1501-4AD6-B617-4AAD8C0C7D50}" type="pres">
      <dgm:prSet presAssocID="{F7BAC3FB-C10E-4363-BEA6-05D029EB9E89}" presName="Image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xmlns="" id="0" name="" descr="Newspaper"/>
        </a:ext>
      </dgm:extLst>
    </dgm:pt>
    <dgm:pt modelId="{91C920F1-0D4F-4915-ABA5-6764A0A9AB1F}" type="pres">
      <dgm:prSet presAssocID="{F7BAC3FB-C10E-4363-BEA6-05D029EB9E89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128FAA-A91D-438D-ADBB-C3BCC5794FAC}" srcId="{FF8AA422-0E73-46D7-BA6C-3CD5C8E1EA48}" destId="{E0BB255D-CAF5-4BCB-B6C1-CCF174305356}" srcOrd="0" destOrd="0" parTransId="{A2C588FC-B646-4476-AA77-0990D54492E9}" sibTransId="{CD346594-2168-4DAC-9DCE-F1ED9D7F3216}"/>
    <dgm:cxn modelId="{664D2285-8E67-494B-822C-BAF96652620E}" type="presOf" srcId="{F7BAC3FB-C10E-4363-BEA6-05D029EB9E89}" destId="{91C920F1-0D4F-4915-ABA5-6764A0A9AB1F}" srcOrd="0" destOrd="0" presId="urn:microsoft.com/office/officeart/2008/layout/PictureAccentList"/>
    <dgm:cxn modelId="{413D558B-FE09-4824-B7FA-EE6D71F28B68}" srcId="{E0BB255D-CAF5-4BCB-B6C1-CCF174305356}" destId="{F7BAC3FB-C10E-4363-BEA6-05D029EB9E89}" srcOrd="1" destOrd="0" parTransId="{9703A336-28B9-4F0C-8CE7-26FFBC712360}" sibTransId="{EB9EAEA5-73C9-4259-98C0-1A6363A90AA5}"/>
    <dgm:cxn modelId="{23322362-9167-4CA1-96D2-46717F7C1E8B}" srcId="{E0BB255D-CAF5-4BCB-B6C1-CCF174305356}" destId="{F686A4C8-5ABF-4C0D-9106-16021830AD82}" srcOrd="0" destOrd="0" parTransId="{7D2FAC80-9594-4CE0-8FC2-F71BF8EF5776}" sibTransId="{EE14B705-C904-4C85-AC3F-0E972C3E9350}"/>
    <dgm:cxn modelId="{BA3AE8EC-248E-4502-8C90-B1A25FE04832}" type="presOf" srcId="{E0BB255D-CAF5-4BCB-B6C1-CCF174305356}" destId="{749451C5-5935-4287-9682-A3F8496469FE}" srcOrd="0" destOrd="0" presId="urn:microsoft.com/office/officeart/2008/layout/PictureAccentList"/>
    <dgm:cxn modelId="{AC548B9B-7331-4E7C-81FB-EE7DD4E612D5}" type="presOf" srcId="{FF8AA422-0E73-46D7-BA6C-3CD5C8E1EA48}" destId="{57E30DFE-838C-4B37-BF9D-AEC9DFC9D367}" srcOrd="0" destOrd="0" presId="urn:microsoft.com/office/officeart/2008/layout/PictureAccentList"/>
    <dgm:cxn modelId="{A0554804-086C-4949-A1BA-37D262E5D9D2}" type="presOf" srcId="{F686A4C8-5ABF-4C0D-9106-16021830AD82}" destId="{9F3E934A-988E-42A7-B393-2C5CAC4ECA8D}" srcOrd="0" destOrd="0" presId="urn:microsoft.com/office/officeart/2008/layout/PictureAccentList"/>
    <dgm:cxn modelId="{8940865A-22EE-4980-B133-D925502E822C}" type="presParOf" srcId="{57E30DFE-838C-4B37-BF9D-AEC9DFC9D367}" destId="{C36CDF2C-FE17-4988-8A6A-62A8385DA0F3}" srcOrd="0" destOrd="0" presId="urn:microsoft.com/office/officeart/2008/layout/PictureAccentList"/>
    <dgm:cxn modelId="{9F30CC47-B6EE-449A-AC02-8EE25046566A}" type="presParOf" srcId="{C36CDF2C-FE17-4988-8A6A-62A8385DA0F3}" destId="{5D88F953-CFCD-4A24-8A17-FCE8DF9C72D3}" srcOrd="0" destOrd="0" presId="urn:microsoft.com/office/officeart/2008/layout/PictureAccentList"/>
    <dgm:cxn modelId="{FE4A1685-408F-491C-B1C4-DB5560B436D0}" type="presParOf" srcId="{5D88F953-CFCD-4A24-8A17-FCE8DF9C72D3}" destId="{749451C5-5935-4287-9682-A3F8496469FE}" srcOrd="0" destOrd="0" presId="urn:microsoft.com/office/officeart/2008/layout/PictureAccentList"/>
    <dgm:cxn modelId="{627CD3F9-237B-4E96-8585-0724F1587354}" type="presParOf" srcId="{C36CDF2C-FE17-4988-8A6A-62A8385DA0F3}" destId="{25ED9560-58BE-4BBE-8F58-C4E0C932BFAA}" srcOrd="1" destOrd="0" presId="urn:microsoft.com/office/officeart/2008/layout/PictureAccentList"/>
    <dgm:cxn modelId="{CE3E0182-4B2A-4D9E-BE3A-C485C5662C9A}" type="presParOf" srcId="{25ED9560-58BE-4BBE-8F58-C4E0C932BFAA}" destId="{3190BA7D-57F7-4A6D-8AB6-000ADB667191}" srcOrd="0" destOrd="0" presId="urn:microsoft.com/office/officeart/2008/layout/PictureAccentList"/>
    <dgm:cxn modelId="{1C393141-B8F5-4D3E-9E13-222D366E2963}" type="presParOf" srcId="{3190BA7D-57F7-4A6D-8AB6-000ADB667191}" destId="{2527A940-DE54-4032-BE2E-9F979D377D72}" srcOrd="0" destOrd="0" presId="urn:microsoft.com/office/officeart/2008/layout/PictureAccentList"/>
    <dgm:cxn modelId="{E5C64295-241C-4A07-A9E6-77D69FF00034}" type="presParOf" srcId="{3190BA7D-57F7-4A6D-8AB6-000ADB667191}" destId="{9F3E934A-988E-42A7-B393-2C5CAC4ECA8D}" srcOrd="1" destOrd="0" presId="urn:microsoft.com/office/officeart/2008/layout/PictureAccentList"/>
    <dgm:cxn modelId="{8363AA60-A698-454F-BE2E-F233D2298280}" type="presParOf" srcId="{25ED9560-58BE-4BBE-8F58-C4E0C932BFAA}" destId="{54EF3547-7375-40A6-A775-1931E9373831}" srcOrd="1" destOrd="0" presId="urn:microsoft.com/office/officeart/2008/layout/PictureAccentList"/>
    <dgm:cxn modelId="{26BC27C2-EED3-47C9-9CD8-9FC401ECECFF}" type="presParOf" srcId="{54EF3547-7375-40A6-A775-1931E9373831}" destId="{7C19D7D8-1501-4AD6-B617-4AAD8C0C7D50}" srcOrd="0" destOrd="0" presId="urn:microsoft.com/office/officeart/2008/layout/PictureAccentList"/>
    <dgm:cxn modelId="{4FE0E19E-362E-4936-B242-1ABB6BA36867}" type="presParOf" srcId="{54EF3547-7375-40A6-A775-1931E9373831}" destId="{91C920F1-0D4F-4915-ABA5-6764A0A9AB1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9451C5-5935-4287-9682-A3F8496469FE}">
      <dsp:nvSpPr>
        <dsp:cNvPr id="0" name=""/>
        <dsp:cNvSpPr/>
      </dsp:nvSpPr>
      <dsp:spPr>
        <a:xfrm>
          <a:off x="0" y="433943"/>
          <a:ext cx="8339958" cy="1239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MDDA commissioned Media Monitoring Africa (MMA) </a:t>
          </a:r>
          <a:r>
            <a:rPr lang="en-US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to </a:t>
          </a: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carry out an Impact Study into the MDDA with the following Brief:</a:t>
          </a:r>
        </a:p>
      </dsp:txBody>
      <dsp:txXfrm>
        <a:off x="0" y="433943"/>
        <a:ext cx="8339958" cy="1239838"/>
      </dsp:txXfrm>
    </dsp:sp>
    <dsp:sp modelId="{2527A940-DE54-4032-BE2E-9F979D377D72}">
      <dsp:nvSpPr>
        <dsp:cNvPr id="0" name=""/>
        <dsp:cNvSpPr/>
      </dsp:nvSpPr>
      <dsp:spPr>
        <a:xfrm>
          <a:off x="0" y="1896952"/>
          <a:ext cx="1239838" cy="123983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E934A-988E-42A7-B393-2C5CAC4ECA8D}">
      <dsp:nvSpPr>
        <dsp:cNvPr id="0" name=""/>
        <dsp:cNvSpPr/>
      </dsp:nvSpPr>
      <dsp:spPr>
        <a:xfrm>
          <a:off x="1314228" y="1896952"/>
          <a:ext cx="7025730" cy="123983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>
              <a:latin typeface="Arial" panose="020B0604020202020204" pitchFamily="34" charset="0"/>
              <a:cs typeface="Arial" panose="020B0604020202020204" pitchFamily="34" charset="0"/>
            </a:rPr>
            <a:t>Reflect and evaluate the extent to which the MDDA is responding to its mandate of community media development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14228" y="1896952"/>
        <a:ext cx="7025730" cy="1239838"/>
      </dsp:txXfrm>
    </dsp:sp>
    <dsp:sp modelId="{7C19D7D8-1501-4AD6-B617-4AAD8C0C7D50}">
      <dsp:nvSpPr>
        <dsp:cNvPr id="0" name=""/>
        <dsp:cNvSpPr/>
      </dsp:nvSpPr>
      <dsp:spPr>
        <a:xfrm>
          <a:off x="0" y="3285572"/>
          <a:ext cx="1239838" cy="123983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920F1-0D4F-4915-ABA5-6764A0A9AB1F}">
      <dsp:nvSpPr>
        <dsp:cNvPr id="0" name=""/>
        <dsp:cNvSpPr/>
      </dsp:nvSpPr>
      <dsp:spPr>
        <a:xfrm>
          <a:off x="1314228" y="3285572"/>
          <a:ext cx="7025730" cy="123983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>
              <a:latin typeface="Arial" panose="020B0604020202020204" pitchFamily="34" charset="0"/>
              <a:cs typeface="Arial" panose="020B0604020202020204" pitchFamily="34" charset="0"/>
            </a:rPr>
            <a:t>Describe the impact of MDDA funded projects in terms of how they have made a difference in the communities they serve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14228" y="3285572"/>
        <a:ext cx="7025730" cy="1239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8F3CB-CCF2-482A-95B6-43A91ED0A857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27C9F-5E75-495F-AA36-4E9C4A666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193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6753D-AE9A-4E90-B73E-3076955B70A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97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AE1F7-6FD1-489D-976F-62233BDFD13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8734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AE1F7-6FD1-489D-976F-62233BDFD1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193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12FB-205D-496A-829F-942F59A05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280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BFFC-8D92-4980-80AF-4F6590FB2D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84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BD85-D9CE-41BA-A454-64386F045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6481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8827" y="233366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923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12FB-205D-496A-829F-942F59A05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864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87D6-28AE-4488-BDD1-2DD6D741D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3752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0EB4-EA81-49FE-A7FD-B889DC1E6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8952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99C-8547-405A-88F9-CA531EADF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0105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C066-3C8B-4CB1-ADB8-B649C94E9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873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CD9C-A5F4-41C1-A948-BC0E30924D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490" y="620688"/>
            <a:ext cx="8383020" cy="561662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0" y="2780928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153" y="302341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8548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2780928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3853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736" y="6520259"/>
            <a:ext cx="435746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153" y="302341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2790056"/>
            <a:ext cx="8229600" cy="114300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85114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87D6-28AE-4488-BDD1-2DD6D741D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8695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F347-7B63-46F9-B12D-CCFE6638A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194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80325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BFFC-8D92-4980-80AF-4F6590FB2D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7869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BD85-D9CE-41BA-A454-64386F045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8690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12FB-205D-496A-829F-942F59A05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Strategic and Annual Performance Plan 2017/18 – 2019/2020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7466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87D6-28AE-4488-BDD1-2DD6D741D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Strategic and Annual Performance Plan 2017/18 – 2019/2020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711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0EB4-EA81-49FE-A7FD-B889DC1E6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Strategic and Annual Performance Plan 2017/18 – 2019/2020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751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99C-8547-405A-88F9-CA531EADF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Strategic and Annual Performance Plan 2017/18 – 2019/2020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3732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C066-3C8B-4CB1-ADB8-B649C94E9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Strategic and Annual Performance Plan 2017/18 – 2019/2020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9689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CD9C-A5F4-41C1-A948-BC0E30924D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Strategic and Annual Performance Plan 2017/18 – 2019/2020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076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0EB4-EA81-49FE-A7FD-B889DC1E6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475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2780928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3853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736" y="6520259"/>
            <a:ext cx="435746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Strategic and Annual Performance Plan 2017/18 – 2019/2020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153" y="302341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2790056"/>
            <a:ext cx="8229600" cy="114300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439099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Strategic and Business Plan 2014/19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F347-7B63-46F9-B12D-CCFE6638A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7163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F06C-09CB-486D-8606-F716D165B5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Strategic and Annual Performance Plan 2017/18 – 2019/2020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3754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BFFC-8D92-4980-80AF-4F6590FB2D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Strategic and Annual Performance Plan 2017/18 – 2019/2020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8901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Strategic and Annual Performance Plan 2017/18 – 2019/2020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BD85-D9CE-41BA-A454-64386F045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6899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8825" y="233362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3853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736" y="6520259"/>
            <a:ext cx="435746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Strategic and Annual Performance Plan 2017/18 – 2019/2020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437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99C-8547-405A-88F9-CA531EADF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09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C066-3C8B-4CB1-ADB8-B649C94E9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782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CD9C-A5F4-41C1-A948-BC0E30924D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525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A67E-7B4D-4AB0-BEA8-28D80A749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743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F347-7B63-46F9-B12D-CCFE6638A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932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F06C-09CB-486D-8606-F716D165B5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936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85E81024-E309-4157-B977-B245F3444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324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356350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85E81024-E309-4157-B977-B245F3444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618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356350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ZA" dirty="0"/>
              <a:t>Strategic and Annual Performance Plan 2017/18 – 2019/2020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85E81024-E309-4157-B977-B245F3444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001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gif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data:image/jpeg;base64,/9j/4AAQSkZJRgABAQAAAQABAAD/2wCEAAkGBwgHBgkIBwgKCgkLDRYPDQwMDRsUFRAWIB0iIiAdHx8kKDQsJCYxJx8fLT0tMTU3Ojo6Iys/RD84QzQ5OjcBCgoKDQwNGg8PGjclHyU3Nzc3Nzc3Nzc3Nzc3Nzc3Nzc3Nzc3Nzc3Nzc3Nzc3Nzc3Nzc3Nzc3Nzc3Nzc3Nzc3N//AABEIAIgAkAMBEQACEQEDEQH/xAAcAAEAAgMBAQEAAAAAAAAAAAAABQYDBAcCAQj/xAA6EAABAwMDAgMGBQMBCQAAAAABAgMEAAURBhIhMUEHE1EUIjJhcaEVQoGRsSNS0TMIFiQlcoKiwfD/xAAbAQEAAgMBAQAAAAAAAAAAAAAAAwQBAgUGB//EADARAAICAQMDAgUCBgMAAAAAAAABAgMRBBIhBTFRQWEGEyJxoRSxIzJCgZHRFcHw/9oADAMBAAIRAxEAPwDuNAKAUAoBQCgFAKAUAoBQCgFAKAUAoBQCgFAKAUAoBQCgFAKAUAoBQCgFAKAUAoBQCgFAKAUAoBQCgFAKAUAoBQCgFAKAUAoBQCgFAKAUAoBQHlSkpGVEAfOtZSjFZk8Bcms5cYqM5dBx/aCaoW9V0dfeZKqZvsiPlaqskN4sy7g0y6ACUL4IFWKNQtRDfVFtecMjktjxJm3AvdsuCd0Kcw8B12q6VvO+ut4se1+/AS3duTfCkkZByPlUqaayjBqXK5xLWy27Nd8tDjqWknYpWVKOAOAa3jFyeEYbS7n2NcokqZKhsPBciIUh9G0jYVDI5xg8elYcWlkZWcG1kGsGT7QCgFAKAUAoBQCgFAR025paJbZwtY6nsK4XUOtQ07cKuZfgsVady5fYiHXXHlbnVlR+fQV5PUay/USzZLJdjCMeyPFVjY5vrJgStZNRiSkPBlvcBnG44z96+nfD9vyej/Mx2yzha2O7U7fJrTI0jSOoWfZ5Hm8JVnGNyCcFKh+h+1T0X1da6fKU447/AOTWUZaW5JMsrGpZCNTRjDmPIirlqjOsPOpKDgYyEYynnvnmqOm009HoJLCcks+v5J5WKy1P0bNO73VycESbleHEyEXhKFW1WA202hfCgMZyMdc966+mmpRW2P8ATnP3RBPOeX69ixX2+XKEvVSosgj2dyKltW0H2dKwApWO+OvNYhXF7E/XJmU2t2CQ0bcHl3m6W5F0XdYMdDS25bhClBShyncOD61pbFbVLGGzMJctZyi41XJhQCgFAKAUAoBQEXdZpb/oNHCiPePpXnutdSdK+TW+X3LWnp3fUyIAwK8c+WXT6KwZPQTWMg5lrhLx1cExt3nlLIb2nB3dsfrivqXw3s/4pb+3JwNdn9Rx3NXT0UXfUqG7tIc81KtxS6SVOKSfgJP/ANwasdVv/R9Pc9LHj29E/U008fmXYsfKLrIegxLvc5EryVpYjtOuITEBWjJPvbu+ftivGQjqr9FTCttOTaznvx4Oo3XC2Tl6LwZ3pNlVNWXWo5eEUSFvKaB/p9iVY+1QV6fqcakoTeN23GfX7G7lQ5cr0JO3arsb1vmypDSmi35Yk74xCloV7qVKGOU/OvY6WvUbIxtw5ezKMpwy3Hse7fqnTsNiMzaYjwRI3OJZhwj7qQrbvUkDgE1alTY23L08s0U48JGZu/Mwp2oXbhcguLAW1/SEfaWNyM7Qfzkn/Fa/LclHau43pZyzRsmq0zr9eHXX3WLXFiNu+VIa8tTR53EjGaksocYR8sxGzMn7E7YdRwL6p5EMPocZCVKbfaLailWdqgD1BweainVKHc3jNS7ExUZsKAUAoDFKdDDC3D+UZ+tQaq+NFMrJehtCO6WCslSlqU4s5Uo5Jr5xdY7Zucu7OqltWEY5D7MVlT8p1tllHxOOKCUp+pNYrqnbLbBZZhtLllCu/i7ZIT4agRpE/HxrSQhA+hPX+PrXoKfhy2SzbLH25K0tUv6UZLB4r2m6T/Z5jSba2Rw7Ie4J9OBgfUkVrqfh6ddblXLc/AjqU3hni5+XeNaxJdplQ5bKXGCVMym1H3VDPAOa9BoL46To8qbk4yw/yUbq3ZqFKPY39Z6ZkyLg1cbO2ovuLSHUIIBCh0Xnt05/SqnQOu0w08tNq39K7P28G+r0snNTr7kzb7VMM2XLuvs6jLhtMuIaJPvDcFdR3zXJ1nUtPGuFWlz9Em1ktVUz3OU/VGlB0qpq0z4UqTvckpS0h1P5G0f6Y/THNWdT8Qxnqara48R5f3fdmkNG1XKMnyzw3Y7gbBcoLohtSJSAlLiHHF7iO6lKye3QdKls61pv1td8HLbHuv8AS/8AZMLTTdUoPGSc1Fpu6XRVuNt9gZ8llCPbQ44h9ojrt28KTj8pr1VF9bju7plKyEs4R7n6RmS3NQuCQyhU9+PIiHk7VtJHxjHQkds8VtG5Lbx2z+Q63z7munSl7uT13fvb0FtdziBlSYu4htSSNhG4cjjmtndCO3YuzMKuTzu9SX0XZ7haWZKbk1CStZThcdxxxbmB1WtfP0A4HNR3TjN5RtXFxXJZahJBQCgFARl9WUx0IB+JXNcD4gt26dQ8staVZnkr1xdQxAecdkrioSnl5CQpSfoCDk9uhryemg53KKju9mXJvCOL6xgak1JJUq3M324W6OMpclshvefVDYSnP7E/Sva6Sem00UpOMZPw/wDs58lOT4yypTro0mOYTVkgxFJQG3FFK1O7geSSo+6c+gHpXSjF53bmyLPsQ4PORwalMFvC5WlbXEuNg1Y045IVhcWOvBaGM5Wg/MY5FU5RhqXKu2vhefX7G+XHlM6ZonXyJzLUW7/iDkxQSEu/h5CVHv8A6ef4Fec6l0aK+ujCX3/2Wa7n2kXuTKjRUpMqQyyFnakuOBIUfQZrztdFljahFvHgsuSXcxuSoyJCY7kllL6xlDRcAWofJPU1sqLXHcovBncvJ4kyo0fYmTJYZUvhAccSkqPyyeazVRbYm4Rb/sNyXcnolwjRrc05NkNMJ3eWFPLCAVdhz3+Ve56Pa7NHHPdcHPvWLGSldQhFAKAUAoBQCgITUy3G2mlNNKeUN2G0qAJ6dzxXnOvwU/lqTwueS3pXjJzvUmvlacQhVx07cG/MyG1Kcb2KI7bklWK5uk6NHUNuu5PHjOSSd+3vEqEjxpnFf/D2aM2n0ceUs/uAK6kfhyjH1TbIXqpeCGl6s05fZy3r7ppLJdbUFvwncL8wkHeeBn05z9zXSq0l1MFCuzPPqvTwROak8tGjp27W+32RbVz0oi4MOuqS7PJKVJSQPdQrbgKHXOe9SXU2TsThZjHoYTSXKIi1swJN4CXLj+FR925qQttThQQfdzt5B+dWLJTjD6VuZqsZO26Uuwhp/wCY6+tNyjYPuuBDbg/7ysH9wf0ryfUKZWr6NPJS8rt/gtVvHeRl1hE/HWos2xpTcSliRG3R1suNpDiQOdx+Q5GcehrTpdq0ilXqHs7PnK7G1q34ceSGGmL2zeIBVFL3lCAFvpWnyleSghZWSd+4EnGODxnPNdD/AJLSSokt+M7vvz+CP5UlJcG7qti63pDCDphYDiFtynUusreQ1uOEIKiAN2ASewOOtVtBPTabP8fPhc4z7m9ilL+kst1sEi8nTDjTcgNQ7kHX0tvYDaPLPJ55IVgZ56n1rp9FbdEnnPLItR/OVtuwa/8AwwrXOvKZn4e45s9uTj2lMj+knr0LRyeeehPauwQHYmt3lp3/ABYGfrQHugFAKAUAoCNvre6Mlf8Aar+a4PxBVv0ymvR/uWdK8Twct8S1PsWqSoakZgl1A8mI6hGHBxuwcFWcE9K5/RXFyWKn7yJNRnHf+xwdiO5JeS0whTiyQAEjPfH/ALr1zaXcpHVbHoiTpfTlyvd5t8WTMQyspjOkKLKNvxg8p3cnI+QwQeK4VnU6dTqI6euT+69fYnVTjHczZ8JoyZWnPZQ6JJW+tS4y0AsR08DesdFrOPdSc9jjgmsdWu+TPe+Fj+79vZeTNUcrBcXLBYoGIyrHbXYZWFELjJUsEhWVEnr8PbseK5dWp1Gqg5xsal+PsbuMYPlcGWHb7DbnEOwrFEY3t7t6Y6AtPJB5/wAVpOOtsTjO18PybLYuyJBu6MNJWkx1o2H3whIwnnHY9egqCfS7ZvO7JsrUjyu6t5Thp3puOQOBg/P1GKxHpVmeZcm3z0fUXAPb/LbWEpGSV4HG7B78d/2rR9OcGlKXL8Gytz2Ja1XdpuC2Sy6rIKyEgfDz73J6cYx1+Vez6bpvkaaMShdZvnknYzqZDKHkhSQtIOFDBFXSMzdKAUAoBQCgFAYpLQeZU2r8wxUGppjfVKuXqbRk4yTRRpmnLPJmLdn2uJIkA7St9oLPU9N31rwtms1enbpU2sHR2Qmt2DbZgw2W1NtRI7bak7VJQ0kAp9CMdKqy1V8nlzf+TZQivQpHiMLjYtJThGuSHbe/hj2eU3ucbSo42trBHAGeFAnA613+lTp1epUpQxNc5XZ/dFa6LhHh8E54YwUwdD2pAACnmy+vjqVkn+MftXN63a7NbJeOCSiOIIsy2W3DlaEq6dRn1/yf3rmQusgsRZK4p9zSddjI3IZjJcU02skYwMJIyMkfM10IQvaU5zxuZE3HOEjCPw5agC0hLiAsFvb/AG9ecfI4P19KnlHWQ43ZTxyYXyzG1ItzrYccaZTtGE497g5HBHXv+9ZnRrIyxB5MqVeOTOyuA8+2yhKdjuW1ENnG08nt0/zUml0WrvtUZvHqYnbCMcotSYEF9AX7MypKjv8Ag6n1r2kVtWEUDbabS0hKG0hKEjAA7VkHugFAKAUAoBQCgOZeIuuP91ro21PsklTbgJZktOpKHQOvUcKHpXH6j0mOskpp4ZPVc4cFdj+MNgWpIfh3FnPVWxCgP/LP2rjz+HLl/LNMm/VR8FR8VtZQdSNwIlodW5Fa3POlSCn3zwBz6DP711uj9OnpFJ2fzP8AYhvt34wdtgiPHgx2orqFx220obUlQIUkDAwf0ryWoovstlJweW/BdjKO1ciXcokJlT0yUyw0kElbiwABWkNDqJvEYMy5xXqUq6+I2l4MSQ7DkqnvlRbDKApOQrkkEjG3iu5T0rW2uMbMRS9Su7q1lo0JHijppMRExlmW7NWCFRdu3bnOcqPGOTjH7Vaj0vWOThKS2+TR3Q745Iq6eKtscjpNvtD65Cvj9pcASg5z7uMlXI74q3T0y+Mv4lnHsv3NJWx9EW7wrkX3VbEq4z48aLbQlTMZTaV7lrxgkEq5SBwT3PTGDXSo08KM7e7IpScu51hptLTaW20hKEgBIHYCpzU90AoBQCgFAKAUAoCM1BY7fqC2O2+6sB6O5+hQeyknsR60B+adf+Gt20i8uQlKplqJOyU2nJQPRwflPz6H7UBRwfWgJSy6hulleSq3y3W0bsqZ3ZQr5EHjmsqTQO82S92++suu257zUNqCF8Y5KQe/1x+hq3CUZLgB7T9mfaW05a4hS4CFYZSDz8xyKzsj4BSZHhEJMhSbbc3AVqOxtbO7aOwyD96glUl6glrB4EPtXVly+3Jh63J95xljclbh/tz2HqQc/wA1CDt0WOzFjNR4zaGmWkhKG0DCUgdABQGagFAKAUAoBQCgFAKAUB8UlKklKgCDwQR1oCgak8INK3txbzUddukK5K4ZCUk/9B4/bFAUeX/s/wAtKlGHqBlwdg7FKT9lGgN/RfhZqrT01x0XW3JZc4caIWsOY6Htg1tGTj2B0iLprCQZcjcruGk4H3qT5zBNRYbERGxhsIHc9z9TUTk33BnrAFAKAUAoBQCgFAKAUAoBQCgFAKAUAoBQCgFAKAUAoBQCgFAKAUAoBQCgFAKAUAoBQCgFAKAUAoBQCgFAKAUAoBQCgFAKAUAoBQCgFAKAUAoBQCgFAf/Z"/>
          <p:cNvSpPr>
            <a:spLocks noChangeAspect="1" noChangeArrowheads="1"/>
          </p:cNvSpPr>
          <p:nvPr/>
        </p:nvSpPr>
        <p:spPr bwMode="auto">
          <a:xfrm>
            <a:off x="155575" y="-617538"/>
            <a:ext cx="13716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AutoShape 6" descr="data:image/jpeg;base64,/9j/4AAQSkZJRgABAQAAAQABAAD/2wCEAAkGBwgHBgkIBwgKCgkLDRYPDQwMDRsUFRAWIB0iIiAdHx8kKDQsJCYxJx8fLT0tMTU3Ojo6Iys/RD84QzQ5OjcBCgoKDQwNGg8PGjclHyU3Nzc3Nzc3Nzc3Nzc3Nzc3Nzc3Nzc3Nzc3Nzc3Nzc3Nzc3Nzc3Nzc3Nzc3Nzc3Nzc3N//AABEIAIgAkAMBEQACEQEDEQH/xAAcAAEAAgMBAQEAAAAAAAAAAAAABQYDBAcCAQj/xAA6EAABAwMDAgMGBQMBCQAAAAABAgMEAAURBhIhMUEHE1EUIjJhcaEVQoGRsSNS0TMIFiQlcoKiwfD/xAAbAQEAAgMBAQAAAAAAAAAAAAAAAwQBAgUGB//EADARAAICAQMDAgUCBgMAAAAAAAABAgMRBBIhBTFRQWEGEyJxoRSxIzJCgZHRFcHw/9oADAMBAAIRAxEAPwDuNAKAUAoBQCgFAKAUAoBQCgFAKAUAoBQCgFAKAUAoBQCgFAKAUAoBQCgFAKAUAoBQCgFAKAUAoBQCgFAKAUAoBQCgFAKAUAoBQCgFAKAUAoBQHlSkpGVEAfOtZSjFZk8Bcms5cYqM5dBx/aCaoW9V0dfeZKqZvsiPlaqskN4sy7g0y6ACUL4IFWKNQtRDfVFtecMjktjxJm3AvdsuCd0Kcw8B12q6VvO+ut4se1+/AS3duTfCkkZByPlUqaayjBqXK5xLWy27Nd8tDjqWknYpWVKOAOAa3jFyeEYbS7n2NcokqZKhsPBciIUh9G0jYVDI5xg8elYcWlkZWcG1kGsGT7QCgFAKAUAoBQCgFAR025paJbZwtY6nsK4XUOtQ07cKuZfgsVady5fYiHXXHlbnVlR+fQV5PUay/USzZLJdjCMeyPFVjY5vrJgStZNRiSkPBlvcBnG44z96+nfD9vyej/Mx2yzha2O7U7fJrTI0jSOoWfZ5Hm8JVnGNyCcFKh+h+1T0X1da6fKU447/AOTWUZaW5JMsrGpZCNTRjDmPIirlqjOsPOpKDgYyEYynnvnmqOm009HoJLCcks+v5J5WKy1P0bNO73VycESbleHEyEXhKFW1WA202hfCgMZyMdc966+mmpRW2P8ATnP3RBPOeX69ixX2+XKEvVSosgj2dyKltW0H2dKwApWO+OvNYhXF7E/XJmU2t2CQ0bcHl3m6W5F0XdYMdDS25bhClBShyncOD61pbFbVLGGzMJctZyi41XJhQCgFAKAUAoBQEXdZpb/oNHCiPePpXnutdSdK+TW+X3LWnp3fUyIAwK8c+WXT6KwZPQTWMg5lrhLx1cExt3nlLIb2nB3dsfrivqXw3s/4pb+3JwNdn9Rx3NXT0UXfUqG7tIc81KtxS6SVOKSfgJP/ANwasdVv/R9Pc9LHj29E/U008fmXYsfKLrIegxLvc5EryVpYjtOuITEBWjJPvbu+ftivGQjqr9FTCttOTaznvx4Oo3XC2Tl6LwZ3pNlVNWXWo5eEUSFvKaB/p9iVY+1QV6fqcakoTeN23GfX7G7lQ5cr0JO3arsb1vmypDSmi35Yk74xCloV7qVKGOU/OvY6WvUbIxtw5ezKMpwy3Hse7fqnTsNiMzaYjwRI3OJZhwj7qQrbvUkDgE1alTY23L08s0U48JGZu/Mwp2oXbhcguLAW1/SEfaWNyM7Qfzkn/Fa/LclHau43pZyzRsmq0zr9eHXX3WLXFiNu+VIa8tTR53EjGaksocYR8sxGzMn7E7YdRwL6p5EMPocZCVKbfaLailWdqgD1BweainVKHc3jNS7ExUZsKAUAoDFKdDDC3D+UZ+tQaq+NFMrJehtCO6WCslSlqU4s5Uo5Jr5xdY7Zucu7OqltWEY5D7MVlT8p1tllHxOOKCUp+pNYrqnbLbBZZhtLllCu/i7ZIT4agRpE/HxrSQhA+hPX+PrXoKfhy2SzbLH25K0tUv6UZLB4r2m6T/Z5jSba2Rw7Ie4J9OBgfUkVrqfh6ddblXLc/AjqU3hni5+XeNaxJdplQ5bKXGCVMym1H3VDPAOa9BoL46To8qbk4yw/yUbq3ZqFKPY39Z6ZkyLg1cbO2ovuLSHUIIBCh0Xnt05/SqnQOu0w08tNq39K7P28G+r0snNTr7kzb7VMM2XLuvs6jLhtMuIaJPvDcFdR3zXJ1nUtPGuFWlz9Em1ktVUz3OU/VGlB0qpq0z4UqTvckpS0h1P5G0f6Y/THNWdT8Qxnqara48R5f3fdmkNG1XKMnyzw3Y7gbBcoLohtSJSAlLiHHF7iO6lKye3QdKls61pv1td8HLbHuv8AS/8AZMLTTdUoPGSc1Fpu6XRVuNt9gZ8llCPbQ44h9ojrt28KTj8pr1VF9bju7plKyEs4R7n6RmS3NQuCQyhU9+PIiHk7VtJHxjHQkds8VtG5Lbx2z+Q63z7munSl7uT13fvb0FtdziBlSYu4htSSNhG4cjjmtndCO3YuzMKuTzu9SX0XZ7haWZKbk1CStZThcdxxxbmB1WtfP0A4HNR3TjN5RtXFxXJZahJBQCgFARl9WUx0IB+JXNcD4gt26dQ8staVZnkr1xdQxAecdkrioSnl5CQpSfoCDk9uhryemg53KKju9mXJvCOL6xgak1JJUq3M324W6OMpclshvefVDYSnP7E/Sva6Sem00UpOMZPw/wDs58lOT4yypTro0mOYTVkgxFJQG3FFK1O7geSSo+6c+gHpXSjF53bmyLPsQ4PORwalMFvC5WlbXEuNg1Y045IVhcWOvBaGM5Wg/MY5FU5RhqXKu2vhefX7G+XHlM6ZonXyJzLUW7/iDkxQSEu/h5CVHv8A6ef4Fec6l0aK+ujCX3/2Wa7n2kXuTKjRUpMqQyyFnakuOBIUfQZrztdFljahFvHgsuSXcxuSoyJCY7kllL6xlDRcAWofJPU1sqLXHcovBncvJ4kyo0fYmTJYZUvhAccSkqPyyeazVRbYm4Rb/sNyXcnolwjRrc05NkNMJ3eWFPLCAVdhz3+Ve56Pa7NHHPdcHPvWLGSldQhFAKAUAoBQCgITUy3G2mlNNKeUN2G0qAJ6dzxXnOvwU/lqTwueS3pXjJzvUmvlacQhVx07cG/MyG1Kcb2KI7bklWK5uk6NHUNuu5PHjOSSd+3vEqEjxpnFf/D2aM2n0ceUs/uAK6kfhyjH1TbIXqpeCGl6s05fZy3r7ppLJdbUFvwncL8wkHeeBn05z9zXSq0l1MFCuzPPqvTwROak8tGjp27W+32RbVz0oi4MOuqS7PJKVJSQPdQrbgKHXOe9SXU2TsThZjHoYTSXKIi1swJN4CXLj+FR925qQttThQQfdzt5B+dWLJTjD6VuZqsZO26Uuwhp/wCY6+tNyjYPuuBDbg/7ysH9wf0ryfUKZWr6NPJS8rt/gtVvHeRl1hE/HWos2xpTcSliRG3R1suNpDiQOdx+Q5GcehrTpdq0ilXqHs7PnK7G1q34ceSGGmL2zeIBVFL3lCAFvpWnyleSghZWSd+4EnGODxnPNdD/AJLSSokt+M7vvz+CP5UlJcG7qti63pDCDphYDiFtynUusreQ1uOEIKiAN2ASewOOtVtBPTabP8fPhc4z7m9ilL+kst1sEi8nTDjTcgNQ7kHX0tvYDaPLPJ55IVgZ56n1rp9FbdEnnPLItR/OVtuwa/8AwwrXOvKZn4e45s9uTj2lMj+knr0LRyeeehPauwQHYmt3lp3/ABYGfrQHugFAKAUAoCNvre6Mlf8Aar+a4PxBVv0ymvR/uWdK8Twct8S1PsWqSoakZgl1A8mI6hGHBxuwcFWcE9K5/RXFyWKn7yJNRnHf+xwdiO5JeS0whTiyQAEjPfH/ALr1zaXcpHVbHoiTpfTlyvd5t8WTMQyspjOkKLKNvxg8p3cnI+QwQeK4VnU6dTqI6euT+69fYnVTjHczZ8JoyZWnPZQ6JJW+tS4y0AsR08DesdFrOPdSc9jjgmsdWu+TPe+Fj+79vZeTNUcrBcXLBYoGIyrHbXYZWFELjJUsEhWVEnr8PbseK5dWp1Gqg5xsal+PsbuMYPlcGWHb7DbnEOwrFEY3t7t6Y6AtPJB5/wAVpOOtsTjO18PybLYuyJBu6MNJWkx1o2H3whIwnnHY9egqCfS7ZvO7JsrUjyu6t5Thp3puOQOBg/P1GKxHpVmeZcm3z0fUXAPb/LbWEpGSV4HG7B78d/2rR9OcGlKXL8Gytz2Ja1XdpuC2Sy6rIKyEgfDz73J6cYx1+Vez6bpvkaaMShdZvnknYzqZDKHkhSQtIOFDBFXSMzdKAUAoBQCgFAYpLQeZU2r8wxUGppjfVKuXqbRk4yTRRpmnLPJmLdn2uJIkA7St9oLPU9N31rwtms1enbpU2sHR2Qmt2DbZgw2W1NtRI7bak7VJQ0kAp9CMdKqy1V8nlzf+TZQivQpHiMLjYtJThGuSHbe/hj2eU3ucbSo42trBHAGeFAnA613+lTp1epUpQxNc5XZ/dFa6LhHh8E54YwUwdD2pAACnmy+vjqVkn+MftXN63a7NbJeOCSiOIIsy2W3DlaEq6dRn1/yf3rmQusgsRZK4p9zSddjI3IZjJcU02skYwMJIyMkfM10IQvaU5zxuZE3HOEjCPw5agC0hLiAsFvb/AG9ecfI4P19KnlHWQ43ZTxyYXyzG1ItzrYccaZTtGE497g5HBHXv+9ZnRrIyxB5MqVeOTOyuA8+2yhKdjuW1ENnG08nt0/zUml0WrvtUZvHqYnbCMcotSYEF9AX7MypKjv8Ag6n1r2kVtWEUDbabS0hKG0hKEjAA7VkHugFAKAUAoBQCgOZeIuuP91ro21PsklTbgJZktOpKHQOvUcKHpXH6j0mOskpp4ZPVc4cFdj+MNgWpIfh3FnPVWxCgP/LP2rjz+HLl/LNMm/VR8FR8VtZQdSNwIlodW5Fa3POlSCn3zwBz6DP711uj9OnpFJ2fzP8AYhvt34wdtgiPHgx2orqFx220obUlQIUkDAwf0ryWoovstlJweW/BdjKO1ciXcokJlT0yUyw0kElbiwABWkNDqJvEYMy5xXqUq6+I2l4MSQ7DkqnvlRbDKApOQrkkEjG3iu5T0rW2uMbMRS9Su7q1lo0JHijppMRExlmW7NWCFRdu3bnOcqPGOTjH7Vaj0vWOThKS2+TR3Q745Iq6eKtscjpNvtD65Cvj9pcASg5z7uMlXI74q3T0y+Mv4lnHsv3NJWx9EW7wrkX3VbEq4z48aLbQlTMZTaV7lrxgkEq5SBwT3PTGDXSo08KM7e7IpScu51hptLTaW20hKEgBIHYCpzU90AoBQCgFAKAUAoCM1BY7fqC2O2+6sB6O5+hQeyknsR60B+adf+Gt20i8uQlKplqJOyU2nJQPRwflPz6H7UBRwfWgJSy6hulleSq3y3W0bsqZ3ZQr5EHjmsqTQO82S92++suu257zUNqCF8Y5KQe/1x+hq3CUZLgB7T9mfaW05a4hS4CFYZSDz8xyKzsj4BSZHhEJMhSbbc3AVqOxtbO7aOwyD96glUl6glrB4EPtXVly+3Jh63J95xljclbh/tz2HqQc/wA1CDt0WOzFjNR4zaGmWkhKG0DCUgdABQGagFAKAUAoBQCgFAKAUB8UlKklKgCDwQR1oCgak8INK3txbzUddukK5K4ZCUk/9B4/bFAUeX/s/wAtKlGHqBlwdg7FKT9lGgN/RfhZqrT01x0XW3JZc4caIWsOY6Htg1tGTj2B0iLprCQZcjcruGk4H3qT5zBNRYbERGxhsIHc9z9TUTk33BnrAFAKAUAoBQCgFAKAUAoBQCgFAKAUAoBQCgFAKAUAoBQCgFAKAUAoBQCgFAKAUAoBQCgFAKAUAoBQCgFAKAUAoBQCgFAKAUAoBQCgFAKAUAoBQCgFAf/Z"/>
          <p:cNvSpPr>
            <a:spLocks noChangeAspect="1" noChangeArrowheads="1"/>
          </p:cNvSpPr>
          <p:nvPr/>
        </p:nvSpPr>
        <p:spPr bwMode="auto">
          <a:xfrm>
            <a:off x="307975" y="-465138"/>
            <a:ext cx="13716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AutoShape 16" descr="data:image/jpeg;base64,/9j/4AAQSkZJRgABAQAAAQABAAD/2wCEAAkGBwgHBgkIBwgKCgkLDRYPDQwMDRsUFRAWIB0iIiAdHx8kKDQsJCYxJx8fLT0tMTU3Ojo6Iys/RD84QzQ5OjcBCgoKDQwNGg8PGjclHyU3Nzc3Nzc3Nzc3Nzc3Nzc3Nzc3Nzc3Nzc3Nzc3Nzc3Nzc3Nzc3Nzc3Nzc3Nzc3Nzc3N//AABEIAFcAggMBIgACEQEDEQH/xAAbAAACAwEBAQAAAAAAAAAAAAAEBQADBgcBAv/EADcQAAIBAwIDBwIEBgIDAQAAAAECAwAEERIhBRMxBhQiQVFxgWGRMkJS0SMzcqGxwRViQ6LhB//EABkBAAMBAQEAAAAAAAAAAAAAAAECAwAEBf/EACERAAIBAwQDAQAAAAAAAAAAAAABAgMRURITMUEEFCEi/9oADAMBAAIRAxEAPwDpFjJEsHMdRG2cZbqaV8Qs+HpcSX86aQ/5pTt8CiLW4PfsGHMWMmZzk1bxOW1urbRIoaIEEuzaVGPr5/FeEejYUvxUSrGOGwNcFiQcrgL8U1lVZplZiXGnxRL0VvfoKUf8tZxSLaWimViuyRppQH/Jo/h0s8tpLFxFAJGYGNEUZHwOnzWMHWZV27ukwQDfRGc/+1H6re0UA4UnoOpP70p1LC2RpibHRPFIR/gUbYywC3MzLy2zhmc5P3NYEkUdwSVmkW2VASWBlXJ+F/elsN7Nd3EqW0DIqKy8+Tcqd+nkNxT8zyy/yIsKfzybfYdTWdvb+4N1Ja2cBeZCcmRchTnqFG31yawEG8PguDZvBcyG6eR9WrJVV+gJ3PxXk90QwjWNrhgd418K4Gx26n5oS3tbl7uK8vLmSSeIZMUT/wAMNjBJPQbeQo65kIjE7aXEi6gIThWH9XU7f4oMZIYm6iTEcalmx/LjHT39KqcXMqlpG5SgZ5cZyx+fL4qrhbTcgieFYxqygVcbeW1Flh0oBsKrNrtpopYYBDAwBkV1w2ds5PUnrTViCuCAfUUJJfphu7qZiOrKQEX3bp/mhYZlvdeu41BescWVX79W6EeQ26UBkrhsl5HGxjjBkkHVIxnHv5D5qhrqRtmwv0G/96qkljhQLGqoi9FUYA+KT3vEiucNTxjk6adHtjU3ABO9SsoeLHJ3rym1I6th4NM05kOm3jaV1xgyL4QPUL0q3idvBxSOGNgzyRnLCLoPpnoKraUc7RIrS6SA6gaV6+nU9aKsp5IFZJ9JYnwxRDOP2+aQ8sX3HL4UI4hCRzOiRbZ9261bBJdMYZNPcwCC0R6kjqPUg+VXcTuHiRJp4SPFhAgBbP8AUdhSm1u77iFtLyoTZRuMLPJ1G/qTk5+lFGHc5iinExiWJ3JKM4yx9cD96OtRbtELkkscbtKdx+1LbW3JtIoHHOMOXEsoI2+i9T817Dcc24jRLeSfDAtrwAqn8wXoN/mgKxm10ZdrWMyD9bHCj58/ilnGWubWASpD3uSRtIiXwqGPTbz365NOTtQ960fdpBLMYUZSpkDaSM+h9a1zJGXe3vbqPlcbvVgWQry7aJcupB8JGDgZ3X7Ufwq7iuOCyLw2N7WKJf4LSN1HudhuCPp80ELS0slea4fJc8xpLjUAemcRjxMAd98Yya9HEC91FFa2j3GkjVzF/B4sMugbIR1BPX1863IyQyiu+72zMG1qdzLK+mMH6Mdz8DFEd35viupDN/0HhT7efyTSy9hRL0yTPJJryQiAs2nbO56AHyHrRHDbovbor27Q48KqDqGkdN6Wz6HVuw2aNZFQfh5ZyukdPpj2yPmgXS3sYysCBM7n1Nfdpfx3tzLDbeLlHSzE7Z9BTBuHRykGbxfSglLseM4Rd2YziXFguQGNZe+4uWJAz8V1abh1mo/kp7YoGXhvDpSVNsit64p/vZ1x8lW/KOS99l/Q/wBjUrpx7PW2djt7VKbTE3tVMGhltYg7agwdvxKhxn3NEQ8NiKp+OLBzpU4z+9FtkAyMoXA8tzVkLFtwuFPma74UYYPEc5ZKJrG3KfxiEXOcuRsapt+H2LOOVLqkxkOZAzY+n09qE7XSWkdvZreOBC10F0umpXJRgA23TOM0m7LLK3GojI9hLKkMijkaCYDhfB4FAK++/wBKDVNTUdJeFKUqTqORoYuE8Mg4q0ouG74+puWZhnB8sdcbUYOFWylFj1RqpyEQ6Qfcef8A9pDwq47NrwmG24g1p/yGV71DNg3JucAklR4i+RkEeWCNsV88Sm4hc8VfjNjbiW04Y5ijInILgHFzhADq/SAfzR/WujYp4OLcnk0jWtuVbL4A2J1dDQ9vw/hzS6o5edMBuxlDMB/oe2KSXklvL2hW7i8XCBJCb11I5b3GP4L48wo0aj6mL9DYl1a28a8cMVqoi/5KEXQgjGpoOVAXG25GMkjzGa2xTwbcnkLn7OcE4ldy3fMadsctxHPsMDGNtx9d96tu+AWFxam2JlhhZukMnLzkEY265zQRuuEXXFOGNwCS0mmQnnPYsjKtsUbZyu2ktp0j1wRsDS7hHeLTgvZu3Ilns5u6vFMcuYG0glHP6f0sf6f05OzTwbcnk0dv2ftI7dYQ8+hV0KC+SB9qok7P8IhZIpbiRXfZEe4wW9h51nuHcSsLLtLccSdonN47QhLdlMtv/EVSbg7YXKeHV+DdRkkCmdvNwOIcRh7QtYreSTy95S90apYy7cvAb8SaCoGMjqOuaKpQXCA5SfY1tOD8K4YOVE6xMxyQ0gyaMjgtn1LFKHI2OHyRQF9bWcvEeAv3dGGtghlj8QUQsQDq3++9A9m+EuxtOISNaIsTzFORb6JW1Mww76jqHnjAyQD5Ujo0+bDbkuLjmTh8R/V96Fm4ZB+LL596ckA7mgLqQZIFTnTglwXp1Zt8i7u6D9X3qV9lhmpUNEcHTrYTDerNFlVJGSpyMbg46UEnE2LSB4zI65ysbg6fdvwjb6/FAx8pbmKzmD6TlVjjTREMAYBxudttzjbp0qcZtEEaO8xhtVGkxqCR0ONKjz3658h1qG9NdktEQ6btDFBGG5Rlc5ASBtXiGNtWOu46Cma33MjUxxkagCM7VlbBY2SROFw4ZQSJHGpgwbb/AKjPj6e9H8InJRoJrmOadfEdDasDYHf3z7U3sVMg2on0va2KWZRZWEtxkHS4YDPpt1AJDjfzQ59aJl7Sw2kgS+CRM7hUXmajgk6WbbwjY/alHHLWdI4I+HXMNjAWPNVQF1bgjGBudjt55oHu9vZ2uJQriJWkHPizoUkFtEQ3xqwdzt5bUfZqZNsxwaWXtE8U8yPYsqRYPNaQKhBxvk+9eHtIzsO72LsnnI76R8bZP2x9azQmPEOHi7sDI86yFCbhAWjPqB+FdjnIHvXtnKsU4NzeCSa4bSUU5VWGfP1x/ql9qrkZUYYH79olQnNkSev8zH+qEftUvO0dxbcZUCTc+vlt1oS75calpGC5O2ep9qB5iopYoy+moYJ+tBeVVfZSHjU27WHEfamUkleGlfrzh+1DXHbZ4ZFzw4sAeomG39qQXd+qggGkV3fq2rOM1T2J25OleFTwdbtuPpcRh1iOD/3oqG/5rfy8fNcx7K8bV27s7bjpvW2t7kLAzZ3rLyJ9sjU8WEfiQwveLcs6ETPzS9+IE7mP+9CsSx1N1NRiCKi685PkpGjCCtY+je7nwH71KDY+I+9Sm1yNpjgIjlneFRaRtbIvhZ3I6D8JJ9PPH+jmmw5V5a+IrIjjxaGOD6/FKU7zI8iXTsdale7xgMwG+MDAC+W59KItinOa2SVLbWzOYojqbO2cnoPLYfeps5ii+imW5EXOWKEHVGqLvnrgIv4sH1xUnmS2cTSHkFsrrI1yHffAHhHrvnqdqtv7WWMlbV+VEy+OTO+fqep2zQccMENq6x67ts6xrzpZtvL1wc0LhCuJWcpsnbh8zLctj+OWBYr5+I5wMb7elZmR7Hh0q95lmvrpmJMcZwpB65PVsg+WxxWrtroi3CXCsZjkBFUZx5beVIr28suGMWChJCMBY/E2M9NXQdfKggltrLeC4l72Yu6SqRHEselvfT1+9UiKGw2GI3b9QBcn6DopoZ5b+8teZAO4qr5eRjsy+W/U0yllt7q3iuY0W4I8JcDzHniswoJs44ZIlmCku3VnOpvvVHGbKSS1MkAJZR0HmKPtmXSiSFRIfyijSqquWIAHrSfSsZafpye9mcFgwIPpSO6nO4zXSu0vDYLqJpYINwN5MYFcv4gQLkxWyNMfNlG1UjdnXHyIdg8V/La3KTRnDKfKutdn+JLxKxjlQ+W49DXI5bWQ7FTn0rYf/nty1u8tpKcE7gU0rWBOUZP4dBZx0qA+dD6stVxbw0iRNopdhqPvUql38R96lVJ3Dkhup9Y1xQWcZKuIsruCcnA67epr7YpG/ebaJHlycvKNwRucY6ZzUqVM5Q28lhcJAys0hwwUdR80tNxFC4twTt/449vuxqVKwyLIufHeZVlW2HkB1zVHGLOO2j7zb26PIX/N+XPmKlSlD0KNMkKMeK3TMZRpEajO3+KJ4FcB+faxwCKAA4YHcmpUpujIOtUWNdSeJh1c+VM7aJJo1md2lJ6aun2qVKULKb+eMryEQux/L0FYPj6W/DDyzCNbAsEQYH3r2pRirsN7Iz8tnPdWvOkK26K2crvkUw4PCHuIrm2OR0YnY7VKlB/S9JXZseacda871p69K9qU47Pg3Ckk1KlSqE7H/9k="/>
          <p:cNvSpPr>
            <a:spLocks noChangeAspect="1" noChangeArrowheads="1"/>
          </p:cNvSpPr>
          <p:nvPr/>
        </p:nvSpPr>
        <p:spPr bwMode="auto">
          <a:xfrm>
            <a:off x="155575" y="-395288"/>
            <a:ext cx="12382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AutoShape 18" descr="data:image/jpeg;base64,/9j/4AAQSkZJRgABAQAAAQABAAD/2wCEAAkGBwgHBgkIBwgKCgkLDRYPDQwMDRsUFRAWIB0iIiAdHx8kKDQsJCYxJx8fLT0tMTU3Ojo6Iys/RD84QzQ5OjcBCgoKDQwNGg8PGjclHyU3Nzc3Nzc3Nzc3Nzc3Nzc3Nzc3Nzc3Nzc3Nzc3Nzc3Nzc3Nzc3Nzc3Nzc3Nzc3Nzc3N//AABEIAFcAggMBIgACEQEDEQH/xAAbAAACAwEBAQAAAAAAAAAAAAAEBQADBgcBAv/EADcQAAIBAwIDBwIEBgIDAQAAAAECAwAEERIhBRMxBhQiQVFxgWGRMkJS0SMzcqGxwRViQ6LhB//EABkBAAMBAQEAAAAAAAAAAAAAAAECAwAEBf/EACERAAIBAwQDAQAAAAAAAAAAAAABAgMRURITMUEEFCEi/9oADAMBAAIRAxEAPwDpFjJEsHMdRG2cZbqaV8Qs+HpcSX86aQ/5pTt8CiLW4PfsGHMWMmZzk1bxOW1urbRIoaIEEuzaVGPr5/FeEejYUvxUSrGOGwNcFiQcrgL8U1lVZplZiXGnxRL0VvfoKUf8tZxSLaWimViuyRppQH/Jo/h0s8tpLFxFAJGYGNEUZHwOnzWMHWZV27ukwQDfRGc/+1H6re0UA4UnoOpP70p1LC2RpibHRPFIR/gUbYywC3MzLy2zhmc5P3NYEkUdwSVmkW2VASWBlXJ+F/elsN7Nd3EqW0DIqKy8+Tcqd+nkNxT8zyy/yIsKfzybfYdTWdvb+4N1Ja2cBeZCcmRchTnqFG31yawEG8PguDZvBcyG6eR9WrJVV+gJ3PxXk90QwjWNrhgd418K4Gx26n5oS3tbl7uK8vLmSSeIZMUT/wAMNjBJPQbeQo65kIjE7aXEi6gIThWH9XU7f4oMZIYm6iTEcalmx/LjHT39KqcXMqlpG5SgZ5cZyx+fL4qrhbTcgieFYxqygVcbeW1Flh0oBsKrNrtpopYYBDAwBkV1w2ds5PUnrTViCuCAfUUJJfphu7qZiOrKQEX3bp/mhYZlvdeu41BescWVX79W6EeQ26UBkrhsl5HGxjjBkkHVIxnHv5D5qhrqRtmwv0G/96qkljhQLGqoi9FUYA+KT3vEiucNTxjk6adHtjU3ABO9SsoeLHJ3rym1I6th4NM05kOm3jaV1xgyL4QPUL0q3idvBxSOGNgzyRnLCLoPpnoKraUc7RIrS6SA6gaV6+nU9aKsp5IFZJ9JYnwxRDOP2+aQ8sX3HL4UI4hCRzOiRbZ9261bBJdMYZNPcwCC0R6kjqPUg+VXcTuHiRJp4SPFhAgBbP8AUdhSm1u77iFtLyoTZRuMLPJ1G/qTk5+lFGHc5iinExiWJ3JKM4yx9cD96OtRbtELkkscbtKdx+1LbW3JtIoHHOMOXEsoI2+i9T817Dcc24jRLeSfDAtrwAqn8wXoN/mgKxm10ZdrWMyD9bHCj58/ilnGWubWASpD3uSRtIiXwqGPTbz365NOTtQ960fdpBLMYUZSpkDaSM+h9a1zJGXe3vbqPlcbvVgWQry7aJcupB8JGDgZ3X7Ufwq7iuOCyLw2N7WKJf4LSN1HudhuCPp80ELS0slea4fJc8xpLjUAemcRjxMAd98Yya9HEC91FFa2j3GkjVzF/B4sMugbIR1BPX1863IyQyiu+72zMG1qdzLK+mMH6Mdz8DFEd35viupDN/0HhT7efyTSy9hRL0yTPJJryQiAs2nbO56AHyHrRHDbovbor27Q48KqDqGkdN6Wz6HVuw2aNZFQfh5ZyukdPpj2yPmgXS3sYysCBM7n1Nfdpfx3tzLDbeLlHSzE7Z9BTBuHRykGbxfSglLseM4Rd2YziXFguQGNZe+4uWJAz8V1abh1mo/kp7YoGXhvDpSVNsit64p/vZ1x8lW/KOS99l/Q/wBjUrpx7PW2djt7VKbTE3tVMGhltYg7agwdvxKhxn3NEQ8NiKp+OLBzpU4z+9FtkAyMoXA8tzVkLFtwuFPma74UYYPEc5ZKJrG3KfxiEXOcuRsapt+H2LOOVLqkxkOZAzY+n09qE7XSWkdvZreOBC10F0umpXJRgA23TOM0m7LLK3GojI9hLKkMijkaCYDhfB4FAK++/wBKDVNTUdJeFKUqTqORoYuE8Mg4q0ouG74+puWZhnB8sdcbUYOFWylFj1RqpyEQ6Qfcef8A9pDwq47NrwmG24g1p/yGV71DNg3JucAklR4i+RkEeWCNsV88Sm4hc8VfjNjbiW04Y5ijInILgHFzhADq/SAfzR/WujYp4OLcnk0jWtuVbL4A2J1dDQ9vw/hzS6o5edMBuxlDMB/oe2KSXklvL2hW7i8XCBJCb11I5b3GP4L48wo0aj6mL9DYl1a28a8cMVqoi/5KEXQgjGpoOVAXG25GMkjzGa2xTwbcnkLn7OcE4ldy3fMadsctxHPsMDGNtx9d96tu+AWFxam2JlhhZukMnLzkEY265zQRuuEXXFOGNwCS0mmQnnPYsjKtsUbZyu2ktp0j1wRsDS7hHeLTgvZu3Ilns5u6vFMcuYG0glHP6f0sf6f05OzTwbcnk0dv2ftI7dYQ8+hV0KC+SB9qok7P8IhZIpbiRXfZEe4wW9h51nuHcSsLLtLccSdonN47QhLdlMtv/EVSbg7YXKeHV+DdRkkCmdvNwOIcRh7QtYreSTy95S90apYy7cvAb8SaCoGMjqOuaKpQXCA5SfY1tOD8K4YOVE6xMxyQ0gyaMjgtn1LFKHI2OHyRQF9bWcvEeAv3dGGtghlj8QUQsQDq3++9A9m+EuxtOISNaIsTzFORb6JW1Mww76jqHnjAyQD5Ujo0+bDbkuLjmTh8R/V96Fm4ZB+LL596ckA7mgLqQZIFTnTglwXp1Zt8i7u6D9X3qV9lhmpUNEcHTrYTDerNFlVJGSpyMbg46UEnE2LSB4zI65ysbg6fdvwjb6/FAx8pbmKzmD6TlVjjTREMAYBxudttzjbp0qcZtEEaO8xhtVGkxqCR0ONKjz3658h1qG9NdktEQ6btDFBGG5Rlc5ASBtXiGNtWOu46Cma33MjUxxkagCM7VlbBY2SROFw4ZQSJHGpgwbb/AKjPj6e9H8InJRoJrmOadfEdDasDYHf3z7U3sVMg2on0va2KWZRZWEtxkHS4YDPpt1AJDjfzQ59aJl7Sw2kgS+CRM7hUXmajgk6WbbwjY/alHHLWdI4I+HXMNjAWPNVQF1bgjGBudjt55oHu9vZ2uJQriJWkHPizoUkFtEQ3xqwdzt5bUfZqZNsxwaWXtE8U8yPYsqRYPNaQKhBxvk+9eHtIzsO72LsnnI76R8bZP2x9azQmPEOHi7sDI86yFCbhAWjPqB+FdjnIHvXtnKsU4NzeCSa4bSUU5VWGfP1x/ql9qrkZUYYH79olQnNkSev8zH+qEftUvO0dxbcZUCTc+vlt1oS75calpGC5O2ep9qB5iopYoy+moYJ+tBeVVfZSHjU27WHEfamUkleGlfrzh+1DXHbZ4ZFzw4sAeomG39qQXd+qggGkV3fq2rOM1T2J25OleFTwdbtuPpcRh1iOD/3oqG/5rfy8fNcx7K8bV27s7bjpvW2t7kLAzZ3rLyJ9sjU8WEfiQwveLcs6ETPzS9+IE7mP+9CsSx1N1NRiCKi685PkpGjCCtY+je7nwH71KDY+I+9Sm1yNpjgIjlneFRaRtbIvhZ3I6D8JJ9PPH+jmmw5V5a+IrIjjxaGOD6/FKU7zI8iXTsdale7xgMwG+MDAC+W59KItinOa2SVLbWzOYojqbO2cnoPLYfeps5ii+imW5EXOWKEHVGqLvnrgIv4sH1xUnmS2cTSHkFsrrI1yHffAHhHrvnqdqtv7WWMlbV+VEy+OTO+fqep2zQccMENq6x67ts6xrzpZtvL1wc0LhCuJWcpsnbh8zLctj+OWBYr5+I5wMb7elZmR7Hh0q95lmvrpmJMcZwpB65PVsg+WxxWrtroi3CXCsZjkBFUZx5beVIr28suGMWChJCMBY/E2M9NXQdfKggltrLeC4l72Yu6SqRHEselvfT1+9UiKGw2GI3b9QBcn6DopoZ5b+8teZAO4qr5eRjsy+W/U0yllt7q3iuY0W4I8JcDzHniswoJs44ZIlmCku3VnOpvvVHGbKSS1MkAJZR0HmKPtmXSiSFRIfyijSqquWIAHrSfSsZafpye9mcFgwIPpSO6nO4zXSu0vDYLqJpYINwN5MYFcv4gQLkxWyNMfNlG1UjdnXHyIdg8V/La3KTRnDKfKutdn+JLxKxjlQ+W49DXI5bWQ7FTn0rYf/nty1u8tpKcE7gU0rWBOUZP4dBZx0qA+dD6stVxbw0iRNopdhqPvUql38R96lVJ3Dkhup9Y1xQWcZKuIsruCcnA67epr7YpG/ebaJHlycvKNwRucY6ZzUqVM5Q28lhcJAys0hwwUdR80tNxFC4twTt/449vuxqVKwyLIufHeZVlW2HkB1zVHGLOO2j7zb26PIX/N+XPmKlSlD0KNMkKMeK3TMZRpEajO3+KJ4FcB+faxwCKAA4YHcmpUpujIOtUWNdSeJh1c+VM7aJJo1md2lJ6aun2qVKULKb+eMryEQux/L0FYPj6W/DDyzCNbAsEQYH3r2pRirsN7Iz8tnPdWvOkK26K2crvkUw4PCHuIrm2OR0YnY7VKlB/S9JXZseacda871p69K9qU47Pg3Ckk1KlSqE7H/9k="/>
          <p:cNvSpPr>
            <a:spLocks noChangeAspect="1" noChangeArrowheads="1"/>
          </p:cNvSpPr>
          <p:nvPr/>
        </p:nvSpPr>
        <p:spPr bwMode="auto">
          <a:xfrm>
            <a:off x="307975" y="-242888"/>
            <a:ext cx="12382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AutoShape 20" descr="data:image/jpeg;base64,/9j/4AAQSkZJRgABAQAAAQABAAD/2wCEAAkGBwgHBgkIBwgKCgkLDRYPDQwMDRsUFRAWIB0iIiAdHx8kKDQsJCYxJx8fLT0tMTU3Ojo6Iys/RD84QzQ5OjcBCgoKDQwNGg8PGjclHyU3Nzc3Nzc3Nzc3Nzc3Nzc3Nzc3Nzc3Nzc3Nzc3Nzc3Nzc3Nzc3Nzc3Nzc3Nzc3Nzc3N//AABEIAFcAggMBIgACEQEDEQH/xAAbAAACAwEBAQAAAAAAAAAAAAAEBQADBgcBAv/EADcQAAIBAwIDBwIEBgIDAQAAAAECAwAEERIhBRMxBhQiQVFxgWGRMkJS0SMzcqGxwRViQ6LhB//EABkBAAMBAQEAAAAAAAAAAAAAAAECAwAEBf/EACERAAIBAwQDAQAAAAAAAAAAAAABAgMRURITMUEEFCEi/9oADAMBAAIRAxEAPwDpFjJEsHMdRG2cZbqaV8Qs+HpcSX86aQ/5pTt8CiLW4PfsGHMWMmZzk1bxOW1urbRIoaIEEuzaVGPr5/FeEejYUvxUSrGOGwNcFiQcrgL8U1lVZplZiXGnxRL0VvfoKUf8tZxSLaWimViuyRppQH/Jo/h0s8tpLFxFAJGYGNEUZHwOnzWMHWZV27ukwQDfRGc/+1H6re0UA4UnoOpP70p1LC2RpibHRPFIR/gUbYywC3MzLy2zhmc5P3NYEkUdwSVmkW2VASWBlXJ+F/elsN7Nd3EqW0DIqKy8+Tcqd+nkNxT8zyy/yIsKfzybfYdTWdvb+4N1Ja2cBeZCcmRchTnqFG31yawEG8PguDZvBcyG6eR9WrJVV+gJ3PxXk90QwjWNrhgd418K4Gx26n5oS3tbl7uK8vLmSSeIZMUT/wAMNjBJPQbeQo65kIjE7aXEi6gIThWH9XU7f4oMZIYm6iTEcalmx/LjHT39KqcXMqlpG5SgZ5cZyx+fL4qrhbTcgieFYxqygVcbeW1Flh0oBsKrNrtpopYYBDAwBkV1w2ds5PUnrTViCuCAfUUJJfphu7qZiOrKQEX3bp/mhYZlvdeu41BescWVX79W6EeQ26UBkrhsl5HGxjjBkkHVIxnHv5D5qhrqRtmwv0G/96qkljhQLGqoi9FUYA+KT3vEiucNTxjk6adHtjU3ABO9SsoeLHJ3rym1I6th4NM05kOm3jaV1xgyL4QPUL0q3idvBxSOGNgzyRnLCLoPpnoKraUc7RIrS6SA6gaV6+nU9aKsp5IFZJ9JYnwxRDOP2+aQ8sX3HL4UI4hCRzOiRbZ9261bBJdMYZNPcwCC0R6kjqPUg+VXcTuHiRJp4SPFhAgBbP8AUdhSm1u77iFtLyoTZRuMLPJ1G/qTk5+lFGHc5iinExiWJ3JKM4yx9cD96OtRbtELkkscbtKdx+1LbW3JtIoHHOMOXEsoI2+i9T817Dcc24jRLeSfDAtrwAqn8wXoN/mgKxm10ZdrWMyD9bHCj58/ilnGWubWASpD3uSRtIiXwqGPTbz365NOTtQ960fdpBLMYUZSpkDaSM+h9a1zJGXe3vbqPlcbvVgWQry7aJcupB8JGDgZ3X7Ufwq7iuOCyLw2N7WKJf4LSN1HudhuCPp80ELS0slea4fJc8xpLjUAemcRjxMAd98Yya9HEC91FFa2j3GkjVzF/B4sMugbIR1BPX1863IyQyiu+72zMG1qdzLK+mMH6Mdz8DFEd35viupDN/0HhT7efyTSy9hRL0yTPJJryQiAs2nbO56AHyHrRHDbovbor27Q48KqDqGkdN6Wz6HVuw2aNZFQfh5ZyukdPpj2yPmgXS3sYysCBM7n1Nfdpfx3tzLDbeLlHSzE7Z9BTBuHRykGbxfSglLseM4Rd2YziXFguQGNZe+4uWJAz8V1abh1mo/kp7YoGXhvDpSVNsit64p/vZ1x8lW/KOS99l/Q/wBjUrpx7PW2djt7VKbTE3tVMGhltYg7agwdvxKhxn3NEQ8NiKp+OLBzpU4z+9FtkAyMoXA8tzVkLFtwuFPma74UYYPEc5ZKJrG3KfxiEXOcuRsapt+H2LOOVLqkxkOZAzY+n09qE7XSWkdvZreOBC10F0umpXJRgA23TOM0m7LLK3GojI9hLKkMijkaCYDhfB4FAK++/wBKDVNTUdJeFKUqTqORoYuE8Mg4q0ouG74+puWZhnB8sdcbUYOFWylFj1RqpyEQ6Qfcef8A9pDwq47NrwmG24g1p/yGV71DNg3JucAklR4i+RkEeWCNsV88Sm4hc8VfjNjbiW04Y5ijInILgHFzhADq/SAfzR/WujYp4OLcnk0jWtuVbL4A2J1dDQ9vw/hzS6o5edMBuxlDMB/oe2KSXklvL2hW7i8XCBJCb11I5b3GP4L48wo0aj6mL9DYl1a28a8cMVqoi/5KEXQgjGpoOVAXG25GMkjzGa2xTwbcnkLn7OcE4ldy3fMadsctxHPsMDGNtx9d96tu+AWFxam2JlhhZukMnLzkEY265zQRuuEXXFOGNwCS0mmQnnPYsjKtsUbZyu2ktp0j1wRsDS7hHeLTgvZu3Ilns5u6vFMcuYG0glHP6f0sf6f05OzTwbcnk0dv2ftI7dYQ8+hV0KC+SB9qok7P8IhZIpbiRXfZEe4wW9h51nuHcSsLLtLccSdonN47QhLdlMtv/EVSbg7YXKeHV+DdRkkCmdvNwOIcRh7QtYreSTy95S90apYy7cvAb8SaCoGMjqOuaKpQXCA5SfY1tOD8K4YOVE6xMxyQ0gyaMjgtn1LFKHI2OHyRQF9bWcvEeAv3dGGtghlj8QUQsQDq3++9A9m+EuxtOISNaIsTzFORb6JW1Mww76jqHnjAyQD5Ujo0+bDbkuLjmTh8R/V96Fm4ZB+LL596ckA7mgLqQZIFTnTglwXp1Zt8i7u6D9X3qV9lhmpUNEcHTrYTDerNFlVJGSpyMbg46UEnE2LSB4zI65ysbg6fdvwjb6/FAx8pbmKzmD6TlVjjTREMAYBxudttzjbp0qcZtEEaO8xhtVGkxqCR0ONKjz3658h1qG9NdktEQ6btDFBGG5Rlc5ASBtXiGNtWOu46Cma33MjUxxkagCM7VlbBY2SROFw4ZQSJHGpgwbb/AKjPj6e9H8InJRoJrmOadfEdDasDYHf3z7U3sVMg2on0va2KWZRZWEtxkHS4YDPpt1AJDjfzQ59aJl7Sw2kgS+CRM7hUXmajgk6WbbwjY/alHHLWdI4I+HXMNjAWPNVQF1bgjGBudjt55oHu9vZ2uJQriJWkHPizoUkFtEQ3xqwdzt5bUfZqZNsxwaWXtE8U8yPYsqRYPNaQKhBxvk+9eHtIzsO72LsnnI76R8bZP2x9azQmPEOHi7sDI86yFCbhAWjPqB+FdjnIHvXtnKsU4NzeCSa4bSUU5VWGfP1x/ql9qrkZUYYH79olQnNkSev8zH+qEftUvO0dxbcZUCTc+vlt1oS75calpGC5O2ep9qB5iopYoy+moYJ+tBeVVfZSHjU27WHEfamUkleGlfrzh+1DXHbZ4ZFzw4sAeomG39qQXd+qggGkV3fq2rOM1T2J25OleFTwdbtuPpcRh1iOD/3oqG/5rfy8fNcx7K8bV27s7bjpvW2t7kLAzZ3rLyJ9sjU8WEfiQwveLcs6ETPzS9+IE7mP+9CsSx1N1NRiCKi685PkpGjCCtY+je7nwH71KDY+I+9Sm1yNpjgIjlneFRaRtbIvhZ3I6D8JJ9PPH+jmmw5V5a+IrIjjxaGOD6/FKU7zI8iXTsdale7xgMwG+MDAC+W59KItinOa2SVLbWzOYojqbO2cnoPLYfeps5ii+imW5EXOWKEHVGqLvnrgIv4sH1xUnmS2cTSHkFsrrI1yHffAHhHrvnqdqtv7WWMlbV+VEy+OTO+fqep2zQccMENq6x67ts6xrzpZtvL1wc0LhCuJWcpsnbh8zLctj+OWBYr5+I5wMb7elZmR7Hh0q95lmvrpmJMcZwpB65PVsg+WxxWrtroi3CXCsZjkBFUZx5beVIr28suGMWChJCMBY/E2M9NXQdfKggltrLeC4l72Yu6SqRHEselvfT1+9UiKGw2GI3b9QBcn6DopoZ5b+8teZAO4qr5eRjsy+W/U0yllt7q3iuY0W4I8JcDzHniswoJs44ZIlmCku3VnOpvvVHGbKSS1MkAJZR0HmKPtmXSiSFRIfyijSqquWIAHrSfSsZafpye9mcFgwIPpSO6nO4zXSu0vDYLqJpYINwN5MYFcv4gQLkxWyNMfNlG1UjdnXHyIdg8V/La3KTRnDKfKutdn+JLxKxjlQ+W49DXI5bWQ7FTn0rYf/nty1u8tpKcE7gU0rWBOUZP4dBZx0qA+dD6stVxbw0iRNopdhqPvUql38R96lVJ3Dkhup9Y1xQWcZKuIsruCcnA67epr7YpG/ebaJHlycvKNwRucY6ZzUqVM5Q28lhcJAys0hwwUdR80tNxFC4twTt/449vuxqVKwyLIufHeZVlW2HkB1zVHGLOO2j7zb26PIX/N+XPmKlSlD0KNMkKMeK3TMZRpEajO3+KJ4FcB+faxwCKAA4YHcmpUpujIOtUWNdSeJh1c+VM7aJJo1md2lJ6aun2qVKULKb+eMryEQux/L0FYPj6W/DDyzCNbAsEQYH3r2pRirsN7Iz8tnPdWvOkK26K2crvkUw4PCHuIrm2OR0YnY7VKlB/S9JXZseacda871p69K9qU47Pg3Ckk1KlSqE7H/9k="/>
          <p:cNvSpPr>
            <a:spLocks noChangeAspect="1" noChangeArrowheads="1"/>
          </p:cNvSpPr>
          <p:nvPr/>
        </p:nvSpPr>
        <p:spPr bwMode="auto">
          <a:xfrm>
            <a:off x="590322" y="-90488"/>
            <a:ext cx="12382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AutoShape 22" descr="data:image/jpeg;base64,/9j/4AAQSkZJRgABAQAAAQABAAD/2wCEAAkGBwgHBgkIBwgKCgkLDRYPDQwMDRsUFRAWIB0iIiAdHx8kKDQsJCYxJx8fLT0tMTU3Ojo6Iys/RD84QzQ5OjcBCgoKDQwNGg8PGjclHyU3Nzc3Nzc3Nzc3Nzc3Nzc3Nzc3Nzc3Nzc3Nzc3Nzc3Nzc3Nzc3Nzc3Nzc3Nzc3Nzc3N//AABEIAFcAggMBIgACEQEDEQH/xAAbAAACAwEBAQAAAAAAAAAAAAAEBQADBgcBAv/EADcQAAIBAwIDBwIEBgIDAQAAAAECAwAEERIhBRMxBhQiQVFxgWGRMkJS0SMzcqGxwRViQ6LhB//EABkBAAMBAQEAAAAAAAAAAAAAAAECAwAEBf/EACERAAIBAwQDAQAAAAAAAAAAAAABAgMRURITMUEEFCEi/9oADAMBAAIRAxEAPwDpFjJEsHMdRG2cZbqaV8Qs+HpcSX86aQ/5pTt8CiLW4PfsGHMWMmZzk1bxOW1urbRIoaIEEuzaVGPr5/FeEejYUvxUSrGOGwNcFiQcrgL8U1lVZplZiXGnxRL0VvfoKUf8tZxSLaWimViuyRppQH/Jo/h0s8tpLFxFAJGYGNEUZHwOnzWMHWZV27ukwQDfRGc/+1H6re0UA4UnoOpP70p1LC2RpibHRPFIR/gUbYywC3MzLy2zhmc5P3NYEkUdwSVmkW2VASWBlXJ+F/elsN7Nd3EqW0DIqKy8+Tcqd+nkNxT8zyy/yIsKfzybfYdTWdvb+4N1Ja2cBeZCcmRchTnqFG31yawEG8PguDZvBcyG6eR9WrJVV+gJ3PxXk90QwjWNrhgd418K4Gx26n5oS3tbl7uK8vLmSSeIZMUT/wAMNjBJPQbeQo65kIjE7aXEi6gIThWH9XU7f4oMZIYm6iTEcalmx/LjHT39KqcXMqlpG5SgZ5cZyx+fL4qrhbTcgieFYxqygVcbeW1Flh0oBsKrNrtpopYYBDAwBkV1w2ds5PUnrTViCuCAfUUJJfphu7qZiOrKQEX3bp/mhYZlvdeu41BescWVX79W6EeQ26UBkrhsl5HGxjjBkkHVIxnHv5D5qhrqRtmwv0G/96qkljhQLGqoi9FUYA+KT3vEiucNTxjk6adHtjU3ABO9SsoeLHJ3rym1I6th4NM05kOm3jaV1xgyL4QPUL0q3idvBxSOGNgzyRnLCLoPpnoKraUc7RIrS6SA6gaV6+nU9aKsp5IFZJ9JYnwxRDOP2+aQ8sX3HL4UI4hCRzOiRbZ9261bBJdMYZNPcwCC0R6kjqPUg+VXcTuHiRJp4SPFhAgBbP8AUdhSm1u77iFtLyoTZRuMLPJ1G/qTk5+lFGHc5iinExiWJ3JKM4yx9cD96OtRbtELkkscbtKdx+1LbW3JtIoHHOMOXEsoI2+i9T817Dcc24jRLeSfDAtrwAqn8wXoN/mgKxm10ZdrWMyD9bHCj58/ilnGWubWASpD3uSRtIiXwqGPTbz365NOTtQ960fdpBLMYUZSpkDaSM+h9a1zJGXe3vbqPlcbvVgWQry7aJcupB8JGDgZ3X7Ufwq7iuOCyLw2N7WKJf4LSN1HudhuCPp80ELS0slea4fJc8xpLjUAemcRjxMAd98Yya9HEC91FFa2j3GkjVzF/B4sMugbIR1BPX1863IyQyiu+72zMG1qdzLK+mMH6Mdz8DFEd35viupDN/0HhT7efyTSy9hRL0yTPJJryQiAs2nbO56AHyHrRHDbovbor27Q48KqDqGkdN6Wz6HVuw2aNZFQfh5ZyukdPpj2yPmgXS3sYysCBM7n1Nfdpfx3tzLDbeLlHSzE7Z9BTBuHRykGbxfSglLseM4Rd2YziXFguQGNZe+4uWJAz8V1abh1mo/kp7YoGXhvDpSVNsit64p/vZ1x8lW/KOS99l/Q/wBjUrpx7PW2djt7VKbTE3tVMGhltYg7agwdvxKhxn3NEQ8NiKp+OLBzpU4z+9FtkAyMoXA8tzVkLFtwuFPma74UYYPEc5ZKJrG3KfxiEXOcuRsapt+H2LOOVLqkxkOZAzY+n09qE7XSWkdvZreOBC10F0umpXJRgA23TOM0m7LLK3GojI9hLKkMijkaCYDhfB4FAK++/wBKDVNTUdJeFKUqTqORoYuE8Mg4q0ouG74+puWZhnB8sdcbUYOFWylFj1RqpyEQ6Qfcef8A9pDwq47NrwmG24g1p/yGV71DNg3JucAklR4i+RkEeWCNsV88Sm4hc8VfjNjbiW04Y5ijInILgHFzhADq/SAfzR/WujYp4OLcnk0jWtuVbL4A2J1dDQ9vw/hzS6o5edMBuxlDMB/oe2KSXklvL2hW7i8XCBJCb11I5b3GP4L48wo0aj6mL9DYl1a28a8cMVqoi/5KEXQgjGpoOVAXG25GMkjzGa2xTwbcnkLn7OcE4ldy3fMadsctxHPsMDGNtx9d96tu+AWFxam2JlhhZukMnLzkEY265zQRuuEXXFOGNwCS0mmQnnPYsjKtsUbZyu2ktp0j1wRsDS7hHeLTgvZu3Ilns5u6vFMcuYG0glHP6f0sf6f05OzTwbcnk0dv2ftI7dYQ8+hV0KC+SB9qok7P8IhZIpbiRXfZEe4wW9h51nuHcSsLLtLccSdonN47QhLdlMtv/EVSbg7YXKeHV+DdRkkCmdvNwOIcRh7QtYreSTy95S90apYy7cvAb8SaCoGMjqOuaKpQXCA5SfY1tOD8K4YOVE6xMxyQ0gyaMjgtn1LFKHI2OHyRQF9bWcvEeAv3dGGtghlj8QUQsQDq3++9A9m+EuxtOISNaIsTzFORb6JW1Mww76jqHnjAyQD5Ujo0+bDbkuLjmTh8R/V96Fm4ZB+LL596ckA7mgLqQZIFTnTglwXp1Zt8i7u6D9X3qV9lhmpUNEcHTrYTDerNFlVJGSpyMbg46UEnE2LSB4zI65ysbg6fdvwjb6/FAx8pbmKzmD6TlVjjTREMAYBxudttzjbp0qcZtEEaO8xhtVGkxqCR0ONKjz3658h1qG9NdktEQ6btDFBGG5Rlc5ASBtXiGNtWOu46Cma33MjUxxkagCM7VlbBY2SROFw4ZQSJHGpgwbb/AKjPj6e9H8InJRoJrmOadfEdDasDYHf3z7U3sVMg2on0va2KWZRZWEtxkHS4YDPpt1AJDjfzQ59aJl7Sw2kgS+CRM7hUXmajgk6WbbwjY/alHHLWdI4I+HXMNjAWPNVQF1bgjGBudjt55oHu9vZ2uJQriJWkHPizoUkFtEQ3xqwdzt5bUfZqZNsxwaWXtE8U8yPYsqRYPNaQKhBxvk+9eHtIzsO72LsnnI76R8bZP2x9azQmPEOHi7sDI86yFCbhAWjPqB+FdjnIHvXtnKsU4NzeCSa4bSUU5VWGfP1x/ql9qrkZUYYH79olQnNkSev8zH+qEftUvO0dxbcZUCTc+vlt1oS75calpGC5O2ep9qB5iopYoy+moYJ+tBeVVfZSHjU27WHEfamUkleGlfrzh+1DXHbZ4ZFzw4sAeomG39qQXd+qggGkV3fq2rOM1T2J25OleFTwdbtuPpcRh1iOD/3oqG/5rfy8fNcx7K8bV27s7bjpvW2t7kLAzZ3rLyJ9sjU8WEfiQwveLcs6ETPzS9+IE7mP+9CsSx1N1NRiCKi685PkpGjCCtY+je7nwH71KDY+I+9Sm1yNpjgIjlneFRaRtbIvhZ3I6D8JJ9PPH+jmmw5V5a+IrIjjxaGOD6/FKU7zI8iXTsdale7xgMwG+MDAC+W59KItinOa2SVLbWzOYojqbO2cnoPLYfeps5ii+imW5EXOWKEHVGqLvnrgIv4sH1xUnmS2cTSHkFsrrI1yHffAHhHrvnqdqtv7WWMlbV+VEy+OTO+fqep2zQccMENq6x67ts6xrzpZtvL1wc0LhCuJWcpsnbh8zLctj+OWBYr5+I5wMb7elZmR7Hh0q95lmvrpmJMcZwpB65PVsg+WxxWrtroi3CXCsZjkBFUZx5beVIr28suGMWChJCMBY/E2M9NXQdfKggltrLeC4l72Yu6SqRHEselvfT1+9UiKGw2GI3b9QBcn6DopoZ5b+8teZAO4qr5eRjsy+W/U0yllt7q3iuY0W4I8JcDzHniswoJs44ZIlmCku3VnOpvvVHGbKSS1MkAJZR0HmKPtmXSiSFRIfyijSqquWIAHrSfSsZafpye9mcFgwIPpSO6nO4zXSu0vDYLqJpYINwN5MYFcv4gQLkxWyNMfNlG1UjdnXHyIdg8V/La3KTRnDKfKutdn+JLxKxjlQ+W49DXI5bWQ7FTn0rYf/nty1u8tpKcE7gU0rWBOUZP4dBZx0qA+dD6stVxbw0iRNopdhqPvUql38R96lVJ3Dkhup9Y1xQWcZKuIsruCcnA67epr7YpG/ebaJHlycvKNwRucY6ZzUqVM5Q28lhcJAys0hwwUdR80tNxFC4twTt/449vuxqVKwyLIufHeZVlW2HkB1zVHGLOO2j7zb26PIX/N+XPmKlSlD0KNMkKMeK3TMZRpEajO3+KJ4FcB+faxwCKAA4YHcmpUpujIOtUWNdSeJh1c+VM7aJJo1md2lJ6aun2qVKULKb+eMryEQux/L0FYPj6W/DDyzCNbAsEQYH3r2pRirsN7Iz8tnPdWvOkK26K2crvkUw4PCHuIrm2OR0YnY7VKlB/S9JXZseacda871p69K9qU47Pg3Ckk1KlSqE7H/9k="/>
          <p:cNvSpPr>
            <a:spLocks noChangeAspect="1" noChangeArrowheads="1"/>
          </p:cNvSpPr>
          <p:nvPr/>
        </p:nvSpPr>
        <p:spPr bwMode="auto">
          <a:xfrm>
            <a:off x="612775" y="61912"/>
            <a:ext cx="12382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AutoShape 24" descr="data:image/jpeg;base64,/9j/4AAQSkZJRgABAQAAAQABAAD/2wCEAAkGBwgHBgkIBwgKCgkLDRYPDQwMDRsUFRAWIB0iIiAdHx8kKDQsJCYxJx8fLT0tMTU3Ojo6Iys/RD84QzQ5OjcBCgoKDQwNGg8PGjclHyU3Nzc3Nzc3Nzc3Nzc3Nzc3Nzc3Nzc3Nzc3Nzc3Nzc3Nzc3Nzc3Nzc3Nzc3Nzc3Nzc3N//AABEIAFcAggMBIgACEQEDEQH/xAAbAAACAwEBAQAAAAAAAAAAAAAEBQADBgcBAv/EADcQAAIBAwIDBwIEBgIDAQAAAAECAwAEERIhBRMxBhQiQVFxgWGRMkJS0SMzcqGxwRViQ6LhB//EABkBAAMBAQEAAAAAAAAAAAAAAAECAwAEBf/EACERAAIBAwQDAQAAAAAAAAAAAAABAgMRURITMUEEFCEi/9oADAMBAAIRAxEAPwDpFjJEsHMdRG2cZbqaV8Qs+HpcSX86aQ/5pTt8CiLW4PfsGHMWMmZzk1bxOW1urbRIoaIEEuzaVGPr5/FeEejYUvxUSrGOGwNcFiQcrgL8U1lVZplZiXGnxRL0VvfoKUf8tZxSLaWimViuyRppQH/Jo/h0s8tpLFxFAJGYGNEUZHwOnzWMHWZV27ukwQDfRGc/+1H6re0UA4UnoOpP70p1LC2RpibHRPFIR/gUbYywC3MzLy2zhmc5P3NYEkUdwSVmkW2VASWBlXJ+F/elsN7Nd3EqW0DIqKy8+Tcqd+nkNxT8zyy/yIsKfzybfYdTWdvb+4N1Ja2cBeZCcmRchTnqFG31yawEG8PguDZvBcyG6eR9WrJVV+gJ3PxXk90QwjWNrhgd418K4Gx26n5oS3tbl7uK8vLmSSeIZMUT/wAMNjBJPQbeQo65kIjE7aXEi6gIThWH9XU7f4oMZIYm6iTEcalmx/LjHT39KqcXMqlpG5SgZ5cZyx+fL4qrhbTcgieFYxqygVcbeW1Flh0oBsKrNrtpopYYBDAwBkV1w2ds5PUnrTViCuCAfUUJJfphu7qZiOrKQEX3bp/mhYZlvdeu41BescWVX79W6EeQ26UBkrhsl5HGxjjBkkHVIxnHv5D5qhrqRtmwv0G/96qkljhQLGqoi9FUYA+KT3vEiucNTxjk6adHtjU3ABO9SsoeLHJ3rym1I6th4NM05kOm3jaV1xgyL4QPUL0q3idvBxSOGNgzyRnLCLoPpnoKraUc7RIrS6SA6gaV6+nU9aKsp5IFZJ9JYnwxRDOP2+aQ8sX3HL4UI4hCRzOiRbZ9261bBJdMYZNPcwCC0R6kjqPUg+VXcTuHiRJp4SPFhAgBbP8AUdhSm1u77iFtLyoTZRuMLPJ1G/qTk5+lFGHc5iinExiWJ3JKM4yx9cD96OtRbtELkkscbtKdx+1LbW3JtIoHHOMOXEsoI2+i9T817Dcc24jRLeSfDAtrwAqn8wXoN/mgKxm10ZdrWMyD9bHCj58/ilnGWubWASpD3uSRtIiXwqGPTbz365NOTtQ960fdpBLMYUZSpkDaSM+h9a1zJGXe3vbqPlcbvVgWQry7aJcupB8JGDgZ3X7Ufwq7iuOCyLw2N7WKJf4LSN1HudhuCPp80ELS0slea4fJc8xpLjUAemcRjxMAd98Yya9HEC91FFa2j3GkjVzF/B4sMugbIR1BPX1863IyQyiu+72zMG1qdzLK+mMH6Mdz8DFEd35viupDN/0HhT7efyTSy9hRL0yTPJJryQiAs2nbO56AHyHrRHDbovbor27Q48KqDqGkdN6Wz6HVuw2aNZFQfh5ZyukdPpj2yPmgXS3sYysCBM7n1Nfdpfx3tzLDbeLlHSzE7Z9BTBuHRykGbxfSglLseM4Rd2YziXFguQGNZe+4uWJAz8V1abh1mo/kp7YoGXhvDpSVNsit64p/vZ1x8lW/KOS99l/Q/wBjUrpx7PW2djt7VKbTE3tVMGhltYg7agwdvxKhxn3NEQ8NiKp+OLBzpU4z+9FtkAyMoXA8tzVkLFtwuFPma74UYYPEc5ZKJrG3KfxiEXOcuRsapt+H2LOOVLqkxkOZAzY+n09qE7XSWkdvZreOBC10F0umpXJRgA23TOM0m7LLK3GojI9hLKkMijkaCYDhfB4FAK++/wBKDVNTUdJeFKUqTqORoYuE8Mg4q0ouG74+puWZhnB8sdcbUYOFWylFj1RqpyEQ6Qfcef8A9pDwq47NrwmG24g1p/yGV71DNg3JucAklR4i+RkEeWCNsV88Sm4hc8VfjNjbiW04Y5ijInILgHFzhADq/SAfzR/WujYp4OLcnk0jWtuVbL4A2J1dDQ9vw/hzS6o5edMBuxlDMB/oe2KSXklvL2hW7i8XCBJCb11I5b3GP4L48wo0aj6mL9DYl1a28a8cMVqoi/5KEXQgjGpoOVAXG25GMkjzGa2xTwbcnkLn7OcE4ldy3fMadsctxHPsMDGNtx9d96tu+AWFxam2JlhhZukMnLzkEY265zQRuuEXXFOGNwCS0mmQnnPYsjKtsUbZyu2ktp0j1wRsDS7hHeLTgvZu3Ilns5u6vFMcuYG0glHP6f0sf6f05OzTwbcnk0dv2ftI7dYQ8+hV0KC+SB9qok7P8IhZIpbiRXfZEe4wW9h51nuHcSsLLtLccSdonN47QhLdlMtv/EVSbg7YXKeHV+DdRkkCmdvNwOIcRh7QtYreSTy95S90apYy7cvAb8SaCoGMjqOuaKpQXCA5SfY1tOD8K4YOVE6xMxyQ0gyaMjgtn1LFKHI2OHyRQF9bWcvEeAv3dGGtghlj8QUQsQDq3++9A9m+EuxtOISNaIsTzFORb6JW1Mww76jqHnjAyQD5Ujo0+bDbkuLjmTh8R/V96Fm4ZB+LL596ckA7mgLqQZIFTnTglwXp1Zt8i7u6D9X3qV9lhmpUNEcHTrYTDerNFlVJGSpyMbg46UEnE2LSB4zI65ysbg6fdvwjb6/FAx8pbmKzmD6TlVjjTREMAYBxudttzjbp0qcZtEEaO8xhtVGkxqCR0ONKjz3658h1qG9NdktEQ6btDFBGG5Rlc5ASBtXiGNtWOu46Cma33MjUxxkagCM7VlbBY2SROFw4ZQSJHGpgwbb/AKjPj6e9H8InJRoJrmOadfEdDasDYHf3z7U3sVMg2on0va2KWZRZWEtxkHS4YDPpt1AJDjfzQ59aJl7Sw2kgS+CRM7hUXmajgk6WbbwjY/alHHLWdI4I+HXMNjAWPNVQF1bgjGBudjt55oHu9vZ2uJQriJWkHPizoUkFtEQ3xqwdzt5bUfZqZNsxwaWXtE8U8yPYsqRYPNaQKhBxvk+9eHtIzsO72LsnnI76R8bZP2x9azQmPEOHi7sDI86yFCbhAWjPqB+FdjnIHvXtnKsU4NzeCSa4bSUU5VWGfP1x/ql9qrkZUYYH79olQnNkSev8zH+qEftUvO0dxbcZUCTc+vlt1oS75calpGC5O2ep9qB5iopYoy+moYJ+tBeVVfZSHjU27WHEfamUkleGlfrzh+1DXHbZ4ZFzw4sAeomG39qQXd+qggGkV3fq2rOM1T2J25OleFTwdbtuPpcRh1iOD/3oqG/5rfy8fNcx7K8bV27s7bjpvW2t7kLAzZ3rLyJ9sjU8WEfiQwveLcs6ETPzS9+IE7mP+9CsSx1N1NRiCKi685PkpGjCCtY+je7nwH71KDY+I+9Sm1yNpjgIjlneFRaRtbIvhZ3I6D8JJ9PPH+jmmw5V5a+IrIjjxaGOD6/FKU7zI8iXTsdale7xgMwG+MDAC+W59KItinOa2SVLbWzOYojqbO2cnoPLYfeps5ii+imW5EXOWKEHVGqLvnrgIv4sH1xUnmS2cTSHkFsrrI1yHffAHhHrvnqdqtv7WWMlbV+VEy+OTO+fqep2zQccMENq6x67ts6xrzpZtvL1wc0LhCuJWcpsnbh8zLctj+OWBYr5+I5wMb7elZmR7Hh0q95lmvrpmJMcZwpB65PVsg+WxxWrtroi3CXCsZjkBFUZx5beVIr28suGMWChJCMBY/E2M9NXQdfKggltrLeC4l72Yu6SqRHEselvfT1+9UiKGw2GI3b9QBcn6DopoZ5b+8teZAO4qr5eRjsy+W/U0yllt7q3iuY0W4I8JcDzHniswoJs44ZIlmCku3VnOpvvVHGbKSS1MkAJZR0HmKPtmXSiSFRIfyijSqquWIAHrSfSsZafpye9mcFgwIPpSO6nO4zXSu0vDYLqJpYINwN5MYFcv4gQLkxWyNMfNlG1UjdnXHyIdg8V/La3KTRnDKfKutdn+JLxKxjlQ+W49DXI5bWQ7FTn0rYf/nty1u8tpKcE7gU0rWBOUZP4dBZx0qA+dD6stVxbw0iRNopdhqPvUql38R96lVJ3Dkhup9Y1xQWcZKuIsruCcnA67epr7YpG/ebaJHlycvKNwRucY6ZzUqVM5Q28lhcJAys0hwwUdR80tNxFC4twTt/449vuxqVKwyLIufHeZVlW2HkB1zVHGLOO2j7zb26PIX/N+XPmKlSlD0KNMkKMeK3TMZRpEajO3+KJ4FcB+faxwCKAA4YHcmpUpujIOtUWNdSeJh1c+VM7aJJo1md2lJ6aun2qVKULKb+eMryEQux/L0FYPj6W/DDyzCNbAsEQYH3r2pRirsN7Iz8tnPdWvOkK26K2crvkUw4PCHuIrm2OR0YnY7VKlB/S9JXZseacda871p69K9qU47Pg3Ckk1KlSqE7H/9k="/>
          <p:cNvSpPr>
            <a:spLocks noChangeAspect="1" noChangeArrowheads="1"/>
          </p:cNvSpPr>
          <p:nvPr/>
        </p:nvSpPr>
        <p:spPr bwMode="auto">
          <a:xfrm>
            <a:off x="765175" y="214312"/>
            <a:ext cx="12382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622" y="1646348"/>
            <a:ext cx="8376865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Study into the Impact of the MDDA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Presentation to the Portfolio Committee on Communications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27 February 2018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DRAFT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650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0BA5F9-11DC-4903-9276-FE4D18CA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Recommendations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E849827-C02B-4911-8E15-AC173E78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8EE2A0C-D1D2-4C58-8AB2-7C9368452823}"/>
              </a:ext>
            </a:extLst>
          </p:cNvPr>
          <p:cNvSpPr txBox="1"/>
          <p:nvPr/>
        </p:nvSpPr>
        <p:spPr>
          <a:xfrm>
            <a:off x="457199" y="1293128"/>
            <a:ext cx="8229601" cy="6532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Funding models</a:t>
            </a:r>
          </a:p>
          <a:p>
            <a:pPr marL="568325" indent="-284163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MDDA needs to adopt different approaches to support its fundraising efforts and for grant dispersal activities</a:t>
            </a:r>
          </a:p>
          <a:p>
            <a:pPr marL="568325" indent="-284163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Government should increase allocation to community media sector</a:t>
            </a:r>
          </a:p>
          <a:p>
            <a:pPr marL="568325" indent="-284163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Print media should be legally compelled to support MDDA in cash or kind</a:t>
            </a:r>
          </a:p>
          <a:p>
            <a:pPr marL="568325" indent="-284163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New media to contribute to a development fund</a:t>
            </a:r>
          </a:p>
          <a:p>
            <a:pPr marL="568325" indent="-284163"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Lobbying and advocacy initiatives need to be strengthened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Laws and regulations </a:t>
            </a:r>
          </a:p>
          <a:p>
            <a:pPr marL="568325" indent="-284163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MDDA regulations determining percentages of different funding allocations must be reviewed</a:t>
            </a:r>
          </a:p>
          <a:p>
            <a:pPr marL="568325" indent="-284163"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Need for closer collaboration between ICASA and MDDA to ensure media development and diversity targets are set and reached</a:t>
            </a:r>
          </a:p>
          <a:p>
            <a:pPr marL="568325" indent="-284163">
              <a:buFont typeface="Wingdings" panose="05000000000000000000" pitchFamily="2" charset="2"/>
              <a:buChar char="q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163" indent="-284163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Community Media and Digital Environment</a:t>
            </a:r>
          </a:p>
          <a:p>
            <a:pPr marL="568325" indent="-2222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MDDA should adopt ‘Digital First’ strategy</a:t>
            </a:r>
          </a:p>
          <a:p>
            <a:pPr marL="568325" indent="-222250"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MDDA needs to research / engage with community sector around impact of technological change, highlighting key success models and failures</a:t>
            </a:r>
          </a:p>
          <a:p>
            <a:pPr marL="284162"/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162"/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892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EDBE86-6C0D-474C-AB92-EBEE46EE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Recommendations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CB906E0-73AD-4C8E-BB5F-DA113F6D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3429619-7774-4412-8201-08815450C9FC}"/>
              </a:ext>
            </a:extLst>
          </p:cNvPr>
          <p:cNvSpPr txBox="1"/>
          <p:nvPr/>
        </p:nvSpPr>
        <p:spPr>
          <a:xfrm>
            <a:off x="457200" y="1302186"/>
            <a:ext cx="8229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Government / stakeholder collaboration and partnership</a:t>
            </a:r>
          </a:p>
          <a:p>
            <a:pPr marL="568325" indent="-2222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Greater collaboration between Government and stakeholders</a:t>
            </a:r>
          </a:p>
          <a:p>
            <a:pPr marL="568325" indent="-2222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Independence of community media is crucial</a:t>
            </a:r>
          </a:p>
          <a:p>
            <a:pPr marL="568325" indent="-222250"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MDDA and USAASA partnership to discuss roles and responsibilities within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changing technological environment</a:t>
            </a:r>
          </a:p>
          <a:p>
            <a:pPr marL="346075"/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0" indent="-3937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Training and Capacity Building Initiatives</a:t>
            </a:r>
          </a:p>
          <a:p>
            <a:pPr marL="568325" indent="-2222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Need for better and better matched  training and capacity building </a:t>
            </a:r>
          </a:p>
          <a:p>
            <a:pPr marL="568325" indent="-2222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Ring-fencing of budget allocations must be removed</a:t>
            </a:r>
          </a:p>
          <a:p>
            <a:pPr marL="568325" indent="-222250"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Training needs assessment on currently funded and potential future projects</a:t>
            </a:r>
          </a:p>
          <a:p>
            <a:pPr marL="568325" indent="-222250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MDDA governance and capacity issues</a:t>
            </a:r>
          </a:p>
          <a:p>
            <a:pPr marL="631825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Governance instability must be eliminated as senior manager posts are  vacant and MDDA Board members change frequently</a:t>
            </a:r>
          </a:p>
          <a:p>
            <a:pPr marL="631825" indent="-285750"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MDDA Act should be reviewed to re-look at powers, roles and responsibilities of Board vis a vis MDDA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8945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E639B6-F6FA-4CD6-8893-243CA601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Lessons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91E5EC1-3698-46BA-9155-46EF12A7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53704FC-4D5E-4A5E-8ECF-7449D2E5FE27}"/>
              </a:ext>
            </a:extLst>
          </p:cNvPr>
          <p:cNvSpPr txBox="1"/>
          <p:nvPr/>
        </p:nvSpPr>
        <p:spPr>
          <a:xfrm>
            <a:off x="725214" y="1308538"/>
            <a:ext cx="79615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Ultimately success or failure of projects comes down to people within the community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projects that receive support</a:t>
            </a:r>
          </a:p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Those who were successful demonstrated these common traits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Strong relationships with audiences/communities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Proactive management that is constantly finding new ways to ensure sustainability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projects beyond government funds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Station manager (or owner/editor of print media) who is skilled and has 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vision, and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Socio-economic environment conducive to opportunities for sustainability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483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452C5D-0505-4816-9A51-610656EA2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Forward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D2F4D2E-1D7D-4FE8-903C-4ECDFD8A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DB7EE4-2173-4429-90FE-D17BF5F21C1A}"/>
              </a:ext>
            </a:extLst>
          </p:cNvPr>
          <p:cNvSpPr txBox="1"/>
          <p:nvPr/>
        </p:nvSpPr>
        <p:spPr>
          <a:xfrm>
            <a:off x="504496" y="1292772"/>
            <a:ext cx="813500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The long-term success of the sector requires that changes are made to strengthen the MDDA so that it is able to play a role in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bringing together project partners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allocating funds appropriately, and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training and developing capacity for long-term sustainability of sector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findings of the Impact Study will be used as input to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Debate and define the strategic direction of MDDA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and propose amendments to MDDA Act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further research initiatives by MDDA to position it as a thought leader in the sector</a:t>
            </a:r>
          </a:p>
        </p:txBody>
      </p:sp>
    </p:spTree>
    <p:extLst>
      <p:ext uri="{BB962C8B-B14F-4D97-AF65-F5344CB8AC3E}">
        <p14:creationId xmlns:p14="http://schemas.microsoft.com/office/powerpoint/2010/main" xmlns="" val="3037356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03181" y="3411560"/>
            <a:ext cx="8305800" cy="685800"/>
          </a:xfrm>
        </p:spPr>
        <p:txBody>
          <a:bodyPr/>
          <a:lstStyle/>
          <a:p>
            <a:r>
              <a:rPr lang="en-ZA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ECFC7-B341-4D6A-8357-29E82B2BD3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68" y="121073"/>
            <a:ext cx="1572611" cy="2354062"/>
          </a:xfrm>
          <a:prstGeom prst="rect">
            <a:avLst/>
          </a:prstGeom>
          <a:effectLst>
            <a:outerShdw blurRad="101600" dist="38100" dir="4800000" sx="107000" sy="107000" algn="tl" rotWithShape="0">
              <a:prstClr val="black">
                <a:alpha val="34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0376" y="29289"/>
            <a:ext cx="1665161" cy="2420888"/>
          </a:xfrm>
          <a:prstGeom prst="rect">
            <a:avLst/>
          </a:prstGeom>
          <a:effectLst>
            <a:outerShdw blurRad="101600" dist="38100" dir="4800000" sx="107000" sy="107000" algn="tl" rotWithShape="0">
              <a:prstClr val="black">
                <a:alpha val="34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03389"/>
            <a:ext cx="1816961" cy="2595557"/>
          </a:xfrm>
          <a:prstGeom prst="rect">
            <a:avLst/>
          </a:prstGeom>
          <a:effectLst>
            <a:outerShdw blurRad="101600" dist="38100" dir="4800000" sx="107000" sy="107000" algn="tl" rotWithShape="0">
              <a:prstClr val="black">
                <a:alpha val="34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5405" y="4287935"/>
            <a:ext cx="1714345" cy="2492896"/>
          </a:xfrm>
          <a:prstGeom prst="rect">
            <a:avLst/>
          </a:prstGeom>
          <a:effectLst>
            <a:outerShdw blurRad="101600" dist="38100" dir="4800000" sx="107000" sy="107000" algn="tl" rotWithShape="0">
              <a:prstClr val="black">
                <a:alpha val="34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2975" y="167262"/>
            <a:ext cx="2001513" cy="2979045"/>
          </a:xfrm>
          <a:prstGeom prst="rect">
            <a:avLst/>
          </a:prstGeom>
          <a:effectLst>
            <a:outerShdw blurRad="101600" dist="38100" dir="4800000" sx="107000" sy="107000" algn="tl" rotWithShape="0">
              <a:prstClr val="black">
                <a:alpha val="34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8838" y="3388217"/>
            <a:ext cx="2285650" cy="3233090"/>
          </a:xfrm>
          <a:prstGeom prst="rect">
            <a:avLst/>
          </a:prstGeom>
          <a:effectLst>
            <a:outerShdw blurRad="101600" dist="38100" dir="4800000" sx="107000" sy="107000" algn="tl" rotWithShape="0">
              <a:prstClr val="black">
                <a:alpha val="34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995"/>
          <a:stretch/>
        </p:blipFill>
        <p:spPr>
          <a:xfrm>
            <a:off x="3703279" y="898096"/>
            <a:ext cx="1351496" cy="1206141"/>
          </a:xfrm>
          <a:prstGeom prst="rect">
            <a:avLst/>
          </a:prstGeom>
          <a:effectLst>
            <a:outerShdw blurRad="101600" dist="38100" dir="4800000" sx="107000" sy="107000" algn="tl" rotWithShape="0">
              <a:prstClr val="black">
                <a:alpha val="34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8149" y="4247674"/>
            <a:ext cx="2806810" cy="2654341"/>
          </a:xfrm>
          <a:prstGeom prst="rect">
            <a:avLst/>
          </a:prstGeom>
          <a:effectLst>
            <a:outerShdw blurRad="101600" dist="38100" dir="4800000" sx="107000" sy="107000" algn="tl" rotWithShape="0">
              <a:prstClr val="black">
                <a:alpha val="34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2295" y="2521922"/>
            <a:ext cx="1995660" cy="817893"/>
          </a:xfrm>
          <a:prstGeom prst="rect">
            <a:avLst/>
          </a:prstGeom>
          <a:effectLst>
            <a:outerShdw blurRad="101600" dist="38100" dir="4800000" sx="107000" sy="107000" algn="tl" rotWithShape="0">
              <a:prstClr val="black">
                <a:alpha val="34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386" y="2617208"/>
            <a:ext cx="1824372" cy="1520310"/>
          </a:xfrm>
          <a:prstGeom prst="rect">
            <a:avLst/>
          </a:prstGeom>
          <a:effectLst>
            <a:outerShdw blurRad="101600" dist="38100" dir="4800000" sx="107000" sy="107000" algn="tl" rotWithShape="0">
              <a:prstClr val="black">
                <a:alpha val="34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833" y="4287935"/>
            <a:ext cx="1685925" cy="1381125"/>
          </a:xfrm>
          <a:prstGeom prst="rect">
            <a:avLst/>
          </a:prstGeom>
          <a:effectLst>
            <a:outerShdw blurRad="101600" dist="38100" dir="4800000" sx="107000" sy="107000" algn="tl" rotWithShape="0">
              <a:prstClr val="black">
                <a:alpha val="34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098" y="5761795"/>
            <a:ext cx="1979712" cy="958923"/>
          </a:xfrm>
          <a:prstGeom prst="rect">
            <a:avLst/>
          </a:prstGeom>
          <a:effectLst>
            <a:outerShdw blurRad="101600" dist="38100" dir="4800000" sx="107000" sy="107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69480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7F09422-7AE0-4A43-BFF0-4F5EE626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4158825"/>
              </p:ext>
            </p:extLst>
          </p:nvPr>
        </p:nvGraphicFramePr>
        <p:xfrm>
          <a:off x="704080" y="1845969"/>
          <a:ext cx="7570744" cy="3200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570744">
                  <a:extLst>
                    <a:ext uri="{9D8B030D-6E8A-4147-A177-3AD203B41FA5}">
                      <a16:colId xmlns="" xmlns:a16="http://schemas.microsoft.com/office/drawing/2014/main" val="2302562798"/>
                    </a:ext>
                  </a:extLst>
                </a:gridCol>
              </a:tblGrid>
              <a:tr h="366753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 Study Brief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96565437"/>
                  </a:ext>
                </a:extLst>
              </a:tr>
              <a:tr h="366753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Methodology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2016353"/>
                  </a:ext>
                </a:extLst>
              </a:tr>
              <a:tr h="3667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Introductory 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9854950"/>
                  </a:ext>
                </a:extLst>
              </a:tr>
              <a:tr h="3667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ZA" sz="2400" dirty="0" smtClean="0">
                          <a:latin typeface="Arial" pitchFamily="34" charset="0"/>
                          <a:cs typeface="Arial" pitchFamily="34" charset="0"/>
                        </a:rPr>
                        <a:t>Key Findings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0086459"/>
                  </a:ext>
                </a:extLst>
              </a:tr>
              <a:tr h="3667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Recommendations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3270534"/>
                  </a:ext>
                </a:extLst>
              </a:tr>
              <a:tr h="2625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Lessons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808648"/>
                  </a:ext>
                </a:extLst>
              </a:tr>
              <a:tr h="4519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Way Forward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0003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5010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74CF55-B1CA-434C-A0E7-50336825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Study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8852B34-FCCF-4DEA-A012-05785903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E09049BF-2880-4795-8E77-1AA42CD627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20022291"/>
              </p:ext>
            </p:extLst>
          </p:nvPr>
        </p:nvGraphicFramePr>
        <p:xfrm>
          <a:off x="346841" y="1397000"/>
          <a:ext cx="8339959" cy="495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165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DB71D6-AE28-4B29-87D0-64E870F1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C1404EF-6458-4013-8130-82179208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4F37326-0A6F-4F97-8BE6-DCEF652AC0CA}"/>
              </a:ext>
            </a:extLst>
          </p:cNvPr>
          <p:cNvSpPr txBox="1"/>
          <p:nvPr/>
        </p:nvSpPr>
        <p:spPr>
          <a:xfrm>
            <a:off x="457200" y="1291326"/>
            <a:ext cx="8229600" cy="55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Study into 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to community and 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small commercial media commissioned in 2016 more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than a decade since 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establishment of MDDA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Research methodology was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combination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of qualitative and quantitative research methods. This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included </a:t>
            </a:r>
          </a:p>
          <a:p>
            <a:pPr marL="625475" indent="-3365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Desktop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research, surveys, focus groups and face-to-face in-depth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interviews.</a:t>
            </a:r>
          </a:p>
          <a:p>
            <a:pPr marL="625475" indent="-336550">
              <a:buFont typeface="Wingdings" panose="05000000000000000000" pitchFamily="2" charset="2"/>
              <a:buChar char="q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Interviews with 46 projects, 7 Experts and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MDDA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internal staff and management.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8925">
              <a:spcAft>
                <a:spcPts val="300"/>
              </a:spcAft>
            </a:pPr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Study scope covered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mpact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Agency’s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financial and non-financial support </a:t>
            </a: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hallenges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faced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MDDA in meeting its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mandate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Adequacy of funding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models </a:t>
            </a: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Adequacy of internal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processes and procedures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in terms of resources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– both human and financial –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and internal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processes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Whether community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media projects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contribute to media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development and diversity and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socio–economic development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at local level.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mpediments affecting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MDDA supported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</a:p>
        </p:txBody>
      </p:sp>
    </p:spTree>
    <p:extLst>
      <p:ext uri="{BB962C8B-B14F-4D97-AF65-F5344CB8AC3E}">
        <p14:creationId xmlns:p14="http://schemas.microsoft.com/office/powerpoint/2010/main" xmlns="" val="314117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3CEC51-7B05-4B1F-A8F0-1460D681A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Introductory Comments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6177317-AF67-428E-8ECF-F9B7D677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43D8AAD-8FC1-4D96-8640-C5280FA7F50A}"/>
              </a:ext>
            </a:extLst>
          </p:cNvPr>
          <p:cNvSpPr txBox="1"/>
          <p:nvPr/>
        </p:nvSpPr>
        <p:spPr>
          <a:xfrm>
            <a:off x="851338" y="1308538"/>
            <a:ext cx="78354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Impact Study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independent verification of anecdotal evidence collected by MDDA and stakeholders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MDDA has made significant impact on transforming the media landscape through the number of community and small commercial media projects funded, the majority of which are still in existence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MDDA internal challenges such as instability of leadership and capacity issues detract from its ability to deliver on its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mandate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Greater focus is required by MDDA on partnerships and collaboration with sister entities and sector bodies crucial to strengthen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MDDA needs to review its approaches to both raising funds and disbursing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funds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External challenges hinder sustainability and further growth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Technological changes wreaking havoc in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industry meaning that MDDA funding regulations outdated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04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97BF27-3178-4E97-AF08-4F258ACC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Introductory Comments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791A447-75E1-43B6-A989-A911B7DE6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DC1722-1754-4589-9BC2-D4CF652178A7}"/>
              </a:ext>
            </a:extLst>
          </p:cNvPr>
          <p:cNvSpPr txBox="1"/>
          <p:nvPr/>
        </p:nvSpPr>
        <p:spPr>
          <a:xfrm>
            <a:off x="756745" y="1310649"/>
            <a:ext cx="793005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Limitations to the Impact Study were identified as a result of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weaknesses which included</a:t>
            </a:r>
          </a:p>
          <a:p>
            <a:pPr marL="630238" indent="-393700"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Interviews focused on existing current projects of MDDA</a:t>
            </a:r>
          </a:p>
          <a:p>
            <a:pPr marL="630238" indent="-393700"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Some projects unwilling to be interviewed</a:t>
            </a:r>
          </a:p>
          <a:p>
            <a:pPr marL="630238" indent="-393700"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Findings could not be triangulated within each of communities – this needs to be tested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future</a:t>
            </a:r>
          </a:p>
          <a:p>
            <a:pPr marL="630238" indent="-393700">
              <a:buFont typeface="Wingdings" panose="05000000000000000000" pitchFamily="2" charset="2"/>
              <a:buChar char="q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pre-existing baseline for comparative purposes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Impact Study provides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Baseline study for further research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Strategic direction for additional, critical areas of research which MDDA will embark on, such as</a:t>
            </a:r>
          </a:p>
          <a:p>
            <a:pPr marL="630238" indent="-39370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Detailed analysis of impact of media projects on communities</a:t>
            </a:r>
          </a:p>
          <a:p>
            <a:pPr marL="630238" indent="-39370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 of relevance and extent of local content</a:t>
            </a:r>
          </a:p>
          <a:p>
            <a:pPr marL="630238" indent="-39370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media ownership patterns</a:t>
            </a:r>
          </a:p>
          <a:p>
            <a:pPr marL="630238" indent="-39370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Environmental readiness for community media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digitalisation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88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F5987-5DFB-4EC3-BDAA-5DA027E34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34D890F-0776-4A1E-B964-A4FFDD13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27CC49F-188B-4D0F-8486-090719B2DD2A}"/>
              </a:ext>
            </a:extLst>
          </p:cNvPr>
          <p:cNvSpPr txBox="1"/>
          <p:nvPr/>
        </p:nvSpPr>
        <p:spPr>
          <a:xfrm>
            <a:off x="646386" y="1324298"/>
            <a:ext cx="804041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The community media sector has grown exponentially since 1994 which bodes well 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media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development and diversity. </a:t>
            </a:r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MDDA has been able to carry out different aspects of its mandate to a greater or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lesser degree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6125" indent="-285750">
              <a:buFont typeface="Wingdings" panose="05000000000000000000" pitchFamily="2" charset="2"/>
              <a:buChar char="q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Through grant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funding,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MDDA has channelled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to community and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small commercial media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sector, contributing to expansion of ownership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and control as well as access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media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historically disadvantaged communities.</a:t>
            </a:r>
          </a:p>
          <a:p>
            <a:pPr marL="746125" indent="-285750">
              <a:buFont typeface="Wingdings" panose="05000000000000000000" pitchFamily="2" charset="2"/>
              <a:buChar char="q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is evidenced in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burgeoning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and small commercial media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</a:p>
          <a:p>
            <a:pPr marL="1203325" lvl="1" indent="-457200">
              <a:buFont typeface="Courier New" panose="02070309020205020404" pitchFamily="49" charset="0"/>
              <a:buChar char="o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radio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audiences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reaching 25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% of South African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audiences</a:t>
            </a:r>
          </a:p>
          <a:p>
            <a:pPr marL="1203325" lvl="1" indent="-457200">
              <a:buFont typeface="Courier New" panose="02070309020205020404" pitchFamily="49" charset="0"/>
              <a:buChar char="o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print media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being read by over 7 million people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weekly</a:t>
            </a:r>
          </a:p>
          <a:p>
            <a:pPr marL="1203325" lvl="1" indent="-457200">
              <a:buFont typeface="Courier New" panose="02070309020205020404" pitchFamily="49" charset="0"/>
              <a:buChar char="o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TV (has not had same success) but attracts 9.5% of South African adults</a:t>
            </a:r>
          </a:p>
          <a:p>
            <a:pPr marL="746125" indent="-285750"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edia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being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published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or broadcast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in all indigenous languages reflecting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diverse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country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demographics.</a:t>
            </a:r>
          </a:p>
          <a:p>
            <a:pPr marL="746125" indent="-285750">
              <a:buFont typeface="Wingdings" panose="05000000000000000000" pitchFamily="2" charset="2"/>
              <a:buChar char="q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and capacity building interventions have been rolled out to support projects that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have experienced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gaps.</a:t>
            </a: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162">
              <a:spcAft>
                <a:spcPts val="12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712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02D9B5-C9D2-4607-9C76-164E23AD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4B697B2-6CBA-4ACF-B2A1-D5096AC9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C7770B-63E8-4610-8FEF-C6A8A0DBD0F2}"/>
              </a:ext>
            </a:extLst>
          </p:cNvPr>
          <p:cNvSpPr txBox="1"/>
          <p:nvPr/>
        </p:nvSpPr>
        <p:spPr>
          <a:xfrm>
            <a:off x="457200" y="1292769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Despite the progress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limitations, both external and within MDDA,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have impacted 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sector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negatively and number of projects fold 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annually</a:t>
            </a:r>
          </a:p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MDDA internal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  <a:p>
            <a:pPr marL="685800" indent="-396875"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udget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is restrictive being just under half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amount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required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service all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proposals 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396875"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Laws and regulations determine how funding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allocated;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training and capacity building identified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core need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receives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fraction of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396875"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Funding criteria are vague and media projects are not required to demonstrate how they will become self-sufficient by end of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396875">
              <a:buFont typeface="Wingdings" panose="05000000000000000000" pitchFamily="2" charset="2"/>
              <a:buChar char="q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Impasse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with government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and commercial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sector to secure advertising support for projects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has not been resolved</a:t>
            </a:r>
          </a:p>
          <a:p>
            <a:pPr marL="685800" indent="-396875">
              <a:buFont typeface="Wingdings" panose="05000000000000000000" pitchFamily="2" charset="2"/>
              <a:buChar char="q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Internally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, MDDA has been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weakened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with staff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capacity to respond to challenges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poor and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many senior manager posts remain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  <a:p>
            <a:pPr marL="685800" indent="-396875">
              <a:buFont typeface="Wingdings" panose="05000000000000000000" pitchFamily="2" charset="2"/>
              <a:buChar char="q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Board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members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frequently contributing to organisational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instability</a:t>
            </a:r>
          </a:p>
          <a:p>
            <a:pPr marL="685800" indent="-396875">
              <a:buFont typeface="Wingdings" panose="05000000000000000000" pitchFamily="2" charset="2"/>
              <a:buChar char="q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, such as pre-assessment, monitoring and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evaluation, require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revision as early warning mechanisms when projects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fail to implement contract obligations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10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FA2B8C-C702-4167-A3DC-6CBEAE56F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DB72E71-6E21-4704-A66D-88FD93A4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6A3FD94-1ED7-4358-8E6F-A88280FAC8E5}"/>
              </a:ext>
            </a:extLst>
          </p:cNvPr>
          <p:cNvSpPr txBox="1"/>
          <p:nvPr/>
        </p:nvSpPr>
        <p:spPr>
          <a:xfrm>
            <a:off x="457200" y="1292773"/>
            <a:ext cx="822960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Limitations in 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media landscape </a:t>
            </a: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3365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Media concentration an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increasing threat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as a result of</a:t>
            </a:r>
          </a:p>
          <a:p>
            <a:pPr marL="914400" indent="-288925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625475" algn="l"/>
                <a:tab pos="806450" algn="l"/>
              </a:tabLst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Economically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, South Africa is in recession and there are ongoing retrenchments within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media industry. </a:t>
            </a:r>
          </a:p>
          <a:p>
            <a:pPr marL="914400" indent="-288925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625475" algn="l"/>
                <a:tab pos="806450" algn="l"/>
              </a:tabLst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Technology has further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disrupted media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industry with broadcasters moving to digital platforms and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print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media losing audiences to online media. </a:t>
            </a:r>
          </a:p>
          <a:p>
            <a:pPr marL="6858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dvertising industry has been exceptionally slow to transform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Despite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, political parties, government and stakeholder groups still see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to build a thriving community and small commercial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50" indent="-3492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Media projects also present successes and opportunities against all odds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5475" indent="-3365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list of awards to community media projects</a:t>
            </a:r>
          </a:p>
          <a:p>
            <a:pPr marL="625475" indent="-3365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Content used in schools and universities and even for matric exams </a:t>
            </a:r>
          </a:p>
          <a:p>
            <a:pPr marL="625475" indent="-3365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Success in training staff and volunteers and creating job opportunities </a:t>
            </a:r>
          </a:p>
          <a:p>
            <a:pPr marL="625475" indent="-3365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Number of projects have become sustainable over time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2667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22701</TotalTime>
  <Words>1294</Words>
  <Application>Microsoft Office PowerPoint</Application>
  <PresentationFormat>On-screen Show (4:3)</PresentationFormat>
  <Paragraphs>157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1_Office Theme</vt:lpstr>
      <vt:lpstr>2_Office Theme</vt:lpstr>
      <vt:lpstr>Office Theme</vt:lpstr>
      <vt:lpstr>Slide 1</vt:lpstr>
      <vt:lpstr>Contents</vt:lpstr>
      <vt:lpstr>Impact Study</vt:lpstr>
      <vt:lpstr>Methodology</vt:lpstr>
      <vt:lpstr>Introductory Comments</vt:lpstr>
      <vt:lpstr>Introductory Comments</vt:lpstr>
      <vt:lpstr>Key Findings</vt:lpstr>
      <vt:lpstr>Key Findings</vt:lpstr>
      <vt:lpstr>Key Findings</vt:lpstr>
      <vt:lpstr>Key Recommendations</vt:lpstr>
      <vt:lpstr>Key Recommendations</vt:lpstr>
      <vt:lpstr>Key Lessons</vt:lpstr>
      <vt:lpstr>Way Forward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LANGBRIDGE</dc:creator>
  <cp:lastModifiedBy>PUMZA</cp:lastModifiedBy>
  <cp:revision>197</cp:revision>
  <cp:lastPrinted>2018-02-21T07:25:30Z</cp:lastPrinted>
  <dcterms:created xsi:type="dcterms:W3CDTF">2017-07-04T10:53:39Z</dcterms:created>
  <dcterms:modified xsi:type="dcterms:W3CDTF">2018-02-28T10:29:15Z</dcterms:modified>
</cp:coreProperties>
</file>