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340" r:id="rId2"/>
    <p:sldId id="425" r:id="rId3"/>
    <p:sldId id="466" r:id="rId4"/>
    <p:sldId id="440" r:id="rId5"/>
    <p:sldId id="428" r:id="rId6"/>
    <p:sldId id="441" r:id="rId7"/>
    <p:sldId id="429" r:id="rId8"/>
    <p:sldId id="430" r:id="rId9"/>
    <p:sldId id="460" r:id="rId10"/>
    <p:sldId id="461" r:id="rId11"/>
    <p:sldId id="442" r:id="rId12"/>
    <p:sldId id="444" r:id="rId13"/>
    <p:sldId id="443" r:id="rId14"/>
    <p:sldId id="432" r:id="rId15"/>
    <p:sldId id="433" r:id="rId16"/>
    <p:sldId id="434" r:id="rId17"/>
    <p:sldId id="435" r:id="rId18"/>
    <p:sldId id="445" r:id="rId19"/>
    <p:sldId id="436" r:id="rId20"/>
    <p:sldId id="437" r:id="rId21"/>
    <p:sldId id="438" r:id="rId22"/>
    <p:sldId id="481" r:id="rId23"/>
    <p:sldId id="480" r:id="rId24"/>
    <p:sldId id="482" r:id="rId25"/>
    <p:sldId id="452" r:id="rId26"/>
    <p:sldId id="453" r:id="rId27"/>
    <p:sldId id="455" r:id="rId28"/>
    <p:sldId id="483" r:id="rId29"/>
    <p:sldId id="446" r:id="rId30"/>
    <p:sldId id="467" r:id="rId31"/>
    <p:sldId id="468" r:id="rId32"/>
    <p:sldId id="484" r:id="rId33"/>
    <p:sldId id="470" r:id="rId34"/>
    <p:sldId id="471" r:id="rId35"/>
    <p:sldId id="472" r:id="rId36"/>
    <p:sldId id="473" r:id="rId37"/>
    <p:sldId id="474" r:id="rId38"/>
    <p:sldId id="465" r:id="rId39"/>
    <p:sldId id="258"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6" autoAdjust="0"/>
    <p:restoredTop sz="94643"/>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295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1453" tIns="45727" rIns="91453" bIns="45727" rtlCol="0"/>
          <a:lstStyle>
            <a:lvl1pPr algn="l">
              <a:defRPr sz="1200"/>
            </a:lvl1pPr>
          </a:lstStyle>
          <a:p>
            <a:endParaRPr lang="en-ZA"/>
          </a:p>
        </p:txBody>
      </p:sp>
      <p:sp>
        <p:nvSpPr>
          <p:cNvPr id="3" name="Date Placeholder 2"/>
          <p:cNvSpPr>
            <a:spLocks noGrp="1"/>
          </p:cNvSpPr>
          <p:nvPr>
            <p:ph type="dt" sz="quarter" idx="1"/>
          </p:nvPr>
        </p:nvSpPr>
        <p:spPr>
          <a:xfrm>
            <a:off x="3970938" y="1"/>
            <a:ext cx="3037840" cy="464820"/>
          </a:xfrm>
          <a:prstGeom prst="rect">
            <a:avLst/>
          </a:prstGeom>
        </p:spPr>
        <p:txBody>
          <a:bodyPr vert="horz" lIns="91453" tIns="45727" rIns="91453" bIns="45727" rtlCol="0"/>
          <a:lstStyle>
            <a:lvl1pPr algn="r">
              <a:defRPr sz="1200"/>
            </a:lvl1pPr>
          </a:lstStyle>
          <a:p>
            <a:fld id="{24A5E08B-A48D-409A-A4EB-413B461BD77F}" type="datetimeFigureOut">
              <a:rPr lang="en-ZA" smtClean="0"/>
              <a:pPr/>
              <a:t>2018/03/02</a:t>
            </a:fld>
            <a:endParaRPr lang="en-ZA"/>
          </a:p>
        </p:txBody>
      </p:sp>
      <p:sp>
        <p:nvSpPr>
          <p:cNvPr id="4" name="Footer Placeholder 3"/>
          <p:cNvSpPr>
            <a:spLocks noGrp="1"/>
          </p:cNvSpPr>
          <p:nvPr>
            <p:ph type="ftr" sz="quarter" idx="2"/>
          </p:nvPr>
        </p:nvSpPr>
        <p:spPr>
          <a:xfrm>
            <a:off x="1" y="8829967"/>
            <a:ext cx="3037840" cy="464820"/>
          </a:xfrm>
          <a:prstGeom prst="rect">
            <a:avLst/>
          </a:prstGeom>
        </p:spPr>
        <p:txBody>
          <a:bodyPr vert="horz" lIns="91453" tIns="45727" rIns="91453" bIns="45727" rtlCol="0" anchor="b"/>
          <a:lstStyle>
            <a:lvl1pPr algn="l">
              <a:defRPr sz="1200"/>
            </a:lvl1pPr>
          </a:lstStyle>
          <a:p>
            <a:endParaRPr lang="en-Z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53" tIns="45727" rIns="91453" bIns="45727" rtlCol="0" anchor="b"/>
          <a:lstStyle>
            <a:lvl1pPr algn="r">
              <a:defRPr sz="1200"/>
            </a:lvl1pPr>
          </a:lstStyle>
          <a:p>
            <a:fld id="{7FD76A78-E371-4C69-83EF-7AF078D2300A}" type="slidenum">
              <a:rPr lang="en-ZA" smtClean="0"/>
              <a:pPr/>
              <a:t>‹#›</a:t>
            </a:fld>
            <a:endParaRPr lang="en-ZA"/>
          </a:p>
        </p:txBody>
      </p:sp>
    </p:spTree>
    <p:extLst>
      <p:ext uri="{BB962C8B-B14F-4D97-AF65-F5344CB8AC3E}">
        <p14:creationId xmlns:p14="http://schemas.microsoft.com/office/powerpoint/2010/main" xmlns="" val="2871511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117" cy="465340"/>
          </a:xfrm>
          <a:prstGeom prst="rect">
            <a:avLst/>
          </a:prstGeom>
        </p:spPr>
        <p:txBody>
          <a:bodyPr vert="horz" lIns="91453" tIns="45727" rIns="91453" bIns="45727" rtlCol="0"/>
          <a:lstStyle>
            <a:lvl1pPr algn="l">
              <a:defRPr sz="1200"/>
            </a:lvl1pPr>
          </a:lstStyle>
          <a:p>
            <a:endParaRPr lang="en-ZA"/>
          </a:p>
        </p:txBody>
      </p:sp>
      <p:sp>
        <p:nvSpPr>
          <p:cNvPr id="3" name="Date Placeholder 2"/>
          <p:cNvSpPr>
            <a:spLocks noGrp="1"/>
          </p:cNvSpPr>
          <p:nvPr>
            <p:ph type="dt" idx="1"/>
          </p:nvPr>
        </p:nvSpPr>
        <p:spPr>
          <a:xfrm>
            <a:off x="3971614" y="1"/>
            <a:ext cx="3037117" cy="465340"/>
          </a:xfrm>
          <a:prstGeom prst="rect">
            <a:avLst/>
          </a:prstGeom>
        </p:spPr>
        <p:txBody>
          <a:bodyPr vert="horz" lIns="91453" tIns="45727" rIns="91453" bIns="45727" rtlCol="0"/>
          <a:lstStyle>
            <a:lvl1pPr algn="r">
              <a:defRPr sz="1200"/>
            </a:lvl1pPr>
          </a:lstStyle>
          <a:p>
            <a:fld id="{FD50FAC8-7D78-46C6-9B3A-45B190293AE8}" type="datetimeFigureOut">
              <a:rPr lang="en-ZA" smtClean="0"/>
              <a:pPr/>
              <a:t>2018/03/02</a:t>
            </a:fld>
            <a:endParaRPr lang="en-Z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53" tIns="45727" rIns="91453" bIns="45727" rtlCol="0" anchor="ctr"/>
          <a:lstStyle/>
          <a:p>
            <a:endParaRPr lang="en-ZA"/>
          </a:p>
        </p:txBody>
      </p:sp>
      <p:sp>
        <p:nvSpPr>
          <p:cNvPr id="5" name="Notes Placeholder 4"/>
          <p:cNvSpPr>
            <a:spLocks noGrp="1"/>
          </p:cNvSpPr>
          <p:nvPr>
            <p:ph type="body" sz="quarter" idx="3"/>
          </p:nvPr>
        </p:nvSpPr>
        <p:spPr>
          <a:xfrm>
            <a:off x="700874" y="4415531"/>
            <a:ext cx="5608655" cy="4183603"/>
          </a:xfrm>
          <a:prstGeom prst="rect">
            <a:avLst/>
          </a:prstGeom>
        </p:spPr>
        <p:txBody>
          <a:bodyPr vert="horz" lIns="91453" tIns="45727" rIns="91453" bIns="457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574"/>
            <a:ext cx="3037117" cy="465339"/>
          </a:xfrm>
          <a:prstGeom prst="rect">
            <a:avLst/>
          </a:prstGeom>
        </p:spPr>
        <p:txBody>
          <a:bodyPr vert="horz" lIns="91453" tIns="45727" rIns="91453" bIns="45727" rtlCol="0" anchor="b"/>
          <a:lstStyle>
            <a:lvl1pPr algn="l">
              <a:defRPr sz="1200"/>
            </a:lvl1pPr>
          </a:lstStyle>
          <a:p>
            <a:endParaRPr lang="en-ZA"/>
          </a:p>
        </p:txBody>
      </p:sp>
      <p:sp>
        <p:nvSpPr>
          <p:cNvPr id="7" name="Slide Number Placeholder 6"/>
          <p:cNvSpPr>
            <a:spLocks noGrp="1"/>
          </p:cNvSpPr>
          <p:nvPr>
            <p:ph type="sldNum" sz="quarter" idx="5"/>
          </p:nvPr>
        </p:nvSpPr>
        <p:spPr>
          <a:xfrm>
            <a:off x="3971614" y="8829574"/>
            <a:ext cx="3037117" cy="465339"/>
          </a:xfrm>
          <a:prstGeom prst="rect">
            <a:avLst/>
          </a:prstGeom>
        </p:spPr>
        <p:txBody>
          <a:bodyPr vert="horz" lIns="91453" tIns="45727" rIns="91453" bIns="45727" rtlCol="0" anchor="b"/>
          <a:lstStyle>
            <a:lvl1pPr algn="r">
              <a:defRPr sz="1200"/>
            </a:lvl1pPr>
          </a:lstStyle>
          <a:p>
            <a:fld id="{C2407880-9A4C-4506-98B2-9246C353257A}" type="slidenum">
              <a:rPr lang="en-ZA" smtClean="0"/>
              <a:pPr/>
              <a:t>‹#›</a:t>
            </a:fld>
            <a:endParaRPr lang="en-ZA"/>
          </a:p>
        </p:txBody>
      </p:sp>
    </p:spTree>
    <p:extLst>
      <p:ext uri="{BB962C8B-B14F-4D97-AF65-F5344CB8AC3E}">
        <p14:creationId xmlns:p14="http://schemas.microsoft.com/office/powerpoint/2010/main" xmlns="" val="269571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CDA47C4-FA4C-48D9-97A1-7BCF549EBA2D}" type="slidenum">
              <a:rPr lang="en-ZA" smtClean="0"/>
              <a:pPr/>
              <a:t>1</a:t>
            </a:fld>
            <a:endParaRPr lang="en-ZA" dirty="0"/>
          </a:p>
        </p:txBody>
      </p:sp>
    </p:spTree>
    <p:extLst>
      <p:ext uri="{BB962C8B-B14F-4D97-AF65-F5344CB8AC3E}">
        <p14:creationId xmlns:p14="http://schemas.microsoft.com/office/powerpoint/2010/main" xmlns="" val="1659997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ECBF0E3-4DC0-4709-B72B-8737E491C732}" type="slidenum">
              <a:rPr lang="en-US" altLang="en-US" smtClean="0"/>
              <a:pPr>
                <a:defRPr/>
              </a:pPr>
              <a:t>24</a:t>
            </a:fld>
            <a:endParaRPr lang="en-US" altLang="en-US"/>
          </a:p>
        </p:txBody>
      </p:sp>
    </p:spTree>
    <p:extLst>
      <p:ext uri="{BB962C8B-B14F-4D97-AF65-F5344CB8AC3E}">
        <p14:creationId xmlns:p14="http://schemas.microsoft.com/office/powerpoint/2010/main" xmlns="" val="4216145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ECBF0E3-4DC0-4709-B72B-8737E491C732}" type="slidenum">
              <a:rPr lang="en-US" altLang="en-US" smtClean="0"/>
              <a:pPr>
                <a:defRPr/>
              </a:pPr>
              <a:t>26</a:t>
            </a:fld>
            <a:endParaRPr lang="en-US" altLang="en-US"/>
          </a:p>
        </p:txBody>
      </p:sp>
    </p:spTree>
    <p:extLst>
      <p:ext uri="{BB962C8B-B14F-4D97-AF65-F5344CB8AC3E}">
        <p14:creationId xmlns:p14="http://schemas.microsoft.com/office/powerpoint/2010/main" xmlns="" val="3918580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ECBF0E3-4DC0-4709-B72B-8737E491C732}" type="slidenum">
              <a:rPr lang="en-US" altLang="en-US" smtClean="0"/>
              <a:pPr>
                <a:defRPr/>
              </a:pPr>
              <a:t>27</a:t>
            </a:fld>
            <a:endParaRPr lang="en-US" altLang="en-US"/>
          </a:p>
        </p:txBody>
      </p:sp>
    </p:spTree>
    <p:extLst>
      <p:ext uri="{BB962C8B-B14F-4D97-AF65-F5344CB8AC3E}">
        <p14:creationId xmlns:p14="http://schemas.microsoft.com/office/powerpoint/2010/main" xmlns="" val="2817921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2407880-9A4C-4506-98B2-9246C353257A}" type="slidenum">
              <a:rPr lang="en-ZA" smtClean="0"/>
              <a:pPr/>
              <a:t>4</a:t>
            </a:fld>
            <a:endParaRPr lang="en-ZA" dirty="0"/>
          </a:p>
        </p:txBody>
      </p:sp>
    </p:spTree>
    <p:extLst>
      <p:ext uri="{BB962C8B-B14F-4D97-AF65-F5344CB8AC3E}">
        <p14:creationId xmlns:p14="http://schemas.microsoft.com/office/powerpoint/2010/main" xmlns="" val="3179528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2407880-9A4C-4506-98B2-9246C353257A}" type="slidenum">
              <a:rPr lang="en-ZA" smtClean="0"/>
              <a:pPr/>
              <a:t>8</a:t>
            </a:fld>
            <a:endParaRPr lang="en-ZA"/>
          </a:p>
        </p:txBody>
      </p:sp>
    </p:spTree>
    <p:extLst>
      <p:ext uri="{BB962C8B-B14F-4D97-AF65-F5344CB8AC3E}">
        <p14:creationId xmlns:p14="http://schemas.microsoft.com/office/powerpoint/2010/main" xmlns="" val="605514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7CADAF-4E4C-7748-8860-42DC140FE915}" type="slidenum">
              <a:rPr lang="en-ZA" altLang="en-US" smtClean="0"/>
              <a:pPr/>
              <a:t>10</a:t>
            </a:fld>
            <a:endParaRPr lang="en-ZA" altLang="en-US"/>
          </a:p>
        </p:txBody>
      </p:sp>
    </p:spTree>
    <p:extLst>
      <p:ext uri="{BB962C8B-B14F-4D97-AF65-F5344CB8AC3E}">
        <p14:creationId xmlns:p14="http://schemas.microsoft.com/office/powerpoint/2010/main" xmlns="" val="1109238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ECBF0E3-4DC0-4709-B72B-8737E491C732}" type="slidenum">
              <a:rPr lang="en-US" altLang="en-US" smtClean="0"/>
              <a:pPr>
                <a:defRPr/>
              </a:pPr>
              <a:t>19</a:t>
            </a:fld>
            <a:endParaRPr lang="en-US" altLang="en-US"/>
          </a:p>
        </p:txBody>
      </p:sp>
    </p:spTree>
    <p:extLst>
      <p:ext uri="{BB962C8B-B14F-4D97-AF65-F5344CB8AC3E}">
        <p14:creationId xmlns:p14="http://schemas.microsoft.com/office/powerpoint/2010/main" xmlns="" val="2601440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94894F-66A6-45B2-AF09-1CED1817EA81}" type="slidenum">
              <a:rPr lang="en-GB" altLang="en-US"/>
              <a:pPr eaLnBrk="1" hangingPunct="1"/>
              <a:t>20</a:t>
            </a:fld>
            <a:endParaRPr lang="en-GB" altLang="en-US" dirty="0"/>
          </a:p>
        </p:txBody>
      </p:sp>
    </p:spTree>
    <p:extLst>
      <p:ext uri="{BB962C8B-B14F-4D97-AF65-F5344CB8AC3E}">
        <p14:creationId xmlns:p14="http://schemas.microsoft.com/office/powerpoint/2010/main" xmlns="" val="378174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ECBF0E3-4DC0-4709-B72B-8737E491C732}" type="slidenum">
              <a:rPr lang="en-US" altLang="en-US" smtClean="0"/>
              <a:pPr>
                <a:defRPr/>
              </a:pPr>
              <a:t>21</a:t>
            </a:fld>
            <a:endParaRPr lang="en-US" altLang="en-US"/>
          </a:p>
        </p:txBody>
      </p:sp>
    </p:spTree>
    <p:extLst>
      <p:ext uri="{BB962C8B-B14F-4D97-AF65-F5344CB8AC3E}">
        <p14:creationId xmlns:p14="http://schemas.microsoft.com/office/powerpoint/2010/main" xmlns="" val="3365137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ECBF0E3-4DC0-4709-B72B-8737E491C732}" type="slidenum">
              <a:rPr lang="en-US" altLang="en-US" smtClean="0"/>
              <a:pPr>
                <a:defRPr/>
              </a:pPr>
              <a:t>22</a:t>
            </a:fld>
            <a:endParaRPr lang="en-US" altLang="en-US"/>
          </a:p>
        </p:txBody>
      </p:sp>
    </p:spTree>
    <p:extLst>
      <p:ext uri="{BB962C8B-B14F-4D97-AF65-F5344CB8AC3E}">
        <p14:creationId xmlns:p14="http://schemas.microsoft.com/office/powerpoint/2010/main" xmlns="" val="627628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ECBF0E3-4DC0-4709-B72B-8737E491C732}" type="slidenum">
              <a:rPr lang="en-US" altLang="en-US" smtClean="0"/>
              <a:pPr>
                <a:defRPr/>
              </a:pPr>
              <a:t>23</a:t>
            </a:fld>
            <a:endParaRPr lang="en-US" altLang="en-US"/>
          </a:p>
        </p:txBody>
      </p:sp>
    </p:spTree>
    <p:extLst>
      <p:ext uri="{BB962C8B-B14F-4D97-AF65-F5344CB8AC3E}">
        <p14:creationId xmlns:p14="http://schemas.microsoft.com/office/powerpoint/2010/main" xmlns="" val="1797240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Tree>
    <p:extLst>
      <p:ext uri="{BB962C8B-B14F-4D97-AF65-F5344CB8AC3E}">
        <p14:creationId xmlns:p14="http://schemas.microsoft.com/office/powerpoint/2010/main" xmlns="" val="145442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CABABF4-5689-4B13-A93A-85842AE748D1}" type="datetime1">
              <a:rPr lang="en-ZA" smtClean="0"/>
              <a:pPr/>
              <a:t>2018/03/02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345924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E09B19B-51FC-47A2-9281-987D0FFDAB1A}" type="datetime1">
              <a:rPr lang="en-ZA" smtClean="0"/>
              <a:pPr/>
              <a:t>2018/03/02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101036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2A86F08-780D-4D58-9C15-9F79B225EE6F}" type="datetime1">
              <a:rPr lang="en-ZA" smtClean="0"/>
              <a:pPr/>
              <a:t>2018/03/02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a:xfrm>
            <a:off x="5580112" y="6381328"/>
            <a:ext cx="2133600" cy="365125"/>
          </a:xfrm>
        </p:spPr>
        <p:txBody>
          <a:bodyPr/>
          <a:lstStyle>
            <a:lvl1pPr>
              <a:defRPr sz="1600" b="1"/>
            </a:lvl1p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402144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0707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113514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364637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D93E69B-5100-42D6-8760-223DAAC43991}" type="datetime1">
              <a:rPr lang="en-ZA" smtClean="0"/>
              <a:pPr/>
              <a:t>2018/03/02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10174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BF46E-0154-43C9-A6CA-51A9996FE3AB}" type="datetime1">
              <a:rPr lang="en-ZA" smtClean="0"/>
              <a:pPr/>
              <a:t>2018/03/02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102492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B21D3-F5B1-4823-927E-B7593E08B56E}" type="datetime1">
              <a:rPr lang="en-ZA" smtClean="0"/>
              <a:pPr/>
              <a:t>2018/03/02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40250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ZA"/>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4ED3F2-EB26-4E5C-A6A4-DF7D28A7D9AD}" type="datetime1">
              <a:rPr lang="en-ZA" smtClean="0"/>
              <a:pPr/>
              <a:t>2018/03/02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291527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A7E5A-360E-4B8B-858B-242967F02B7B}" type="datetime1">
              <a:rPr lang="en-ZA" smtClean="0"/>
              <a:pPr/>
              <a:t>2018/03/02</a:t>
            </a:fld>
            <a:endParaRPr lang="en-ZA"/>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48102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11560" y="1052736"/>
            <a:ext cx="7772400" cy="2592288"/>
          </a:xfrm>
        </p:spPr>
        <p:txBody>
          <a:bodyPr>
            <a:normAutofit fontScale="90000"/>
          </a:bodyPr>
          <a:lstStyle/>
          <a:p>
            <a:r>
              <a:rPr lang="en-GB" sz="3200" b="1" dirty="0" smtClean="0"/>
              <a:t>DEPARTMENT OF BASIC EDUCATION </a:t>
            </a:r>
            <a:r>
              <a:rPr lang="en-GB" sz="3200" b="1" dirty="0" smtClean="0">
                <a:solidFill>
                  <a:srgbClr val="C00000"/>
                </a:solidFill>
              </a:rPr>
              <a:t>INFRASTRUCTURE </a:t>
            </a:r>
            <a:r>
              <a:rPr lang="en-GB" sz="3200" b="1" dirty="0">
                <a:solidFill>
                  <a:srgbClr val="C00000"/>
                </a:solidFill>
              </a:rPr>
              <a:t>GRANT AND SCHOLAR TRANSPORT BY </a:t>
            </a:r>
            <a:r>
              <a:rPr lang="en-GB" sz="3200" b="1" dirty="0" smtClean="0">
                <a:solidFill>
                  <a:srgbClr val="C00000"/>
                </a:solidFill>
              </a:rPr>
              <a:t> THE NATIONAL </a:t>
            </a:r>
            <a:r>
              <a:rPr lang="en-GB" sz="3200" b="1" dirty="0">
                <a:solidFill>
                  <a:srgbClr val="C00000"/>
                </a:solidFill>
              </a:rPr>
              <a:t>DEPARTMENT AND THE INFRASTRUCTURE DELIVERY PROCESS</a:t>
            </a:r>
            <a:r>
              <a:rPr lang="en-GB" sz="3200" b="1" dirty="0">
                <a:solidFill>
                  <a:srgbClr val="FF0000"/>
                </a:solidFill>
              </a:rPr>
              <a:t/>
            </a:r>
            <a:br>
              <a:rPr lang="en-GB" sz="3200" b="1" dirty="0">
                <a:solidFill>
                  <a:srgbClr val="FF0000"/>
                </a:solidFill>
              </a:rPr>
            </a:br>
            <a:endParaRPr lang="en-ZA" sz="3200" b="1" dirty="0">
              <a:solidFill>
                <a:srgbClr val="FF0000"/>
              </a:solidFill>
            </a:endParaRPr>
          </a:p>
        </p:txBody>
      </p:sp>
      <p:sp>
        <p:nvSpPr>
          <p:cNvPr id="6" name="Subtitle 2"/>
          <p:cNvSpPr>
            <a:spLocks noGrp="1"/>
          </p:cNvSpPr>
          <p:nvPr>
            <p:ph type="subTitle" idx="1"/>
          </p:nvPr>
        </p:nvSpPr>
        <p:spPr>
          <a:xfrm>
            <a:off x="899592" y="3443288"/>
            <a:ext cx="7560840" cy="1752600"/>
          </a:xfrm>
        </p:spPr>
        <p:txBody>
          <a:bodyPr>
            <a:normAutofit/>
          </a:bodyPr>
          <a:lstStyle/>
          <a:p>
            <a:pPr marL="342900" indent="-342900" eaLnBrk="0" hangingPunct="0">
              <a:defRPr/>
            </a:pPr>
            <a:r>
              <a:rPr lang="en-ZA" b="1" dirty="0" smtClean="0"/>
              <a:t>STANDING COMMITTEE ON PUBLIC ACCOUNTS</a:t>
            </a:r>
          </a:p>
          <a:p>
            <a:pPr marL="342900" indent="-342900" eaLnBrk="0" hangingPunct="0">
              <a:defRPr/>
            </a:pPr>
            <a:r>
              <a:rPr lang="en-ZA" b="1" dirty="0" smtClean="0"/>
              <a:t>27 February 2018 </a:t>
            </a:r>
            <a:endParaRPr lang="en-GB" b="1" dirty="0" smtClean="0"/>
          </a:p>
          <a:p>
            <a:endParaRPr lang="en-ZA" b="1" dirty="0"/>
          </a:p>
        </p:txBody>
      </p:sp>
    </p:spTree>
    <p:extLst>
      <p:ext uri="{BB962C8B-B14F-4D97-AF65-F5344CB8AC3E}">
        <p14:creationId xmlns:p14="http://schemas.microsoft.com/office/powerpoint/2010/main" xmlns="" val="1860230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Box 2"/>
          <p:cNvSpPr txBox="1">
            <a:spLocks noChangeArrowheads="1"/>
          </p:cNvSpPr>
          <p:nvPr/>
        </p:nvSpPr>
        <p:spPr bwMode="auto">
          <a:xfrm>
            <a:off x="550074" y="5949280"/>
            <a:ext cx="8198390" cy="375552"/>
          </a:xfrm>
          <a:prstGeom prst="rect">
            <a:avLst/>
          </a:prstGeom>
          <a:noFill/>
          <a:ln w="9525">
            <a:noFill/>
            <a:miter lim="800000"/>
            <a:headEnd/>
            <a:tailEnd/>
          </a:ln>
        </p:spPr>
        <p:txBody>
          <a:bodyPr wrap="square">
            <a:spAutoFit/>
          </a:bodyPr>
          <a:lstStyle/>
          <a:p>
            <a:pPr>
              <a:lnSpc>
                <a:spcPct val="150000"/>
              </a:lnSpc>
            </a:pPr>
            <a:r>
              <a:rPr lang="en-US" altLang="en-US" sz="1400" b="1" dirty="0" smtClean="0">
                <a:solidFill>
                  <a:schemeClr val="bg1"/>
                </a:solidFill>
                <a:ea typeface="+mn-ea"/>
              </a:rPr>
              <a:t>A total of  647 schools will be addressed under the ASIDI program as a result of mergers</a:t>
            </a:r>
            <a:endParaRPr lang="en-US" altLang="en-US" sz="1400" b="1" dirty="0">
              <a:solidFill>
                <a:schemeClr val="bg1"/>
              </a:solidFill>
              <a:ea typeface="+mn-ea"/>
            </a:endParaRPr>
          </a:p>
        </p:txBody>
      </p:sp>
      <p:graphicFrame>
        <p:nvGraphicFramePr>
          <p:cNvPr id="3" name="Table 2"/>
          <p:cNvGraphicFramePr>
            <a:graphicFrameLocks noGrp="1"/>
          </p:cNvGraphicFramePr>
          <p:nvPr>
            <p:extLst>
              <p:ext uri="{D42A27DB-BD31-4B8C-83A1-F6EECF244321}">
                <p14:modId xmlns:p14="http://schemas.microsoft.com/office/powerpoint/2010/main" xmlns="" val="2126875035"/>
              </p:ext>
            </p:extLst>
          </p:nvPr>
        </p:nvGraphicFramePr>
        <p:xfrm>
          <a:off x="179513" y="1412775"/>
          <a:ext cx="8856983" cy="4752529"/>
        </p:xfrm>
        <a:graphic>
          <a:graphicData uri="http://schemas.openxmlformats.org/drawingml/2006/table">
            <a:tbl>
              <a:tblPr>
                <a:tableStyleId>{284E427A-3D55-4303-BF80-6455036E1DE7}</a:tableStyleId>
              </a:tblPr>
              <a:tblGrid>
                <a:gridCol w="1584175"/>
                <a:gridCol w="1296144"/>
                <a:gridCol w="1152128"/>
                <a:gridCol w="1728192"/>
                <a:gridCol w="1224136"/>
                <a:gridCol w="1872208"/>
              </a:tblGrid>
              <a:tr h="1872209">
                <a:tc>
                  <a:txBody>
                    <a:bodyPr/>
                    <a:lstStyle/>
                    <a:p>
                      <a:pPr algn="ctr" fontAlgn="ctr"/>
                      <a:r>
                        <a:rPr lang="en-US" sz="1800" b="1" u="none" strike="noStrike" dirty="0">
                          <a:effectLst/>
                        </a:rPr>
                        <a:t>Sub-</a:t>
                      </a:r>
                      <a:r>
                        <a:rPr lang="en-US" sz="1800" b="1" u="none" strike="noStrike" dirty="0" err="1">
                          <a:effectLst/>
                        </a:rPr>
                        <a:t>programme</a:t>
                      </a:r>
                      <a:endParaRPr lang="en-US" sz="1800" b="1" i="0" u="none" strike="noStrike" dirty="0">
                        <a:solidFill>
                          <a:srgbClr val="000000"/>
                        </a:solidFill>
                        <a:effectLst/>
                        <a:latin typeface="Arial"/>
                      </a:endParaRPr>
                    </a:p>
                  </a:txBody>
                  <a:tcPr marL="9525" marR="9525" marT="9525" marB="0" anchor="ctr"/>
                </a:tc>
                <a:tc>
                  <a:txBody>
                    <a:bodyPr/>
                    <a:lstStyle/>
                    <a:p>
                      <a:pPr algn="ctr" fontAlgn="ctr"/>
                      <a:r>
                        <a:rPr lang="en-US" sz="1800" b="1" u="none" strike="noStrike" dirty="0">
                          <a:effectLst/>
                        </a:rPr>
                        <a:t>IPMP Baseline</a:t>
                      </a:r>
                      <a:endParaRPr lang="en-US" sz="1800" b="1" i="0" u="none" strike="noStrike" dirty="0">
                        <a:solidFill>
                          <a:srgbClr val="000000"/>
                        </a:solidFill>
                        <a:effectLst/>
                        <a:latin typeface="Arial"/>
                      </a:endParaRPr>
                    </a:p>
                  </a:txBody>
                  <a:tcPr marL="9525" marR="9525" marT="9525" marB="0" anchor="ctr"/>
                </a:tc>
                <a:tc>
                  <a:txBody>
                    <a:bodyPr/>
                    <a:lstStyle/>
                    <a:p>
                      <a:pPr algn="ctr" fontAlgn="ctr"/>
                      <a:r>
                        <a:rPr lang="en-US" sz="1800" b="1" u="none" strike="noStrike" dirty="0" smtClean="0">
                          <a:effectLst/>
                        </a:rPr>
                        <a:t>Scope Changes</a:t>
                      </a:r>
                      <a:r>
                        <a:rPr lang="en-US" sz="1800" b="1" u="none" strike="noStrike" baseline="0" dirty="0" smtClean="0">
                          <a:effectLst/>
                        </a:rPr>
                        <a:t> Up or Down </a:t>
                      </a:r>
                    </a:p>
                    <a:p>
                      <a:pPr algn="ctr" fontAlgn="ctr"/>
                      <a:r>
                        <a:rPr lang="en-US" sz="1800" b="1" u="none" strike="noStrike" baseline="0" dirty="0" smtClean="0">
                          <a:effectLst/>
                        </a:rPr>
                        <a:t>(+/-)</a:t>
                      </a:r>
                      <a:endParaRPr lang="en-US" sz="1800" b="1" i="0" u="none" strike="noStrike" dirty="0">
                        <a:solidFill>
                          <a:srgbClr val="000000"/>
                        </a:solidFill>
                        <a:effectLst/>
                        <a:latin typeface="Arial"/>
                      </a:endParaRPr>
                    </a:p>
                  </a:txBody>
                  <a:tcPr marL="9525" marR="9525" marT="9525" marB="0" anchor="ctr"/>
                </a:tc>
                <a:tc>
                  <a:txBody>
                    <a:bodyPr/>
                    <a:lstStyle/>
                    <a:p>
                      <a:pPr algn="ctr" fontAlgn="ctr"/>
                      <a:r>
                        <a:rPr lang="en-US" sz="1800" b="1" u="none" strike="noStrike" dirty="0">
                          <a:effectLst/>
                        </a:rPr>
                        <a:t>Projects </a:t>
                      </a:r>
                      <a:r>
                        <a:rPr lang="en-US" sz="1800" b="1" u="none" strike="noStrike" dirty="0" smtClean="0">
                          <a:effectLst/>
                        </a:rPr>
                        <a:t>Implemented</a:t>
                      </a:r>
                      <a:endParaRPr lang="en-US" sz="1800" b="1" i="0" u="none" strike="noStrike" dirty="0">
                        <a:solidFill>
                          <a:srgbClr val="000000"/>
                        </a:solidFill>
                        <a:effectLst/>
                        <a:latin typeface="Arial"/>
                      </a:endParaRPr>
                    </a:p>
                  </a:txBody>
                  <a:tcPr marL="9525" marR="9525" marT="9525" marB="0" anchor="ctr"/>
                </a:tc>
                <a:tc>
                  <a:txBody>
                    <a:bodyPr/>
                    <a:lstStyle/>
                    <a:p>
                      <a:pPr algn="ctr" fontAlgn="ctr"/>
                      <a:r>
                        <a:rPr lang="en-US" sz="1800" b="1" u="none" strike="noStrike" dirty="0" smtClean="0">
                          <a:effectLst/>
                        </a:rPr>
                        <a:t>No</a:t>
                      </a:r>
                    </a:p>
                    <a:p>
                      <a:pPr algn="ctr" fontAlgn="ctr"/>
                      <a:r>
                        <a:rPr lang="en-US" sz="1800" b="1" u="none" strike="noStrike" dirty="0" smtClean="0">
                          <a:effectLst/>
                        </a:rPr>
                        <a:t>Projects </a:t>
                      </a:r>
                      <a:r>
                        <a:rPr lang="en-US" sz="1800" b="1" u="none" strike="noStrike" dirty="0">
                          <a:effectLst/>
                        </a:rPr>
                        <a:t>Completed</a:t>
                      </a:r>
                      <a:endParaRPr lang="en-US" sz="1800" b="1" i="0" u="none" strike="noStrike" dirty="0">
                        <a:solidFill>
                          <a:srgbClr val="000000"/>
                        </a:solidFill>
                        <a:effectLst/>
                        <a:latin typeface="Arial"/>
                      </a:endParaRPr>
                    </a:p>
                  </a:txBody>
                  <a:tcPr marL="9525" marR="9525" marT="9525" marB="0" anchor="ctr"/>
                </a:tc>
                <a:tc>
                  <a:txBody>
                    <a:bodyPr/>
                    <a:lstStyle/>
                    <a:p>
                      <a:pPr algn="ctr" fontAlgn="ctr"/>
                      <a:r>
                        <a:rPr lang="en-US" sz="1800" b="1" u="none" strike="noStrike" dirty="0" smtClean="0">
                          <a:effectLst/>
                        </a:rPr>
                        <a:t>Projects </a:t>
                      </a:r>
                      <a:r>
                        <a:rPr lang="en-US" sz="1800" b="1" u="none" strike="noStrike" dirty="0">
                          <a:effectLst/>
                        </a:rPr>
                        <a:t>at Different Stages of </a:t>
                      </a:r>
                      <a:r>
                        <a:rPr lang="en-US" sz="1800" b="1" u="none" strike="noStrike" dirty="0" smtClean="0">
                          <a:effectLst/>
                        </a:rPr>
                        <a:t>Implementation</a:t>
                      </a:r>
                      <a:endParaRPr lang="en-US" sz="1800" b="1" i="0" u="none" strike="noStrike" dirty="0">
                        <a:solidFill>
                          <a:srgbClr val="000000"/>
                        </a:solidFill>
                        <a:effectLst/>
                        <a:latin typeface="Arial"/>
                      </a:endParaRPr>
                    </a:p>
                  </a:txBody>
                  <a:tcPr marL="9525" marR="9525" marT="9525" marB="0" anchor="ctr"/>
                </a:tc>
              </a:tr>
              <a:tr h="836802">
                <a:tc>
                  <a:txBody>
                    <a:bodyPr/>
                    <a:lstStyle/>
                    <a:p>
                      <a:pPr algn="ctr" fontAlgn="ctr"/>
                      <a:r>
                        <a:rPr lang="en-US" sz="2000" u="none" strike="noStrike" dirty="0">
                          <a:effectLst/>
                        </a:rPr>
                        <a:t>Inappropriate Structures</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510</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smtClean="0">
                          <a:effectLst/>
                        </a:rPr>
                        <a:t>-143</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smtClean="0">
                          <a:effectLst/>
                        </a:rPr>
                        <a:t>367</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 </a:t>
                      </a:r>
                      <a:r>
                        <a:rPr lang="en-US" sz="2000" u="none" strike="noStrike" dirty="0" smtClean="0">
                          <a:effectLst/>
                        </a:rPr>
                        <a:t>187</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 </a:t>
                      </a:r>
                      <a:r>
                        <a:rPr lang="en-US" sz="2000" u="none" strike="noStrike" dirty="0" smtClean="0">
                          <a:effectLst/>
                        </a:rPr>
                        <a:t>180</a:t>
                      </a:r>
                      <a:endParaRPr lang="en-US" sz="2000" b="0" i="0" u="none" strike="noStrike" dirty="0">
                        <a:solidFill>
                          <a:srgbClr val="000000"/>
                        </a:solidFill>
                        <a:effectLst/>
                        <a:latin typeface="Arial"/>
                      </a:endParaRPr>
                    </a:p>
                  </a:txBody>
                  <a:tcPr marL="9525" marR="9525" marT="9525" marB="0" anchor="ctr"/>
                </a:tc>
              </a:tr>
              <a:tr h="621039">
                <a:tc>
                  <a:txBody>
                    <a:bodyPr/>
                    <a:lstStyle/>
                    <a:p>
                      <a:pPr algn="ctr" fontAlgn="ctr"/>
                      <a:r>
                        <a:rPr lang="en-US" sz="2000" u="none" strike="noStrike" dirty="0">
                          <a:effectLst/>
                        </a:rPr>
                        <a:t>Sanitation</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741</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smtClean="0">
                          <a:effectLst/>
                        </a:rPr>
                        <a:t>+252</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993</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 </a:t>
                      </a:r>
                      <a:r>
                        <a:rPr lang="en-US" sz="2000" u="none" strike="noStrike" dirty="0" smtClean="0">
                          <a:effectLst/>
                        </a:rPr>
                        <a:t>453</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smtClean="0">
                          <a:effectLst/>
                        </a:rPr>
                        <a:t>540</a:t>
                      </a:r>
                      <a:r>
                        <a:rPr lang="en-US" sz="2000" u="none" strike="noStrike" dirty="0">
                          <a:effectLst/>
                        </a:rPr>
                        <a:t> </a:t>
                      </a:r>
                      <a:endParaRPr lang="en-US" sz="2000" b="0" i="0" u="none" strike="noStrike" dirty="0">
                        <a:solidFill>
                          <a:srgbClr val="000000"/>
                        </a:solidFill>
                        <a:effectLst/>
                        <a:latin typeface="Arial"/>
                      </a:endParaRPr>
                    </a:p>
                  </a:txBody>
                  <a:tcPr marL="9525" marR="9525" marT="9525" marB="0" anchor="ctr"/>
                </a:tc>
              </a:tr>
              <a:tr h="621039">
                <a:tc>
                  <a:txBody>
                    <a:bodyPr/>
                    <a:lstStyle/>
                    <a:p>
                      <a:pPr algn="ctr" fontAlgn="ctr"/>
                      <a:r>
                        <a:rPr lang="en-US" sz="2000" u="none" strike="noStrike" dirty="0">
                          <a:effectLst/>
                        </a:rPr>
                        <a:t>Water</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1120</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smtClean="0">
                          <a:effectLst/>
                        </a:rPr>
                        <a:t>+185</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1305</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 </a:t>
                      </a:r>
                      <a:r>
                        <a:rPr lang="en-US" sz="2000" u="none" strike="noStrike" dirty="0" smtClean="0">
                          <a:effectLst/>
                        </a:rPr>
                        <a:t>643</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 </a:t>
                      </a:r>
                      <a:r>
                        <a:rPr lang="en-US" sz="2000" u="none" strike="noStrike" dirty="0" smtClean="0">
                          <a:effectLst/>
                        </a:rPr>
                        <a:t>662</a:t>
                      </a:r>
                      <a:endParaRPr lang="en-US" sz="2000" b="0" i="0" u="none" strike="noStrike" dirty="0">
                        <a:solidFill>
                          <a:srgbClr val="000000"/>
                        </a:solidFill>
                        <a:effectLst/>
                        <a:latin typeface="Arial"/>
                      </a:endParaRPr>
                    </a:p>
                  </a:txBody>
                  <a:tcPr marL="9525" marR="9525" marT="9525" marB="0" anchor="ctr"/>
                </a:tc>
              </a:tr>
              <a:tr h="801440">
                <a:tc>
                  <a:txBody>
                    <a:bodyPr/>
                    <a:lstStyle/>
                    <a:p>
                      <a:pPr algn="ctr" fontAlgn="ctr"/>
                      <a:r>
                        <a:rPr lang="en-US" sz="2000" u="none" strike="noStrike" dirty="0">
                          <a:effectLst/>
                        </a:rPr>
                        <a:t>Electricity</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smtClean="0">
                          <a:effectLst/>
                        </a:rPr>
                        <a:t>916</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smtClean="0">
                          <a:effectLst/>
                        </a:rPr>
                        <a:t>-544</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smtClean="0">
                          <a:effectLst/>
                        </a:rPr>
                        <a:t>372</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 </a:t>
                      </a:r>
                      <a:r>
                        <a:rPr lang="en-US" sz="2000" u="none" strike="noStrike" dirty="0" smtClean="0">
                          <a:effectLst/>
                        </a:rPr>
                        <a:t>372</a:t>
                      </a:r>
                      <a:endParaRPr lang="en-US" sz="2000" b="0" i="0" u="none" strike="noStrike" dirty="0">
                        <a:solidFill>
                          <a:srgbClr val="000000"/>
                        </a:solidFill>
                        <a:effectLst/>
                        <a:latin typeface="Arial"/>
                      </a:endParaRPr>
                    </a:p>
                  </a:txBody>
                  <a:tcPr marL="9525" marR="9525" marT="9525" marB="0" anchor="ctr"/>
                </a:tc>
                <a:tc>
                  <a:txBody>
                    <a:bodyPr/>
                    <a:lstStyle/>
                    <a:p>
                      <a:pPr algn="ctr" fontAlgn="ctr"/>
                      <a:r>
                        <a:rPr lang="en-US" sz="2000" u="none" strike="noStrike" dirty="0">
                          <a:effectLst/>
                        </a:rPr>
                        <a:t> </a:t>
                      </a:r>
                      <a:r>
                        <a:rPr lang="en-US" sz="2000" u="none" strike="noStrike" dirty="0" smtClean="0">
                          <a:effectLst/>
                        </a:rPr>
                        <a:t>0</a:t>
                      </a:r>
                      <a:endParaRPr lang="en-US" sz="2000" b="0" i="0" u="none" strike="noStrike" dirty="0">
                        <a:solidFill>
                          <a:srgbClr val="000000"/>
                        </a:solidFill>
                        <a:effectLst/>
                        <a:latin typeface="Arial"/>
                      </a:endParaRPr>
                    </a:p>
                  </a:txBody>
                  <a:tcPr marL="9525" marR="9525" marT="9525" marB="0" anchor="ctr"/>
                </a:tc>
              </a:tr>
            </a:tbl>
          </a:graphicData>
        </a:graphic>
      </p:graphicFrame>
      <p:sp>
        <p:nvSpPr>
          <p:cNvPr id="9" name="Title 1"/>
          <p:cNvSpPr>
            <a:spLocks noGrp="1"/>
          </p:cNvSpPr>
          <p:nvPr>
            <p:ph type="title"/>
          </p:nvPr>
        </p:nvSpPr>
        <p:spPr/>
        <p:txBody>
          <a:bodyPr>
            <a:noAutofit/>
          </a:bodyPr>
          <a:lstStyle/>
          <a:p>
            <a:r>
              <a:rPr lang="en-ZA" altLang="en-US" b="1" dirty="0" smtClean="0">
                <a:solidFill>
                  <a:schemeClr val="accent2">
                    <a:lumMod val="75000"/>
                  </a:schemeClr>
                </a:solidFill>
                <a:latin typeface="Arial" charset="0"/>
                <a:cs typeface="Arial" charset="0"/>
              </a:rPr>
              <a:t>PROGRESS ON ASIDI</a:t>
            </a:r>
            <a:br>
              <a:rPr lang="en-ZA" altLang="en-US" b="1" dirty="0" smtClean="0">
                <a:solidFill>
                  <a:schemeClr val="accent2">
                    <a:lumMod val="75000"/>
                  </a:schemeClr>
                </a:solidFill>
                <a:latin typeface="Arial" charset="0"/>
                <a:cs typeface="Arial" charset="0"/>
              </a:rPr>
            </a:br>
            <a:r>
              <a:rPr lang="en-ZA" altLang="en-US" b="1" dirty="0" smtClean="0">
                <a:solidFill>
                  <a:schemeClr val="accent2">
                    <a:lumMod val="75000"/>
                  </a:schemeClr>
                </a:solidFill>
                <a:latin typeface="Arial" charset="0"/>
                <a:cs typeface="Arial" charset="0"/>
              </a:rPr>
              <a:t>(end December 2017)</a:t>
            </a:r>
          </a:p>
        </p:txBody>
      </p:sp>
      <p:sp>
        <p:nvSpPr>
          <p:cNvPr id="2" name="TextBox 1"/>
          <p:cNvSpPr txBox="1"/>
          <p:nvPr/>
        </p:nvSpPr>
        <p:spPr>
          <a:xfrm>
            <a:off x="7596336" y="6429404"/>
            <a:ext cx="504056" cy="369332"/>
          </a:xfrm>
          <a:prstGeom prst="rect">
            <a:avLst/>
          </a:prstGeom>
          <a:noFill/>
        </p:spPr>
        <p:txBody>
          <a:bodyPr wrap="square" rtlCol="0">
            <a:spAutoFit/>
          </a:bodyPr>
          <a:lstStyle/>
          <a:p>
            <a:r>
              <a:rPr lang="en-US" dirty="0" smtClean="0"/>
              <a:t>10</a:t>
            </a:r>
            <a:endParaRPr lang="en-ZA" dirty="0"/>
          </a:p>
        </p:txBody>
      </p:sp>
    </p:spTree>
    <p:extLst>
      <p:ext uri="{BB962C8B-B14F-4D97-AF65-F5344CB8AC3E}">
        <p14:creationId xmlns:p14="http://schemas.microsoft.com/office/powerpoint/2010/main" xmlns="" val="390937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4904"/>
            <a:ext cx="8229600" cy="1872207"/>
          </a:xfrm>
        </p:spPr>
        <p:txBody>
          <a:bodyPr>
            <a:normAutofit/>
          </a:bodyPr>
          <a:lstStyle/>
          <a:p>
            <a:r>
              <a:rPr lang="en-ZA" sz="5400" b="1" dirty="0" smtClean="0">
                <a:solidFill>
                  <a:schemeClr val="accent2">
                    <a:lumMod val="75000"/>
                  </a:schemeClr>
                </a:solidFill>
              </a:rPr>
              <a:t>MANAGEMENT OF GRANTS</a:t>
            </a:r>
            <a:endParaRPr lang="en-ZA" sz="5400" b="1"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fld id="{E2C0AE55-7E06-4976-960B-3D98813CB3CF}" type="slidenum">
              <a:rPr lang="en-ZA" smtClean="0"/>
              <a:pPr/>
              <a:t>11</a:t>
            </a:fld>
            <a:endParaRPr lang="en-ZA"/>
          </a:p>
        </p:txBody>
      </p:sp>
    </p:spTree>
    <p:extLst>
      <p:ext uri="{BB962C8B-B14F-4D97-AF65-F5344CB8AC3E}">
        <p14:creationId xmlns:p14="http://schemas.microsoft.com/office/powerpoint/2010/main" xmlns="" val="4125818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ZA" altLang="en-US" b="1" dirty="0" smtClean="0">
                <a:solidFill>
                  <a:schemeClr val="accent2">
                    <a:lumMod val="75000"/>
                  </a:schemeClr>
                </a:solidFill>
                <a:ea typeface="ＭＳ Ｐゴシック" charset="0"/>
              </a:rPr>
              <a:t>MANAGEMENT OF THE EDUCATION INFRASTRUCTURE GRANT </a:t>
            </a:r>
            <a:endParaRPr lang="en-ZA" dirty="0">
              <a:solidFill>
                <a:schemeClr val="accent2">
                  <a:lumMod val="75000"/>
                </a:schemeClr>
              </a:solidFill>
            </a:endParaRPr>
          </a:p>
        </p:txBody>
      </p:sp>
      <p:sp>
        <p:nvSpPr>
          <p:cNvPr id="3" name="Content Placeholder 2"/>
          <p:cNvSpPr>
            <a:spLocks noGrp="1"/>
          </p:cNvSpPr>
          <p:nvPr>
            <p:ph idx="1"/>
          </p:nvPr>
        </p:nvSpPr>
        <p:spPr>
          <a:xfrm>
            <a:off x="251520" y="1268760"/>
            <a:ext cx="8640960" cy="4525963"/>
          </a:xfrm>
        </p:spPr>
        <p:txBody>
          <a:bodyPr>
            <a:noAutofit/>
          </a:bodyPr>
          <a:lstStyle/>
          <a:p>
            <a:pPr marL="692150" lvl="1" indent="-234950" algn="just" fontAlgn="base">
              <a:lnSpc>
                <a:spcPct val="150000"/>
              </a:lnSpc>
              <a:spcBef>
                <a:spcPct val="0"/>
              </a:spcBef>
              <a:spcAft>
                <a:spcPct val="0"/>
              </a:spcAft>
              <a:buNone/>
            </a:pPr>
            <a:r>
              <a:rPr lang="en-ZA" sz="1600" b="1" dirty="0">
                <a:latin typeface="Arial" panose="020B0604020202020204" pitchFamily="34" charset="0"/>
                <a:cs typeface="Arial" panose="020B0604020202020204" pitchFamily="34" charset="0"/>
              </a:rPr>
              <a:t>Strategic goal</a:t>
            </a:r>
            <a:r>
              <a:rPr lang="en-ZA" sz="1600" dirty="0">
                <a:latin typeface="Arial" panose="020B0604020202020204" pitchFamily="34" charset="0"/>
                <a:cs typeface="Arial" panose="020B0604020202020204" pitchFamily="34" charset="0"/>
              </a:rPr>
              <a:t>: To supplement provinces to fund the provision of education infrastructure in line with the regulations relating to minimum uniform norms and standards for public school infrastructure.</a:t>
            </a:r>
          </a:p>
          <a:p>
            <a:pPr marL="692150" lvl="0" indent="-234950" algn="just">
              <a:lnSpc>
                <a:spcPct val="150000"/>
              </a:lnSpc>
              <a:buNone/>
            </a:pPr>
            <a:r>
              <a:rPr lang="en-GB" sz="1600" b="1" dirty="0">
                <a:latin typeface="Arial" panose="020B0604020202020204" pitchFamily="34" charset="0"/>
                <a:cs typeface="Arial" panose="020B0604020202020204" pitchFamily="34" charset="0"/>
              </a:rPr>
              <a:t>Grant purpose</a:t>
            </a:r>
            <a:r>
              <a:rPr lang="en-GB" sz="1600" dirty="0">
                <a:latin typeface="Arial" panose="020B0604020202020204" pitchFamily="34" charset="0"/>
                <a:cs typeface="Arial" panose="020B0604020202020204" pitchFamily="34" charset="0"/>
              </a:rPr>
              <a:t>: To help accelerate construction, maintenance, upgrading and rehabilitation of new and existing infrastructure in education including district and circuit accommodation; to enhance capacity to deliver infrastructure in education and to address achievement of the targets set out in the minimum norms and standards for school </a:t>
            </a:r>
            <a:r>
              <a:rPr lang="en-GB" sz="1600" dirty="0" smtClean="0">
                <a:latin typeface="Arial" panose="020B0604020202020204" pitchFamily="34" charset="0"/>
                <a:cs typeface="Arial" panose="020B0604020202020204" pitchFamily="34" charset="0"/>
              </a:rPr>
              <a:t>infrastructure</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marL="630238" lvl="0" indent="-173038" algn="just">
              <a:lnSpc>
                <a:spcPct val="150000"/>
              </a:lnSpc>
              <a:buNone/>
            </a:pPr>
            <a:r>
              <a:rPr lang="en-US" sz="1600" b="1" dirty="0">
                <a:latin typeface="Arial" panose="020B0604020202020204" pitchFamily="34" charset="0"/>
                <a:cs typeface="Arial" panose="020B0604020202020204" pitchFamily="34" charset="0"/>
              </a:rPr>
              <a:t>Outputs</a:t>
            </a:r>
            <a:r>
              <a:rPr lang="en-US"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Number of new schools, additional education spaces, education support spaces and administration facilities constructed as well as equipment and furniture provided; *Number of existing schools’ infrastructure </a:t>
            </a:r>
            <a:r>
              <a:rPr lang="en-ZA"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upgraded and rehabilitated *Number of new and existing schools maintained * Number of new special schools provided and existing special and full service schools upgraded and </a:t>
            </a:r>
            <a:r>
              <a:rPr lang="en-GB" sz="1600" dirty="0" smtClean="0">
                <a:latin typeface="Arial" panose="020B0604020202020204" pitchFamily="34" charset="0"/>
                <a:cs typeface="Arial" panose="020B0604020202020204" pitchFamily="34" charset="0"/>
              </a:rPr>
              <a:t>maintained.</a:t>
            </a:r>
            <a:endParaRPr lang="en-US" sz="4400" dirty="0">
              <a:solidFill>
                <a:prstClr val="black"/>
              </a:solidFill>
              <a:latin typeface="Arial" charset="0"/>
              <a:cs typeface="Arial" charset="0"/>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pPr/>
              <a:t>12</a:t>
            </a:fld>
            <a:endParaRPr lang="en-ZA" dirty="0"/>
          </a:p>
        </p:txBody>
      </p:sp>
    </p:spTree>
    <p:extLst>
      <p:ext uri="{BB962C8B-B14F-4D97-AF65-F5344CB8AC3E}">
        <p14:creationId xmlns:p14="http://schemas.microsoft.com/office/powerpoint/2010/main" xmlns="" val="39060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altLang="en-US" b="1" dirty="0" smtClean="0">
                <a:solidFill>
                  <a:schemeClr val="accent2">
                    <a:lumMod val="75000"/>
                  </a:schemeClr>
                </a:solidFill>
                <a:ea typeface="ＭＳ Ｐゴシック" charset="0"/>
              </a:rPr>
              <a:t>MANAGEMENT OF THE EDUCATION INFRASTRUCTURE GRANT CONT</a:t>
            </a:r>
            <a:r>
              <a:rPr lang="en-ZA" altLang="en-US" b="1" dirty="0" smtClean="0">
                <a:ea typeface="ＭＳ Ｐゴシック" charset="0"/>
              </a:rPr>
              <a:t>…</a:t>
            </a:r>
            <a:endParaRPr lang="en-ZA" dirty="0"/>
          </a:p>
        </p:txBody>
      </p:sp>
      <p:sp>
        <p:nvSpPr>
          <p:cNvPr id="3" name="Content Placeholder 2"/>
          <p:cNvSpPr>
            <a:spLocks noGrp="1"/>
          </p:cNvSpPr>
          <p:nvPr>
            <p:ph idx="1"/>
          </p:nvPr>
        </p:nvSpPr>
        <p:spPr>
          <a:xfrm>
            <a:off x="457200" y="1600201"/>
            <a:ext cx="8507288" cy="4525963"/>
          </a:xfrm>
        </p:spPr>
        <p:txBody>
          <a:bodyPr>
            <a:normAutofit fontScale="62500" lnSpcReduction="20000"/>
          </a:bodyPr>
          <a:lstStyle/>
          <a:p>
            <a:pPr marL="630238" indent="-173038" algn="just">
              <a:lnSpc>
                <a:spcPct val="150000"/>
              </a:lnSpc>
              <a:buNone/>
            </a:pPr>
            <a:r>
              <a:rPr lang="en-ZA" b="1" dirty="0">
                <a:latin typeface="Arial" panose="020B0604020202020204" pitchFamily="34" charset="0"/>
                <a:cs typeface="Arial" panose="020B0604020202020204" pitchFamily="34" charset="0"/>
              </a:rPr>
              <a:t>Management of the Grant</a:t>
            </a:r>
            <a:r>
              <a:rPr lang="en-ZA" dirty="0">
                <a:latin typeface="Arial" panose="020B0604020202020204" pitchFamily="34" charset="0"/>
                <a:cs typeface="Arial" panose="020B0604020202020204" pitchFamily="34" charset="0"/>
              </a:rPr>
              <a:t>: The Infrastructure plan with prioritised project lists for the MTEF and beyond, plan must also include the implementation plans for schools affected by natural disasters  ; The infrastructure programme management plan (IPMP); the procurement strategy; Preventative and Corrective maintenance plan for all maintenance programmes over the MTEF period ; the capacitation strategy; the infrastructure reporting model (IRM); the national Education Infrastructure Management System; the year-end evaluation report;</a:t>
            </a:r>
          </a:p>
          <a:p>
            <a:pPr marL="630238" lvl="0" indent="-173038" algn="just">
              <a:lnSpc>
                <a:spcPct val="150000"/>
              </a:lnSpc>
              <a:buNone/>
            </a:pPr>
            <a:r>
              <a:rPr lang="en-ZA" b="1" dirty="0">
                <a:latin typeface="Arial" panose="020B0604020202020204" pitchFamily="34" charset="0"/>
                <a:cs typeface="Arial" panose="020B0604020202020204" pitchFamily="34" charset="0"/>
              </a:rPr>
              <a:t>Transfers to provinces</a:t>
            </a:r>
            <a:r>
              <a:rPr lang="en-ZA" dirty="0">
                <a:latin typeface="Arial" panose="020B0604020202020204" pitchFamily="34" charset="0"/>
                <a:cs typeface="Arial" panose="020B0604020202020204" pitchFamily="34" charset="0"/>
              </a:rPr>
              <a:t>: April; May; August; November and January</a:t>
            </a:r>
            <a:endParaRPr lang="en-US"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p:txBody>
          <a:bodyPr/>
          <a:lstStyle/>
          <a:p>
            <a:fld id="{E2C0AE55-7E06-4976-960B-3D98813CB3CF}" type="slidenum">
              <a:rPr lang="en-ZA" smtClean="0"/>
              <a:pPr/>
              <a:t>13</a:t>
            </a:fld>
            <a:endParaRPr lang="en-ZA" dirty="0"/>
          </a:p>
        </p:txBody>
      </p:sp>
    </p:spTree>
    <p:extLst>
      <p:ext uri="{BB962C8B-B14F-4D97-AF65-F5344CB8AC3E}">
        <p14:creationId xmlns:p14="http://schemas.microsoft.com/office/powerpoint/2010/main" xmlns="" val="3100796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088" y="0"/>
            <a:ext cx="8229600" cy="712589"/>
          </a:xfrm>
          <a:solidFill>
            <a:schemeClr val="bg1"/>
          </a:solidFill>
        </p:spPr>
        <p:txBody>
          <a:bodyPr>
            <a:normAutofit/>
          </a:bodyPr>
          <a:lstStyle/>
          <a:p>
            <a:r>
              <a:rPr lang="en-ZA" sz="4000" b="1" dirty="0" smtClean="0">
                <a:solidFill>
                  <a:schemeClr val="accent2">
                    <a:lumMod val="75000"/>
                  </a:schemeClr>
                </a:solidFill>
              </a:rPr>
              <a:t>MONITORING OF THE EIG</a:t>
            </a:r>
            <a:endParaRPr lang="en-ZA" sz="4000" b="1" dirty="0">
              <a:solidFill>
                <a:schemeClr val="accent2">
                  <a:lumMod val="75000"/>
                </a:schemeClr>
              </a:solidFill>
            </a:endParaRPr>
          </a:p>
        </p:txBody>
      </p:sp>
      <p:sp>
        <p:nvSpPr>
          <p:cNvPr id="3" name="Content Placeholder 2"/>
          <p:cNvSpPr>
            <a:spLocks noGrp="1"/>
          </p:cNvSpPr>
          <p:nvPr>
            <p:ph idx="1"/>
          </p:nvPr>
        </p:nvSpPr>
        <p:spPr>
          <a:xfrm>
            <a:off x="0" y="798165"/>
            <a:ext cx="8964488" cy="5472608"/>
          </a:xfrm>
        </p:spPr>
        <p:txBody>
          <a:bodyPr>
            <a:normAutofit fontScale="25000" lnSpcReduction="20000"/>
          </a:bodyPr>
          <a:lstStyle/>
          <a:p>
            <a:pPr marL="457200" lvl="1" indent="0" algn="just" fontAlgn="base">
              <a:lnSpc>
                <a:spcPct val="170000"/>
              </a:lnSpc>
              <a:spcBef>
                <a:spcPct val="0"/>
              </a:spcBef>
              <a:spcAft>
                <a:spcPct val="0"/>
              </a:spcAft>
              <a:buNone/>
            </a:pPr>
            <a:r>
              <a:rPr lang="en-US" sz="6000" dirty="0" smtClean="0">
                <a:solidFill>
                  <a:prstClr val="black"/>
                </a:solidFill>
                <a:latin typeface="Arial" charset="0"/>
                <a:cs typeface="Arial" charset="0"/>
              </a:rPr>
              <a:t>The DBE plays a monitoring </a:t>
            </a:r>
            <a:r>
              <a:rPr lang="en-US" sz="6000" dirty="0">
                <a:solidFill>
                  <a:prstClr val="black"/>
                </a:solidFill>
                <a:latin typeface="Arial" charset="0"/>
                <a:cs typeface="Arial" charset="0"/>
              </a:rPr>
              <a:t>and oversight role </a:t>
            </a:r>
            <a:r>
              <a:rPr lang="en-US" sz="6000" dirty="0" smtClean="0">
                <a:solidFill>
                  <a:prstClr val="black"/>
                </a:solidFill>
                <a:latin typeface="Arial" charset="0"/>
                <a:cs typeface="Arial" charset="0"/>
              </a:rPr>
              <a:t> with regards to the provision of school infrastructure at a provincial level through the Education infrastructure Grant (EIG) funding. </a:t>
            </a:r>
            <a:r>
              <a:rPr lang="en-US" sz="6000" b="1" dirty="0" smtClean="0">
                <a:solidFill>
                  <a:prstClr val="black"/>
                </a:solidFill>
                <a:latin typeface="Arial" charset="0"/>
                <a:cs typeface="Arial" charset="0"/>
              </a:rPr>
              <a:t>Monitoring is done through</a:t>
            </a:r>
            <a:r>
              <a:rPr lang="en-US" sz="6000" dirty="0" smtClean="0">
                <a:solidFill>
                  <a:prstClr val="black"/>
                </a:solidFill>
                <a:latin typeface="Arial" charset="0"/>
                <a:cs typeface="Arial" charset="0"/>
              </a:rPr>
              <a:t>: </a:t>
            </a:r>
          </a:p>
          <a:p>
            <a:pPr marL="457200" lvl="1" indent="0" algn="just" fontAlgn="base">
              <a:lnSpc>
                <a:spcPct val="170000"/>
              </a:lnSpc>
              <a:spcBef>
                <a:spcPct val="0"/>
              </a:spcBef>
              <a:spcAft>
                <a:spcPct val="0"/>
              </a:spcAft>
              <a:buFont typeface="Wingdings" panose="05000000000000000000" pitchFamily="2" charset="2"/>
              <a:buChar char="Ø"/>
            </a:pPr>
            <a:r>
              <a:rPr lang="en-US" sz="6000" dirty="0">
                <a:solidFill>
                  <a:prstClr val="black"/>
                </a:solidFill>
                <a:latin typeface="Arial" charset="0"/>
                <a:cs typeface="Arial" charset="0"/>
              </a:rPr>
              <a:t>	</a:t>
            </a:r>
            <a:r>
              <a:rPr lang="en-US" sz="6000" dirty="0" smtClean="0">
                <a:solidFill>
                  <a:prstClr val="black"/>
                </a:solidFill>
                <a:latin typeface="Arial" charset="0"/>
                <a:cs typeface="Arial" charset="0"/>
              </a:rPr>
              <a:t>Project </a:t>
            </a:r>
            <a:r>
              <a:rPr lang="en-US" sz="6000" dirty="0">
                <a:solidFill>
                  <a:prstClr val="black"/>
                </a:solidFill>
                <a:latin typeface="Arial" charset="0"/>
                <a:cs typeface="Arial" charset="0"/>
              </a:rPr>
              <a:t>site visits to assess </a:t>
            </a:r>
            <a:r>
              <a:rPr lang="en-US" sz="6000" dirty="0" smtClean="0">
                <a:solidFill>
                  <a:prstClr val="black"/>
                </a:solidFill>
                <a:latin typeface="Arial" charset="0"/>
                <a:cs typeface="Arial" charset="0"/>
              </a:rPr>
              <a:t>progress, address problems and </a:t>
            </a:r>
            <a:r>
              <a:rPr lang="en-US" sz="6000" dirty="0">
                <a:solidFill>
                  <a:prstClr val="black"/>
                </a:solidFill>
                <a:latin typeface="Arial" charset="0"/>
                <a:cs typeface="Arial" charset="0"/>
              </a:rPr>
              <a:t>gather </a:t>
            </a:r>
            <a:r>
              <a:rPr lang="en-US" sz="6000" dirty="0" smtClean="0">
                <a:solidFill>
                  <a:prstClr val="black"/>
                </a:solidFill>
                <a:latin typeface="Arial" charset="0"/>
                <a:cs typeface="Arial" charset="0"/>
              </a:rPr>
              <a:t>information.</a:t>
            </a:r>
            <a:endParaRPr lang="en-US" sz="6000" dirty="0">
              <a:solidFill>
                <a:prstClr val="black"/>
              </a:solidFill>
              <a:latin typeface="Arial" charset="0"/>
              <a:cs typeface="Arial" charset="0"/>
            </a:endParaRPr>
          </a:p>
          <a:p>
            <a:pPr marL="914400" lvl="1" indent="-457200" algn="just" fontAlgn="base">
              <a:lnSpc>
                <a:spcPct val="170000"/>
              </a:lnSpc>
              <a:spcBef>
                <a:spcPct val="0"/>
              </a:spcBef>
              <a:spcAft>
                <a:spcPct val="0"/>
              </a:spcAft>
              <a:buFont typeface="Wingdings" panose="05000000000000000000" pitchFamily="2" charset="2"/>
              <a:buChar char="Ø"/>
            </a:pPr>
            <a:r>
              <a:rPr lang="en-US" sz="6000" dirty="0">
                <a:solidFill>
                  <a:prstClr val="black"/>
                </a:solidFill>
                <a:latin typeface="Arial" charset="0"/>
                <a:cs typeface="Arial" charset="0"/>
              </a:rPr>
              <a:t> </a:t>
            </a:r>
            <a:r>
              <a:rPr lang="en-US" sz="6000" dirty="0" smtClean="0">
                <a:solidFill>
                  <a:prstClr val="black"/>
                </a:solidFill>
                <a:latin typeface="Arial" charset="0"/>
                <a:cs typeface="Arial" charset="0"/>
              </a:rPr>
              <a:t>Attending Implementing Agents’ progress meetings with the respective provincial Education  Departments (PEDs).</a:t>
            </a:r>
          </a:p>
          <a:p>
            <a:pPr marL="457200" lvl="1" indent="0" algn="just" fontAlgn="base">
              <a:lnSpc>
                <a:spcPct val="170000"/>
              </a:lnSpc>
              <a:spcBef>
                <a:spcPct val="0"/>
              </a:spcBef>
              <a:spcAft>
                <a:spcPct val="0"/>
              </a:spcAft>
              <a:buFont typeface="Wingdings" panose="05000000000000000000" pitchFamily="2" charset="2"/>
              <a:buChar char="Ø"/>
            </a:pPr>
            <a:r>
              <a:rPr lang="en-US" sz="6000" dirty="0">
                <a:solidFill>
                  <a:prstClr val="black"/>
                </a:solidFill>
                <a:latin typeface="Arial" charset="0"/>
                <a:cs typeface="Arial" charset="0"/>
              </a:rPr>
              <a:t>	</a:t>
            </a:r>
            <a:r>
              <a:rPr lang="en-US" sz="6000" dirty="0" smtClean="0">
                <a:solidFill>
                  <a:prstClr val="black"/>
                </a:solidFill>
                <a:latin typeface="Arial" charset="0"/>
                <a:cs typeface="Arial" charset="0"/>
              </a:rPr>
              <a:t>Provides </a:t>
            </a:r>
            <a:r>
              <a:rPr lang="en-US" sz="6000" dirty="0">
                <a:solidFill>
                  <a:prstClr val="black"/>
                </a:solidFill>
                <a:latin typeface="Arial" charset="0"/>
                <a:cs typeface="Arial" charset="0"/>
              </a:rPr>
              <a:t>advice where possible and </a:t>
            </a:r>
            <a:r>
              <a:rPr lang="en-US" sz="6000" dirty="0" smtClean="0">
                <a:solidFill>
                  <a:prstClr val="black"/>
                </a:solidFill>
                <a:latin typeface="Arial" charset="0"/>
                <a:cs typeface="Arial" charset="0"/>
              </a:rPr>
              <a:t>shares </a:t>
            </a:r>
            <a:r>
              <a:rPr lang="en-US" sz="6000" dirty="0">
                <a:solidFill>
                  <a:prstClr val="black"/>
                </a:solidFill>
                <a:latin typeface="Arial" charset="0"/>
                <a:cs typeface="Arial" charset="0"/>
              </a:rPr>
              <a:t>the experiences/good </a:t>
            </a:r>
            <a:r>
              <a:rPr lang="en-US" sz="6000" dirty="0" smtClean="0">
                <a:solidFill>
                  <a:prstClr val="black"/>
                </a:solidFill>
                <a:latin typeface="Arial" charset="0"/>
                <a:cs typeface="Arial" charset="0"/>
              </a:rPr>
              <a:t>practices</a:t>
            </a:r>
            <a:r>
              <a:rPr lang="en-US" sz="6000" dirty="0">
                <a:solidFill>
                  <a:prstClr val="black"/>
                </a:solidFill>
                <a:latin typeface="Arial" charset="0"/>
                <a:cs typeface="Arial" charset="0"/>
              </a:rPr>
              <a:t>;</a:t>
            </a:r>
          </a:p>
          <a:p>
            <a:pPr marL="457200" lvl="1" indent="0" algn="just" fontAlgn="base">
              <a:lnSpc>
                <a:spcPct val="170000"/>
              </a:lnSpc>
              <a:spcBef>
                <a:spcPct val="0"/>
              </a:spcBef>
              <a:spcAft>
                <a:spcPct val="0"/>
              </a:spcAft>
              <a:buFont typeface="Wingdings" panose="05000000000000000000" pitchFamily="2" charset="2"/>
              <a:buChar char="Ø"/>
            </a:pPr>
            <a:r>
              <a:rPr lang="en-US" sz="6000" dirty="0">
                <a:solidFill>
                  <a:prstClr val="black"/>
                </a:solidFill>
                <a:latin typeface="Arial" charset="0"/>
                <a:cs typeface="Arial" charset="0"/>
              </a:rPr>
              <a:t>	</a:t>
            </a:r>
            <a:r>
              <a:rPr lang="en-US" sz="6000" dirty="0" smtClean="0">
                <a:solidFill>
                  <a:prstClr val="black"/>
                </a:solidFill>
                <a:latin typeface="Arial" charset="0"/>
                <a:cs typeface="Arial" charset="0"/>
              </a:rPr>
              <a:t>Provides </a:t>
            </a:r>
            <a:r>
              <a:rPr lang="en-US" sz="6000" dirty="0">
                <a:solidFill>
                  <a:prstClr val="black"/>
                </a:solidFill>
                <a:latin typeface="Arial" charset="0"/>
                <a:cs typeface="Arial" charset="0"/>
              </a:rPr>
              <a:t>specialist advice about contract and construction management </a:t>
            </a:r>
            <a:r>
              <a:rPr lang="en-US" sz="6000" dirty="0" smtClean="0">
                <a:solidFill>
                  <a:prstClr val="black"/>
                </a:solidFill>
                <a:latin typeface="Arial" charset="0"/>
                <a:cs typeface="Arial" charset="0"/>
              </a:rPr>
              <a:t>issues</a:t>
            </a:r>
          </a:p>
          <a:p>
            <a:pPr marL="457200" lvl="1" indent="0" algn="just" fontAlgn="base">
              <a:lnSpc>
                <a:spcPct val="170000"/>
              </a:lnSpc>
              <a:spcBef>
                <a:spcPct val="0"/>
              </a:spcBef>
              <a:spcAft>
                <a:spcPct val="0"/>
              </a:spcAft>
              <a:buNone/>
            </a:pPr>
            <a:r>
              <a:rPr lang="en-US" sz="6000" b="1" dirty="0">
                <a:solidFill>
                  <a:prstClr val="black"/>
                </a:solidFill>
                <a:latin typeface="Arial" charset="0"/>
                <a:cs typeface="Arial" charset="0"/>
              </a:rPr>
              <a:t>Monitoring deals with both </a:t>
            </a:r>
            <a:r>
              <a:rPr lang="en-US" sz="6000" b="1" dirty="0" err="1">
                <a:solidFill>
                  <a:prstClr val="black"/>
                </a:solidFill>
                <a:latin typeface="Arial" charset="0"/>
                <a:cs typeface="Arial" charset="0"/>
              </a:rPr>
              <a:t>programme</a:t>
            </a:r>
            <a:r>
              <a:rPr lang="en-US" sz="6000" b="1" dirty="0">
                <a:solidFill>
                  <a:prstClr val="black"/>
                </a:solidFill>
                <a:latin typeface="Arial" charset="0"/>
                <a:cs typeface="Arial" charset="0"/>
              </a:rPr>
              <a:t> and project matters; </a:t>
            </a:r>
            <a:r>
              <a:rPr lang="en-US" sz="6000" b="1" dirty="0" err="1">
                <a:solidFill>
                  <a:prstClr val="black"/>
                </a:solidFill>
                <a:latin typeface="Arial" charset="0"/>
                <a:cs typeface="Arial" charset="0"/>
              </a:rPr>
              <a:t>Programme</a:t>
            </a:r>
            <a:r>
              <a:rPr lang="en-US" sz="6000" b="1" dirty="0">
                <a:solidFill>
                  <a:prstClr val="black"/>
                </a:solidFill>
                <a:latin typeface="Arial" charset="0"/>
                <a:cs typeface="Arial" charset="0"/>
              </a:rPr>
              <a:t> matters include</a:t>
            </a:r>
            <a:r>
              <a:rPr lang="en-US" sz="6000" dirty="0">
                <a:solidFill>
                  <a:prstClr val="black"/>
                </a:solidFill>
                <a:latin typeface="Arial" charset="0"/>
                <a:cs typeface="Arial" charset="0"/>
              </a:rPr>
              <a:t>:</a:t>
            </a:r>
          </a:p>
          <a:p>
            <a:pPr marL="457200" lvl="1" indent="0" algn="just" fontAlgn="base">
              <a:lnSpc>
                <a:spcPct val="170000"/>
              </a:lnSpc>
              <a:spcBef>
                <a:spcPct val="0"/>
              </a:spcBef>
              <a:spcAft>
                <a:spcPct val="0"/>
              </a:spcAft>
              <a:buFont typeface="Wingdings" panose="05000000000000000000" pitchFamily="2" charset="2"/>
              <a:buChar char="Ø"/>
            </a:pPr>
            <a:r>
              <a:rPr lang="en-US" sz="6000" dirty="0">
                <a:solidFill>
                  <a:prstClr val="black"/>
                </a:solidFill>
                <a:latin typeface="Arial" charset="0"/>
                <a:cs typeface="Arial" charset="0"/>
              </a:rPr>
              <a:t>	The pattern of overall expenditure being achieved;</a:t>
            </a:r>
          </a:p>
          <a:p>
            <a:pPr marL="457200" lvl="1" indent="0" algn="just" fontAlgn="base">
              <a:lnSpc>
                <a:spcPct val="170000"/>
              </a:lnSpc>
              <a:spcBef>
                <a:spcPct val="0"/>
              </a:spcBef>
              <a:spcAft>
                <a:spcPct val="0"/>
              </a:spcAft>
              <a:buFont typeface="Wingdings" panose="05000000000000000000" pitchFamily="2" charset="2"/>
              <a:buChar char="Ø"/>
            </a:pPr>
            <a:r>
              <a:rPr lang="en-US" sz="6000" dirty="0">
                <a:solidFill>
                  <a:prstClr val="black"/>
                </a:solidFill>
                <a:latin typeface="Arial" charset="0"/>
                <a:cs typeface="Arial" charset="0"/>
              </a:rPr>
              <a:t>	Comparisons of expenditure to projected cash flows;</a:t>
            </a:r>
          </a:p>
          <a:p>
            <a:pPr marL="854075" lvl="1" indent="-396875" algn="just" fontAlgn="base">
              <a:lnSpc>
                <a:spcPct val="170000"/>
              </a:lnSpc>
              <a:spcBef>
                <a:spcPct val="0"/>
              </a:spcBef>
              <a:spcAft>
                <a:spcPct val="0"/>
              </a:spcAft>
              <a:buFont typeface="Wingdings" panose="05000000000000000000" pitchFamily="2" charset="2"/>
              <a:buChar char="Ø"/>
            </a:pPr>
            <a:r>
              <a:rPr lang="en-US" sz="6000" dirty="0">
                <a:solidFill>
                  <a:prstClr val="black"/>
                </a:solidFill>
                <a:latin typeface="Arial" charset="0"/>
                <a:cs typeface="Arial" charset="0"/>
              </a:rPr>
              <a:t>	Progress being made with key groups of projects [</a:t>
            </a:r>
            <a:r>
              <a:rPr lang="en-US" sz="6000" dirty="0" err="1">
                <a:solidFill>
                  <a:prstClr val="black"/>
                </a:solidFill>
                <a:latin typeface="Arial" charset="0"/>
                <a:cs typeface="Arial" charset="0"/>
              </a:rPr>
              <a:t>eg</a:t>
            </a:r>
            <a:r>
              <a:rPr lang="en-US" sz="6000" dirty="0">
                <a:solidFill>
                  <a:prstClr val="black"/>
                </a:solidFill>
                <a:latin typeface="Arial" charset="0"/>
                <a:cs typeface="Arial" charset="0"/>
              </a:rPr>
              <a:t>. Water, sanitation, libraries, laboratories, Grade R]</a:t>
            </a:r>
          </a:p>
          <a:p>
            <a:pPr marL="914400" lvl="1" indent="-457200" algn="just" fontAlgn="base">
              <a:lnSpc>
                <a:spcPct val="170000"/>
              </a:lnSpc>
              <a:spcBef>
                <a:spcPct val="0"/>
              </a:spcBef>
              <a:spcAft>
                <a:spcPct val="0"/>
              </a:spcAft>
              <a:buFont typeface="Wingdings" panose="05000000000000000000" pitchFamily="2" charset="2"/>
              <a:buChar char="Ø"/>
            </a:pPr>
            <a:r>
              <a:rPr lang="en-US" sz="6000" dirty="0" smtClean="0">
                <a:solidFill>
                  <a:prstClr val="black"/>
                </a:solidFill>
                <a:latin typeface="Arial" charset="0"/>
                <a:cs typeface="Arial" charset="0"/>
              </a:rPr>
              <a:t>Management </a:t>
            </a:r>
            <a:r>
              <a:rPr lang="en-US" sz="6000" dirty="0">
                <a:solidFill>
                  <a:prstClr val="black"/>
                </a:solidFill>
                <a:latin typeface="Arial" charset="0"/>
                <a:cs typeface="Arial" charset="0"/>
              </a:rPr>
              <a:t>of the portfolio of projects [</a:t>
            </a:r>
            <a:r>
              <a:rPr lang="en-US" sz="6000" dirty="0" err="1">
                <a:solidFill>
                  <a:prstClr val="black"/>
                </a:solidFill>
                <a:latin typeface="Arial" charset="0"/>
                <a:cs typeface="Arial" charset="0"/>
              </a:rPr>
              <a:t>ie</a:t>
            </a:r>
            <a:r>
              <a:rPr lang="en-US" sz="6000" dirty="0">
                <a:solidFill>
                  <a:prstClr val="black"/>
                </a:solidFill>
                <a:latin typeface="Arial" charset="0"/>
                <a:cs typeface="Arial" charset="0"/>
              </a:rPr>
              <a:t> evidence that the </a:t>
            </a:r>
            <a:r>
              <a:rPr lang="en-US" sz="6000" dirty="0" err="1">
                <a:solidFill>
                  <a:prstClr val="black"/>
                </a:solidFill>
                <a:latin typeface="Arial" charset="0"/>
                <a:cs typeface="Arial" charset="0"/>
              </a:rPr>
              <a:t>programme</a:t>
            </a:r>
            <a:r>
              <a:rPr lang="en-US" sz="6000" dirty="0">
                <a:solidFill>
                  <a:prstClr val="black"/>
                </a:solidFill>
                <a:latin typeface="Arial" charset="0"/>
                <a:cs typeface="Arial" charset="0"/>
              </a:rPr>
              <a:t> of projects is being managed effectively through the project cycle]</a:t>
            </a:r>
          </a:p>
          <a:p>
            <a:pPr marL="457200" lvl="1" indent="0" algn="just" fontAlgn="base">
              <a:lnSpc>
                <a:spcPct val="170000"/>
              </a:lnSpc>
              <a:spcBef>
                <a:spcPct val="0"/>
              </a:spcBef>
              <a:spcAft>
                <a:spcPct val="0"/>
              </a:spcAft>
              <a:buNone/>
            </a:pPr>
            <a:endParaRPr lang="en-US" sz="7200" dirty="0" smtClean="0">
              <a:solidFill>
                <a:prstClr val="black"/>
              </a:solidFill>
              <a:latin typeface="Arial" charset="0"/>
              <a:cs typeface="Arial" charset="0"/>
            </a:endParaRPr>
          </a:p>
          <a:p>
            <a:pPr marL="457200" lvl="1" indent="0" algn="just" fontAlgn="base">
              <a:lnSpc>
                <a:spcPct val="170000"/>
              </a:lnSpc>
              <a:spcBef>
                <a:spcPct val="0"/>
              </a:spcBef>
              <a:spcAft>
                <a:spcPct val="0"/>
              </a:spcAft>
              <a:buNone/>
            </a:pPr>
            <a:endParaRPr lang="en-US" sz="4200" dirty="0">
              <a:solidFill>
                <a:prstClr val="black"/>
              </a:solidFill>
              <a:latin typeface="Arial" charset="0"/>
              <a:cs typeface="Arial" charset="0"/>
            </a:endParaRPr>
          </a:p>
        </p:txBody>
      </p:sp>
      <p:sp>
        <p:nvSpPr>
          <p:cNvPr id="4" name="Slide Number Placeholder 3"/>
          <p:cNvSpPr>
            <a:spLocks noGrp="1"/>
          </p:cNvSpPr>
          <p:nvPr>
            <p:ph type="sldNum" sz="quarter" idx="12"/>
          </p:nvPr>
        </p:nvSpPr>
        <p:spPr>
          <a:xfrm>
            <a:off x="5796136" y="6381328"/>
            <a:ext cx="2133600" cy="365125"/>
          </a:xfrm>
          <a:prstGeom prst="rect">
            <a:avLst/>
          </a:prstGeom>
        </p:spPr>
        <p:txBody>
          <a:bodyPr/>
          <a:lstStyle/>
          <a:p>
            <a:fld id="{3DB53F8B-4788-43D9-B19C-7CDD71F53993}" type="slidenum">
              <a:rPr lang="en-ZA" smtClean="0">
                <a:solidFill>
                  <a:prstClr val="black">
                    <a:tint val="75000"/>
                  </a:prstClr>
                </a:solidFill>
              </a:rPr>
              <a:pPr/>
              <a:t>14</a:t>
            </a:fld>
            <a:endParaRPr lang="en-ZA" dirty="0">
              <a:solidFill>
                <a:prstClr val="black">
                  <a:tint val="75000"/>
                </a:prstClr>
              </a:solidFill>
            </a:endParaRPr>
          </a:p>
        </p:txBody>
      </p:sp>
    </p:spTree>
    <p:extLst>
      <p:ext uri="{BB962C8B-B14F-4D97-AF65-F5344CB8AC3E}">
        <p14:creationId xmlns:p14="http://schemas.microsoft.com/office/powerpoint/2010/main" xmlns="" val="2233102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444" y="14106"/>
            <a:ext cx="8229600" cy="1143000"/>
          </a:xfrm>
          <a:solidFill>
            <a:schemeClr val="bg1"/>
          </a:solidFill>
        </p:spPr>
        <p:txBody>
          <a:bodyPr>
            <a:normAutofit/>
          </a:bodyPr>
          <a:lstStyle/>
          <a:p>
            <a:r>
              <a:rPr lang="en-ZA" sz="4800" b="1" dirty="0" smtClean="0">
                <a:solidFill>
                  <a:schemeClr val="accent2">
                    <a:lumMod val="75000"/>
                  </a:schemeClr>
                </a:solidFill>
              </a:rPr>
              <a:t>MONITORING OF THE EIG</a:t>
            </a:r>
            <a:endParaRPr lang="en-ZA" sz="4800" b="1" dirty="0">
              <a:solidFill>
                <a:schemeClr val="accent2">
                  <a:lumMod val="75000"/>
                </a:schemeClr>
              </a:solidFill>
            </a:endParaRPr>
          </a:p>
        </p:txBody>
      </p:sp>
      <p:sp>
        <p:nvSpPr>
          <p:cNvPr id="3" name="Content Placeholder 2"/>
          <p:cNvSpPr>
            <a:spLocks noGrp="1"/>
          </p:cNvSpPr>
          <p:nvPr>
            <p:ph idx="1"/>
          </p:nvPr>
        </p:nvSpPr>
        <p:spPr>
          <a:xfrm>
            <a:off x="0" y="980728"/>
            <a:ext cx="8964488" cy="5472608"/>
          </a:xfrm>
        </p:spPr>
        <p:txBody>
          <a:bodyPr>
            <a:normAutofit fontScale="55000" lnSpcReduction="20000"/>
          </a:bodyPr>
          <a:lstStyle/>
          <a:p>
            <a:pPr marL="457200" lvl="1" indent="0" algn="just" fontAlgn="base">
              <a:lnSpc>
                <a:spcPct val="170000"/>
              </a:lnSpc>
              <a:spcBef>
                <a:spcPct val="0"/>
              </a:spcBef>
              <a:spcAft>
                <a:spcPct val="0"/>
              </a:spcAft>
              <a:buNone/>
            </a:pPr>
            <a:r>
              <a:rPr lang="en-US" sz="3800" dirty="0" smtClean="0">
                <a:solidFill>
                  <a:prstClr val="black"/>
                </a:solidFill>
                <a:latin typeface="Arial" charset="0"/>
                <a:cs typeface="Arial" charset="0"/>
              </a:rPr>
              <a:t>At </a:t>
            </a:r>
            <a:r>
              <a:rPr lang="en-US" sz="3800" dirty="0">
                <a:solidFill>
                  <a:prstClr val="black"/>
                </a:solidFill>
                <a:latin typeface="Arial" charset="0"/>
                <a:cs typeface="Arial" charset="0"/>
              </a:rPr>
              <a:t>the Project </a:t>
            </a:r>
            <a:r>
              <a:rPr lang="en-US" sz="3800" dirty="0" smtClean="0">
                <a:solidFill>
                  <a:prstClr val="black"/>
                </a:solidFill>
                <a:latin typeface="Arial" charset="0"/>
                <a:cs typeface="Arial" charset="0"/>
              </a:rPr>
              <a:t>level:</a:t>
            </a:r>
            <a:endParaRPr lang="en-US" sz="3800" dirty="0">
              <a:solidFill>
                <a:prstClr val="black"/>
              </a:solidFill>
              <a:latin typeface="Arial" charset="0"/>
              <a:cs typeface="Arial" charset="0"/>
            </a:endParaRPr>
          </a:p>
          <a:p>
            <a:pPr marL="457200" lvl="1" indent="0" algn="just" fontAlgn="base">
              <a:lnSpc>
                <a:spcPct val="170000"/>
              </a:lnSpc>
              <a:spcBef>
                <a:spcPct val="0"/>
              </a:spcBef>
              <a:spcAft>
                <a:spcPct val="0"/>
              </a:spcAft>
              <a:buFont typeface="Wingdings" panose="05000000000000000000" pitchFamily="2" charset="2"/>
              <a:buChar char="Ø"/>
            </a:pPr>
            <a:r>
              <a:rPr lang="en-US" sz="3800" dirty="0" smtClean="0">
                <a:solidFill>
                  <a:prstClr val="black"/>
                </a:solidFill>
                <a:latin typeface="Arial" charset="0"/>
                <a:cs typeface="Arial" charset="0"/>
              </a:rPr>
              <a:t>	that </a:t>
            </a:r>
            <a:r>
              <a:rPr lang="en-US" sz="3800" dirty="0">
                <a:solidFill>
                  <a:prstClr val="black"/>
                </a:solidFill>
                <a:latin typeface="Arial" charset="0"/>
                <a:cs typeface="Arial" charset="0"/>
              </a:rPr>
              <a:t>PSP appointments are being </a:t>
            </a:r>
            <a:r>
              <a:rPr lang="en-US" sz="3800" dirty="0" smtClean="0">
                <a:solidFill>
                  <a:prstClr val="black"/>
                </a:solidFill>
                <a:latin typeface="Arial" charset="0"/>
                <a:cs typeface="Arial" charset="0"/>
              </a:rPr>
              <a:t>made on time;</a:t>
            </a:r>
            <a:endParaRPr lang="en-US" sz="3800" dirty="0">
              <a:solidFill>
                <a:prstClr val="black"/>
              </a:solidFill>
              <a:latin typeface="Arial" charset="0"/>
              <a:cs typeface="Arial" charset="0"/>
            </a:endParaRPr>
          </a:p>
          <a:p>
            <a:pPr marL="457200" lvl="1" indent="0" algn="just" fontAlgn="base">
              <a:lnSpc>
                <a:spcPct val="170000"/>
              </a:lnSpc>
              <a:spcBef>
                <a:spcPct val="0"/>
              </a:spcBef>
              <a:spcAft>
                <a:spcPct val="0"/>
              </a:spcAft>
              <a:buFont typeface="Wingdings" panose="05000000000000000000" pitchFamily="2" charset="2"/>
              <a:buChar char="Ø"/>
            </a:pPr>
            <a:r>
              <a:rPr lang="en-US" sz="3800" dirty="0">
                <a:solidFill>
                  <a:prstClr val="black"/>
                </a:solidFill>
                <a:latin typeface="Arial" charset="0"/>
                <a:cs typeface="Arial" charset="0"/>
              </a:rPr>
              <a:t>	</a:t>
            </a:r>
            <a:r>
              <a:rPr lang="en-US" sz="3800" dirty="0" smtClean="0">
                <a:solidFill>
                  <a:prstClr val="black"/>
                </a:solidFill>
                <a:latin typeface="Arial" charset="0"/>
                <a:cs typeface="Arial" charset="0"/>
              </a:rPr>
              <a:t>that </a:t>
            </a:r>
            <a:r>
              <a:rPr lang="en-US" sz="3800" dirty="0">
                <a:solidFill>
                  <a:prstClr val="black"/>
                </a:solidFill>
                <a:latin typeface="Arial" charset="0"/>
                <a:cs typeface="Arial" charset="0"/>
              </a:rPr>
              <a:t>planning and design processes are progressing; </a:t>
            </a:r>
          </a:p>
          <a:p>
            <a:pPr marL="914400" lvl="1" indent="-457200" algn="just" fontAlgn="base">
              <a:lnSpc>
                <a:spcPct val="170000"/>
              </a:lnSpc>
              <a:spcBef>
                <a:spcPct val="0"/>
              </a:spcBef>
              <a:spcAft>
                <a:spcPct val="0"/>
              </a:spcAft>
              <a:buFont typeface="Wingdings" panose="05000000000000000000" pitchFamily="2" charset="2"/>
              <a:buChar char="Ø"/>
            </a:pPr>
            <a:r>
              <a:rPr lang="en-US" sz="3800" dirty="0" smtClean="0">
                <a:solidFill>
                  <a:prstClr val="black"/>
                </a:solidFill>
                <a:latin typeface="Arial" charset="0"/>
                <a:cs typeface="Arial" charset="0"/>
              </a:rPr>
              <a:t>that </a:t>
            </a:r>
            <a:r>
              <a:rPr lang="en-US" sz="3800" dirty="0">
                <a:solidFill>
                  <a:prstClr val="black"/>
                </a:solidFill>
                <a:latin typeface="Arial" charset="0"/>
                <a:cs typeface="Arial" charset="0"/>
              </a:rPr>
              <a:t>the tender </a:t>
            </a:r>
            <a:r>
              <a:rPr lang="en-US" sz="3800" dirty="0" smtClean="0">
                <a:solidFill>
                  <a:prstClr val="black"/>
                </a:solidFill>
                <a:latin typeface="Arial" charset="0"/>
                <a:cs typeface="Arial" charset="0"/>
              </a:rPr>
              <a:t>processes </a:t>
            </a:r>
            <a:r>
              <a:rPr lang="en-US" sz="3800" dirty="0">
                <a:solidFill>
                  <a:prstClr val="black"/>
                </a:solidFill>
                <a:latin typeface="Arial" charset="0"/>
                <a:cs typeface="Arial" charset="0"/>
              </a:rPr>
              <a:t>for the appointment of </a:t>
            </a:r>
            <a:r>
              <a:rPr lang="en-US" sz="3800" dirty="0" smtClean="0">
                <a:solidFill>
                  <a:prstClr val="black"/>
                </a:solidFill>
                <a:latin typeface="Arial" charset="0"/>
                <a:cs typeface="Arial" charset="0"/>
              </a:rPr>
              <a:t>contractors are </a:t>
            </a:r>
            <a:r>
              <a:rPr lang="en-US" sz="3800" dirty="0">
                <a:solidFill>
                  <a:prstClr val="black"/>
                </a:solidFill>
                <a:latin typeface="Arial" charset="0"/>
                <a:cs typeface="Arial" charset="0"/>
              </a:rPr>
              <a:t>progressing, </a:t>
            </a:r>
            <a:endParaRPr lang="en-US" sz="3800" dirty="0" smtClean="0">
              <a:solidFill>
                <a:prstClr val="black"/>
              </a:solidFill>
              <a:latin typeface="Arial" charset="0"/>
              <a:cs typeface="Arial" charset="0"/>
            </a:endParaRPr>
          </a:p>
          <a:p>
            <a:pPr marL="854075" lvl="1" indent="-396875" algn="just" fontAlgn="base">
              <a:lnSpc>
                <a:spcPct val="170000"/>
              </a:lnSpc>
              <a:spcBef>
                <a:spcPct val="0"/>
              </a:spcBef>
              <a:spcAft>
                <a:spcPct val="0"/>
              </a:spcAft>
              <a:buFont typeface="Wingdings" panose="05000000000000000000" pitchFamily="2" charset="2"/>
              <a:buChar char="Ø"/>
            </a:pPr>
            <a:r>
              <a:rPr lang="en-US" sz="3800" dirty="0" smtClean="0">
                <a:solidFill>
                  <a:prstClr val="black"/>
                </a:solidFill>
                <a:latin typeface="Arial" charset="0"/>
                <a:cs typeface="Arial" charset="0"/>
              </a:rPr>
              <a:t> that </a:t>
            </a:r>
            <a:r>
              <a:rPr lang="en-US" sz="3800" dirty="0">
                <a:solidFill>
                  <a:prstClr val="black"/>
                </a:solidFill>
                <a:latin typeface="Arial" charset="0"/>
                <a:cs typeface="Arial" charset="0"/>
              </a:rPr>
              <a:t>construction is progressing satisfactorily, [i.e. on </a:t>
            </a:r>
            <a:r>
              <a:rPr lang="en-US" sz="3800" dirty="0" err="1">
                <a:solidFill>
                  <a:prstClr val="black"/>
                </a:solidFill>
                <a:latin typeface="Arial" charset="0"/>
                <a:cs typeface="Arial" charset="0"/>
              </a:rPr>
              <a:t>programme</a:t>
            </a:r>
            <a:r>
              <a:rPr lang="en-US" sz="3800" dirty="0">
                <a:solidFill>
                  <a:prstClr val="black"/>
                </a:solidFill>
                <a:latin typeface="Arial" charset="0"/>
                <a:cs typeface="Arial" charset="0"/>
              </a:rPr>
              <a:t>, on budget, at acceptable quality…];</a:t>
            </a:r>
          </a:p>
          <a:p>
            <a:pPr marL="914400" lvl="1" indent="-457200" algn="just" fontAlgn="base">
              <a:lnSpc>
                <a:spcPct val="170000"/>
              </a:lnSpc>
              <a:spcBef>
                <a:spcPct val="0"/>
              </a:spcBef>
              <a:spcAft>
                <a:spcPct val="0"/>
              </a:spcAft>
              <a:buFont typeface="Wingdings" panose="05000000000000000000" pitchFamily="2" charset="2"/>
              <a:buChar char="Ø"/>
            </a:pPr>
            <a:r>
              <a:rPr lang="en-US" sz="3800" dirty="0" smtClean="0">
                <a:solidFill>
                  <a:prstClr val="black"/>
                </a:solidFill>
                <a:latin typeface="Arial" charset="0"/>
                <a:cs typeface="Arial" charset="0"/>
              </a:rPr>
              <a:t>that </a:t>
            </a:r>
            <a:r>
              <a:rPr lang="en-US" sz="3800" dirty="0">
                <a:solidFill>
                  <a:prstClr val="black"/>
                </a:solidFill>
                <a:latin typeface="Arial" charset="0"/>
                <a:cs typeface="Arial" charset="0"/>
              </a:rPr>
              <a:t>projects are being handed over and closed out and that final accounts are being wrapped </a:t>
            </a:r>
            <a:r>
              <a:rPr lang="en-US" sz="3800" dirty="0" smtClean="0">
                <a:solidFill>
                  <a:prstClr val="black"/>
                </a:solidFill>
                <a:latin typeface="Arial" charset="0"/>
                <a:cs typeface="Arial" charset="0"/>
              </a:rPr>
              <a:t>up</a:t>
            </a:r>
          </a:p>
          <a:p>
            <a:pPr marL="914400" lvl="1" indent="-457200" algn="just" fontAlgn="base">
              <a:lnSpc>
                <a:spcPct val="170000"/>
              </a:lnSpc>
              <a:spcBef>
                <a:spcPct val="0"/>
              </a:spcBef>
              <a:spcAft>
                <a:spcPct val="0"/>
              </a:spcAft>
              <a:buFont typeface="Wingdings" panose="05000000000000000000" pitchFamily="2" charset="2"/>
              <a:buChar char="Ø"/>
            </a:pPr>
            <a:r>
              <a:rPr lang="en-US" sz="3800" dirty="0">
                <a:solidFill>
                  <a:prstClr val="black"/>
                </a:solidFill>
                <a:latin typeface="Arial" charset="0"/>
                <a:ea typeface="Calibri" panose="020F0502020204030204" pitchFamily="34" charset="0"/>
                <a:cs typeface="Arial" charset="0"/>
              </a:rPr>
              <a:t> </a:t>
            </a:r>
            <a:r>
              <a:rPr lang="en-US" sz="3800" dirty="0" smtClean="0">
                <a:solidFill>
                  <a:prstClr val="black"/>
                </a:solidFill>
                <a:latin typeface="Arial" charset="0"/>
                <a:ea typeface="Calibri" panose="020F0502020204030204" pitchFamily="34" charset="0"/>
                <a:cs typeface="Arial" charset="0"/>
              </a:rPr>
              <a:t>that the cost of providing infrastructure is within the  National </a:t>
            </a:r>
            <a:r>
              <a:rPr lang="en-US" sz="3800" dirty="0" smtClean="0">
                <a:latin typeface="Arial" panose="020B0604020202020204" pitchFamily="34" charset="0"/>
                <a:ea typeface="Calibri" panose="020F0502020204030204" pitchFamily="34" charset="0"/>
                <a:cs typeface="Times New Roman" panose="02020603050405020304" pitchFamily="18" charset="0"/>
              </a:rPr>
              <a:t>Treasury </a:t>
            </a:r>
            <a:r>
              <a:rPr lang="en-US" sz="3800" dirty="0">
                <a:latin typeface="Arial" panose="020B0604020202020204" pitchFamily="34" charset="0"/>
                <a:ea typeface="Calibri" panose="020F0502020204030204" pitchFamily="34" charset="0"/>
                <a:cs typeface="Times New Roman" panose="02020603050405020304" pitchFamily="18" charset="0"/>
              </a:rPr>
              <a:t>Cost Norms parameters. </a:t>
            </a:r>
            <a:endParaRPr lang="en-US" sz="3800" dirty="0">
              <a:latin typeface="Calibri" panose="020F0502020204030204" pitchFamily="34" charset="0"/>
              <a:ea typeface="Calibri" panose="020F0502020204030204" pitchFamily="34" charset="0"/>
              <a:cs typeface="Times New Roman" panose="02020603050405020304" pitchFamily="18" charset="0"/>
            </a:endParaRPr>
          </a:p>
          <a:p>
            <a:pPr marL="457200" lvl="1" indent="0" algn="just" fontAlgn="base">
              <a:lnSpc>
                <a:spcPct val="170000"/>
              </a:lnSpc>
              <a:spcBef>
                <a:spcPct val="0"/>
              </a:spcBef>
              <a:spcAft>
                <a:spcPct val="0"/>
              </a:spcAft>
              <a:buFont typeface="Wingdings" panose="05000000000000000000" pitchFamily="2" charset="2"/>
              <a:buChar char="Ø"/>
            </a:pPr>
            <a:endParaRPr lang="en-US" sz="4200" dirty="0">
              <a:solidFill>
                <a:prstClr val="black"/>
              </a:solidFill>
              <a:latin typeface="Arial" charset="0"/>
              <a:cs typeface="Arial" charset="0"/>
            </a:endParaRPr>
          </a:p>
        </p:txBody>
      </p:sp>
      <p:sp>
        <p:nvSpPr>
          <p:cNvPr id="4" name="Slide Number Placeholder 3"/>
          <p:cNvSpPr>
            <a:spLocks noGrp="1"/>
          </p:cNvSpPr>
          <p:nvPr>
            <p:ph type="sldNum" sz="quarter" idx="12"/>
          </p:nvPr>
        </p:nvSpPr>
        <p:spPr>
          <a:xfrm>
            <a:off x="5724128" y="6381328"/>
            <a:ext cx="2133600" cy="365125"/>
          </a:xfrm>
          <a:prstGeom prst="rect">
            <a:avLst/>
          </a:prstGeom>
        </p:spPr>
        <p:txBody>
          <a:bodyPr/>
          <a:lstStyle/>
          <a:p>
            <a:fld id="{3DB53F8B-4788-43D9-B19C-7CDD71F53993}" type="slidenum">
              <a:rPr lang="en-ZA" smtClean="0">
                <a:solidFill>
                  <a:prstClr val="black">
                    <a:tint val="75000"/>
                  </a:prstClr>
                </a:solidFill>
              </a:rPr>
              <a:pPr/>
              <a:t>15</a:t>
            </a:fld>
            <a:endParaRPr lang="en-ZA" dirty="0">
              <a:solidFill>
                <a:prstClr val="black">
                  <a:tint val="75000"/>
                </a:prstClr>
              </a:solidFill>
            </a:endParaRPr>
          </a:p>
        </p:txBody>
      </p:sp>
    </p:spTree>
    <p:extLst>
      <p:ext uri="{BB962C8B-B14F-4D97-AF65-F5344CB8AC3E}">
        <p14:creationId xmlns:p14="http://schemas.microsoft.com/office/powerpoint/2010/main" xmlns="" val="2484157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088" y="0"/>
            <a:ext cx="8229600" cy="836712"/>
          </a:xfrm>
          <a:solidFill>
            <a:schemeClr val="bg1"/>
          </a:solidFill>
        </p:spPr>
        <p:txBody>
          <a:bodyPr>
            <a:normAutofit/>
          </a:bodyPr>
          <a:lstStyle/>
          <a:p>
            <a:r>
              <a:rPr lang="en-ZA" b="1" dirty="0" smtClean="0">
                <a:solidFill>
                  <a:schemeClr val="accent2">
                    <a:lumMod val="75000"/>
                  </a:schemeClr>
                </a:solidFill>
              </a:rPr>
              <a:t>CHALLENGES</a:t>
            </a:r>
            <a:endParaRPr lang="en-ZA" b="1" dirty="0">
              <a:solidFill>
                <a:schemeClr val="accent2">
                  <a:lumMod val="75000"/>
                </a:schemeClr>
              </a:solidFill>
            </a:endParaRPr>
          </a:p>
        </p:txBody>
      </p:sp>
      <p:sp>
        <p:nvSpPr>
          <p:cNvPr id="3" name="Content Placeholder 2"/>
          <p:cNvSpPr>
            <a:spLocks noGrp="1"/>
          </p:cNvSpPr>
          <p:nvPr>
            <p:ph idx="1"/>
          </p:nvPr>
        </p:nvSpPr>
        <p:spPr>
          <a:xfrm>
            <a:off x="0" y="980728"/>
            <a:ext cx="8964488" cy="5472608"/>
          </a:xfrm>
        </p:spPr>
        <p:txBody>
          <a:bodyPr>
            <a:normAutofit/>
          </a:bodyPr>
          <a:lstStyle/>
          <a:p>
            <a:pPr marL="457200" lvl="1" indent="0" algn="just" fontAlgn="base">
              <a:lnSpc>
                <a:spcPct val="170000"/>
              </a:lnSpc>
              <a:spcBef>
                <a:spcPct val="0"/>
              </a:spcBef>
              <a:spcAft>
                <a:spcPct val="0"/>
              </a:spcAft>
              <a:buNone/>
            </a:pPr>
            <a:endParaRPr lang="en-US" sz="1600" dirty="0">
              <a:latin typeface="Arial" panose="020B0604020202020204" pitchFamily="34" charset="0"/>
              <a:cs typeface="Arial" panose="020B0604020202020204" pitchFamily="34" charset="0"/>
            </a:endParaRPr>
          </a:p>
          <a:p>
            <a:pPr marL="457200" lvl="1" indent="0" algn="just" fontAlgn="base">
              <a:lnSpc>
                <a:spcPct val="170000"/>
              </a:lnSpc>
              <a:spcBef>
                <a:spcPct val="0"/>
              </a:spcBef>
              <a:spcAft>
                <a:spcPct val="0"/>
              </a:spcAft>
              <a:buNone/>
            </a:pPr>
            <a:endParaRPr lang="en-US" sz="4200" dirty="0">
              <a:solidFill>
                <a:prstClr val="black"/>
              </a:solidFill>
              <a:latin typeface="Arial" charset="0"/>
              <a:cs typeface="Arial" charset="0"/>
            </a:endParaRPr>
          </a:p>
        </p:txBody>
      </p:sp>
      <p:sp>
        <p:nvSpPr>
          <p:cNvPr id="4" name="Slide Number Placeholder 3"/>
          <p:cNvSpPr>
            <a:spLocks noGrp="1"/>
          </p:cNvSpPr>
          <p:nvPr>
            <p:ph type="sldNum" sz="quarter" idx="12"/>
          </p:nvPr>
        </p:nvSpPr>
        <p:spPr>
          <a:xfrm>
            <a:off x="5652120" y="6381328"/>
            <a:ext cx="2133600" cy="365125"/>
          </a:xfrm>
          <a:prstGeom prst="rect">
            <a:avLst/>
          </a:prstGeom>
        </p:spPr>
        <p:txBody>
          <a:bodyPr/>
          <a:lstStyle/>
          <a:p>
            <a:fld id="{3DB53F8B-4788-43D9-B19C-7CDD71F53993}" type="slidenum">
              <a:rPr lang="en-ZA" smtClean="0">
                <a:solidFill>
                  <a:prstClr val="black">
                    <a:tint val="75000"/>
                  </a:prstClr>
                </a:solidFill>
              </a:rPr>
              <a:pPr/>
              <a:t>16</a:t>
            </a:fld>
            <a:endParaRPr lang="en-ZA"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2030671953"/>
              </p:ext>
            </p:extLst>
          </p:nvPr>
        </p:nvGraphicFramePr>
        <p:xfrm>
          <a:off x="0" y="764704"/>
          <a:ext cx="9144000" cy="5549863"/>
        </p:xfrm>
        <a:graphic>
          <a:graphicData uri="http://schemas.openxmlformats.org/drawingml/2006/table">
            <a:tbl>
              <a:tblPr firstRow="1" bandRow="1">
                <a:tableStyleId>{21E4AEA4-8DFA-4A89-87EB-49C32662AFE0}</a:tableStyleId>
              </a:tblPr>
              <a:tblGrid>
                <a:gridCol w="4572000"/>
                <a:gridCol w="4572000"/>
              </a:tblGrid>
              <a:tr h="383503">
                <a:tc>
                  <a:txBody>
                    <a:bodyPr/>
                    <a:lstStyle/>
                    <a:p>
                      <a:r>
                        <a:rPr lang="en-US" dirty="0" smtClean="0"/>
                        <a:t>Challenge</a:t>
                      </a:r>
                      <a:endParaRPr lang="en-US" dirty="0"/>
                    </a:p>
                  </a:txBody>
                  <a:tcPr/>
                </a:tc>
                <a:tc>
                  <a:txBody>
                    <a:bodyPr/>
                    <a:lstStyle/>
                    <a:p>
                      <a:r>
                        <a:rPr lang="en-US" dirty="0" smtClean="0"/>
                        <a:t> Remedial  Measures</a:t>
                      </a:r>
                      <a:endParaRPr lang="en-US" dirty="0"/>
                    </a:p>
                  </a:txBody>
                  <a:tcPr/>
                </a:tc>
              </a:tr>
              <a:tr h="1438137">
                <a:tc>
                  <a:txBody>
                    <a:bodyPr/>
                    <a:lstStyle/>
                    <a:p>
                      <a:r>
                        <a:rPr lang="en-ZA" altLang="en-US" sz="1500" dirty="0" smtClean="0"/>
                        <a:t>Delays in planning and procurement, leading to delays in getting the projects filtering to implementation</a:t>
                      </a:r>
                      <a:endParaRPr lang="en-US" sz="1500" b="0" dirty="0"/>
                    </a:p>
                  </a:txBody>
                  <a:tcPr/>
                </a:tc>
                <a:tc>
                  <a:txBody>
                    <a:bodyPr/>
                    <a:lstStyle/>
                    <a:p>
                      <a:pPr algn="just"/>
                      <a:r>
                        <a:rPr lang="en-US" sz="1500" dirty="0" smtClean="0"/>
                        <a:t>The</a:t>
                      </a:r>
                      <a:r>
                        <a:rPr lang="en-US" sz="1500" baseline="0" dirty="0" smtClean="0"/>
                        <a:t> department has </a:t>
                      </a:r>
                      <a:r>
                        <a:rPr lang="en-US" sz="1500" b="1" baseline="0" dirty="0" smtClean="0"/>
                        <a:t>institutionalized</a:t>
                      </a:r>
                      <a:r>
                        <a:rPr lang="en-US" sz="1500" baseline="0" dirty="0" smtClean="0"/>
                        <a:t> the Infrastructure Delivery and Management System (IDMS), to enhance the delivery. The PEDs are </a:t>
                      </a:r>
                      <a:r>
                        <a:rPr lang="en-US" sz="1500" b="1" baseline="0" dirty="0" smtClean="0"/>
                        <a:t>capacitated</a:t>
                      </a:r>
                      <a:r>
                        <a:rPr lang="en-US" sz="1500" baseline="0" dirty="0" smtClean="0"/>
                        <a:t> with </a:t>
                      </a:r>
                      <a:r>
                        <a:rPr lang="en-US" sz="1500" b="1" baseline="0" dirty="0" smtClean="0"/>
                        <a:t>IDMS Technical Advisors </a:t>
                      </a:r>
                      <a:r>
                        <a:rPr lang="en-US" sz="1500" baseline="0" dirty="0" smtClean="0"/>
                        <a:t>to ensure that the IDMS gates are properly followed (planning the year before and implementation the following year). </a:t>
                      </a:r>
                      <a:endParaRPr lang="en-US" sz="1500" dirty="0">
                        <a:latin typeface="Arial" panose="020B0604020202020204" pitchFamily="34" charset="0"/>
                        <a:cs typeface="Arial" panose="020B0604020202020204" pitchFamily="34" charset="0"/>
                      </a:endParaRPr>
                    </a:p>
                  </a:txBody>
                  <a:tcPr/>
                </a:tc>
              </a:tr>
              <a:tr h="1202696">
                <a:tc>
                  <a:txBody>
                    <a:bodyPr/>
                    <a:lstStyle/>
                    <a:p>
                      <a:r>
                        <a:rPr lang="en-ZA" altLang="en-US" sz="1500" dirty="0" smtClean="0"/>
                        <a:t>Overcrowding, leading to overloading of existing services</a:t>
                      </a:r>
                      <a:endParaRPr lang="en-US" sz="1500" b="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500" dirty="0" smtClean="0"/>
                        <a:t>Short-term</a:t>
                      </a:r>
                      <a:r>
                        <a:rPr lang="en-US" sz="1500" baseline="0" dirty="0" smtClean="0"/>
                        <a:t>: </a:t>
                      </a:r>
                      <a:r>
                        <a:rPr lang="en-US" sz="1500" dirty="0" smtClean="0"/>
                        <a:t>Transversal contract on the provision and relocation of mobile</a:t>
                      </a:r>
                      <a:r>
                        <a:rPr lang="en-US" sz="1500" baseline="0" dirty="0" smtClean="0"/>
                        <a:t> classrooms</a:t>
                      </a:r>
                      <a:endParaRPr lang="en-US" sz="1500" dirty="0" smtClean="0"/>
                    </a:p>
                    <a:p>
                      <a:pPr algn="just"/>
                      <a:r>
                        <a:rPr lang="en-US" sz="1500" dirty="0" smtClean="0"/>
                        <a:t>Long-term: The</a:t>
                      </a:r>
                      <a:r>
                        <a:rPr lang="en-US" sz="1500" baseline="0" dirty="0" smtClean="0"/>
                        <a:t> 7 year target of the Norms &amp; Standards is to ensure that all the institutions are not faced with overcrowding (implementation is currently in progress).</a:t>
                      </a:r>
                      <a:endParaRPr lang="en-US" sz="1500" dirty="0">
                        <a:solidFill>
                          <a:schemeClr val="tx1"/>
                        </a:solidFill>
                        <a:latin typeface="Arial" panose="020B0604020202020204" pitchFamily="34" charset="0"/>
                        <a:cs typeface="Arial" panose="020B0604020202020204" pitchFamily="34" charset="0"/>
                      </a:endParaRPr>
                    </a:p>
                  </a:txBody>
                  <a:tcPr/>
                </a:tc>
              </a:tr>
              <a:tr h="9907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500" dirty="0" smtClean="0"/>
                        <a:t>High cost of implementing infrastructure projects;</a:t>
                      </a:r>
                    </a:p>
                    <a:p>
                      <a:endParaRPr lang="en-US" sz="1500" b="0" dirty="0"/>
                    </a:p>
                  </a:txBody>
                  <a:tcPr/>
                </a:tc>
                <a:tc>
                  <a:txBody>
                    <a:bodyPr/>
                    <a:lstStyle/>
                    <a:p>
                      <a:pPr algn="just"/>
                      <a:r>
                        <a:rPr lang="en-US" sz="1500" dirty="0" smtClean="0"/>
                        <a:t>The</a:t>
                      </a:r>
                      <a:r>
                        <a:rPr lang="en-US" sz="1500" baseline="0" dirty="0" smtClean="0"/>
                        <a:t> National Treasury has issued </a:t>
                      </a:r>
                      <a:r>
                        <a:rPr lang="en-US" sz="1500" b="1" baseline="0" dirty="0" smtClean="0"/>
                        <a:t>Cost Norms </a:t>
                      </a:r>
                      <a:r>
                        <a:rPr lang="en-US" sz="1500" baseline="0" dirty="0" smtClean="0"/>
                        <a:t>for building school infrastructure and the PEDs are in the process of revising the Prototype Drawings to be in-line the Cost Norms.</a:t>
                      </a:r>
                      <a:endParaRPr lang="en-US" sz="1500" dirty="0">
                        <a:solidFill>
                          <a:srgbClr val="FF0000"/>
                        </a:solidFill>
                        <a:latin typeface="Arial" panose="020B0604020202020204" pitchFamily="34" charset="0"/>
                        <a:cs typeface="Arial" panose="020B0604020202020204" pitchFamily="34" charset="0"/>
                      </a:endParaRPr>
                    </a:p>
                  </a:txBody>
                  <a:tcPr/>
                </a:tc>
              </a:tr>
              <a:tr h="1438137">
                <a:tc>
                  <a:txBody>
                    <a:bodyPr/>
                    <a:lstStyle/>
                    <a:p>
                      <a:r>
                        <a:rPr lang="en-ZA" altLang="en-US" sz="1500" dirty="0" smtClean="0"/>
                        <a:t>Slow progress in the implementation of the capacitation of infrastructure units in provinces</a:t>
                      </a:r>
                      <a:endParaRPr lang="en-US" sz="1500" b="0" dirty="0"/>
                    </a:p>
                  </a:txBody>
                  <a:tcPr/>
                </a:tc>
                <a:tc>
                  <a:txBody>
                    <a:bodyPr/>
                    <a:lstStyle/>
                    <a:p>
                      <a:pPr algn="just"/>
                      <a:r>
                        <a:rPr lang="en-US" sz="1500" dirty="0" smtClean="0"/>
                        <a:t>The DBE is engaging the Department of Public Service and Administration (DPSA)</a:t>
                      </a:r>
                      <a:r>
                        <a:rPr lang="en-US" sz="1500" baseline="0" dirty="0" smtClean="0"/>
                        <a:t> </a:t>
                      </a:r>
                      <a:r>
                        <a:rPr lang="en-US" sz="1500" dirty="0" smtClean="0"/>
                        <a:t>in working out market </a:t>
                      </a:r>
                      <a:r>
                        <a:rPr lang="en-US" sz="1500" b="1" dirty="0" smtClean="0"/>
                        <a:t>competitive remunerative strategies </a:t>
                      </a:r>
                      <a:r>
                        <a:rPr lang="en-US" sz="1500" dirty="0" smtClean="0"/>
                        <a:t>to ensure that the posts are attractive for experienced professionals. The sector has also considered head hunting as an alternative method.</a:t>
                      </a:r>
                      <a:endParaRPr lang="en-US" sz="15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3914475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088" y="0"/>
            <a:ext cx="8229600" cy="836712"/>
          </a:xfrm>
          <a:solidFill>
            <a:schemeClr val="bg1"/>
          </a:solidFill>
        </p:spPr>
        <p:txBody>
          <a:bodyPr>
            <a:normAutofit/>
          </a:bodyPr>
          <a:lstStyle/>
          <a:p>
            <a:r>
              <a:rPr lang="en-ZA" b="1" dirty="0" smtClean="0">
                <a:solidFill>
                  <a:schemeClr val="accent2">
                    <a:lumMod val="75000"/>
                  </a:schemeClr>
                </a:solidFill>
              </a:rPr>
              <a:t>CHALLENGES</a:t>
            </a:r>
            <a:endParaRPr lang="en-ZA" b="1" dirty="0">
              <a:solidFill>
                <a:schemeClr val="accent2">
                  <a:lumMod val="75000"/>
                </a:schemeClr>
              </a:solidFill>
            </a:endParaRPr>
          </a:p>
        </p:txBody>
      </p:sp>
      <p:sp>
        <p:nvSpPr>
          <p:cNvPr id="3" name="Content Placeholder 2"/>
          <p:cNvSpPr>
            <a:spLocks noGrp="1"/>
          </p:cNvSpPr>
          <p:nvPr>
            <p:ph idx="1"/>
          </p:nvPr>
        </p:nvSpPr>
        <p:spPr>
          <a:xfrm>
            <a:off x="0" y="692696"/>
            <a:ext cx="8964488" cy="5472608"/>
          </a:xfrm>
        </p:spPr>
        <p:txBody>
          <a:bodyPr>
            <a:normAutofit/>
          </a:bodyPr>
          <a:lstStyle/>
          <a:p>
            <a:pPr marL="457200" lvl="1" indent="0" algn="just" fontAlgn="base">
              <a:lnSpc>
                <a:spcPct val="170000"/>
              </a:lnSpc>
              <a:spcBef>
                <a:spcPct val="0"/>
              </a:spcBef>
              <a:spcAft>
                <a:spcPct val="0"/>
              </a:spcAft>
              <a:buNone/>
            </a:pPr>
            <a:endParaRPr lang="en-US" sz="1600" dirty="0">
              <a:latin typeface="Arial" panose="020B0604020202020204" pitchFamily="34" charset="0"/>
              <a:cs typeface="Arial" panose="020B0604020202020204" pitchFamily="34" charset="0"/>
            </a:endParaRPr>
          </a:p>
          <a:p>
            <a:pPr marL="457200" lvl="1" indent="0" algn="just" fontAlgn="base">
              <a:lnSpc>
                <a:spcPct val="170000"/>
              </a:lnSpc>
              <a:spcBef>
                <a:spcPct val="0"/>
              </a:spcBef>
              <a:spcAft>
                <a:spcPct val="0"/>
              </a:spcAft>
              <a:buNone/>
            </a:pPr>
            <a:endParaRPr lang="en-US" sz="4200" dirty="0">
              <a:solidFill>
                <a:prstClr val="black"/>
              </a:solidFill>
              <a:latin typeface="Arial" charset="0"/>
              <a:cs typeface="Arial" charset="0"/>
            </a:endParaRPr>
          </a:p>
        </p:txBody>
      </p:sp>
      <p:sp>
        <p:nvSpPr>
          <p:cNvPr id="4" name="Slide Number Placeholder 3"/>
          <p:cNvSpPr>
            <a:spLocks noGrp="1"/>
          </p:cNvSpPr>
          <p:nvPr>
            <p:ph type="sldNum" sz="quarter" idx="12"/>
          </p:nvPr>
        </p:nvSpPr>
        <p:spPr>
          <a:xfrm>
            <a:off x="5724128" y="6381328"/>
            <a:ext cx="2133600" cy="365125"/>
          </a:xfrm>
          <a:prstGeom prst="rect">
            <a:avLst/>
          </a:prstGeom>
        </p:spPr>
        <p:txBody>
          <a:bodyPr/>
          <a:lstStyle/>
          <a:p>
            <a:fld id="{3DB53F8B-4788-43D9-B19C-7CDD71F53993}" type="slidenum">
              <a:rPr lang="en-ZA" smtClean="0">
                <a:solidFill>
                  <a:prstClr val="black">
                    <a:tint val="75000"/>
                  </a:prstClr>
                </a:solidFill>
              </a:rPr>
              <a:pPr/>
              <a:t>17</a:t>
            </a:fld>
            <a:endParaRPr lang="en-ZA"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3717376594"/>
              </p:ext>
            </p:extLst>
          </p:nvPr>
        </p:nvGraphicFramePr>
        <p:xfrm>
          <a:off x="0" y="836713"/>
          <a:ext cx="9144000" cy="5560287"/>
        </p:xfrm>
        <a:graphic>
          <a:graphicData uri="http://schemas.openxmlformats.org/drawingml/2006/table">
            <a:tbl>
              <a:tblPr firstRow="1" bandRow="1">
                <a:tableStyleId>{21E4AEA4-8DFA-4A89-87EB-49C32662AFE0}</a:tableStyleId>
              </a:tblPr>
              <a:tblGrid>
                <a:gridCol w="4572000"/>
                <a:gridCol w="4572000"/>
              </a:tblGrid>
              <a:tr h="476706">
                <a:tc>
                  <a:txBody>
                    <a:bodyPr/>
                    <a:lstStyle/>
                    <a:p>
                      <a:r>
                        <a:rPr lang="en-US" dirty="0" smtClean="0"/>
                        <a:t>Challenge</a:t>
                      </a:r>
                      <a:endParaRPr lang="en-US" dirty="0"/>
                    </a:p>
                  </a:txBody>
                  <a:tcPr/>
                </a:tc>
                <a:tc>
                  <a:txBody>
                    <a:bodyPr/>
                    <a:lstStyle/>
                    <a:p>
                      <a:r>
                        <a:rPr lang="en-US" dirty="0" smtClean="0"/>
                        <a:t> Remedial  Measures</a:t>
                      </a:r>
                      <a:endParaRPr lang="en-US" dirty="0"/>
                    </a:p>
                  </a:txBody>
                  <a:tcPr/>
                </a:tc>
              </a:tr>
              <a:tr h="1395501">
                <a:tc>
                  <a:txBody>
                    <a:bodyPr/>
                    <a:lstStyle/>
                    <a:p>
                      <a:r>
                        <a:rPr lang="en-US" altLang="en-US" sz="1400" dirty="0" smtClean="0"/>
                        <a:t>Provincial decisions to utilize the Department of Public Work as the sole implementing agent</a:t>
                      </a:r>
                      <a:endParaRPr lang="en-US" sz="1400" b="0" dirty="0">
                        <a:latin typeface="Arial" panose="020B0604020202020204" pitchFamily="34" charset="0"/>
                        <a:cs typeface="Arial" panose="020B0604020202020204" pitchFamily="34" charset="0"/>
                      </a:endParaRPr>
                    </a:p>
                  </a:txBody>
                  <a:tcPr/>
                </a:tc>
                <a:tc>
                  <a:txBody>
                    <a:bodyPr/>
                    <a:lstStyle/>
                    <a:p>
                      <a:pPr algn="just"/>
                      <a:r>
                        <a:rPr lang="en-US" sz="1400" dirty="0" smtClean="0"/>
                        <a:t>Allowing</a:t>
                      </a:r>
                      <a:r>
                        <a:rPr lang="en-US" sz="1400" baseline="0" dirty="0" smtClean="0"/>
                        <a:t> PEDs to participate in existing </a:t>
                      </a:r>
                      <a:r>
                        <a:rPr lang="en-US" sz="1400" b="1" baseline="0" dirty="0" smtClean="0"/>
                        <a:t>framework</a:t>
                      </a:r>
                      <a:r>
                        <a:rPr lang="en-US" sz="1400" baseline="0" dirty="0" smtClean="0"/>
                        <a:t> </a:t>
                      </a:r>
                      <a:r>
                        <a:rPr lang="en-US" sz="1400" b="1" baseline="0" dirty="0" smtClean="0"/>
                        <a:t>agreements</a:t>
                      </a:r>
                      <a:r>
                        <a:rPr lang="en-US" sz="1400" baseline="0" dirty="0" smtClean="0"/>
                        <a:t> with </a:t>
                      </a:r>
                      <a:r>
                        <a:rPr lang="en-US" sz="1400" b="1" baseline="0" dirty="0" smtClean="0"/>
                        <a:t>other state organs </a:t>
                      </a:r>
                      <a:r>
                        <a:rPr lang="en-US" sz="1400" baseline="0" dirty="0" smtClean="0"/>
                        <a:t>to </a:t>
                      </a:r>
                      <a:r>
                        <a:rPr lang="en-US" sz="1400" b="1" baseline="0" dirty="0" smtClean="0"/>
                        <a:t>alleviate pressures </a:t>
                      </a:r>
                      <a:r>
                        <a:rPr lang="en-US" sz="1400" baseline="0" dirty="0" smtClean="0"/>
                        <a:t>from </a:t>
                      </a:r>
                      <a:r>
                        <a:rPr lang="en-US" sz="1400" b="1" baseline="0" dirty="0" smtClean="0"/>
                        <a:t>DPW</a:t>
                      </a:r>
                      <a:r>
                        <a:rPr lang="en-US" sz="1400" baseline="0" dirty="0" smtClean="0"/>
                        <a:t> and </a:t>
                      </a:r>
                      <a:r>
                        <a:rPr lang="en-US" sz="1400" dirty="0" smtClean="0"/>
                        <a:t> PEDs implement the </a:t>
                      </a:r>
                      <a:r>
                        <a:rPr lang="en-US" sz="1400" b="1" dirty="0" smtClean="0"/>
                        <a:t>Planned Maintenance </a:t>
                      </a:r>
                      <a:r>
                        <a:rPr lang="en-US" sz="1400" dirty="0" smtClean="0"/>
                        <a:t>and minor renovation projects internally</a:t>
                      </a:r>
                      <a:r>
                        <a:rPr lang="en-US" sz="1400" baseline="0" dirty="0" smtClean="0"/>
                        <a:t> </a:t>
                      </a:r>
                      <a:r>
                        <a:rPr lang="en-US" sz="1400" dirty="0" smtClean="0"/>
                        <a:t>to relieve the pressure of the sole implementing agent to handle capital works. </a:t>
                      </a:r>
                      <a:endParaRPr lang="en-US" sz="1400" dirty="0" smtClean="0">
                        <a:latin typeface="Arial" panose="020B0604020202020204" pitchFamily="34" charset="0"/>
                        <a:cs typeface="Arial" panose="020B0604020202020204" pitchFamily="34" charset="0"/>
                      </a:endParaRPr>
                    </a:p>
                  </a:txBody>
                  <a:tcPr/>
                </a:tc>
              </a:tr>
              <a:tr h="1152128">
                <a:tc>
                  <a:txBody>
                    <a:bodyPr/>
                    <a:lstStyle/>
                    <a:p>
                      <a:r>
                        <a:rPr lang="en-US" altLang="en-US" sz="1400" dirty="0" smtClean="0"/>
                        <a:t>Maintenance and operations are not receiving adequate funding, leading to increasing level of deterioration of existing infrastructure</a:t>
                      </a:r>
                      <a:endParaRPr lang="en-US" sz="1400" b="0"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rPr>
                        <a:t>To improve the implementation of maintenance of the infrastructure facilities, a condition has been stipulated in the EIG framework and currently under implementation, that </a:t>
                      </a:r>
                      <a:r>
                        <a:rPr kumimoji="0" lang="en-US" sz="1400" b="1" u="none" strike="noStrike" kern="1200" cap="none" spc="0" normalizeH="0" baseline="0" noProof="0" dirty="0" smtClean="0">
                          <a:ln>
                            <a:noFill/>
                          </a:ln>
                          <a:effectLst/>
                          <a:uLnTx/>
                          <a:uFillTx/>
                        </a:rPr>
                        <a:t>20% </a:t>
                      </a:r>
                      <a:r>
                        <a:rPr kumimoji="0" lang="en-US" sz="1400" u="none" strike="noStrike" kern="1200" cap="none" spc="0" normalizeH="0" baseline="0" noProof="0" dirty="0" smtClean="0">
                          <a:ln>
                            <a:noFill/>
                          </a:ln>
                          <a:effectLst/>
                          <a:uLnTx/>
                          <a:uFillTx/>
                        </a:rPr>
                        <a:t>of the total </a:t>
                      </a:r>
                      <a:r>
                        <a:rPr kumimoji="0" lang="en-US" sz="1400" b="1" u="none" strike="noStrike" kern="1200" cap="none" spc="0" normalizeH="0" baseline="0" noProof="0" dirty="0" smtClean="0">
                          <a:ln>
                            <a:noFill/>
                          </a:ln>
                          <a:effectLst/>
                          <a:uLnTx/>
                          <a:uFillTx/>
                        </a:rPr>
                        <a:t>Education Infrastructure Grant (EIG) </a:t>
                      </a:r>
                      <a:r>
                        <a:rPr kumimoji="0" lang="en-US" sz="1400" u="none" strike="noStrike" kern="1200" cap="none" spc="0" normalizeH="0" baseline="0" noProof="0" dirty="0" smtClean="0">
                          <a:ln>
                            <a:noFill/>
                          </a:ln>
                          <a:effectLst/>
                          <a:uLnTx/>
                          <a:uFillTx/>
                        </a:rPr>
                        <a:t>per province must be allocated to maintenance projects.  </a:t>
                      </a:r>
                      <a:endPar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a:tc>
              </a:tr>
              <a:tr h="1722080">
                <a:tc>
                  <a:txBody>
                    <a:bodyPr/>
                    <a:lstStyle/>
                    <a:p>
                      <a:r>
                        <a:rPr lang="en-US" altLang="en-US" sz="1400" dirty="0" smtClean="0"/>
                        <a:t>Piecemeal approach in delivery of projects, leaving out some functional spaces for later implementation </a:t>
                      </a:r>
                      <a:endParaRPr lang="en-US" sz="1400" b="0" dirty="0">
                        <a:latin typeface="Arial" panose="020B0604020202020204" pitchFamily="34" charset="0"/>
                        <a:cs typeface="Arial" panose="020B0604020202020204" pitchFamily="34" charset="0"/>
                      </a:endParaRPr>
                    </a:p>
                  </a:txBody>
                  <a:tcPr/>
                </a:tc>
                <a:tc>
                  <a:txBody>
                    <a:bodyPr/>
                    <a:lstStyle/>
                    <a:p>
                      <a:pPr algn="just"/>
                      <a:r>
                        <a:rPr lang="en-US" sz="1400" dirty="0" smtClean="0"/>
                        <a:t>Implementation</a:t>
                      </a:r>
                      <a:r>
                        <a:rPr lang="en-US" sz="1400" baseline="0" dirty="0" smtClean="0"/>
                        <a:t> of school infrastructure </a:t>
                      </a:r>
                      <a:r>
                        <a:rPr lang="en-US" sz="1400" b="1" baseline="0" dirty="0" smtClean="0"/>
                        <a:t>norms</a:t>
                      </a:r>
                      <a:r>
                        <a:rPr lang="en-US" sz="1400" baseline="0" dirty="0" smtClean="0"/>
                        <a:t> and </a:t>
                      </a:r>
                      <a:r>
                        <a:rPr lang="en-US" sz="1400" b="1" baseline="0" dirty="0" smtClean="0"/>
                        <a:t>standards</a:t>
                      </a:r>
                      <a:r>
                        <a:rPr lang="en-US" sz="1400" baseline="0" dirty="0" smtClean="0"/>
                        <a:t> from a prototype point of view to standardize implementation deliverables and enforcement of the institutionalization of the IDMS to align planning and budgeting and deliver projects holistically (basic services, learning spaces, admin spaces, support spaces) . Priority matrix for delivery to be spread to as many learners as possible.</a:t>
                      </a:r>
                      <a:endParaRPr lang="en-US" sz="1400" baseline="0" dirty="0" smtClean="0">
                        <a:latin typeface="Arial" panose="020B0604020202020204" pitchFamily="34" charset="0"/>
                        <a:cs typeface="Arial" panose="020B0604020202020204" pitchFamily="34" charset="0"/>
                      </a:endParaRPr>
                    </a:p>
                  </a:txBody>
                  <a:tcPr/>
                </a:tc>
              </a:tr>
              <a:tr h="711604">
                <a:tc>
                  <a:txBody>
                    <a:bodyPr/>
                    <a:lstStyle/>
                    <a:p>
                      <a:r>
                        <a:rPr lang="en-US" altLang="en-US" sz="1400" dirty="0" smtClean="0"/>
                        <a:t>Lack of capacity in implementing agents and contractors</a:t>
                      </a:r>
                      <a:endParaRPr lang="en-US" sz="1400" b="0"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rPr>
                        <a:t>As part of </a:t>
                      </a:r>
                      <a:r>
                        <a:rPr kumimoji="0" lang="en-US" sz="1400" b="1" u="none" strike="noStrike" kern="1200" cap="none" spc="0" normalizeH="0" baseline="0" noProof="0" dirty="0" smtClean="0">
                          <a:ln>
                            <a:noFill/>
                          </a:ln>
                          <a:effectLst/>
                          <a:uLnTx/>
                          <a:uFillTx/>
                        </a:rPr>
                        <a:t>institutionalizing</a:t>
                      </a:r>
                      <a:r>
                        <a:rPr kumimoji="0" lang="en-US" sz="1400" u="none" strike="noStrike" kern="1200" cap="none" spc="0" normalizeH="0" baseline="0" noProof="0" dirty="0" smtClean="0">
                          <a:ln>
                            <a:noFill/>
                          </a:ln>
                          <a:effectLst/>
                          <a:uLnTx/>
                          <a:uFillTx/>
                        </a:rPr>
                        <a:t> the IDMS, PEDs are required to measure capacity of all implementing agents when doing planning for delivery.</a:t>
                      </a:r>
                      <a:endParaRPr lang="en-US"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2503546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0889"/>
            <a:ext cx="8229600" cy="1944216"/>
          </a:xfrm>
        </p:spPr>
        <p:txBody>
          <a:bodyPr>
            <a:noAutofit/>
          </a:bodyPr>
          <a:lstStyle/>
          <a:p>
            <a:r>
              <a:rPr lang="en-ZA" sz="4800" b="1" dirty="0" smtClean="0">
                <a:solidFill>
                  <a:schemeClr val="accent2">
                    <a:lumMod val="75000"/>
                  </a:schemeClr>
                </a:solidFill>
              </a:rPr>
              <a:t>HOW SCHOLAR TRANSPORT IS MANAGED AND PAYMENT OF INVOICES</a:t>
            </a:r>
            <a:endParaRPr lang="en-ZA" sz="4800" b="1"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fld id="{E2C0AE55-7E06-4976-960B-3D98813CB3CF}" type="slidenum">
              <a:rPr lang="en-ZA" smtClean="0"/>
              <a:pPr/>
              <a:t>18</a:t>
            </a:fld>
            <a:endParaRPr lang="en-ZA"/>
          </a:p>
        </p:txBody>
      </p:sp>
    </p:spTree>
    <p:extLst>
      <p:ext uri="{BB962C8B-B14F-4D97-AF65-F5344CB8AC3E}">
        <p14:creationId xmlns:p14="http://schemas.microsoft.com/office/powerpoint/2010/main" xmlns="" val="2526945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04879" y="476672"/>
            <a:ext cx="8134243" cy="622208"/>
          </a:xfrm>
        </p:spPr>
        <p:txBody>
          <a:bodyPr>
            <a:normAutofit fontScale="90000"/>
          </a:bodyPr>
          <a:lstStyle/>
          <a:p>
            <a:pPr eaLnBrk="1" hangingPunct="1"/>
            <a:r>
              <a:rPr lang="en-GB" altLang="en-US" b="1" dirty="0" smtClean="0">
                <a:solidFill>
                  <a:schemeClr val="accent2">
                    <a:lumMod val="75000"/>
                  </a:schemeClr>
                </a:solidFill>
              </a:rPr>
              <a:t>OBJECTIVES</a:t>
            </a:r>
          </a:p>
        </p:txBody>
      </p:sp>
      <p:sp>
        <p:nvSpPr>
          <p:cNvPr id="5123" name="Content Placeholder 2"/>
          <p:cNvSpPr>
            <a:spLocks noGrp="1"/>
          </p:cNvSpPr>
          <p:nvPr>
            <p:ph idx="1"/>
          </p:nvPr>
        </p:nvSpPr>
        <p:spPr>
          <a:xfrm>
            <a:off x="91440" y="1098880"/>
            <a:ext cx="8531618" cy="5278471"/>
          </a:xfrm>
        </p:spPr>
        <p:txBody>
          <a:bodyPr>
            <a:normAutofit lnSpcReduction="10000"/>
          </a:bodyPr>
          <a:lstStyle/>
          <a:p>
            <a:pPr lvl="1" algn="just">
              <a:buFont typeface="Arial" charset="0"/>
              <a:buChar char="–"/>
              <a:defRPr/>
            </a:pPr>
            <a:r>
              <a:rPr lang="en-ZA" altLang="en-US" sz="2372" dirty="0">
                <a:latin typeface="Arial" charset="0"/>
                <a:cs typeface="Arial" charset="0"/>
              </a:rPr>
              <a:t>To </a:t>
            </a:r>
            <a:r>
              <a:rPr lang="en-ZA" altLang="en-US" sz="2372" b="1" dirty="0">
                <a:latin typeface="Arial" charset="0"/>
                <a:cs typeface="Arial" charset="0"/>
              </a:rPr>
              <a:t>improve access to quality education </a:t>
            </a:r>
            <a:r>
              <a:rPr lang="en-ZA" altLang="en-US" sz="2372" dirty="0">
                <a:latin typeface="Arial" charset="0"/>
                <a:cs typeface="Arial" charset="0"/>
              </a:rPr>
              <a:t>by providing safe, decent, effective, and integrated sustainable learner transport;</a:t>
            </a:r>
          </a:p>
          <a:p>
            <a:pPr lvl="1" algn="just">
              <a:buFont typeface="Arial" charset="0"/>
              <a:buChar char="–"/>
              <a:defRPr/>
            </a:pPr>
            <a:r>
              <a:rPr lang="en-ZA" altLang="en-US" sz="2372" dirty="0">
                <a:latin typeface="Arial" charset="0"/>
                <a:cs typeface="Arial" charset="0"/>
              </a:rPr>
              <a:t>To improve access to quality education through a </a:t>
            </a:r>
            <a:r>
              <a:rPr lang="en-ZA" altLang="en-US" sz="2372" b="1" dirty="0">
                <a:latin typeface="Arial" charset="0"/>
                <a:cs typeface="Arial" charset="0"/>
              </a:rPr>
              <a:t>coordinated and aligned transport system</a:t>
            </a:r>
            <a:r>
              <a:rPr lang="en-ZA" altLang="en-US" sz="2372" dirty="0">
                <a:latin typeface="Arial" charset="0"/>
                <a:cs typeface="Arial" charset="0"/>
              </a:rPr>
              <a:t>;</a:t>
            </a:r>
          </a:p>
          <a:p>
            <a:pPr lvl="1" algn="just">
              <a:buFont typeface="Arial" charset="0"/>
              <a:buChar char="–"/>
              <a:defRPr/>
            </a:pPr>
            <a:r>
              <a:rPr lang="en-ZA" altLang="en-US" sz="2372" dirty="0">
                <a:latin typeface="Arial" charset="0"/>
                <a:cs typeface="Arial" charset="0"/>
              </a:rPr>
              <a:t>To improve planning and implementation of an </a:t>
            </a:r>
            <a:r>
              <a:rPr lang="en-ZA" altLang="en-US" sz="2372" b="1" dirty="0">
                <a:latin typeface="Arial" charset="0"/>
                <a:cs typeface="Arial" charset="0"/>
              </a:rPr>
              <a:t>integrated learner transport service</a:t>
            </a:r>
            <a:r>
              <a:rPr lang="en-ZA" altLang="en-US" sz="2372" dirty="0">
                <a:latin typeface="Arial" charset="0"/>
                <a:cs typeface="Arial" charset="0"/>
              </a:rPr>
              <a:t>;</a:t>
            </a:r>
            <a:endParaRPr lang="en-US" altLang="en-US" sz="2372" dirty="0">
              <a:latin typeface="Arial" charset="0"/>
              <a:cs typeface="Arial" charset="0"/>
            </a:endParaRPr>
          </a:p>
          <a:p>
            <a:pPr lvl="1" algn="just">
              <a:buFont typeface="Arial" charset="0"/>
              <a:buChar char="–"/>
              <a:defRPr/>
            </a:pPr>
            <a:r>
              <a:rPr lang="en-ZA" altLang="en-US" sz="2372" dirty="0">
                <a:latin typeface="Arial" charset="0"/>
                <a:cs typeface="Arial" charset="0"/>
              </a:rPr>
              <a:t>To </a:t>
            </a:r>
            <a:r>
              <a:rPr lang="en-ZA" altLang="en-US" sz="2372" b="1" dirty="0">
                <a:latin typeface="Arial" charset="0"/>
                <a:cs typeface="Arial" charset="0"/>
              </a:rPr>
              <a:t>manage and oversee the implementation </a:t>
            </a:r>
            <a:r>
              <a:rPr lang="en-ZA" altLang="en-US" sz="2372" dirty="0">
                <a:latin typeface="Arial" charset="0"/>
                <a:cs typeface="Arial" charset="0"/>
              </a:rPr>
              <a:t>of an integrated learner transport service;</a:t>
            </a:r>
            <a:endParaRPr lang="en-US" altLang="en-US" sz="2372" b="1" dirty="0">
              <a:latin typeface="Arial" charset="0"/>
              <a:cs typeface="Arial" charset="0"/>
            </a:endParaRPr>
          </a:p>
          <a:p>
            <a:pPr lvl="1" algn="just">
              <a:buFont typeface="Arial" charset="0"/>
              <a:buChar char="–"/>
              <a:defRPr/>
            </a:pPr>
            <a:r>
              <a:rPr lang="en-ZA" altLang="en-US" sz="2372" dirty="0">
                <a:latin typeface="Arial" charset="0"/>
                <a:cs typeface="Arial" charset="0"/>
              </a:rPr>
              <a:t>To </a:t>
            </a:r>
            <a:r>
              <a:rPr lang="en-ZA" altLang="en-US" sz="2372" b="1" dirty="0">
                <a:latin typeface="Arial" charset="0"/>
                <a:cs typeface="Arial" charset="0"/>
              </a:rPr>
              <a:t>ensure an effective management </a:t>
            </a:r>
            <a:r>
              <a:rPr lang="en-ZA" altLang="en-US" sz="2372" dirty="0">
                <a:latin typeface="Arial" charset="0"/>
                <a:cs typeface="Arial" charset="0"/>
              </a:rPr>
              <a:t>of learner transport system; and </a:t>
            </a:r>
            <a:endParaRPr lang="en-US" altLang="en-US" sz="2372" b="1" dirty="0">
              <a:latin typeface="Arial" charset="0"/>
              <a:cs typeface="Arial" charset="0"/>
            </a:endParaRPr>
          </a:p>
          <a:p>
            <a:pPr lvl="1" algn="just">
              <a:buFont typeface="Arial" charset="0"/>
              <a:buChar char="–"/>
              <a:defRPr/>
            </a:pPr>
            <a:r>
              <a:rPr lang="en-ZA" altLang="en-US" sz="2372" dirty="0">
                <a:latin typeface="Arial" charset="0"/>
                <a:cs typeface="Arial" charset="0"/>
              </a:rPr>
              <a:t>To provide for a </a:t>
            </a:r>
            <a:r>
              <a:rPr lang="en-ZA" altLang="en-US" sz="2372" b="1" dirty="0">
                <a:latin typeface="Arial" charset="0"/>
                <a:cs typeface="Arial" charset="0"/>
              </a:rPr>
              <a:t>safe and secure transport environment </a:t>
            </a:r>
            <a:r>
              <a:rPr lang="en-ZA" altLang="en-US" sz="2372" dirty="0">
                <a:latin typeface="Arial" charset="0"/>
                <a:cs typeface="Arial" charset="0"/>
              </a:rPr>
              <a:t>for learners through co-operation and collaboration with law enforcement authorities.</a:t>
            </a:r>
            <a:endParaRPr lang="en-US" altLang="en-US" sz="2372" dirty="0">
              <a:latin typeface="Arial" charset="0"/>
              <a:cs typeface="Arial" charset="0"/>
            </a:endParaRPr>
          </a:p>
        </p:txBody>
      </p:sp>
      <p:sp>
        <p:nvSpPr>
          <p:cNvPr id="5" name="Title 1"/>
          <p:cNvSpPr txBox="1">
            <a:spLocks/>
          </p:cNvSpPr>
          <p:nvPr/>
        </p:nvSpPr>
        <p:spPr>
          <a:xfrm>
            <a:off x="521182" y="13074"/>
            <a:ext cx="8134243" cy="622208"/>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GB" altLang="en-US" b="1" dirty="0" smtClean="0">
                <a:solidFill>
                  <a:schemeClr val="accent2">
                    <a:lumMod val="75000"/>
                  </a:schemeClr>
                </a:solidFill>
              </a:rPr>
              <a:t>LEARNER TRANSPORT</a:t>
            </a:r>
          </a:p>
        </p:txBody>
      </p:sp>
      <p:sp>
        <p:nvSpPr>
          <p:cNvPr id="6" name="Slide Number Placeholder 2"/>
          <p:cNvSpPr>
            <a:spLocks noGrp="1"/>
          </p:cNvSpPr>
          <p:nvPr>
            <p:ph type="sldNum" sz="quarter" idx="12"/>
          </p:nvPr>
        </p:nvSpPr>
        <p:spPr>
          <a:xfrm>
            <a:off x="5868144" y="6381328"/>
            <a:ext cx="2133600" cy="365125"/>
          </a:xfrm>
        </p:spPr>
        <p:txBody>
          <a:bodyPr/>
          <a:lstStyle/>
          <a:p>
            <a:fld id="{E2C0AE55-7E06-4976-960B-3D98813CB3CF}" type="slidenum">
              <a:rPr lang="en-ZA" smtClean="0"/>
              <a:pPr/>
              <a:t>19</a:t>
            </a:fld>
            <a:endParaRPr lang="en-ZA"/>
          </a:p>
        </p:txBody>
      </p:sp>
    </p:spTree>
    <p:extLst>
      <p:ext uri="{BB962C8B-B14F-4D97-AF65-F5344CB8AC3E}">
        <p14:creationId xmlns:p14="http://schemas.microsoft.com/office/powerpoint/2010/main" xmlns="" val="2224859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78097"/>
          </a:xfrm>
        </p:spPr>
        <p:txBody>
          <a:bodyPr/>
          <a:lstStyle/>
          <a:p>
            <a:r>
              <a:rPr lang="en-US" b="1" dirty="0" smtClean="0"/>
              <a:t> </a:t>
            </a:r>
            <a:r>
              <a:rPr lang="en-US" b="1" dirty="0" smtClean="0">
                <a:solidFill>
                  <a:schemeClr val="accent2">
                    <a:lumMod val="75000"/>
                  </a:schemeClr>
                </a:solidFill>
              </a:rPr>
              <a:t>PRESENTATION OUTLINE</a:t>
            </a:r>
            <a:endParaRPr lang="en-ZA" b="1" dirty="0">
              <a:solidFill>
                <a:schemeClr val="accent2">
                  <a:lumMod val="75000"/>
                </a:schemeClr>
              </a:solidFill>
            </a:endParaRPr>
          </a:p>
        </p:txBody>
      </p:sp>
      <p:sp>
        <p:nvSpPr>
          <p:cNvPr id="3" name="Content Placeholder 2"/>
          <p:cNvSpPr>
            <a:spLocks noGrp="1"/>
          </p:cNvSpPr>
          <p:nvPr>
            <p:ph idx="1"/>
          </p:nvPr>
        </p:nvSpPr>
        <p:spPr>
          <a:xfrm>
            <a:off x="457200" y="1196753"/>
            <a:ext cx="8229600" cy="4929412"/>
          </a:xfrm>
        </p:spPr>
        <p:txBody>
          <a:bodyPr>
            <a:normAutofit fontScale="92500" lnSpcReduction="20000"/>
          </a:bodyPr>
          <a:lstStyle/>
          <a:p>
            <a:pPr algn="just"/>
            <a:r>
              <a:rPr lang="en-ZA" dirty="0" smtClean="0"/>
              <a:t>The amount of infrastructure grants given by the National Department to Eastern Cape and Limpopo provinces;</a:t>
            </a:r>
          </a:p>
          <a:p>
            <a:pPr algn="just"/>
            <a:r>
              <a:rPr lang="en-ZA" dirty="0" smtClean="0"/>
              <a:t>Targets and deliverables and how much grants are used;</a:t>
            </a:r>
          </a:p>
          <a:p>
            <a:pPr algn="just"/>
            <a:r>
              <a:rPr lang="en-ZA" dirty="0" smtClean="0"/>
              <a:t>Details on how the grants are managed, as well as the payment of invoices; </a:t>
            </a:r>
          </a:p>
          <a:p>
            <a:pPr algn="just"/>
            <a:r>
              <a:rPr lang="en-ZA" dirty="0"/>
              <a:t> </a:t>
            </a:r>
            <a:r>
              <a:rPr lang="en-ZA" dirty="0" smtClean="0"/>
              <a:t>Details on how the scholar transport is managed; and</a:t>
            </a:r>
          </a:p>
          <a:p>
            <a:pPr algn="just"/>
            <a:r>
              <a:rPr lang="en-ZA" dirty="0" smtClean="0"/>
              <a:t>Progress on the issues that were raised by the Committee on the report that was adopted by the National Assembly.</a:t>
            </a:r>
            <a:endParaRPr lang="en-ZA" dirty="0"/>
          </a:p>
        </p:txBody>
      </p:sp>
      <p:sp>
        <p:nvSpPr>
          <p:cNvPr id="4" name="Slide Number Placeholder 3"/>
          <p:cNvSpPr>
            <a:spLocks noGrp="1"/>
          </p:cNvSpPr>
          <p:nvPr>
            <p:ph type="sldNum" sz="quarter" idx="12"/>
          </p:nvPr>
        </p:nvSpPr>
        <p:spPr/>
        <p:txBody>
          <a:bodyPr/>
          <a:lstStyle/>
          <a:p>
            <a:fld id="{E2C0AE55-7E06-4976-960B-3D98813CB3CF}" type="slidenum">
              <a:rPr lang="en-ZA" smtClean="0"/>
              <a:pPr/>
              <a:t>2</a:t>
            </a:fld>
            <a:endParaRPr lang="en-ZA" dirty="0"/>
          </a:p>
        </p:txBody>
      </p:sp>
    </p:spTree>
    <p:extLst>
      <p:ext uri="{BB962C8B-B14F-4D97-AF65-F5344CB8AC3E}">
        <p14:creationId xmlns:p14="http://schemas.microsoft.com/office/powerpoint/2010/main" xmlns="" val="19575815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2976" y="39733"/>
            <a:ext cx="9038048" cy="988537"/>
          </a:xfrm>
        </p:spPr>
        <p:txBody>
          <a:bodyPr/>
          <a:lstStyle/>
          <a:p>
            <a:pPr eaLnBrk="1" hangingPunct="1"/>
            <a:r>
              <a:rPr lang="en-GB" altLang="en-US" b="1" dirty="0" smtClean="0">
                <a:solidFill>
                  <a:schemeClr val="accent2">
                    <a:lumMod val="75000"/>
                  </a:schemeClr>
                </a:solidFill>
              </a:rPr>
              <a:t>INSTITUTIONAL FRAMEWORK</a:t>
            </a:r>
          </a:p>
        </p:txBody>
      </p:sp>
      <p:graphicFrame>
        <p:nvGraphicFramePr>
          <p:cNvPr id="3" name="Table 2"/>
          <p:cNvGraphicFramePr>
            <a:graphicFrameLocks noGrp="1"/>
          </p:cNvGraphicFramePr>
          <p:nvPr>
            <p:extLst>
              <p:ext uri="{D42A27DB-BD31-4B8C-83A1-F6EECF244321}">
                <p14:modId xmlns:p14="http://schemas.microsoft.com/office/powerpoint/2010/main" xmlns="" val="562925080"/>
              </p:ext>
            </p:extLst>
          </p:nvPr>
        </p:nvGraphicFramePr>
        <p:xfrm>
          <a:off x="179512" y="1028270"/>
          <a:ext cx="8784976" cy="5209041"/>
        </p:xfrm>
        <a:graphic>
          <a:graphicData uri="http://schemas.openxmlformats.org/drawingml/2006/table">
            <a:tbl>
              <a:tblPr firstRow="1" bandRow="1">
                <a:tableStyleId>{21E4AEA4-8DFA-4A89-87EB-49C32662AFE0}</a:tableStyleId>
              </a:tblPr>
              <a:tblGrid>
                <a:gridCol w="3978103"/>
                <a:gridCol w="4806873"/>
              </a:tblGrid>
              <a:tr h="585648">
                <a:tc>
                  <a:txBody>
                    <a:bodyPr/>
                    <a:lstStyle/>
                    <a:p>
                      <a:r>
                        <a:rPr lang="en-US" sz="2300" dirty="0" smtClean="0"/>
                        <a:t>PROVINCE</a:t>
                      </a:r>
                      <a:endParaRPr lang="en-US" sz="2300" dirty="0"/>
                    </a:p>
                  </a:txBody>
                  <a:tcPr marL="90380" marR="90380" marT="45191" marB="45191"/>
                </a:tc>
                <a:tc>
                  <a:txBody>
                    <a:bodyPr/>
                    <a:lstStyle/>
                    <a:p>
                      <a:r>
                        <a:rPr lang="en-US" sz="2300" dirty="0" smtClean="0"/>
                        <a:t>IMPLEMENTING DEPARTMENT</a:t>
                      </a:r>
                      <a:endParaRPr lang="en-US" sz="2300" dirty="0"/>
                    </a:p>
                  </a:txBody>
                  <a:tcPr marL="90380" marR="90380" marT="45191" marB="45191"/>
                </a:tc>
              </a:tr>
              <a:tr h="510509">
                <a:tc>
                  <a:txBody>
                    <a:bodyPr/>
                    <a:lstStyle/>
                    <a:p>
                      <a:pPr marL="0" marR="0">
                        <a:lnSpc>
                          <a:spcPts val="1400"/>
                        </a:lnSpc>
                        <a:spcBef>
                          <a:spcPts val="0"/>
                        </a:spcBef>
                        <a:spcAft>
                          <a:spcPts val="0"/>
                        </a:spcAft>
                      </a:pPr>
                      <a:r>
                        <a:rPr lang="en-ZA" sz="2300" spc="0" dirty="0">
                          <a:effectLst/>
                        </a:rPr>
                        <a:t>Eastern Cape</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tc>
                <a:tc>
                  <a:txBody>
                    <a:bodyPr/>
                    <a:lstStyle/>
                    <a:p>
                      <a:r>
                        <a:rPr lang="en-US" sz="2300" dirty="0" smtClean="0"/>
                        <a:t>Transport</a:t>
                      </a:r>
                      <a:endParaRPr lang="en-US" sz="2300" dirty="0"/>
                    </a:p>
                  </a:txBody>
                  <a:tcPr marL="90380" marR="90380" marT="45191" marB="45191"/>
                </a:tc>
              </a:tr>
              <a:tr h="510509">
                <a:tc>
                  <a:txBody>
                    <a:bodyPr/>
                    <a:lstStyle/>
                    <a:p>
                      <a:pPr marL="0" marR="0">
                        <a:lnSpc>
                          <a:spcPts val="1400"/>
                        </a:lnSpc>
                        <a:spcBef>
                          <a:spcPts val="0"/>
                        </a:spcBef>
                        <a:spcAft>
                          <a:spcPts val="0"/>
                        </a:spcAft>
                      </a:pPr>
                      <a:r>
                        <a:rPr lang="en-ZA" sz="2300" spc="0" dirty="0">
                          <a:effectLst/>
                        </a:rPr>
                        <a:t>Free State</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tc>
                <a:tc>
                  <a:txBody>
                    <a:bodyPr/>
                    <a:lstStyle/>
                    <a:p>
                      <a:r>
                        <a:rPr lang="en-US" sz="2300" dirty="0" smtClean="0"/>
                        <a:t>Transport</a:t>
                      </a:r>
                      <a:endParaRPr lang="en-US" sz="2300" dirty="0"/>
                    </a:p>
                  </a:txBody>
                  <a:tcPr marL="90380" marR="90380" marT="45191" marB="45191"/>
                </a:tc>
              </a:tr>
              <a:tr h="510509">
                <a:tc>
                  <a:txBody>
                    <a:bodyPr/>
                    <a:lstStyle/>
                    <a:p>
                      <a:pPr marL="0" marR="0">
                        <a:lnSpc>
                          <a:spcPts val="1400"/>
                        </a:lnSpc>
                        <a:spcBef>
                          <a:spcPts val="0"/>
                        </a:spcBef>
                        <a:spcAft>
                          <a:spcPts val="0"/>
                        </a:spcAft>
                      </a:pPr>
                      <a:r>
                        <a:rPr lang="en-ZA" sz="2300" spc="0" dirty="0">
                          <a:effectLst/>
                        </a:rPr>
                        <a:t>Gauteng</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tc>
                <a:tc>
                  <a:txBody>
                    <a:bodyPr/>
                    <a:lstStyle/>
                    <a:p>
                      <a:r>
                        <a:rPr lang="en-US" sz="2300" dirty="0" smtClean="0"/>
                        <a:t>Education</a:t>
                      </a:r>
                      <a:endParaRPr lang="en-US" sz="2300" dirty="0"/>
                    </a:p>
                  </a:txBody>
                  <a:tcPr marL="90380" marR="90380" marT="45191" marB="45191"/>
                </a:tc>
              </a:tr>
              <a:tr h="539321">
                <a:tc>
                  <a:txBody>
                    <a:bodyPr/>
                    <a:lstStyle/>
                    <a:p>
                      <a:pPr marL="0" marR="0">
                        <a:lnSpc>
                          <a:spcPts val="1400"/>
                        </a:lnSpc>
                        <a:spcBef>
                          <a:spcPts val="0"/>
                        </a:spcBef>
                        <a:spcAft>
                          <a:spcPts val="0"/>
                        </a:spcAft>
                      </a:pPr>
                      <a:r>
                        <a:rPr lang="en-ZA" sz="2300" spc="0" dirty="0">
                          <a:effectLst/>
                        </a:rPr>
                        <a:t>KwaZulu-Natal</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tc>
                <a:tc>
                  <a:txBody>
                    <a:bodyPr/>
                    <a:lstStyle/>
                    <a:p>
                      <a:r>
                        <a:rPr lang="en-US" sz="2300" dirty="0" smtClean="0"/>
                        <a:t>Education</a:t>
                      </a:r>
                      <a:endParaRPr lang="en-US" sz="2300" dirty="0"/>
                    </a:p>
                  </a:txBody>
                  <a:tcPr marL="90380" marR="90380" marT="45191" marB="45191"/>
                </a:tc>
              </a:tr>
              <a:tr h="510509">
                <a:tc>
                  <a:txBody>
                    <a:bodyPr/>
                    <a:lstStyle/>
                    <a:p>
                      <a:pPr marL="0" marR="0">
                        <a:lnSpc>
                          <a:spcPts val="1400"/>
                        </a:lnSpc>
                        <a:spcBef>
                          <a:spcPts val="0"/>
                        </a:spcBef>
                        <a:spcAft>
                          <a:spcPts val="0"/>
                        </a:spcAft>
                      </a:pPr>
                      <a:r>
                        <a:rPr lang="en-ZA" sz="2300" spc="0" dirty="0">
                          <a:effectLst/>
                        </a:rPr>
                        <a:t>Limpopo</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tc>
                <a:tc>
                  <a:txBody>
                    <a:bodyPr/>
                    <a:lstStyle/>
                    <a:p>
                      <a:r>
                        <a:rPr lang="en-US" sz="2300" dirty="0" smtClean="0"/>
                        <a:t>Education</a:t>
                      </a:r>
                      <a:endParaRPr lang="en-US" sz="2300" dirty="0"/>
                    </a:p>
                  </a:txBody>
                  <a:tcPr marL="90380" marR="90380" marT="45191" marB="45191"/>
                </a:tc>
              </a:tr>
              <a:tr h="510509">
                <a:tc>
                  <a:txBody>
                    <a:bodyPr/>
                    <a:lstStyle/>
                    <a:p>
                      <a:pPr marL="0" marR="0">
                        <a:lnSpc>
                          <a:spcPts val="1400"/>
                        </a:lnSpc>
                        <a:spcBef>
                          <a:spcPts val="0"/>
                        </a:spcBef>
                        <a:spcAft>
                          <a:spcPts val="0"/>
                        </a:spcAft>
                      </a:pPr>
                      <a:r>
                        <a:rPr lang="en-ZA" sz="2300" spc="0" dirty="0">
                          <a:effectLst/>
                        </a:rPr>
                        <a:t>Mpumalanga</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tc>
                <a:tc>
                  <a:txBody>
                    <a:bodyPr/>
                    <a:lstStyle/>
                    <a:p>
                      <a:r>
                        <a:rPr lang="en-US" sz="2300" dirty="0" smtClean="0"/>
                        <a:t>Transport</a:t>
                      </a:r>
                      <a:endParaRPr lang="en-US" sz="2300" dirty="0"/>
                    </a:p>
                  </a:txBody>
                  <a:tcPr marL="90380" marR="90380" marT="45191" marB="45191"/>
                </a:tc>
              </a:tr>
              <a:tr h="510509">
                <a:tc>
                  <a:txBody>
                    <a:bodyPr/>
                    <a:lstStyle/>
                    <a:p>
                      <a:pPr marL="0" marR="0">
                        <a:lnSpc>
                          <a:spcPts val="1400"/>
                        </a:lnSpc>
                        <a:spcBef>
                          <a:spcPts val="0"/>
                        </a:spcBef>
                        <a:spcAft>
                          <a:spcPts val="0"/>
                        </a:spcAft>
                      </a:pPr>
                      <a:r>
                        <a:rPr lang="en-ZA" sz="2300" spc="0" dirty="0">
                          <a:effectLst/>
                        </a:rPr>
                        <a:t>Northern Cape</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tc>
                <a:tc>
                  <a:txBody>
                    <a:bodyPr/>
                    <a:lstStyle/>
                    <a:p>
                      <a:r>
                        <a:rPr lang="en-US" sz="2300" dirty="0" smtClean="0"/>
                        <a:t>Transport</a:t>
                      </a:r>
                      <a:endParaRPr lang="en-US" sz="2300" dirty="0"/>
                    </a:p>
                  </a:txBody>
                  <a:tcPr marL="90380" marR="90380" marT="45191" marB="45191"/>
                </a:tc>
              </a:tr>
              <a:tr h="510509">
                <a:tc>
                  <a:txBody>
                    <a:bodyPr/>
                    <a:lstStyle/>
                    <a:p>
                      <a:pPr marL="0" marR="0">
                        <a:lnSpc>
                          <a:spcPts val="1400"/>
                        </a:lnSpc>
                        <a:spcBef>
                          <a:spcPts val="0"/>
                        </a:spcBef>
                        <a:spcAft>
                          <a:spcPts val="0"/>
                        </a:spcAft>
                      </a:pPr>
                      <a:r>
                        <a:rPr lang="en-ZA" sz="2300" spc="0" dirty="0">
                          <a:effectLst/>
                        </a:rPr>
                        <a:t>North West</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tc>
                <a:tc>
                  <a:txBody>
                    <a:bodyPr/>
                    <a:lstStyle/>
                    <a:p>
                      <a:r>
                        <a:rPr lang="en-US" sz="2300" dirty="0" smtClean="0"/>
                        <a:t>Transport</a:t>
                      </a:r>
                      <a:endParaRPr lang="en-US" sz="2300" dirty="0"/>
                    </a:p>
                  </a:txBody>
                  <a:tcPr marL="90380" marR="90380" marT="45191" marB="45191"/>
                </a:tc>
              </a:tr>
              <a:tr h="510509">
                <a:tc>
                  <a:txBody>
                    <a:bodyPr/>
                    <a:lstStyle/>
                    <a:p>
                      <a:pPr marL="0" marR="0">
                        <a:lnSpc>
                          <a:spcPts val="1400"/>
                        </a:lnSpc>
                        <a:spcBef>
                          <a:spcPts val="0"/>
                        </a:spcBef>
                        <a:spcAft>
                          <a:spcPts val="0"/>
                        </a:spcAft>
                      </a:pPr>
                      <a:r>
                        <a:rPr lang="en-ZA" sz="2300" spc="0" dirty="0">
                          <a:effectLst/>
                        </a:rPr>
                        <a:t>Western Cape</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tc>
                <a:tc>
                  <a:txBody>
                    <a:bodyPr/>
                    <a:lstStyle/>
                    <a:p>
                      <a:r>
                        <a:rPr lang="en-US" sz="2300" dirty="0" smtClean="0"/>
                        <a:t>Education</a:t>
                      </a:r>
                      <a:endParaRPr lang="en-US" sz="2300" dirty="0"/>
                    </a:p>
                  </a:txBody>
                  <a:tcPr marL="90380" marR="90380" marT="45191" marB="45191"/>
                </a:tc>
              </a:tr>
            </a:tbl>
          </a:graphicData>
        </a:graphic>
      </p:graphicFrame>
      <p:sp>
        <p:nvSpPr>
          <p:cNvPr id="4" name="Slide Number Placeholder 2"/>
          <p:cNvSpPr>
            <a:spLocks noGrp="1"/>
          </p:cNvSpPr>
          <p:nvPr>
            <p:ph type="sldNum" sz="quarter" idx="12"/>
          </p:nvPr>
        </p:nvSpPr>
        <p:spPr>
          <a:xfrm>
            <a:off x="5796136" y="6381328"/>
            <a:ext cx="2133600" cy="365125"/>
          </a:xfrm>
        </p:spPr>
        <p:txBody>
          <a:bodyPr/>
          <a:lstStyle/>
          <a:p>
            <a:fld id="{E2C0AE55-7E06-4976-960B-3D98813CB3CF}" type="slidenum">
              <a:rPr lang="en-ZA" smtClean="0"/>
              <a:pPr/>
              <a:t>20</a:t>
            </a:fld>
            <a:endParaRPr lang="en-ZA"/>
          </a:p>
        </p:txBody>
      </p:sp>
    </p:spTree>
    <p:extLst>
      <p:ext uri="{BB962C8B-B14F-4D97-AF65-F5344CB8AC3E}">
        <p14:creationId xmlns:p14="http://schemas.microsoft.com/office/powerpoint/2010/main" xmlns="" val="1155778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2073"/>
          </a:xfrm>
        </p:spPr>
        <p:txBody>
          <a:bodyPr>
            <a:normAutofit fontScale="90000"/>
          </a:bodyPr>
          <a:lstStyle/>
          <a:p>
            <a:r>
              <a:rPr lang="en-US" sz="3418" b="1" dirty="0" smtClean="0">
                <a:solidFill>
                  <a:schemeClr val="accent2">
                    <a:lumMod val="75000"/>
                  </a:schemeClr>
                </a:solidFill>
              </a:rPr>
              <a:t>INSTITUTIONAL FRAMEWORK…</a:t>
            </a:r>
            <a:endParaRPr lang="en-US" sz="3418" b="1" dirty="0">
              <a:solidFill>
                <a:schemeClr val="accent2">
                  <a:lumMod val="75000"/>
                </a:schemeClr>
              </a:solidFill>
            </a:endParaRPr>
          </a:p>
        </p:txBody>
      </p:sp>
      <p:sp>
        <p:nvSpPr>
          <p:cNvPr id="3" name="Content Placeholder 2"/>
          <p:cNvSpPr>
            <a:spLocks noGrp="1"/>
          </p:cNvSpPr>
          <p:nvPr>
            <p:ph idx="1"/>
          </p:nvPr>
        </p:nvSpPr>
        <p:spPr>
          <a:xfrm>
            <a:off x="245680" y="584932"/>
            <a:ext cx="8898319" cy="5940412"/>
          </a:xfrm>
        </p:spPr>
        <p:txBody>
          <a:bodyPr>
            <a:normAutofit/>
          </a:bodyPr>
          <a:lstStyle/>
          <a:p>
            <a:pPr algn="just"/>
            <a:r>
              <a:rPr lang="en-US" sz="1953" dirty="0" smtClean="0"/>
              <a:t>The Policy on Learner Transport approved by Cabinet in 2015.</a:t>
            </a:r>
          </a:p>
          <a:p>
            <a:pPr algn="just"/>
            <a:r>
              <a:rPr lang="en-US" sz="1953" dirty="0" smtClean="0"/>
              <a:t>The Policy  provides </a:t>
            </a:r>
            <a:r>
              <a:rPr lang="en-US" sz="1953" dirty="0"/>
              <a:t>for the </a:t>
            </a:r>
            <a:r>
              <a:rPr lang="en-US" sz="1953" b="1" dirty="0"/>
              <a:t>establishment of the National Inter-Departmental Committee (NIDC)</a:t>
            </a:r>
            <a:r>
              <a:rPr lang="en-US" sz="1953" dirty="0"/>
              <a:t> to oversee the implementation of the learner transport </a:t>
            </a:r>
            <a:r>
              <a:rPr lang="en-US" sz="1953" dirty="0" err="1" smtClean="0"/>
              <a:t>programme</a:t>
            </a:r>
            <a:r>
              <a:rPr lang="en-US" sz="1953" dirty="0" smtClean="0"/>
              <a:t>.</a:t>
            </a:r>
            <a:endParaRPr lang="en-US" sz="1953" dirty="0"/>
          </a:p>
          <a:p>
            <a:pPr algn="just"/>
            <a:r>
              <a:rPr lang="en-US" sz="1953" dirty="0"/>
              <a:t>The committee is comprised of </a:t>
            </a:r>
            <a:r>
              <a:rPr lang="en-US" sz="1953" b="1" dirty="0" smtClean="0"/>
              <a:t>National </a:t>
            </a:r>
            <a:r>
              <a:rPr lang="en-US" sz="1953" b="1" dirty="0"/>
              <a:t>and </a:t>
            </a:r>
            <a:r>
              <a:rPr lang="en-US" sz="1953" b="1" dirty="0" smtClean="0"/>
              <a:t>Provincial </a:t>
            </a:r>
            <a:r>
              <a:rPr lang="en-US" sz="1953" b="1" dirty="0"/>
              <a:t>D</a:t>
            </a:r>
            <a:r>
              <a:rPr lang="en-US" sz="1953" b="1" dirty="0" smtClean="0"/>
              <a:t>epartments </a:t>
            </a:r>
            <a:r>
              <a:rPr lang="en-US" sz="1953" b="1" dirty="0"/>
              <a:t>of Transport and </a:t>
            </a:r>
            <a:r>
              <a:rPr lang="en-US" sz="1953" b="1" dirty="0" smtClean="0"/>
              <a:t>education</a:t>
            </a:r>
            <a:r>
              <a:rPr lang="en-US" sz="1953" dirty="0" smtClean="0"/>
              <a:t>.</a:t>
            </a:r>
            <a:endParaRPr lang="en-US" sz="1953" dirty="0"/>
          </a:p>
          <a:p>
            <a:pPr algn="just"/>
            <a:r>
              <a:rPr lang="en-US" sz="1953" dirty="0"/>
              <a:t>The </a:t>
            </a:r>
            <a:r>
              <a:rPr lang="en-US" sz="1953" b="1" dirty="0"/>
              <a:t>Committee meets on quarterly basis </a:t>
            </a:r>
            <a:r>
              <a:rPr lang="en-US" sz="1953" dirty="0"/>
              <a:t>to receive progress on the implementation of the learner transport </a:t>
            </a:r>
            <a:r>
              <a:rPr lang="en-US" sz="1953" dirty="0" err="1" smtClean="0"/>
              <a:t>programme</a:t>
            </a:r>
            <a:r>
              <a:rPr lang="en-US" sz="1953" dirty="0" smtClean="0"/>
              <a:t>.</a:t>
            </a:r>
            <a:endParaRPr lang="en-US" sz="1953" dirty="0"/>
          </a:p>
          <a:p>
            <a:pPr algn="just"/>
            <a:r>
              <a:rPr lang="en-US" sz="1953" dirty="0"/>
              <a:t>The committee reports to the Ministers of Basic Education and Transport</a:t>
            </a:r>
            <a:r>
              <a:rPr lang="en-US" sz="1953" dirty="0" smtClean="0"/>
              <a:t>.</a:t>
            </a:r>
          </a:p>
          <a:p>
            <a:pPr algn="just"/>
            <a:r>
              <a:rPr lang="en-GB" altLang="en-US" sz="2000" dirty="0"/>
              <a:t>The following are standard matters addressed:</a:t>
            </a:r>
          </a:p>
          <a:p>
            <a:pPr marL="847323" indent="-395418">
              <a:buFont typeface="Wingdings" panose="05000000000000000000" pitchFamily="2" charset="2"/>
              <a:buChar char="v"/>
            </a:pPr>
            <a:r>
              <a:rPr lang="en-ZA" sz="2000" dirty="0"/>
              <a:t>Progress on implementation of the policy ;</a:t>
            </a:r>
          </a:p>
          <a:p>
            <a:pPr marL="847323" indent="-395418">
              <a:buFont typeface="Wingdings" panose="05000000000000000000" pitchFamily="2" charset="2"/>
              <a:buChar char="v"/>
            </a:pPr>
            <a:r>
              <a:rPr lang="en-ZA" sz="2000" dirty="0"/>
              <a:t>Plans for learner transport per province;</a:t>
            </a:r>
          </a:p>
          <a:p>
            <a:pPr marL="847323" indent="-395418">
              <a:buFont typeface="Wingdings" panose="05000000000000000000" pitchFamily="2" charset="2"/>
              <a:buChar char="v"/>
            </a:pPr>
            <a:r>
              <a:rPr lang="en-ZA" sz="2000" dirty="0"/>
              <a:t>Learners transported quarterly per province;</a:t>
            </a:r>
          </a:p>
          <a:p>
            <a:pPr marL="847323" indent="-395418">
              <a:buFont typeface="Wingdings" panose="05000000000000000000" pitchFamily="2" charset="2"/>
              <a:buChar char="v"/>
            </a:pPr>
            <a:r>
              <a:rPr lang="en-ZA" sz="2000" dirty="0" smtClean="0"/>
              <a:t>Budgets/financial </a:t>
            </a:r>
            <a:r>
              <a:rPr lang="en-ZA" sz="2000" dirty="0"/>
              <a:t>performance per province;</a:t>
            </a:r>
          </a:p>
          <a:p>
            <a:pPr marL="847323" indent="-395418">
              <a:buFont typeface="Wingdings" panose="05000000000000000000" pitchFamily="2" charset="2"/>
              <a:buChar char="v"/>
            </a:pPr>
            <a:r>
              <a:rPr lang="en-ZA" sz="2000" dirty="0"/>
              <a:t>Accident information per quarter;</a:t>
            </a:r>
          </a:p>
          <a:p>
            <a:pPr marL="847323" indent="-395418">
              <a:buFont typeface="Wingdings" panose="05000000000000000000" pitchFamily="2" charset="2"/>
              <a:buChar char="v"/>
            </a:pPr>
            <a:r>
              <a:rPr lang="en-ZA" sz="2000" dirty="0"/>
              <a:t>Transportation of learners with disabilities; and</a:t>
            </a:r>
          </a:p>
          <a:p>
            <a:pPr marL="847323" indent="-395418">
              <a:buFont typeface="Wingdings" panose="05000000000000000000" pitchFamily="2" charset="2"/>
              <a:buChar char="v"/>
            </a:pPr>
            <a:r>
              <a:rPr lang="en-ZA" sz="2000" dirty="0"/>
              <a:t>Challenges and mitigation.</a:t>
            </a:r>
            <a:endParaRPr lang="en-US" sz="2000" dirty="0"/>
          </a:p>
          <a:p>
            <a:pPr algn="just"/>
            <a:endParaRPr lang="en-US" sz="1953" dirty="0"/>
          </a:p>
        </p:txBody>
      </p:sp>
      <p:sp>
        <p:nvSpPr>
          <p:cNvPr id="4" name="Slide Number Placeholder 3"/>
          <p:cNvSpPr>
            <a:spLocks noGrp="1"/>
          </p:cNvSpPr>
          <p:nvPr>
            <p:ph type="sldNum" sz="quarter" idx="12"/>
          </p:nvPr>
        </p:nvSpPr>
        <p:spPr/>
        <p:txBody>
          <a:bodyPr/>
          <a:lstStyle/>
          <a:p>
            <a:pPr>
              <a:defRPr/>
            </a:pPr>
            <a:fld id="{F22B4D0A-DD89-458D-AD4F-76ADB376C9E5}" type="slidenum">
              <a:rPr lang="en-US" smtClean="0"/>
              <a:pPr>
                <a:defRPr/>
              </a:pPr>
              <a:t>21</a:t>
            </a:fld>
            <a:endParaRPr lang="en-US" dirty="0"/>
          </a:p>
        </p:txBody>
      </p:sp>
    </p:spTree>
    <p:extLst>
      <p:ext uri="{BB962C8B-B14F-4D97-AF65-F5344CB8AC3E}">
        <p14:creationId xmlns:p14="http://schemas.microsoft.com/office/powerpoint/2010/main" xmlns="" val="1836522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525085" y="123439"/>
            <a:ext cx="8135637" cy="641266"/>
          </a:xfrm>
        </p:spPr>
        <p:txBody>
          <a:bodyPr>
            <a:normAutofit/>
          </a:bodyPr>
          <a:lstStyle/>
          <a:p>
            <a:r>
              <a:rPr lang="en-ZA" sz="3516" b="1" dirty="0" smtClean="0">
                <a:solidFill>
                  <a:schemeClr val="accent2">
                    <a:lumMod val="75000"/>
                  </a:schemeClr>
                </a:solidFill>
              </a:rPr>
              <a:t>POLICY IMPLEMENTATION PROGRESS  </a:t>
            </a:r>
            <a:endParaRPr lang="en-ZA" sz="3516" b="1" dirty="0">
              <a:solidFill>
                <a:schemeClr val="accent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949910528"/>
              </p:ext>
            </p:extLst>
          </p:nvPr>
        </p:nvGraphicFramePr>
        <p:xfrm>
          <a:off x="179512" y="673543"/>
          <a:ext cx="8784976" cy="6120748"/>
        </p:xfrm>
        <a:graphic>
          <a:graphicData uri="http://schemas.openxmlformats.org/drawingml/2006/table">
            <a:tbl>
              <a:tblPr firstRow="1" bandRow="1">
                <a:tableStyleId>{21E4AEA4-8DFA-4A89-87EB-49C32662AFE0}</a:tableStyleId>
              </a:tblPr>
              <a:tblGrid>
                <a:gridCol w="3940923"/>
                <a:gridCol w="2914469"/>
                <a:gridCol w="1929584"/>
              </a:tblGrid>
              <a:tr h="3791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800" dirty="0" smtClean="0"/>
                        <a:t>Action </a:t>
                      </a:r>
                      <a:endParaRPr lang="en-ZA" sz="1800" dirty="0">
                        <a:solidFill>
                          <a:schemeClr val="tx1"/>
                        </a:solidFill>
                      </a:endParaRPr>
                    </a:p>
                  </a:txBody>
                  <a:tcPr marL="90380" marR="90380">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800" dirty="0" smtClean="0"/>
                        <a:t>Responsibility </a:t>
                      </a:r>
                      <a:endParaRPr lang="en-ZA" sz="1800" dirty="0">
                        <a:solidFill>
                          <a:schemeClr val="tx1"/>
                        </a:solidFill>
                      </a:endParaRPr>
                    </a:p>
                  </a:txBody>
                  <a:tcPr marL="90380" marR="903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800" baseline="0" dirty="0" smtClean="0"/>
                        <a:t>Progress </a:t>
                      </a:r>
                      <a:endParaRPr lang="en-ZA" sz="1800" dirty="0">
                        <a:solidFill>
                          <a:schemeClr val="tx1"/>
                        </a:solidFill>
                      </a:endParaRPr>
                    </a:p>
                  </a:txBody>
                  <a:tcPr marL="90380" marR="90380">
                    <a:lnL w="12700" cap="flat" cmpd="sng" algn="ctr">
                      <a:solidFill>
                        <a:schemeClr val="tx1"/>
                      </a:solidFill>
                      <a:prstDash val="solid"/>
                      <a:round/>
                      <a:headEnd type="none" w="med" len="med"/>
                      <a:tailEnd type="none" w="med" len="med"/>
                    </a:lnL>
                  </a:tcPr>
                </a:tc>
              </a:tr>
              <a:tr h="549384">
                <a:tc>
                  <a:txBody>
                    <a:bodyPr/>
                    <a:lstStyle/>
                    <a:p>
                      <a:r>
                        <a:rPr lang="en-ZA" sz="1800" dirty="0" smtClean="0"/>
                        <a:t>Finalise Norms/Standards</a:t>
                      </a:r>
                      <a:r>
                        <a:rPr lang="en-ZA" sz="1800" baseline="0" dirty="0" smtClean="0"/>
                        <a:t> and Operational Guidelines for Learner Transport </a:t>
                      </a:r>
                      <a:endParaRPr lang="en-ZA" sz="1800" dirty="0">
                        <a:solidFill>
                          <a:schemeClr val="tx1"/>
                        </a:solidFill>
                        <a:latin typeface="Arial" panose="020B0604020202020204" pitchFamily="34" charset="0"/>
                        <a:cs typeface="Arial" panose="020B0604020202020204" pitchFamily="34" charset="0"/>
                      </a:endParaRPr>
                    </a:p>
                  </a:txBody>
                  <a:tcPr marL="90380" marR="90380"/>
                </a:tc>
                <a:tc>
                  <a:txBody>
                    <a:bodyPr/>
                    <a:lstStyle/>
                    <a:p>
                      <a:r>
                        <a:rPr lang="en-ZA" sz="1800" dirty="0" smtClean="0"/>
                        <a:t>Department of Transport </a:t>
                      </a:r>
                      <a:endParaRPr lang="en-ZA" sz="1800" dirty="0">
                        <a:solidFill>
                          <a:schemeClr val="tx1"/>
                        </a:solidFill>
                        <a:latin typeface="Arial" panose="020B0604020202020204" pitchFamily="34" charset="0"/>
                        <a:cs typeface="Arial" panose="020B0604020202020204" pitchFamily="34" charset="0"/>
                      </a:endParaRPr>
                    </a:p>
                  </a:txBody>
                  <a:tcPr marL="90380" marR="90380"/>
                </a:tc>
                <a:tc>
                  <a:txBody>
                    <a:bodyPr/>
                    <a:lstStyle/>
                    <a:p>
                      <a:r>
                        <a:rPr lang="en-ZA" sz="1800" baseline="0" dirty="0" smtClean="0"/>
                        <a:t>Completed </a:t>
                      </a:r>
                      <a:endParaRPr lang="en-ZA" sz="1800" b="0" dirty="0">
                        <a:solidFill>
                          <a:schemeClr val="tx1"/>
                        </a:solidFill>
                        <a:latin typeface="Arial" panose="020B0604020202020204" pitchFamily="34" charset="0"/>
                        <a:cs typeface="Arial" panose="020B0604020202020204" pitchFamily="34" charset="0"/>
                      </a:endParaRPr>
                    </a:p>
                  </a:txBody>
                  <a:tcPr marL="90380" marR="90380"/>
                </a:tc>
              </a:tr>
              <a:tr h="648072">
                <a:tc>
                  <a:txBody>
                    <a:bodyPr/>
                    <a:lstStyle/>
                    <a:p>
                      <a:r>
                        <a:rPr lang="en-ZA" sz="1800" dirty="0" smtClean="0"/>
                        <a:t>Assessment of costing and funding</a:t>
                      </a:r>
                      <a:r>
                        <a:rPr lang="en-ZA" sz="1800" baseline="0" dirty="0" smtClean="0"/>
                        <a:t> for policy implementation</a:t>
                      </a:r>
                    </a:p>
                    <a:p>
                      <a:endParaRPr lang="en-ZA" sz="1800" dirty="0">
                        <a:solidFill>
                          <a:schemeClr val="tx1"/>
                        </a:solidFill>
                        <a:latin typeface="Arial" panose="020B0604020202020204" pitchFamily="34" charset="0"/>
                        <a:cs typeface="Arial" panose="020B0604020202020204" pitchFamily="34" charset="0"/>
                      </a:endParaRPr>
                    </a:p>
                  </a:txBody>
                  <a:tcPr marL="90380" marR="903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Department of Planning, Monitoring  and Evaluation</a:t>
                      </a:r>
                      <a:endParaRPr lang="en-ZA" sz="1800" dirty="0">
                        <a:solidFill>
                          <a:schemeClr val="tx1"/>
                        </a:solidFill>
                        <a:latin typeface="Arial" panose="020B0604020202020204" pitchFamily="34" charset="0"/>
                        <a:cs typeface="Arial" panose="020B0604020202020204" pitchFamily="34" charset="0"/>
                      </a:endParaRPr>
                    </a:p>
                  </a:txBody>
                  <a:tcPr marL="90380" marR="90380"/>
                </a:tc>
                <a:tc>
                  <a:txBody>
                    <a:bodyPr/>
                    <a:lstStyle/>
                    <a:p>
                      <a:r>
                        <a:rPr lang="en-ZA" sz="1800" dirty="0" smtClean="0"/>
                        <a:t>Part</a:t>
                      </a:r>
                      <a:r>
                        <a:rPr lang="en-ZA" sz="1800" baseline="0" dirty="0" smtClean="0"/>
                        <a:t> of the evaluation of the programme</a:t>
                      </a:r>
                      <a:endParaRPr lang="en-ZA" sz="1800" dirty="0">
                        <a:solidFill>
                          <a:schemeClr val="tx1"/>
                        </a:solidFill>
                        <a:latin typeface="Arial" panose="020B0604020202020204" pitchFamily="34" charset="0"/>
                        <a:cs typeface="Arial" panose="020B0604020202020204" pitchFamily="34" charset="0"/>
                      </a:endParaRPr>
                    </a:p>
                  </a:txBody>
                  <a:tcPr marL="90380" marR="90380"/>
                </a:tc>
              </a:tr>
              <a:tr h="678625">
                <a:tc>
                  <a:txBody>
                    <a:bodyPr/>
                    <a:lstStyle/>
                    <a:p>
                      <a:r>
                        <a:rPr lang="en-ZA" sz="1800" dirty="0" smtClean="0"/>
                        <a:t>Development of Standardised Model Contract to guide contracting authorities </a:t>
                      </a:r>
                      <a:endParaRPr lang="en-ZA" sz="1800" dirty="0">
                        <a:solidFill>
                          <a:schemeClr val="tx1"/>
                        </a:solidFill>
                        <a:latin typeface="Arial" panose="020B0604020202020204" pitchFamily="34" charset="0"/>
                        <a:cs typeface="Arial" panose="020B0604020202020204" pitchFamily="34" charset="0"/>
                      </a:endParaRPr>
                    </a:p>
                  </a:txBody>
                  <a:tcPr marL="90380" marR="90380"/>
                </a:tc>
                <a:tc>
                  <a:txBody>
                    <a:bodyPr/>
                    <a:lstStyle/>
                    <a:p>
                      <a:r>
                        <a:rPr lang="en-ZA" sz="1800" dirty="0" smtClean="0"/>
                        <a:t>Department</a:t>
                      </a:r>
                      <a:r>
                        <a:rPr lang="en-ZA" sz="1800" baseline="0" dirty="0" smtClean="0"/>
                        <a:t> of Transport </a:t>
                      </a:r>
                      <a:endParaRPr lang="en-ZA" sz="1800" dirty="0">
                        <a:solidFill>
                          <a:schemeClr val="tx1"/>
                        </a:solidFill>
                        <a:latin typeface="Arial" panose="020B0604020202020204" pitchFamily="34" charset="0"/>
                        <a:cs typeface="Arial" panose="020B0604020202020204" pitchFamily="34" charset="0"/>
                      </a:endParaRPr>
                    </a:p>
                  </a:txBody>
                  <a:tcPr marL="90380" marR="90380"/>
                </a:tc>
                <a:tc>
                  <a:txBody>
                    <a:bodyPr/>
                    <a:lstStyle/>
                    <a:p>
                      <a:r>
                        <a:rPr lang="en-ZA" sz="1800" dirty="0" smtClean="0"/>
                        <a:t>Completed </a:t>
                      </a:r>
                      <a:endParaRPr lang="en-ZA" sz="1800" dirty="0">
                        <a:solidFill>
                          <a:schemeClr val="tx1"/>
                        </a:solidFill>
                        <a:latin typeface="Arial" panose="020B0604020202020204" pitchFamily="34" charset="0"/>
                        <a:cs typeface="Arial" panose="020B0604020202020204" pitchFamily="34" charset="0"/>
                      </a:endParaRPr>
                    </a:p>
                  </a:txBody>
                  <a:tcPr marL="90380" marR="90380"/>
                </a:tc>
              </a:tr>
              <a:tr h="895235">
                <a:tc>
                  <a:txBody>
                    <a:bodyPr/>
                    <a:lstStyle/>
                    <a:p>
                      <a:r>
                        <a:rPr lang="en-ZA" sz="1800" dirty="0" smtClean="0"/>
                        <a:t>Institute</a:t>
                      </a:r>
                      <a:r>
                        <a:rPr lang="en-ZA" sz="1800" baseline="0" dirty="0" smtClean="0"/>
                        <a:t> National Inter-Departmental Committee (NIDC) and facilitate the provincial interdepartmental Committees </a:t>
                      </a:r>
                      <a:endParaRPr lang="en-ZA" sz="1800" dirty="0">
                        <a:solidFill>
                          <a:schemeClr val="tx1"/>
                        </a:solidFill>
                        <a:latin typeface="Arial" panose="020B0604020202020204" pitchFamily="34" charset="0"/>
                        <a:cs typeface="Arial" panose="020B0604020202020204" pitchFamily="34" charset="0"/>
                      </a:endParaRPr>
                    </a:p>
                  </a:txBody>
                  <a:tcPr marL="90380" marR="90380"/>
                </a:tc>
                <a:tc>
                  <a:txBody>
                    <a:bodyPr/>
                    <a:lstStyle/>
                    <a:p>
                      <a:r>
                        <a:rPr lang="en-ZA" sz="1800" dirty="0" smtClean="0"/>
                        <a:t>Department</a:t>
                      </a:r>
                      <a:r>
                        <a:rPr lang="en-ZA" sz="1800" baseline="0" dirty="0" smtClean="0"/>
                        <a:t> of Transport </a:t>
                      </a:r>
                    </a:p>
                    <a:p>
                      <a:endParaRPr lang="en-ZA" sz="1800" baseline="0" dirty="0" smtClean="0"/>
                    </a:p>
                    <a:p>
                      <a:r>
                        <a:rPr lang="en-ZA" sz="1800" baseline="0" dirty="0" smtClean="0"/>
                        <a:t>Provinces </a:t>
                      </a:r>
                      <a:endParaRPr lang="en-ZA" sz="1800" baseline="0" dirty="0" smtClean="0">
                        <a:solidFill>
                          <a:schemeClr val="tx1"/>
                        </a:solidFill>
                        <a:latin typeface="Arial" panose="020B0604020202020204" pitchFamily="34" charset="0"/>
                        <a:cs typeface="Arial" panose="020B0604020202020204" pitchFamily="34" charset="0"/>
                      </a:endParaRPr>
                    </a:p>
                  </a:txBody>
                  <a:tcPr marL="90380" marR="90380"/>
                </a:tc>
                <a:tc>
                  <a:txBody>
                    <a:bodyPr/>
                    <a:lstStyle/>
                    <a:p>
                      <a:r>
                        <a:rPr lang="en-ZA" sz="1800" dirty="0" smtClean="0"/>
                        <a:t>Completed </a:t>
                      </a:r>
                      <a:endParaRPr lang="en-ZA" sz="1800" dirty="0">
                        <a:solidFill>
                          <a:schemeClr val="tx1"/>
                        </a:solidFill>
                        <a:latin typeface="Arial" panose="020B0604020202020204" pitchFamily="34" charset="0"/>
                        <a:cs typeface="Arial" panose="020B0604020202020204" pitchFamily="34" charset="0"/>
                      </a:endParaRPr>
                    </a:p>
                  </a:txBody>
                  <a:tcPr marL="90380" marR="90380"/>
                </a:tc>
              </a:tr>
              <a:tr h="895235">
                <a:tc>
                  <a:txBody>
                    <a:bodyPr/>
                    <a:lstStyle/>
                    <a:p>
                      <a:r>
                        <a:rPr lang="en-ZA" sz="1800" dirty="0" smtClean="0"/>
                        <a:t>Develop and implement a targeted National Learner Transport Road Safety Programme</a:t>
                      </a:r>
                      <a:r>
                        <a:rPr lang="en-ZA" sz="1800" baseline="0" dirty="0" smtClean="0"/>
                        <a:t> </a:t>
                      </a:r>
                      <a:endParaRPr lang="en-ZA" sz="1800" dirty="0">
                        <a:solidFill>
                          <a:schemeClr val="tx1"/>
                        </a:solidFill>
                        <a:latin typeface="Arial" panose="020B0604020202020204" pitchFamily="34" charset="0"/>
                        <a:cs typeface="Arial" panose="020B0604020202020204" pitchFamily="34" charset="0"/>
                      </a:endParaRPr>
                    </a:p>
                  </a:txBody>
                  <a:tcPr marL="90380" marR="90380"/>
                </a:tc>
                <a:tc>
                  <a:txBody>
                    <a:bodyPr/>
                    <a:lstStyle/>
                    <a:p>
                      <a:r>
                        <a:rPr lang="en-ZA" sz="1800" baseline="0" dirty="0" smtClean="0"/>
                        <a:t>Department of Transport Provinces </a:t>
                      </a:r>
                    </a:p>
                    <a:p>
                      <a:r>
                        <a:rPr lang="en-ZA" sz="1800" baseline="0" dirty="0" smtClean="0"/>
                        <a:t>RTMC </a:t>
                      </a:r>
                      <a:endParaRPr lang="en-ZA" sz="1800" dirty="0" smtClean="0">
                        <a:solidFill>
                          <a:schemeClr val="tx1"/>
                        </a:solidFill>
                        <a:latin typeface="Arial" panose="020B0604020202020204" pitchFamily="34" charset="0"/>
                        <a:cs typeface="Arial" panose="020B0604020202020204" pitchFamily="34" charset="0"/>
                      </a:endParaRPr>
                    </a:p>
                  </a:txBody>
                  <a:tcPr marL="90380" marR="90380"/>
                </a:tc>
                <a:tc>
                  <a:txBody>
                    <a:bodyPr/>
                    <a:lstStyle/>
                    <a:p>
                      <a:r>
                        <a:rPr lang="en-US" sz="1800" dirty="0" smtClean="0">
                          <a:solidFill>
                            <a:schemeClr val="tx1"/>
                          </a:solidFill>
                          <a:latin typeface="Arial" panose="020B0604020202020204" pitchFamily="34" charset="0"/>
                          <a:cs typeface="Arial" panose="020B0604020202020204" pitchFamily="34" charset="0"/>
                        </a:rPr>
                        <a:t> In progress</a:t>
                      </a:r>
                      <a:endParaRPr lang="en-ZA" sz="1800" dirty="0">
                        <a:solidFill>
                          <a:schemeClr val="tx1"/>
                        </a:solidFill>
                        <a:latin typeface="Arial" panose="020B0604020202020204" pitchFamily="34" charset="0"/>
                        <a:cs typeface="Arial" panose="020B0604020202020204" pitchFamily="34" charset="0"/>
                      </a:endParaRPr>
                    </a:p>
                  </a:txBody>
                  <a:tcPr marL="90380" marR="90380"/>
                </a:tc>
              </a:tr>
              <a:tr h="895235">
                <a:tc>
                  <a:txBody>
                    <a:bodyPr/>
                    <a:lstStyle/>
                    <a:p>
                      <a:r>
                        <a:rPr lang="en-ZA" sz="1800" kern="1200" dirty="0" smtClean="0"/>
                        <a:t>Monitoring of the Learner Transport Programmes Implementation </a:t>
                      </a:r>
                      <a:endParaRPr lang="en-ZA" sz="1800" kern="1200" dirty="0">
                        <a:solidFill>
                          <a:schemeClr val="tx1"/>
                        </a:solidFill>
                        <a:latin typeface="Arial" panose="020B0604020202020204" pitchFamily="34" charset="0"/>
                        <a:ea typeface="+mn-ea"/>
                        <a:cs typeface="Arial" panose="020B0604020202020204" pitchFamily="34" charset="0"/>
                      </a:endParaRPr>
                    </a:p>
                  </a:txBody>
                  <a:tcPr marL="90380" marR="90380"/>
                </a:tc>
                <a:tc>
                  <a:txBody>
                    <a:bodyPr/>
                    <a:lstStyle/>
                    <a:p>
                      <a:r>
                        <a:rPr lang="en-ZA" sz="1800" kern="1200" dirty="0" smtClean="0"/>
                        <a:t>DOT, DBE and provinces </a:t>
                      </a:r>
                      <a:endParaRPr lang="en-ZA" sz="1800" kern="1200" dirty="0">
                        <a:solidFill>
                          <a:schemeClr val="tx1"/>
                        </a:solidFill>
                        <a:latin typeface="Arial" panose="020B0604020202020204" pitchFamily="34" charset="0"/>
                        <a:ea typeface="+mn-ea"/>
                        <a:cs typeface="Arial" panose="020B0604020202020204" pitchFamily="34" charset="0"/>
                      </a:endParaRPr>
                    </a:p>
                  </a:txBody>
                  <a:tcPr marL="90380" marR="90380"/>
                </a:tc>
                <a:tc>
                  <a:txBody>
                    <a:bodyPr/>
                    <a:lstStyle/>
                    <a:p>
                      <a:r>
                        <a:rPr lang="en-ZA" sz="1800" kern="1200" dirty="0" smtClean="0"/>
                        <a:t>Ongoing </a:t>
                      </a:r>
                      <a:endParaRPr lang="en-ZA" sz="1800" kern="1200" dirty="0">
                        <a:solidFill>
                          <a:schemeClr val="tx1"/>
                        </a:solidFill>
                        <a:latin typeface="Arial" panose="020B0604020202020204" pitchFamily="34" charset="0"/>
                        <a:ea typeface="+mn-ea"/>
                        <a:cs typeface="Arial" panose="020B0604020202020204" pitchFamily="34" charset="0"/>
                      </a:endParaRPr>
                    </a:p>
                  </a:txBody>
                  <a:tcPr marL="90380" marR="90380"/>
                </a:tc>
              </a:tr>
            </a:tbl>
          </a:graphicData>
        </a:graphic>
      </p:graphicFrame>
      <p:sp>
        <p:nvSpPr>
          <p:cNvPr id="2080" name="Slide Number Placeholder 3"/>
          <p:cNvSpPr>
            <a:spLocks noGrp="1"/>
          </p:cNvSpPr>
          <p:nvPr>
            <p:ph type="sldNum" sz="quarter" idx="12"/>
          </p:nvPr>
        </p:nvSpPr>
        <p:spPr>
          <a:noFill/>
        </p:spPr>
        <p:txBody>
          <a:bodyPr/>
          <a:lstStyle/>
          <a:p>
            <a:fld id="{862E9E15-FE46-4758-A2B5-D96E8A795992}" type="slidenum">
              <a:rPr lang="en-US" smtClean="0"/>
              <a:pPr/>
              <a:t>22</a:t>
            </a:fld>
            <a:endParaRPr lang="en-US" dirty="0" smtClean="0"/>
          </a:p>
        </p:txBody>
      </p:sp>
    </p:spTree>
    <p:extLst>
      <p:ext uri="{BB962C8B-B14F-4D97-AF65-F5344CB8AC3E}">
        <p14:creationId xmlns:p14="http://schemas.microsoft.com/office/powerpoint/2010/main" xmlns="" val="1716515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4826" y="188640"/>
            <a:ext cx="7992888" cy="284695"/>
          </a:xfrm>
        </p:spPr>
        <p:txBody>
          <a:bodyPr>
            <a:noAutofit/>
          </a:bodyPr>
          <a:lstStyle/>
          <a:p>
            <a:r>
              <a:rPr lang="en-ZA" altLang="en-US" sz="2800" b="1" dirty="0" smtClean="0">
                <a:solidFill>
                  <a:schemeClr val="accent2">
                    <a:lumMod val="75000"/>
                  </a:schemeClr>
                </a:solidFill>
                <a:latin typeface="Arial" panose="020B0604020202020204" pitchFamily="34" charset="0"/>
                <a:cs typeface="Arial" panose="020B0604020202020204" pitchFamily="34" charset="0"/>
              </a:rPr>
              <a:t>LEARNER TRANSPORT PROVISION 2017/18 </a:t>
            </a:r>
            <a:endParaRPr lang="en-ZA" altLang="en-US" sz="2800" b="1" dirty="0">
              <a:solidFill>
                <a:schemeClr val="accent2">
                  <a:lumMod val="75000"/>
                </a:schemeClr>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027284688"/>
              </p:ext>
            </p:extLst>
          </p:nvPr>
        </p:nvGraphicFramePr>
        <p:xfrm>
          <a:off x="174783" y="620688"/>
          <a:ext cx="8861713" cy="5472611"/>
        </p:xfrm>
        <a:graphic>
          <a:graphicData uri="http://schemas.openxmlformats.org/drawingml/2006/table">
            <a:tbl>
              <a:tblPr firstRow="1" firstCol="1" bandRow="1">
                <a:tableStyleId>{21E4AEA4-8DFA-4A89-87EB-49C32662AFE0}</a:tableStyleId>
              </a:tblPr>
              <a:tblGrid>
                <a:gridCol w="1046790"/>
                <a:gridCol w="1701265"/>
                <a:gridCol w="1701265"/>
                <a:gridCol w="1849087"/>
                <a:gridCol w="1291281"/>
                <a:gridCol w="1272025"/>
              </a:tblGrid>
              <a:tr h="1327191">
                <a:tc>
                  <a:txBody>
                    <a:bodyPr/>
                    <a:lstStyle/>
                    <a:p>
                      <a:pPr marL="0" marR="0" algn="ctr">
                        <a:lnSpc>
                          <a:spcPct val="115000"/>
                        </a:lnSpc>
                        <a:spcBef>
                          <a:spcPts val="0"/>
                        </a:spcBef>
                        <a:spcAft>
                          <a:spcPts val="0"/>
                        </a:spcAft>
                      </a:pPr>
                      <a:r>
                        <a:rPr lang="en-ZA" sz="1400" dirty="0">
                          <a:effectLst/>
                        </a:rPr>
                        <a:t>Province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Total need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  2017/18 Target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No transported Q3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 transported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 transported against the need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4542">
                <a:tc>
                  <a:txBody>
                    <a:bodyPr/>
                    <a:lstStyle/>
                    <a:p>
                      <a:pPr marL="0" marR="0" algn="ctr">
                        <a:lnSpc>
                          <a:spcPct val="115000"/>
                        </a:lnSpc>
                        <a:spcBef>
                          <a:spcPts val="0"/>
                        </a:spcBef>
                        <a:spcAft>
                          <a:spcPts val="0"/>
                        </a:spcAft>
                      </a:pPr>
                      <a:r>
                        <a:rPr lang="en-ZA" sz="1800" dirty="0">
                          <a:effectLst/>
                        </a:rPr>
                        <a:t>EC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111 406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80552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80552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72%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4542">
                <a:tc>
                  <a:txBody>
                    <a:bodyPr/>
                    <a:lstStyle/>
                    <a:p>
                      <a:pPr marL="0" marR="0" algn="ctr">
                        <a:lnSpc>
                          <a:spcPct val="115000"/>
                        </a:lnSpc>
                        <a:spcBef>
                          <a:spcPts val="0"/>
                        </a:spcBef>
                        <a:spcAft>
                          <a:spcPts val="0"/>
                        </a:spcAft>
                      </a:pPr>
                      <a:r>
                        <a:rPr lang="en-ZA" sz="1800" dirty="0">
                          <a:effectLst/>
                        </a:rPr>
                        <a:t>FS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9008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9008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7095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79%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79%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4542">
                <a:tc>
                  <a:txBody>
                    <a:bodyPr/>
                    <a:lstStyle/>
                    <a:p>
                      <a:pPr marL="0" marR="0" algn="ctr">
                        <a:lnSpc>
                          <a:spcPct val="115000"/>
                        </a:lnSpc>
                        <a:spcBef>
                          <a:spcPts val="0"/>
                        </a:spcBef>
                        <a:spcAft>
                          <a:spcPts val="0"/>
                        </a:spcAft>
                      </a:pPr>
                      <a:r>
                        <a:rPr lang="en-ZA" sz="1800" dirty="0">
                          <a:effectLst/>
                        </a:rPr>
                        <a:t>GP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122801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110515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110515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90%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4542">
                <a:tc>
                  <a:txBody>
                    <a:bodyPr/>
                    <a:lstStyle/>
                    <a:p>
                      <a:pPr marL="0" marR="0" algn="ctr">
                        <a:lnSpc>
                          <a:spcPct val="115000"/>
                        </a:lnSpc>
                        <a:spcBef>
                          <a:spcPts val="0"/>
                        </a:spcBef>
                        <a:spcAft>
                          <a:spcPts val="0"/>
                        </a:spcAft>
                      </a:pPr>
                      <a:r>
                        <a:rPr lang="en-ZA" sz="1800" dirty="0">
                          <a:effectLst/>
                        </a:rPr>
                        <a:t>KZN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90 000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47747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47747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53%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4542">
                <a:tc>
                  <a:txBody>
                    <a:bodyPr/>
                    <a:lstStyle/>
                    <a:p>
                      <a:pPr marL="0" marR="0" algn="ctr">
                        <a:lnSpc>
                          <a:spcPct val="115000"/>
                        </a:lnSpc>
                        <a:spcBef>
                          <a:spcPts val="0"/>
                        </a:spcBef>
                        <a:spcAft>
                          <a:spcPts val="0"/>
                        </a:spcAft>
                      </a:pPr>
                      <a:r>
                        <a:rPr lang="en-ZA" sz="1800" dirty="0">
                          <a:effectLst/>
                        </a:rPr>
                        <a:t>LP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40268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37171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37171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92%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4542">
                <a:tc>
                  <a:txBody>
                    <a:bodyPr/>
                    <a:lstStyle/>
                    <a:p>
                      <a:pPr marL="0" marR="0" algn="ctr">
                        <a:lnSpc>
                          <a:spcPct val="115000"/>
                        </a:lnSpc>
                        <a:spcBef>
                          <a:spcPts val="0"/>
                        </a:spcBef>
                        <a:spcAft>
                          <a:spcPts val="0"/>
                        </a:spcAft>
                      </a:pPr>
                      <a:r>
                        <a:rPr lang="en-ZA" sz="1800" dirty="0">
                          <a:effectLst/>
                        </a:rPr>
                        <a:t>MP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60231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60231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60231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4542">
                <a:tc>
                  <a:txBody>
                    <a:bodyPr/>
                    <a:lstStyle/>
                    <a:p>
                      <a:pPr marL="0" marR="0" algn="ctr">
                        <a:lnSpc>
                          <a:spcPct val="115000"/>
                        </a:lnSpc>
                        <a:spcBef>
                          <a:spcPts val="0"/>
                        </a:spcBef>
                        <a:spcAft>
                          <a:spcPts val="0"/>
                        </a:spcAft>
                      </a:pPr>
                      <a:r>
                        <a:rPr lang="en-ZA" sz="1800" dirty="0">
                          <a:effectLst/>
                        </a:rPr>
                        <a:t>NC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26877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24296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24296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90%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4542">
                <a:tc>
                  <a:txBody>
                    <a:bodyPr/>
                    <a:lstStyle/>
                    <a:p>
                      <a:pPr marL="0" marR="0" algn="ctr">
                        <a:lnSpc>
                          <a:spcPct val="115000"/>
                        </a:lnSpc>
                        <a:spcBef>
                          <a:spcPts val="0"/>
                        </a:spcBef>
                        <a:spcAft>
                          <a:spcPts val="0"/>
                        </a:spcAft>
                      </a:pPr>
                      <a:r>
                        <a:rPr lang="en-ZA" sz="1800" dirty="0">
                          <a:effectLst/>
                        </a:rPr>
                        <a:t>NW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54059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42421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55849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132%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4542">
                <a:tc>
                  <a:txBody>
                    <a:bodyPr/>
                    <a:lstStyle/>
                    <a:p>
                      <a:pPr marL="0" marR="0" algn="ctr">
                        <a:lnSpc>
                          <a:spcPct val="115000"/>
                        </a:lnSpc>
                        <a:spcBef>
                          <a:spcPts val="0"/>
                        </a:spcBef>
                        <a:spcAft>
                          <a:spcPts val="0"/>
                        </a:spcAft>
                      </a:pPr>
                      <a:r>
                        <a:rPr lang="en-ZA" sz="1800" dirty="0">
                          <a:effectLst/>
                        </a:rPr>
                        <a:t>WC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59 408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58000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a:effectLst/>
                        </a:rPr>
                        <a:t>59408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4542">
                <a:tc>
                  <a:txBody>
                    <a:bodyPr/>
                    <a:lstStyle/>
                    <a:p>
                      <a:pPr marL="0" marR="0" algn="ctr">
                        <a:lnSpc>
                          <a:spcPct val="115000"/>
                        </a:lnSpc>
                        <a:spcBef>
                          <a:spcPts val="0"/>
                        </a:spcBef>
                        <a:spcAft>
                          <a:spcPts val="0"/>
                        </a:spcAft>
                      </a:pPr>
                      <a:r>
                        <a:rPr lang="en-ZA" sz="1800" dirty="0">
                          <a:effectLst/>
                        </a:rPr>
                        <a:t>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effectLst/>
                        </a:rPr>
                        <a:t>574 058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effectLst/>
                        </a:rPr>
                        <a:t>469 941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effectLst/>
                        </a:rPr>
                        <a:t>482864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smtClean="0">
                          <a:effectLst/>
                        </a:rPr>
                        <a:t>103%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smtClean="0">
                          <a:effectLst/>
                        </a:rPr>
                        <a:t>84%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Slide Number Placeholder 2"/>
          <p:cNvSpPr>
            <a:spLocks noGrp="1"/>
          </p:cNvSpPr>
          <p:nvPr>
            <p:ph type="sldNum" sz="quarter" idx="12"/>
          </p:nvPr>
        </p:nvSpPr>
        <p:spPr>
          <a:xfrm>
            <a:off x="5652120" y="6381328"/>
            <a:ext cx="2133600" cy="365125"/>
          </a:xfrm>
        </p:spPr>
        <p:txBody>
          <a:bodyPr/>
          <a:lstStyle/>
          <a:p>
            <a:fld id="{E2C0AE55-7E06-4976-960B-3D98813CB3CF}" type="slidenum">
              <a:rPr lang="en-ZA" smtClean="0"/>
              <a:pPr/>
              <a:t>23</a:t>
            </a:fld>
            <a:endParaRPr lang="en-ZA"/>
          </a:p>
        </p:txBody>
      </p:sp>
    </p:spTree>
    <p:extLst>
      <p:ext uri="{BB962C8B-B14F-4D97-AF65-F5344CB8AC3E}">
        <p14:creationId xmlns:p14="http://schemas.microsoft.com/office/powerpoint/2010/main" xmlns="" val="3248043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196106" y="297361"/>
            <a:ext cx="6670329" cy="284695"/>
          </a:xfrm>
          <a:solidFill>
            <a:schemeClr val="bg1"/>
          </a:solidFill>
        </p:spPr>
        <p:txBody>
          <a:bodyPr>
            <a:noAutofit/>
          </a:bodyPr>
          <a:lstStyle/>
          <a:p>
            <a:r>
              <a:rPr lang="en-ZA" altLang="en-US" sz="2372" b="1" dirty="0" smtClean="0">
                <a:solidFill>
                  <a:schemeClr val="accent2">
                    <a:lumMod val="75000"/>
                  </a:schemeClr>
                </a:solidFill>
                <a:latin typeface="Arial" panose="020B0604020202020204" pitchFamily="34" charset="0"/>
                <a:cs typeface="Arial" panose="020B0604020202020204" pitchFamily="34" charset="0"/>
              </a:rPr>
              <a:t>FINANCIAL PERFORMANCE 2015/16-2016/17 </a:t>
            </a:r>
            <a:endParaRPr lang="en-ZA" altLang="en-US" sz="2372" b="1" dirty="0">
              <a:solidFill>
                <a:schemeClr val="accent2">
                  <a:lumMod val="75000"/>
                </a:schemeClr>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2547447194"/>
              </p:ext>
            </p:extLst>
          </p:nvPr>
        </p:nvGraphicFramePr>
        <p:xfrm>
          <a:off x="107501" y="692696"/>
          <a:ext cx="9001003" cy="5544620"/>
        </p:xfrm>
        <a:graphic>
          <a:graphicData uri="http://schemas.openxmlformats.org/drawingml/2006/table">
            <a:tbl>
              <a:tblPr/>
              <a:tblGrid>
                <a:gridCol w="1080123"/>
                <a:gridCol w="1440160"/>
                <a:gridCol w="1512168"/>
                <a:gridCol w="1171503"/>
                <a:gridCol w="1402673"/>
                <a:gridCol w="1322847"/>
                <a:gridCol w="1071529"/>
              </a:tblGrid>
              <a:tr h="391779">
                <a:tc gridSpan="4">
                  <a:txBody>
                    <a:bodyPr/>
                    <a:lstStyle/>
                    <a:p>
                      <a:pPr algn="ctr" fontAlgn="ctr"/>
                      <a:r>
                        <a:rPr lang="en-US" sz="1100" b="1" i="0" u="none" strike="noStrike" dirty="0">
                          <a:solidFill>
                            <a:srgbClr val="000000"/>
                          </a:solidFill>
                          <a:effectLst/>
                          <a:latin typeface="Arial" panose="020B0604020202020204" pitchFamily="34" charset="0"/>
                        </a:rPr>
                        <a:t>Budget  and expenditure  2015-16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1100" b="1" i="0" u="none" strike="noStrike" dirty="0">
                          <a:solidFill>
                            <a:srgbClr val="000000"/>
                          </a:solidFill>
                          <a:effectLst/>
                          <a:latin typeface="Arial" panose="020B0604020202020204" pitchFamily="34" charset="0"/>
                        </a:rPr>
                        <a:t>Budget and expenditure 2016/17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tc hMerge="1">
                  <a:txBody>
                    <a:bodyPr/>
                    <a:lstStyle/>
                    <a:p>
                      <a:endParaRPr lang="en-US"/>
                    </a:p>
                  </a:txBody>
                  <a:tcPr/>
                </a:tc>
              </a:tr>
              <a:tr h="1119371">
                <a:tc>
                  <a:txBody>
                    <a:bodyPr/>
                    <a:lstStyle/>
                    <a:p>
                      <a:pPr algn="l" fontAlgn="ctr"/>
                      <a:r>
                        <a:rPr lang="en-US" sz="1100" b="1" i="0" u="none" strike="noStrike" dirty="0">
                          <a:solidFill>
                            <a:srgbClr val="000000"/>
                          </a:solidFill>
                          <a:effectLst/>
                          <a:latin typeface="Arial" panose="020B0604020202020204" pitchFamily="34" charset="0"/>
                          <a:cs typeface="Arial" panose="020B0604020202020204" pitchFamily="34" charset="0"/>
                        </a:rPr>
                        <a:t>PROVINCE NAME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fontAlgn="ctr"/>
                      <a:r>
                        <a:rPr lang="en-US" sz="1100" b="1" i="0" u="none" strike="noStrike" dirty="0">
                          <a:solidFill>
                            <a:srgbClr val="000000"/>
                          </a:solidFill>
                          <a:effectLst/>
                          <a:latin typeface="Arial" panose="020B0604020202020204" pitchFamily="34" charset="0"/>
                          <a:cs typeface="Arial" panose="020B0604020202020204" pitchFamily="34" charset="0"/>
                        </a:rPr>
                        <a:t>Budget allocation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fontAlgn="ctr"/>
                      <a:r>
                        <a:rPr lang="en-US" sz="1100" b="1" i="0" u="none" strike="noStrike" dirty="0">
                          <a:solidFill>
                            <a:srgbClr val="000000"/>
                          </a:solidFill>
                          <a:effectLst/>
                          <a:latin typeface="Arial" panose="020B0604020202020204" pitchFamily="34" charset="0"/>
                          <a:cs typeface="Arial" panose="020B0604020202020204" pitchFamily="34" charset="0"/>
                        </a:rPr>
                        <a:t>Actual expenditure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fontAlgn="ctr"/>
                      <a:r>
                        <a:rPr lang="en-US" sz="1100" b="1" i="0" u="none" strike="noStrike" dirty="0">
                          <a:solidFill>
                            <a:srgbClr val="000000"/>
                          </a:solidFill>
                          <a:effectLst/>
                          <a:latin typeface="Arial" panose="020B0604020202020204" pitchFamily="34" charset="0"/>
                          <a:cs typeface="Arial" panose="020B0604020202020204" pitchFamily="34" charset="0"/>
                        </a:rPr>
                        <a:t>Actual expenditure%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fontAlgn="ctr"/>
                      <a:r>
                        <a:rPr lang="en-US" sz="1100" b="1" i="0" u="none" strike="noStrike" dirty="0">
                          <a:solidFill>
                            <a:srgbClr val="000000"/>
                          </a:solidFill>
                          <a:effectLst/>
                          <a:latin typeface="Arial" panose="020B0604020202020204" pitchFamily="34" charset="0"/>
                          <a:cs typeface="Arial" panose="020B0604020202020204" pitchFamily="34" charset="0"/>
                        </a:rPr>
                        <a:t>Budget allocation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fontAlgn="ctr"/>
                      <a:r>
                        <a:rPr lang="en-US" sz="1100" b="1" i="0" u="none" strike="noStrike" dirty="0">
                          <a:solidFill>
                            <a:srgbClr val="000000"/>
                          </a:solidFill>
                          <a:effectLst/>
                          <a:latin typeface="Arial" panose="020B0604020202020204" pitchFamily="34" charset="0"/>
                          <a:cs typeface="Arial" panose="020B0604020202020204" pitchFamily="34" charset="0"/>
                        </a:rPr>
                        <a:t>Actual expenditure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fontAlgn="ctr"/>
                      <a:r>
                        <a:rPr lang="en-US" sz="1100" b="1" i="0" u="none" strike="noStrike" dirty="0">
                          <a:solidFill>
                            <a:srgbClr val="000000"/>
                          </a:solidFill>
                          <a:effectLst/>
                          <a:latin typeface="Arial" panose="020B0604020202020204" pitchFamily="34" charset="0"/>
                          <a:cs typeface="Arial" panose="020B0604020202020204" pitchFamily="34" charset="0"/>
                        </a:rPr>
                        <a:t>Actual expenditure%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r>
              <a:tr h="373124">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Eastern Cape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 R    432,000,000.00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rial" panose="020B0604020202020204" pitchFamily="34" charset="0"/>
                          <a:cs typeface="Arial" panose="020B0604020202020204" pitchFamily="34" charset="0"/>
                        </a:rPr>
                        <a:t> R        450,618,478.00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0" i="0" u="none" strike="noStrike">
                          <a:solidFill>
                            <a:srgbClr val="000000"/>
                          </a:solidFill>
                          <a:effectLst/>
                          <a:latin typeface="Arial" panose="020B0604020202020204" pitchFamily="34" charset="0"/>
                          <a:cs typeface="Arial" panose="020B0604020202020204" pitchFamily="34" charset="0"/>
                        </a:rPr>
                        <a:t>104.31%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R 435,000,000.00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R 460,706,460.13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105.91%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124">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Free State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 R      40,000,000.00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 R            9,847,939.35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0" i="0" u="none" strike="noStrike" dirty="0">
                          <a:solidFill>
                            <a:srgbClr val="000000"/>
                          </a:solidFill>
                          <a:effectLst/>
                          <a:latin typeface="Arial" panose="020B0604020202020204" pitchFamily="34" charset="0"/>
                          <a:cs typeface="Arial" panose="020B0604020202020204" pitchFamily="34" charset="0"/>
                        </a:rPr>
                        <a:t>24.62%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40,000,000.00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R 50,419,489.27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126.05%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124">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Gauteng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 R    461,000,000.00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 R        461,000,000.00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0" i="0" u="none" strike="noStrike">
                          <a:solidFill>
                            <a:srgbClr val="000000"/>
                          </a:solidFill>
                          <a:effectLst/>
                          <a:latin typeface="Arial" panose="020B0604020202020204" pitchFamily="34" charset="0"/>
                          <a:cs typeface="Arial" panose="020B060402020202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535,896,000.00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R 681,216,162.56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127.12%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124">
                <a:tc>
                  <a:txBody>
                    <a:bodyPr/>
                    <a:lstStyle/>
                    <a:p>
                      <a:pPr algn="l" fontAlgn="ctr"/>
                      <a:r>
                        <a:rPr lang="en-US" sz="1100" b="0" i="0" u="none" strike="noStrike" dirty="0" err="1">
                          <a:solidFill>
                            <a:srgbClr val="000000"/>
                          </a:solidFill>
                          <a:effectLst/>
                          <a:latin typeface="Arial" panose="020B0604020202020204" pitchFamily="34" charset="0"/>
                          <a:cs typeface="Arial" panose="020B0604020202020204" pitchFamily="34" charset="0"/>
                        </a:rPr>
                        <a:t>Kwazulu</a:t>
                      </a:r>
                      <a:r>
                        <a:rPr lang="en-US" sz="1100" b="0" i="0" u="none" strike="noStrike" dirty="0">
                          <a:solidFill>
                            <a:srgbClr val="000000"/>
                          </a:solidFill>
                          <a:effectLst/>
                          <a:latin typeface="Arial" panose="020B0604020202020204" pitchFamily="34" charset="0"/>
                          <a:cs typeface="Arial" panose="020B0604020202020204" pitchFamily="34" charset="0"/>
                        </a:rPr>
                        <a:t> Natal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 R    185,976,000.00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 R          52,483,535.39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0" i="0" u="none" strike="noStrike">
                          <a:solidFill>
                            <a:srgbClr val="000000"/>
                          </a:solidFill>
                          <a:effectLst/>
                          <a:latin typeface="Arial" panose="020B0604020202020204" pitchFamily="34" charset="0"/>
                          <a:cs typeface="Arial" panose="020B0604020202020204" pitchFamily="34" charset="0"/>
                        </a:rPr>
                        <a:t>28.22%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186,000,000.00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R 68,995,857.15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37.09%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124">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Limpopo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 R    141,103,000.00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rial" panose="020B0604020202020204" pitchFamily="34" charset="0"/>
                          <a:cs typeface="Arial" panose="020B0604020202020204" pitchFamily="34" charset="0"/>
                        </a:rPr>
                        <a:t> R          50,555,000.00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0" i="0" u="none" strike="noStrike" dirty="0">
                          <a:solidFill>
                            <a:srgbClr val="000000"/>
                          </a:solidFill>
                          <a:effectLst/>
                          <a:latin typeface="Arial" panose="020B0604020202020204" pitchFamily="34" charset="0"/>
                          <a:cs typeface="Arial" panose="020B0604020202020204" pitchFamily="34" charset="0"/>
                        </a:rPr>
                        <a:t>35.83%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226,691,000.00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218,555,692.86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96.41%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124">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Mpumalanga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 R    441,622,000.00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rial" panose="020B0604020202020204" pitchFamily="34" charset="0"/>
                          <a:cs typeface="Arial" panose="020B0604020202020204" pitchFamily="34" charset="0"/>
                        </a:rPr>
                        <a:t> R        484,904,664.10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0" i="0" u="none" strike="noStrike" dirty="0">
                          <a:solidFill>
                            <a:srgbClr val="000000"/>
                          </a:solidFill>
                          <a:effectLst/>
                          <a:latin typeface="Arial" panose="020B0604020202020204" pitchFamily="34" charset="0"/>
                          <a:cs typeface="Arial" panose="020B0604020202020204" pitchFamily="34" charset="0"/>
                        </a:rPr>
                        <a:t>109.80%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R 455,329,000.00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448,334,259.75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98.46%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124">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Northern Cape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 R    125,359,000.00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rial" panose="020B0604020202020204" pitchFamily="34" charset="0"/>
                          <a:cs typeface="Arial" panose="020B0604020202020204" pitchFamily="34" charset="0"/>
                        </a:rPr>
                        <a:t> R          28,265,500.00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0" i="0" u="none" strike="noStrike">
                          <a:solidFill>
                            <a:srgbClr val="000000"/>
                          </a:solidFill>
                          <a:effectLst/>
                          <a:latin typeface="Arial" panose="020B0604020202020204" pitchFamily="34" charset="0"/>
                          <a:cs typeface="Arial" panose="020B0604020202020204" pitchFamily="34" charset="0"/>
                        </a:rPr>
                        <a:t>22.55%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121,524,000.00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86,528,696.44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71.20%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124">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North West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 R    264,466,000.00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rial" panose="020B0604020202020204" pitchFamily="34" charset="0"/>
                          <a:cs typeface="Arial" panose="020B0604020202020204" pitchFamily="34" charset="0"/>
                        </a:rPr>
                        <a:t> R        248,316,721.95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0" i="0" u="none" strike="noStrike">
                          <a:solidFill>
                            <a:srgbClr val="000000"/>
                          </a:solidFill>
                          <a:effectLst/>
                          <a:latin typeface="Arial" panose="020B0604020202020204" pitchFamily="34" charset="0"/>
                          <a:cs typeface="Arial" panose="020B0604020202020204" pitchFamily="34" charset="0"/>
                        </a:rPr>
                        <a:t>93.89%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272,640,000.00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272,139,395.26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99.82%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3124">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Western Cape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 R    270,138,000.00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Arial" panose="020B0604020202020204" pitchFamily="34" charset="0"/>
                          <a:cs typeface="Arial" panose="020B0604020202020204" pitchFamily="34" charset="0"/>
                        </a:rPr>
                        <a:t> R        307,514,666.00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100" b="0" i="0" u="none" strike="noStrike">
                          <a:solidFill>
                            <a:srgbClr val="000000"/>
                          </a:solidFill>
                          <a:effectLst/>
                          <a:latin typeface="Arial" panose="020B0604020202020204" pitchFamily="34" charset="0"/>
                          <a:cs typeface="Arial" panose="020B0604020202020204" pitchFamily="34" charset="0"/>
                        </a:rPr>
                        <a:t>113.84%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359,755,000.00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329,298,018.00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a:solidFill>
                            <a:srgbClr val="000000"/>
                          </a:solidFill>
                          <a:effectLst/>
                          <a:latin typeface="Arial" panose="020B0604020202020204" pitchFamily="34" charset="0"/>
                          <a:cs typeface="Arial" panose="020B0604020202020204" pitchFamily="34" charset="0"/>
                        </a:rPr>
                        <a:t>91.53%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75354">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 R   2,361,664,000.00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 R   2,093,506,504.79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a:solidFill>
                            <a:srgbClr val="000000"/>
                          </a:solidFill>
                          <a:effectLst/>
                          <a:latin typeface="Arial" panose="020B0604020202020204" pitchFamily="34" charset="0"/>
                          <a:cs typeface="Arial" panose="020B0604020202020204" pitchFamily="34" charset="0"/>
                        </a:rPr>
                        <a:t>88.65%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R 2,632,835,000.00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 2,616,194,031.42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99.37%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sp>
        <p:nvSpPr>
          <p:cNvPr id="4" name="Slide Number Placeholder 2"/>
          <p:cNvSpPr>
            <a:spLocks noGrp="1"/>
          </p:cNvSpPr>
          <p:nvPr>
            <p:ph type="sldNum" sz="quarter" idx="12"/>
          </p:nvPr>
        </p:nvSpPr>
        <p:spPr>
          <a:xfrm>
            <a:off x="5652120" y="6381328"/>
            <a:ext cx="2133600" cy="365125"/>
          </a:xfrm>
        </p:spPr>
        <p:txBody>
          <a:bodyPr/>
          <a:lstStyle/>
          <a:p>
            <a:fld id="{E2C0AE55-7E06-4976-960B-3D98813CB3CF}" type="slidenum">
              <a:rPr lang="en-ZA" smtClean="0"/>
              <a:pPr/>
              <a:t>24</a:t>
            </a:fld>
            <a:endParaRPr lang="en-ZA"/>
          </a:p>
        </p:txBody>
      </p:sp>
    </p:spTree>
    <p:extLst>
      <p:ext uri="{BB962C8B-B14F-4D97-AF65-F5344CB8AC3E}">
        <p14:creationId xmlns:p14="http://schemas.microsoft.com/office/powerpoint/2010/main" xmlns="" val="28905920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08720"/>
          </a:xfrm>
        </p:spPr>
        <p:txBody>
          <a:bodyPr>
            <a:normAutofit/>
          </a:bodyPr>
          <a:lstStyle/>
          <a:p>
            <a:r>
              <a:rPr lang="en-US" b="1" dirty="0">
                <a:solidFill>
                  <a:schemeClr val="accent2">
                    <a:lumMod val="75000"/>
                  </a:schemeClr>
                </a:solidFill>
              </a:rPr>
              <a:t>FINANCIAL PERFORMANCE </a:t>
            </a:r>
            <a:r>
              <a:rPr lang="en-US" b="1" dirty="0" smtClean="0">
                <a:solidFill>
                  <a:schemeClr val="accent2">
                    <a:lumMod val="75000"/>
                  </a:schemeClr>
                </a:solidFill>
              </a:rPr>
              <a:t>Q3 </a:t>
            </a:r>
            <a:endParaRPr lang="en-ZA" b="1"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25</a:t>
            </a:fld>
            <a:endParaRPr lang="en-ZA" dirty="0">
              <a:solidFill>
                <a:prstClr val="black">
                  <a:tint val="75000"/>
                </a:prst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51788912"/>
              </p:ext>
            </p:extLst>
          </p:nvPr>
        </p:nvGraphicFramePr>
        <p:xfrm>
          <a:off x="179512" y="902202"/>
          <a:ext cx="8784976" cy="5479130"/>
        </p:xfrm>
        <a:graphic>
          <a:graphicData uri="http://schemas.openxmlformats.org/drawingml/2006/table">
            <a:tbl>
              <a:tblPr firstRow="1" firstCol="1" bandRow="1">
                <a:tableStyleId>{21E4AEA4-8DFA-4A89-87EB-49C32662AFE0}</a:tableStyleId>
              </a:tblPr>
              <a:tblGrid>
                <a:gridCol w="1281573"/>
                <a:gridCol w="2046383"/>
                <a:gridCol w="2025712"/>
                <a:gridCol w="1689459"/>
                <a:gridCol w="1741849"/>
              </a:tblGrid>
              <a:tr h="384315">
                <a:tc gridSpan="5">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18002">
                <a:tc>
                  <a:txBody>
                    <a:bodyPr/>
                    <a:lstStyle/>
                    <a:p>
                      <a:pPr marL="0" marR="0">
                        <a:lnSpc>
                          <a:spcPct val="115000"/>
                        </a:lnSpc>
                        <a:spcBef>
                          <a:spcPts val="0"/>
                        </a:spcBef>
                        <a:spcAft>
                          <a:spcPts val="0"/>
                        </a:spcAft>
                      </a:pPr>
                      <a:r>
                        <a:rPr lang="en-ZA" sz="1800" dirty="0">
                          <a:effectLst/>
                        </a:rPr>
                        <a:t>PROVINCE NAME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ZA" sz="1800" b="1" dirty="0">
                          <a:effectLst/>
                        </a:rPr>
                        <a:t>ANNUAL BUDGET 2017/18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ZA" sz="1800" b="1" dirty="0">
                          <a:effectLst/>
                        </a:rPr>
                        <a:t>ADJUSTED BUDGET 2017/18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ZA" sz="1800" b="1" dirty="0">
                          <a:effectLst/>
                        </a:rPr>
                        <a:t>EXPENDITURE TO DATE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ZA" sz="1800" b="1" dirty="0">
                          <a:effectLst/>
                        </a:rPr>
                        <a:t>% OF EXPENDITURE TO DATE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9757">
                <a:tc>
                  <a:txBody>
                    <a:bodyPr/>
                    <a:lstStyle/>
                    <a:p>
                      <a:pPr marL="0" marR="0">
                        <a:lnSpc>
                          <a:spcPct val="115000"/>
                        </a:lnSpc>
                        <a:spcBef>
                          <a:spcPts val="0"/>
                        </a:spcBef>
                        <a:spcAft>
                          <a:spcPts val="0"/>
                        </a:spcAft>
                      </a:pPr>
                      <a:r>
                        <a:rPr lang="en-ZA" sz="1800" dirty="0">
                          <a:effectLst/>
                        </a:rPr>
                        <a:t>EC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462 000 000.00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475 303 232.00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406 145 320.85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85.45%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9757">
                <a:tc>
                  <a:txBody>
                    <a:bodyPr/>
                    <a:lstStyle/>
                    <a:p>
                      <a:pPr marL="0" marR="0">
                        <a:lnSpc>
                          <a:spcPct val="115000"/>
                        </a:lnSpc>
                        <a:spcBef>
                          <a:spcPts val="0"/>
                        </a:spcBef>
                        <a:spcAft>
                          <a:spcPts val="0"/>
                        </a:spcAft>
                      </a:pPr>
                      <a:r>
                        <a:rPr lang="en-ZA" sz="1800" dirty="0">
                          <a:effectLst/>
                        </a:rPr>
                        <a:t>FS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40 000 000.00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50 000 000.00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47 907 198.52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95.81%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9757">
                <a:tc>
                  <a:txBody>
                    <a:bodyPr/>
                    <a:lstStyle/>
                    <a:p>
                      <a:pPr marL="0" marR="0">
                        <a:lnSpc>
                          <a:spcPct val="115000"/>
                        </a:lnSpc>
                        <a:spcBef>
                          <a:spcPts val="0"/>
                        </a:spcBef>
                        <a:spcAft>
                          <a:spcPts val="0"/>
                        </a:spcAft>
                      </a:pPr>
                      <a:r>
                        <a:rPr lang="en-ZA" sz="1800" dirty="0">
                          <a:effectLst/>
                        </a:rPr>
                        <a:t>GP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779 184 000.00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779 184 000.00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624 198 125.70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80.11%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9757">
                <a:tc>
                  <a:txBody>
                    <a:bodyPr/>
                    <a:lstStyle/>
                    <a:p>
                      <a:pPr marL="0" marR="0">
                        <a:lnSpc>
                          <a:spcPct val="115000"/>
                        </a:lnSpc>
                        <a:spcBef>
                          <a:spcPts val="0"/>
                        </a:spcBef>
                        <a:spcAft>
                          <a:spcPts val="0"/>
                        </a:spcAft>
                      </a:pPr>
                      <a:r>
                        <a:rPr lang="en-ZA" sz="1800" dirty="0">
                          <a:effectLst/>
                        </a:rPr>
                        <a:t>KZN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195 000 000.00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195 000 000.00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195 734 014.20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100.38%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9757">
                <a:tc>
                  <a:txBody>
                    <a:bodyPr/>
                    <a:lstStyle/>
                    <a:p>
                      <a:pPr marL="0" marR="0">
                        <a:lnSpc>
                          <a:spcPct val="115000"/>
                        </a:lnSpc>
                        <a:spcBef>
                          <a:spcPts val="0"/>
                        </a:spcBef>
                        <a:spcAft>
                          <a:spcPts val="0"/>
                        </a:spcAft>
                      </a:pPr>
                      <a:r>
                        <a:rPr lang="en-ZA" sz="1800" dirty="0">
                          <a:effectLst/>
                        </a:rPr>
                        <a:t>LP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274 223 000.00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274 223 000.00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227 421 094.35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82.93%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9757">
                <a:tc>
                  <a:txBody>
                    <a:bodyPr/>
                    <a:lstStyle/>
                    <a:p>
                      <a:pPr marL="0" marR="0">
                        <a:lnSpc>
                          <a:spcPct val="115000"/>
                        </a:lnSpc>
                        <a:spcBef>
                          <a:spcPts val="0"/>
                        </a:spcBef>
                        <a:spcAft>
                          <a:spcPts val="0"/>
                        </a:spcAft>
                      </a:pPr>
                      <a:r>
                        <a:rPr lang="en-ZA" sz="1800" dirty="0">
                          <a:effectLst/>
                        </a:rPr>
                        <a:t>MP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476 914 000.00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476 914 000.00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329 872 610.99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69.17%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9757">
                <a:tc>
                  <a:txBody>
                    <a:bodyPr/>
                    <a:lstStyle/>
                    <a:p>
                      <a:pPr marL="0" marR="0">
                        <a:lnSpc>
                          <a:spcPct val="115000"/>
                        </a:lnSpc>
                        <a:spcBef>
                          <a:spcPts val="0"/>
                        </a:spcBef>
                        <a:spcAft>
                          <a:spcPts val="0"/>
                        </a:spcAft>
                      </a:pPr>
                      <a:r>
                        <a:rPr lang="en-ZA" sz="1800" dirty="0">
                          <a:effectLst/>
                        </a:rPr>
                        <a:t>NC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125 310 000.00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125 310 000.00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83 151 915.68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66.36%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9757">
                <a:tc>
                  <a:txBody>
                    <a:bodyPr/>
                    <a:lstStyle/>
                    <a:p>
                      <a:pPr marL="0" marR="0">
                        <a:lnSpc>
                          <a:spcPct val="115000"/>
                        </a:lnSpc>
                        <a:spcBef>
                          <a:spcPts val="0"/>
                        </a:spcBef>
                        <a:spcAft>
                          <a:spcPts val="0"/>
                        </a:spcAft>
                      </a:pPr>
                      <a:r>
                        <a:rPr lang="en-ZA" sz="1800" dirty="0">
                          <a:effectLst/>
                        </a:rPr>
                        <a:t>NW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287 100 000.00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287 100 000.00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145 572 329.51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50.70%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59000">
                <a:tc>
                  <a:txBody>
                    <a:bodyPr/>
                    <a:lstStyle/>
                    <a:p>
                      <a:pPr marL="0" marR="0">
                        <a:lnSpc>
                          <a:spcPct val="115000"/>
                        </a:lnSpc>
                        <a:spcBef>
                          <a:spcPts val="0"/>
                        </a:spcBef>
                        <a:spcAft>
                          <a:spcPts val="0"/>
                        </a:spcAft>
                      </a:pPr>
                      <a:r>
                        <a:rPr lang="en-ZA" sz="1800" dirty="0">
                          <a:effectLst/>
                        </a:rPr>
                        <a:t>WC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380 047 000.00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a:effectLst/>
                        </a:rPr>
                        <a:t>R 351 145 000.00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dirty="0">
                          <a:effectLst/>
                        </a:rPr>
                        <a:t>R 264 394 028.00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400" dirty="0">
                          <a:effectLst/>
                        </a:rPr>
                        <a:t>75.29%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9757">
                <a:tc>
                  <a:txBody>
                    <a:bodyPr/>
                    <a:lstStyle/>
                    <a:p>
                      <a:pPr marL="0" marR="0">
                        <a:lnSpc>
                          <a:spcPct val="115000"/>
                        </a:lnSpc>
                        <a:spcBef>
                          <a:spcPts val="0"/>
                        </a:spcBef>
                        <a:spcAft>
                          <a:spcPts val="0"/>
                        </a:spcAft>
                      </a:pPr>
                      <a:r>
                        <a:rPr lang="en-ZA" sz="1800" dirty="0">
                          <a:effectLst/>
                        </a:rPr>
                        <a:t>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b="1" dirty="0">
                          <a:effectLst/>
                        </a:rPr>
                        <a:t>R 3 019 778 000.00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b="1" dirty="0">
                          <a:effectLst/>
                        </a:rPr>
                        <a:t>R 3 014 179 232.00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ZA" sz="1400" b="1" dirty="0">
                          <a:effectLst/>
                        </a:rPr>
                        <a:t>R 2 324 396 637.80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77.11%</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xmlns="" val="855315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Content Placeholder 2"/>
          <p:cNvSpPr>
            <a:spLocks noGrp="1"/>
          </p:cNvSpPr>
          <p:nvPr>
            <p:ph idx="1"/>
          </p:nvPr>
        </p:nvSpPr>
        <p:spPr>
          <a:xfrm>
            <a:off x="251520" y="1103338"/>
            <a:ext cx="8266047" cy="5480346"/>
          </a:xfrm>
        </p:spPr>
        <p:txBody>
          <a:bodyPr>
            <a:normAutofit fontScale="25000" lnSpcReduction="20000"/>
          </a:bodyPr>
          <a:lstStyle/>
          <a:p>
            <a:pPr algn="just">
              <a:lnSpc>
                <a:spcPct val="120000"/>
              </a:lnSpc>
              <a:buFont typeface="Wingdings" panose="05000000000000000000" pitchFamily="2" charset="2"/>
              <a:buChar char="Ø"/>
            </a:pPr>
            <a:r>
              <a:rPr lang="en-US" sz="7423" dirty="0">
                <a:latin typeface="Arial" panose="020B0604020202020204" pitchFamily="34" charset="0"/>
                <a:cs typeface="Arial" panose="020B0604020202020204" pitchFamily="34" charset="0"/>
              </a:rPr>
              <a:t>The Standing Committee on Appropriations made the recommendations that the National Treasury in partnership with the Department of Basic Education, Department of Performance, Monitoring and Evaluation, Civil Society </a:t>
            </a:r>
            <a:r>
              <a:rPr lang="en-US" sz="7423" dirty="0" smtClean="0">
                <a:latin typeface="Arial" panose="020B0604020202020204" pitchFamily="34" charset="0"/>
                <a:cs typeface="Arial" panose="020B0604020202020204" pitchFamily="34" charset="0"/>
              </a:rPr>
              <a:t>do an </a:t>
            </a:r>
            <a:r>
              <a:rPr lang="en-US" sz="7423" b="1" dirty="0">
                <a:latin typeface="Arial" panose="020B0604020202020204" pitchFamily="34" charset="0"/>
                <a:cs typeface="Arial" panose="020B0604020202020204" pitchFamily="34" charset="0"/>
              </a:rPr>
              <a:t>assessment of the efficacy of funding </a:t>
            </a:r>
            <a:r>
              <a:rPr lang="en-US" sz="7423" dirty="0">
                <a:latin typeface="Arial" panose="020B0604020202020204" pitchFamily="34" charset="0"/>
                <a:cs typeface="Arial" panose="020B0604020202020204" pitchFamily="34" charset="0"/>
              </a:rPr>
              <a:t>and a </a:t>
            </a:r>
            <a:r>
              <a:rPr lang="en-US" sz="7423" b="1" dirty="0">
                <a:latin typeface="Arial" panose="020B0604020202020204" pitchFamily="34" charset="0"/>
                <a:cs typeface="Arial" panose="020B0604020202020204" pitchFamily="34" charset="0"/>
              </a:rPr>
              <a:t>comprehensive evaluation of spend</a:t>
            </a:r>
            <a:r>
              <a:rPr lang="en-US" sz="7423" dirty="0">
                <a:latin typeface="Arial" panose="020B0604020202020204" pitchFamily="34" charset="0"/>
                <a:cs typeface="Arial" panose="020B0604020202020204" pitchFamily="34" charset="0"/>
              </a:rPr>
              <a:t>ing and </a:t>
            </a:r>
            <a:r>
              <a:rPr lang="en-US" sz="7423" b="1" dirty="0">
                <a:latin typeface="Arial" panose="020B0604020202020204" pitchFamily="34" charset="0"/>
                <a:cs typeface="Arial" panose="020B0604020202020204" pitchFamily="34" charset="0"/>
              </a:rPr>
              <a:t>implementation of the scholar transport </a:t>
            </a:r>
            <a:r>
              <a:rPr lang="en-US" sz="7423" dirty="0">
                <a:latin typeface="Arial" panose="020B0604020202020204" pitchFamily="34" charset="0"/>
                <a:cs typeface="Arial" panose="020B0604020202020204" pitchFamily="34" charset="0"/>
              </a:rPr>
              <a:t>programme be undertaken. </a:t>
            </a:r>
          </a:p>
          <a:p>
            <a:pPr algn="just">
              <a:lnSpc>
                <a:spcPct val="120000"/>
              </a:lnSpc>
              <a:buFont typeface="Wingdings" panose="05000000000000000000" pitchFamily="2" charset="2"/>
              <a:buChar char="Ø"/>
            </a:pPr>
            <a:r>
              <a:rPr lang="en-GB" sz="7423" dirty="0" smtClean="0">
                <a:latin typeface="Arial" panose="020B0604020202020204" pitchFamily="34" charset="0"/>
                <a:cs typeface="Arial" panose="020B0604020202020204" pitchFamily="34" charset="0"/>
              </a:rPr>
              <a:t>The </a:t>
            </a:r>
            <a:r>
              <a:rPr lang="en-GB" sz="7423" dirty="0">
                <a:latin typeface="Arial" panose="020B0604020202020204" pitchFamily="34" charset="0"/>
                <a:cs typeface="Arial" panose="020B0604020202020204" pitchFamily="34" charset="0"/>
              </a:rPr>
              <a:t>purpose of this evaluation is to </a:t>
            </a:r>
            <a:r>
              <a:rPr lang="en-GB" sz="7423" b="1" dirty="0">
                <a:latin typeface="Arial" panose="020B0604020202020204" pitchFamily="34" charset="0"/>
                <a:cs typeface="Arial" panose="020B0604020202020204" pitchFamily="34" charset="0"/>
              </a:rPr>
              <a:t>assess the implementation </a:t>
            </a:r>
            <a:r>
              <a:rPr lang="en-GB" sz="7423" dirty="0">
                <a:latin typeface="Arial" panose="020B0604020202020204" pitchFamily="34" charset="0"/>
                <a:cs typeface="Arial" panose="020B0604020202020204" pitchFamily="34" charset="0"/>
              </a:rPr>
              <a:t>of the scholar transport programme, the </a:t>
            </a:r>
            <a:r>
              <a:rPr lang="en-GB" sz="7423" b="1" dirty="0">
                <a:latin typeface="Arial" panose="020B0604020202020204" pitchFamily="34" charset="0"/>
                <a:cs typeface="Arial" panose="020B0604020202020204" pitchFamily="34" charset="0"/>
              </a:rPr>
              <a:t>efficacy of the funding model </a:t>
            </a:r>
            <a:r>
              <a:rPr lang="en-GB" sz="7423" dirty="0">
                <a:latin typeface="Arial" panose="020B0604020202020204" pitchFamily="34" charset="0"/>
                <a:cs typeface="Arial" panose="020B0604020202020204" pitchFamily="34" charset="0"/>
              </a:rPr>
              <a:t>and whether learners are </a:t>
            </a:r>
            <a:r>
              <a:rPr lang="en-GB" sz="7423" b="1" dirty="0">
                <a:latin typeface="Arial" panose="020B0604020202020204" pitchFamily="34" charset="0"/>
                <a:cs typeface="Arial" panose="020B0604020202020204" pitchFamily="34" charset="0"/>
              </a:rPr>
              <a:t>transported safely </a:t>
            </a:r>
            <a:r>
              <a:rPr lang="en-GB" sz="7423" dirty="0">
                <a:latin typeface="Arial" panose="020B0604020202020204" pitchFamily="34" charset="0"/>
                <a:cs typeface="Arial" panose="020B0604020202020204" pitchFamily="34" charset="0"/>
              </a:rPr>
              <a:t>and on time. Additionally, this evaluation should show </a:t>
            </a:r>
            <a:r>
              <a:rPr lang="en-GB" sz="7423" b="1" dirty="0">
                <a:latin typeface="Arial" panose="020B0604020202020204" pitchFamily="34" charset="0"/>
                <a:cs typeface="Arial" panose="020B0604020202020204" pitchFamily="34" charset="0"/>
              </a:rPr>
              <a:t>how funding and expenditure</a:t>
            </a:r>
            <a:r>
              <a:rPr lang="en-GB" sz="7423" dirty="0">
                <a:latin typeface="Arial" panose="020B0604020202020204" pitchFamily="34" charset="0"/>
                <a:cs typeface="Arial" panose="020B0604020202020204" pitchFamily="34" charset="0"/>
              </a:rPr>
              <a:t> impacts on the programme.</a:t>
            </a:r>
          </a:p>
          <a:p>
            <a:pPr algn="just">
              <a:lnSpc>
                <a:spcPct val="120000"/>
              </a:lnSpc>
              <a:buFont typeface="Wingdings" panose="05000000000000000000" pitchFamily="2" charset="2"/>
              <a:buChar char="Ø"/>
            </a:pPr>
            <a:r>
              <a:rPr lang="en-US" sz="7423" dirty="0" smtClean="0">
                <a:latin typeface="Arial" panose="020B0604020202020204" pitchFamily="34" charset="0"/>
                <a:cs typeface="Arial" panose="020B0604020202020204" pitchFamily="34" charset="0"/>
              </a:rPr>
              <a:t>The </a:t>
            </a:r>
            <a:r>
              <a:rPr lang="en-US" sz="7423" dirty="0">
                <a:latin typeface="Arial" panose="020B0604020202020204" pitchFamily="34" charset="0"/>
                <a:cs typeface="Arial" panose="020B0604020202020204" pitchFamily="34" charset="0"/>
              </a:rPr>
              <a:t>evaluation will encompass the </a:t>
            </a:r>
            <a:r>
              <a:rPr lang="en-US" sz="7423" b="1" dirty="0">
                <a:latin typeface="Arial" panose="020B0604020202020204" pitchFamily="34" charset="0"/>
                <a:cs typeface="Arial" panose="020B0604020202020204" pitchFamily="34" charset="0"/>
              </a:rPr>
              <a:t>mandate and reach </a:t>
            </a:r>
            <a:r>
              <a:rPr lang="en-US" sz="7423" dirty="0">
                <a:latin typeface="Arial" panose="020B0604020202020204" pitchFamily="34" charset="0"/>
                <a:cs typeface="Arial" panose="020B0604020202020204" pitchFamily="34" charset="0"/>
              </a:rPr>
              <a:t>of the Scholar Transport Implementation </a:t>
            </a:r>
            <a:r>
              <a:rPr lang="en-US" sz="7423" dirty="0" smtClean="0">
                <a:latin typeface="Arial" panose="020B0604020202020204" pitchFamily="34" charset="0"/>
                <a:cs typeface="Arial" panose="020B0604020202020204" pitchFamily="34" charset="0"/>
              </a:rPr>
              <a:t>Programme. The </a:t>
            </a:r>
            <a:r>
              <a:rPr lang="en-US" sz="7423" dirty="0">
                <a:latin typeface="Arial" panose="020B0604020202020204" pitchFamily="34" charset="0"/>
                <a:cs typeface="Arial" panose="020B0604020202020204" pitchFamily="34" charset="0"/>
              </a:rPr>
              <a:t>data will be reviewed from 2011/12 to 2016/17 financial </a:t>
            </a:r>
            <a:r>
              <a:rPr lang="en-US" sz="7423" dirty="0" smtClean="0">
                <a:latin typeface="Arial" panose="020B0604020202020204" pitchFamily="34" charset="0"/>
                <a:cs typeface="Arial" panose="020B0604020202020204" pitchFamily="34" charset="0"/>
              </a:rPr>
              <a:t>years.</a:t>
            </a:r>
          </a:p>
          <a:p>
            <a:pPr algn="just">
              <a:lnSpc>
                <a:spcPct val="120000"/>
              </a:lnSpc>
              <a:buFont typeface="Wingdings" panose="05000000000000000000" pitchFamily="2" charset="2"/>
              <a:buChar char="Ø"/>
            </a:pPr>
            <a:r>
              <a:rPr lang="en-US" sz="7423" dirty="0" smtClean="0">
                <a:latin typeface="Arial" panose="020B0604020202020204" pitchFamily="34" charset="0"/>
                <a:cs typeface="Arial" panose="020B0604020202020204" pitchFamily="34" charset="0"/>
              </a:rPr>
              <a:t>The </a:t>
            </a:r>
            <a:r>
              <a:rPr lang="en-US" sz="7423" b="1" dirty="0" smtClean="0">
                <a:latin typeface="Arial" panose="020B0604020202020204" pitchFamily="34" charset="0"/>
                <a:cs typeface="Arial" panose="020B0604020202020204" pitchFamily="34" charset="0"/>
              </a:rPr>
              <a:t>service provider </a:t>
            </a:r>
            <a:r>
              <a:rPr lang="en-US" sz="7423" dirty="0" smtClean="0">
                <a:latin typeface="Arial" panose="020B0604020202020204" pitchFamily="34" charset="0"/>
                <a:cs typeface="Arial" panose="020B0604020202020204" pitchFamily="34" charset="0"/>
              </a:rPr>
              <a:t>has been appointed, the </a:t>
            </a:r>
            <a:r>
              <a:rPr lang="en-US" sz="7423" b="1" dirty="0" smtClean="0">
                <a:latin typeface="Arial" panose="020B0604020202020204" pitchFamily="34" charset="0"/>
                <a:cs typeface="Arial" panose="020B0604020202020204" pitchFamily="34" charset="0"/>
              </a:rPr>
              <a:t>steering committee </a:t>
            </a:r>
            <a:r>
              <a:rPr lang="en-US" sz="7423" dirty="0" smtClean="0">
                <a:latin typeface="Arial" panose="020B0604020202020204" pitchFamily="34" charset="0"/>
                <a:cs typeface="Arial" panose="020B0604020202020204" pitchFamily="34" charset="0"/>
              </a:rPr>
              <a:t>has been constituted, </a:t>
            </a:r>
            <a:r>
              <a:rPr lang="en-US" sz="7423" b="1" dirty="0" smtClean="0">
                <a:latin typeface="Arial" panose="020B0604020202020204" pitchFamily="34" charset="0"/>
                <a:cs typeface="Arial" panose="020B0604020202020204" pitchFamily="34" charset="0"/>
              </a:rPr>
              <a:t>data collection and interviews</a:t>
            </a:r>
            <a:r>
              <a:rPr lang="en-US" sz="7423" dirty="0" smtClean="0">
                <a:latin typeface="Arial" panose="020B0604020202020204" pitchFamily="34" charset="0"/>
                <a:cs typeface="Arial" panose="020B0604020202020204" pitchFamily="34" charset="0"/>
              </a:rPr>
              <a:t> with different stakeholders is in progress and the project is expected to be completed in April 2018.</a:t>
            </a:r>
            <a:endParaRPr lang="en-US" sz="7423" dirty="0">
              <a:latin typeface="Arial" panose="020B0604020202020204" pitchFamily="34" charset="0"/>
              <a:cs typeface="Arial" panose="020B0604020202020204" pitchFamily="34" charset="0"/>
            </a:endParaRPr>
          </a:p>
          <a:p>
            <a:pPr algn="just">
              <a:lnSpc>
                <a:spcPct val="170000"/>
              </a:lnSpc>
              <a:buFont typeface="Wingdings" panose="05000000000000000000" pitchFamily="2" charset="2"/>
              <a:buChar char="Ø"/>
            </a:pPr>
            <a:endParaRPr lang="en-ZA" sz="6326" dirty="0">
              <a:latin typeface="Arial" panose="020B0604020202020204" pitchFamily="34" charset="0"/>
              <a:cs typeface="Arial" panose="020B0604020202020204" pitchFamily="34" charset="0"/>
            </a:endParaRPr>
          </a:p>
          <a:p>
            <a:pPr marL="0" indent="0">
              <a:lnSpc>
                <a:spcPct val="170000"/>
              </a:lnSpc>
              <a:buNone/>
            </a:pPr>
            <a:r>
              <a:rPr lang="en-GB" sz="5535" b="1" dirty="0"/>
              <a:t>.</a:t>
            </a:r>
            <a:endParaRPr lang="en-US" sz="5535" dirty="0"/>
          </a:p>
          <a:p>
            <a:pPr marL="0" indent="0">
              <a:buNone/>
            </a:pPr>
            <a:r>
              <a:rPr lang="en-GB" sz="5535" b="1" dirty="0"/>
              <a:t> </a:t>
            </a:r>
            <a:endParaRPr lang="en-US" sz="5535" dirty="0"/>
          </a:p>
          <a:p>
            <a:pPr marL="451905" lvl="1" indent="0">
              <a:buNone/>
            </a:pPr>
            <a:endParaRPr lang="en-GB" altLang="en-US" sz="2372" dirty="0">
              <a:solidFill>
                <a:srgbClr val="000000"/>
              </a:solidFill>
            </a:endParaRPr>
          </a:p>
        </p:txBody>
      </p:sp>
      <p:sp>
        <p:nvSpPr>
          <p:cNvPr id="26627" name="Title 1"/>
          <p:cNvSpPr>
            <a:spLocks noGrp="1"/>
          </p:cNvSpPr>
          <p:nvPr>
            <p:ph type="title"/>
          </p:nvPr>
        </p:nvSpPr>
        <p:spPr>
          <a:xfrm>
            <a:off x="-15623" y="182644"/>
            <a:ext cx="8134243" cy="925429"/>
          </a:xfrm>
        </p:spPr>
        <p:txBody>
          <a:bodyPr>
            <a:noAutofit/>
          </a:bodyPr>
          <a:lstStyle/>
          <a:p>
            <a:r>
              <a:rPr lang="en-ZA" altLang="en-US" sz="3125" b="1" dirty="0" smtClean="0">
                <a:solidFill>
                  <a:schemeClr val="accent2">
                    <a:lumMod val="75000"/>
                  </a:schemeClr>
                </a:solidFill>
              </a:rPr>
              <a:t>EVALUATION OF THE SCHOLAR TRANSPORT PROGRAMME</a:t>
            </a:r>
            <a:endParaRPr lang="en-ZA" altLang="en-US" sz="3125" b="1" dirty="0">
              <a:solidFill>
                <a:schemeClr val="accent2">
                  <a:lumMod val="75000"/>
                </a:schemeClr>
              </a:solidFill>
            </a:endParaRPr>
          </a:p>
        </p:txBody>
      </p:sp>
      <p:sp>
        <p:nvSpPr>
          <p:cNvPr id="4" name="Slide Number Placeholder 2"/>
          <p:cNvSpPr>
            <a:spLocks noGrp="1"/>
          </p:cNvSpPr>
          <p:nvPr>
            <p:ph type="sldNum" sz="quarter" idx="12"/>
          </p:nvPr>
        </p:nvSpPr>
        <p:spPr>
          <a:xfrm>
            <a:off x="5580112" y="6463878"/>
            <a:ext cx="2133600" cy="365125"/>
          </a:xfrm>
        </p:spPr>
        <p:txBody>
          <a:bodyPr/>
          <a:lstStyle/>
          <a:p>
            <a:fld id="{E2C0AE55-7E06-4976-960B-3D98813CB3CF}" type="slidenum">
              <a:rPr lang="en-ZA" smtClean="0"/>
              <a:pPr/>
              <a:t>26</a:t>
            </a:fld>
            <a:endParaRPr lang="en-ZA"/>
          </a:p>
        </p:txBody>
      </p:sp>
    </p:spTree>
    <p:extLst>
      <p:ext uri="{BB962C8B-B14F-4D97-AF65-F5344CB8AC3E}">
        <p14:creationId xmlns:p14="http://schemas.microsoft.com/office/powerpoint/2010/main" xmlns="" val="27149304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Content Placeholder 2"/>
          <p:cNvSpPr>
            <a:spLocks noGrp="1"/>
          </p:cNvSpPr>
          <p:nvPr>
            <p:ph idx="1"/>
          </p:nvPr>
        </p:nvSpPr>
        <p:spPr>
          <a:xfrm>
            <a:off x="367423" y="1293791"/>
            <a:ext cx="8669073" cy="5480346"/>
          </a:xfrm>
        </p:spPr>
        <p:txBody>
          <a:bodyPr>
            <a:normAutofit/>
          </a:bodyPr>
          <a:lstStyle/>
          <a:p>
            <a:pPr lvl="0"/>
            <a:r>
              <a:rPr lang="en-ZA" sz="2800" dirty="0">
                <a:latin typeface="Arial" panose="020B0604020202020204" pitchFamily="34" charset="0"/>
                <a:cs typeface="Arial" panose="020B0604020202020204" pitchFamily="34" charset="0"/>
              </a:rPr>
              <a:t>National and Provincial Transport Departments;</a:t>
            </a:r>
            <a:endParaRPr lang="en-US" sz="2800" dirty="0">
              <a:latin typeface="Arial" panose="020B0604020202020204" pitchFamily="34" charset="0"/>
              <a:cs typeface="Arial" panose="020B0604020202020204" pitchFamily="34" charset="0"/>
            </a:endParaRPr>
          </a:p>
          <a:p>
            <a:pPr lvl="0"/>
            <a:r>
              <a:rPr lang="en-ZA" sz="2800" dirty="0">
                <a:latin typeface="Arial" panose="020B0604020202020204" pitchFamily="34" charset="0"/>
                <a:cs typeface="Arial" panose="020B0604020202020204" pitchFamily="34" charset="0"/>
              </a:rPr>
              <a:t>National and Provincial  Education Department;</a:t>
            </a:r>
          </a:p>
          <a:p>
            <a:pPr lvl="0"/>
            <a:r>
              <a:rPr lang="en-US" sz="2800" dirty="0">
                <a:solidFill>
                  <a:prstClr val="black"/>
                </a:solidFill>
                <a:latin typeface="Arial" panose="020B0604020202020204" pitchFamily="34" charset="0"/>
                <a:cs typeface="Arial" panose="020B0604020202020204" pitchFamily="34" charset="0"/>
              </a:rPr>
              <a:t>National Treasury (NT</a:t>
            </a:r>
            <a:r>
              <a:rPr lang="en-US" sz="2800" dirty="0" smtClean="0">
                <a:solidFill>
                  <a:prstClr val="black"/>
                </a:solidFill>
                <a:latin typeface="Arial" panose="020B0604020202020204" pitchFamily="34" charset="0"/>
                <a:cs typeface="Arial" panose="020B0604020202020204" pitchFamily="34" charset="0"/>
              </a:rPr>
              <a:t>);</a:t>
            </a:r>
            <a:endParaRPr lang="en-US" sz="2800" dirty="0">
              <a:solidFill>
                <a:prstClr val="black"/>
              </a:solidFill>
              <a:latin typeface="Arial" panose="020B0604020202020204" pitchFamily="34" charset="0"/>
              <a:cs typeface="Arial" panose="020B0604020202020204" pitchFamily="34" charset="0"/>
            </a:endParaRPr>
          </a:p>
          <a:p>
            <a:pPr lvl="0"/>
            <a:r>
              <a:rPr lang="en-US" sz="2800" dirty="0">
                <a:solidFill>
                  <a:prstClr val="black"/>
                </a:solidFill>
                <a:latin typeface="Arial" panose="020B0604020202020204" pitchFamily="34" charset="0"/>
                <a:cs typeface="Arial" panose="020B0604020202020204" pitchFamily="34" charset="0"/>
              </a:rPr>
              <a:t>Department of Performance Monitoring and Evaluation (DPME</a:t>
            </a:r>
            <a:r>
              <a:rPr lang="en-US" sz="2800" dirty="0" smtClean="0">
                <a:solidFill>
                  <a:prstClr val="black"/>
                </a:solidFill>
                <a:latin typeface="Arial" panose="020B0604020202020204" pitchFamily="34" charset="0"/>
                <a:cs typeface="Arial" panose="020B0604020202020204" pitchFamily="34" charset="0"/>
              </a:rPr>
              <a:t>); </a:t>
            </a:r>
            <a:endParaRPr lang="en-US" sz="2800" dirty="0">
              <a:solidFill>
                <a:prstClr val="black"/>
              </a:solidFill>
              <a:latin typeface="Arial" panose="020B0604020202020204" pitchFamily="34" charset="0"/>
              <a:cs typeface="Arial" panose="020B0604020202020204" pitchFamily="34" charset="0"/>
            </a:endParaRPr>
          </a:p>
          <a:p>
            <a:pPr lvl="0"/>
            <a:r>
              <a:rPr lang="en-US" sz="2800" dirty="0">
                <a:solidFill>
                  <a:prstClr val="black"/>
                </a:solidFill>
                <a:latin typeface="Arial" panose="020B0604020202020204" pitchFamily="34" charset="0"/>
                <a:cs typeface="Arial" panose="020B0604020202020204" pitchFamily="34" charset="0"/>
              </a:rPr>
              <a:t>Statistics South Africa (STATSA</a:t>
            </a:r>
            <a:r>
              <a:rPr lang="en-US" sz="2800" dirty="0" smtClean="0">
                <a:solidFill>
                  <a:prstClr val="black"/>
                </a:solidFill>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p>
            <a:pPr lvl="0"/>
            <a:r>
              <a:rPr lang="en-ZA" sz="2800" dirty="0">
                <a:latin typeface="Arial" panose="020B0604020202020204" pitchFamily="34" charset="0"/>
                <a:cs typeface="Arial" panose="020B0604020202020204" pitchFamily="34" charset="0"/>
              </a:rPr>
              <a:t>Schools and other educational institutions</a:t>
            </a:r>
            <a:r>
              <a:rPr lang="en-ZA" sz="2800" dirty="0" smtClean="0">
                <a:latin typeface="Arial" panose="020B0604020202020204" pitchFamily="34" charset="0"/>
                <a:cs typeface="Arial" panose="020B0604020202020204" pitchFamily="34" charset="0"/>
              </a:rPr>
              <a:t>; and</a:t>
            </a:r>
            <a:endParaRPr lang="en-US" sz="2800" dirty="0">
              <a:latin typeface="Arial" panose="020B0604020202020204" pitchFamily="34" charset="0"/>
              <a:cs typeface="Arial" panose="020B0604020202020204" pitchFamily="34" charset="0"/>
            </a:endParaRPr>
          </a:p>
          <a:p>
            <a:pPr lvl="0"/>
            <a:r>
              <a:rPr lang="en-ZA" sz="2800" dirty="0">
                <a:latin typeface="Arial" panose="020B0604020202020204" pitchFamily="34" charset="0"/>
                <a:cs typeface="Arial" panose="020B0604020202020204" pitchFamily="34" charset="0"/>
              </a:rPr>
              <a:t>Other bodies such as </a:t>
            </a:r>
            <a:r>
              <a:rPr lang="en-ZA" sz="2800" dirty="0" smtClean="0">
                <a:latin typeface="Arial" panose="020B0604020202020204" pitchFamily="34" charset="0"/>
                <a:cs typeface="Arial" panose="020B0604020202020204" pitchFamily="34" charset="0"/>
              </a:rPr>
              <a:t>Teacher Unions</a:t>
            </a:r>
            <a:r>
              <a:rPr lang="en-ZA" sz="2800" dirty="0">
                <a:latin typeface="Arial" panose="020B0604020202020204" pitchFamily="34" charset="0"/>
                <a:cs typeface="Arial" panose="020B0604020202020204" pitchFamily="34" charset="0"/>
              </a:rPr>
              <a:t>, Santaco, SABOA, SACO, EE, and other </a:t>
            </a:r>
            <a:r>
              <a:rPr lang="en-ZA" sz="2800" dirty="0" smtClean="0">
                <a:latin typeface="Arial" panose="020B0604020202020204" pitchFamily="34" charset="0"/>
                <a:cs typeface="Arial" panose="020B0604020202020204" pitchFamily="34" charset="0"/>
              </a:rPr>
              <a:t>NGOs.</a:t>
            </a:r>
            <a:endParaRPr lang="en-US" sz="2800" dirty="0">
              <a:latin typeface="Arial" panose="020B0604020202020204" pitchFamily="34" charset="0"/>
              <a:cs typeface="Arial" panose="020B0604020202020204" pitchFamily="34" charset="0"/>
            </a:endParaRPr>
          </a:p>
          <a:p>
            <a:pPr marL="56488" lvl="1" indent="0" algn="just">
              <a:lnSpc>
                <a:spcPct val="110000"/>
              </a:lnSpc>
              <a:buNone/>
            </a:pPr>
            <a:endParaRPr lang="en-US" dirty="0">
              <a:latin typeface="Arial" panose="020B0604020202020204" pitchFamily="34" charset="0"/>
              <a:cs typeface="Arial" panose="020B0604020202020204" pitchFamily="34" charset="0"/>
            </a:endParaRPr>
          </a:p>
          <a:p>
            <a:pPr marL="280873" lvl="1" indent="-171034" algn="just">
              <a:lnSpc>
                <a:spcPct val="110000"/>
              </a:lnSpc>
              <a:buFont typeface="Wingdings" panose="05000000000000000000" pitchFamily="2" charset="2"/>
              <a:buChar char="Ø"/>
            </a:pPr>
            <a:endParaRPr lang="en-US" sz="1581" dirty="0">
              <a:latin typeface="Arial" panose="020B0604020202020204" pitchFamily="34" charset="0"/>
              <a:cs typeface="Arial" panose="020B0604020202020204" pitchFamily="34" charset="0"/>
            </a:endParaRPr>
          </a:p>
          <a:p>
            <a:pPr marL="395418" lvl="1" indent="227522" algn="just">
              <a:lnSpc>
                <a:spcPct val="110000"/>
              </a:lnSpc>
              <a:buFont typeface="Wingdings" panose="05000000000000000000" pitchFamily="2" charset="2"/>
              <a:buChar char="§"/>
            </a:pPr>
            <a:endParaRPr lang="en-ZA" sz="1581" b="1" dirty="0">
              <a:latin typeface="Arial" panose="020B0604020202020204" pitchFamily="34" charset="0"/>
              <a:cs typeface="Arial" panose="020B0604020202020204" pitchFamily="34" charset="0"/>
            </a:endParaRPr>
          </a:p>
          <a:p>
            <a:pPr marL="225953" lvl="1" indent="-169464" algn="just">
              <a:lnSpc>
                <a:spcPct val="110000"/>
              </a:lnSpc>
              <a:buFont typeface="Wingdings" panose="05000000000000000000" pitchFamily="2" charset="2"/>
              <a:buChar char="Ø"/>
            </a:pPr>
            <a:endParaRPr lang="en-ZA" sz="2372" b="1" dirty="0"/>
          </a:p>
          <a:p>
            <a:pPr marL="225953" lvl="1" indent="-169464" algn="just">
              <a:lnSpc>
                <a:spcPct val="110000"/>
              </a:lnSpc>
              <a:buFont typeface="Wingdings" panose="05000000000000000000" pitchFamily="2" charset="2"/>
              <a:buChar char="Ø"/>
            </a:pPr>
            <a:endParaRPr lang="en-GB" altLang="en-US" sz="2372" dirty="0">
              <a:solidFill>
                <a:srgbClr val="000000"/>
              </a:solidFill>
            </a:endParaRPr>
          </a:p>
        </p:txBody>
      </p:sp>
      <p:sp>
        <p:nvSpPr>
          <p:cNvPr id="26627" name="Title 1"/>
          <p:cNvSpPr>
            <a:spLocks noGrp="1"/>
          </p:cNvSpPr>
          <p:nvPr>
            <p:ph type="title"/>
          </p:nvPr>
        </p:nvSpPr>
        <p:spPr>
          <a:xfrm>
            <a:off x="539552" y="260648"/>
            <a:ext cx="8134243" cy="713944"/>
          </a:xfrm>
        </p:spPr>
        <p:txBody>
          <a:bodyPr>
            <a:normAutofit/>
          </a:bodyPr>
          <a:lstStyle/>
          <a:p>
            <a:r>
              <a:rPr lang="en-ZA" altLang="en-US" sz="3600" b="1" dirty="0" smtClean="0">
                <a:solidFill>
                  <a:schemeClr val="accent2">
                    <a:lumMod val="75000"/>
                  </a:schemeClr>
                </a:solidFill>
                <a:latin typeface="Arial" panose="020B0604020202020204" pitchFamily="34" charset="0"/>
                <a:cs typeface="Arial" panose="020B0604020202020204" pitchFamily="34" charset="0"/>
              </a:rPr>
              <a:t>STAKEHOLDERS IDENTIFIED</a:t>
            </a:r>
            <a:endParaRPr lang="en-ZA" altLang="en-US" sz="3600" b="1" dirty="0">
              <a:solidFill>
                <a:schemeClr val="accent2">
                  <a:lumMod val="75000"/>
                </a:schemeClr>
              </a:solidFill>
              <a:latin typeface="Arial" panose="020B0604020202020204" pitchFamily="34" charset="0"/>
              <a:cs typeface="Arial" panose="020B0604020202020204" pitchFamily="34" charset="0"/>
            </a:endParaRPr>
          </a:p>
        </p:txBody>
      </p:sp>
      <p:sp>
        <p:nvSpPr>
          <p:cNvPr id="4" name="Slide Number Placeholder 2"/>
          <p:cNvSpPr>
            <a:spLocks noGrp="1"/>
          </p:cNvSpPr>
          <p:nvPr>
            <p:ph type="sldNum" sz="quarter" idx="12"/>
          </p:nvPr>
        </p:nvSpPr>
        <p:spPr>
          <a:xfrm>
            <a:off x="5436096" y="6381328"/>
            <a:ext cx="2133600" cy="365125"/>
          </a:xfrm>
        </p:spPr>
        <p:txBody>
          <a:bodyPr/>
          <a:lstStyle/>
          <a:p>
            <a:fld id="{E2C0AE55-7E06-4976-960B-3D98813CB3CF}" type="slidenum">
              <a:rPr lang="en-ZA" smtClean="0"/>
              <a:pPr/>
              <a:t>27</a:t>
            </a:fld>
            <a:endParaRPr lang="en-ZA"/>
          </a:p>
        </p:txBody>
      </p:sp>
    </p:spTree>
    <p:extLst>
      <p:ext uri="{BB962C8B-B14F-4D97-AF65-F5344CB8AC3E}">
        <p14:creationId xmlns:p14="http://schemas.microsoft.com/office/powerpoint/2010/main" xmlns="" val="38701918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576063"/>
          </a:xfrm>
        </p:spPr>
        <p:txBody>
          <a:bodyPr>
            <a:normAutofit fontScale="90000"/>
          </a:bodyPr>
          <a:lstStyle/>
          <a:p>
            <a:r>
              <a:rPr lang="en-ZA" b="1" dirty="0" smtClean="0">
                <a:solidFill>
                  <a:schemeClr val="accent2">
                    <a:lumMod val="75000"/>
                  </a:schemeClr>
                </a:solidFill>
              </a:rPr>
              <a:t>KEY CHALLENGES</a:t>
            </a:r>
            <a:endParaRPr lang="en-ZA" b="1" dirty="0">
              <a:solidFill>
                <a:schemeClr val="accent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76241561"/>
              </p:ext>
            </p:extLst>
          </p:nvPr>
        </p:nvGraphicFramePr>
        <p:xfrm>
          <a:off x="96194" y="576066"/>
          <a:ext cx="9026152" cy="6240442"/>
        </p:xfrm>
        <a:graphic>
          <a:graphicData uri="http://schemas.openxmlformats.org/drawingml/2006/table">
            <a:tbl>
              <a:tblPr firstRow="1" bandRow="1">
                <a:tableStyleId>{21E4AEA4-8DFA-4A89-87EB-49C32662AFE0}</a:tableStyleId>
              </a:tblPr>
              <a:tblGrid>
                <a:gridCol w="2531590"/>
                <a:gridCol w="6494562"/>
              </a:tblGrid>
              <a:tr h="448332">
                <a:tc>
                  <a:txBody>
                    <a:bodyPr/>
                    <a:lstStyle/>
                    <a:p>
                      <a:r>
                        <a:rPr lang="en-ZA" dirty="0" smtClean="0"/>
                        <a:t>Challenge</a:t>
                      </a:r>
                      <a:endParaRPr lang="en-ZA" dirty="0"/>
                    </a:p>
                  </a:txBody>
                  <a:tcPr/>
                </a:tc>
                <a:tc>
                  <a:txBody>
                    <a:bodyPr/>
                    <a:lstStyle/>
                    <a:p>
                      <a:r>
                        <a:rPr lang="en-ZA" dirty="0" smtClean="0"/>
                        <a:t>Remedial measures</a:t>
                      </a:r>
                      <a:endParaRPr lang="en-ZA" dirty="0"/>
                    </a:p>
                  </a:txBody>
                  <a:tcPr/>
                </a:tc>
              </a:tr>
              <a:tr h="9801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Insufficient Funding of learner transport</a:t>
                      </a:r>
                    </a:p>
                    <a:p>
                      <a:endParaRPr lang="en-ZA" sz="1200" dirty="0"/>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dirty="0" smtClean="0"/>
                        <a:t>Some provinces have provided </a:t>
                      </a:r>
                      <a:r>
                        <a:rPr lang="en-ZA" sz="1200" b="1" dirty="0" smtClean="0"/>
                        <a:t>additional funding </a:t>
                      </a:r>
                      <a:r>
                        <a:rPr lang="en-ZA" sz="1200" dirty="0" smtClean="0"/>
                        <a:t>in the </a:t>
                      </a:r>
                      <a:r>
                        <a:rPr lang="en-ZA" sz="1200" b="1" dirty="0" smtClean="0"/>
                        <a:t>2017/18</a:t>
                      </a:r>
                      <a:r>
                        <a:rPr lang="en-ZA" sz="1200" dirty="0" smtClean="0"/>
                        <a:t> adjustment budget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US" sz="1200" b="1" dirty="0" smtClean="0"/>
                        <a:t>Comprehensively evaluate </a:t>
                      </a:r>
                      <a:r>
                        <a:rPr lang="en-US" sz="1200" dirty="0" smtClean="0"/>
                        <a:t>the </a:t>
                      </a:r>
                      <a:r>
                        <a:rPr lang="en-US" sz="1200" dirty="0" err="1" smtClean="0"/>
                        <a:t>programme</a:t>
                      </a:r>
                      <a:r>
                        <a:rPr lang="en-US" sz="1200" dirty="0" smtClean="0"/>
                        <a:t> performance in terms of its efficacy/ efficiency and to determine funding requirements and mechanisms. The evaluation of the </a:t>
                      </a:r>
                      <a:r>
                        <a:rPr lang="en-US" sz="1200" dirty="0" err="1" smtClean="0"/>
                        <a:t>programme</a:t>
                      </a:r>
                      <a:r>
                        <a:rPr lang="en-US" sz="1200" dirty="0" smtClean="0"/>
                        <a:t> will assist in determining this.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ZA" sz="1200" dirty="0"/>
                    </a:p>
                  </a:txBody>
                  <a:tcPr/>
                </a:tc>
              </a:tr>
              <a:tr h="1692991">
                <a:tc>
                  <a:txBody>
                    <a:bodyPr/>
                    <a:lstStyle/>
                    <a:p>
                      <a:r>
                        <a:rPr lang="en-US" sz="1200" b="1" dirty="0" smtClean="0"/>
                        <a:t>Road safety</a:t>
                      </a:r>
                      <a:endParaRPr lang="en-ZA"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smtClean="0"/>
                        <a:t>Strengthened </a:t>
                      </a:r>
                      <a:r>
                        <a:rPr lang="en-US" sz="1200" b="1" dirty="0" smtClean="0"/>
                        <a:t>law enforcement </a:t>
                      </a:r>
                      <a:r>
                        <a:rPr lang="en-US" sz="1200" dirty="0" smtClean="0"/>
                        <a:t>efforts; increase public engagement around road safety; involve citizens in debates around road safety and leading road safety campaigns (parents, learners, schools and operators).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smtClean="0"/>
                        <a:t>Implementation of </a:t>
                      </a:r>
                      <a:r>
                        <a:rPr lang="en-US" sz="1200" b="1" dirty="0" smtClean="0"/>
                        <a:t>Focused National Learner Transport </a:t>
                      </a:r>
                      <a:r>
                        <a:rPr lang="en-US" sz="1200" dirty="0" smtClean="0"/>
                        <a:t>Road Safety </a:t>
                      </a:r>
                      <a:r>
                        <a:rPr lang="en-US" sz="1200" dirty="0" err="1" smtClean="0"/>
                        <a:t>Programme</a:t>
                      </a:r>
                      <a:r>
                        <a:rPr lang="en-US" sz="1200" dirty="0" smtClean="0"/>
                        <a:t>  </a:t>
                      </a:r>
                      <a:r>
                        <a:rPr lang="en-US" sz="1200" dirty="0" err="1" smtClean="0"/>
                        <a:t>i.t.o</a:t>
                      </a:r>
                      <a:r>
                        <a:rPr lang="en-US" sz="1200" dirty="0" smtClean="0"/>
                        <a:t> awareness campaigns and enforcement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smtClean="0"/>
                        <a:t>DOT engaging</a:t>
                      </a:r>
                      <a:r>
                        <a:rPr lang="en-US" sz="1200" baseline="0" dirty="0" smtClean="0"/>
                        <a:t> with law enforcement agencies to address </a:t>
                      </a:r>
                      <a:r>
                        <a:rPr lang="en-US" sz="1200" b="1" baseline="0" dirty="0" smtClean="0"/>
                        <a:t>overloading</a:t>
                      </a:r>
                      <a:r>
                        <a:rPr lang="en-US" sz="1200" baseline="0" dirty="0" smtClean="0"/>
                        <a:t> and </a:t>
                      </a:r>
                      <a:r>
                        <a:rPr lang="en-US" sz="1200" b="1" baseline="0" dirty="0" err="1" smtClean="0"/>
                        <a:t>unroadworthy</a:t>
                      </a:r>
                      <a:r>
                        <a:rPr lang="en-US" sz="1200" baseline="0" dirty="0" smtClean="0"/>
                        <a:t> vehicles;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baseline="0" dirty="0" smtClean="0"/>
                        <a:t>Road Safety </a:t>
                      </a:r>
                      <a:r>
                        <a:rPr lang="en-US" sz="1200" b="1" baseline="0" dirty="0" err="1" smtClean="0"/>
                        <a:t>programmes</a:t>
                      </a:r>
                      <a:r>
                        <a:rPr lang="en-US" sz="1200" b="1" baseline="0" dirty="0" smtClean="0"/>
                        <a:t> </a:t>
                      </a:r>
                      <a:r>
                        <a:rPr lang="en-US" sz="1200" baseline="0" dirty="0" smtClean="0"/>
                        <a:t>in conjunction with the Road Traffic Management Corporation;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aseline="0" dirty="0" smtClean="0"/>
                        <a:t>Develop and enforce </a:t>
                      </a:r>
                      <a:r>
                        <a:rPr lang="en-US" sz="1200" b="1" baseline="0" dirty="0" smtClean="0"/>
                        <a:t>driver</a:t>
                      </a:r>
                      <a:r>
                        <a:rPr lang="en-US" sz="1200" baseline="0" dirty="0" smtClean="0"/>
                        <a:t> and learner </a:t>
                      </a:r>
                      <a:r>
                        <a:rPr lang="en-US" sz="1200" b="1" baseline="0" dirty="0" smtClean="0"/>
                        <a:t>code of conduct</a:t>
                      </a:r>
                      <a:endParaRPr lang="en-US" sz="1200" b="1"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ZA" sz="1200" dirty="0"/>
                    </a:p>
                  </a:txBody>
                  <a:tcPr/>
                </a:tc>
              </a:tr>
              <a:tr h="1336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Rationalization of schools </a:t>
                      </a:r>
                    </a:p>
                    <a:p>
                      <a:endParaRPr lang="en-ZA" sz="1200" dirty="0"/>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dirty="0" smtClean="0"/>
                        <a:t>Provinces are assisted to ensure </a:t>
                      </a:r>
                      <a:r>
                        <a:rPr lang="en-ZA" sz="1200" b="1" dirty="0" smtClean="0"/>
                        <a:t>integration </a:t>
                      </a:r>
                      <a:r>
                        <a:rPr lang="en-ZA" sz="1200" dirty="0" smtClean="0"/>
                        <a:t>with other programmes to ensure that a common objective is achieved as these programmes can have an effect of increasing demand for transport, which results in increasing costs and inability to provide full coverage.</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US" sz="1200" dirty="0" smtClean="0"/>
                        <a:t>A </a:t>
                      </a:r>
                      <a:r>
                        <a:rPr lang="en-US" sz="1200" b="1" dirty="0" smtClean="0"/>
                        <a:t>national task team </a:t>
                      </a:r>
                      <a:r>
                        <a:rPr lang="en-US" sz="1200" dirty="0" smtClean="0"/>
                        <a:t>to assist provinces address </a:t>
                      </a:r>
                      <a:r>
                        <a:rPr lang="en-US" sz="1200" b="1" dirty="0" smtClean="0"/>
                        <a:t>rationalization challenges </a:t>
                      </a:r>
                      <a:r>
                        <a:rPr lang="en-US" sz="1200" dirty="0" smtClean="0"/>
                        <a:t>has been set up. Infrastructure is an integral member of the committee to ensure that infrastructure matters are addressed timeously.</a:t>
                      </a:r>
                      <a:endParaRPr lang="en-ZA" sz="1200" dirty="0"/>
                    </a:p>
                  </a:txBody>
                  <a:tcPr/>
                </a:tc>
              </a:tr>
              <a:tr h="8019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Lack of uniformity in contracting and remuneration </a:t>
                      </a:r>
                    </a:p>
                    <a:p>
                      <a:endParaRPr lang="en-ZA"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200" dirty="0" smtClean="0"/>
                        <a:t>Model </a:t>
                      </a:r>
                      <a:r>
                        <a:rPr lang="en-US" sz="1200" dirty="0" smtClean="0"/>
                        <a:t>contract documents and </a:t>
                      </a:r>
                      <a:r>
                        <a:rPr lang="en-US" sz="1200" b="1" dirty="0" smtClean="0"/>
                        <a:t>guidelines</a:t>
                      </a:r>
                      <a:r>
                        <a:rPr lang="en-US" sz="1200" dirty="0" smtClean="0"/>
                        <a:t> finalized and </a:t>
                      </a:r>
                      <a:r>
                        <a:rPr lang="en-US" sz="1200" b="1" dirty="0" smtClean="0"/>
                        <a:t>implemented.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smtClean="0"/>
                        <a:t>The evaluation of the </a:t>
                      </a:r>
                      <a:r>
                        <a:rPr lang="en-US" sz="1200" dirty="0" err="1" smtClean="0"/>
                        <a:t>programme</a:t>
                      </a:r>
                      <a:r>
                        <a:rPr lang="en-US" sz="1200" dirty="0" smtClean="0"/>
                        <a:t> will provide solutions in terms of the appropriate remuneration model based on the performance reviews of the </a:t>
                      </a:r>
                      <a:r>
                        <a:rPr lang="en-US" sz="1200" dirty="0" err="1" smtClean="0"/>
                        <a:t>programme</a:t>
                      </a:r>
                      <a:endParaRPr lang="en-ZA" sz="1200" dirty="0"/>
                    </a:p>
                  </a:txBody>
                  <a:tcPr/>
                </a:tc>
              </a:tr>
              <a:tr h="910395">
                <a:tc>
                  <a:txBody>
                    <a:bodyPr/>
                    <a:lstStyle/>
                    <a:p>
                      <a:r>
                        <a:rPr lang="en-ZA" sz="1200" b="1" dirty="0" smtClean="0"/>
                        <a:t>Inefficiencies in the provision</a:t>
                      </a:r>
                      <a:r>
                        <a:rPr lang="en-ZA" sz="1200" b="1" baseline="0" dirty="0" smtClean="0"/>
                        <a:t> of the programme</a:t>
                      </a:r>
                      <a:endParaRPr lang="en-ZA" sz="1200" b="1"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200" dirty="0" smtClean="0"/>
                        <a:t>Address the transport of learners to schools of choice;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200" dirty="0" smtClean="0"/>
                        <a:t>Address </a:t>
                      </a:r>
                      <a:r>
                        <a:rPr lang="en-ZA" sz="1200" b="1" dirty="0" smtClean="0"/>
                        <a:t>contracting obligations</a:t>
                      </a:r>
                      <a:r>
                        <a:rPr lang="en-ZA" sz="1200" b="1" baseline="0" dirty="0" smtClean="0"/>
                        <a:t> </a:t>
                      </a:r>
                      <a:r>
                        <a:rPr lang="en-ZA" sz="1200" baseline="0" dirty="0" smtClean="0"/>
                        <a:t>to add clause on contracting arrangement to address drop in learner numbers.</a:t>
                      </a:r>
                      <a:endParaRPr lang="en-ZA" sz="1200" dirty="0"/>
                    </a:p>
                  </a:txBody>
                  <a:tcPr/>
                </a:tc>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pPr/>
              <a:t>28</a:t>
            </a:fld>
            <a:endParaRPr lang="en-ZA" dirty="0"/>
          </a:p>
        </p:txBody>
      </p:sp>
    </p:spTree>
    <p:extLst>
      <p:ext uri="{BB962C8B-B14F-4D97-AF65-F5344CB8AC3E}">
        <p14:creationId xmlns:p14="http://schemas.microsoft.com/office/powerpoint/2010/main" xmlns="" val="683317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0889"/>
            <a:ext cx="8229600" cy="1944216"/>
          </a:xfrm>
        </p:spPr>
        <p:txBody>
          <a:bodyPr>
            <a:normAutofit/>
          </a:bodyPr>
          <a:lstStyle/>
          <a:p>
            <a:r>
              <a:rPr lang="en-ZA" sz="5400" b="1" dirty="0" smtClean="0">
                <a:solidFill>
                  <a:schemeClr val="accent2">
                    <a:lumMod val="75000"/>
                  </a:schemeClr>
                </a:solidFill>
              </a:rPr>
              <a:t>PROGRESS ON ISSUES RAISED BY THE COMMITTEE</a:t>
            </a:r>
            <a:endParaRPr lang="en-ZA" sz="5400" b="1"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fld id="{E2C0AE55-7E06-4976-960B-3D98813CB3CF}" type="slidenum">
              <a:rPr lang="en-ZA" smtClean="0"/>
              <a:pPr/>
              <a:t>29</a:t>
            </a:fld>
            <a:endParaRPr lang="en-ZA"/>
          </a:p>
        </p:txBody>
      </p:sp>
    </p:spTree>
    <p:extLst>
      <p:ext uri="{BB962C8B-B14F-4D97-AF65-F5344CB8AC3E}">
        <p14:creationId xmlns:p14="http://schemas.microsoft.com/office/powerpoint/2010/main" xmlns="" val="2612529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PURPOSE</a:t>
            </a:r>
            <a:endParaRPr lang="en-ZA" b="1" dirty="0">
              <a:solidFill>
                <a:schemeClr val="accent2">
                  <a:lumMod val="75000"/>
                </a:schemeClr>
              </a:solidFill>
            </a:endParaRPr>
          </a:p>
        </p:txBody>
      </p:sp>
      <p:sp>
        <p:nvSpPr>
          <p:cNvPr id="3" name="Content Placeholder 2"/>
          <p:cNvSpPr>
            <a:spLocks noGrp="1"/>
          </p:cNvSpPr>
          <p:nvPr>
            <p:ph idx="1"/>
          </p:nvPr>
        </p:nvSpPr>
        <p:spPr>
          <a:xfrm>
            <a:off x="611560" y="1600201"/>
            <a:ext cx="7776864" cy="4525963"/>
          </a:xfrm>
        </p:spPr>
        <p:txBody>
          <a:bodyPr>
            <a:normAutofit/>
          </a:bodyPr>
          <a:lstStyle/>
          <a:p>
            <a:pPr marL="0" indent="0" algn="just">
              <a:buNone/>
            </a:pPr>
            <a:r>
              <a:rPr lang="en-US" sz="4400" dirty="0" smtClean="0"/>
              <a:t>To report to SCOPA on the </a:t>
            </a:r>
            <a:r>
              <a:rPr lang="en-GB" sz="4400" b="1" dirty="0" smtClean="0"/>
              <a:t>Infrastructure </a:t>
            </a:r>
            <a:r>
              <a:rPr lang="en-GB" sz="4400" b="1" dirty="0"/>
              <a:t>grant and scholar transport</a:t>
            </a:r>
            <a:r>
              <a:rPr lang="en-GB" sz="4400" dirty="0"/>
              <a:t> and the </a:t>
            </a:r>
            <a:r>
              <a:rPr lang="en-GB" sz="4400" b="1" dirty="0"/>
              <a:t>infrastructure delivery process.</a:t>
            </a:r>
            <a:r>
              <a:rPr lang="en-US" sz="4400" b="1" dirty="0"/>
              <a:t>  </a:t>
            </a:r>
            <a:endParaRPr lang="en-ZA" sz="4400" b="1" dirty="0"/>
          </a:p>
          <a:p>
            <a:pPr marL="0" indent="0">
              <a:buNone/>
            </a:pPr>
            <a:r>
              <a:rPr lang="en-US" sz="4400" dirty="0" smtClean="0"/>
              <a:t>  </a:t>
            </a:r>
            <a:endParaRPr lang="en-ZA" sz="4400" dirty="0"/>
          </a:p>
        </p:txBody>
      </p:sp>
      <p:sp>
        <p:nvSpPr>
          <p:cNvPr id="4" name="Slide Number Placeholder 3"/>
          <p:cNvSpPr>
            <a:spLocks noGrp="1"/>
          </p:cNvSpPr>
          <p:nvPr>
            <p:ph type="sldNum" sz="quarter" idx="12"/>
          </p:nvPr>
        </p:nvSpPr>
        <p:spPr/>
        <p:txBody>
          <a:bodyPr/>
          <a:lstStyle/>
          <a:p>
            <a:fld id="{E2C0AE55-7E06-4976-960B-3D98813CB3CF}" type="slidenum">
              <a:rPr lang="en-ZA" smtClean="0"/>
              <a:pPr/>
              <a:t>3</a:t>
            </a:fld>
            <a:endParaRPr lang="en-ZA" dirty="0"/>
          </a:p>
        </p:txBody>
      </p:sp>
    </p:spTree>
    <p:extLst>
      <p:ext uri="{BB962C8B-B14F-4D97-AF65-F5344CB8AC3E}">
        <p14:creationId xmlns:p14="http://schemas.microsoft.com/office/powerpoint/2010/main" xmlns="" val="22918794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08720"/>
          </a:xfrm>
        </p:spPr>
        <p:txBody>
          <a:bodyPr>
            <a:normAutofit/>
          </a:bodyPr>
          <a:lstStyle/>
          <a:p>
            <a:r>
              <a:rPr lang="en-ZA" b="1" dirty="0">
                <a:solidFill>
                  <a:schemeClr val="accent2">
                    <a:lumMod val="75000"/>
                  </a:schemeClr>
                </a:solidFill>
              </a:rPr>
              <a:t>PROGRESS ON ISSUES RAISED</a:t>
            </a:r>
            <a:endParaRPr lang="en-ZA" dirty="0">
              <a:solidFill>
                <a:schemeClr val="accent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34102816"/>
              </p:ext>
            </p:extLst>
          </p:nvPr>
        </p:nvGraphicFramePr>
        <p:xfrm>
          <a:off x="107503" y="852053"/>
          <a:ext cx="8928994" cy="5894400"/>
        </p:xfrm>
        <a:graphic>
          <a:graphicData uri="http://schemas.openxmlformats.org/drawingml/2006/table">
            <a:tbl>
              <a:tblPr firstRow="1" bandRow="1">
                <a:tableStyleId>{21E4AEA4-8DFA-4A89-87EB-49C32662AFE0}</a:tableStyleId>
              </a:tblPr>
              <a:tblGrid>
                <a:gridCol w="1785798"/>
                <a:gridCol w="1506784"/>
                <a:gridCol w="2109446"/>
                <a:gridCol w="2109446"/>
                <a:gridCol w="1417520"/>
              </a:tblGrid>
              <a:tr h="682320">
                <a:tc>
                  <a:txBody>
                    <a:bodyPr/>
                    <a:lstStyle/>
                    <a:p>
                      <a:r>
                        <a:rPr lang="en-ZA" dirty="0" smtClean="0"/>
                        <a:t>Topic/Issue</a:t>
                      </a:r>
                      <a:endParaRPr lang="en-ZA" dirty="0"/>
                    </a:p>
                  </a:txBody>
                  <a:tcPr/>
                </a:tc>
                <a:tc>
                  <a:txBody>
                    <a:bodyPr/>
                    <a:lstStyle/>
                    <a:p>
                      <a:r>
                        <a:rPr lang="en-ZA" dirty="0" smtClean="0"/>
                        <a:t>SCOPA Decision</a:t>
                      </a:r>
                      <a:endParaRPr lang="en-ZA" dirty="0"/>
                    </a:p>
                  </a:txBody>
                  <a:tcPr/>
                </a:tc>
                <a:tc>
                  <a:txBody>
                    <a:bodyPr/>
                    <a:lstStyle/>
                    <a:p>
                      <a:r>
                        <a:rPr lang="en-ZA" dirty="0" smtClean="0"/>
                        <a:t>Action Taken</a:t>
                      </a:r>
                      <a:endParaRPr lang="en-ZA" dirty="0"/>
                    </a:p>
                  </a:txBody>
                  <a:tcPr/>
                </a:tc>
                <a:tc>
                  <a:txBody>
                    <a:bodyPr/>
                    <a:lstStyle/>
                    <a:p>
                      <a:r>
                        <a:rPr lang="en-ZA" dirty="0" smtClean="0"/>
                        <a:t>Progress</a:t>
                      </a:r>
                      <a:endParaRPr lang="en-ZA" dirty="0"/>
                    </a:p>
                  </a:txBody>
                  <a:tcPr/>
                </a:tc>
                <a:tc>
                  <a:txBody>
                    <a:bodyPr/>
                    <a:lstStyle/>
                    <a:p>
                      <a:r>
                        <a:rPr lang="en-ZA" dirty="0" smtClean="0"/>
                        <a:t>Time-Frame</a:t>
                      </a:r>
                      <a:endParaRPr lang="en-ZA" dirty="0"/>
                    </a:p>
                  </a:txBody>
                  <a:tcPr/>
                </a:tc>
              </a:tr>
              <a:tr h="46462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t>Irregular</a:t>
                      </a:r>
                      <a:r>
                        <a:rPr lang="en-ZA" sz="1400" baseline="0" dirty="0" smtClean="0"/>
                        <a:t> Expenditure by Implementing Agents</a:t>
                      </a:r>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t>(a) Effective and regular oversight on work performed by implementing agents</a:t>
                      </a:r>
                    </a:p>
                    <a:p>
                      <a:endParaRPr lang="en-ZA" sz="1400" dirty="0"/>
                    </a:p>
                  </a:txBody>
                  <a:tcPr/>
                </a:tc>
                <a:tc>
                  <a:txBody>
                    <a:bodyPr/>
                    <a:lstStyle/>
                    <a:p>
                      <a:pPr marL="285750" indent="-285750">
                        <a:buFontTx/>
                        <a:buChar char="-"/>
                      </a:pPr>
                      <a:r>
                        <a:rPr lang="en-US" sz="1400" dirty="0" smtClean="0">
                          <a:solidFill>
                            <a:prstClr val="black"/>
                          </a:solidFill>
                          <a:cs typeface="Arial" charset="0"/>
                        </a:rPr>
                        <a:t>DBE officials and the </a:t>
                      </a:r>
                      <a:r>
                        <a:rPr lang="en-US" sz="1400" dirty="0" err="1" smtClean="0">
                          <a:solidFill>
                            <a:prstClr val="black"/>
                          </a:solidFill>
                          <a:cs typeface="Arial" charset="0"/>
                        </a:rPr>
                        <a:t>Programme</a:t>
                      </a:r>
                      <a:r>
                        <a:rPr lang="en-US" sz="1400" dirty="0" smtClean="0">
                          <a:solidFill>
                            <a:prstClr val="black"/>
                          </a:solidFill>
                          <a:cs typeface="Arial" charset="0"/>
                        </a:rPr>
                        <a:t> Support Unit </a:t>
                      </a:r>
                      <a:r>
                        <a:rPr lang="en-US" sz="1400" b="1" dirty="0" smtClean="0">
                          <a:solidFill>
                            <a:prstClr val="black"/>
                          </a:solidFill>
                          <a:cs typeface="Arial" charset="0"/>
                        </a:rPr>
                        <a:t>meets</a:t>
                      </a:r>
                      <a:r>
                        <a:rPr lang="en-US" sz="1400" dirty="0" smtClean="0">
                          <a:solidFill>
                            <a:prstClr val="black"/>
                          </a:solidFill>
                          <a:cs typeface="Arial" charset="0"/>
                        </a:rPr>
                        <a:t> with </a:t>
                      </a:r>
                      <a:r>
                        <a:rPr lang="en-US" sz="1400" b="1" dirty="0" smtClean="0">
                          <a:solidFill>
                            <a:prstClr val="black"/>
                          </a:solidFill>
                          <a:cs typeface="Arial" charset="0"/>
                        </a:rPr>
                        <a:t>Implementing Agents </a:t>
                      </a:r>
                      <a:r>
                        <a:rPr lang="en-US" sz="1400" dirty="0" smtClean="0">
                          <a:solidFill>
                            <a:prstClr val="black"/>
                          </a:solidFill>
                          <a:cs typeface="Arial" charset="0"/>
                        </a:rPr>
                        <a:t>on a </a:t>
                      </a:r>
                      <a:r>
                        <a:rPr lang="en-US" sz="1400" b="1" dirty="0" smtClean="0">
                          <a:solidFill>
                            <a:prstClr val="black"/>
                          </a:solidFill>
                          <a:cs typeface="Arial" charset="0"/>
                        </a:rPr>
                        <a:t>monthly basis </a:t>
                      </a:r>
                      <a:r>
                        <a:rPr lang="en-US" sz="1400" dirty="0" smtClean="0">
                          <a:solidFill>
                            <a:prstClr val="black"/>
                          </a:solidFill>
                          <a:cs typeface="Arial" charset="0"/>
                        </a:rPr>
                        <a:t>to receive progress reports and address issues related</a:t>
                      </a:r>
                      <a:r>
                        <a:rPr lang="en-US" sz="1400" baseline="0" dirty="0" smtClean="0">
                          <a:solidFill>
                            <a:prstClr val="black"/>
                          </a:solidFill>
                          <a:cs typeface="Arial" charset="0"/>
                        </a:rPr>
                        <a:t> to projects in implementation.</a:t>
                      </a:r>
                    </a:p>
                    <a:p>
                      <a:pPr marL="285750" indent="-285750">
                        <a:buFontTx/>
                        <a:buChar char="-"/>
                      </a:pPr>
                      <a:r>
                        <a:rPr lang="en-US" sz="1400" baseline="0" dirty="0" smtClean="0">
                          <a:solidFill>
                            <a:prstClr val="black"/>
                          </a:solidFill>
                          <a:cs typeface="Arial" charset="0"/>
                        </a:rPr>
                        <a:t>Monthly </a:t>
                      </a:r>
                      <a:r>
                        <a:rPr lang="en-US" sz="1400" b="1" baseline="0" dirty="0" err="1" smtClean="0">
                          <a:solidFill>
                            <a:prstClr val="black"/>
                          </a:solidFill>
                          <a:cs typeface="Arial" charset="0"/>
                        </a:rPr>
                        <a:t>accountabilility</a:t>
                      </a:r>
                      <a:r>
                        <a:rPr lang="en-US" sz="1400" b="1" baseline="0" dirty="0" smtClean="0">
                          <a:solidFill>
                            <a:prstClr val="black"/>
                          </a:solidFill>
                          <a:cs typeface="Arial" charset="0"/>
                        </a:rPr>
                        <a:t> meetings</a:t>
                      </a:r>
                      <a:r>
                        <a:rPr lang="en-US" sz="1400" baseline="0" dirty="0" smtClean="0">
                          <a:solidFill>
                            <a:prstClr val="black"/>
                          </a:solidFill>
                          <a:cs typeface="Arial" charset="0"/>
                        </a:rPr>
                        <a:t> are held by the Director- General with all implementing agents</a:t>
                      </a:r>
                    </a:p>
                    <a:p>
                      <a:pPr marL="285750" indent="-285750">
                        <a:buFontTx/>
                        <a:buChar char="-"/>
                      </a:pPr>
                      <a:r>
                        <a:rPr lang="en-US" sz="1400" b="1" baseline="0" dirty="0" smtClean="0">
                          <a:solidFill>
                            <a:prstClr val="black"/>
                          </a:solidFill>
                          <a:cs typeface="Arial" charset="0"/>
                        </a:rPr>
                        <a:t>Regular meetings </a:t>
                      </a:r>
                      <a:r>
                        <a:rPr lang="en-US" sz="1400" baseline="0" dirty="0" smtClean="0">
                          <a:solidFill>
                            <a:prstClr val="black"/>
                          </a:solidFill>
                          <a:cs typeface="Arial" charset="0"/>
                        </a:rPr>
                        <a:t>are held with the Minister, Deputy Minister and implementing agents</a:t>
                      </a:r>
                      <a:endParaRPr lang="en-US" sz="1400" dirty="0" smtClean="0">
                        <a:solidFill>
                          <a:prstClr val="black"/>
                        </a:solidFill>
                        <a:cs typeface="Arial"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dirty="0" smtClean="0">
                          <a:solidFill>
                            <a:prstClr val="black"/>
                          </a:solidFill>
                          <a:cs typeface="Arial" charset="0"/>
                        </a:rPr>
                        <a:t>Project </a:t>
                      </a:r>
                      <a:r>
                        <a:rPr lang="en-US" sz="1400" b="1" dirty="0" smtClean="0">
                          <a:solidFill>
                            <a:prstClr val="black"/>
                          </a:solidFill>
                          <a:cs typeface="Arial" charset="0"/>
                        </a:rPr>
                        <a:t>site visits </a:t>
                      </a:r>
                      <a:r>
                        <a:rPr lang="en-US" sz="1400" dirty="0" smtClean="0">
                          <a:solidFill>
                            <a:prstClr val="black"/>
                          </a:solidFill>
                          <a:cs typeface="Arial" charset="0"/>
                        </a:rPr>
                        <a:t>to assess progress, to view problems, to gather information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1" dirty="0" smtClean="0">
                          <a:solidFill>
                            <a:prstClr val="black"/>
                          </a:solidFill>
                          <a:cs typeface="Arial" charset="0"/>
                        </a:rPr>
                        <a:t>Monthly progress </a:t>
                      </a:r>
                      <a:r>
                        <a:rPr lang="en-US" sz="1400" b="1" i="0" u="none" dirty="0" smtClean="0">
                          <a:solidFill>
                            <a:prstClr val="black"/>
                          </a:solidFill>
                          <a:cs typeface="Arial" charset="0"/>
                        </a:rPr>
                        <a:t>meetings</a:t>
                      </a:r>
                      <a:r>
                        <a:rPr lang="en-US" sz="1400" dirty="0" smtClean="0">
                          <a:solidFill>
                            <a:prstClr val="black"/>
                          </a:solidFill>
                          <a:cs typeface="Arial" charset="0"/>
                        </a:rPr>
                        <a:t> with implementing agents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dirty="0" smtClean="0">
                          <a:solidFill>
                            <a:prstClr val="black"/>
                          </a:solidFill>
                          <a:cs typeface="Arial" charset="0"/>
                        </a:rPr>
                        <a:t>Management of the portfolio of projects i.e. evidence that the </a:t>
                      </a:r>
                      <a:r>
                        <a:rPr lang="en-US" sz="1400" dirty="0" err="1" smtClean="0">
                          <a:solidFill>
                            <a:prstClr val="black"/>
                          </a:solidFill>
                          <a:cs typeface="Arial" charset="0"/>
                        </a:rPr>
                        <a:t>programme</a:t>
                      </a:r>
                      <a:r>
                        <a:rPr lang="en-US" sz="1400" dirty="0" smtClean="0">
                          <a:solidFill>
                            <a:prstClr val="black"/>
                          </a:solidFill>
                          <a:cs typeface="Arial" charset="0"/>
                        </a:rPr>
                        <a:t> of projects is being managed effectively through the project cycle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1" dirty="0" smtClean="0">
                          <a:solidFill>
                            <a:prstClr val="black"/>
                          </a:solidFill>
                          <a:cs typeface="Arial" charset="0"/>
                        </a:rPr>
                        <a:t>Regular engagements </a:t>
                      </a:r>
                      <a:r>
                        <a:rPr lang="en-US" sz="1400" dirty="0" smtClean="0">
                          <a:solidFill>
                            <a:prstClr val="black"/>
                          </a:solidFill>
                          <a:cs typeface="Arial" charset="0"/>
                        </a:rPr>
                        <a:t>between IA’s and the </a:t>
                      </a:r>
                      <a:r>
                        <a:rPr lang="en-US" sz="1400" dirty="0" err="1" smtClean="0">
                          <a:solidFill>
                            <a:prstClr val="black"/>
                          </a:solidFill>
                          <a:cs typeface="Arial" charset="0"/>
                        </a:rPr>
                        <a:t>Programme</a:t>
                      </a:r>
                      <a:r>
                        <a:rPr lang="en-US" sz="1400" dirty="0" smtClean="0">
                          <a:solidFill>
                            <a:prstClr val="black"/>
                          </a:solidFill>
                          <a:cs typeface="Arial" charset="0"/>
                        </a:rPr>
                        <a:t> Support Unit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dirty="0" smtClean="0">
                          <a:solidFill>
                            <a:prstClr val="black"/>
                          </a:solidFill>
                          <a:cs typeface="Arial" charset="0"/>
                        </a:rPr>
                        <a:t>Monthly </a:t>
                      </a:r>
                      <a:r>
                        <a:rPr lang="en-US" sz="1400" b="1" dirty="0" smtClean="0">
                          <a:solidFill>
                            <a:prstClr val="black"/>
                          </a:solidFill>
                          <a:cs typeface="Arial" charset="0"/>
                        </a:rPr>
                        <a:t>DG meetings </a:t>
                      </a:r>
                      <a:r>
                        <a:rPr lang="en-US" sz="1400" dirty="0" smtClean="0">
                          <a:solidFill>
                            <a:prstClr val="black"/>
                          </a:solidFill>
                          <a:cs typeface="Arial" charset="0"/>
                        </a:rPr>
                        <a:t>with IAs held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1" dirty="0" smtClean="0">
                          <a:solidFill>
                            <a:prstClr val="black"/>
                          </a:solidFill>
                          <a:cs typeface="Arial" charset="0"/>
                        </a:rPr>
                        <a:t>Deputy Minister </a:t>
                      </a:r>
                      <a:r>
                        <a:rPr lang="en-US" sz="1400" dirty="0" smtClean="0">
                          <a:solidFill>
                            <a:prstClr val="black"/>
                          </a:solidFill>
                          <a:cs typeface="Arial" charset="0"/>
                        </a:rPr>
                        <a:t>held meetings with IAs to address progress</a:t>
                      </a:r>
                      <a:endParaRPr lang="en-ZA" sz="1400" dirty="0" smtClean="0"/>
                    </a:p>
                  </a:txBody>
                  <a:tcPr/>
                </a:tc>
                <a:tc>
                  <a:txBody>
                    <a:bodyPr/>
                    <a:lstStyle/>
                    <a:p>
                      <a:r>
                        <a:rPr lang="en-ZA" sz="1400" dirty="0" smtClean="0"/>
                        <a:t>Monthly</a:t>
                      </a:r>
                    </a:p>
                    <a:p>
                      <a:endParaRPr lang="en-ZA" sz="1400" dirty="0" smtClean="0"/>
                    </a:p>
                    <a:p>
                      <a:endParaRPr lang="en-ZA" sz="1400" dirty="0" smtClean="0"/>
                    </a:p>
                    <a:p>
                      <a:endParaRPr lang="en-ZA" sz="1400" dirty="0" smtClean="0"/>
                    </a:p>
                    <a:p>
                      <a:r>
                        <a:rPr lang="en-ZA" sz="1400" dirty="0" smtClean="0"/>
                        <a:t>Monthly</a:t>
                      </a:r>
                    </a:p>
                    <a:p>
                      <a:endParaRPr lang="en-ZA" sz="1400" dirty="0" smtClean="0"/>
                    </a:p>
                    <a:p>
                      <a:endParaRPr lang="en-ZA" sz="1400" dirty="0" smtClean="0"/>
                    </a:p>
                    <a:p>
                      <a:r>
                        <a:rPr lang="en-ZA" sz="1400" dirty="0" smtClean="0"/>
                        <a:t>Monthly</a:t>
                      </a:r>
                    </a:p>
                    <a:p>
                      <a:endParaRPr lang="en-ZA" sz="1400" dirty="0" smtClean="0"/>
                    </a:p>
                    <a:p>
                      <a:endParaRPr lang="en-ZA" sz="1400" dirty="0" smtClean="0"/>
                    </a:p>
                    <a:p>
                      <a:endParaRPr lang="en-ZA" sz="1400" dirty="0" smtClean="0"/>
                    </a:p>
                    <a:p>
                      <a:endParaRPr lang="en-ZA" sz="1400" dirty="0" smtClean="0"/>
                    </a:p>
                    <a:p>
                      <a:endParaRPr lang="en-ZA" sz="1400" dirty="0" smtClean="0"/>
                    </a:p>
                    <a:p>
                      <a:endParaRPr lang="en-ZA" sz="1400" dirty="0" smtClean="0"/>
                    </a:p>
                    <a:p>
                      <a:endParaRPr lang="en-ZA" sz="1400" dirty="0" smtClean="0"/>
                    </a:p>
                    <a:p>
                      <a:r>
                        <a:rPr lang="en-ZA" sz="1400" dirty="0" smtClean="0"/>
                        <a:t>Monthly</a:t>
                      </a:r>
                    </a:p>
                    <a:p>
                      <a:endParaRPr lang="en-ZA" sz="1400" dirty="0" smtClean="0"/>
                    </a:p>
                    <a:p>
                      <a:endParaRPr lang="en-ZA" sz="1400" dirty="0" smtClean="0"/>
                    </a:p>
                    <a:p>
                      <a:endParaRPr lang="en-ZA" sz="1400" dirty="0" smtClean="0"/>
                    </a:p>
                    <a:p>
                      <a:r>
                        <a:rPr lang="en-ZA" sz="1400" dirty="0" smtClean="0"/>
                        <a:t>Monthly</a:t>
                      </a:r>
                    </a:p>
                    <a:p>
                      <a:r>
                        <a:rPr lang="en-US" sz="1400" dirty="0" smtClean="0"/>
                        <a:t> </a:t>
                      </a:r>
                    </a:p>
                    <a:p>
                      <a:r>
                        <a:rPr lang="en-US" sz="1400" dirty="0" smtClean="0"/>
                        <a:t>Quarterly</a:t>
                      </a:r>
                      <a:endParaRPr lang="en-ZA" sz="1400" dirty="0" smtClean="0"/>
                    </a:p>
                  </a:txBody>
                  <a:tcPr/>
                </a:tc>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pPr/>
              <a:t>30</a:t>
            </a:fld>
            <a:endParaRPr lang="en-ZA" dirty="0"/>
          </a:p>
        </p:txBody>
      </p:sp>
    </p:spTree>
    <p:extLst>
      <p:ext uri="{BB962C8B-B14F-4D97-AF65-F5344CB8AC3E}">
        <p14:creationId xmlns:p14="http://schemas.microsoft.com/office/powerpoint/2010/main" xmlns="" val="32445791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008112"/>
          </a:xfrm>
        </p:spPr>
        <p:txBody>
          <a:bodyPr>
            <a:normAutofit/>
          </a:bodyPr>
          <a:lstStyle/>
          <a:p>
            <a:r>
              <a:rPr lang="en-ZA" b="1" dirty="0">
                <a:solidFill>
                  <a:schemeClr val="accent2">
                    <a:lumMod val="75000"/>
                  </a:schemeClr>
                </a:solidFill>
              </a:rPr>
              <a:t>PROGRESS ON ISSUES RAISED</a:t>
            </a:r>
            <a:endParaRPr lang="en-ZA" dirty="0">
              <a:solidFill>
                <a:schemeClr val="accent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45596683"/>
              </p:ext>
            </p:extLst>
          </p:nvPr>
        </p:nvGraphicFramePr>
        <p:xfrm>
          <a:off x="107506" y="980728"/>
          <a:ext cx="8928989" cy="5284903"/>
        </p:xfrm>
        <a:graphic>
          <a:graphicData uri="http://schemas.openxmlformats.org/drawingml/2006/table">
            <a:tbl>
              <a:tblPr firstRow="1" bandRow="1">
                <a:tableStyleId>{21E4AEA4-8DFA-4A89-87EB-49C32662AFE0}</a:tableStyleId>
              </a:tblPr>
              <a:tblGrid>
                <a:gridCol w="1785798"/>
                <a:gridCol w="1663038"/>
                <a:gridCol w="1640679"/>
                <a:gridCol w="2053676"/>
                <a:gridCol w="1785798"/>
              </a:tblGrid>
              <a:tr h="804343">
                <a:tc>
                  <a:txBody>
                    <a:bodyPr/>
                    <a:lstStyle/>
                    <a:p>
                      <a:r>
                        <a:rPr lang="en-ZA" dirty="0" smtClean="0"/>
                        <a:t>Topic/Issue</a:t>
                      </a:r>
                      <a:endParaRPr lang="en-ZA" dirty="0"/>
                    </a:p>
                  </a:txBody>
                  <a:tcPr/>
                </a:tc>
                <a:tc>
                  <a:txBody>
                    <a:bodyPr/>
                    <a:lstStyle/>
                    <a:p>
                      <a:r>
                        <a:rPr lang="en-ZA" dirty="0" smtClean="0"/>
                        <a:t>SCOPA Decision</a:t>
                      </a:r>
                      <a:endParaRPr lang="en-ZA" dirty="0"/>
                    </a:p>
                  </a:txBody>
                  <a:tcPr/>
                </a:tc>
                <a:tc>
                  <a:txBody>
                    <a:bodyPr/>
                    <a:lstStyle/>
                    <a:p>
                      <a:r>
                        <a:rPr lang="en-ZA" dirty="0" smtClean="0"/>
                        <a:t>Action Taken</a:t>
                      </a:r>
                      <a:endParaRPr lang="en-ZA" dirty="0"/>
                    </a:p>
                  </a:txBody>
                  <a:tcPr/>
                </a:tc>
                <a:tc>
                  <a:txBody>
                    <a:bodyPr/>
                    <a:lstStyle/>
                    <a:p>
                      <a:r>
                        <a:rPr lang="en-ZA" dirty="0" smtClean="0"/>
                        <a:t>Progress</a:t>
                      </a:r>
                      <a:endParaRPr lang="en-ZA" dirty="0"/>
                    </a:p>
                  </a:txBody>
                  <a:tcPr/>
                </a:tc>
                <a:tc>
                  <a:txBody>
                    <a:bodyPr/>
                    <a:lstStyle/>
                    <a:p>
                      <a:r>
                        <a:rPr lang="en-ZA" dirty="0" smtClean="0"/>
                        <a:t>Time-Frame</a:t>
                      </a:r>
                      <a:endParaRPr lang="en-ZA" dirty="0"/>
                    </a:p>
                  </a:txBody>
                  <a:tcPr/>
                </a:tc>
              </a:tr>
              <a:tr h="466009">
                <a:tc>
                  <a:txBody>
                    <a:bodyPr/>
                    <a:lstStyle/>
                    <a:p>
                      <a:r>
                        <a:rPr lang="en-ZA" sz="1600" dirty="0" smtClean="0"/>
                        <a:t>Irregular Expenditure</a:t>
                      </a:r>
                      <a:r>
                        <a:rPr lang="en-ZA" sz="1600" baseline="0" dirty="0" smtClean="0"/>
                        <a:t> incurred on infrastructure (ASIDI)</a:t>
                      </a:r>
                      <a:endParaRPr lang="en-ZA" sz="1600" dirty="0"/>
                    </a:p>
                  </a:txBody>
                  <a:tcPr/>
                </a:tc>
                <a:tc>
                  <a:txBody>
                    <a:bodyPr/>
                    <a:lstStyle/>
                    <a:p>
                      <a:r>
                        <a:rPr lang="en-ZA" sz="1600" dirty="0" smtClean="0"/>
                        <a:t>(b) All ongoing Internal and external investigations are expedited</a:t>
                      </a:r>
                      <a:endParaRPr lang="en-Z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t>All the Irregular Expenditure</a:t>
                      </a:r>
                      <a:r>
                        <a:rPr lang="en-ZA" sz="1600" baseline="0" dirty="0" smtClean="0"/>
                        <a:t> cases have been investigated</a:t>
                      </a:r>
                      <a:endParaRPr lang="en-ZA" sz="1600" dirty="0" smtClean="0"/>
                    </a:p>
                    <a:p>
                      <a:endParaRPr lang="en-ZA" sz="16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600" dirty="0" smtClean="0"/>
                        <a:t>Investigations on   Irregular Expenditure cases attached as Annexure A finalised and submitted to National Treasury on </a:t>
                      </a:r>
                      <a:r>
                        <a:rPr lang="en-ZA" sz="1600" b="1" dirty="0" smtClean="0"/>
                        <a:t>16 October 2017 </a:t>
                      </a:r>
                      <a:r>
                        <a:rPr lang="en-ZA" sz="1600" dirty="0" smtClean="0"/>
                        <a:t>for condonation.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600" b="1" dirty="0" smtClean="0"/>
                        <a:t>Investigations</a:t>
                      </a:r>
                      <a:r>
                        <a:rPr lang="en-ZA" sz="1600" dirty="0" smtClean="0"/>
                        <a:t> on   </a:t>
                      </a:r>
                      <a:r>
                        <a:rPr lang="en-ZA" sz="1600" b="1" dirty="0" smtClean="0"/>
                        <a:t>Irregular Expenditure cases </a:t>
                      </a:r>
                      <a:r>
                        <a:rPr lang="en-ZA" sz="1600" dirty="0" smtClean="0"/>
                        <a:t>attached as Annexure B finalised and in the process of being submitted to the DG.</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ZA" sz="1600" dirty="0"/>
                    </a:p>
                  </a:txBody>
                  <a:tcPr/>
                </a:tc>
                <a:tc>
                  <a:txBody>
                    <a:bodyPr/>
                    <a:lstStyle/>
                    <a:p>
                      <a:r>
                        <a:rPr lang="en-ZA" sz="1600" dirty="0" smtClean="0"/>
                        <a:t>Awaiting Treasury</a:t>
                      </a:r>
                      <a:r>
                        <a:rPr lang="en-ZA" sz="1600" baseline="0" dirty="0" smtClean="0"/>
                        <a:t> response</a:t>
                      </a:r>
                    </a:p>
                    <a:p>
                      <a:endParaRPr lang="en-ZA" sz="1600" baseline="0" dirty="0" smtClean="0"/>
                    </a:p>
                    <a:p>
                      <a:endParaRPr lang="en-ZA" sz="1600" baseline="0" dirty="0" smtClean="0"/>
                    </a:p>
                    <a:p>
                      <a:endParaRPr lang="en-ZA" sz="1600" baseline="0" dirty="0" smtClean="0"/>
                    </a:p>
                    <a:p>
                      <a:endParaRPr lang="en-ZA" sz="1600" baseline="0" dirty="0" smtClean="0"/>
                    </a:p>
                    <a:p>
                      <a:endParaRPr lang="en-ZA" sz="1600" baseline="0" dirty="0" smtClean="0"/>
                    </a:p>
                    <a:p>
                      <a:endParaRPr lang="en-ZA" sz="1600" baseline="0" dirty="0" smtClean="0"/>
                    </a:p>
                    <a:p>
                      <a:endParaRPr lang="en-ZA" sz="1600" baseline="0" dirty="0" smtClean="0"/>
                    </a:p>
                    <a:p>
                      <a:r>
                        <a:rPr lang="en-ZA" sz="1600" baseline="0" dirty="0" smtClean="0"/>
                        <a:t>February 2018</a:t>
                      </a:r>
                    </a:p>
                    <a:p>
                      <a:endParaRPr lang="en-ZA" sz="1600" baseline="0" dirty="0" smtClean="0"/>
                    </a:p>
                    <a:p>
                      <a:endParaRPr lang="en-ZA" sz="1600" baseline="0" dirty="0" smtClean="0"/>
                    </a:p>
                    <a:p>
                      <a:endParaRPr lang="en-ZA" sz="1600" baseline="0" dirty="0" smtClean="0"/>
                    </a:p>
                    <a:p>
                      <a:endParaRPr lang="en-ZA" sz="1600" baseline="0" dirty="0" smtClean="0"/>
                    </a:p>
                    <a:p>
                      <a:endParaRPr lang="en-ZA" sz="1600" baseline="0" dirty="0" smtClean="0"/>
                    </a:p>
                    <a:p>
                      <a:endParaRPr lang="en-ZA" sz="1600" baseline="0" dirty="0" smtClean="0"/>
                    </a:p>
                  </a:txBody>
                  <a:tcPr/>
                </a:tc>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pPr/>
              <a:t>31</a:t>
            </a:fld>
            <a:endParaRPr lang="en-ZA" dirty="0"/>
          </a:p>
        </p:txBody>
      </p:sp>
    </p:spTree>
    <p:extLst>
      <p:ext uri="{BB962C8B-B14F-4D97-AF65-F5344CB8AC3E}">
        <p14:creationId xmlns:p14="http://schemas.microsoft.com/office/powerpoint/2010/main" xmlns="" val="16964715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008112"/>
          </a:xfrm>
        </p:spPr>
        <p:txBody>
          <a:bodyPr>
            <a:normAutofit/>
          </a:bodyPr>
          <a:lstStyle/>
          <a:p>
            <a:r>
              <a:rPr lang="en-ZA" b="1" dirty="0">
                <a:solidFill>
                  <a:schemeClr val="accent2">
                    <a:lumMod val="75000"/>
                  </a:schemeClr>
                </a:solidFill>
              </a:rPr>
              <a:t>PROGRESS ON ISSUES RAISED</a:t>
            </a:r>
            <a:endParaRPr lang="en-ZA" dirty="0">
              <a:solidFill>
                <a:schemeClr val="accent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50458268"/>
              </p:ext>
            </p:extLst>
          </p:nvPr>
        </p:nvGraphicFramePr>
        <p:xfrm>
          <a:off x="107505" y="1052736"/>
          <a:ext cx="8928990" cy="5741256"/>
        </p:xfrm>
        <a:graphic>
          <a:graphicData uri="http://schemas.openxmlformats.org/drawingml/2006/table">
            <a:tbl>
              <a:tblPr firstRow="1" bandRow="1">
                <a:tableStyleId>{21E4AEA4-8DFA-4A89-87EB-49C32662AFE0}</a:tableStyleId>
              </a:tblPr>
              <a:tblGrid>
                <a:gridCol w="1785798"/>
                <a:gridCol w="1663038"/>
                <a:gridCol w="1640680"/>
                <a:gridCol w="2053676"/>
                <a:gridCol w="1785798"/>
              </a:tblGrid>
              <a:tr h="849216">
                <a:tc>
                  <a:txBody>
                    <a:bodyPr/>
                    <a:lstStyle/>
                    <a:p>
                      <a:r>
                        <a:rPr lang="en-ZA" dirty="0" smtClean="0"/>
                        <a:t>Topic/Issue</a:t>
                      </a:r>
                      <a:endParaRPr lang="en-ZA" dirty="0"/>
                    </a:p>
                  </a:txBody>
                  <a:tcPr/>
                </a:tc>
                <a:tc>
                  <a:txBody>
                    <a:bodyPr/>
                    <a:lstStyle/>
                    <a:p>
                      <a:r>
                        <a:rPr lang="en-ZA" dirty="0" smtClean="0"/>
                        <a:t>SCOPA Decision</a:t>
                      </a:r>
                      <a:endParaRPr lang="en-ZA" dirty="0"/>
                    </a:p>
                  </a:txBody>
                  <a:tcPr/>
                </a:tc>
                <a:tc>
                  <a:txBody>
                    <a:bodyPr/>
                    <a:lstStyle/>
                    <a:p>
                      <a:r>
                        <a:rPr lang="en-ZA" dirty="0" smtClean="0"/>
                        <a:t>Action Taken</a:t>
                      </a:r>
                      <a:endParaRPr lang="en-ZA" dirty="0"/>
                    </a:p>
                  </a:txBody>
                  <a:tcPr/>
                </a:tc>
                <a:tc>
                  <a:txBody>
                    <a:bodyPr/>
                    <a:lstStyle/>
                    <a:p>
                      <a:r>
                        <a:rPr lang="en-ZA" dirty="0" smtClean="0"/>
                        <a:t>Progress</a:t>
                      </a:r>
                      <a:endParaRPr lang="en-ZA" dirty="0"/>
                    </a:p>
                  </a:txBody>
                  <a:tcPr/>
                </a:tc>
                <a:tc>
                  <a:txBody>
                    <a:bodyPr/>
                    <a:lstStyle/>
                    <a:p>
                      <a:r>
                        <a:rPr lang="en-ZA" dirty="0" smtClean="0"/>
                        <a:t>Time-Frame</a:t>
                      </a:r>
                      <a:endParaRPr lang="en-ZA" dirty="0"/>
                    </a:p>
                  </a:txBody>
                  <a:tcPr/>
                </a:tc>
              </a:tr>
              <a:tr h="4601799">
                <a:tc>
                  <a:txBody>
                    <a:bodyPr/>
                    <a:lstStyle/>
                    <a:p>
                      <a:r>
                        <a:rPr lang="en-ZA" sz="1500" baseline="0" dirty="0" smtClean="0"/>
                        <a:t>Fruitless and Wasteful Expenditure incurred on the </a:t>
                      </a:r>
                      <a:r>
                        <a:rPr lang="en-ZA" sz="1500" baseline="0" dirty="0" err="1" smtClean="0"/>
                        <a:t>Kha</a:t>
                      </a:r>
                      <a:r>
                        <a:rPr lang="en-ZA" sz="1500" baseline="0" dirty="0" smtClean="0"/>
                        <a:t> </a:t>
                      </a:r>
                      <a:r>
                        <a:rPr lang="en-ZA" sz="1500" baseline="0" dirty="0" err="1" smtClean="0"/>
                        <a:t>Ri</a:t>
                      </a:r>
                      <a:r>
                        <a:rPr lang="en-ZA" sz="1500" baseline="0" dirty="0" smtClean="0"/>
                        <a:t> </a:t>
                      </a:r>
                      <a:r>
                        <a:rPr lang="en-ZA" sz="1500" baseline="0" dirty="0" err="1" smtClean="0"/>
                        <a:t>Gude</a:t>
                      </a:r>
                      <a:r>
                        <a:rPr lang="en-ZA" sz="1500" baseline="0" dirty="0" smtClean="0"/>
                        <a:t> programme</a:t>
                      </a:r>
                      <a:endParaRPr lang="en-ZA" sz="1500" dirty="0"/>
                    </a:p>
                  </a:txBody>
                  <a:tcPr/>
                </a:tc>
                <a:tc>
                  <a:txBody>
                    <a:bodyPr/>
                    <a:lstStyle/>
                    <a:p>
                      <a:r>
                        <a:rPr lang="en-ZA" sz="1500" dirty="0" smtClean="0"/>
                        <a:t>(b) All ongoing Internal and external investigations are expedited</a:t>
                      </a:r>
                      <a:endParaRPr lang="en-ZA"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500" dirty="0" smtClean="0"/>
                        <a:t>All the </a:t>
                      </a:r>
                      <a:r>
                        <a:rPr lang="en-ZA" sz="1500" baseline="0" dirty="0" smtClean="0"/>
                        <a:t>Fruitless and Wasteful Expenditure cases have been investigated</a:t>
                      </a:r>
                      <a:endParaRPr lang="en-ZA" sz="1500" dirty="0" smtClean="0"/>
                    </a:p>
                    <a:p>
                      <a:endParaRPr lang="en-ZA" sz="15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500" dirty="0" smtClean="0"/>
                        <a:t>Only </a:t>
                      </a:r>
                      <a:r>
                        <a:rPr lang="en-ZA" sz="1500" b="1" dirty="0" smtClean="0"/>
                        <a:t>R1.578 million </a:t>
                      </a:r>
                      <a:r>
                        <a:rPr lang="en-ZA" sz="1500" dirty="0" smtClean="0"/>
                        <a:t>of the </a:t>
                      </a:r>
                      <a:r>
                        <a:rPr lang="en-ZA" sz="1500" b="1" dirty="0" smtClean="0"/>
                        <a:t>R44 million </a:t>
                      </a:r>
                      <a:r>
                        <a:rPr lang="en-ZA" sz="1500" dirty="0" smtClean="0"/>
                        <a:t>that was declared fruitless and wasteful was confirmed</a:t>
                      </a:r>
                      <a:r>
                        <a:rPr lang="en-ZA" sz="1500" baseline="0" dirty="0" smtClean="0"/>
                        <a:t> to be</a:t>
                      </a:r>
                      <a:r>
                        <a:rPr lang="en-ZA" sz="1500" dirty="0" smtClean="0"/>
                        <a:t> fruitless and wasteful</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500" dirty="0" smtClean="0"/>
                        <a:t>Possible fruitless and wasteful expenditure is still under investigation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500" dirty="0" smtClean="0"/>
                        <a:t>New cases of fruitless and wasteful expenditure cases amounting to </a:t>
                      </a:r>
                      <a:r>
                        <a:rPr lang="en-ZA" sz="1500" b="1" dirty="0" smtClean="0"/>
                        <a:t>R11.157 million </a:t>
                      </a:r>
                      <a:r>
                        <a:rPr lang="en-ZA" sz="1500" dirty="0" smtClean="0"/>
                        <a:t>was identified</a:t>
                      </a:r>
                      <a:r>
                        <a:rPr lang="en-ZA" sz="1500" baseline="0" dirty="0" smtClean="0"/>
                        <a:t> in </a:t>
                      </a:r>
                      <a:r>
                        <a:rPr lang="en-ZA" sz="1500" b="1" baseline="0" dirty="0" smtClean="0"/>
                        <a:t>2016/17</a:t>
                      </a:r>
                      <a:r>
                        <a:rPr lang="en-ZA" sz="1500" baseline="0" dirty="0" smtClean="0"/>
                        <a:t> financial year. An amount of </a:t>
                      </a:r>
                      <a:r>
                        <a:rPr lang="en-ZA" sz="1500" b="1" baseline="0" dirty="0" smtClean="0"/>
                        <a:t>R7.208 million</a:t>
                      </a:r>
                      <a:r>
                        <a:rPr lang="en-ZA" sz="1500" baseline="0" dirty="0" smtClean="0"/>
                        <a:t> has been recovered to date.</a:t>
                      </a:r>
                      <a:endParaRPr lang="en-ZA" sz="150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ZA" sz="1500" dirty="0"/>
                    </a:p>
                  </a:txBody>
                  <a:tcPr/>
                </a:tc>
                <a:tc>
                  <a:txBody>
                    <a:bodyPr/>
                    <a:lstStyle/>
                    <a:p>
                      <a:r>
                        <a:rPr lang="en-ZA" sz="1500" baseline="0" dirty="0" smtClean="0"/>
                        <a:t>Finalised</a:t>
                      </a:r>
                    </a:p>
                    <a:p>
                      <a:endParaRPr lang="en-ZA" sz="1500" baseline="0" dirty="0" smtClean="0"/>
                    </a:p>
                    <a:p>
                      <a:endParaRPr lang="en-ZA" sz="1500" baseline="0" dirty="0" smtClean="0"/>
                    </a:p>
                    <a:p>
                      <a:endParaRPr lang="en-ZA" sz="1500" baseline="0" dirty="0" smtClean="0"/>
                    </a:p>
                    <a:p>
                      <a:endParaRPr lang="en-ZA" sz="1500" baseline="0" dirty="0" smtClean="0"/>
                    </a:p>
                    <a:p>
                      <a:endParaRPr lang="en-ZA" sz="1500" baseline="0" dirty="0" smtClean="0"/>
                    </a:p>
                    <a:p>
                      <a:r>
                        <a:rPr lang="en-ZA" sz="1500" baseline="0" dirty="0" smtClean="0"/>
                        <a:t>March 2018</a:t>
                      </a:r>
                    </a:p>
                    <a:p>
                      <a:endParaRPr lang="en-ZA" sz="1500" baseline="0" dirty="0" smtClean="0"/>
                    </a:p>
                    <a:p>
                      <a:endParaRPr lang="en-ZA" sz="1500" baseline="0" dirty="0" smtClean="0"/>
                    </a:p>
                    <a:p>
                      <a:endParaRPr lang="en-ZA" sz="1500" baseline="0" dirty="0" smtClean="0"/>
                    </a:p>
                    <a:p>
                      <a:r>
                        <a:rPr lang="en-ZA" sz="1500" baseline="0" dirty="0" smtClean="0"/>
                        <a:t>March 2018</a:t>
                      </a:r>
                      <a:endParaRPr lang="en-ZA" sz="1500" dirty="0"/>
                    </a:p>
                  </a:txBody>
                  <a:tcPr/>
                </a:tc>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pPr/>
              <a:t>32</a:t>
            </a:fld>
            <a:endParaRPr lang="en-ZA" dirty="0"/>
          </a:p>
        </p:txBody>
      </p:sp>
    </p:spTree>
    <p:extLst>
      <p:ext uri="{BB962C8B-B14F-4D97-AF65-F5344CB8AC3E}">
        <p14:creationId xmlns:p14="http://schemas.microsoft.com/office/powerpoint/2010/main" xmlns="" val="18424035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008112"/>
          </a:xfrm>
        </p:spPr>
        <p:txBody>
          <a:bodyPr>
            <a:normAutofit/>
          </a:bodyPr>
          <a:lstStyle/>
          <a:p>
            <a:r>
              <a:rPr lang="en-ZA" b="1" dirty="0">
                <a:solidFill>
                  <a:schemeClr val="accent2">
                    <a:lumMod val="75000"/>
                  </a:schemeClr>
                </a:solidFill>
              </a:rPr>
              <a:t>PROGRESS ON ISSUES RAISED</a:t>
            </a:r>
            <a:endParaRPr lang="en-ZA" dirty="0">
              <a:solidFill>
                <a:schemeClr val="accent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095858500"/>
              </p:ext>
            </p:extLst>
          </p:nvPr>
        </p:nvGraphicFramePr>
        <p:xfrm>
          <a:off x="179511" y="980728"/>
          <a:ext cx="8856984" cy="5256584"/>
        </p:xfrm>
        <a:graphic>
          <a:graphicData uri="http://schemas.openxmlformats.org/drawingml/2006/table">
            <a:tbl>
              <a:tblPr firstRow="1" bandRow="1">
                <a:tableStyleId>{21E4AEA4-8DFA-4A89-87EB-49C32662AFE0}</a:tableStyleId>
              </a:tblPr>
              <a:tblGrid>
                <a:gridCol w="1771397"/>
                <a:gridCol w="1649627"/>
                <a:gridCol w="1627448"/>
                <a:gridCol w="2037115"/>
                <a:gridCol w="1771397"/>
              </a:tblGrid>
              <a:tr h="763630">
                <a:tc>
                  <a:txBody>
                    <a:bodyPr/>
                    <a:lstStyle/>
                    <a:p>
                      <a:r>
                        <a:rPr lang="en-ZA" dirty="0" smtClean="0"/>
                        <a:t>Topic/Issue</a:t>
                      </a:r>
                      <a:endParaRPr lang="en-ZA" dirty="0"/>
                    </a:p>
                  </a:txBody>
                  <a:tcPr/>
                </a:tc>
                <a:tc>
                  <a:txBody>
                    <a:bodyPr/>
                    <a:lstStyle/>
                    <a:p>
                      <a:r>
                        <a:rPr lang="en-ZA" dirty="0" smtClean="0"/>
                        <a:t>SCOPA Decision</a:t>
                      </a:r>
                      <a:endParaRPr lang="en-ZA" dirty="0"/>
                    </a:p>
                  </a:txBody>
                  <a:tcPr/>
                </a:tc>
                <a:tc>
                  <a:txBody>
                    <a:bodyPr/>
                    <a:lstStyle/>
                    <a:p>
                      <a:r>
                        <a:rPr lang="en-ZA" dirty="0" smtClean="0"/>
                        <a:t>Action Taken</a:t>
                      </a:r>
                      <a:endParaRPr lang="en-ZA" dirty="0"/>
                    </a:p>
                  </a:txBody>
                  <a:tcPr/>
                </a:tc>
                <a:tc>
                  <a:txBody>
                    <a:bodyPr/>
                    <a:lstStyle/>
                    <a:p>
                      <a:r>
                        <a:rPr lang="en-ZA" dirty="0" smtClean="0"/>
                        <a:t>Progress</a:t>
                      </a:r>
                      <a:endParaRPr lang="en-ZA" dirty="0"/>
                    </a:p>
                  </a:txBody>
                  <a:tcPr/>
                </a:tc>
                <a:tc>
                  <a:txBody>
                    <a:bodyPr/>
                    <a:lstStyle/>
                    <a:p>
                      <a:r>
                        <a:rPr lang="en-ZA" dirty="0" smtClean="0"/>
                        <a:t>Time-Frame</a:t>
                      </a:r>
                      <a:endParaRPr lang="en-ZA" dirty="0"/>
                    </a:p>
                  </a:txBody>
                  <a:tcPr/>
                </a:tc>
              </a:tr>
              <a:tr h="4492954">
                <a:tc>
                  <a:txBody>
                    <a:bodyPr/>
                    <a:lstStyle/>
                    <a:p>
                      <a:r>
                        <a:rPr lang="en-ZA" sz="1600" dirty="0" smtClean="0"/>
                        <a:t>Irregular Expenditure</a:t>
                      </a:r>
                      <a:r>
                        <a:rPr lang="en-ZA" sz="1600" baseline="0" dirty="0" smtClean="0"/>
                        <a:t> as well as Fruitless and Wasteful Expenditure</a:t>
                      </a:r>
                      <a:endParaRPr lang="en-ZA" sz="1600" dirty="0"/>
                    </a:p>
                  </a:txBody>
                  <a:tcPr/>
                </a:tc>
                <a:tc>
                  <a:txBody>
                    <a:bodyPr/>
                    <a:lstStyle/>
                    <a:p>
                      <a:r>
                        <a:rPr lang="en-ZA" sz="1600" dirty="0" smtClean="0"/>
                        <a:t>(c)</a:t>
                      </a:r>
                      <a:r>
                        <a:rPr lang="en-ZA" sz="1600" baseline="0" dirty="0" smtClean="0"/>
                        <a:t> </a:t>
                      </a:r>
                      <a:r>
                        <a:rPr lang="en-ZA" sz="1600" dirty="0" smtClean="0"/>
                        <a:t>Appropriate disciplinary action is taken against employees who were</a:t>
                      </a:r>
                      <a:r>
                        <a:rPr lang="en-ZA" sz="1600" baseline="0" dirty="0" smtClean="0"/>
                        <a:t> responsible for incurring irregular, fruitless and wasteful expenditure as required by section 38(h) of the PFMA</a:t>
                      </a:r>
                      <a:r>
                        <a:rPr lang="en-ZA" sz="1600" dirty="0" smtClean="0"/>
                        <a:t> ongoing Internal and external investigations are expedited</a:t>
                      </a:r>
                      <a:endParaRPr lang="en-ZA" sz="1600" dirty="0"/>
                    </a:p>
                  </a:txBody>
                  <a:tcPr/>
                </a:tc>
                <a:tc>
                  <a:txBody>
                    <a:bodyPr/>
                    <a:lstStyle/>
                    <a:p>
                      <a:r>
                        <a:rPr lang="en-ZA" sz="1600" b="1" dirty="0" smtClean="0"/>
                        <a:t>Warning letters </a:t>
                      </a:r>
                      <a:r>
                        <a:rPr lang="en-ZA" sz="1600" dirty="0" smtClean="0"/>
                        <a:t>were</a:t>
                      </a:r>
                      <a:r>
                        <a:rPr lang="en-ZA" sz="1600" baseline="0" dirty="0" smtClean="0"/>
                        <a:t> issued to the affected officials where investigations were concluded.</a:t>
                      </a:r>
                      <a:endParaRPr lang="en-ZA" sz="16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600" b="1" dirty="0" smtClean="0"/>
                        <a:t>Regular Monitoring  </a:t>
                      </a:r>
                      <a:r>
                        <a:rPr lang="en-ZA" sz="1600" dirty="0" smtClean="0"/>
                        <a:t>is carried out to ensure that similar offences do not recur.</a:t>
                      </a:r>
                      <a:endParaRPr lang="en-ZA" sz="1600" dirty="0"/>
                    </a:p>
                  </a:txBody>
                  <a:tcPr/>
                </a:tc>
                <a:tc>
                  <a:txBody>
                    <a:bodyPr/>
                    <a:lstStyle/>
                    <a:p>
                      <a:r>
                        <a:rPr lang="en-US" sz="1600" b="1" dirty="0" smtClean="0">
                          <a:solidFill>
                            <a:schemeClr val="tx1"/>
                          </a:solidFill>
                        </a:rPr>
                        <a:t>October 2016</a:t>
                      </a:r>
                    </a:p>
                    <a:p>
                      <a:endParaRPr lang="en-US" sz="1600" b="1" dirty="0" smtClean="0">
                        <a:solidFill>
                          <a:schemeClr val="tx1"/>
                        </a:solidFill>
                      </a:endParaRPr>
                    </a:p>
                    <a:p>
                      <a:r>
                        <a:rPr lang="en-US" sz="1600" b="1" dirty="0" smtClean="0">
                          <a:solidFill>
                            <a:schemeClr val="tx1"/>
                          </a:solidFill>
                        </a:rPr>
                        <a:t>August 2017</a:t>
                      </a:r>
                      <a:endParaRPr lang="en-ZA" sz="1600" b="1" dirty="0">
                        <a:solidFill>
                          <a:schemeClr val="tx1"/>
                        </a:solidFill>
                      </a:endParaRPr>
                    </a:p>
                  </a:txBody>
                  <a:tcPr/>
                </a:tc>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pPr/>
              <a:t>33</a:t>
            </a:fld>
            <a:endParaRPr lang="en-ZA" dirty="0"/>
          </a:p>
        </p:txBody>
      </p:sp>
    </p:spTree>
    <p:extLst>
      <p:ext uri="{BB962C8B-B14F-4D97-AF65-F5344CB8AC3E}">
        <p14:creationId xmlns:p14="http://schemas.microsoft.com/office/powerpoint/2010/main" xmlns="" val="25342530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008112"/>
          </a:xfrm>
        </p:spPr>
        <p:txBody>
          <a:bodyPr>
            <a:normAutofit/>
          </a:bodyPr>
          <a:lstStyle/>
          <a:p>
            <a:r>
              <a:rPr lang="en-ZA" b="1" dirty="0">
                <a:solidFill>
                  <a:schemeClr val="accent2">
                    <a:lumMod val="75000"/>
                  </a:schemeClr>
                </a:solidFill>
              </a:rPr>
              <a:t>PROGRESS ON ISSUES RAISED</a:t>
            </a:r>
            <a:endParaRPr lang="en-ZA" dirty="0">
              <a:solidFill>
                <a:schemeClr val="accent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60624824"/>
              </p:ext>
            </p:extLst>
          </p:nvPr>
        </p:nvGraphicFramePr>
        <p:xfrm>
          <a:off x="143508" y="1052736"/>
          <a:ext cx="8856984" cy="5162983"/>
        </p:xfrm>
        <a:graphic>
          <a:graphicData uri="http://schemas.openxmlformats.org/drawingml/2006/table">
            <a:tbl>
              <a:tblPr firstRow="1" bandRow="1">
                <a:tableStyleId>{21E4AEA4-8DFA-4A89-87EB-49C32662AFE0}</a:tableStyleId>
              </a:tblPr>
              <a:tblGrid>
                <a:gridCol w="1771397"/>
                <a:gridCol w="1649627"/>
                <a:gridCol w="1627448"/>
                <a:gridCol w="2037115"/>
                <a:gridCol w="1771397"/>
              </a:tblGrid>
              <a:tr h="804343">
                <a:tc>
                  <a:txBody>
                    <a:bodyPr/>
                    <a:lstStyle/>
                    <a:p>
                      <a:r>
                        <a:rPr lang="en-ZA" dirty="0" smtClean="0"/>
                        <a:t>Topic/Issue</a:t>
                      </a:r>
                      <a:endParaRPr lang="en-ZA" dirty="0"/>
                    </a:p>
                  </a:txBody>
                  <a:tcPr/>
                </a:tc>
                <a:tc>
                  <a:txBody>
                    <a:bodyPr/>
                    <a:lstStyle/>
                    <a:p>
                      <a:r>
                        <a:rPr lang="en-ZA" dirty="0" smtClean="0"/>
                        <a:t>SCOPA Decision</a:t>
                      </a:r>
                      <a:endParaRPr lang="en-ZA" dirty="0"/>
                    </a:p>
                  </a:txBody>
                  <a:tcPr/>
                </a:tc>
                <a:tc>
                  <a:txBody>
                    <a:bodyPr/>
                    <a:lstStyle/>
                    <a:p>
                      <a:r>
                        <a:rPr lang="en-ZA" dirty="0" smtClean="0"/>
                        <a:t>Action Taken</a:t>
                      </a:r>
                      <a:endParaRPr lang="en-ZA" dirty="0"/>
                    </a:p>
                  </a:txBody>
                  <a:tcPr/>
                </a:tc>
                <a:tc>
                  <a:txBody>
                    <a:bodyPr/>
                    <a:lstStyle/>
                    <a:p>
                      <a:r>
                        <a:rPr lang="en-ZA" dirty="0" smtClean="0"/>
                        <a:t>Progress</a:t>
                      </a:r>
                      <a:endParaRPr lang="en-ZA" dirty="0"/>
                    </a:p>
                  </a:txBody>
                  <a:tcPr/>
                </a:tc>
                <a:tc>
                  <a:txBody>
                    <a:bodyPr/>
                    <a:lstStyle/>
                    <a:p>
                      <a:r>
                        <a:rPr lang="en-ZA" dirty="0" smtClean="0"/>
                        <a:t>Time-Frame</a:t>
                      </a:r>
                      <a:endParaRPr lang="en-ZA" dirty="0"/>
                    </a:p>
                  </a:txBody>
                  <a:tcPr/>
                </a:tc>
              </a:tr>
              <a:tr h="2868065">
                <a:tc>
                  <a:txBody>
                    <a:bodyPr/>
                    <a:lstStyle/>
                    <a:p>
                      <a:r>
                        <a:rPr lang="en-ZA" sz="2000" dirty="0" smtClean="0"/>
                        <a:t>Irregular Expenditure</a:t>
                      </a:r>
                      <a:r>
                        <a:rPr lang="en-ZA" sz="2000" baseline="0" dirty="0" smtClean="0"/>
                        <a:t> as well as Fruitless and Wasteful Expenditure</a:t>
                      </a:r>
                      <a:endParaRPr lang="en-ZA" sz="2000" dirty="0"/>
                    </a:p>
                  </a:txBody>
                  <a:tcPr/>
                </a:tc>
                <a:tc>
                  <a:txBody>
                    <a:bodyPr/>
                    <a:lstStyle/>
                    <a:p>
                      <a:r>
                        <a:rPr lang="en-ZA" sz="2000" dirty="0" smtClean="0"/>
                        <a:t>(d) The Department refers this to law enforcement agencies</a:t>
                      </a:r>
                      <a:endParaRPr lang="en-ZA"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dirty="0" smtClean="0"/>
                        <a:t>Where applicable cases were referred to law enforcement agencies</a:t>
                      </a:r>
                    </a:p>
                    <a:p>
                      <a:endParaRPr lang="en-ZA" sz="20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dirty="0" smtClean="0"/>
                        <a:t>Met with the </a:t>
                      </a:r>
                      <a:r>
                        <a:rPr lang="en-ZA" sz="2000" b="1" dirty="0" smtClean="0"/>
                        <a:t>HAWKS</a:t>
                      </a:r>
                      <a:r>
                        <a:rPr lang="en-ZA" sz="2000" dirty="0" smtClean="0"/>
                        <a:t> on</a:t>
                      </a:r>
                      <a:r>
                        <a:rPr lang="en-ZA" sz="2000" baseline="0" dirty="0" smtClean="0"/>
                        <a:t> </a:t>
                      </a:r>
                      <a:r>
                        <a:rPr lang="en-ZA" sz="2000" b="1" baseline="0" dirty="0" smtClean="0"/>
                        <a:t>23 June 2017.</a:t>
                      </a:r>
                      <a:endParaRPr lang="en-ZA" sz="2000" b="1"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dirty="0" smtClean="0"/>
                        <a:t>Met with Special Investigating Unit </a:t>
                      </a:r>
                      <a:r>
                        <a:rPr lang="en-ZA" sz="2000" b="1" dirty="0" smtClean="0"/>
                        <a:t>(SIU) </a:t>
                      </a:r>
                      <a:r>
                        <a:rPr lang="en-ZA" sz="2000" dirty="0" smtClean="0"/>
                        <a:t>on </a:t>
                      </a:r>
                      <a:r>
                        <a:rPr lang="en-ZA" sz="2000" b="1" dirty="0" smtClean="0"/>
                        <a:t>21 July 2017.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dirty="0" smtClean="0"/>
                        <a:t>Met with the Asset Forfeiture Unit </a:t>
                      </a:r>
                      <a:r>
                        <a:rPr lang="en-ZA" sz="2000" b="1" dirty="0" smtClean="0"/>
                        <a:t>(AFU</a:t>
                      </a:r>
                      <a:r>
                        <a:rPr lang="en-ZA" sz="2000" dirty="0" smtClean="0"/>
                        <a:t>) </a:t>
                      </a:r>
                      <a:r>
                        <a:rPr lang="en-ZA" sz="2000" b="1" dirty="0" smtClean="0"/>
                        <a:t>17 August 2017.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20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2000" b="1" dirty="0">
                        <a:solidFill>
                          <a:srgbClr val="FF0000"/>
                        </a:solidFill>
                      </a:endParaRPr>
                    </a:p>
                  </a:txBody>
                  <a:tcPr/>
                </a:tc>
                <a:tc>
                  <a:txBody>
                    <a:bodyPr/>
                    <a:lstStyle/>
                    <a:p>
                      <a:pPr algn="ctr"/>
                      <a:r>
                        <a:rPr lang="en-ZA" sz="2000" dirty="0" smtClean="0"/>
                        <a:t>23 June 2017</a:t>
                      </a:r>
                    </a:p>
                    <a:p>
                      <a:pPr algn="ctr"/>
                      <a:endParaRPr lang="en-ZA" sz="2000" dirty="0" smtClean="0"/>
                    </a:p>
                    <a:p>
                      <a:pPr algn="ctr"/>
                      <a:endParaRPr lang="en-ZA" sz="2000" dirty="0" smtClean="0"/>
                    </a:p>
                    <a:p>
                      <a:pPr algn="ctr"/>
                      <a:r>
                        <a:rPr lang="en-ZA" sz="2000" dirty="0" smtClean="0"/>
                        <a:t>21 July 2017</a:t>
                      </a:r>
                    </a:p>
                    <a:p>
                      <a:pPr algn="ctr"/>
                      <a:endParaRPr lang="en-ZA" sz="2000" dirty="0" smtClean="0"/>
                    </a:p>
                    <a:p>
                      <a:pPr algn="ctr"/>
                      <a:endParaRPr lang="en-ZA" sz="2000" dirty="0" smtClean="0"/>
                    </a:p>
                    <a:p>
                      <a:pPr algn="ctr"/>
                      <a:endParaRPr lang="en-ZA" sz="2000" dirty="0" smtClean="0"/>
                    </a:p>
                    <a:p>
                      <a:pPr algn="ctr"/>
                      <a:endParaRPr lang="en-ZA" sz="2000" dirty="0" smtClean="0"/>
                    </a:p>
                    <a:p>
                      <a:pPr algn="ctr"/>
                      <a:r>
                        <a:rPr lang="en-ZA" sz="2000" dirty="0" smtClean="0"/>
                        <a:t>17 August 2017</a:t>
                      </a:r>
                    </a:p>
                  </a:txBody>
                  <a:tcPr/>
                </a:tc>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pPr/>
              <a:t>34</a:t>
            </a:fld>
            <a:endParaRPr lang="en-ZA" dirty="0"/>
          </a:p>
        </p:txBody>
      </p:sp>
    </p:spTree>
    <p:extLst>
      <p:ext uri="{BB962C8B-B14F-4D97-AF65-F5344CB8AC3E}">
        <p14:creationId xmlns:p14="http://schemas.microsoft.com/office/powerpoint/2010/main" xmlns="" val="37391193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008112"/>
          </a:xfrm>
        </p:spPr>
        <p:txBody>
          <a:bodyPr>
            <a:normAutofit/>
          </a:bodyPr>
          <a:lstStyle/>
          <a:p>
            <a:r>
              <a:rPr lang="en-ZA" b="1" dirty="0">
                <a:solidFill>
                  <a:schemeClr val="accent2">
                    <a:lumMod val="75000"/>
                  </a:schemeClr>
                </a:solidFill>
              </a:rPr>
              <a:t>PROGRESS ON ISSUES RAISED</a:t>
            </a:r>
            <a:endParaRPr lang="en-ZA" dirty="0">
              <a:solidFill>
                <a:schemeClr val="accent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20610478"/>
              </p:ext>
            </p:extLst>
          </p:nvPr>
        </p:nvGraphicFramePr>
        <p:xfrm>
          <a:off x="107505" y="1004935"/>
          <a:ext cx="8856984" cy="5590256"/>
        </p:xfrm>
        <a:graphic>
          <a:graphicData uri="http://schemas.openxmlformats.org/drawingml/2006/table">
            <a:tbl>
              <a:tblPr firstRow="1" bandRow="1">
                <a:tableStyleId>{21E4AEA4-8DFA-4A89-87EB-49C32662AFE0}</a:tableStyleId>
              </a:tblPr>
              <a:tblGrid>
                <a:gridCol w="1771397"/>
                <a:gridCol w="1649627"/>
                <a:gridCol w="1627448"/>
                <a:gridCol w="2037115"/>
                <a:gridCol w="1771397"/>
              </a:tblGrid>
              <a:tr h="855752">
                <a:tc>
                  <a:txBody>
                    <a:bodyPr/>
                    <a:lstStyle/>
                    <a:p>
                      <a:r>
                        <a:rPr lang="en-ZA" dirty="0" smtClean="0"/>
                        <a:t>Topic/Issue</a:t>
                      </a:r>
                      <a:endParaRPr lang="en-ZA" dirty="0"/>
                    </a:p>
                  </a:txBody>
                  <a:tcPr/>
                </a:tc>
                <a:tc>
                  <a:txBody>
                    <a:bodyPr/>
                    <a:lstStyle/>
                    <a:p>
                      <a:r>
                        <a:rPr lang="en-ZA" dirty="0" smtClean="0"/>
                        <a:t>SCOPA Decision</a:t>
                      </a:r>
                      <a:endParaRPr lang="en-ZA" dirty="0"/>
                    </a:p>
                  </a:txBody>
                  <a:tcPr/>
                </a:tc>
                <a:tc>
                  <a:txBody>
                    <a:bodyPr/>
                    <a:lstStyle/>
                    <a:p>
                      <a:r>
                        <a:rPr lang="en-ZA" dirty="0" smtClean="0"/>
                        <a:t>Action Taken</a:t>
                      </a:r>
                      <a:endParaRPr lang="en-ZA" dirty="0"/>
                    </a:p>
                  </a:txBody>
                  <a:tcPr/>
                </a:tc>
                <a:tc>
                  <a:txBody>
                    <a:bodyPr/>
                    <a:lstStyle/>
                    <a:p>
                      <a:r>
                        <a:rPr lang="en-ZA" dirty="0" smtClean="0"/>
                        <a:t>Progress</a:t>
                      </a:r>
                      <a:endParaRPr lang="en-ZA" dirty="0"/>
                    </a:p>
                  </a:txBody>
                  <a:tcPr/>
                </a:tc>
                <a:tc>
                  <a:txBody>
                    <a:bodyPr/>
                    <a:lstStyle/>
                    <a:p>
                      <a:r>
                        <a:rPr lang="en-ZA" dirty="0" smtClean="0"/>
                        <a:t>Time-Frame</a:t>
                      </a:r>
                      <a:endParaRPr lang="en-ZA" dirty="0"/>
                    </a:p>
                  </a:txBody>
                  <a:tcPr/>
                </a:tc>
              </a:tr>
              <a:tr h="1686262">
                <a:tc>
                  <a:txBody>
                    <a:bodyPr/>
                    <a:lstStyle/>
                    <a:p>
                      <a:r>
                        <a:rPr lang="en-ZA" sz="1400" dirty="0" smtClean="0"/>
                        <a:t>Irregular Expenditure</a:t>
                      </a:r>
                      <a:r>
                        <a:rPr lang="en-ZA" sz="1400" baseline="0" dirty="0" smtClean="0"/>
                        <a:t> as well as Fruitless and Wasteful Expenditure</a:t>
                      </a:r>
                      <a:endParaRPr lang="en-ZA" sz="1400" dirty="0"/>
                    </a:p>
                  </a:txBody>
                  <a:tcPr/>
                </a:tc>
                <a:tc>
                  <a:txBody>
                    <a:bodyPr/>
                    <a:lstStyle/>
                    <a:p>
                      <a:r>
                        <a:rPr lang="en-ZA" sz="1400" dirty="0" smtClean="0"/>
                        <a:t>(e) The Department</a:t>
                      </a:r>
                      <a:r>
                        <a:rPr lang="en-ZA" sz="1400" baseline="0" dirty="0" smtClean="0"/>
                        <a:t> co-operates with law enforcement agencies where criminality has been established</a:t>
                      </a:r>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t>Where applicable cases were referred to law enforcement agencies</a:t>
                      </a:r>
                    </a:p>
                    <a:p>
                      <a:endParaRPr lang="en-ZA" sz="1400" dirty="0" smtClean="0"/>
                    </a:p>
                    <a:p>
                      <a:endParaRPr lang="en-ZA" sz="14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400" b="1" dirty="0" smtClean="0"/>
                        <a:t>Investigations</a:t>
                      </a:r>
                      <a:r>
                        <a:rPr lang="en-ZA" sz="1400" dirty="0" smtClean="0"/>
                        <a:t> are still under-way.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ZA" sz="1400" dirty="0"/>
                    </a:p>
                  </a:txBody>
                  <a:tcPr/>
                </a:tc>
                <a:tc>
                  <a:txBody>
                    <a:bodyPr/>
                    <a:lstStyle/>
                    <a:p>
                      <a:r>
                        <a:rPr lang="en-ZA" sz="1400" dirty="0" smtClean="0"/>
                        <a:t>Ongoing</a:t>
                      </a:r>
                      <a:endParaRPr lang="en-ZA" sz="1400" dirty="0"/>
                    </a:p>
                  </a:txBody>
                  <a:tcPr/>
                </a:tc>
              </a:tr>
              <a:tr h="3048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t>Irregular Expenditure</a:t>
                      </a:r>
                      <a:r>
                        <a:rPr lang="en-ZA" sz="1400" baseline="0" dirty="0" smtClean="0"/>
                        <a:t> as well as Fruitless and Wasteful Expenditure</a:t>
                      </a:r>
                      <a:endParaRPr lang="en-ZA" sz="1400" dirty="0" smtClean="0"/>
                    </a:p>
                    <a:p>
                      <a:endParaRPr lang="en-ZA" sz="1400" dirty="0"/>
                    </a:p>
                  </a:txBody>
                  <a:tcPr/>
                </a:tc>
                <a:tc>
                  <a:txBody>
                    <a:bodyPr/>
                    <a:lstStyle/>
                    <a:p>
                      <a:r>
                        <a:rPr lang="en-ZA" sz="1400" dirty="0" smtClean="0"/>
                        <a:t>The departmental SCM policy is updated encompassing all the elements of the PFMA, Treasury Regulations, PPPFA, Preferential Procurement Regulations and SCM practice notes issued by National Treasury</a:t>
                      </a:r>
                      <a:endParaRPr lang="en-ZA" sz="1400" dirty="0"/>
                    </a:p>
                  </a:txBody>
                  <a:tcPr/>
                </a:tc>
                <a:tc>
                  <a:txBody>
                    <a:bodyPr/>
                    <a:lstStyle/>
                    <a:p>
                      <a:r>
                        <a:rPr lang="en-ZA" sz="1400" dirty="0" smtClean="0"/>
                        <a:t>The </a:t>
                      </a:r>
                      <a:r>
                        <a:rPr lang="en-ZA" sz="1400" b="1" dirty="0" smtClean="0"/>
                        <a:t>SCM policy </a:t>
                      </a:r>
                      <a:r>
                        <a:rPr lang="en-ZA" sz="1400" dirty="0" smtClean="0"/>
                        <a:t>was </a:t>
                      </a:r>
                      <a:r>
                        <a:rPr lang="en-ZA" sz="1400" b="1" dirty="0" smtClean="0"/>
                        <a:t>updated</a:t>
                      </a:r>
                      <a:r>
                        <a:rPr lang="en-ZA" sz="1400" dirty="0" smtClean="0"/>
                        <a:t> and signed by the Accounting Officer on </a:t>
                      </a:r>
                      <a:r>
                        <a:rPr lang="en-ZA" sz="1400" b="1" dirty="0" smtClean="0"/>
                        <a:t>19 October 2017</a:t>
                      </a:r>
                      <a:r>
                        <a:rPr lang="en-ZA" sz="1400" dirty="0" smtClean="0"/>
                        <a:t>.</a:t>
                      </a:r>
                    </a:p>
                    <a:p>
                      <a:endParaRPr lang="en-ZA" sz="1400" dirty="0" smtClean="0"/>
                    </a:p>
                    <a:p>
                      <a:r>
                        <a:rPr lang="en-ZA" sz="1400" dirty="0" smtClean="0"/>
                        <a:t>SCM is now reporting to the CFO and the CFO is reporting to the Accounting Officer</a:t>
                      </a:r>
                      <a:endParaRPr lang="en-ZA" sz="14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400" dirty="0" smtClean="0"/>
                        <a:t>Policy updated</a:t>
                      </a:r>
                      <a:endParaRPr lang="en-ZA" sz="1400" dirty="0"/>
                    </a:p>
                  </a:txBody>
                  <a:tcPr/>
                </a:tc>
                <a:tc>
                  <a:txBody>
                    <a:bodyPr/>
                    <a:lstStyle/>
                    <a:p>
                      <a:r>
                        <a:rPr lang="en-ZA" sz="1400" dirty="0" smtClean="0"/>
                        <a:t>Finalised</a:t>
                      </a:r>
                    </a:p>
                    <a:p>
                      <a:endParaRPr lang="en-ZA" sz="1400" dirty="0" smtClean="0"/>
                    </a:p>
                    <a:p>
                      <a:endParaRPr lang="en-ZA" sz="1400" dirty="0" smtClean="0"/>
                    </a:p>
                    <a:p>
                      <a:endParaRPr lang="en-ZA" sz="1400" dirty="0" smtClean="0"/>
                    </a:p>
                    <a:p>
                      <a:endParaRPr lang="en-ZA" sz="1400" dirty="0" smtClean="0"/>
                    </a:p>
                    <a:p>
                      <a:endParaRPr lang="en-ZA" sz="1400" dirty="0" smtClean="0"/>
                    </a:p>
                    <a:p>
                      <a:endParaRPr lang="en-ZA" sz="1400" dirty="0" smtClean="0"/>
                    </a:p>
                    <a:p>
                      <a:r>
                        <a:rPr lang="en-ZA" sz="1400" dirty="0" smtClean="0"/>
                        <a:t>Finalised (February</a:t>
                      </a:r>
                      <a:r>
                        <a:rPr lang="en-ZA" sz="1400" baseline="0" dirty="0" smtClean="0"/>
                        <a:t> 2017)</a:t>
                      </a:r>
                      <a:endParaRPr lang="en-ZA" sz="1400" dirty="0"/>
                    </a:p>
                  </a:txBody>
                  <a:tcPr/>
                </a:tc>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pPr/>
              <a:t>35</a:t>
            </a:fld>
            <a:endParaRPr lang="en-ZA" dirty="0"/>
          </a:p>
        </p:txBody>
      </p:sp>
    </p:spTree>
    <p:extLst>
      <p:ext uri="{BB962C8B-B14F-4D97-AF65-F5344CB8AC3E}">
        <p14:creationId xmlns:p14="http://schemas.microsoft.com/office/powerpoint/2010/main" xmlns="" val="35884483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008112"/>
          </a:xfrm>
        </p:spPr>
        <p:txBody>
          <a:bodyPr>
            <a:normAutofit/>
          </a:bodyPr>
          <a:lstStyle/>
          <a:p>
            <a:r>
              <a:rPr lang="en-ZA" b="1" dirty="0">
                <a:solidFill>
                  <a:schemeClr val="accent2">
                    <a:lumMod val="75000"/>
                  </a:schemeClr>
                </a:solidFill>
              </a:rPr>
              <a:t>PROGRESS ON ISSUES RAISED</a:t>
            </a:r>
            <a:endParaRPr lang="en-ZA" dirty="0">
              <a:solidFill>
                <a:schemeClr val="accent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34980240"/>
              </p:ext>
            </p:extLst>
          </p:nvPr>
        </p:nvGraphicFramePr>
        <p:xfrm>
          <a:off x="179511" y="1052736"/>
          <a:ext cx="8784978" cy="5664375"/>
        </p:xfrm>
        <a:graphic>
          <a:graphicData uri="http://schemas.openxmlformats.org/drawingml/2006/table">
            <a:tbl>
              <a:tblPr firstRow="1" bandRow="1">
                <a:tableStyleId>{21E4AEA4-8DFA-4A89-87EB-49C32662AFE0}</a:tableStyleId>
              </a:tblPr>
              <a:tblGrid>
                <a:gridCol w="1756996"/>
                <a:gridCol w="1636216"/>
                <a:gridCol w="1767952"/>
                <a:gridCol w="1866818"/>
                <a:gridCol w="1756996"/>
              </a:tblGrid>
              <a:tr h="847435">
                <a:tc>
                  <a:txBody>
                    <a:bodyPr/>
                    <a:lstStyle/>
                    <a:p>
                      <a:r>
                        <a:rPr lang="en-ZA" dirty="0" smtClean="0"/>
                        <a:t>Topic/Issue</a:t>
                      </a:r>
                      <a:endParaRPr lang="en-ZA" dirty="0"/>
                    </a:p>
                  </a:txBody>
                  <a:tcPr/>
                </a:tc>
                <a:tc>
                  <a:txBody>
                    <a:bodyPr/>
                    <a:lstStyle/>
                    <a:p>
                      <a:r>
                        <a:rPr lang="en-ZA" dirty="0" smtClean="0"/>
                        <a:t>SCOPA Decision</a:t>
                      </a:r>
                      <a:endParaRPr lang="en-ZA" dirty="0"/>
                    </a:p>
                  </a:txBody>
                  <a:tcPr/>
                </a:tc>
                <a:tc>
                  <a:txBody>
                    <a:bodyPr/>
                    <a:lstStyle/>
                    <a:p>
                      <a:r>
                        <a:rPr lang="en-ZA" dirty="0" smtClean="0"/>
                        <a:t>Action Taken</a:t>
                      </a:r>
                      <a:endParaRPr lang="en-ZA" dirty="0"/>
                    </a:p>
                  </a:txBody>
                  <a:tcPr/>
                </a:tc>
                <a:tc>
                  <a:txBody>
                    <a:bodyPr/>
                    <a:lstStyle/>
                    <a:p>
                      <a:r>
                        <a:rPr lang="en-ZA" dirty="0" smtClean="0"/>
                        <a:t>Progress</a:t>
                      </a:r>
                      <a:endParaRPr lang="en-ZA" dirty="0"/>
                    </a:p>
                  </a:txBody>
                  <a:tcPr/>
                </a:tc>
                <a:tc>
                  <a:txBody>
                    <a:bodyPr/>
                    <a:lstStyle/>
                    <a:p>
                      <a:r>
                        <a:rPr lang="en-ZA" dirty="0" smtClean="0"/>
                        <a:t>Time-Frame</a:t>
                      </a:r>
                      <a:endParaRPr lang="en-ZA" dirty="0"/>
                    </a:p>
                  </a:txBody>
                  <a:tcPr/>
                </a:tc>
              </a:tr>
              <a:tr h="4816940">
                <a:tc>
                  <a:txBody>
                    <a:bodyPr/>
                    <a:lstStyle/>
                    <a:p>
                      <a:r>
                        <a:rPr lang="en-ZA" sz="1400" dirty="0" smtClean="0"/>
                        <a:t>Irregular Expenditure</a:t>
                      </a:r>
                      <a:r>
                        <a:rPr lang="en-ZA" sz="1400" baseline="0" dirty="0" smtClean="0"/>
                        <a:t> as well as Fruitless and Wasteful Expenditure</a:t>
                      </a:r>
                      <a:endParaRPr lang="en-ZA" sz="1400" dirty="0"/>
                    </a:p>
                  </a:txBody>
                  <a:tcPr/>
                </a:tc>
                <a:tc>
                  <a:txBody>
                    <a:bodyPr/>
                    <a:lstStyle/>
                    <a:p>
                      <a:r>
                        <a:rPr lang="en-ZA" sz="1400" dirty="0" smtClean="0"/>
                        <a:t>(g) A proper filing system for all information supporting SCM related transaction is kept.</a:t>
                      </a:r>
                      <a:endParaRPr lang="en-ZA" sz="14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400" dirty="0" smtClean="0"/>
                        <a:t>For goods and services procured through the Department, all the </a:t>
                      </a:r>
                      <a:r>
                        <a:rPr lang="en-ZA" sz="1400" b="1" dirty="0" smtClean="0"/>
                        <a:t>SCM</a:t>
                      </a:r>
                      <a:r>
                        <a:rPr lang="en-ZA" sz="1400" dirty="0" smtClean="0"/>
                        <a:t> related </a:t>
                      </a:r>
                      <a:r>
                        <a:rPr lang="en-ZA" sz="1400" b="1" dirty="0" smtClean="0"/>
                        <a:t>documents</a:t>
                      </a:r>
                      <a:r>
                        <a:rPr lang="en-ZA" sz="1400" dirty="0" smtClean="0"/>
                        <a:t> are </a:t>
                      </a:r>
                      <a:r>
                        <a:rPr lang="en-ZA" sz="1400" b="1" dirty="0" smtClean="0"/>
                        <a:t>available.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400" dirty="0" smtClean="0"/>
                        <a:t>For procurement through implementing agents </a:t>
                      </a:r>
                      <a:r>
                        <a:rPr lang="en-ZA" sz="1400" b="1" dirty="0" smtClean="0"/>
                        <a:t>DBE officials are part of the evaluation committees </a:t>
                      </a:r>
                      <a:r>
                        <a:rPr lang="en-ZA" sz="1400" dirty="0" smtClean="0"/>
                        <a:t>of IA’s and documentation for all responsive bids is submitted to DBE for verification before concurrence is granted.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t>Documents are available for audit purposes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t>DBE is represented in evaluation committees in all IAs that still have projects at procurement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dirty="0"/>
                    </a:p>
                  </a:txBody>
                  <a:tcPr/>
                </a:tc>
                <a:tc>
                  <a:txBody>
                    <a:bodyPr/>
                    <a:lstStyle/>
                    <a:p>
                      <a:r>
                        <a:rPr lang="en-ZA" sz="1400" dirty="0" smtClean="0"/>
                        <a:t>Finalised</a:t>
                      </a:r>
                    </a:p>
                    <a:p>
                      <a:endParaRPr lang="en-ZA" sz="1400" dirty="0" smtClean="0"/>
                    </a:p>
                    <a:p>
                      <a:endParaRPr lang="en-ZA" sz="1400" dirty="0" smtClean="0"/>
                    </a:p>
                    <a:p>
                      <a:endParaRPr lang="en-ZA" sz="1400" dirty="0" smtClean="0"/>
                    </a:p>
                    <a:p>
                      <a:endParaRPr lang="en-ZA" sz="1400" dirty="0" smtClean="0"/>
                    </a:p>
                    <a:p>
                      <a:endParaRPr lang="en-ZA" sz="1400" dirty="0" smtClean="0"/>
                    </a:p>
                    <a:p>
                      <a:endParaRPr lang="en-ZA" sz="1400" dirty="0" smtClean="0"/>
                    </a:p>
                    <a:p>
                      <a:r>
                        <a:rPr lang="en-ZA" sz="1400" dirty="0" smtClean="0"/>
                        <a:t>Ongoing</a:t>
                      </a:r>
                      <a:endParaRPr lang="en-ZA" sz="1400" dirty="0"/>
                    </a:p>
                  </a:txBody>
                  <a:tcPr/>
                </a:tc>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pPr/>
              <a:t>36</a:t>
            </a:fld>
            <a:endParaRPr lang="en-ZA" dirty="0"/>
          </a:p>
        </p:txBody>
      </p:sp>
    </p:spTree>
    <p:extLst>
      <p:ext uri="{BB962C8B-B14F-4D97-AF65-F5344CB8AC3E}">
        <p14:creationId xmlns:p14="http://schemas.microsoft.com/office/powerpoint/2010/main" xmlns="" val="41918916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27384"/>
            <a:ext cx="8229600" cy="1008112"/>
          </a:xfrm>
        </p:spPr>
        <p:txBody>
          <a:bodyPr>
            <a:normAutofit/>
          </a:bodyPr>
          <a:lstStyle/>
          <a:p>
            <a:r>
              <a:rPr lang="en-ZA" b="1" dirty="0">
                <a:solidFill>
                  <a:schemeClr val="accent2">
                    <a:lumMod val="75000"/>
                  </a:schemeClr>
                </a:solidFill>
              </a:rPr>
              <a:t>PROGRESS ON ISSUES RAISED</a:t>
            </a:r>
            <a:endParaRPr lang="en-ZA" dirty="0">
              <a:solidFill>
                <a:schemeClr val="accent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0622326"/>
              </p:ext>
            </p:extLst>
          </p:nvPr>
        </p:nvGraphicFramePr>
        <p:xfrm>
          <a:off x="107505" y="980728"/>
          <a:ext cx="9000999" cy="5541812"/>
        </p:xfrm>
        <a:graphic>
          <a:graphicData uri="http://schemas.openxmlformats.org/drawingml/2006/table">
            <a:tbl>
              <a:tblPr firstRow="1" bandRow="1">
                <a:tableStyleId>{21E4AEA4-8DFA-4A89-87EB-49C32662AFE0}</a:tableStyleId>
              </a:tblPr>
              <a:tblGrid>
                <a:gridCol w="1800200"/>
                <a:gridCol w="1676450"/>
                <a:gridCol w="1653911"/>
                <a:gridCol w="2070238"/>
                <a:gridCol w="1800200"/>
              </a:tblGrid>
              <a:tr h="860767">
                <a:tc>
                  <a:txBody>
                    <a:bodyPr/>
                    <a:lstStyle/>
                    <a:p>
                      <a:r>
                        <a:rPr lang="en-ZA" dirty="0" smtClean="0"/>
                        <a:t>Topic/Issue</a:t>
                      </a:r>
                      <a:endParaRPr lang="en-ZA" dirty="0"/>
                    </a:p>
                  </a:txBody>
                  <a:tcPr/>
                </a:tc>
                <a:tc>
                  <a:txBody>
                    <a:bodyPr/>
                    <a:lstStyle/>
                    <a:p>
                      <a:r>
                        <a:rPr lang="en-ZA" dirty="0" smtClean="0"/>
                        <a:t>SCOPA Decision</a:t>
                      </a:r>
                      <a:endParaRPr lang="en-ZA" dirty="0"/>
                    </a:p>
                  </a:txBody>
                  <a:tcPr/>
                </a:tc>
                <a:tc>
                  <a:txBody>
                    <a:bodyPr/>
                    <a:lstStyle/>
                    <a:p>
                      <a:r>
                        <a:rPr lang="en-ZA" dirty="0" smtClean="0"/>
                        <a:t>Action Taken</a:t>
                      </a:r>
                      <a:endParaRPr lang="en-ZA" dirty="0"/>
                    </a:p>
                  </a:txBody>
                  <a:tcPr/>
                </a:tc>
                <a:tc>
                  <a:txBody>
                    <a:bodyPr/>
                    <a:lstStyle/>
                    <a:p>
                      <a:r>
                        <a:rPr lang="en-ZA" dirty="0" smtClean="0"/>
                        <a:t>Progress</a:t>
                      </a:r>
                      <a:endParaRPr lang="en-ZA" dirty="0"/>
                    </a:p>
                  </a:txBody>
                  <a:tcPr/>
                </a:tc>
                <a:tc>
                  <a:txBody>
                    <a:bodyPr/>
                    <a:lstStyle/>
                    <a:p>
                      <a:r>
                        <a:rPr lang="en-ZA" dirty="0" smtClean="0"/>
                        <a:t>Time-Frame</a:t>
                      </a:r>
                      <a:endParaRPr lang="en-ZA" dirty="0"/>
                    </a:p>
                  </a:txBody>
                  <a:tcPr/>
                </a:tc>
              </a:tr>
              <a:tr h="1663525">
                <a:tc>
                  <a:txBody>
                    <a:bodyPr/>
                    <a:lstStyle/>
                    <a:p>
                      <a:r>
                        <a:rPr lang="en-ZA" sz="1600" dirty="0" smtClean="0"/>
                        <a:t>Irregular Expenditure</a:t>
                      </a:r>
                      <a:r>
                        <a:rPr lang="en-ZA" sz="1600" baseline="0" dirty="0" smtClean="0"/>
                        <a:t> as well as Fruitless and Wasteful Expenditure</a:t>
                      </a:r>
                      <a:endParaRPr lang="en-ZA" sz="1600" dirty="0"/>
                    </a:p>
                  </a:txBody>
                  <a:tcPr/>
                </a:tc>
                <a:tc>
                  <a:txBody>
                    <a:bodyPr/>
                    <a:lstStyle/>
                    <a:p>
                      <a:r>
                        <a:rPr lang="en-ZA" sz="1600" dirty="0" smtClean="0"/>
                        <a:t>(h) All the directives from the executive authority must comply with the PFMA</a:t>
                      </a:r>
                      <a:endParaRPr lang="en-ZA" sz="1600" dirty="0"/>
                    </a:p>
                  </a:txBody>
                  <a:tcPr/>
                </a:tc>
                <a:tc>
                  <a:txBody>
                    <a:bodyPr/>
                    <a:lstStyle/>
                    <a:p>
                      <a:endParaRPr lang="en-ZA" sz="16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600" dirty="0" smtClean="0"/>
                        <a:t>All directives comply</a:t>
                      </a:r>
                      <a:r>
                        <a:rPr lang="en-ZA" sz="1600" baseline="0" dirty="0" smtClean="0"/>
                        <a:t> with the PFMA</a:t>
                      </a:r>
                      <a:endParaRPr lang="en-ZA" sz="160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ZA" sz="1600" dirty="0"/>
                    </a:p>
                  </a:txBody>
                  <a:tcPr/>
                </a:tc>
                <a:tc>
                  <a:txBody>
                    <a:bodyPr/>
                    <a:lstStyle/>
                    <a:p>
                      <a:r>
                        <a:rPr lang="en-ZA" sz="1600" dirty="0" smtClean="0"/>
                        <a:t>Ongoing</a:t>
                      </a:r>
                      <a:endParaRPr lang="en-ZA" sz="1600" dirty="0"/>
                    </a:p>
                  </a:txBody>
                  <a:tcPr/>
                </a:tc>
              </a:tr>
              <a:tr h="2968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t>Irregular Expenditure</a:t>
                      </a:r>
                      <a:r>
                        <a:rPr lang="en-ZA" sz="1600" baseline="0" dirty="0" smtClean="0"/>
                        <a:t> as well as Fruitless and Wasteful Expenditure</a:t>
                      </a:r>
                      <a:endParaRPr lang="en-ZA" sz="1600" dirty="0" smtClean="0"/>
                    </a:p>
                    <a:p>
                      <a:endParaRPr lang="en-ZA" sz="1600" dirty="0"/>
                    </a:p>
                  </a:txBody>
                  <a:tcPr/>
                </a:tc>
                <a:tc>
                  <a:txBody>
                    <a:bodyPr/>
                    <a:lstStyle/>
                    <a:p>
                      <a:r>
                        <a:rPr lang="en-ZA" sz="1600" dirty="0" smtClean="0"/>
                        <a:t>(i) Early warning listing contracts that will soon expire be compiled and further that new tender process be entered into timeously</a:t>
                      </a:r>
                      <a:endParaRPr lang="en-Z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t>The Department ensures that all contracts that will soon expire are renewed on time, either through a procurement process or </a:t>
                      </a:r>
                      <a:r>
                        <a:rPr lang="en-ZA" sz="1600" b="1" dirty="0" smtClean="0"/>
                        <a:t>renewal</a:t>
                      </a:r>
                      <a:r>
                        <a:rPr lang="en-ZA" sz="1600" dirty="0" smtClean="0"/>
                        <a:t> of </a:t>
                      </a:r>
                      <a:r>
                        <a:rPr lang="en-ZA" sz="1600" b="1" dirty="0" err="1" smtClean="0"/>
                        <a:t>MoAs</a:t>
                      </a:r>
                      <a:r>
                        <a:rPr lang="en-ZA" sz="1600" b="1" dirty="0" smtClean="0"/>
                        <a:t>.</a:t>
                      </a:r>
                    </a:p>
                    <a:p>
                      <a:endParaRPr lang="en-ZA" sz="16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sz="1600" b="1" dirty="0" smtClean="0">
                          <a:solidFill>
                            <a:schemeClr val="tx1"/>
                          </a:solidFill>
                        </a:rPr>
                        <a:t>Contracts</a:t>
                      </a:r>
                      <a:r>
                        <a:rPr lang="en-ZA" sz="1600" dirty="0" smtClean="0">
                          <a:solidFill>
                            <a:schemeClr val="tx1"/>
                          </a:solidFill>
                        </a:rPr>
                        <a:t> are </a:t>
                      </a:r>
                      <a:r>
                        <a:rPr lang="en-ZA" sz="1600" b="1" dirty="0" smtClean="0">
                          <a:solidFill>
                            <a:schemeClr val="tx1"/>
                          </a:solidFill>
                        </a:rPr>
                        <a:t>regularly reviewed</a:t>
                      </a:r>
                      <a:endParaRPr lang="en-ZA" sz="1600" b="1" dirty="0">
                        <a:solidFill>
                          <a:schemeClr val="tx1"/>
                        </a:solidFill>
                      </a:endParaRPr>
                    </a:p>
                  </a:txBody>
                  <a:tcPr/>
                </a:tc>
                <a:tc>
                  <a:txBody>
                    <a:bodyPr/>
                    <a:lstStyle/>
                    <a:p>
                      <a:r>
                        <a:rPr lang="en-ZA" sz="1600" dirty="0" smtClean="0"/>
                        <a:t>Ongoing</a:t>
                      </a:r>
                      <a:endParaRPr lang="en-ZA" sz="1600" dirty="0"/>
                    </a:p>
                  </a:txBody>
                  <a:tcPr/>
                </a:tc>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pPr/>
              <a:t>37</a:t>
            </a:fld>
            <a:endParaRPr lang="en-ZA" dirty="0"/>
          </a:p>
        </p:txBody>
      </p:sp>
    </p:spTree>
    <p:extLst>
      <p:ext uri="{BB962C8B-B14F-4D97-AF65-F5344CB8AC3E}">
        <p14:creationId xmlns:p14="http://schemas.microsoft.com/office/powerpoint/2010/main" xmlns="" val="27676767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RECOMMENDATION</a:t>
            </a:r>
            <a:endParaRPr lang="en-ZA" b="1" dirty="0">
              <a:solidFill>
                <a:schemeClr val="accent2">
                  <a:lumMod val="75000"/>
                </a:schemeClr>
              </a:solidFill>
            </a:endParaRPr>
          </a:p>
        </p:txBody>
      </p:sp>
      <p:sp>
        <p:nvSpPr>
          <p:cNvPr id="3" name="Content Placeholder 2"/>
          <p:cNvSpPr>
            <a:spLocks noGrp="1"/>
          </p:cNvSpPr>
          <p:nvPr>
            <p:ph idx="1"/>
          </p:nvPr>
        </p:nvSpPr>
        <p:spPr>
          <a:xfrm>
            <a:off x="683568" y="1600201"/>
            <a:ext cx="7848872" cy="4525963"/>
          </a:xfrm>
        </p:spPr>
        <p:txBody>
          <a:bodyPr/>
          <a:lstStyle/>
          <a:p>
            <a:pPr marL="0" indent="0" algn="just">
              <a:buNone/>
            </a:pPr>
            <a:r>
              <a:rPr lang="en-US" dirty="0" smtClean="0"/>
              <a:t>It is recommended that SCOPA </a:t>
            </a:r>
            <a:r>
              <a:rPr lang="en-US" b="1" dirty="0" smtClean="0"/>
              <a:t>discusses</a:t>
            </a:r>
            <a:r>
              <a:rPr lang="en-US" dirty="0" smtClean="0"/>
              <a:t> the Department’s Report on  the </a:t>
            </a:r>
            <a:r>
              <a:rPr lang="en-GB" b="1" dirty="0" smtClean="0"/>
              <a:t>Infrastructure</a:t>
            </a:r>
            <a:r>
              <a:rPr lang="en-GB" dirty="0" smtClean="0"/>
              <a:t> </a:t>
            </a:r>
            <a:r>
              <a:rPr lang="en-GB" b="1" dirty="0" smtClean="0"/>
              <a:t>grant</a:t>
            </a:r>
            <a:r>
              <a:rPr lang="en-GB" dirty="0" smtClean="0"/>
              <a:t> and </a:t>
            </a:r>
            <a:r>
              <a:rPr lang="en-GB" b="1" dirty="0" smtClean="0"/>
              <a:t>scholar transport </a:t>
            </a:r>
            <a:r>
              <a:rPr lang="en-GB" dirty="0" smtClean="0"/>
              <a:t>and the infrastructure delivery process.</a:t>
            </a:r>
            <a:r>
              <a:rPr lang="en-US" dirty="0" smtClean="0"/>
              <a:t>  </a:t>
            </a:r>
            <a:endParaRPr lang="en-ZA" dirty="0"/>
          </a:p>
        </p:txBody>
      </p:sp>
      <p:sp>
        <p:nvSpPr>
          <p:cNvPr id="4" name="Slide Number Placeholder 3"/>
          <p:cNvSpPr>
            <a:spLocks noGrp="1"/>
          </p:cNvSpPr>
          <p:nvPr>
            <p:ph type="sldNum" sz="quarter" idx="12"/>
          </p:nvPr>
        </p:nvSpPr>
        <p:spPr/>
        <p:txBody>
          <a:bodyPr/>
          <a:lstStyle/>
          <a:p>
            <a:fld id="{E2C0AE55-7E06-4976-960B-3D98813CB3CF}" type="slidenum">
              <a:rPr lang="en-ZA" smtClean="0"/>
              <a:pPr/>
              <a:t>38</a:t>
            </a:fld>
            <a:endParaRPr lang="en-ZA" dirty="0"/>
          </a:p>
        </p:txBody>
      </p:sp>
    </p:spTree>
    <p:extLst>
      <p:ext uri="{BB962C8B-B14F-4D97-AF65-F5344CB8AC3E}">
        <p14:creationId xmlns:p14="http://schemas.microsoft.com/office/powerpoint/2010/main" xmlns="" val="5012793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2C0AE55-7E06-4976-960B-3D98813CB3CF}" type="slidenum">
              <a:rPr lang="en-ZA" smtClean="0"/>
              <a:pPr/>
              <a:t>39</a:t>
            </a:fld>
            <a:endParaRPr lang="en-ZA"/>
          </a:p>
        </p:txBody>
      </p:sp>
    </p:spTree>
    <p:extLst>
      <p:ext uri="{BB962C8B-B14F-4D97-AF65-F5344CB8AC3E}">
        <p14:creationId xmlns:p14="http://schemas.microsoft.com/office/powerpoint/2010/main" xmlns="" val="965737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4904"/>
            <a:ext cx="8229600" cy="1872207"/>
          </a:xfrm>
        </p:spPr>
        <p:txBody>
          <a:bodyPr>
            <a:normAutofit fontScale="90000"/>
          </a:bodyPr>
          <a:lstStyle/>
          <a:p>
            <a:r>
              <a:rPr lang="en-ZA" b="1" dirty="0" smtClean="0">
                <a:solidFill>
                  <a:schemeClr val="accent2">
                    <a:lumMod val="75000"/>
                  </a:schemeClr>
                </a:solidFill>
              </a:rPr>
              <a:t>AMOUNT OF INFRASTRUCTURE GRANT TO EASTERN CAPE AND LIMPOPO</a:t>
            </a:r>
            <a:endParaRPr lang="en-ZA" b="1"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fld id="{E2C0AE55-7E06-4976-960B-3D98813CB3CF}" type="slidenum">
              <a:rPr lang="en-ZA" smtClean="0"/>
              <a:pPr/>
              <a:t>4</a:t>
            </a:fld>
            <a:endParaRPr lang="en-ZA" dirty="0"/>
          </a:p>
        </p:txBody>
      </p:sp>
    </p:spTree>
    <p:extLst>
      <p:ext uri="{BB962C8B-B14F-4D97-AF65-F5344CB8AC3E}">
        <p14:creationId xmlns:p14="http://schemas.microsoft.com/office/powerpoint/2010/main" xmlns="" val="3438418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63"/>
            <a:ext cx="8229600" cy="1143000"/>
          </a:xfrm>
        </p:spPr>
        <p:txBody>
          <a:bodyPr>
            <a:normAutofit/>
          </a:bodyPr>
          <a:lstStyle/>
          <a:p>
            <a:r>
              <a:rPr lang="en-ZA" sz="2400" b="1" dirty="0" smtClean="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ＭＳ Ｐゴシック" charset="0"/>
                <a:cs typeface="Arial" panose="020B0604020202020204" pitchFamily="34" charset="0"/>
              </a:rPr>
              <a:t>EIG BUDGET &amp; EXPENDITURE FOR 2014/15 TO 2016/17 FINANCIAL YEAR</a:t>
            </a:r>
            <a:endParaRPr lang="en-ZA" sz="2400" b="1"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ＭＳ Ｐゴシック"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5</a:t>
            </a:fld>
            <a:endParaRPr lang="en-ZA" dirty="0">
              <a:solidFill>
                <a:prstClr val="black">
                  <a:tint val="75000"/>
                </a:prst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906966380"/>
              </p:ext>
            </p:extLst>
          </p:nvPr>
        </p:nvGraphicFramePr>
        <p:xfrm>
          <a:off x="179512" y="1052736"/>
          <a:ext cx="8784977" cy="5184576"/>
        </p:xfrm>
        <a:graphic>
          <a:graphicData uri="http://schemas.openxmlformats.org/drawingml/2006/table">
            <a:tbl>
              <a:tblPr>
                <a:tableStyleId>{284E427A-3D55-4303-BF80-6455036E1DE7}</a:tableStyleId>
              </a:tblPr>
              <a:tblGrid>
                <a:gridCol w="948659"/>
                <a:gridCol w="1139573"/>
                <a:gridCol w="1152128"/>
                <a:gridCol w="720080"/>
                <a:gridCol w="792088"/>
                <a:gridCol w="1080120"/>
                <a:gridCol w="648072"/>
                <a:gridCol w="864096"/>
                <a:gridCol w="792088"/>
                <a:gridCol w="648073"/>
              </a:tblGrid>
              <a:tr h="886781">
                <a:tc rowSpan="3">
                  <a:txBody>
                    <a:bodyPr/>
                    <a:lstStyle/>
                    <a:p>
                      <a:pPr algn="ctr" fontAlgn="b"/>
                      <a:r>
                        <a:rPr lang="en-US" sz="1400" b="1" u="none" strike="noStrike" dirty="0">
                          <a:effectLst/>
                        </a:rPr>
                        <a:t>Province</a:t>
                      </a:r>
                      <a:endParaRPr lang="en-US" sz="1400" b="1" i="0" u="none" strike="noStrike" dirty="0">
                        <a:solidFill>
                          <a:srgbClr val="000000"/>
                        </a:solidFill>
                        <a:effectLst/>
                        <a:latin typeface="Arial" panose="020B0604020202020204" pitchFamily="34" charset="0"/>
                      </a:endParaRPr>
                    </a:p>
                  </a:txBody>
                  <a:tcPr marL="9525" marR="9525" marT="9525" marB="0" anchor="b"/>
                </a:tc>
                <a:tc gridSpan="9">
                  <a:txBody>
                    <a:bodyPr/>
                    <a:lstStyle/>
                    <a:p>
                      <a:pPr algn="ctr" fontAlgn="ctr"/>
                      <a:r>
                        <a:rPr lang="en-US" sz="3200" b="1" u="none" strike="noStrike" dirty="0">
                          <a:effectLst/>
                        </a:rPr>
                        <a:t>Education Infrastructure Grant</a:t>
                      </a:r>
                      <a:endParaRPr lang="en-US" sz="3200" b="1"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89895">
                <a:tc vMerge="1">
                  <a:txBody>
                    <a:bodyPr/>
                    <a:lstStyle/>
                    <a:p>
                      <a:endParaRPr lang="en-US"/>
                    </a:p>
                  </a:txBody>
                  <a:tcPr/>
                </a:tc>
                <a:tc gridSpan="3">
                  <a:txBody>
                    <a:bodyPr/>
                    <a:lstStyle/>
                    <a:p>
                      <a:pPr algn="ctr" fontAlgn="b"/>
                      <a:r>
                        <a:rPr lang="en-US" sz="3200" b="1" u="none" strike="noStrike" dirty="0">
                          <a:effectLst/>
                        </a:rPr>
                        <a:t>2014/15 FY</a:t>
                      </a:r>
                      <a:endParaRPr lang="en-US" sz="3200" b="1"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US"/>
                    </a:p>
                  </a:txBody>
                  <a:tcPr/>
                </a:tc>
                <a:tc hMerge="1">
                  <a:txBody>
                    <a:bodyPr/>
                    <a:lstStyle/>
                    <a:p>
                      <a:endParaRPr lang="en-US"/>
                    </a:p>
                  </a:txBody>
                  <a:tcPr/>
                </a:tc>
                <a:tc gridSpan="3">
                  <a:txBody>
                    <a:bodyPr/>
                    <a:lstStyle/>
                    <a:p>
                      <a:pPr algn="ctr" fontAlgn="b"/>
                      <a:r>
                        <a:rPr lang="en-US" sz="3200" b="1" u="none" strike="noStrike" dirty="0">
                          <a:effectLst/>
                        </a:rPr>
                        <a:t>2015/16 FY</a:t>
                      </a:r>
                      <a:endParaRPr lang="en-US" sz="3200" b="1"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US"/>
                    </a:p>
                  </a:txBody>
                  <a:tcPr/>
                </a:tc>
                <a:tc hMerge="1">
                  <a:txBody>
                    <a:bodyPr/>
                    <a:lstStyle/>
                    <a:p>
                      <a:endParaRPr lang="en-US"/>
                    </a:p>
                  </a:txBody>
                  <a:tcPr/>
                </a:tc>
                <a:tc gridSpan="3">
                  <a:txBody>
                    <a:bodyPr/>
                    <a:lstStyle/>
                    <a:p>
                      <a:pPr algn="ctr" fontAlgn="b"/>
                      <a:r>
                        <a:rPr lang="en-US" sz="3200" b="1" u="none" strike="noStrike" dirty="0">
                          <a:effectLst/>
                        </a:rPr>
                        <a:t>2016/17 FY</a:t>
                      </a:r>
                      <a:endParaRPr lang="en-US" sz="3200" b="1"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US"/>
                    </a:p>
                  </a:txBody>
                  <a:tcPr/>
                </a:tc>
                <a:tc hMerge="1">
                  <a:txBody>
                    <a:bodyPr/>
                    <a:lstStyle/>
                    <a:p>
                      <a:endParaRPr lang="en-US"/>
                    </a:p>
                  </a:txBody>
                  <a:tcPr/>
                </a:tc>
              </a:tr>
              <a:tr h="969272">
                <a:tc vMerge="1">
                  <a:txBody>
                    <a:bodyPr/>
                    <a:lstStyle/>
                    <a:p>
                      <a:endParaRPr lang="en-US"/>
                    </a:p>
                  </a:txBody>
                  <a:tcPr/>
                </a:tc>
                <a:tc>
                  <a:txBody>
                    <a:bodyPr/>
                    <a:lstStyle/>
                    <a:p>
                      <a:pPr algn="ctr" fontAlgn="b"/>
                      <a:r>
                        <a:rPr lang="en-US" sz="1600" b="1" u="none" strike="noStrike" dirty="0">
                          <a:effectLst/>
                        </a:rPr>
                        <a:t>Budget                          R'000</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Expenditure     R'000</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 Spent</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Budget                          R'000</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Expenditure     R'000</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 Spent</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Budget                          R'000</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Expenditure     R'000</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 Spent</a:t>
                      </a:r>
                      <a:endParaRPr lang="en-US" sz="1600" b="1" i="0" u="none" strike="noStrike" dirty="0">
                        <a:solidFill>
                          <a:srgbClr val="000000"/>
                        </a:solidFill>
                        <a:effectLst/>
                        <a:latin typeface="Arial" panose="020B0604020202020204" pitchFamily="34" charset="0"/>
                      </a:endParaRPr>
                    </a:p>
                  </a:txBody>
                  <a:tcPr marL="9525" marR="9525" marT="9525" marB="0" anchor="b"/>
                </a:tc>
              </a:tr>
              <a:tr h="412457">
                <a:tc>
                  <a:txBody>
                    <a:bodyPr/>
                    <a:lstStyle/>
                    <a:p>
                      <a:pPr algn="l"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b"/>
                </a:tc>
              </a:tr>
              <a:tr h="746546">
                <a:tc>
                  <a:txBody>
                    <a:bodyPr/>
                    <a:lstStyle/>
                    <a:p>
                      <a:pPr algn="l" fontAlgn="ctr"/>
                      <a:r>
                        <a:rPr lang="en-US" sz="1800" b="1" u="none" strike="noStrike" dirty="0">
                          <a:effectLst/>
                        </a:rPr>
                        <a:t>Eastern Cape</a:t>
                      </a:r>
                      <a:endParaRPr lang="en-US"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b"/>
                      <a:r>
                        <a:rPr lang="en-US" sz="1100" u="none" strike="noStrike" dirty="0">
                          <a:effectLst/>
                        </a:rPr>
                        <a:t>     </a:t>
                      </a:r>
                      <a:r>
                        <a:rPr lang="en-US" sz="1100" u="none" strike="noStrike" dirty="0" smtClean="0">
                          <a:effectLst/>
                        </a:rPr>
                        <a:t>1 177 914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a:effectLst/>
                        </a:rPr>
                        <a:t>             </a:t>
                      </a:r>
                      <a:r>
                        <a:rPr lang="en-US" sz="1100" u="none" strike="noStrike" dirty="0" smtClean="0">
                          <a:effectLst/>
                        </a:rPr>
                        <a:t>904 590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100" u="none" strike="noStrike" dirty="0">
                          <a:effectLst/>
                        </a:rPr>
                        <a:t>76.80%</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a:effectLst/>
                        </a:rPr>
                        <a:t>    </a:t>
                      </a:r>
                      <a:r>
                        <a:rPr lang="en-US" sz="1100" u="none" strike="noStrike" dirty="0" smtClean="0">
                          <a:effectLst/>
                        </a:rPr>
                        <a:t>1 136 410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smtClean="0">
                          <a:effectLst/>
                        </a:rPr>
                        <a:t>1 139 634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a:effectLst/>
                        </a:rPr>
                        <a:t>100.28%</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a:effectLst/>
                        </a:rPr>
                        <a:t> </a:t>
                      </a:r>
                      <a:r>
                        <a:rPr lang="en-US" sz="1100" u="none" strike="noStrike" dirty="0" smtClean="0">
                          <a:effectLst/>
                        </a:rPr>
                        <a:t>1 614 493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a:effectLst/>
                        </a:rPr>
                        <a:t> </a:t>
                      </a:r>
                      <a:r>
                        <a:rPr lang="en-US" sz="1100" u="none" strike="noStrike" dirty="0" smtClean="0">
                          <a:effectLst/>
                        </a:rPr>
                        <a:t>1</a:t>
                      </a:r>
                      <a:r>
                        <a:rPr lang="en-US" sz="1100" u="none" strike="noStrike" baseline="0" dirty="0" smtClean="0">
                          <a:effectLst/>
                        </a:rPr>
                        <a:t> </a:t>
                      </a:r>
                      <a:r>
                        <a:rPr lang="en-US" sz="1100" u="none" strike="noStrike" dirty="0" smtClean="0">
                          <a:effectLst/>
                        </a:rPr>
                        <a:t>552 637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100" u="none" strike="noStrike" dirty="0">
                          <a:effectLst/>
                        </a:rPr>
                        <a:t>96.17%</a:t>
                      </a:r>
                      <a:endParaRPr lang="en-US" sz="1100" b="0" i="0" u="none" strike="noStrike" dirty="0">
                        <a:solidFill>
                          <a:srgbClr val="000000"/>
                        </a:solidFill>
                        <a:effectLst/>
                        <a:latin typeface="Arial Narrow" panose="020B0606020202030204" pitchFamily="34" charset="0"/>
                      </a:endParaRPr>
                    </a:p>
                  </a:txBody>
                  <a:tcPr marL="9525" marR="9525" marT="9525" marB="0" anchor="b"/>
                </a:tc>
              </a:tr>
              <a:tr h="746546">
                <a:tc>
                  <a:txBody>
                    <a:bodyPr/>
                    <a:lstStyle/>
                    <a:p>
                      <a:pPr algn="l" fontAlgn="ctr"/>
                      <a:r>
                        <a:rPr lang="en-US" sz="1800" b="1" u="none" strike="noStrike" dirty="0">
                          <a:effectLst/>
                        </a:rPr>
                        <a:t>Limpopo</a:t>
                      </a:r>
                      <a:endParaRPr lang="en-US"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b"/>
                      <a:r>
                        <a:rPr lang="en-US" sz="1100" u="none" strike="noStrike" dirty="0">
                          <a:effectLst/>
                        </a:rPr>
                        <a:t>     </a:t>
                      </a:r>
                      <a:r>
                        <a:rPr lang="en-US" sz="1100" u="none" strike="noStrike" dirty="0" smtClean="0">
                          <a:effectLst/>
                        </a:rPr>
                        <a:t>1 108 625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a:effectLst/>
                        </a:rPr>
                        <a:t>          </a:t>
                      </a:r>
                      <a:r>
                        <a:rPr lang="en-US" sz="1100" u="none" strike="noStrike" dirty="0" smtClean="0">
                          <a:effectLst/>
                        </a:rPr>
                        <a:t>1 096 322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100" u="none" strike="noStrike" dirty="0">
                          <a:effectLst/>
                        </a:rPr>
                        <a:t>98.89%</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a:effectLst/>
                        </a:rPr>
                        <a:t>    </a:t>
                      </a:r>
                      <a:r>
                        <a:rPr lang="en-US" sz="1100" u="none" strike="noStrike" dirty="0" smtClean="0">
                          <a:effectLst/>
                        </a:rPr>
                        <a:t>1 035</a:t>
                      </a:r>
                      <a:r>
                        <a:rPr lang="en-US" sz="1100" u="none" strike="noStrike" baseline="0" dirty="0" smtClean="0">
                          <a:effectLst/>
                        </a:rPr>
                        <a:t> </a:t>
                      </a:r>
                      <a:r>
                        <a:rPr lang="en-US" sz="1100" u="none" strike="noStrike" dirty="0" smtClean="0">
                          <a:effectLst/>
                        </a:rPr>
                        <a:t>128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smtClean="0">
                          <a:effectLst/>
                        </a:rPr>
                        <a:t>1 097 338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a:effectLst/>
                        </a:rPr>
                        <a:t>106.01%</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a:effectLst/>
                        </a:rPr>
                        <a:t> </a:t>
                      </a:r>
                      <a:r>
                        <a:rPr lang="en-US" sz="1100" u="none" strike="noStrike" dirty="0" smtClean="0">
                          <a:effectLst/>
                        </a:rPr>
                        <a:t>1 007 630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r" fontAlgn="b"/>
                      <a:r>
                        <a:rPr lang="en-US" sz="1100" u="none" strike="noStrike" dirty="0">
                          <a:effectLst/>
                        </a:rPr>
                        <a:t>      </a:t>
                      </a:r>
                      <a:r>
                        <a:rPr lang="en-US" sz="1100" u="none" strike="noStrike" dirty="0" smtClean="0">
                          <a:effectLst/>
                        </a:rPr>
                        <a:t>    940 059 </a:t>
                      </a:r>
                      <a:endParaRPr lang="en-US" sz="11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100" u="none" strike="noStrike" dirty="0">
                          <a:effectLst/>
                        </a:rPr>
                        <a:t>93.29%</a:t>
                      </a:r>
                      <a:endParaRPr lang="en-US" sz="1100" b="0" i="0" u="none" strike="noStrike" dirty="0">
                        <a:solidFill>
                          <a:srgbClr val="000000"/>
                        </a:solidFill>
                        <a:effectLst/>
                        <a:latin typeface="Arial Narrow" panose="020B0606020202030204" pitchFamily="34" charset="0"/>
                      </a:endParaRPr>
                    </a:p>
                  </a:txBody>
                  <a:tcPr marL="9525" marR="9525" marT="9525" marB="0" anchor="b"/>
                </a:tc>
              </a:tr>
              <a:tr h="433079">
                <a:tc>
                  <a:txBody>
                    <a:bodyPr/>
                    <a:lstStyle/>
                    <a:p>
                      <a:pPr algn="l"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xmlns="" val="1032267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4904"/>
            <a:ext cx="8229600" cy="1872207"/>
          </a:xfrm>
        </p:spPr>
        <p:txBody>
          <a:bodyPr>
            <a:normAutofit/>
          </a:bodyPr>
          <a:lstStyle/>
          <a:p>
            <a:r>
              <a:rPr lang="en-ZA" sz="5400" b="1" dirty="0" smtClean="0">
                <a:solidFill>
                  <a:schemeClr val="accent2">
                    <a:lumMod val="75000"/>
                  </a:schemeClr>
                </a:solidFill>
              </a:rPr>
              <a:t>TARGETS AND DELIVERABLES</a:t>
            </a:r>
            <a:endParaRPr lang="en-ZA" sz="5400" b="1"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fld id="{E2C0AE55-7E06-4976-960B-3D98813CB3CF}" type="slidenum">
              <a:rPr lang="en-ZA" smtClean="0"/>
              <a:pPr/>
              <a:t>6</a:t>
            </a:fld>
            <a:endParaRPr lang="en-ZA" dirty="0"/>
          </a:p>
        </p:txBody>
      </p:sp>
    </p:spTree>
    <p:extLst>
      <p:ext uri="{BB962C8B-B14F-4D97-AF65-F5344CB8AC3E}">
        <p14:creationId xmlns:p14="http://schemas.microsoft.com/office/powerpoint/2010/main" xmlns="" val="600045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64704"/>
          </a:xfrm>
        </p:spPr>
        <p:txBody>
          <a:bodyPr>
            <a:normAutofit fontScale="90000"/>
          </a:bodyPr>
          <a:lstStyle/>
          <a:p>
            <a:r>
              <a:rPr lang="en-ZA" sz="3200" b="1" dirty="0" smtClean="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ＭＳ Ｐゴシック" charset="0"/>
                <a:cs typeface="Arial" panose="020B0604020202020204" pitchFamily="34" charset="0"/>
              </a:rPr>
              <a:t>EASTERN CAPE: TARGETS </a:t>
            </a:r>
            <a:br>
              <a:rPr lang="en-ZA" sz="3200" b="1" dirty="0" smtClean="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ＭＳ Ｐゴシック" charset="0"/>
                <a:cs typeface="Arial" panose="020B0604020202020204" pitchFamily="34" charset="0"/>
              </a:rPr>
            </a:br>
            <a:r>
              <a:rPr lang="en-ZA" sz="3200" b="1" dirty="0" smtClean="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ＭＳ Ｐゴシック" charset="0"/>
                <a:cs typeface="Arial" panose="020B0604020202020204" pitchFamily="34" charset="0"/>
              </a:rPr>
              <a:t>&amp; DELIVERABLES </a:t>
            </a:r>
            <a:endParaRPr lang="en-ZA" sz="3200" b="1"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ＭＳ Ｐゴシック"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7</a:t>
            </a:fld>
            <a:endParaRPr lang="en-ZA" dirty="0">
              <a:solidFill>
                <a:prstClr val="black">
                  <a:tint val="75000"/>
                </a:prst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258255276"/>
              </p:ext>
            </p:extLst>
          </p:nvPr>
        </p:nvGraphicFramePr>
        <p:xfrm>
          <a:off x="16127" y="836711"/>
          <a:ext cx="9144001" cy="5616627"/>
        </p:xfrm>
        <a:graphic>
          <a:graphicData uri="http://schemas.openxmlformats.org/drawingml/2006/table">
            <a:tbl>
              <a:tblPr>
                <a:tableStyleId>{284E427A-3D55-4303-BF80-6455036E1DE7}</a:tableStyleId>
              </a:tblPr>
              <a:tblGrid>
                <a:gridCol w="2872027"/>
                <a:gridCol w="1103111"/>
                <a:gridCol w="1099171"/>
                <a:gridCol w="1150387"/>
                <a:gridCol w="1146446"/>
                <a:gridCol w="933706"/>
                <a:gridCol w="839153"/>
              </a:tblGrid>
              <a:tr h="503710">
                <a:tc rowSpan="3">
                  <a:txBody>
                    <a:bodyPr/>
                    <a:lstStyle/>
                    <a:p>
                      <a:pPr algn="ctr" fontAlgn="b"/>
                      <a:r>
                        <a:rPr lang="en-US" sz="1600" b="1" u="none" strike="noStrike" dirty="0">
                          <a:effectLst/>
                        </a:rPr>
                        <a:t>Description</a:t>
                      </a:r>
                      <a:endParaRPr lang="en-US" sz="1600" b="1" i="0" u="none" strike="noStrike" dirty="0">
                        <a:solidFill>
                          <a:srgbClr val="000000"/>
                        </a:solidFill>
                        <a:effectLst/>
                        <a:latin typeface="Arial" panose="020B0604020202020204" pitchFamily="34" charset="0"/>
                      </a:endParaRPr>
                    </a:p>
                  </a:txBody>
                  <a:tcPr marL="7710" marR="7710" marT="7710" marB="0" anchor="b"/>
                </a:tc>
                <a:tc gridSpan="6">
                  <a:txBody>
                    <a:bodyPr/>
                    <a:lstStyle/>
                    <a:p>
                      <a:pPr algn="ctr" fontAlgn="ctr"/>
                      <a:r>
                        <a:rPr lang="en-US" sz="1400" b="1" u="none" strike="noStrike" dirty="0">
                          <a:effectLst/>
                        </a:rPr>
                        <a:t>Education Infrastructure Grant</a:t>
                      </a:r>
                      <a:endParaRPr lang="en-US" sz="1400" b="1" i="0" u="none" strike="noStrike" dirty="0">
                        <a:solidFill>
                          <a:srgbClr val="000000"/>
                        </a:solidFill>
                        <a:effectLst/>
                        <a:latin typeface="Arial" panose="020B0604020202020204" pitchFamily="34" charset="0"/>
                      </a:endParaRPr>
                    </a:p>
                  </a:txBody>
                  <a:tcPr marL="7710" marR="7710" marT="771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3710">
                <a:tc vMerge="1">
                  <a:txBody>
                    <a:bodyPr/>
                    <a:lstStyle/>
                    <a:p>
                      <a:endParaRPr lang="en-US"/>
                    </a:p>
                  </a:txBody>
                  <a:tcPr/>
                </a:tc>
                <a:tc gridSpan="2">
                  <a:txBody>
                    <a:bodyPr/>
                    <a:lstStyle/>
                    <a:p>
                      <a:pPr algn="ctr" fontAlgn="b"/>
                      <a:r>
                        <a:rPr lang="en-US" sz="1400" b="1" u="none" strike="noStrike" dirty="0">
                          <a:effectLst/>
                        </a:rPr>
                        <a:t>2014/15 FY</a:t>
                      </a:r>
                      <a:endParaRPr lang="en-US" sz="1400" b="1" i="0" u="none" strike="noStrike" dirty="0">
                        <a:solidFill>
                          <a:srgbClr val="000000"/>
                        </a:solidFill>
                        <a:effectLst/>
                        <a:latin typeface="Arial" panose="020B0604020202020204" pitchFamily="34" charset="0"/>
                      </a:endParaRPr>
                    </a:p>
                  </a:txBody>
                  <a:tcPr marL="7710" marR="7710" marT="7710" marB="0" anchor="b"/>
                </a:tc>
                <a:tc hMerge="1">
                  <a:txBody>
                    <a:bodyPr/>
                    <a:lstStyle/>
                    <a:p>
                      <a:endParaRPr lang="en-US"/>
                    </a:p>
                  </a:txBody>
                  <a:tcPr/>
                </a:tc>
                <a:tc gridSpan="2">
                  <a:txBody>
                    <a:bodyPr/>
                    <a:lstStyle/>
                    <a:p>
                      <a:pPr algn="ctr" fontAlgn="b"/>
                      <a:r>
                        <a:rPr lang="en-US" sz="1400" b="1" u="none" strike="noStrike" dirty="0">
                          <a:effectLst/>
                        </a:rPr>
                        <a:t>2015/16 FY</a:t>
                      </a:r>
                      <a:endParaRPr lang="en-US" sz="1400" b="1" i="0" u="none" strike="noStrike" dirty="0">
                        <a:solidFill>
                          <a:srgbClr val="000000"/>
                        </a:solidFill>
                        <a:effectLst/>
                        <a:latin typeface="Arial" panose="020B0604020202020204" pitchFamily="34" charset="0"/>
                      </a:endParaRPr>
                    </a:p>
                  </a:txBody>
                  <a:tcPr marL="7710" marR="7710" marT="7710" marB="0" anchor="b"/>
                </a:tc>
                <a:tc hMerge="1">
                  <a:txBody>
                    <a:bodyPr/>
                    <a:lstStyle/>
                    <a:p>
                      <a:endParaRPr lang="en-US"/>
                    </a:p>
                  </a:txBody>
                  <a:tcPr/>
                </a:tc>
                <a:tc gridSpan="2">
                  <a:txBody>
                    <a:bodyPr/>
                    <a:lstStyle/>
                    <a:p>
                      <a:pPr algn="ctr" fontAlgn="b"/>
                      <a:r>
                        <a:rPr lang="en-US" sz="1400" b="1" u="none" strike="noStrike" dirty="0">
                          <a:effectLst/>
                        </a:rPr>
                        <a:t>2016/17 FY</a:t>
                      </a:r>
                      <a:endParaRPr lang="en-US" sz="1400" b="1" i="0" u="none" strike="noStrike" dirty="0">
                        <a:solidFill>
                          <a:srgbClr val="000000"/>
                        </a:solidFill>
                        <a:effectLst/>
                        <a:latin typeface="Arial" panose="020B0604020202020204" pitchFamily="34" charset="0"/>
                      </a:endParaRPr>
                    </a:p>
                  </a:txBody>
                  <a:tcPr marL="7710" marR="7710" marT="7710" marB="0" anchor="b"/>
                </a:tc>
                <a:tc hMerge="1">
                  <a:txBody>
                    <a:bodyPr/>
                    <a:lstStyle/>
                    <a:p>
                      <a:endParaRPr lang="en-US"/>
                    </a:p>
                  </a:txBody>
                  <a:tcPr/>
                </a:tc>
              </a:tr>
              <a:tr h="441851">
                <a:tc vMerge="1">
                  <a:txBody>
                    <a:bodyPr/>
                    <a:lstStyle/>
                    <a:p>
                      <a:endParaRPr lang="en-US"/>
                    </a:p>
                  </a:txBody>
                  <a:tcPr/>
                </a:tc>
                <a:tc>
                  <a:txBody>
                    <a:bodyPr/>
                    <a:lstStyle/>
                    <a:p>
                      <a:pPr algn="l" fontAlgn="b"/>
                      <a:r>
                        <a:rPr lang="en-US" sz="1200" b="1" u="none" strike="noStrike" dirty="0">
                          <a:effectLst/>
                        </a:rPr>
                        <a:t>Targets</a:t>
                      </a:r>
                      <a:endParaRPr lang="en-US" sz="1200" b="1" i="0" u="none" strike="noStrike" dirty="0">
                        <a:solidFill>
                          <a:srgbClr val="000000"/>
                        </a:solidFill>
                        <a:effectLst/>
                        <a:latin typeface="Arial" panose="020B0604020202020204" pitchFamily="34" charset="0"/>
                      </a:endParaRPr>
                    </a:p>
                  </a:txBody>
                  <a:tcPr marL="7710" marR="7710" marT="7710" marB="0" anchor="b"/>
                </a:tc>
                <a:tc>
                  <a:txBody>
                    <a:bodyPr/>
                    <a:lstStyle/>
                    <a:p>
                      <a:pPr algn="l" fontAlgn="b"/>
                      <a:r>
                        <a:rPr lang="en-US" sz="1400" b="1" u="none" strike="noStrike" dirty="0" smtClean="0">
                          <a:effectLst/>
                        </a:rPr>
                        <a:t>Progress</a:t>
                      </a:r>
                      <a:endParaRPr lang="en-US" sz="1400" b="1" i="0" u="none" strike="noStrike" dirty="0">
                        <a:solidFill>
                          <a:srgbClr val="000000"/>
                        </a:solidFill>
                        <a:effectLst/>
                        <a:latin typeface="Arial" panose="020B0604020202020204" pitchFamily="34" charset="0"/>
                      </a:endParaRPr>
                    </a:p>
                  </a:txBody>
                  <a:tcPr marL="7710" marR="7710" marT="7710" marB="0" anchor="b"/>
                </a:tc>
                <a:tc>
                  <a:txBody>
                    <a:bodyPr/>
                    <a:lstStyle/>
                    <a:p>
                      <a:pPr algn="l" fontAlgn="b"/>
                      <a:r>
                        <a:rPr lang="en-US" sz="1400" b="1" u="none" strike="noStrike" dirty="0">
                          <a:effectLst/>
                        </a:rPr>
                        <a:t>Targets</a:t>
                      </a:r>
                      <a:endParaRPr lang="en-US" sz="1400" b="1" i="0" u="none" strike="noStrike" dirty="0">
                        <a:solidFill>
                          <a:srgbClr val="000000"/>
                        </a:solidFill>
                        <a:effectLst/>
                        <a:latin typeface="Arial" panose="020B0604020202020204" pitchFamily="34" charset="0"/>
                      </a:endParaRPr>
                    </a:p>
                  </a:txBody>
                  <a:tcPr marL="7710" marR="7710" marT="7710" marB="0" anchor="b"/>
                </a:tc>
                <a:tc>
                  <a:txBody>
                    <a:bodyPr/>
                    <a:lstStyle/>
                    <a:p>
                      <a:pPr algn="l" fontAlgn="b"/>
                      <a:r>
                        <a:rPr lang="en-US" sz="1400" b="1" u="none" strike="noStrike" dirty="0" smtClean="0">
                          <a:effectLst/>
                        </a:rPr>
                        <a:t>Progress</a:t>
                      </a:r>
                      <a:endParaRPr lang="en-US" sz="1400" b="1" i="0" u="none" strike="noStrike" dirty="0">
                        <a:solidFill>
                          <a:srgbClr val="000000"/>
                        </a:solidFill>
                        <a:effectLst/>
                        <a:latin typeface="Arial" panose="020B0604020202020204" pitchFamily="34" charset="0"/>
                      </a:endParaRPr>
                    </a:p>
                  </a:txBody>
                  <a:tcPr marL="7710" marR="7710" marT="7710" marB="0" anchor="b"/>
                </a:tc>
                <a:tc>
                  <a:txBody>
                    <a:bodyPr/>
                    <a:lstStyle/>
                    <a:p>
                      <a:pPr algn="l" fontAlgn="b"/>
                      <a:r>
                        <a:rPr lang="en-US" sz="1400" b="1" u="none" strike="noStrike" dirty="0">
                          <a:effectLst/>
                        </a:rPr>
                        <a:t>Targets</a:t>
                      </a:r>
                      <a:endParaRPr lang="en-US" sz="1400" b="1" i="0" u="none" strike="noStrike" dirty="0">
                        <a:solidFill>
                          <a:srgbClr val="000000"/>
                        </a:solidFill>
                        <a:effectLst/>
                        <a:latin typeface="Arial" panose="020B0604020202020204" pitchFamily="34" charset="0"/>
                      </a:endParaRPr>
                    </a:p>
                  </a:txBody>
                  <a:tcPr marL="7710" marR="7710" marT="7710" marB="0" anchor="b"/>
                </a:tc>
                <a:tc>
                  <a:txBody>
                    <a:bodyPr/>
                    <a:lstStyle/>
                    <a:p>
                      <a:pPr algn="l" fontAlgn="b"/>
                      <a:r>
                        <a:rPr lang="en-US" sz="1400" b="1" u="none" strike="noStrike" dirty="0" smtClean="0">
                          <a:effectLst/>
                        </a:rPr>
                        <a:t>Progress</a:t>
                      </a:r>
                      <a:endParaRPr lang="en-US" sz="1400" b="1" i="0" u="none" strike="noStrike" dirty="0">
                        <a:solidFill>
                          <a:srgbClr val="000000"/>
                        </a:solidFill>
                        <a:effectLst/>
                        <a:latin typeface="Arial" panose="020B0604020202020204" pitchFamily="34" charset="0"/>
                      </a:endParaRPr>
                    </a:p>
                  </a:txBody>
                  <a:tcPr marL="7710" marR="7710" marT="7710" marB="0" anchor="b"/>
                </a:tc>
              </a:tr>
              <a:tr h="291622">
                <a:tc gridSpan="7">
                  <a:txBody>
                    <a:bodyPr/>
                    <a:lstStyle/>
                    <a:p>
                      <a:pPr algn="ctr" fontAlgn="ctr"/>
                      <a:r>
                        <a:rPr lang="en-US" sz="1100" b="1" u="none" strike="noStrike" dirty="0">
                          <a:effectLst/>
                        </a:rPr>
                        <a:t>New/Replacement Schools</a:t>
                      </a:r>
                      <a:endParaRPr lang="en-US" sz="1100" b="1" i="0" u="none" strike="noStrike" dirty="0">
                        <a:solidFill>
                          <a:srgbClr val="000000"/>
                        </a:solidFill>
                        <a:effectLst/>
                        <a:latin typeface="Arial" panose="020B0604020202020204" pitchFamily="34" charset="0"/>
                      </a:endParaRPr>
                    </a:p>
                  </a:txBody>
                  <a:tcPr marL="7710" marR="7710" marT="771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111">
                <a:tc>
                  <a:txBody>
                    <a:bodyPr/>
                    <a:lstStyle/>
                    <a:p>
                      <a:pPr algn="l" fontAlgn="ctr"/>
                      <a:r>
                        <a:rPr lang="en-US" sz="1100" u="none" strike="noStrike" dirty="0">
                          <a:effectLst/>
                        </a:rPr>
                        <a:t>New schools</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14</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19</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6</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2</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0</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0</a:t>
                      </a:r>
                      <a:endParaRPr lang="en-US" sz="1100" b="0" i="0" u="none" strike="noStrike" dirty="0">
                        <a:solidFill>
                          <a:srgbClr val="000000"/>
                        </a:solidFill>
                        <a:effectLst/>
                        <a:latin typeface="Arial" panose="020B0604020202020204" pitchFamily="34" charset="0"/>
                      </a:endParaRPr>
                    </a:p>
                  </a:txBody>
                  <a:tcPr marL="7710" marR="7710" marT="7710" marB="0" anchor="ctr"/>
                </a:tc>
              </a:tr>
              <a:tr h="247436">
                <a:tc>
                  <a:txBody>
                    <a:bodyPr/>
                    <a:lstStyle/>
                    <a:p>
                      <a:pPr algn="l" fontAlgn="ctr"/>
                      <a:r>
                        <a:rPr lang="en-US" sz="1100" u="none" strike="noStrike" dirty="0">
                          <a:effectLst/>
                        </a:rPr>
                        <a:t>Replacements schools</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4</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1</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9</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13</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8</a:t>
                      </a:r>
                      <a:endParaRPr lang="en-US" sz="1100" b="0" i="0" u="none" strike="noStrike" dirty="0">
                        <a:solidFill>
                          <a:srgbClr val="000000"/>
                        </a:solidFill>
                        <a:effectLst/>
                        <a:latin typeface="Arial" panose="020B0604020202020204" pitchFamily="34" charset="0"/>
                      </a:endParaRPr>
                    </a:p>
                  </a:txBody>
                  <a:tcPr marL="7710" marR="7710" marT="7710" marB="0" anchor="ctr"/>
                </a:tc>
              </a:tr>
              <a:tr h="220925">
                <a:tc gridSpan="7">
                  <a:txBody>
                    <a:bodyPr/>
                    <a:lstStyle/>
                    <a:p>
                      <a:pPr algn="ctr" fontAlgn="ctr"/>
                      <a:r>
                        <a:rPr lang="en-US" sz="1100" b="1" u="none" strike="noStrike" dirty="0">
                          <a:effectLst/>
                        </a:rPr>
                        <a:t>Teaching spaces</a:t>
                      </a:r>
                      <a:endParaRPr lang="en-US" sz="1100" b="1" i="0" u="none" strike="noStrike" dirty="0">
                        <a:solidFill>
                          <a:srgbClr val="000000"/>
                        </a:solidFill>
                        <a:effectLst/>
                        <a:latin typeface="Arial" panose="020B0604020202020204" pitchFamily="34" charset="0"/>
                      </a:endParaRPr>
                    </a:p>
                  </a:txBody>
                  <a:tcPr marL="7710" marR="7710" marT="771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7261">
                <a:tc>
                  <a:txBody>
                    <a:bodyPr/>
                    <a:lstStyle/>
                    <a:p>
                      <a:pPr algn="l" fontAlgn="ctr"/>
                      <a:r>
                        <a:rPr lang="en-US" sz="1100" u="none" strike="noStrike" dirty="0">
                          <a:effectLst/>
                        </a:rPr>
                        <a:t>Number of ordinary classrooms</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763</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752</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509</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389</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543</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467</a:t>
                      </a:r>
                      <a:endParaRPr lang="en-US" sz="1100" b="0" i="0" u="none" strike="noStrike" dirty="0">
                        <a:solidFill>
                          <a:srgbClr val="000000"/>
                        </a:solidFill>
                        <a:effectLst/>
                        <a:latin typeface="Arial" panose="020B0604020202020204" pitchFamily="34" charset="0"/>
                      </a:endParaRPr>
                    </a:p>
                  </a:txBody>
                  <a:tcPr marL="7710" marR="7710" marT="7710" marB="0" anchor="ctr"/>
                </a:tc>
              </a:tr>
              <a:tr h="187261">
                <a:tc>
                  <a:txBody>
                    <a:bodyPr/>
                    <a:lstStyle/>
                    <a:p>
                      <a:pPr algn="l" fontAlgn="ctr"/>
                      <a:r>
                        <a:rPr lang="en-US" sz="1100" u="none" strike="noStrike" dirty="0">
                          <a:effectLst/>
                        </a:rPr>
                        <a:t>Number of Grade R classrooms</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45</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69</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84</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116</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33</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20</a:t>
                      </a:r>
                      <a:endParaRPr lang="en-US" sz="1100" b="0" i="0" u="none" strike="noStrike" dirty="0">
                        <a:solidFill>
                          <a:srgbClr val="000000"/>
                        </a:solidFill>
                        <a:effectLst/>
                        <a:latin typeface="Arial" panose="020B0604020202020204" pitchFamily="34" charset="0"/>
                      </a:endParaRPr>
                    </a:p>
                  </a:txBody>
                  <a:tcPr marL="7710" marR="7710" marT="7710" marB="0" anchor="ctr"/>
                </a:tc>
              </a:tr>
              <a:tr h="187261">
                <a:tc gridSpan="7">
                  <a:txBody>
                    <a:bodyPr/>
                    <a:lstStyle/>
                    <a:p>
                      <a:pPr algn="ctr" fontAlgn="ctr"/>
                      <a:r>
                        <a:rPr lang="en-US" sz="1100" b="1" u="none" strike="noStrike" dirty="0">
                          <a:effectLst/>
                        </a:rPr>
                        <a:t>Water</a:t>
                      </a:r>
                      <a:endParaRPr lang="en-US" sz="1100" b="1" i="0" u="none" strike="noStrike" dirty="0">
                        <a:solidFill>
                          <a:srgbClr val="000000"/>
                        </a:solidFill>
                        <a:effectLst/>
                        <a:latin typeface="Arial" panose="020B0604020202020204" pitchFamily="34" charset="0"/>
                      </a:endParaRPr>
                    </a:p>
                  </a:txBody>
                  <a:tcPr marL="7710" marR="7710" marT="771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6287">
                <a:tc>
                  <a:txBody>
                    <a:bodyPr/>
                    <a:lstStyle/>
                    <a:p>
                      <a:pPr algn="l" fontAlgn="ctr"/>
                      <a:r>
                        <a:rPr lang="en-US" sz="1100" u="none" strike="noStrike" dirty="0">
                          <a:effectLst/>
                        </a:rPr>
                        <a:t>Number of schools to be provided with water including upgrades</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266</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242</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146</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122</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70</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75</a:t>
                      </a:r>
                      <a:endParaRPr lang="en-US" sz="1100" b="0" i="0" u="none" strike="noStrike" dirty="0">
                        <a:solidFill>
                          <a:srgbClr val="000000"/>
                        </a:solidFill>
                        <a:effectLst/>
                        <a:latin typeface="Arial" panose="020B0604020202020204" pitchFamily="34" charset="0"/>
                      </a:endParaRPr>
                    </a:p>
                  </a:txBody>
                  <a:tcPr marL="7710" marR="7710" marT="7710" marB="0" anchor="ctr"/>
                </a:tc>
              </a:tr>
              <a:tr h="187261">
                <a:tc gridSpan="7">
                  <a:txBody>
                    <a:bodyPr/>
                    <a:lstStyle/>
                    <a:p>
                      <a:pPr algn="ctr" fontAlgn="ctr"/>
                      <a:r>
                        <a:rPr lang="en-US" sz="1100" b="1" u="none" strike="noStrike" dirty="0">
                          <a:effectLst/>
                        </a:rPr>
                        <a:t>Sanitation</a:t>
                      </a:r>
                      <a:endParaRPr lang="en-US" sz="1100" b="1" i="0" u="none" strike="noStrike" dirty="0">
                        <a:solidFill>
                          <a:srgbClr val="000000"/>
                        </a:solidFill>
                        <a:effectLst/>
                        <a:latin typeface="Arial" panose="020B0604020202020204" pitchFamily="34" charset="0"/>
                      </a:endParaRPr>
                    </a:p>
                  </a:txBody>
                  <a:tcPr marL="7710" marR="7710" marT="771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6287">
                <a:tc>
                  <a:txBody>
                    <a:bodyPr/>
                    <a:lstStyle/>
                    <a:p>
                      <a:pPr algn="l" fontAlgn="ctr"/>
                      <a:r>
                        <a:rPr lang="en-US" sz="1100" u="none" strike="noStrike" dirty="0">
                          <a:effectLst/>
                        </a:rPr>
                        <a:t>Number of schools to be provided with sanitation including </a:t>
                      </a:r>
                      <a:r>
                        <a:rPr lang="en-US" sz="1100" u="none" strike="noStrike" dirty="0" smtClean="0">
                          <a:effectLst/>
                        </a:rPr>
                        <a:t>upgrades</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154</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180</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133</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136</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122</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101</a:t>
                      </a:r>
                      <a:endParaRPr lang="en-US" sz="1100" b="0" i="0" u="none" strike="noStrike" dirty="0">
                        <a:solidFill>
                          <a:srgbClr val="000000"/>
                        </a:solidFill>
                        <a:effectLst/>
                        <a:latin typeface="Arial" panose="020B0604020202020204" pitchFamily="34" charset="0"/>
                      </a:endParaRPr>
                    </a:p>
                  </a:txBody>
                  <a:tcPr marL="7710" marR="7710" marT="7710" marB="0" anchor="ctr"/>
                </a:tc>
              </a:tr>
              <a:tr h="187261">
                <a:tc gridSpan="7">
                  <a:txBody>
                    <a:bodyPr/>
                    <a:lstStyle/>
                    <a:p>
                      <a:pPr algn="ctr" fontAlgn="ctr"/>
                      <a:r>
                        <a:rPr lang="en-US" sz="1100" b="1" u="none" strike="noStrike" dirty="0">
                          <a:effectLst/>
                        </a:rPr>
                        <a:t>Energy</a:t>
                      </a:r>
                      <a:endParaRPr lang="en-US" sz="1100" b="1" i="0" u="none" strike="noStrike" dirty="0">
                        <a:solidFill>
                          <a:srgbClr val="000000"/>
                        </a:solidFill>
                        <a:effectLst/>
                        <a:latin typeface="Arial" panose="020B0604020202020204" pitchFamily="34" charset="0"/>
                      </a:endParaRPr>
                    </a:p>
                  </a:txBody>
                  <a:tcPr marL="7710" marR="7710" marT="771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6287">
                <a:tc>
                  <a:txBody>
                    <a:bodyPr/>
                    <a:lstStyle/>
                    <a:p>
                      <a:pPr algn="l" fontAlgn="ctr"/>
                      <a:r>
                        <a:rPr lang="en-US" sz="1100" u="none" strike="noStrike" dirty="0">
                          <a:effectLst/>
                        </a:rPr>
                        <a:t>Number of schools to be provided with electricity including upgrades</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87</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85</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104</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48</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103</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9</a:t>
                      </a:r>
                      <a:endParaRPr lang="en-US" sz="1100" b="0" i="0" u="none" strike="noStrike" dirty="0">
                        <a:solidFill>
                          <a:srgbClr val="000000"/>
                        </a:solidFill>
                        <a:effectLst/>
                        <a:latin typeface="Arial" panose="020B0604020202020204" pitchFamily="34" charset="0"/>
                      </a:endParaRPr>
                    </a:p>
                  </a:txBody>
                  <a:tcPr marL="7710" marR="7710" marT="7710" marB="0" anchor="ctr"/>
                </a:tc>
              </a:tr>
              <a:tr h="187261">
                <a:tc gridSpan="7">
                  <a:txBody>
                    <a:bodyPr/>
                    <a:lstStyle/>
                    <a:p>
                      <a:pPr algn="ctr" fontAlgn="ctr"/>
                      <a:r>
                        <a:rPr lang="en-US" sz="1100" b="1" u="none" strike="noStrike" dirty="0">
                          <a:effectLst/>
                        </a:rPr>
                        <a:t>Fencing</a:t>
                      </a:r>
                      <a:endParaRPr lang="en-US" sz="1100" b="1" i="0" u="none" strike="noStrike" dirty="0">
                        <a:solidFill>
                          <a:srgbClr val="000000"/>
                        </a:solidFill>
                        <a:effectLst/>
                        <a:latin typeface="Arial" panose="020B0604020202020204" pitchFamily="34" charset="0"/>
                      </a:endParaRPr>
                    </a:p>
                  </a:txBody>
                  <a:tcPr marL="7710" marR="7710" marT="771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6287">
                <a:tc>
                  <a:txBody>
                    <a:bodyPr/>
                    <a:lstStyle/>
                    <a:p>
                      <a:pPr algn="l" fontAlgn="ctr"/>
                      <a:r>
                        <a:rPr lang="en-US" sz="1100" u="none" strike="noStrike" dirty="0">
                          <a:effectLst/>
                        </a:rPr>
                        <a:t>Number of schools to be provided with fencing including upgrades</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84</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84</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45</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25</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70</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87</a:t>
                      </a:r>
                      <a:endParaRPr lang="en-US" sz="1100" b="0" i="0" u="none" strike="noStrike" dirty="0">
                        <a:solidFill>
                          <a:srgbClr val="000000"/>
                        </a:solidFill>
                        <a:effectLst/>
                        <a:latin typeface="Arial" panose="020B0604020202020204" pitchFamily="34" charset="0"/>
                      </a:endParaRPr>
                    </a:p>
                  </a:txBody>
                  <a:tcPr marL="7710" marR="7710" marT="7710" marB="0" anchor="ctr"/>
                </a:tc>
              </a:tr>
              <a:tr h="187261">
                <a:tc gridSpan="7">
                  <a:txBody>
                    <a:bodyPr/>
                    <a:lstStyle/>
                    <a:p>
                      <a:pPr algn="ctr" fontAlgn="ctr"/>
                      <a:r>
                        <a:rPr lang="en-US" sz="1100" b="1" u="none" strike="noStrike" dirty="0" smtClean="0">
                          <a:effectLst/>
                        </a:rPr>
                        <a:t>Maintenance</a:t>
                      </a:r>
                      <a:endParaRPr lang="en-US" sz="1100" b="1" i="0" u="none" strike="noStrike" dirty="0">
                        <a:solidFill>
                          <a:srgbClr val="000000"/>
                        </a:solidFill>
                        <a:effectLst/>
                        <a:latin typeface="Arial" panose="020B0604020202020204" pitchFamily="34" charset="0"/>
                      </a:endParaRPr>
                    </a:p>
                  </a:txBody>
                  <a:tcPr marL="7710" marR="7710" marT="771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6287">
                <a:tc>
                  <a:txBody>
                    <a:bodyPr/>
                    <a:lstStyle/>
                    <a:p>
                      <a:pPr algn="l" fontAlgn="ctr"/>
                      <a:r>
                        <a:rPr lang="en-US" sz="1100" u="none" strike="noStrike" dirty="0">
                          <a:effectLst/>
                        </a:rPr>
                        <a:t>Maintenance / upgrading / renovations - number of schools</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29</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r" fontAlgn="ctr"/>
                      <a:r>
                        <a:rPr lang="en-US" sz="1100" u="none" strike="noStrike" dirty="0">
                          <a:effectLst/>
                        </a:rPr>
                        <a:t>37</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48</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43</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88</a:t>
                      </a:r>
                      <a:endParaRPr lang="en-US" sz="1100" b="0" i="0" u="none" strike="noStrike" dirty="0">
                        <a:solidFill>
                          <a:srgbClr val="000000"/>
                        </a:solidFill>
                        <a:effectLst/>
                        <a:latin typeface="Arial" panose="020B0604020202020204" pitchFamily="34" charset="0"/>
                      </a:endParaRPr>
                    </a:p>
                  </a:txBody>
                  <a:tcPr marL="7710" marR="7710" marT="7710" marB="0" anchor="ctr"/>
                </a:tc>
                <a:tc>
                  <a:txBody>
                    <a:bodyPr/>
                    <a:lstStyle/>
                    <a:p>
                      <a:pPr algn="ctr" fontAlgn="ctr"/>
                      <a:r>
                        <a:rPr lang="en-US" sz="1100" u="none" strike="noStrike" dirty="0">
                          <a:effectLst/>
                        </a:rPr>
                        <a:t>76</a:t>
                      </a:r>
                      <a:endParaRPr lang="en-US" sz="1100" b="0" i="0" u="none" strike="noStrike" dirty="0">
                        <a:solidFill>
                          <a:srgbClr val="000000"/>
                        </a:solidFill>
                        <a:effectLst/>
                        <a:latin typeface="Arial" panose="020B0604020202020204" pitchFamily="34" charset="0"/>
                      </a:endParaRPr>
                    </a:p>
                  </a:txBody>
                  <a:tcPr marL="7710" marR="7710" marT="7710" marB="0" anchor="ctr"/>
                </a:tc>
              </a:tr>
            </a:tbl>
          </a:graphicData>
        </a:graphic>
      </p:graphicFrame>
    </p:spTree>
    <p:extLst>
      <p:ext uri="{BB962C8B-B14F-4D97-AF65-F5344CB8AC3E}">
        <p14:creationId xmlns:p14="http://schemas.microsoft.com/office/powerpoint/2010/main" xmlns="" val="2445554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6712"/>
          </a:xfrm>
        </p:spPr>
        <p:txBody>
          <a:bodyPr>
            <a:normAutofit/>
          </a:bodyPr>
          <a:lstStyle/>
          <a:p>
            <a:r>
              <a:rPr lang="en-ZA" sz="3200" b="1" dirty="0" smtClean="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ＭＳ Ｐゴシック" charset="0"/>
                <a:cs typeface="Arial" panose="020B0604020202020204" pitchFamily="34" charset="0"/>
              </a:rPr>
              <a:t>LIMPOPO: TARGETS &amp; DELIVERABLES</a:t>
            </a:r>
            <a:endParaRPr lang="en-ZA" sz="3200" b="1"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ＭＳ Ｐゴシック"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8</a:t>
            </a:fld>
            <a:endParaRPr lang="en-ZA" dirty="0">
              <a:solidFill>
                <a:prstClr val="black">
                  <a:tint val="75000"/>
                </a:prst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139477323"/>
              </p:ext>
            </p:extLst>
          </p:nvPr>
        </p:nvGraphicFramePr>
        <p:xfrm>
          <a:off x="107505" y="820302"/>
          <a:ext cx="8856982" cy="5417009"/>
        </p:xfrm>
        <a:graphic>
          <a:graphicData uri="http://schemas.openxmlformats.org/drawingml/2006/table">
            <a:tbl>
              <a:tblPr>
                <a:tableStyleId>{284E427A-3D55-4303-BF80-6455036E1DE7}</a:tableStyleId>
              </a:tblPr>
              <a:tblGrid>
                <a:gridCol w="2781879"/>
                <a:gridCol w="1068485"/>
                <a:gridCol w="1064670"/>
                <a:gridCol w="1114278"/>
                <a:gridCol w="1110460"/>
                <a:gridCol w="904398"/>
                <a:gridCol w="812812"/>
              </a:tblGrid>
              <a:tr h="500381">
                <a:tc rowSpan="3">
                  <a:txBody>
                    <a:bodyPr/>
                    <a:lstStyle/>
                    <a:p>
                      <a:pPr algn="ctr" fontAlgn="b"/>
                      <a:r>
                        <a:rPr lang="en-US" sz="1400" b="1" u="none" strike="noStrike" dirty="0">
                          <a:effectLst/>
                        </a:rPr>
                        <a:t>Description</a:t>
                      </a:r>
                      <a:endParaRPr lang="en-US" sz="1400" b="1" i="0" u="none" strike="noStrike" dirty="0">
                        <a:solidFill>
                          <a:srgbClr val="000000"/>
                        </a:solidFill>
                        <a:effectLst/>
                        <a:latin typeface="Arial" panose="020B0604020202020204" pitchFamily="34" charset="0"/>
                      </a:endParaRPr>
                    </a:p>
                  </a:txBody>
                  <a:tcPr marL="7830" marR="7830" marT="7830" marB="0" anchor="b"/>
                </a:tc>
                <a:tc gridSpan="6">
                  <a:txBody>
                    <a:bodyPr/>
                    <a:lstStyle/>
                    <a:p>
                      <a:pPr algn="ctr" fontAlgn="ctr"/>
                      <a:r>
                        <a:rPr lang="en-US" sz="1400" b="1" u="none" strike="noStrike" dirty="0">
                          <a:effectLst/>
                        </a:rPr>
                        <a:t>Education Infrastructure Grant</a:t>
                      </a:r>
                      <a:endParaRPr lang="en-US" sz="1400" b="1" i="0" u="none" strike="noStrike" dirty="0">
                        <a:solidFill>
                          <a:srgbClr val="000000"/>
                        </a:solidFill>
                        <a:effectLst/>
                        <a:latin typeface="Arial" panose="020B0604020202020204" pitchFamily="34" charset="0"/>
                      </a:endParaRPr>
                    </a:p>
                  </a:txBody>
                  <a:tcPr marL="7830" marR="7830" marT="783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0381">
                <a:tc vMerge="1">
                  <a:txBody>
                    <a:bodyPr/>
                    <a:lstStyle/>
                    <a:p>
                      <a:endParaRPr lang="en-US"/>
                    </a:p>
                  </a:txBody>
                  <a:tcPr/>
                </a:tc>
                <a:tc gridSpan="2">
                  <a:txBody>
                    <a:bodyPr/>
                    <a:lstStyle/>
                    <a:p>
                      <a:pPr algn="ctr" fontAlgn="b"/>
                      <a:r>
                        <a:rPr lang="en-US" sz="1400" b="1" u="none" strike="noStrike" dirty="0">
                          <a:effectLst/>
                        </a:rPr>
                        <a:t>2014/15 FY</a:t>
                      </a:r>
                      <a:endParaRPr lang="en-US" sz="1400" b="1" i="0" u="none" strike="noStrike" dirty="0">
                        <a:solidFill>
                          <a:srgbClr val="000000"/>
                        </a:solidFill>
                        <a:effectLst/>
                        <a:latin typeface="Arial" panose="020B0604020202020204" pitchFamily="34" charset="0"/>
                      </a:endParaRPr>
                    </a:p>
                  </a:txBody>
                  <a:tcPr marL="7830" marR="7830" marT="7830" marB="0" anchor="b"/>
                </a:tc>
                <a:tc hMerge="1">
                  <a:txBody>
                    <a:bodyPr/>
                    <a:lstStyle/>
                    <a:p>
                      <a:endParaRPr lang="en-US"/>
                    </a:p>
                  </a:txBody>
                  <a:tcPr/>
                </a:tc>
                <a:tc gridSpan="2">
                  <a:txBody>
                    <a:bodyPr/>
                    <a:lstStyle/>
                    <a:p>
                      <a:pPr algn="ctr" fontAlgn="b"/>
                      <a:r>
                        <a:rPr lang="en-US" sz="1400" b="1" u="none" strike="noStrike" dirty="0">
                          <a:effectLst/>
                        </a:rPr>
                        <a:t>2015/16 FY</a:t>
                      </a:r>
                      <a:endParaRPr lang="en-US" sz="1400" b="1" i="0" u="none" strike="noStrike" dirty="0">
                        <a:solidFill>
                          <a:srgbClr val="000000"/>
                        </a:solidFill>
                        <a:effectLst/>
                        <a:latin typeface="Arial" panose="020B0604020202020204" pitchFamily="34" charset="0"/>
                      </a:endParaRPr>
                    </a:p>
                  </a:txBody>
                  <a:tcPr marL="7830" marR="7830" marT="7830" marB="0" anchor="b"/>
                </a:tc>
                <a:tc hMerge="1">
                  <a:txBody>
                    <a:bodyPr/>
                    <a:lstStyle/>
                    <a:p>
                      <a:endParaRPr lang="en-US"/>
                    </a:p>
                  </a:txBody>
                  <a:tcPr/>
                </a:tc>
                <a:tc gridSpan="2">
                  <a:txBody>
                    <a:bodyPr/>
                    <a:lstStyle/>
                    <a:p>
                      <a:pPr algn="ctr" fontAlgn="b"/>
                      <a:r>
                        <a:rPr lang="en-US" sz="1400" b="1" u="none" strike="noStrike" dirty="0">
                          <a:effectLst/>
                        </a:rPr>
                        <a:t>2016/17 FY</a:t>
                      </a:r>
                      <a:endParaRPr lang="en-US" sz="1400" b="1" i="0" u="none" strike="noStrike" dirty="0">
                        <a:solidFill>
                          <a:srgbClr val="000000"/>
                        </a:solidFill>
                        <a:effectLst/>
                        <a:latin typeface="Arial" panose="020B0604020202020204" pitchFamily="34" charset="0"/>
                      </a:endParaRPr>
                    </a:p>
                  </a:txBody>
                  <a:tcPr marL="7830" marR="7830" marT="7830" marB="0" anchor="b"/>
                </a:tc>
                <a:tc hMerge="1">
                  <a:txBody>
                    <a:bodyPr/>
                    <a:lstStyle/>
                    <a:p>
                      <a:endParaRPr lang="en-US"/>
                    </a:p>
                  </a:txBody>
                  <a:tcPr/>
                </a:tc>
              </a:tr>
              <a:tr h="438931">
                <a:tc vMerge="1">
                  <a:txBody>
                    <a:bodyPr/>
                    <a:lstStyle/>
                    <a:p>
                      <a:endParaRPr lang="en-US"/>
                    </a:p>
                  </a:txBody>
                  <a:tcPr/>
                </a:tc>
                <a:tc>
                  <a:txBody>
                    <a:bodyPr/>
                    <a:lstStyle/>
                    <a:p>
                      <a:pPr algn="l" fontAlgn="b"/>
                      <a:r>
                        <a:rPr lang="en-US" sz="1400" b="1" u="none" strike="noStrike" dirty="0">
                          <a:effectLst/>
                        </a:rPr>
                        <a:t>Targets</a:t>
                      </a:r>
                      <a:endParaRPr lang="en-US" sz="1400" b="1" i="0" u="none" strike="noStrike" dirty="0">
                        <a:solidFill>
                          <a:srgbClr val="000000"/>
                        </a:solidFill>
                        <a:effectLst/>
                        <a:latin typeface="Arial" panose="020B0604020202020204" pitchFamily="34" charset="0"/>
                      </a:endParaRPr>
                    </a:p>
                  </a:txBody>
                  <a:tcPr marL="7830" marR="7830" marT="7830" marB="0" anchor="b"/>
                </a:tc>
                <a:tc>
                  <a:txBody>
                    <a:bodyPr/>
                    <a:lstStyle/>
                    <a:p>
                      <a:pPr algn="l" fontAlgn="b"/>
                      <a:r>
                        <a:rPr lang="en-US" sz="1400" b="1" u="none" strike="noStrike" dirty="0" smtClean="0">
                          <a:effectLst/>
                        </a:rPr>
                        <a:t>Progress</a:t>
                      </a:r>
                      <a:endParaRPr lang="en-US" sz="1400" b="1" i="0" u="none" strike="noStrike" dirty="0">
                        <a:solidFill>
                          <a:srgbClr val="000000"/>
                        </a:solidFill>
                        <a:effectLst/>
                        <a:latin typeface="Arial" panose="020B0604020202020204" pitchFamily="34" charset="0"/>
                      </a:endParaRPr>
                    </a:p>
                  </a:txBody>
                  <a:tcPr marL="7830" marR="7830" marT="7830" marB="0" anchor="b"/>
                </a:tc>
                <a:tc>
                  <a:txBody>
                    <a:bodyPr/>
                    <a:lstStyle/>
                    <a:p>
                      <a:pPr algn="l" fontAlgn="b"/>
                      <a:r>
                        <a:rPr lang="en-US" sz="1400" b="1" u="none" strike="noStrike" dirty="0">
                          <a:effectLst/>
                        </a:rPr>
                        <a:t>Targets</a:t>
                      </a:r>
                      <a:endParaRPr lang="en-US" sz="1400" b="1" i="0" u="none" strike="noStrike" dirty="0">
                        <a:solidFill>
                          <a:srgbClr val="000000"/>
                        </a:solidFill>
                        <a:effectLst/>
                        <a:latin typeface="Arial" panose="020B0604020202020204" pitchFamily="34" charset="0"/>
                      </a:endParaRPr>
                    </a:p>
                  </a:txBody>
                  <a:tcPr marL="7830" marR="7830" marT="7830" marB="0" anchor="b"/>
                </a:tc>
                <a:tc>
                  <a:txBody>
                    <a:bodyPr/>
                    <a:lstStyle/>
                    <a:p>
                      <a:pPr algn="l" fontAlgn="b"/>
                      <a:r>
                        <a:rPr lang="en-US" sz="1400" b="1" u="none" strike="noStrike" dirty="0" smtClean="0">
                          <a:effectLst/>
                        </a:rPr>
                        <a:t>Progress</a:t>
                      </a:r>
                      <a:endParaRPr lang="en-US" sz="1400" b="1" i="0" u="none" strike="noStrike" dirty="0">
                        <a:solidFill>
                          <a:srgbClr val="000000"/>
                        </a:solidFill>
                        <a:effectLst/>
                        <a:latin typeface="Arial" panose="020B0604020202020204" pitchFamily="34" charset="0"/>
                      </a:endParaRPr>
                    </a:p>
                  </a:txBody>
                  <a:tcPr marL="7830" marR="7830" marT="7830" marB="0" anchor="b"/>
                </a:tc>
                <a:tc>
                  <a:txBody>
                    <a:bodyPr/>
                    <a:lstStyle/>
                    <a:p>
                      <a:pPr algn="l" fontAlgn="b"/>
                      <a:r>
                        <a:rPr lang="en-US" sz="1400" b="1" u="none" strike="noStrike" dirty="0">
                          <a:effectLst/>
                        </a:rPr>
                        <a:t>Targets</a:t>
                      </a:r>
                      <a:endParaRPr lang="en-US" sz="1400" b="1" i="0" u="none" strike="noStrike" dirty="0">
                        <a:solidFill>
                          <a:srgbClr val="000000"/>
                        </a:solidFill>
                        <a:effectLst/>
                        <a:latin typeface="Arial" panose="020B0604020202020204" pitchFamily="34" charset="0"/>
                      </a:endParaRPr>
                    </a:p>
                  </a:txBody>
                  <a:tcPr marL="7830" marR="7830" marT="7830" marB="0" anchor="b"/>
                </a:tc>
                <a:tc>
                  <a:txBody>
                    <a:bodyPr/>
                    <a:lstStyle/>
                    <a:p>
                      <a:pPr algn="l" fontAlgn="b"/>
                      <a:r>
                        <a:rPr lang="en-US" sz="1400" b="1" u="none" strike="noStrike" dirty="0" smtClean="0">
                          <a:effectLst/>
                        </a:rPr>
                        <a:t>Progress</a:t>
                      </a:r>
                      <a:endParaRPr lang="en-US" sz="1400" b="1" i="0" u="none" strike="noStrike" dirty="0">
                        <a:solidFill>
                          <a:srgbClr val="000000"/>
                        </a:solidFill>
                        <a:effectLst/>
                        <a:latin typeface="Arial" panose="020B0604020202020204" pitchFamily="34" charset="0"/>
                      </a:endParaRPr>
                    </a:p>
                  </a:txBody>
                  <a:tcPr marL="7830" marR="7830" marT="7830" marB="0" anchor="b"/>
                </a:tc>
              </a:tr>
              <a:tr h="254581">
                <a:tc gridSpan="7">
                  <a:txBody>
                    <a:bodyPr/>
                    <a:lstStyle/>
                    <a:p>
                      <a:pPr algn="ctr" fontAlgn="ctr"/>
                      <a:r>
                        <a:rPr lang="en-US" sz="1100" b="1" u="none" strike="noStrike" dirty="0">
                          <a:effectLst/>
                        </a:rPr>
                        <a:t>New/Replacement Schools</a:t>
                      </a:r>
                      <a:endParaRPr lang="en-US" sz="1100" b="1" i="0" u="none" strike="noStrike" dirty="0">
                        <a:solidFill>
                          <a:srgbClr val="000000"/>
                        </a:solidFill>
                        <a:effectLst/>
                        <a:latin typeface="Arial" panose="020B0604020202020204" pitchFamily="34" charset="0"/>
                      </a:endParaRPr>
                    </a:p>
                  </a:txBody>
                  <a:tcPr marL="7830" marR="7830" marT="783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1909">
                <a:tc>
                  <a:txBody>
                    <a:bodyPr/>
                    <a:lstStyle/>
                    <a:p>
                      <a:pPr algn="l" fontAlgn="ctr"/>
                      <a:r>
                        <a:rPr lang="en-US" sz="1100" u="none" strike="noStrike" dirty="0">
                          <a:effectLst/>
                        </a:rPr>
                        <a:t>New Schools </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6</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4</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6</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4</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0</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0</a:t>
                      </a:r>
                      <a:endParaRPr lang="en-US" sz="1100" b="0" i="0" u="none" strike="noStrike" dirty="0">
                        <a:solidFill>
                          <a:srgbClr val="000000"/>
                        </a:solidFill>
                        <a:effectLst/>
                        <a:latin typeface="Arial" panose="020B0604020202020204" pitchFamily="34" charset="0"/>
                      </a:endParaRPr>
                    </a:p>
                  </a:txBody>
                  <a:tcPr marL="7830" marR="7830" marT="7830" marB="0" anchor="ctr"/>
                </a:tc>
              </a:tr>
              <a:tr h="263359">
                <a:tc>
                  <a:txBody>
                    <a:bodyPr/>
                    <a:lstStyle/>
                    <a:p>
                      <a:pPr algn="l" fontAlgn="ctr"/>
                      <a:r>
                        <a:rPr lang="en-US" sz="1100" u="none" strike="noStrike" dirty="0">
                          <a:effectLst/>
                        </a:rPr>
                        <a:t>Replacements Schools</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3</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1</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2</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1</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5</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3</a:t>
                      </a:r>
                      <a:endParaRPr lang="en-US" sz="1100" b="0" i="0" u="none" strike="noStrike" dirty="0">
                        <a:solidFill>
                          <a:srgbClr val="000000"/>
                        </a:solidFill>
                        <a:effectLst/>
                        <a:latin typeface="Arial" panose="020B0604020202020204" pitchFamily="34" charset="0"/>
                      </a:endParaRPr>
                    </a:p>
                  </a:txBody>
                  <a:tcPr marL="7830" marR="7830" marT="7830" marB="0" anchor="ctr"/>
                </a:tc>
              </a:tr>
              <a:tr h="212321">
                <a:tc gridSpan="7">
                  <a:txBody>
                    <a:bodyPr/>
                    <a:lstStyle/>
                    <a:p>
                      <a:pPr algn="ctr" fontAlgn="ctr"/>
                      <a:r>
                        <a:rPr lang="en-US" sz="1100" b="1" u="none" strike="noStrike" dirty="0">
                          <a:effectLst/>
                        </a:rPr>
                        <a:t>Teaching spaces</a:t>
                      </a:r>
                      <a:endParaRPr lang="en-US" sz="1100" b="1" i="0" u="none" strike="noStrike" dirty="0">
                        <a:solidFill>
                          <a:srgbClr val="000000"/>
                        </a:solidFill>
                        <a:effectLst/>
                        <a:latin typeface="Arial" panose="020B0604020202020204" pitchFamily="34" charset="0"/>
                      </a:endParaRPr>
                    </a:p>
                  </a:txBody>
                  <a:tcPr marL="7830" marR="7830" marT="783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0619">
                <a:tc>
                  <a:txBody>
                    <a:bodyPr/>
                    <a:lstStyle/>
                    <a:p>
                      <a:pPr algn="l" fontAlgn="ctr"/>
                      <a:r>
                        <a:rPr lang="en-US" sz="1100" u="none" strike="noStrike" dirty="0">
                          <a:effectLst/>
                        </a:rPr>
                        <a:t>Number of ordinary classrooms</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423</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382</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410</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368</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289</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204</a:t>
                      </a:r>
                      <a:endParaRPr lang="en-US" sz="1100" b="0" i="0" u="none" strike="noStrike" dirty="0">
                        <a:solidFill>
                          <a:srgbClr val="000000"/>
                        </a:solidFill>
                        <a:effectLst/>
                        <a:latin typeface="Arial" panose="020B0604020202020204" pitchFamily="34" charset="0"/>
                      </a:endParaRPr>
                    </a:p>
                  </a:txBody>
                  <a:tcPr marL="7830" marR="7830" marT="7830" marB="0" anchor="ctr"/>
                </a:tc>
              </a:tr>
              <a:tr h="184351">
                <a:tc>
                  <a:txBody>
                    <a:bodyPr/>
                    <a:lstStyle/>
                    <a:p>
                      <a:pPr algn="l" fontAlgn="ctr"/>
                      <a:r>
                        <a:rPr lang="en-US" sz="1100" u="none" strike="noStrike" dirty="0">
                          <a:effectLst/>
                        </a:rPr>
                        <a:t>Number of Grade R classrooms</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40</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37</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31</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24</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23</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Arial" panose="020B0604020202020204" pitchFamily="34" charset="0"/>
                      </a:endParaRPr>
                    </a:p>
                  </a:txBody>
                  <a:tcPr marL="7830" marR="7830" marT="7830" marB="0" anchor="ctr"/>
                </a:tc>
              </a:tr>
              <a:tr h="184351">
                <a:tc gridSpan="7">
                  <a:txBody>
                    <a:bodyPr/>
                    <a:lstStyle/>
                    <a:p>
                      <a:pPr algn="ctr" fontAlgn="ctr"/>
                      <a:r>
                        <a:rPr lang="en-US" sz="1100" b="1" u="none" strike="noStrike" dirty="0">
                          <a:effectLst/>
                        </a:rPr>
                        <a:t>Water</a:t>
                      </a:r>
                      <a:endParaRPr lang="en-US" sz="1100" b="1" i="0" u="none" strike="noStrike" dirty="0">
                        <a:solidFill>
                          <a:srgbClr val="000000"/>
                        </a:solidFill>
                        <a:effectLst/>
                        <a:latin typeface="Arial" panose="020B0604020202020204" pitchFamily="34" charset="0"/>
                      </a:endParaRPr>
                    </a:p>
                  </a:txBody>
                  <a:tcPr marL="7830" marR="7830" marT="783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3177">
                <a:tc>
                  <a:txBody>
                    <a:bodyPr/>
                    <a:lstStyle/>
                    <a:p>
                      <a:pPr algn="l" fontAlgn="ctr"/>
                      <a:r>
                        <a:rPr lang="en-US" sz="1100" u="none" strike="noStrike" dirty="0">
                          <a:effectLst/>
                        </a:rPr>
                        <a:t>Number of schools to be provided with water including upgrades</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73</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67</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41</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38</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34</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26</a:t>
                      </a:r>
                      <a:endParaRPr lang="en-US" sz="1100" b="0" i="0" u="none" strike="noStrike" dirty="0">
                        <a:solidFill>
                          <a:srgbClr val="000000"/>
                        </a:solidFill>
                        <a:effectLst/>
                        <a:latin typeface="Arial" panose="020B0604020202020204" pitchFamily="34" charset="0"/>
                      </a:endParaRPr>
                    </a:p>
                  </a:txBody>
                  <a:tcPr marL="7830" marR="7830" marT="7830" marB="0" anchor="ctr"/>
                </a:tc>
              </a:tr>
              <a:tr h="184351">
                <a:tc gridSpan="7">
                  <a:txBody>
                    <a:bodyPr/>
                    <a:lstStyle/>
                    <a:p>
                      <a:pPr algn="ctr" fontAlgn="ctr"/>
                      <a:r>
                        <a:rPr lang="en-US" sz="1100" b="1" u="none" strike="noStrike" dirty="0">
                          <a:effectLst/>
                        </a:rPr>
                        <a:t>Sanitation</a:t>
                      </a:r>
                      <a:endParaRPr lang="en-US" sz="1100" b="1" i="0" u="none" strike="noStrike" dirty="0">
                        <a:solidFill>
                          <a:srgbClr val="000000"/>
                        </a:solidFill>
                        <a:effectLst/>
                        <a:latin typeface="Arial" panose="020B0604020202020204" pitchFamily="34" charset="0"/>
                      </a:endParaRPr>
                    </a:p>
                  </a:txBody>
                  <a:tcPr marL="7830" marR="7830" marT="783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3177">
                <a:tc>
                  <a:txBody>
                    <a:bodyPr/>
                    <a:lstStyle/>
                    <a:p>
                      <a:pPr algn="l" fontAlgn="ctr"/>
                      <a:r>
                        <a:rPr lang="en-US" sz="1100" u="none" strike="noStrike" dirty="0">
                          <a:effectLst/>
                        </a:rPr>
                        <a:t>Number of schools to be provided with sanitation including </a:t>
                      </a:r>
                      <a:r>
                        <a:rPr lang="en-US" sz="1100" u="none" strike="noStrike" dirty="0" err="1">
                          <a:effectLst/>
                        </a:rPr>
                        <a:t>uprades</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a:effectLst/>
                        </a:rPr>
                        <a:t>155</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a:effectLst/>
                        </a:rPr>
                        <a:t>180</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76</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a:effectLst/>
                        </a:rPr>
                        <a:t>61</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151</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a:effectLst/>
                        </a:rPr>
                        <a:t>149</a:t>
                      </a:r>
                      <a:endParaRPr lang="en-US" sz="1100" b="0" i="0" u="none" strike="noStrike">
                        <a:solidFill>
                          <a:srgbClr val="000000"/>
                        </a:solidFill>
                        <a:effectLst/>
                        <a:latin typeface="Arial" panose="020B0604020202020204" pitchFamily="34" charset="0"/>
                      </a:endParaRPr>
                    </a:p>
                  </a:txBody>
                  <a:tcPr marL="7830" marR="7830" marT="7830" marB="0" anchor="ctr"/>
                </a:tc>
              </a:tr>
              <a:tr h="184351">
                <a:tc gridSpan="7">
                  <a:txBody>
                    <a:bodyPr/>
                    <a:lstStyle/>
                    <a:p>
                      <a:pPr algn="ctr" fontAlgn="ctr"/>
                      <a:r>
                        <a:rPr lang="en-US" sz="1100" b="1" u="none" strike="noStrike" dirty="0">
                          <a:effectLst/>
                        </a:rPr>
                        <a:t>Energy</a:t>
                      </a:r>
                      <a:endParaRPr lang="en-US" sz="1100" b="1" i="0" u="none" strike="noStrike" dirty="0">
                        <a:solidFill>
                          <a:srgbClr val="000000"/>
                        </a:solidFill>
                        <a:effectLst/>
                        <a:latin typeface="Arial" panose="020B0604020202020204" pitchFamily="34" charset="0"/>
                      </a:endParaRPr>
                    </a:p>
                  </a:txBody>
                  <a:tcPr marL="7830" marR="7830" marT="783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3177">
                <a:tc>
                  <a:txBody>
                    <a:bodyPr/>
                    <a:lstStyle/>
                    <a:p>
                      <a:pPr algn="l" fontAlgn="ctr"/>
                      <a:r>
                        <a:rPr lang="en-US" sz="1100" u="none" strike="noStrike">
                          <a:effectLst/>
                        </a:rPr>
                        <a:t>Number of schools to be provided with electricity including upgrades</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a:effectLst/>
                        </a:rPr>
                        <a:t>93</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a:effectLst/>
                        </a:rPr>
                        <a:t>85</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a:effectLst/>
                        </a:rPr>
                        <a:t>9</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a:effectLst/>
                        </a:rPr>
                        <a:t>5</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43</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a:effectLst/>
                        </a:rPr>
                        <a:t>30</a:t>
                      </a:r>
                      <a:endParaRPr lang="en-US" sz="1100" b="0" i="0" u="none" strike="noStrike">
                        <a:solidFill>
                          <a:srgbClr val="000000"/>
                        </a:solidFill>
                        <a:effectLst/>
                        <a:latin typeface="Arial" panose="020B0604020202020204" pitchFamily="34" charset="0"/>
                      </a:endParaRPr>
                    </a:p>
                  </a:txBody>
                  <a:tcPr marL="7830" marR="7830" marT="7830" marB="0" anchor="ctr"/>
                </a:tc>
              </a:tr>
              <a:tr h="180619">
                <a:tc gridSpan="7">
                  <a:txBody>
                    <a:bodyPr/>
                    <a:lstStyle/>
                    <a:p>
                      <a:pPr algn="ctr" fontAlgn="ctr"/>
                      <a:r>
                        <a:rPr lang="en-US" sz="1100" b="1" u="none" strike="noStrike" dirty="0">
                          <a:effectLst/>
                        </a:rPr>
                        <a:t>Fencing</a:t>
                      </a:r>
                      <a:endParaRPr lang="en-US" sz="1100" b="1" i="0" u="none" strike="noStrike" dirty="0">
                        <a:solidFill>
                          <a:srgbClr val="000000"/>
                        </a:solidFill>
                        <a:effectLst/>
                        <a:latin typeface="Arial" panose="020B0604020202020204" pitchFamily="34" charset="0"/>
                      </a:endParaRPr>
                    </a:p>
                  </a:txBody>
                  <a:tcPr marL="7830" marR="7830" marT="783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3177">
                <a:tc>
                  <a:txBody>
                    <a:bodyPr/>
                    <a:lstStyle/>
                    <a:p>
                      <a:pPr algn="l" fontAlgn="ctr"/>
                      <a:r>
                        <a:rPr lang="en-US" sz="1100" u="none" strike="noStrike">
                          <a:effectLst/>
                        </a:rPr>
                        <a:t>Number of schools to be provided with fencing including upgrades</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a:effectLst/>
                        </a:rPr>
                        <a:t>92</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84</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18</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a:effectLst/>
                        </a:rPr>
                        <a:t>13</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9</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8</a:t>
                      </a:r>
                      <a:endParaRPr lang="en-US" sz="1100" b="0" i="0" u="none" strike="noStrike" dirty="0">
                        <a:solidFill>
                          <a:srgbClr val="000000"/>
                        </a:solidFill>
                        <a:effectLst/>
                        <a:latin typeface="Arial" panose="020B0604020202020204" pitchFamily="34" charset="0"/>
                      </a:endParaRPr>
                    </a:p>
                  </a:txBody>
                  <a:tcPr marL="7830" marR="7830" marT="7830" marB="0" anchor="ctr"/>
                </a:tc>
              </a:tr>
              <a:tr h="180619">
                <a:tc gridSpan="7">
                  <a:txBody>
                    <a:bodyPr/>
                    <a:lstStyle/>
                    <a:p>
                      <a:pPr algn="ctr" fontAlgn="ctr"/>
                      <a:r>
                        <a:rPr lang="en-US" sz="1100" b="1" u="none" strike="noStrike" dirty="0" err="1" smtClean="0">
                          <a:effectLst/>
                        </a:rPr>
                        <a:t>Maintainance</a:t>
                      </a:r>
                      <a:endParaRPr lang="en-US" sz="1100" b="1" i="0" u="none" strike="noStrike" dirty="0">
                        <a:solidFill>
                          <a:srgbClr val="000000"/>
                        </a:solidFill>
                        <a:effectLst/>
                        <a:latin typeface="Arial" panose="020B0604020202020204" pitchFamily="34" charset="0"/>
                      </a:endParaRPr>
                    </a:p>
                  </a:txBody>
                  <a:tcPr marL="7830" marR="7830" marT="7830" marB="0" anchor="c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3177">
                <a:tc>
                  <a:txBody>
                    <a:bodyPr/>
                    <a:lstStyle/>
                    <a:p>
                      <a:pPr algn="l" fontAlgn="ctr"/>
                      <a:r>
                        <a:rPr lang="en-US" sz="1100" u="none" strike="noStrike">
                          <a:effectLst/>
                        </a:rPr>
                        <a:t>Maintenance / upgrading / renovations - number of schools</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a:effectLst/>
                        </a:rPr>
                        <a:t>40</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r" fontAlgn="ctr"/>
                      <a:r>
                        <a:rPr lang="en-US" sz="1100" u="none" strike="noStrike" dirty="0">
                          <a:effectLst/>
                        </a:rPr>
                        <a:t>37</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31</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a:effectLst/>
                        </a:rPr>
                        <a:t>33</a:t>
                      </a:r>
                      <a:endParaRPr lang="en-US" sz="1100" b="0" i="0" u="none" strike="noStrike">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51</a:t>
                      </a:r>
                      <a:endParaRPr lang="en-US" sz="1100" b="0" i="0" u="none" strike="noStrike" dirty="0">
                        <a:solidFill>
                          <a:srgbClr val="000000"/>
                        </a:solidFill>
                        <a:effectLst/>
                        <a:latin typeface="Arial" panose="020B0604020202020204" pitchFamily="34" charset="0"/>
                      </a:endParaRPr>
                    </a:p>
                  </a:txBody>
                  <a:tcPr marL="7830" marR="7830" marT="7830" marB="0" anchor="ctr"/>
                </a:tc>
                <a:tc>
                  <a:txBody>
                    <a:bodyPr/>
                    <a:lstStyle/>
                    <a:p>
                      <a:pPr algn="ctr" fontAlgn="ctr"/>
                      <a:r>
                        <a:rPr lang="en-US" sz="1100" u="none" strike="noStrike" dirty="0">
                          <a:effectLst/>
                        </a:rPr>
                        <a:t>47</a:t>
                      </a:r>
                      <a:endParaRPr lang="en-US" sz="1100" b="0" i="0" u="none" strike="noStrike" dirty="0">
                        <a:solidFill>
                          <a:srgbClr val="000000"/>
                        </a:solidFill>
                        <a:effectLst/>
                        <a:latin typeface="Arial" panose="020B0604020202020204" pitchFamily="34" charset="0"/>
                      </a:endParaRPr>
                    </a:p>
                  </a:txBody>
                  <a:tcPr marL="7830" marR="7830" marT="7830" marB="0" anchor="ctr"/>
                </a:tc>
              </a:tr>
            </a:tbl>
          </a:graphicData>
        </a:graphic>
      </p:graphicFrame>
    </p:spTree>
    <p:extLst>
      <p:ext uri="{BB962C8B-B14F-4D97-AF65-F5344CB8AC3E}">
        <p14:creationId xmlns:p14="http://schemas.microsoft.com/office/powerpoint/2010/main" xmlns="" val="2542811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55855" y="0"/>
            <a:ext cx="8229600" cy="1143000"/>
          </a:xfrm>
          <a:noFill/>
        </p:spPr>
        <p:txBody>
          <a:bodyPr>
            <a:noAutofit/>
          </a:bodyPr>
          <a:lstStyle/>
          <a:p>
            <a:r>
              <a:rPr lang="en-ZA" altLang="en-US" sz="3600" b="1" dirty="0" smtClean="0">
                <a:solidFill>
                  <a:schemeClr val="accent2">
                    <a:lumMod val="75000"/>
                  </a:schemeClr>
                </a:solidFill>
              </a:rPr>
              <a:t>PROGRESS - ASIDI</a:t>
            </a:r>
            <a:r>
              <a:rPr lang="en-ZA" altLang="en-US" sz="3600" b="1" dirty="0" smtClean="0">
                <a:solidFill>
                  <a:schemeClr val="tx1"/>
                </a:solidFill>
              </a:rPr>
              <a:t/>
            </a:r>
            <a:br>
              <a:rPr lang="en-ZA" altLang="en-US" sz="3600" b="1" dirty="0" smtClean="0">
                <a:solidFill>
                  <a:schemeClr val="tx1"/>
                </a:solidFill>
              </a:rPr>
            </a:br>
            <a:endParaRPr lang="en-ZA" altLang="en-US" sz="3600" b="1" dirty="0" smtClean="0">
              <a:solidFill>
                <a:schemeClr val="tx1"/>
              </a:solidFill>
            </a:endParaRPr>
          </a:p>
        </p:txBody>
      </p:sp>
      <p:sp>
        <p:nvSpPr>
          <p:cNvPr id="5" name="Slide Number Placeholder 4"/>
          <p:cNvSpPr>
            <a:spLocks noGrp="1"/>
          </p:cNvSpPr>
          <p:nvPr>
            <p:ph type="sldNum" sz="quarter" idx="12"/>
          </p:nvPr>
        </p:nvSpPr>
        <p:spPr/>
        <p:txBody>
          <a:bodyPr/>
          <a:lstStyle/>
          <a:p>
            <a:fld id="{E2C0AE55-7E06-4976-960B-3D98813CB3CF}" type="slidenum">
              <a:rPr lang="en-ZA" smtClean="0">
                <a:solidFill>
                  <a:prstClr val="black">
                    <a:tint val="75000"/>
                  </a:prstClr>
                </a:solidFill>
              </a:rPr>
              <a:pPr/>
              <a:t>9</a:t>
            </a:fld>
            <a:endParaRPr lang="en-ZA" dirty="0">
              <a:solidFill>
                <a:prstClr val="black">
                  <a:tint val="75000"/>
                </a:prst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3442107987"/>
              </p:ext>
            </p:extLst>
          </p:nvPr>
        </p:nvGraphicFramePr>
        <p:xfrm>
          <a:off x="242162" y="574873"/>
          <a:ext cx="8856985" cy="5374410"/>
        </p:xfrm>
        <a:graphic>
          <a:graphicData uri="http://schemas.openxmlformats.org/drawingml/2006/table">
            <a:tbl>
              <a:tblPr firstRow="1" firstCol="1" bandRow="1">
                <a:tableStyleId>{21E4AEA4-8DFA-4A89-87EB-49C32662AFE0}</a:tableStyleId>
              </a:tblPr>
              <a:tblGrid>
                <a:gridCol w="1953574"/>
                <a:gridCol w="1970042"/>
                <a:gridCol w="1414334"/>
                <a:gridCol w="1584176"/>
                <a:gridCol w="1934859"/>
              </a:tblGrid>
              <a:tr h="1090763">
                <a:tc>
                  <a:txBody>
                    <a:bodyPr/>
                    <a:lstStyle/>
                    <a:p>
                      <a:pPr marL="0" marR="0">
                        <a:lnSpc>
                          <a:spcPct val="107000"/>
                        </a:lnSpc>
                        <a:spcBef>
                          <a:spcPts val="0"/>
                        </a:spcBef>
                        <a:spcAft>
                          <a:spcPts val="800"/>
                        </a:spcAft>
                      </a:pPr>
                      <a:r>
                        <a:rPr lang="en-US" sz="2400" dirty="0">
                          <a:effectLst/>
                        </a:rPr>
                        <a:t>Province</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800"/>
                        </a:spcAft>
                      </a:pPr>
                      <a:r>
                        <a:rPr lang="en-US" sz="2400" dirty="0">
                          <a:effectLst/>
                        </a:rPr>
                        <a:t>Inappropriate Structures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800"/>
                        </a:spcAft>
                      </a:pPr>
                      <a:r>
                        <a:rPr lang="en-US" sz="2400">
                          <a:effectLst/>
                        </a:rPr>
                        <a:t>Water</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800"/>
                        </a:spcAft>
                      </a:pPr>
                      <a:r>
                        <a:rPr lang="en-US" sz="2400">
                          <a:effectLst/>
                        </a:rPr>
                        <a:t>Sanitation</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800"/>
                        </a:spcAft>
                      </a:pPr>
                      <a:r>
                        <a:rPr lang="en-US" sz="2400">
                          <a:effectLst/>
                        </a:rPr>
                        <a:t>Electrification</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31132">
                <a:tc>
                  <a:txBody>
                    <a:bodyPr/>
                    <a:lstStyle/>
                    <a:p>
                      <a:pPr marL="0" marR="0" algn="ctr">
                        <a:lnSpc>
                          <a:spcPct val="107000"/>
                        </a:lnSpc>
                        <a:spcBef>
                          <a:spcPts val="0"/>
                        </a:spcBef>
                        <a:spcAft>
                          <a:spcPts val="800"/>
                        </a:spcAft>
                      </a:pPr>
                      <a:r>
                        <a:rPr lang="en-US" sz="2400">
                          <a:effectLst/>
                        </a:rPr>
                        <a:t>EC</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139</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248</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171</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200</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431132">
                <a:tc>
                  <a:txBody>
                    <a:bodyPr/>
                    <a:lstStyle/>
                    <a:p>
                      <a:pPr marL="0" marR="0" algn="ctr">
                        <a:lnSpc>
                          <a:spcPct val="107000"/>
                        </a:lnSpc>
                        <a:spcBef>
                          <a:spcPts val="0"/>
                        </a:spcBef>
                        <a:spcAft>
                          <a:spcPts val="800"/>
                        </a:spcAft>
                      </a:pPr>
                      <a:r>
                        <a:rPr lang="en-US" sz="2400">
                          <a:effectLst/>
                        </a:rPr>
                        <a:t>FS</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12</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53</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lnSpc>
                          <a:spcPct val="107000"/>
                        </a:lnSpc>
                        <a:spcBef>
                          <a:spcPts val="0"/>
                        </a:spcBef>
                        <a:spcAft>
                          <a:spcPts val="800"/>
                        </a:spcAft>
                      </a:pPr>
                      <a:r>
                        <a:rPr lang="en-US" sz="2400" dirty="0">
                          <a:effectLst/>
                        </a:rPr>
                        <a:t>12</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lnSpc>
                          <a:spcPct val="107000"/>
                        </a:lnSpc>
                        <a:spcBef>
                          <a:spcPts val="0"/>
                        </a:spcBef>
                        <a:spcAft>
                          <a:spcPts val="800"/>
                        </a:spcAft>
                      </a:pPr>
                      <a:r>
                        <a:rPr lang="en-US" sz="2400">
                          <a:effectLst/>
                        </a:rPr>
                        <a:t>53</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31132">
                <a:tc>
                  <a:txBody>
                    <a:bodyPr/>
                    <a:lstStyle/>
                    <a:p>
                      <a:pPr marL="0" marR="0" algn="ctr">
                        <a:lnSpc>
                          <a:spcPct val="107000"/>
                        </a:lnSpc>
                        <a:spcBef>
                          <a:spcPts val="0"/>
                        </a:spcBef>
                        <a:spcAft>
                          <a:spcPts val="800"/>
                        </a:spcAft>
                      </a:pPr>
                      <a:r>
                        <a:rPr lang="en-US" sz="2400">
                          <a:effectLst/>
                        </a:rPr>
                        <a:t>GP</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14</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2</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431132">
                <a:tc>
                  <a:txBody>
                    <a:bodyPr/>
                    <a:lstStyle/>
                    <a:p>
                      <a:pPr marL="0" marR="0" algn="ctr">
                        <a:lnSpc>
                          <a:spcPct val="107000"/>
                        </a:lnSpc>
                        <a:spcBef>
                          <a:spcPts val="0"/>
                        </a:spcBef>
                        <a:spcAft>
                          <a:spcPts val="800"/>
                        </a:spcAft>
                      </a:pPr>
                      <a:r>
                        <a:rPr lang="en-US" sz="2400">
                          <a:effectLst/>
                        </a:rPr>
                        <a:t>KZN</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 </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201</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101</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58</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431132">
                <a:tc>
                  <a:txBody>
                    <a:bodyPr/>
                    <a:lstStyle/>
                    <a:p>
                      <a:pPr marL="0" marR="0" algn="ctr">
                        <a:lnSpc>
                          <a:spcPct val="107000"/>
                        </a:lnSpc>
                        <a:spcBef>
                          <a:spcPts val="0"/>
                        </a:spcBef>
                        <a:spcAft>
                          <a:spcPts val="800"/>
                        </a:spcAft>
                      </a:pPr>
                      <a:r>
                        <a:rPr lang="en-US" sz="2400">
                          <a:effectLst/>
                        </a:rPr>
                        <a:t>LP</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3</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94</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75</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5</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431132">
                <a:tc>
                  <a:txBody>
                    <a:bodyPr/>
                    <a:lstStyle/>
                    <a:p>
                      <a:pPr marL="0" marR="0" algn="ctr">
                        <a:lnSpc>
                          <a:spcPct val="107000"/>
                        </a:lnSpc>
                        <a:spcBef>
                          <a:spcPts val="0"/>
                        </a:spcBef>
                        <a:spcAft>
                          <a:spcPts val="800"/>
                        </a:spcAft>
                      </a:pPr>
                      <a:r>
                        <a:rPr lang="en-US" sz="2400">
                          <a:effectLst/>
                        </a:rPr>
                        <a:t>MP</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5</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36</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38</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45</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431132">
                <a:tc>
                  <a:txBody>
                    <a:bodyPr/>
                    <a:lstStyle/>
                    <a:p>
                      <a:pPr marL="0" marR="0" algn="ctr">
                        <a:lnSpc>
                          <a:spcPct val="107000"/>
                        </a:lnSpc>
                        <a:spcBef>
                          <a:spcPts val="0"/>
                        </a:spcBef>
                        <a:spcAft>
                          <a:spcPts val="800"/>
                        </a:spcAft>
                      </a:pPr>
                      <a:r>
                        <a:rPr lang="en-US" sz="2400">
                          <a:effectLst/>
                        </a:rPr>
                        <a:t>NW</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2</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3</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10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2</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431132">
                <a:tc>
                  <a:txBody>
                    <a:bodyPr/>
                    <a:lstStyle/>
                    <a:p>
                      <a:pPr marL="0" marR="0" algn="ctr">
                        <a:lnSpc>
                          <a:spcPct val="107000"/>
                        </a:lnSpc>
                        <a:spcBef>
                          <a:spcPts val="0"/>
                        </a:spcBef>
                        <a:spcAft>
                          <a:spcPts val="800"/>
                        </a:spcAft>
                      </a:pPr>
                      <a:r>
                        <a:rPr lang="en-US" sz="2400">
                          <a:effectLst/>
                        </a:rPr>
                        <a:t>NC</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1</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5</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13</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431132">
                <a:tc>
                  <a:txBody>
                    <a:bodyPr/>
                    <a:lstStyle/>
                    <a:p>
                      <a:pPr marL="0" marR="0" algn="ctr">
                        <a:lnSpc>
                          <a:spcPct val="107000"/>
                        </a:lnSpc>
                        <a:spcBef>
                          <a:spcPts val="0"/>
                        </a:spcBef>
                        <a:spcAft>
                          <a:spcPts val="800"/>
                        </a:spcAft>
                      </a:pPr>
                      <a:r>
                        <a:rPr lang="en-US" sz="2400">
                          <a:effectLst/>
                        </a:rPr>
                        <a:t>WC</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25</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a:effectLst/>
                        </a:rPr>
                        <a:t>3</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19</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dirty="0">
                          <a:effectLst/>
                        </a:rPr>
                        <a:t>7</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r h="403459">
                <a:tc>
                  <a:txBody>
                    <a:bodyPr/>
                    <a:lstStyle/>
                    <a:p>
                      <a:pPr marL="0" marR="0">
                        <a:lnSpc>
                          <a:spcPct val="107000"/>
                        </a:lnSpc>
                        <a:spcBef>
                          <a:spcPts val="0"/>
                        </a:spcBef>
                        <a:spcAft>
                          <a:spcPts val="800"/>
                        </a:spcAft>
                      </a:pPr>
                      <a:r>
                        <a:rPr lang="en-US" sz="2400" dirty="0">
                          <a:effectLst/>
                        </a:rPr>
                        <a:t>Total</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b="1" dirty="0">
                          <a:effectLst/>
                        </a:rPr>
                        <a:t>187</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b="1" dirty="0">
                          <a:effectLst/>
                        </a:rPr>
                        <a:t>643</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b="1" dirty="0">
                          <a:effectLst/>
                        </a:rPr>
                        <a:t>453</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800"/>
                        </a:spcAft>
                      </a:pPr>
                      <a:r>
                        <a:rPr lang="en-US" sz="2400" b="1" dirty="0">
                          <a:effectLst/>
                        </a:rPr>
                        <a:t>372</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r>
            </a:tbl>
          </a:graphicData>
        </a:graphic>
      </p:graphicFrame>
    </p:spTree>
    <p:extLst>
      <p:ext uri="{BB962C8B-B14F-4D97-AF65-F5344CB8AC3E}">
        <p14:creationId xmlns:p14="http://schemas.microsoft.com/office/powerpoint/2010/main" xmlns="" val="2859608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DBE Presentation template</Template>
  <TotalTime>9083</TotalTime>
  <Words>3646</Words>
  <Application>Microsoft Office PowerPoint</Application>
  <PresentationFormat>On-screen Show (4:3)</PresentationFormat>
  <Paragraphs>922</Paragraphs>
  <Slides>39</Slides>
  <Notes>12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New DBE Presentation template</vt:lpstr>
      <vt:lpstr>DEPARTMENT OF BASIC EDUCATION INFRASTRUCTURE GRANT AND SCHOLAR TRANSPORT BY  THE NATIONAL DEPARTMENT AND THE INFRASTRUCTURE DELIVERY PROCESS </vt:lpstr>
      <vt:lpstr> PRESENTATION OUTLINE</vt:lpstr>
      <vt:lpstr>PURPOSE</vt:lpstr>
      <vt:lpstr>AMOUNT OF INFRASTRUCTURE GRANT TO EASTERN CAPE AND LIMPOPO</vt:lpstr>
      <vt:lpstr>EIG BUDGET &amp; EXPENDITURE FOR 2014/15 TO 2016/17 FINANCIAL YEAR</vt:lpstr>
      <vt:lpstr>TARGETS AND DELIVERABLES</vt:lpstr>
      <vt:lpstr>EASTERN CAPE: TARGETS  &amp; DELIVERABLES </vt:lpstr>
      <vt:lpstr>LIMPOPO: TARGETS &amp; DELIVERABLES</vt:lpstr>
      <vt:lpstr>PROGRESS - ASIDI </vt:lpstr>
      <vt:lpstr>PROGRESS ON ASIDI (end December 2017)</vt:lpstr>
      <vt:lpstr>MANAGEMENT OF GRANTS</vt:lpstr>
      <vt:lpstr>MANAGEMENT OF THE EDUCATION INFRASTRUCTURE GRANT </vt:lpstr>
      <vt:lpstr>MANAGEMENT OF THE EDUCATION INFRASTRUCTURE GRANT CONT…</vt:lpstr>
      <vt:lpstr>MONITORING OF THE EIG</vt:lpstr>
      <vt:lpstr>MONITORING OF THE EIG</vt:lpstr>
      <vt:lpstr>CHALLENGES</vt:lpstr>
      <vt:lpstr>CHALLENGES</vt:lpstr>
      <vt:lpstr>HOW SCHOLAR TRANSPORT IS MANAGED AND PAYMENT OF INVOICES</vt:lpstr>
      <vt:lpstr>OBJECTIVES</vt:lpstr>
      <vt:lpstr>INSTITUTIONAL FRAMEWORK</vt:lpstr>
      <vt:lpstr>INSTITUTIONAL FRAMEWORK…</vt:lpstr>
      <vt:lpstr>POLICY IMPLEMENTATION PROGRESS  </vt:lpstr>
      <vt:lpstr>LEARNER TRANSPORT PROVISION 2017/18 </vt:lpstr>
      <vt:lpstr>FINANCIAL PERFORMANCE 2015/16-2016/17 </vt:lpstr>
      <vt:lpstr>FINANCIAL PERFORMANCE Q3 </vt:lpstr>
      <vt:lpstr>EVALUATION OF THE SCHOLAR TRANSPORT PROGRAMME</vt:lpstr>
      <vt:lpstr>STAKEHOLDERS IDENTIFIED</vt:lpstr>
      <vt:lpstr>KEY CHALLENGES</vt:lpstr>
      <vt:lpstr>PROGRESS ON ISSUES RAISED BY THE COMMITTEE</vt:lpstr>
      <vt:lpstr>PROGRESS ON ISSUES RAISED</vt:lpstr>
      <vt:lpstr>PROGRESS ON ISSUES RAISED</vt:lpstr>
      <vt:lpstr>PROGRESS ON ISSUES RAISED</vt:lpstr>
      <vt:lpstr>PROGRESS ON ISSUES RAISED</vt:lpstr>
      <vt:lpstr>PROGRESS ON ISSUES RAISED</vt:lpstr>
      <vt:lpstr>PROGRESS ON ISSUES RAISED</vt:lpstr>
      <vt:lpstr>PROGRESS ON ISSUES RAISED</vt:lpstr>
      <vt:lpstr>PROGRESS ON ISSUES RAISED</vt:lpstr>
      <vt:lpstr>RECOMMENDATION</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Title here</dc:title>
  <dc:creator>Moja Boitumelo</dc:creator>
  <cp:lastModifiedBy>PUMZA</cp:lastModifiedBy>
  <cp:revision>348</cp:revision>
  <cp:lastPrinted>2018-02-21T07:30:11Z</cp:lastPrinted>
  <dcterms:created xsi:type="dcterms:W3CDTF">2016-04-18T12:36:04Z</dcterms:created>
  <dcterms:modified xsi:type="dcterms:W3CDTF">2018-03-02T10:53:08Z</dcterms:modified>
</cp:coreProperties>
</file>