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57" r:id="rId1"/>
    <p:sldMasterId id="2147483971" r:id="rId2"/>
    <p:sldMasterId id="2147484349" r:id="rId3"/>
    <p:sldMasterId id="2147484366" r:id="rId4"/>
  </p:sldMasterIdLst>
  <p:notesMasterIdLst>
    <p:notesMasterId r:id="rId22"/>
  </p:notesMasterIdLst>
  <p:handoutMasterIdLst>
    <p:handoutMasterId r:id="rId23"/>
  </p:handoutMasterIdLst>
  <p:sldIdLst>
    <p:sldId id="898" r:id="rId5"/>
    <p:sldId id="850" r:id="rId6"/>
    <p:sldId id="880" r:id="rId7"/>
    <p:sldId id="881" r:id="rId8"/>
    <p:sldId id="882" r:id="rId9"/>
    <p:sldId id="848" r:id="rId10"/>
    <p:sldId id="883" r:id="rId11"/>
    <p:sldId id="884" r:id="rId12"/>
    <p:sldId id="890" r:id="rId13"/>
    <p:sldId id="891" r:id="rId14"/>
    <p:sldId id="896" r:id="rId15"/>
    <p:sldId id="892" r:id="rId16"/>
    <p:sldId id="893" r:id="rId17"/>
    <p:sldId id="894" r:id="rId18"/>
    <p:sldId id="871" r:id="rId19"/>
    <p:sldId id="885" r:id="rId20"/>
    <p:sldId id="887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1202">
          <p15:clr>
            <a:srgbClr val="A4A3A4"/>
          </p15:clr>
        </p15:guide>
        <p15:guide id="4" orient="horz" pos="348">
          <p15:clr>
            <a:srgbClr val="A4A3A4"/>
          </p15:clr>
        </p15:guide>
        <p15:guide id="5" orient="horz" pos="3008">
          <p15:clr>
            <a:srgbClr val="A4A3A4"/>
          </p15:clr>
        </p15:guide>
        <p15:guide id="6" pos="2880">
          <p15:clr>
            <a:srgbClr val="A4A3A4"/>
          </p15:clr>
        </p15:guide>
        <p15:guide id="7" pos="5564">
          <p15:clr>
            <a:srgbClr val="A4A3A4"/>
          </p15:clr>
        </p15:guide>
        <p15:guide id="8" pos="189">
          <p15:clr>
            <a:srgbClr val="A4A3A4"/>
          </p15:clr>
        </p15:guide>
        <p15:guide id="9" pos="9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00"/>
    <a:srgbClr val="003366"/>
    <a:srgbClr val="003399"/>
    <a:srgbClr val="E61C04"/>
    <a:srgbClr val="0F2E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74" autoAdjust="0"/>
    <p:restoredTop sz="91358" autoAdjust="0"/>
  </p:normalViewPr>
  <p:slideViewPr>
    <p:cSldViewPr snapToGrid="0">
      <p:cViewPr varScale="1">
        <p:scale>
          <a:sx n="106" d="100"/>
          <a:sy n="106" d="100"/>
        </p:scale>
        <p:origin x="-1764" y="-90"/>
      </p:cViewPr>
      <p:guideLst>
        <p:guide orient="horz" pos="2160"/>
        <p:guide orient="horz" pos="1200"/>
        <p:guide orient="horz" pos="1202"/>
        <p:guide orient="horz" pos="348"/>
        <p:guide orient="horz" pos="3008"/>
        <p:guide pos="2880"/>
        <p:guide pos="5564"/>
        <p:guide pos="189"/>
        <p:guide pos="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8"/>
    </p:cViewPr>
  </p:sorterViewPr>
  <p:notesViewPr>
    <p:cSldViewPr snapToGrid="0">
      <p:cViewPr varScale="1">
        <p:scale>
          <a:sx n="52" d="100"/>
          <a:sy n="52" d="100"/>
        </p:scale>
        <p:origin x="-1908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426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9" tIns="44979" rIns="89959" bIns="4497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6" y="0"/>
            <a:ext cx="3172425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9" tIns="44979" rIns="89959" bIns="449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602"/>
            <a:ext cx="3172426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9" tIns="44979" rIns="89959" bIns="4497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6" y="9120602"/>
            <a:ext cx="3172425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9" tIns="44979" rIns="89959" bIns="449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3D1FD2-EAB9-457D-A745-D44F1211D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3022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426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9" tIns="44979" rIns="89959" bIns="4497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6" y="0"/>
            <a:ext cx="3172425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9" tIns="44979" rIns="89959" bIns="449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183" y="4561838"/>
            <a:ext cx="5360835" cy="431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9" tIns="44979" rIns="89959" bIns="44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602"/>
            <a:ext cx="3172426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9" tIns="44979" rIns="89959" bIns="4497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6" y="9120602"/>
            <a:ext cx="3172425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59" tIns="44979" rIns="89959" bIns="449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3B54FEF-7AAC-4385-B644-422CBE835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518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PPT curv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8" y="1906588"/>
            <a:ext cx="85328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3" descr="bg 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560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3" y="51419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5994400"/>
            <a:ext cx="6516688" cy="425450"/>
          </a:xfrm>
        </p:spPr>
        <p:txBody>
          <a:bodyPr/>
          <a:lstStyle>
            <a:lvl1pPr marL="0" indent="0" algn="r">
              <a:buFont typeface="Wingdings" pitchFamily="4" charset="2"/>
              <a:buNone/>
              <a:defRPr sz="25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046913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A9091E9-AA87-4373-8BA4-FF5645E2060B}" type="datetime1">
              <a:rPr lang="en-US"/>
              <a:pPr>
                <a:defRPr/>
              </a:pPr>
              <a:t>3/2/2018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79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385BA14-FA84-4780-84B1-EBEF660AF17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5397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092D79-EC60-406E-948F-C660C8E1E8B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01945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CEB43C-73B8-4D96-8665-F16BE337940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9416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BBDF4B4-7A64-4305-B856-2C343000517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10312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0A64DC7-800D-49F5-BAF4-A3C3F832305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0835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A798A28-BE8A-40F3-B451-26837814451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9940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DF6FDD5-56EA-4A4D-8D03-EFE404F6B60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2309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075E75B-0251-43FC-BB1E-04BFEE10320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11966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542797B-A80F-4D1D-A67B-9F5E1C58253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2052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22C5F08-FA67-46EB-A999-07133788B92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0672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 userDrawn="1"/>
        </p:nvSpPr>
        <p:spPr bwMode="auto">
          <a:xfrm>
            <a:off x="0" y="63500"/>
            <a:ext cx="9144000" cy="1679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28" descr="Joburg logo lo-re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88" y="554038"/>
            <a:ext cx="10493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Rea Vaya logo rgb lo-re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20700"/>
            <a:ext cx="106997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31"/>
          <p:cNvSpPr>
            <a:spLocks noChangeShapeType="1"/>
          </p:cNvSpPr>
          <p:nvPr userDrawn="1"/>
        </p:nvSpPr>
        <p:spPr bwMode="auto">
          <a:xfrm>
            <a:off x="3119438" y="1081088"/>
            <a:ext cx="5713412" cy="0"/>
          </a:xfrm>
          <a:prstGeom prst="line">
            <a:avLst/>
          </a:prstGeom>
          <a:noFill/>
          <a:ln w="25400">
            <a:solidFill>
              <a:srgbClr val="E61C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81163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03538"/>
            <a:ext cx="8686800" cy="3290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4400" y="6267450"/>
            <a:ext cx="1871663" cy="590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C861-9FD7-4669-972B-B5206091DC6F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223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B41B9EA-54D9-4A6C-8EAA-22818DEAF4C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4565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5C93434-1379-4272-9C6D-2E4E57C98CC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2077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553DD33-207F-4AAB-90D9-B835ABE3F5B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63750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C940D84-40EA-4B03-A783-BDBF4CFA726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01584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F7757E-5AB3-44E5-8639-20AF919236D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31363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D6D85AE-79DE-4CB1-88E1-0F5253275F0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50576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5F64503-06EC-4DA9-97D4-93B4C2D123C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33292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D291527-B927-4974-8660-29ED8D279FD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77858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C7CD967-50AC-41A1-9795-1CDAAE4B29E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38276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06E0BE6-043E-4230-90FD-F77DFB218CA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7326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060AF-1D85-4256-827D-67DDB4333359}" type="datetimeFigureOut">
              <a:rPr lang="en-ZA" smtClean="0"/>
              <a:pPr/>
              <a:t>2018/03/02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D5A3-C99D-412D-99B3-EF56B3B5605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2676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11CE026-CD93-4D0B-9936-E6D6ED61B81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4060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4771CD4-9A2D-4E7C-8D61-17DDE808841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6833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E51EE64-FD38-4E50-9918-6B92894C8A4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00900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C7FBFF2-C063-498E-BA6C-D9F74051310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81075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2A1FEFB-F9BB-4141-81DF-CDCC95FDE37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70536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9C61F7A-D751-4259-A08E-AC7A05B1DD5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34665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2E2A85D-AC6B-4294-81A5-99A38BD9B60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3980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6D145CD-0AAF-41A1-8590-76CF019B65E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0782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0960A2C-B003-4D63-B1A8-12924C1E4D5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454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8B9BAEE-6D28-4FDB-BDE0-60869D7F139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827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14DF55D-B017-426E-83A5-CCAA736DA47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781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4B60417-6640-4BB0-BCFD-A62B2BFDC1F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8405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8ECB-F110-4527-ADF9-3D7D435A18E2}" type="datetimeFigureOut">
              <a:rPr lang="en-ZA"/>
              <a:pPr>
                <a:defRPr/>
              </a:pPr>
              <a:t>2018/03/02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B42439F-40CB-4CF9-BD42-A438E20F752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2829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2924175"/>
            <a:ext cx="86868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8938" y="501650"/>
            <a:ext cx="60150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7863" y="6267450"/>
            <a:ext cx="1871662" cy="5905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500">
                <a:solidFill>
                  <a:srgbClr val="E61C04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F8FED55-4502-473B-A2AE-F4A95BE31DAE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91" r:id="rId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F2E99"/>
          </a:solidFill>
          <a:latin typeface="Arial" charset="0"/>
          <a:ea typeface="ＭＳ Ｐゴシック" pitchFamily="34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F2E99"/>
          </a:solidFill>
          <a:latin typeface="Arial" charset="0"/>
          <a:ea typeface="ＭＳ Ｐゴシック" pitchFamily="4" charset="-128"/>
          <a:cs typeface="ＭＳ Ｐゴシック" pitchFamily="-11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F2E99"/>
          </a:solidFill>
          <a:latin typeface="Arial" charset="0"/>
          <a:ea typeface="ＭＳ Ｐゴシック" pitchFamily="4" charset="-128"/>
          <a:cs typeface="ＭＳ Ｐゴシック" pitchFamily="-11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F2E99"/>
          </a:solidFill>
          <a:latin typeface="Arial" charset="0"/>
          <a:ea typeface="ＭＳ Ｐゴシック" pitchFamily="4" charset="-128"/>
          <a:cs typeface="ＭＳ Ｐゴシック" pitchFamily="-11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F2E99"/>
          </a:solidFill>
          <a:latin typeface="Arial" charset="0"/>
          <a:ea typeface="ＭＳ Ｐゴシック" pitchFamily="4" charset="-128"/>
          <a:cs typeface="ＭＳ Ｐゴシック" pitchFamily="-11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500">
          <a:solidFill>
            <a:srgbClr val="0F2E99"/>
          </a:solidFill>
          <a:latin typeface="Arial" charset="0"/>
          <a:ea typeface="ＭＳ Ｐゴシック" pitchFamily="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500">
          <a:solidFill>
            <a:srgbClr val="0F2E99"/>
          </a:solidFill>
          <a:latin typeface="Arial" charset="0"/>
          <a:ea typeface="ＭＳ Ｐゴシック" pitchFamily="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500">
          <a:solidFill>
            <a:srgbClr val="0F2E99"/>
          </a:solidFill>
          <a:latin typeface="Arial" charset="0"/>
          <a:ea typeface="ＭＳ Ｐゴシック" pitchFamily="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500">
          <a:solidFill>
            <a:srgbClr val="0F2E99"/>
          </a:solidFill>
          <a:latin typeface="Arial" charset="0"/>
          <a:ea typeface="ＭＳ Ｐゴシック" pitchFamily="4" charset="-128"/>
        </a:defRPr>
      </a:lvl9pPr>
    </p:titleStyle>
    <p:bodyStyle>
      <a:lvl1pPr marL="288925" indent="-2889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E61C04"/>
        </a:buClr>
        <a:buSzPct val="90000"/>
        <a:buFont typeface="Wingdings" pitchFamily="2" charset="2"/>
        <a:buChar char=""/>
        <a:defRPr sz="3200">
          <a:solidFill>
            <a:schemeClr val="tx1"/>
          </a:solidFill>
          <a:latin typeface="Arial" charset="0"/>
          <a:ea typeface="ＭＳ Ｐゴシック" pitchFamily="34" charset="-128"/>
          <a:cs typeface="+mn-cs"/>
        </a:defRPr>
      </a:lvl1pPr>
      <a:lvl2pPr marL="623888" indent="-2206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E61C04"/>
        </a:buClr>
        <a:buSzPct val="90000"/>
        <a:buFont typeface="Wingdings" pitchFamily="2" charset="2"/>
        <a:buChar char="Ø"/>
        <a:defRPr sz="28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marL="912813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E61C04"/>
        </a:buClr>
        <a:buSzPct val="90000"/>
        <a:buFont typeface="Wingdings" pitchFamily="2" charset="2"/>
        <a:buChar char=""/>
        <a:defRPr sz="24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marL="1258888" indent="-2317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E61C04"/>
        </a:buClr>
        <a:buSzPct val="90000"/>
        <a:buFont typeface="Wingdings" pitchFamily="2" charset="2"/>
        <a:buChar char="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1547813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E61C04"/>
        </a:buClr>
        <a:buSzPct val="90000"/>
        <a:buFont typeface="Wingdings" pitchFamily="2" charset="2"/>
        <a:buChar char="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005013" indent="-174625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E61C04"/>
        </a:buClr>
        <a:buSzPct val="90000"/>
        <a:buFont typeface="Wingdings" pitchFamily="4" charset="2"/>
        <a:buChar char=""/>
        <a:defRPr>
          <a:solidFill>
            <a:schemeClr val="tx1"/>
          </a:solidFill>
          <a:latin typeface="+mn-lt"/>
          <a:ea typeface="+mn-ea"/>
        </a:defRPr>
      </a:lvl6pPr>
      <a:lvl7pPr marL="2462213" indent="-174625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E61C04"/>
        </a:buClr>
        <a:buSzPct val="90000"/>
        <a:buFont typeface="Wingdings" pitchFamily="4" charset="2"/>
        <a:buChar char=""/>
        <a:defRPr>
          <a:solidFill>
            <a:schemeClr val="tx1"/>
          </a:solidFill>
          <a:latin typeface="+mn-lt"/>
          <a:ea typeface="+mn-ea"/>
        </a:defRPr>
      </a:lvl7pPr>
      <a:lvl8pPr marL="2919413" indent="-174625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E61C04"/>
        </a:buClr>
        <a:buSzPct val="90000"/>
        <a:buFont typeface="Wingdings" pitchFamily="4" charset="2"/>
        <a:buChar char=""/>
        <a:defRPr>
          <a:solidFill>
            <a:schemeClr val="tx1"/>
          </a:solidFill>
          <a:latin typeface="+mn-lt"/>
          <a:ea typeface="+mn-ea"/>
        </a:defRPr>
      </a:lvl8pPr>
      <a:lvl9pPr marL="3376613" indent="-174625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E61C04"/>
        </a:buClr>
        <a:buSzPct val="90000"/>
        <a:buFont typeface="Wingdings" pitchFamily="4" charset="2"/>
        <a:buChar char="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6483350"/>
            <a:ext cx="774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8" descr="Joburg logo lo-r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" y="61913"/>
            <a:ext cx="523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9" descr="Rea Vaya logo rgb lo-r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75" y="79375"/>
            <a:ext cx="534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31"/>
          <p:cNvSpPr>
            <a:spLocks noChangeShapeType="1"/>
          </p:cNvSpPr>
          <p:nvPr/>
        </p:nvSpPr>
        <p:spPr bwMode="auto">
          <a:xfrm>
            <a:off x="3400425" y="658813"/>
            <a:ext cx="5713413" cy="0"/>
          </a:xfrm>
          <a:prstGeom prst="line">
            <a:avLst/>
          </a:prstGeom>
          <a:noFill/>
          <a:ln w="25400">
            <a:solidFill>
              <a:srgbClr val="E61C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3140075" y="79375"/>
            <a:ext cx="6015038" cy="5302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GB" sz="2400" dirty="0">
              <a:solidFill>
                <a:srgbClr val="003366"/>
              </a:solidFill>
            </a:endParaRPr>
          </a:p>
        </p:txBody>
      </p:sp>
      <p:sp>
        <p:nvSpPr>
          <p:cNvPr id="2055" name="Title Placeholder 11"/>
          <p:cNvSpPr>
            <a:spLocks noGrp="1"/>
          </p:cNvSpPr>
          <p:nvPr>
            <p:ph type="title"/>
          </p:nvPr>
        </p:nvSpPr>
        <p:spPr bwMode="auto">
          <a:xfrm>
            <a:off x="3470275" y="87313"/>
            <a:ext cx="5597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0033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6483350"/>
            <a:ext cx="774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31"/>
          <p:cNvSpPr>
            <a:spLocks noChangeShapeType="1"/>
          </p:cNvSpPr>
          <p:nvPr userDrawn="1"/>
        </p:nvSpPr>
        <p:spPr bwMode="auto">
          <a:xfrm>
            <a:off x="3400425" y="744538"/>
            <a:ext cx="5713413" cy="0"/>
          </a:xfrm>
          <a:prstGeom prst="line">
            <a:avLst/>
          </a:prstGeom>
          <a:noFill/>
          <a:ln w="25400">
            <a:solidFill>
              <a:srgbClr val="E61C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1" name="Title 9"/>
          <p:cNvSpPr txBox="1">
            <a:spLocks/>
          </p:cNvSpPr>
          <p:nvPr userDrawn="1"/>
        </p:nvSpPr>
        <p:spPr>
          <a:xfrm>
            <a:off x="3140075" y="79375"/>
            <a:ext cx="6015038" cy="5302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GB" sz="2400" dirty="0">
              <a:solidFill>
                <a:srgbClr val="003366"/>
              </a:solidFill>
            </a:endParaRPr>
          </a:p>
        </p:txBody>
      </p:sp>
      <p:sp>
        <p:nvSpPr>
          <p:cNvPr id="2053" name="Title Placeholder 11"/>
          <p:cNvSpPr>
            <a:spLocks noGrp="1"/>
          </p:cNvSpPr>
          <p:nvPr>
            <p:ph type="title"/>
          </p:nvPr>
        </p:nvSpPr>
        <p:spPr bwMode="auto">
          <a:xfrm>
            <a:off x="3470275" y="87313"/>
            <a:ext cx="5597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pic>
        <p:nvPicPr>
          <p:cNvPr id="2054" name="Picture 28" descr="Joburg logo lo-re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3988"/>
            <a:ext cx="7000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9" descr="Rea Vaya logo rgb lo-re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7800"/>
            <a:ext cx="76358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27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0033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6483350"/>
            <a:ext cx="774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Line 31"/>
          <p:cNvSpPr>
            <a:spLocks noChangeShapeType="1"/>
          </p:cNvSpPr>
          <p:nvPr userDrawn="1"/>
        </p:nvSpPr>
        <p:spPr bwMode="auto">
          <a:xfrm>
            <a:off x="3400425" y="744538"/>
            <a:ext cx="5713413" cy="0"/>
          </a:xfrm>
          <a:prstGeom prst="line">
            <a:avLst/>
          </a:prstGeom>
          <a:noFill/>
          <a:ln w="25400">
            <a:solidFill>
              <a:srgbClr val="E61C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ea typeface="MS PGothic" pitchFamily="34" charset="-128"/>
            </a:endParaRPr>
          </a:p>
        </p:txBody>
      </p:sp>
      <p:sp>
        <p:nvSpPr>
          <p:cNvPr id="11" name="Title 9"/>
          <p:cNvSpPr txBox="1">
            <a:spLocks/>
          </p:cNvSpPr>
          <p:nvPr userDrawn="1"/>
        </p:nvSpPr>
        <p:spPr>
          <a:xfrm>
            <a:off x="3140075" y="79375"/>
            <a:ext cx="6015038" cy="5302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GB" sz="2400" dirty="0">
              <a:solidFill>
                <a:srgbClr val="003366"/>
              </a:solidFill>
            </a:endParaRPr>
          </a:p>
        </p:txBody>
      </p:sp>
      <p:sp>
        <p:nvSpPr>
          <p:cNvPr id="3077" name="Title Placeholder 11"/>
          <p:cNvSpPr>
            <a:spLocks noGrp="1"/>
          </p:cNvSpPr>
          <p:nvPr>
            <p:ph type="title"/>
          </p:nvPr>
        </p:nvSpPr>
        <p:spPr bwMode="auto">
          <a:xfrm>
            <a:off x="3470275" y="87313"/>
            <a:ext cx="5597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pic>
        <p:nvPicPr>
          <p:cNvPr id="3078" name="Picture 28" descr="Joburg logo lo-re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3988"/>
            <a:ext cx="7000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9" descr="Rea Vaya logo rgb lo-re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7800"/>
            <a:ext cx="76358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58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0033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00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330" y="91758"/>
            <a:ext cx="8401049" cy="3737292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" y="3909060"/>
            <a:ext cx="8783955" cy="2160270"/>
          </a:xfrm>
        </p:spPr>
        <p:txBody>
          <a:bodyPr/>
          <a:lstStyle/>
          <a:p>
            <a:pPr marL="0" indent="0" algn="ctr"/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4"/>
                </a:solidFill>
              </a:rPr>
              <a:t>City </a:t>
            </a:r>
            <a:r>
              <a:rPr lang="en-US" sz="2800" b="1" dirty="0">
                <a:solidFill>
                  <a:schemeClr val="accent4"/>
                </a:solidFill>
              </a:rPr>
              <a:t>of Johannesburg </a:t>
            </a:r>
            <a:r>
              <a:rPr lang="en-US" sz="2800" b="1" dirty="0" smtClean="0">
                <a:solidFill>
                  <a:schemeClr val="accent4"/>
                </a:solidFill>
              </a:rPr>
              <a:t/>
            </a:r>
            <a:br>
              <a:rPr lang="en-US" sz="2800" b="1" dirty="0" smtClean="0">
                <a:solidFill>
                  <a:schemeClr val="accent4"/>
                </a:solidFill>
              </a:rPr>
            </a:br>
            <a:r>
              <a:rPr lang="en-US" sz="2800" b="1" dirty="0" smtClean="0">
                <a:solidFill>
                  <a:schemeClr val="accent4"/>
                </a:solidFill>
              </a:rPr>
              <a:t>Bus </a:t>
            </a:r>
            <a:r>
              <a:rPr lang="en-US" sz="2800" b="1" dirty="0">
                <a:solidFill>
                  <a:schemeClr val="accent4"/>
                </a:solidFill>
              </a:rPr>
              <a:t>procurement </a:t>
            </a:r>
            <a:br>
              <a:rPr lang="en-US" sz="2800" b="1" dirty="0">
                <a:solidFill>
                  <a:schemeClr val="accent4"/>
                </a:solidFill>
              </a:rPr>
            </a:br>
            <a:r>
              <a:rPr lang="en-US" sz="2800" b="1" dirty="0">
                <a:solidFill>
                  <a:schemeClr val="accent4"/>
                </a:solidFill>
              </a:rPr>
              <a:t>Rea </a:t>
            </a:r>
            <a:r>
              <a:rPr lang="en-US" sz="2800" b="1" dirty="0" err="1">
                <a:solidFill>
                  <a:schemeClr val="accent4"/>
                </a:solidFill>
              </a:rPr>
              <a:t>Vaya</a:t>
            </a:r>
            <a:r>
              <a:rPr lang="en-ZA" sz="2800" b="1" dirty="0">
                <a:solidFill>
                  <a:schemeClr val="accent4"/>
                </a:solidFill>
              </a:rPr>
              <a:t/>
            </a:r>
            <a:br>
              <a:rPr lang="en-ZA" sz="2800" b="1" dirty="0">
                <a:solidFill>
                  <a:schemeClr val="accent4"/>
                </a:solidFill>
              </a:rPr>
            </a:b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861-9FD7-4669-972B-B5206091DC6F}" type="slidenum">
              <a:rPr lang="en-US" smtClean="0"/>
              <a:pPr>
                <a:defRPr/>
              </a:pPr>
              <a:t>1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C861-9FD7-4669-972B-B5206091DC6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970" y="114300"/>
            <a:ext cx="7040880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Pictures of Rea </a:t>
            </a:r>
            <a:r>
              <a:rPr lang="en-US" sz="2800" b="1" dirty="0" err="1" smtClean="0">
                <a:solidFill>
                  <a:schemeClr val="accent4"/>
                </a:solidFill>
              </a:rPr>
              <a:t>Vaya</a:t>
            </a:r>
            <a:r>
              <a:rPr lang="en-US" sz="2800" b="1" dirty="0" smtClean="0">
                <a:solidFill>
                  <a:schemeClr val="accent4"/>
                </a:solidFill>
              </a:rPr>
              <a:t> busses being build at </a:t>
            </a:r>
            <a:r>
              <a:rPr lang="en-US" sz="2800" b="1" dirty="0" err="1" smtClean="0">
                <a:solidFill>
                  <a:schemeClr val="accent4"/>
                </a:solidFill>
              </a:rPr>
              <a:t>Marcopolo</a:t>
            </a:r>
            <a:r>
              <a:rPr lang="en-US" sz="2800" b="1" dirty="0" smtClean="0">
                <a:solidFill>
                  <a:schemeClr val="accent4"/>
                </a:solidFill>
              </a:rPr>
              <a:t> in </a:t>
            </a:r>
            <a:r>
              <a:rPr lang="en-US" sz="2800" b="1" dirty="0" err="1" smtClean="0">
                <a:solidFill>
                  <a:schemeClr val="accent4"/>
                </a:solidFill>
              </a:rPr>
              <a:t>Germiston</a:t>
            </a:r>
            <a:r>
              <a:rPr lang="en-US" sz="2800" b="1" dirty="0" smtClean="0">
                <a:solidFill>
                  <a:schemeClr val="accent4"/>
                </a:solidFill>
              </a:rPr>
              <a:t> Gauteng</a:t>
            </a:r>
            <a:endParaRPr lang="en-ZA" sz="2800" b="1" dirty="0">
              <a:solidFill>
                <a:schemeClr val="accent4"/>
              </a:solidFill>
            </a:endParaRP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Busses in build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861-9FD7-4669-972B-B5206091DC6F}" type="slidenum">
              <a:rPr lang="en-US" smtClean="0"/>
              <a:pPr>
                <a:defRPr/>
              </a:pPr>
              <a:t>11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2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C861-9FD7-4669-972B-B5206091DC6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387849" cy="32908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849" y="0"/>
            <a:ext cx="4748213" cy="3290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523" y="3290886"/>
            <a:ext cx="4810539" cy="3567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024" y="3290885"/>
            <a:ext cx="4460873" cy="35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6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C861-9FD7-4669-972B-B5206091DC6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387849" cy="32908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848" y="0"/>
            <a:ext cx="4756151" cy="3290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90887"/>
            <a:ext cx="4387847" cy="3567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846" y="3290886"/>
            <a:ext cx="4756153" cy="356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4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C861-9FD7-4669-972B-B5206091DC6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387849" cy="329088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849" y="0"/>
            <a:ext cx="4748214" cy="3290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90886"/>
            <a:ext cx="4387849" cy="3567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848" y="3290886"/>
            <a:ext cx="4756151" cy="356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8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ZA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The Department of Trade and Industry (DTI) determines the regulations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SABS will be appointed to monitor and audit the process and to verify compliance</a:t>
            </a:r>
            <a:endParaRPr lang="en-ZA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800" dirty="0" smtClean="0"/>
              <a:t>Verification process (local content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861-9FD7-4669-972B-B5206091DC6F}" type="slidenum">
              <a:rPr lang="en-US" smtClean="0"/>
              <a:pPr>
                <a:defRPr/>
              </a:pPr>
              <a:t>15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6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ZA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Target was met in the Rea </a:t>
            </a:r>
            <a:r>
              <a:rPr lang="en-ZA" sz="2800" b="1" dirty="0" err="1" smtClean="0"/>
              <a:t>Vaya</a:t>
            </a:r>
            <a:r>
              <a:rPr lang="en-ZA" sz="2800" b="1" dirty="0" smtClean="0"/>
              <a:t> 2013/2014 procurement bus tender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The City of Johannesburg will comply to the Preferential Procurement Framework Act (No. 5 of 2000), administered by the National Treasury in all future bus procurement processes</a:t>
            </a:r>
          </a:p>
          <a:p>
            <a:pPr marL="0" indent="0">
              <a:buNone/>
            </a:pP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800" dirty="0" smtClean="0"/>
              <a:t>Process - Localisation targets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861-9FD7-4669-972B-B5206091DC6F}" type="slidenum">
              <a:rPr lang="en-US" smtClean="0"/>
              <a:pPr>
                <a:defRPr/>
              </a:pPr>
              <a:t>16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1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ZA" altLang="en-US" sz="2800" b="1" dirty="0" smtClean="0">
                <a:solidFill>
                  <a:srgbClr val="000000"/>
                </a:solidFill>
              </a:rPr>
              <a:t>Thank you</a:t>
            </a:r>
            <a:endParaRPr lang="en-ZA" altLang="en-US" b="1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72338" y="6267450"/>
            <a:ext cx="1871662" cy="590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9583E7-A4C2-4995-BEB0-A2D718ACB7D1}" type="slidenum">
              <a:rPr lang="en-US" altLang="en-US" sz="2500">
                <a:solidFill>
                  <a:srgbClr val="E61C04"/>
                </a:solidFill>
              </a:rPr>
              <a:pPr/>
              <a:t>17</a:t>
            </a:fld>
            <a:endParaRPr lang="en-US" alt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6252" y="501650"/>
            <a:ext cx="6397723" cy="530225"/>
          </a:xfrm>
        </p:spPr>
        <p:txBody>
          <a:bodyPr/>
          <a:lstStyle/>
          <a:p>
            <a:r>
              <a:rPr lang="en-ZA" sz="2800" dirty="0" smtClean="0"/>
              <a:t>Number of busses and Value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861-9FD7-4669-972B-B5206091DC6F}" type="slidenum">
              <a:rPr lang="en-US" smtClean="0"/>
              <a:pPr>
                <a:defRPr/>
              </a:pPr>
              <a:t>2</a:t>
            </a:fld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34512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134 Busses were purchased during 2013/2014 for the Rea </a:t>
            </a:r>
            <a:r>
              <a:rPr lang="en-ZA" sz="2800" b="1" dirty="0" err="1" smtClean="0"/>
              <a:t>Vaya</a:t>
            </a:r>
            <a:r>
              <a:rPr lang="en-ZA" sz="2800" b="1" dirty="0" smtClean="0"/>
              <a:t> Phase 1b 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41 Articulated buses (18 meters) and 93 Rigid buses (12 meters)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Total value of tender – R326 169 772.64</a:t>
            </a:r>
            <a:endParaRPr lang="en-ZA" b="1" dirty="0" smtClean="0"/>
          </a:p>
          <a:p>
            <a:pPr marL="0" indent="0">
              <a:buNone/>
            </a:pPr>
            <a:endParaRPr lang="en-ZA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47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6252" y="501650"/>
            <a:ext cx="6397723" cy="530225"/>
          </a:xfrm>
        </p:spPr>
        <p:txBody>
          <a:bodyPr/>
          <a:lstStyle/>
          <a:p>
            <a:r>
              <a:rPr lang="en-ZA" sz="2800" dirty="0" smtClean="0"/>
              <a:t>Timeframes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861-9FD7-4669-972B-B5206091DC6F}" type="slidenum">
              <a:rPr lang="en-US" smtClean="0"/>
              <a:pPr>
                <a:defRPr/>
              </a:pPr>
              <a:t>3</a:t>
            </a:fld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3451226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               </a:t>
            </a:r>
            <a:r>
              <a:rPr lang="en-ZA" sz="2800" b="1" dirty="0" smtClean="0"/>
              <a:t>Procurement of bus bodies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From date of order to final delivery takes under normal conditions up to 12 months</a:t>
            </a:r>
          </a:p>
          <a:p>
            <a:pPr>
              <a:buFont typeface="Wingdings" panose="05000000000000000000" pitchFamily="2" charset="2"/>
              <a:buChar char="Ø"/>
            </a:pPr>
            <a:endParaRPr lang="en-ZA" b="1" dirty="0" smtClean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6487" y="4283766"/>
            <a:ext cx="4909304" cy="247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3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861-9FD7-4669-972B-B5206091DC6F}" type="slidenum">
              <a:rPr lang="en-US" smtClean="0"/>
              <a:pPr>
                <a:defRPr/>
              </a:pPr>
              <a:t>4</a:t>
            </a:fld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34512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sz="2400" b="1" dirty="0" smtClean="0"/>
              <a:t>The City of Johannesburg is in the process of procuring more busses for the Rea </a:t>
            </a:r>
            <a:r>
              <a:rPr lang="en-ZA" sz="2400" b="1" dirty="0" err="1" smtClean="0"/>
              <a:t>Vaya</a:t>
            </a:r>
            <a:r>
              <a:rPr lang="en-ZA" sz="2400" b="1" dirty="0" smtClean="0"/>
              <a:t> Phase 1C(a) 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b="1" dirty="0" smtClean="0"/>
              <a:t>This will include 141 busses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b="1" dirty="0" smtClean="0"/>
              <a:t>109 Articulated busses (18 meters) and 32 Rigid busses (12 meters)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b="1" dirty="0" smtClean="0"/>
              <a:t>Procurement process in the Bid Evaluation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b="1" dirty="0" smtClean="0"/>
              <a:t>80% local content was also a condition in the tender document.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Other bus procurement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395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6252" y="501650"/>
            <a:ext cx="6397723" cy="530225"/>
          </a:xfrm>
        </p:spPr>
        <p:txBody>
          <a:bodyPr/>
          <a:lstStyle/>
          <a:p>
            <a:r>
              <a:rPr lang="en-ZA" sz="2800" dirty="0" smtClean="0"/>
              <a:t>Challenges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861-9FD7-4669-972B-B5206091DC6F}" type="slidenum">
              <a:rPr lang="en-US" smtClean="0"/>
              <a:pPr>
                <a:defRPr/>
              </a:pPr>
              <a:t>5</a:t>
            </a:fld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34512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There are no challenges finding suppliers to meet the agreed targets for the 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However, in the Bus Industry, there are not many local suppliers that can supply the necessary parts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Some industries only have one or two suppliers, which will effect pricing</a:t>
            </a:r>
          </a:p>
          <a:p>
            <a:pPr>
              <a:buFont typeface="Wingdings" panose="05000000000000000000" pitchFamily="2" charset="2"/>
              <a:buChar char="Ø"/>
            </a:pPr>
            <a:endParaRPr lang="en-ZA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386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903538"/>
            <a:ext cx="8686800" cy="3954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The City of Johannesburg have met the target with the 2012/2013 bus tender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The target as required that was stipulated in the tender document, was 80% local content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The tender was awarded to Sandown Motor Holdings (Pty) Ltd, part of Mercedes Benz SA for the chassis, and to </a:t>
            </a:r>
            <a:r>
              <a:rPr lang="en-ZA" sz="2800" b="1" dirty="0" err="1" smtClean="0"/>
              <a:t>Marcopolo</a:t>
            </a:r>
            <a:r>
              <a:rPr lang="en-ZA" sz="2800" b="1" dirty="0" smtClean="0"/>
              <a:t> SA (Pty) Ltd  for the bus body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Local content requirements 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861-9FD7-4669-972B-B5206091DC6F}" type="slidenum">
              <a:rPr lang="en-US" smtClean="0"/>
              <a:pPr>
                <a:defRPr/>
              </a:pPr>
              <a:t>6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7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903538"/>
            <a:ext cx="8686800" cy="3954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The following percentage local content was achieved –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800" b="1" dirty="0" smtClean="0"/>
              <a:t>80.73% on the Articulated busses, and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800" b="1" dirty="0" smtClean="0"/>
              <a:t>80.80% on the Rigid busses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b="1" dirty="0" smtClean="0"/>
              <a:t>Certificates were issued </a:t>
            </a:r>
            <a:r>
              <a:rPr lang="en-ZA" sz="2800" b="1" dirty="0"/>
              <a:t>b</a:t>
            </a:r>
            <a:r>
              <a:rPr lang="en-ZA" sz="2800" b="1" dirty="0" smtClean="0"/>
              <a:t>y the SABS in Parliament in 2014 to </a:t>
            </a:r>
            <a:r>
              <a:rPr lang="en-ZA" sz="2800" b="1" dirty="0"/>
              <a:t>Sandown Motor Holdings (</a:t>
            </a:r>
            <a:r>
              <a:rPr lang="en-ZA" sz="2800" b="1" dirty="0" smtClean="0"/>
              <a:t>Pty) Ltd, for </a:t>
            </a:r>
            <a:r>
              <a:rPr lang="en-ZA" sz="2800" b="1" dirty="0"/>
              <a:t>the chassis, and to </a:t>
            </a:r>
            <a:r>
              <a:rPr lang="en-ZA" sz="2800" b="1" dirty="0" err="1"/>
              <a:t>Marcopolo</a:t>
            </a:r>
            <a:r>
              <a:rPr lang="en-ZA" sz="2800" b="1" dirty="0"/>
              <a:t> SA (</a:t>
            </a:r>
            <a:r>
              <a:rPr lang="en-ZA" sz="2800" b="1" dirty="0" smtClean="0"/>
              <a:t>Pty) Ltd  </a:t>
            </a:r>
            <a:r>
              <a:rPr lang="en-ZA" sz="2800" b="1" dirty="0"/>
              <a:t>for the bus </a:t>
            </a:r>
            <a:r>
              <a:rPr lang="en-ZA" sz="2800" b="1" dirty="0" smtClean="0"/>
              <a:t>body</a:t>
            </a:r>
            <a:endParaRPr lang="en-ZA" sz="2800" b="1" dirty="0"/>
          </a:p>
          <a:p>
            <a:pPr>
              <a:buFont typeface="Wingdings" panose="05000000000000000000" pitchFamily="2" charset="2"/>
              <a:buChar char="Ø"/>
            </a:pPr>
            <a:endParaRPr lang="en-ZA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Local content achievements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861-9FD7-4669-972B-B5206091DC6F}" type="slidenum">
              <a:rPr lang="en-US" smtClean="0"/>
              <a:pPr>
                <a:defRPr/>
              </a:pPr>
              <a:t>7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9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903538"/>
            <a:ext cx="8686800" cy="3954462"/>
          </a:xfrm>
        </p:spPr>
        <p:txBody>
          <a:bodyPr/>
          <a:lstStyle/>
          <a:p>
            <a:pPr marL="0" indent="0">
              <a:buNone/>
            </a:pPr>
            <a:endParaRPr lang="en-ZA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Local content achievements (1)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0C861-9FD7-4669-972B-B5206091DC6F}" type="slidenum">
              <a:rPr lang="en-US" smtClean="0"/>
              <a:pPr>
                <a:defRPr/>
              </a:pPr>
              <a:t>8</a:t>
            </a:fld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04" y="2777808"/>
            <a:ext cx="3647661" cy="3954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865" y="3177450"/>
            <a:ext cx="5387009" cy="34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8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C861-9FD7-4669-972B-B5206091DC6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50" y="297180"/>
            <a:ext cx="7108963" cy="6355080"/>
          </a:xfrm>
        </p:spPr>
      </p:pic>
    </p:spTree>
    <p:extLst>
      <p:ext uri="{BB962C8B-B14F-4D97-AF65-F5344CB8AC3E}">
        <p14:creationId xmlns:p14="http://schemas.microsoft.com/office/powerpoint/2010/main" xmlns="" val="3824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">
      <a:dk1>
        <a:srgbClr val="645A50"/>
      </a:dk1>
      <a:lt1>
        <a:srgbClr val="FFFFFF"/>
      </a:lt1>
      <a:dk2>
        <a:srgbClr val="E6B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44C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F2E99">
            <a:alpha val="14999"/>
          </a:srgbClr>
        </a:solidFill>
        <a:ln w="25400" cap="flat" cmpd="sng" algn="ctr">
          <a:solidFill>
            <a:srgbClr val="0F2E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ＭＳ Ｐゴシック" pitchFamily="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F2E99">
            <a:alpha val="14999"/>
          </a:srgbClr>
        </a:solidFill>
        <a:ln w="25400" cap="flat" cmpd="sng" algn="ctr">
          <a:solidFill>
            <a:srgbClr val="0F2E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ＭＳ Ｐゴシック" pitchFamily="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17000</TotalTime>
  <Words>416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3_Blank Presentation</vt:lpstr>
      <vt:lpstr>Custom Design</vt:lpstr>
      <vt:lpstr>1_Custom Design</vt:lpstr>
      <vt:lpstr>2_Custom Design</vt:lpstr>
      <vt:lpstr> City of Johannesburg  Bus procurement  Rea Vaya </vt:lpstr>
      <vt:lpstr>Number of busses and Value</vt:lpstr>
      <vt:lpstr>Timeframes</vt:lpstr>
      <vt:lpstr>Other bus procurement</vt:lpstr>
      <vt:lpstr>Challenges</vt:lpstr>
      <vt:lpstr>Local content requirements </vt:lpstr>
      <vt:lpstr>Local content achievements</vt:lpstr>
      <vt:lpstr>Local content achievements (1)</vt:lpstr>
      <vt:lpstr>Slide 9</vt:lpstr>
      <vt:lpstr>Slide 10</vt:lpstr>
      <vt:lpstr>Busses in build</vt:lpstr>
      <vt:lpstr>Slide 12</vt:lpstr>
      <vt:lpstr>Slide 13</vt:lpstr>
      <vt:lpstr>Slide 14</vt:lpstr>
      <vt:lpstr>Verification process (local content)</vt:lpstr>
      <vt:lpstr>Process - Localisation targets</vt:lpstr>
      <vt:lpstr>Thank you</vt:lpstr>
    </vt:vector>
  </TitlesOfParts>
  <Company>SWITCH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 - Arial 35pt</dc:title>
  <dc:creator>phummy</dc:creator>
  <cp:lastModifiedBy>PUMZA</cp:lastModifiedBy>
  <cp:revision>1182</cp:revision>
  <cp:lastPrinted>2012-10-12T07:13:54Z</cp:lastPrinted>
  <dcterms:created xsi:type="dcterms:W3CDTF">2009-07-20T16:28:46Z</dcterms:created>
  <dcterms:modified xsi:type="dcterms:W3CDTF">2018-03-02T09:23:50Z</dcterms:modified>
</cp:coreProperties>
</file>