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39"/>
  </p:notesMasterIdLst>
  <p:handoutMasterIdLst>
    <p:handoutMasterId r:id="rId40"/>
  </p:handoutMasterIdLst>
  <p:sldIdLst>
    <p:sldId id="261" r:id="rId2"/>
    <p:sldId id="442" r:id="rId3"/>
    <p:sldId id="479" r:id="rId4"/>
    <p:sldId id="448" r:id="rId5"/>
    <p:sldId id="476" r:id="rId6"/>
    <p:sldId id="480" r:id="rId7"/>
    <p:sldId id="481" r:id="rId8"/>
    <p:sldId id="483" r:id="rId9"/>
    <p:sldId id="484" r:id="rId10"/>
    <p:sldId id="447" r:id="rId11"/>
    <p:sldId id="485" r:id="rId12"/>
    <p:sldId id="461" r:id="rId13"/>
    <p:sldId id="477" r:id="rId14"/>
    <p:sldId id="486" r:id="rId15"/>
    <p:sldId id="487" r:id="rId16"/>
    <p:sldId id="488" r:id="rId17"/>
    <p:sldId id="489" r:id="rId18"/>
    <p:sldId id="490" r:id="rId19"/>
    <p:sldId id="491" r:id="rId20"/>
    <p:sldId id="492" r:id="rId21"/>
    <p:sldId id="493" r:id="rId22"/>
    <p:sldId id="494" r:id="rId23"/>
    <p:sldId id="495" r:id="rId24"/>
    <p:sldId id="496" r:id="rId25"/>
    <p:sldId id="497" r:id="rId26"/>
    <p:sldId id="498" r:id="rId27"/>
    <p:sldId id="478" r:id="rId28"/>
    <p:sldId id="466" r:id="rId29"/>
    <p:sldId id="467" r:id="rId30"/>
    <p:sldId id="468" r:id="rId31"/>
    <p:sldId id="472" r:id="rId32"/>
    <p:sldId id="469" r:id="rId33"/>
    <p:sldId id="470" r:id="rId34"/>
    <p:sldId id="471" r:id="rId35"/>
    <p:sldId id="475" r:id="rId36"/>
    <p:sldId id="445" r:id="rId37"/>
    <p:sldId id="441"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21B"/>
    <a:srgbClr val="0032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1" autoAdjust="0"/>
    <p:restoredTop sz="94660"/>
  </p:normalViewPr>
  <p:slideViewPr>
    <p:cSldViewPr>
      <p:cViewPr varScale="1">
        <p:scale>
          <a:sx n="73" d="100"/>
          <a:sy n="73" d="100"/>
        </p:scale>
        <p:origin x="1464" y="72"/>
      </p:cViewPr>
      <p:guideLst>
        <p:guide orient="horz" pos="3838"/>
        <p:guide orient="horz" pos="890"/>
        <p:guide pos="5602"/>
        <p:guide pos="204"/>
      </p:guideLst>
    </p:cSldViewPr>
  </p:slideViewPr>
  <p:notesTextViewPr>
    <p:cViewPr>
      <p:scale>
        <a:sx n="75" d="100"/>
        <a:sy n="75" d="100"/>
      </p:scale>
      <p:origin x="0" y="0"/>
    </p:cViewPr>
  </p:notesTextViewPr>
  <p:sorterViewPr>
    <p:cViewPr>
      <p:scale>
        <a:sx n="20" d="100"/>
        <a:sy n="20" d="100"/>
      </p:scale>
      <p:origin x="0" y="0"/>
    </p:cViewPr>
  </p:sorterViewPr>
  <p:notesViewPr>
    <p:cSldViewPr showGuides="1">
      <p:cViewPr varScale="1">
        <p:scale>
          <a:sx n="69" d="100"/>
          <a:sy n="69" d="100"/>
        </p:scale>
        <p:origin x="-34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C7F027-379E-4D32-9199-1B8938F68AAE}" type="datetimeFigureOut">
              <a:rPr lang="en-GB" smtClean="0"/>
              <a:t>21/02/2018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B3FB82-2445-4031-8D77-475052559E55}" type="slidenum">
              <a:rPr lang="en-GB" smtClean="0"/>
              <a:t>‹#›</a:t>
            </a:fld>
            <a:endParaRPr lang="en-GB"/>
          </a:p>
        </p:txBody>
      </p:sp>
    </p:spTree>
    <p:extLst>
      <p:ext uri="{BB962C8B-B14F-4D97-AF65-F5344CB8AC3E}">
        <p14:creationId xmlns:p14="http://schemas.microsoft.com/office/powerpoint/2010/main" val="27762455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E7989-31F3-4EB9-8547-909D99F43AE5}" type="datetimeFigureOut">
              <a:rPr lang="en-ZA" smtClean="0"/>
              <a:t>2018/02/21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E2897E-B052-44CE-92A6-D4B2AB10F3F6}" type="slidenum">
              <a:rPr lang="en-ZA" smtClean="0"/>
              <a:t>‹#›</a:t>
            </a:fld>
            <a:endParaRPr lang="en-ZA"/>
          </a:p>
        </p:txBody>
      </p:sp>
    </p:spTree>
    <p:extLst>
      <p:ext uri="{BB962C8B-B14F-4D97-AF65-F5344CB8AC3E}">
        <p14:creationId xmlns:p14="http://schemas.microsoft.com/office/powerpoint/2010/main" val="26656005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7150" y="5516880"/>
            <a:ext cx="9086850"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err="1">
                <a:solidFill>
                  <a:schemeClr val="tx2"/>
                </a:solidFill>
                <a:latin typeface="Century Gothic" pitchFamily="34" charset="0"/>
              </a:rPr>
              <a:t>www.westerncape.gov.za</a:t>
            </a:r>
            <a:endParaRPr lang="en-GB" sz="1100" b="1" dirty="0">
              <a:solidFill>
                <a:schemeClr val="tx2"/>
              </a:solidFill>
              <a:latin typeface="Century Gothic" pitchFamily="34" charset="0"/>
            </a:endParaRP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a:ln>
                  <a:noFill/>
                </a:ln>
                <a:solidFill>
                  <a:schemeClr val="bg1"/>
                </a:solidFill>
                <a:effectLst/>
                <a:uLnTx/>
                <a:uFillTx/>
                <a:latin typeface="Century Gothic" pitchFamily="34" charset="0"/>
                <a:ea typeface="+mj-ea"/>
                <a:cs typeface="+mj-cs"/>
              </a:rPr>
              <a:t>Contact Us</a:t>
            </a:r>
            <a:endParaRPr lang="en-GB" sz="2400" b="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308002" y="1911739"/>
            <a:ext cx="2414658" cy="68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style>
          <a:lnRef idx="2">
            <a:schemeClr val="accent3"/>
          </a:lnRef>
          <a:fillRef idx="1">
            <a:schemeClr val="lt1"/>
          </a:fillRef>
          <a:effectRef idx="0">
            <a:schemeClr val="accent3"/>
          </a:effectRef>
          <a:fontRef idx="none"/>
        </p:style>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Water Security Programme 21/02/18</a:t>
            </a:r>
            <a:endParaRPr lang="en-US"/>
          </a:p>
        </p:txBody>
      </p:sp>
      <p:sp>
        <p:nvSpPr>
          <p:cNvPr id="6" name="Slide Number Placeholder 5"/>
          <p:cNvSpPr>
            <a:spLocks noGrp="1"/>
          </p:cNvSpPr>
          <p:nvPr>
            <p:ph type="sldNum" sz="quarter" idx="12"/>
          </p:nvPr>
        </p:nvSpPr>
        <p:spPr/>
        <p:txBody>
          <a:bodyPr/>
          <a:lstStyle/>
          <a:p>
            <a:fld id="{FBA04356-09A3-624B-B570-77E94916C168}" type="slidenum">
              <a:rPr lang="en-US" smtClean="0"/>
              <a:pPr/>
              <a:t>‹#›</a:t>
            </a:fld>
            <a:endParaRPr lang="en-US"/>
          </a:p>
        </p:txBody>
      </p:sp>
    </p:spTree>
    <p:extLst>
      <p:ext uri="{BB962C8B-B14F-4D97-AF65-F5344CB8AC3E}">
        <p14:creationId xmlns:p14="http://schemas.microsoft.com/office/powerpoint/2010/main" val="1640800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Tree>
    <p:extLst>
      <p:ext uri="{BB962C8B-B14F-4D97-AF65-F5344CB8AC3E}">
        <p14:creationId xmlns:p14="http://schemas.microsoft.com/office/powerpoint/2010/main"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Tree>
    <p:extLst>
      <p:ext uri="{BB962C8B-B14F-4D97-AF65-F5344CB8AC3E}">
        <p14:creationId xmlns:p14="http://schemas.microsoft.com/office/powerpoint/2010/main"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048080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9" Type="http://schemas.openxmlformats.org/officeDocument/2006/relationships/image" Target="../media/image4.png"/><Relationship Id="rId21" Type="http://schemas.openxmlformats.org/officeDocument/2006/relationships/slideLayout" Target="../slideLayouts/slideLayout21.xml"/><Relationship Id="rId34" Type="http://schemas.openxmlformats.org/officeDocument/2006/relationships/tags" Target="../tags/tag8.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tags" Target="../tags/tag4.xml"/><Relationship Id="rId35" Type="http://schemas.openxmlformats.org/officeDocument/2006/relationships/oleObject" Target="../embeddings/oleObject1.bin"/><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8"/>
            </p:custDataLst>
            <p:extLst>
              <p:ext uri="{D42A27DB-BD31-4B8C-83A1-F6EECF244321}">
                <p14:modId xmlns:p14="http://schemas.microsoft.com/office/powerpoint/2010/main" val="29247409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88"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58750" cy="158750"/>
                      </a:xfrm>
                      <a:prstGeom prst="rect">
                        <a:avLst/>
                      </a:prstGeom>
                    </p:spPr>
                  </p:pic>
                </p:oleObj>
              </mc:Fallback>
            </mc:AlternateContent>
          </a:graphicData>
        </a:graphic>
      </p:graphicFrame>
      <p:pic>
        <p:nvPicPr>
          <p:cNvPr id="9" name="Picture 8"/>
          <p:cNvPicPr>
            <a:picLocks noChangeAspect="1"/>
          </p:cNvPicPr>
          <p:nvPr>
            <p:custDataLst>
              <p:tags r:id="rId29"/>
            </p:custDataLst>
          </p:nvPr>
        </p:nvPicPr>
        <p:blipFill rotWithShape="1">
          <a:blip r:embed="rId37" cstate="print">
            <a:extLst>
              <a:ext uri="{28A0092B-C50C-407E-A947-70E740481C1C}">
                <a14:useLocalDpi xmlns:a14="http://schemas.microsoft.com/office/drawing/2010/main"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smtClean="0"/>
              <a:t>Water Security Programme 21/02/18</a:t>
            </a:r>
            <a:endParaRPr lang="en-GB" dirty="0"/>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descr="C:\Users\Conny\Desktop\WCG\WCG - Logo\PNG\Logos blue\Health\WCG - Logo - Health - Blue.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700"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9"/>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7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7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Brief to Portfolio Committee on Health</a:t>
            </a:r>
            <a:endParaRPr lang="en-GB" dirty="0"/>
          </a:p>
        </p:txBody>
      </p:sp>
      <p:sp>
        <p:nvSpPr>
          <p:cNvPr id="6" name="Text Placeholder 5"/>
          <p:cNvSpPr>
            <a:spLocks noGrp="1"/>
          </p:cNvSpPr>
          <p:nvPr>
            <p:ph type="body" sz="quarter" idx="10"/>
          </p:nvPr>
        </p:nvSpPr>
        <p:spPr/>
        <p:txBody>
          <a:bodyPr/>
          <a:lstStyle/>
          <a:p>
            <a:r>
              <a:rPr lang="en-GB" dirty="0" smtClean="0"/>
              <a:t>Committee Room 1 </a:t>
            </a:r>
            <a:endParaRPr lang="en-GB" dirty="0"/>
          </a:p>
        </p:txBody>
      </p:sp>
      <p:sp>
        <p:nvSpPr>
          <p:cNvPr id="8" name="Text Placeholder 7"/>
          <p:cNvSpPr>
            <a:spLocks noGrp="1"/>
          </p:cNvSpPr>
          <p:nvPr>
            <p:ph type="body" sz="quarter" idx="11"/>
          </p:nvPr>
        </p:nvSpPr>
        <p:spPr/>
        <p:txBody>
          <a:bodyPr/>
          <a:lstStyle/>
          <a:p>
            <a:r>
              <a:rPr lang="en-GB" dirty="0" smtClean="0"/>
              <a:t>21 February</a:t>
            </a:r>
          </a:p>
        </p:txBody>
      </p:sp>
      <p:sp>
        <p:nvSpPr>
          <p:cNvPr id="11" name="Title 10"/>
          <p:cNvSpPr>
            <a:spLocks noGrp="1"/>
          </p:cNvSpPr>
          <p:nvPr>
            <p:ph type="ctrTitle"/>
          </p:nvPr>
        </p:nvSpPr>
        <p:spPr/>
        <p:txBody>
          <a:bodyPr/>
          <a:lstStyle/>
          <a:p>
            <a:r>
              <a:rPr lang="en-GB" dirty="0"/>
              <a:t>Water </a:t>
            </a:r>
            <a:r>
              <a:rPr lang="en-GB" dirty="0" smtClean="0"/>
              <a:t>security programme</a:t>
            </a:r>
            <a:endParaRPr lang="en-GB" dirty="0"/>
          </a:p>
        </p:txBody>
      </p:sp>
    </p:spTree>
    <p:custDataLst>
      <p:tags r:id="rId1"/>
    </p:custDataLst>
    <p:extLst>
      <p:ext uri="{BB962C8B-B14F-4D97-AF65-F5344CB8AC3E}">
        <p14:creationId xmlns:p14="http://schemas.microsoft.com/office/powerpoint/2010/main" val="187507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Conserve </a:t>
            </a:r>
            <a:r>
              <a:rPr lang="en-GB" dirty="0"/>
              <a:t>Water</a:t>
            </a:r>
          </a:p>
        </p:txBody>
      </p:sp>
      <p:sp>
        <p:nvSpPr>
          <p:cNvPr id="7" name="Text Placeholder 6"/>
          <p:cNvSpPr>
            <a:spLocks noGrp="1"/>
          </p:cNvSpPr>
          <p:nvPr>
            <p:ph type="body" sz="quarter" idx="13"/>
          </p:nvPr>
        </p:nvSpPr>
        <p:spPr/>
        <p:txBody>
          <a:bodyPr/>
          <a:lstStyle/>
          <a:p>
            <a:r>
              <a:rPr lang="en-GB" dirty="0"/>
              <a:t>Minimum water requirement for each facility </a:t>
            </a:r>
            <a:r>
              <a:rPr lang="mr-IN" dirty="0"/>
              <a:t>–</a:t>
            </a:r>
            <a:r>
              <a:rPr lang="en-GB" dirty="0"/>
              <a:t> usage target</a:t>
            </a:r>
          </a:p>
        </p:txBody>
      </p:sp>
      <p:sp>
        <p:nvSpPr>
          <p:cNvPr id="4" name="Text Placeholder 3"/>
          <p:cNvSpPr>
            <a:spLocks noGrp="1"/>
          </p:cNvSpPr>
          <p:nvPr>
            <p:ph type="body" sz="quarter" idx="10"/>
          </p:nvPr>
        </p:nvSpPr>
        <p:spPr/>
        <p:txBody>
          <a:bodyPr>
            <a:normAutofit/>
          </a:bodyPr>
          <a:lstStyle/>
          <a:p>
            <a:r>
              <a:rPr lang="en-GB" dirty="0"/>
              <a:t>Focus Interventions</a:t>
            </a:r>
          </a:p>
          <a:p>
            <a:pPr lvl="1"/>
            <a:r>
              <a:rPr lang="en-GB" dirty="0"/>
              <a:t>Behaviour change</a:t>
            </a:r>
          </a:p>
          <a:p>
            <a:pPr lvl="2"/>
            <a:r>
              <a:rPr lang="en-GB" dirty="0"/>
              <a:t>Surgical scrubs</a:t>
            </a:r>
          </a:p>
          <a:p>
            <a:pPr lvl="2"/>
            <a:r>
              <a:rPr lang="en-GB" dirty="0"/>
              <a:t>Use of alcohol hand sanitizers</a:t>
            </a:r>
          </a:p>
          <a:p>
            <a:pPr lvl="2"/>
            <a:r>
              <a:rPr lang="en-GB" dirty="0"/>
              <a:t>Bottle water for drinking</a:t>
            </a:r>
          </a:p>
          <a:p>
            <a:pPr lvl="2"/>
            <a:r>
              <a:rPr lang="en-GB" dirty="0"/>
              <a:t>Awareness campaign to reduce water consumption</a:t>
            </a:r>
          </a:p>
          <a:p>
            <a:pPr lvl="2"/>
            <a:r>
              <a:rPr lang="en-GB" dirty="0"/>
              <a:t>Only severely soiled linen to be sent to the laundries</a:t>
            </a:r>
          </a:p>
          <a:p>
            <a:pPr lvl="2"/>
            <a:endParaRPr lang="en-GB" dirty="0"/>
          </a:p>
          <a:p>
            <a:pPr lvl="1"/>
            <a:r>
              <a:rPr lang="en-GB" dirty="0"/>
              <a:t>Engineering interventions</a:t>
            </a:r>
          </a:p>
          <a:p>
            <a:pPr lvl="2"/>
            <a:r>
              <a:rPr lang="en-GB" dirty="0"/>
              <a:t>Maintenance reticulation and leak minimisation interventions (eliminate </a:t>
            </a:r>
            <a:r>
              <a:rPr lang="en-GB" dirty="0" smtClean="0"/>
              <a:t>leaks</a:t>
            </a:r>
            <a:r>
              <a:rPr lang="en-GB" dirty="0"/>
              <a:t>)</a:t>
            </a:r>
          </a:p>
          <a:p>
            <a:pPr lvl="2"/>
            <a:r>
              <a:rPr lang="en-GB" dirty="0"/>
              <a:t>Shutting off of basin taps (use of hand sanitizers)</a:t>
            </a:r>
          </a:p>
          <a:p>
            <a:pPr lvl="2"/>
            <a:r>
              <a:rPr lang="en-GB" dirty="0"/>
              <a:t>Installation of low flow sanitary fixtures</a:t>
            </a:r>
          </a:p>
          <a:p>
            <a:pPr lvl="2"/>
            <a:r>
              <a:rPr lang="en-GB" dirty="0"/>
              <a:t>Installation of waterless urinals</a:t>
            </a:r>
          </a:p>
          <a:p>
            <a:pPr lvl="2"/>
            <a:r>
              <a:rPr lang="en-GB" dirty="0"/>
              <a:t>Installation of Water Efficient Equipment and Systems</a:t>
            </a:r>
          </a:p>
          <a:p>
            <a:pPr lvl="2"/>
            <a:r>
              <a:rPr lang="en-GB" dirty="0"/>
              <a:t>Re-use of treated water</a:t>
            </a:r>
          </a:p>
          <a:p>
            <a:pPr marL="180000" lvl="2" indent="0">
              <a:buNone/>
            </a:pPr>
            <a:endParaRPr lang="en-GB"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10</a:t>
            </a:fld>
            <a:endParaRPr lang="en-ZA" dirty="0"/>
          </a:p>
        </p:txBody>
      </p:sp>
    </p:spTree>
    <p:custDataLst>
      <p:tags r:id="rId1"/>
    </p:custDataLst>
    <p:extLst>
      <p:ext uri="{BB962C8B-B14F-4D97-AF65-F5344CB8AC3E}">
        <p14:creationId xmlns:p14="http://schemas.microsoft.com/office/powerpoint/2010/main" val="358219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Augment </a:t>
            </a:r>
            <a:r>
              <a:rPr lang="en-GB" dirty="0"/>
              <a:t>availability of water</a:t>
            </a:r>
          </a:p>
        </p:txBody>
      </p:sp>
      <p:sp>
        <p:nvSpPr>
          <p:cNvPr id="7" name="Text Placeholder 6"/>
          <p:cNvSpPr>
            <a:spLocks noGrp="1"/>
          </p:cNvSpPr>
          <p:nvPr>
            <p:ph type="body" sz="quarter" idx="13"/>
          </p:nvPr>
        </p:nvSpPr>
        <p:spPr>
          <a:xfrm>
            <a:off x="295275" y="1039978"/>
            <a:ext cx="8597205" cy="804846"/>
          </a:xfrm>
        </p:spPr>
        <p:txBody>
          <a:bodyPr/>
          <a:lstStyle/>
          <a:p>
            <a:r>
              <a:rPr lang="en-GB" dirty="0"/>
              <a:t>Focus Interventions </a:t>
            </a:r>
            <a:r>
              <a:rPr lang="en-GB" dirty="0" smtClean="0"/>
              <a:t>for reducing the demand on municipal water</a:t>
            </a:r>
            <a:endParaRPr lang="en-GB" dirty="0"/>
          </a:p>
        </p:txBody>
      </p:sp>
      <p:sp>
        <p:nvSpPr>
          <p:cNvPr id="4" name="Text Placeholder 3"/>
          <p:cNvSpPr>
            <a:spLocks noGrp="1"/>
          </p:cNvSpPr>
          <p:nvPr>
            <p:ph type="body" sz="quarter" idx="10"/>
          </p:nvPr>
        </p:nvSpPr>
        <p:spPr>
          <a:xfrm>
            <a:off x="251520" y="1700808"/>
            <a:ext cx="8597205" cy="4680049"/>
          </a:xfrm>
        </p:spPr>
        <p:txBody>
          <a:bodyPr/>
          <a:lstStyle/>
          <a:p>
            <a:r>
              <a:rPr lang="en-GB" dirty="0"/>
              <a:t>Use of ground water for large facilities (Hospitals and some CDCs and CHCs)</a:t>
            </a:r>
          </a:p>
          <a:p>
            <a:pPr lvl="1"/>
            <a:r>
              <a:rPr lang="en-GB" dirty="0"/>
              <a:t>Use of ground water for large facilities</a:t>
            </a:r>
          </a:p>
          <a:p>
            <a:pPr lvl="1"/>
            <a:r>
              <a:rPr lang="en-GB" dirty="0"/>
              <a:t>Reinstatement of existing boreholes</a:t>
            </a:r>
          </a:p>
          <a:p>
            <a:pPr lvl="1"/>
            <a:r>
              <a:rPr lang="en-GB" dirty="0"/>
              <a:t>New boreholes</a:t>
            </a:r>
          </a:p>
          <a:p>
            <a:pPr lvl="1"/>
            <a:r>
              <a:rPr lang="en-GB" dirty="0"/>
              <a:t>Storage tanks</a:t>
            </a:r>
          </a:p>
          <a:p>
            <a:pPr lvl="1"/>
            <a:r>
              <a:rPr lang="en-GB" dirty="0"/>
              <a:t>Engineering work for connection to water reticulation system</a:t>
            </a:r>
          </a:p>
          <a:p>
            <a:pPr lvl="1"/>
            <a:r>
              <a:rPr lang="en-GB" dirty="0"/>
              <a:t>Water treatment technologies</a:t>
            </a:r>
          </a:p>
          <a:p>
            <a:pPr marL="180000" lvl="2" indent="0">
              <a:buNone/>
            </a:pPr>
            <a:endParaRPr lang="en-GB" dirty="0"/>
          </a:p>
          <a:p>
            <a:pPr lvl="1"/>
            <a:r>
              <a:rPr lang="en-GB" dirty="0"/>
              <a:t>Programme planned and funded by </a:t>
            </a:r>
            <a:r>
              <a:rPr lang="en-GB" dirty="0" smtClean="0"/>
              <a:t>Health </a:t>
            </a:r>
            <a:r>
              <a:rPr lang="en-GB" dirty="0"/>
              <a:t>and implemented by </a:t>
            </a:r>
            <a:r>
              <a:rPr lang="en-GB" dirty="0" smtClean="0"/>
              <a:t>Transport &amp; Public Works</a:t>
            </a:r>
            <a:endParaRPr lang="en-GB" dirty="0"/>
          </a:p>
          <a:p>
            <a:pPr lvl="1"/>
            <a:endParaRPr lang="en-GB" dirty="0"/>
          </a:p>
          <a:p>
            <a:pPr lvl="1"/>
            <a:r>
              <a:rPr lang="en-GB" dirty="0"/>
              <a:t>Sites have been prioritised for implementation in stages:</a:t>
            </a:r>
          </a:p>
          <a:p>
            <a:pPr lvl="3"/>
            <a:r>
              <a:rPr lang="en-GB" dirty="0"/>
              <a:t>Groundwater programme Part A: 17 sites</a:t>
            </a:r>
          </a:p>
          <a:p>
            <a:pPr lvl="3"/>
            <a:r>
              <a:rPr lang="en-GB" dirty="0"/>
              <a:t>Groundwater programme Part B: 32 sites</a:t>
            </a:r>
          </a:p>
          <a:p>
            <a:pPr lvl="3"/>
            <a:r>
              <a:rPr lang="en-GB" dirty="0"/>
              <a:t>Groundwater programme Part C: 23 sites</a:t>
            </a:r>
          </a:p>
          <a:p>
            <a:pPr lvl="4"/>
            <a:endParaRPr lang="en-GB"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11</a:t>
            </a:fld>
            <a:endParaRPr lang="en-ZA" dirty="0"/>
          </a:p>
        </p:txBody>
      </p:sp>
    </p:spTree>
    <p:custDataLst>
      <p:tags r:id="rId1"/>
    </p:custDataLst>
    <p:extLst>
      <p:ext uri="{BB962C8B-B14F-4D97-AF65-F5344CB8AC3E}">
        <p14:creationId xmlns:p14="http://schemas.microsoft.com/office/powerpoint/2010/main" val="3003837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Best Practice: Groote </a:t>
            </a:r>
            <a:r>
              <a:rPr lang="en-GB" dirty="0"/>
              <a:t>Schuur Hospital</a:t>
            </a:r>
          </a:p>
        </p:txBody>
      </p:sp>
      <p:sp>
        <p:nvSpPr>
          <p:cNvPr id="7" name="Text Placeholder 6"/>
          <p:cNvSpPr>
            <a:spLocks noGrp="1"/>
          </p:cNvSpPr>
          <p:nvPr>
            <p:ph type="body" sz="quarter" idx="13"/>
          </p:nvPr>
        </p:nvSpPr>
        <p:spPr/>
        <p:txBody>
          <a:bodyPr/>
          <a:lstStyle/>
          <a:p>
            <a:r>
              <a:rPr lang="en-GB" dirty="0"/>
              <a:t>Conserve water </a:t>
            </a:r>
            <a:r>
              <a:rPr lang="en-GB" dirty="0" smtClean="0"/>
              <a:t>good practice</a:t>
            </a:r>
            <a:endParaRPr lang="en-GB" dirty="0"/>
          </a:p>
        </p:txBody>
      </p:sp>
      <p:sp>
        <p:nvSpPr>
          <p:cNvPr id="4" name="Text Placeholder 3"/>
          <p:cNvSpPr>
            <a:spLocks noGrp="1"/>
          </p:cNvSpPr>
          <p:nvPr>
            <p:ph type="body" sz="quarter" idx="10"/>
          </p:nvPr>
        </p:nvSpPr>
        <p:spPr/>
        <p:txBody>
          <a:bodyPr>
            <a:normAutofit/>
          </a:bodyPr>
          <a:lstStyle/>
          <a:p>
            <a:r>
              <a:rPr lang="en-GB" dirty="0"/>
              <a:t>Historical Interventions</a:t>
            </a:r>
          </a:p>
          <a:p>
            <a:pPr lvl="2"/>
            <a:r>
              <a:rPr lang="en-GB" dirty="0"/>
              <a:t>In the past 7 years Groote </a:t>
            </a:r>
            <a:r>
              <a:rPr lang="en-GB" dirty="0" err="1"/>
              <a:t>Schuur</a:t>
            </a:r>
            <a:r>
              <a:rPr lang="en-GB" dirty="0"/>
              <a:t> Hospital has halved its water consumption.</a:t>
            </a:r>
          </a:p>
          <a:p>
            <a:pPr lvl="2"/>
            <a:r>
              <a:rPr lang="en-GB" dirty="0"/>
              <a:t>The reduction in consumption has been the result of good maintenance rather than new technologies.  This emphasises the need for good maintenance.</a:t>
            </a:r>
          </a:p>
          <a:p>
            <a:pPr lvl="2"/>
            <a:endParaRPr lang="en-GB" dirty="0"/>
          </a:p>
          <a:p>
            <a:r>
              <a:rPr lang="en-GB" dirty="0"/>
              <a:t>Focus Interventions</a:t>
            </a:r>
          </a:p>
          <a:p>
            <a:pPr lvl="2"/>
            <a:r>
              <a:rPr lang="en-GB" dirty="0"/>
              <a:t>The hospital is re-cycling autoclave water in the CSSD resulting in a saving of 5 million litres of water per year.</a:t>
            </a:r>
          </a:p>
          <a:p>
            <a:pPr lvl="2"/>
            <a:r>
              <a:rPr lang="en-GB" dirty="0"/>
              <a:t>The hospital has recently installed heat pumps that cool water from the air conditioning system prior to the main </a:t>
            </a:r>
            <a:r>
              <a:rPr lang="en-GB" dirty="0" err="1"/>
              <a:t>chillers</a:t>
            </a:r>
            <a:r>
              <a:rPr lang="en-GB" dirty="0"/>
              <a:t>.  This not only saves substantial electrical energy, but reduces the water required by the cooling towers.</a:t>
            </a:r>
          </a:p>
          <a:p>
            <a:pPr lvl="2"/>
            <a:r>
              <a:rPr lang="en-GB" dirty="0"/>
              <a:t>It is planned to use waste water from theatre autoclaves, reverse  osmosis plants,  and rain water harvesting for toilet flushing.  At present the New Main Hospital Building uses 70 million litres of water per-year to flush toilets.  With water recycling and rain water harvesting in place none of this need be potable water.</a:t>
            </a:r>
          </a:p>
          <a:p>
            <a:pPr marL="180000" lvl="2" indent="0">
              <a:buNone/>
            </a:pPr>
            <a:endParaRPr lang="en-GB"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12</a:t>
            </a:fld>
            <a:endParaRPr lang="en-ZA" dirty="0"/>
          </a:p>
        </p:txBody>
      </p:sp>
    </p:spTree>
    <p:custDataLst>
      <p:tags r:id="rId1"/>
    </p:custDataLst>
    <p:extLst>
      <p:ext uri="{BB962C8B-B14F-4D97-AF65-F5344CB8AC3E}">
        <p14:creationId xmlns:p14="http://schemas.microsoft.com/office/powerpoint/2010/main" val="228796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dirty="0" smtClean="0"/>
              <a:t>Augment availability of water</a:t>
            </a:r>
            <a:endParaRPr lang="en-GB" dirty="0"/>
          </a:p>
        </p:txBody>
      </p:sp>
    </p:spTree>
    <p:custDataLst>
      <p:tags r:id="rId1"/>
    </p:custDataLst>
    <p:extLst>
      <p:ext uri="{BB962C8B-B14F-4D97-AF65-F5344CB8AC3E}">
        <p14:creationId xmlns:p14="http://schemas.microsoft.com/office/powerpoint/2010/main" val="289596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84" y="187573"/>
            <a:ext cx="8597205" cy="559256"/>
          </a:xfrm>
        </p:spPr>
        <p:txBody>
          <a:bodyPr/>
          <a:lstStyle/>
          <a:p>
            <a:r>
              <a:rPr lang="en-ZA" dirty="0"/>
              <a:t>DEMAND AND SUPPLY SIDE INTERVENTIONS</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14</a:t>
            </a:fld>
            <a:endParaRPr lang="en-ZA" dirty="0">
              <a:solidFill>
                <a:srgbClr val="003399"/>
              </a:solidFill>
            </a:endParaRPr>
          </a:p>
        </p:txBody>
      </p:sp>
      <p:sp>
        <p:nvSpPr>
          <p:cNvPr id="4" name="Footer Placeholder 3"/>
          <p:cNvSpPr>
            <a:spLocks noGrp="1"/>
          </p:cNvSpPr>
          <p:nvPr>
            <p:ph type="ftr" sz="quarter" idx="3"/>
          </p:nvPr>
        </p:nvSpPr>
        <p:spPr>
          <a:xfrm>
            <a:off x="4043080" y="6468150"/>
            <a:ext cx="4417352" cy="230832"/>
          </a:xfrm>
        </p:spPr>
        <p:txBody>
          <a:bodyPr/>
          <a:lstStyle/>
          <a:p>
            <a:r>
              <a:rPr lang="en-ZA" dirty="0">
                <a:solidFill>
                  <a:srgbClr val="998F86"/>
                </a:solidFill>
              </a:rPr>
              <a:t>WCG Departmental Water Business Continuity Plan Committee Feedback</a:t>
            </a:r>
            <a:endParaRPr lang="en-GB" dirty="0">
              <a:solidFill>
                <a:srgbClr val="998F86"/>
              </a:solidFill>
            </a:endParaRPr>
          </a:p>
        </p:txBody>
      </p:sp>
      <p:sp>
        <p:nvSpPr>
          <p:cNvPr id="2048" name="Text Placeholder 2047"/>
          <p:cNvSpPr>
            <a:spLocks noGrp="1"/>
          </p:cNvSpPr>
          <p:nvPr>
            <p:ph type="body" sz="quarter" idx="10"/>
          </p:nvPr>
        </p:nvSpPr>
        <p:spPr/>
        <p:txBody>
          <a:bodyPr>
            <a:normAutofit fontScale="85000" lnSpcReduction="20000"/>
          </a:bodyPr>
          <a:lstStyle/>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GB" u="sng" dirty="0"/>
              <a:t>OBJECTIVE</a:t>
            </a:r>
            <a:r>
              <a:rPr lang="en-GB" dirty="0"/>
              <a:t>: WCG Water BCP focusses </a:t>
            </a:r>
            <a:r>
              <a:rPr lang="en-GB" b="0" dirty="0"/>
              <a:t>on </a:t>
            </a:r>
            <a:r>
              <a:rPr lang="en-GB" u="sng" dirty="0"/>
              <a:t>how and which </a:t>
            </a:r>
            <a:r>
              <a:rPr lang="en-GB" dirty="0"/>
              <a:t>service delivery requirements </a:t>
            </a:r>
            <a:r>
              <a:rPr lang="en-GB" b="0" dirty="0"/>
              <a:t>of the WCG can continue to be met when there is </a:t>
            </a:r>
            <a:r>
              <a:rPr lang="en-GB" dirty="0"/>
              <a:t>constrained or no municipal water </a:t>
            </a:r>
            <a:r>
              <a:rPr lang="en-GB" b="0" dirty="0"/>
              <a:t>in a geographic area i.e. dry taps, including WCG effects to contribute to avoiding a dry taps situation arising.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US" dirty="0"/>
              <a:t>Collaborative effort between the WCG Department of Health and Department of Transport and Public Works (including with DTPW and all 13 departments and 4 entities of the WCG)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Water BCP has </a:t>
            </a:r>
            <a:r>
              <a:rPr lang="en-GB" u="sng" dirty="0"/>
              <a:t>two focus areas</a:t>
            </a:r>
            <a:r>
              <a:rPr lang="en-GB" dirty="0"/>
              <a:t>:</a:t>
            </a:r>
            <a:endParaRPr lang="en-ZA" dirty="0"/>
          </a:p>
          <a:p>
            <a:pPr marL="465750" lvl="1" indent="-285750">
              <a:buFont typeface="Arial" panose="020B0604020202020204" pitchFamily="34" charset="0"/>
              <a:buChar char="•"/>
            </a:pPr>
            <a:r>
              <a:rPr lang="en-GB" b="1" u="sng" dirty="0"/>
              <a:t>Demand</a:t>
            </a:r>
            <a:r>
              <a:rPr lang="en-GB" u="sng" dirty="0"/>
              <a:t> management interventions </a:t>
            </a:r>
            <a:r>
              <a:rPr lang="en-GB" dirty="0"/>
              <a:t>to reduce water consumption at all WCG facilities in order to contribute to avoiding a “dry-taps” scenario in any areas of the Province</a:t>
            </a:r>
            <a:endParaRPr lang="en-ZA" dirty="0"/>
          </a:p>
          <a:p>
            <a:pPr marL="465750" lvl="1" indent="-285750">
              <a:buFont typeface="Arial" panose="020B0604020202020204" pitchFamily="34" charset="0"/>
              <a:buChar char="•"/>
            </a:pPr>
            <a:r>
              <a:rPr lang="en-GB" b="1" u="sng" dirty="0"/>
              <a:t>Supply-side</a:t>
            </a:r>
            <a:r>
              <a:rPr lang="en-GB" u="sng" dirty="0"/>
              <a:t> interventions </a:t>
            </a:r>
            <a:r>
              <a:rPr lang="en-GB" dirty="0"/>
              <a:t>to not only reduce municipal water consumption but also to ensure that there are essential supplies of drinking water, for hygiene as well as for fire safety purposes in key facilities to secure vital facilities.</a:t>
            </a:r>
            <a:endParaRPr lang="en-ZA"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Supply side interventions at WCG </a:t>
            </a:r>
            <a:r>
              <a:rPr lang="en-GB" u="sng" dirty="0"/>
              <a:t>critical service delivery areas</a:t>
            </a:r>
            <a:r>
              <a:rPr lang="en-GB" dirty="0"/>
              <a:t>:</a:t>
            </a:r>
            <a:endParaRPr lang="en-ZA" dirty="0"/>
          </a:p>
          <a:p>
            <a:pPr marL="465750" lvl="1" indent="-285750">
              <a:buFont typeface="Arial" panose="020B0604020202020204" pitchFamily="34" charset="0"/>
              <a:buChar char="•"/>
            </a:pPr>
            <a:r>
              <a:rPr lang="en-US" dirty="0"/>
              <a:t>49 provincial health facilities (38 hospital sites and 11 </a:t>
            </a:r>
            <a:r>
              <a:rPr lang="en-US" dirty="0" err="1"/>
              <a:t>PHC</a:t>
            </a:r>
            <a:r>
              <a:rPr lang="en-US" dirty="0"/>
              <a:t> sites)</a:t>
            </a:r>
          </a:p>
          <a:p>
            <a:pPr marL="465750" lvl="1" indent="-285750">
              <a:buFont typeface="Arial" panose="020B0604020202020204" pitchFamily="34" charset="0"/>
              <a:buChar char="•"/>
            </a:pPr>
            <a:r>
              <a:rPr lang="en-US" dirty="0"/>
              <a:t>9 </a:t>
            </a:r>
            <a:r>
              <a:rPr lang="en-US" u="sng" dirty="0"/>
              <a:t>Social Development </a:t>
            </a:r>
            <a:r>
              <a:rPr lang="en-US" dirty="0" err="1"/>
              <a:t>CYCC</a:t>
            </a:r>
            <a:r>
              <a:rPr lang="en-US" dirty="0"/>
              <a:t> facilities</a:t>
            </a:r>
          </a:p>
          <a:p>
            <a:pPr marL="465750" lvl="1" indent="-285750">
              <a:buFont typeface="Arial" panose="020B0604020202020204" pitchFamily="34" charset="0"/>
              <a:buChar char="•"/>
            </a:pPr>
            <a:r>
              <a:rPr lang="en-ZA" dirty="0"/>
              <a:t>Water Securing various </a:t>
            </a:r>
            <a:r>
              <a:rPr lang="en-ZA" u="sng" dirty="0"/>
              <a:t>WCG command and control office facilities:</a:t>
            </a:r>
          </a:p>
          <a:p>
            <a:pPr marL="825750" lvl="3" indent="-285750"/>
            <a:r>
              <a:rPr lang="en-ZA" sz="1300" dirty="0"/>
              <a:t>WCGH – </a:t>
            </a:r>
            <a:r>
              <a:rPr lang="en-ZA" sz="1300" dirty="0" err="1"/>
              <a:t>CoCT</a:t>
            </a:r>
            <a:r>
              <a:rPr lang="en-ZA" sz="1300" dirty="0"/>
              <a:t> Green Building Bellville and other available office facilities at Karl Bremer, Lentegeur precinct and Tygerberg (Provincial Disaster Management Centre)</a:t>
            </a:r>
          </a:p>
          <a:p>
            <a:pPr marL="825750" lvl="3" indent="-285750"/>
            <a:endParaRPr lang="en-ZA" sz="1300" dirty="0"/>
          </a:p>
          <a:p>
            <a:pPr marL="465750" lvl="1" indent="-285750">
              <a:buFont typeface="Arial" panose="020B0604020202020204" pitchFamily="34" charset="0"/>
              <a:buChar char="•"/>
            </a:pPr>
            <a:r>
              <a:rPr lang="en-US" dirty="0"/>
              <a:t>Some WCED schools (existing boreholes and further strategic boreholes)</a:t>
            </a:r>
            <a:endParaRPr lang="en-ZA" dirty="0"/>
          </a:p>
        </p:txBody>
      </p:sp>
    </p:spTree>
    <p:extLst>
      <p:ext uri="{BB962C8B-B14F-4D97-AF65-F5344CB8AC3E}">
        <p14:creationId xmlns:p14="http://schemas.microsoft.com/office/powerpoint/2010/main" val="392942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Structure of the WCG Water Disaster Response</a:t>
            </a:r>
          </a:p>
        </p:txBody>
      </p:sp>
      <p:sp>
        <p:nvSpPr>
          <p:cNvPr id="4" name="Slide Number Placeholder 3"/>
          <p:cNvSpPr>
            <a:spLocks noGrp="1"/>
          </p:cNvSpPr>
          <p:nvPr>
            <p:ph type="sldNum" sz="quarter" idx="4"/>
          </p:nvPr>
        </p:nvSpPr>
        <p:spPr/>
        <p:txBody>
          <a:bodyPr/>
          <a:lstStyle/>
          <a:p>
            <a:pPr>
              <a:defRPr/>
            </a:pPr>
            <a:fld id="{8406839F-D7A4-4E5D-B93D-768AD4D1DB36}" type="slidenum">
              <a:rPr lang="en-ZA" smtClean="0">
                <a:solidFill>
                  <a:srgbClr val="003399"/>
                </a:solidFill>
              </a:rPr>
              <a:pPr>
                <a:defRPr/>
              </a:pPr>
              <a:t>15</a:t>
            </a:fld>
            <a:endParaRPr lang="en-ZA" dirty="0">
              <a:solidFill>
                <a:srgbClr val="003399"/>
              </a:solidFill>
            </a:endParaRPr>
          </a:p>
        </p:txBody>
      </p:sp>
      <p:pic>
        <p:nvPicPr>
          <p:cNvPr id="8" name="Picture 7"/>
          <p:cNvPicPr>
            <a:picLocks noChangeAspect="1"/>
          </p:cNvPicPr>
          <p:nvPr/>
        </p:nvPicPr>
        <p:blipFill rotWithShape="1">
          <a:blip r:embed="rId2"/>
          <a:srcRect t="10900" b="8729"/>
          <a:stretch/>
        </p:blipFill>
        <p:spPr>
          <a:xfrm>
            <a:off x="288199" y="1556792"/>
            <a:ext cx="8582025" cy="2304256"/>
          </a:xfrm>
          <a:prstGeom prst="rect">
            <a:avLst/>
          </a:prstGeom>
        </p:spPr>
      </p:pic>
      <p:sp>
        <p:nvSpPr>
          <p:cNvPr id="9" name="Text Placeholder 2047"/>
          <p:cNvSpPr>
            <a:spLocks noGrp="1"/>
          </p:cNvSpPr>
          <p:nvPr>
            <p:ph type="body" sz="quarter" idx="10"/>
          </p:nvPr>
        </p:nvSpPr>
        <p:spPr>
          <a:xfrm>
            <a:off x="295275" y="3789040"/>
            <a:ext cx="8597205" cy="2679110"/>
          </a:xfrm>
        </p:spPr>
        <p:txBody>
          <a:bodyPr>
            <a:normAutofit fontScale="85000" lnSpcReduction="20000"/>
          </a:bodyPr>
          <a:lstStyle/>
          <a:p>
            <a:pPr lvl="1"/>
            <a:r>
              <a:rPr lang="en-ZA" dirty="0"/>
              <a:t>Phase 1: the purpose is </a:t>
            </a:r>
            <a:r>
              <a:rPr lang="en-US" dirty="0"/>
              <a:t>to avoid escalation to Phase 2: Disaster Restrictions</a:t>
            </a:r>
          </a:p>
          <a:p>
            <a:pPr lvl="1"/>
            <a:r>
              <a:rPr lang="en-US" dirty="0"/>
              <a:t>Phase 1 </a:t>
            </a:r>
            <a:r>
              <a:rPr lang="en-US" dirty="0" err="1"/>
              <a:t>characterised</a:t>
            </a:r>
            <a:r>
              <a:rPr lang="en-US" dirty="0"/>
              <a:t> by reducing demand, water rationing through limiting supply and advanced pressure management which severely limits available water supply in the system per day</a:t>
            </a:r>
            <a:endParaRPr lang="en-ZA" dirty="0"/>
          </a:p>
          <a:p>
            <a:pPr lvl="1"/>
            <a:r>
              <a:rPr lang="en-ZA" dirty="0"/>
              <a:t>Phase 2 is triggered at 13.5% surface water levels of the </a:t>
            </a:r>
            <a:r>
              <a:rPr lang="en-ZA" dirty="0" err="1"/>
              <a:t>WCWSS</a:t>
            </a:r>
            <a:r>
              <a:rPr lang="en-ZA" dirty="0"/>
              <a:t> 6 largest dams</a:t>
            </a:r>
          </a:p>
          <a:p>
            <a:pPr lvl="1"/>
            <a:r>
              <a:rPr lang="en-ZA" dirty="0"/>
              <a:t>Purpose of phase 2 is to </a:t>
            </a:r>
            <a:r>
              <a:rPr lang="en-US" dirty="0"/>
              <a:t>Avoid escalation to Phase 3 (Full-scale disaster implementation) </a:t>
            </a:r>
          </a:p>
          <a:p>
            <a:pPr lvl="1"/>
            <a:r>
              <a:rPr lang="en-US" dirty="0"/>
              <a:t>Phase 2 </a:t>
            </a:r>
            <a:r>
              <a:rPr lang="en-US" dirty="0" err="1"/>
              <a:t>characterised</a:t>
            </a:r>
            <a:r>
              <a:rPr lang="en-US" dirty="0"/>
              <a:t> by water rationing aimed at maintaining human life and critical services.</a:t>
            </a:r>
          </a:p>
          <a:p>
            <a:pPr lvl="1"/>
            <a:endParaRPr lang="en-ZA" dirty="0"/>
          </a:p>
          <a:p>
            <a:pPr lvl="1"/>
            <a:r>
              <a:rPr lang="en-ZA" b="1" dirty="0"/>
              <a:t>City of Cape Town has confirmed that all private, public and military health facilities in the Metro area will remain with Municipal water supply at phase 2</a:t>
            </a:r>
          </a:p>
          <a:p>
            <a:pPr lvl="1"/>
            <a:r>
              <a:rPr lang="en-ZA" dirty="0"/>
              <a:t>WCG Water BCP focussed on </a:t>
            </a:r>
            <a:r>
              <a:rPr lang="en-ZA" u="sng" dirty="0"/>
              <a:t>Demand reduction (to avoid phase 2 and 3)</a:t>
            </a:r>
            <a:r>
              <a:rPr lang="en-ZA" dirty="0"/>
              <a:t> and </a:t>
            </a:r>
            <a:r>
              <a:rPr lang="en-ZA" u="sng" dirty="0"/>
              <a:t>Supply side interventions for critical facilities in the event of a potential phase 3</a:t>
            </a:r>
          </a:p>
        </p:txBody>
      </p:sp>
      <p:sp>
        <p:nvSpPr>
          <p:cNvPr id="10" name="Text Placeholder 2047"/>
          <p:cNvSpPr>
            <a:spLocks noGrp="1"/>
          </p:cNvSpPr>
          <p:nvPr>
            <p:ph type="body" sz="quarter" idx="10"/>
          </p:nvPr>
        </p:nvSpPr>
        <p:spPr>
          <a:xfrm>
            <a:off x="226057" y="908720"/>
            <a:ext cx="8597205" cy="600536"/>
          </a:xfrm>
        </p:spPr>
        <p:txBody>
          <a:bodyPr>
            <a:normAutofit fontScale="92500" lnSpcReduction="10000"/>
          </a:bodyPr>
          <a:lstStyle/>
          <a:p>
            <a:pPr lvl="1"/>
            <a:r>
              <a:rPr lang="en-ZA" dirty="0"/>
              <a:t>Largest part of the WCG service delivery and facilities in the </a:t>
            </a:r>
            <a:r>
              <a:rPr lang="en-ZA" dirty="0" err="1"/>
              <a:t>CoCT</a:t>
            </a:r>
            <a:r>
              <a:rPr lang="en-ZA" dirty="0"/>
              <a:t> Metro area</a:t>
            </a:r>
          </a:p>
          <a:p>
            <a:pPr lvl="1"/>
            <a:r>
              <a:rPr lang="en-ZA" dirty="0"/>
              <a:t> Response structure to correspond with phasing of </a:t>
            </a:r>
            <a:r>
              <a:rPr lang="en-ZA" dirty="0" err="1"/>
              <a:t>CoCT</a:t>
            </a:r>
            <a:r>
              <a:rPr lang="en-ZA" dirty="0"/>
              <a:t> disaster response</a:t>
            </a:r>
          </a:p>
        </p:txBody>
      </p:sp>
    </p:spTree>
    <p:extLst>
      <p:ext uri="{BB962C8B-B14F-4D97-AF65-F5344CB8AC3E}">
        <p14:creationId xmlns:p14="http://schemas.microsoft.com/office/powerpoint/2010/main" val="3264250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Metro – day zero</a:t>
            </a:r>
          </a:p>
        </p:txBody>
      </p:sp>
      <p:sp>
        <p:nvSpPr>
          <p:cNvPr id="4" name="Slide Number Placeholder 3"/>
          <p:cNvSpPr>
            <a:spLocks noGrp="1"/>
          </p:cNvSpPr>
          <p:nvPr>
            <p:ph type="sldNum" sz="quarter" idx="4"/>
          </p:nvPr>
        </p:nvSpPr>
        <p:spPr/>
        <p:txBody>
          <a:bodyPr/>
          <a:lstStyle/>
          <a:p>
            <a:pPr>
              <a:defRPr/>
            </a:pPr>
            <a:fld id="{8406839F-D7A4-4E5D-B93D-768AD4D1DB36}" type="slidenum">
              <a:rPr lang="en-ZA" smtClean="0">
                <a:solidFill>
                  <a:srgbClr val="003399"/>
                </a:solidFill>
              </a:rPr>
              <a:pPr>
                <a:defRPr/>
              </a:pPr>
              <a:t>16</a:t>
            </a:fld>
            <a:endParaRPr lang="en-ZA" dirty="0">
              <a:solidFill>
                <a:srgbClr val="003399"/>
              </a:solidFill>
            </a:endParaRPr>
          </a:p>
        </p:txBody>
      </p:sp>
      <p:pic>
        <p:nvPicPr>
          <p:cNvPr id="5" name="Picture 4"/>
          <p:cNvPicPr>
            <a:picLocks noChangeAspect="1"/>
          </p:cNvPicPr>
          <p:nvPr/>
        </p:nvPicPr>
        <p:blipFill>
          <a:blip r:embed="rId2"/>
          <a:stretch>
            <a:fillRect/>
          </a:stretch>
        </p:blipFill>
        <p:spPr>
          <a:xfrm>
            <a:off x="827584" y="1196752"/>
            <a:ext cx="7286625" cy="4362450"/>
          </a:xfrm>
          <a:prstGeom prst="rect">
            <a:avLst/>
          </a:prstGeom>
        </p:spPr>
      </p:pic>
    </p:spTree>
    <p:extLst>
      <p:ext uri="{BB962C8B-B14F-4D97-AF65-F5344CB8AC3E}">
        <p14:creationId xmlns:p14="http://schemas.microsoft.com/office/powerpoint/2010/main" val="103247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84" y="187573"/>
            <a:ext cx="8597205" cy="559256"/>
          </a:xfrm>
        </p:spPr>
        <p:txBody>
          <a:bodyPr/>
          <a:lstStyle/>
          <a:p>
            <a:r>
              <a:rPr lang="en-ZA" dirty="0"/>
              <a:t>TRIGGER MECHANISM</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17</a:t>
            </a:fld>
            <a:endParaRPr lang="en-ZA" dirty="0">
              <a:solidFill>
                <a:srgbClr val="003399"/>
              </a:solidFill>
            </a:endParaRPr>
          </a:p>
        </p:txBody>
      </p:sp>
      <p:sp>
        <p:nvSpPr>
          <p:cNvPr id="4" name="Footer Placeholder 3"/>
          <p:cNvSpPr>
            <a:spLocks noGrp="1"/>
          </p:cNvSpPr>
          <p:nvPr>
            <p:ph type="ftr" sz="quarter" idx="3"/>
          </p:nvPr>
        </p:nvSpPr>
        <p:spPr>
          <a:xfrm>
            <a:off x="4043080" y="6468150"/>
            <a:ext cx="4417352" cy="230832"/>
          </a:xfrm>
        </p:spPr>
        <p:txBody>
          <a:bodyPr/>
          <a:lstStyle/>
          <a:p>
            <a:r>
              <a:rPr lang="en-ZA" dirty="0">
                <a:solidFill>
                  <a:srgbClr val="998F86"/>
                </a:solidFill>
              </a:rPr>
              <a:t>WCG Departmental Water Business Continuity Plan Committee Feedback</a:t>
            </a:r>
            <a:endParaRPr lang="en-GB" dirty="0">
              <a:solidFill>
                <a:srgbClr val="998F86"/>
              </a:solidFill>
            </a:endParaRPr>
          </a:p>
        </p:txBody>
      </p:sp>
      <p:sp>
        <p:nvSpPr>
          <p:cNvPr id="2048" name="Text Placeholder 2047"/>
          <p:cNvSpPr>
            <a:spLocks noGrp="1"/>
          </p:cNvSpPr>
          <p:nvPr>
            <p:ph type="body" sz="quarter" idx="10"/>
          </p:nvPr>
        </p:nvSpPr>
        <p:spPr>
          <a:xfrm>
            <a:off x="295275" y="980728"/>
            <a:ext cx="8597205" cy="5256584"/>
          </a:xfrm>
        </p:spPr>
        <p:txBody>
          <a:bodyPr>
            <a:normAutofit/>
          </a:bodyPr>
          <a:lstStyle/>
          <a:p>
            <a:pPr lvl="1"/>
            <a:r>
              <a:rPr lang="en-ZA" dirty="0"/>
              <a:t>Triggers - </a:t>
            </a:r>
            <a:r>
              <a:rPr lang="en-ZA" sz="1700" b="1" dirty="0"/>
              <a:t>p</a:t>
            </a:r>
            <a:r>
              <a:rPr lang="en-ZA" b="1" dirty="0"/>
              <a:t>hased progression </a:t>
            </a:r>
            <a:r>
              <a:rPr lang="en-ZA" dirty="0"/>
              <a:t>and activation of plans by the WCG</a:t>
            </a:r>
            <a:endParaRPr lang="en-ZA" sz="2000" dirty="0"/>
          </a:p>
          <a:p>
            <a:pPr lvl="1"/>
            <a:r>
              <a:rPr lang="en-ZA" dirty="0"/>
              <a:t>The Director-General of the Province is the </a:t>
            </a:r>
            <a:r>
              <a:rPr lang="en-ZA" b="1" dirty="0"/>
              <a:t>trigger authority</a:t>
            </a:r>
            <a:r>
              <a:rPr lang="en-ZA" dirty="0"/>
              <a:t>, in accordance with the provisions of the overhead WCG Water BCP</a:t>
            </a:r>
          </a:p>
          <a:p>
            <a:pPr lvl="1"/>
            <a:r>
              <a:rPr lang="en-ZA" dirty="0"/>
              <a:t>Announcements by municipalities of “Day Zero” or escalation of phases or a facility running out of water </a:t>
            </a:r>
            <a:r>
              <a:rPr lang="en-ZA" b="1" dirty="0"/>
              <a:t>DOES NOT </a:t>
            </a:r>
            <a:r>
              <a:rPr lang="en-ZA" dirty="0"/>
              <a:t>of itself trigger implementation of any WCG Water </a:t>
            </a:r>
            <a:r>
              <a:rPr lang="en-ZA" dirty="0" err="1"/>
              <a:t>BCPs</a:t>
            </a:r>
            <a:r>
              <a:rPr lang="en-ZA" dirty="0"/>
              <a:t> </a:t>
            </a:r>
          </a:p>
          <a:p>
            <a:pPr lvl="1"/>
            <a:r>
              <a:rPr lang="en-ZA" dirty="0"/>
              <a:t>These and other facts and circumstances are </a:t>
            </a:r>
            <a:r>
              <a:rPr lang="en-ZA" u="sng" dirty="0"/>
              <a:t>inputs</a:t>
            </a:r>
            <a:r>
              <a:rPr lang="en-ZA" dirty="0"/>
              <a:t> to any trigger decision </a:t>
            </a:r>
          </a:p>
          <a:p>
            <a:pPr lvl="1"/>
            <a:r>
              <a:rPr lang="en-ZA" dirty="0"/>
              <a:t>Decisions trigger plans in accordance with the decision structure and communication system set out in the WCG Water BCP and the respective Departmental Water </a:t>
            </a:r>
            <a:r>
              <a:rPr lang="en-ZA" dirty="0" err="1"/>
              <a:t>BCPs</a:t>
            </a:r>
            <a:r>
              <a:rPr lang="en-ZA" dirty="0"/>
              <a:t> </a:t>
            </a:r>
          </a:p>
          <a:p>
            <a:pPr lvl="1"/>
            <a:r>
              <a:rPr lang="en-ZA" dirty="0"/>
              <a:t>The trigger to implement level plans </a:t>
            </a:r>
            <a:r>
              <a:rPr lang="en-ZA" b="1" u="sng" dirty="0"/>
              <a:t>at a specific facility </a:t>
            </a:r>
            <a:r>
              <a:rPr lang="en-ZA" dirty="0"/>
              <a:t>will therefore be made by the DG and communicated to the applicable Accounting Officer(s) and/or CEO(s) </a:t>
            </a:r>
          </a:p>
          <a:p>
            <a:pPr lvl="1"/>
            <a:r>
              <a:rPr lang="en-ZA" dirty="0"/>
              <a:t>[The trigger will therefore not necessarily be for entire Departments or Entities or areas]</a:t>
            </a:r>
          </a:p>
          <a:p>
            <a:pPr lvl="1"/>
            <a:r>
              <a:rPr lang="en-ZA" dirty="0"/>
              <a:t>The </a:t>
            </a:r>
            <a:r>
              <a:rPr lang="en-ZA" b="1" dirty="0"/>
              <a:t>communication structures </a:t>
            </a:r>
            <a:r>
              <a:rPr lang="en-ZA" dirty="0"/>
              <a:t>of each Departmental and Entity Water BCP will be activated and utilised</a:t>
            </a:r>
          </a:p>
        </p:txBody>
      </p:sp>
    </p:spTree>
    <p:extLst>
      <p:ext uri="{BB962C8B-B14F-4D97-AF65-F5344CB8AC3E}">
        <p14:creationId xmlns:p14="http://schemas.microsoft.com/office/powerpoint/2010/main" val="194671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84" y="187573"/>
            <a:ext cx="8597205" cy="559256"/>
          </a:xfrm>
        </p:spPr>
        <p:txBody>
          <a:bodyPr/>
          <a:lstStyle/>
          <a:p>
            <a:r>
              <a:rPr lang="en-ZA" dirty="0"/>
              <a:t>WATER SECURITY and WATER QUALITY</a:t>
            </a: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18</a:t>
            </a:fld>
            <a:endParaRPr lang="en-ZA" dirty="0">
              <a:solidFill>
                <a:srgbClr val="003399"/>
              </a:solidFill>
            </a:endParaRPr>
          </a:p>
        </p:txBody>
      </p:sp>
      <p:sp>
        <p:nvSpPr>
          <p:cNvPr id="4" name="Footer Placeholder 3"/>
          <p:cNvSpPr>
            <a:spLocks noGrp="1"/>
          </p:cNvSpPr>
          <p:nvPr>
            <p:ph type="ftr" sz="quarter" idx="3"/>
          </p:nvPr>
        </p:nvSpPr>
        <p:spPr>
          <a:xfrm>
            <a:off x="4043080" y="6468150"/>
            <a:ext cx="4417352" cy="230832"/>
          </a:xfrm>
        </p:spPr>
        <p:txBody>
          <a:bodyPr/>
          <a:lstStyle/>
          <a:p>
            <a:r>
              <a:rPr lang="en-ZA" dirty="0">
                <a:solidFill>
                  <a:srgbClr val="998F86"/>
                </a:solidFill>
              </a:rPr>
              <a:t>WCG Departmental Water Business Continuity Plan Committee Feedback</a:t>
            </a:r>
            <a:endParaRPr lang="en-GB" dirty="0">
              <a:solidFill>
                <a:srgbClr val="998F86"/>
              </a:solidFill>
            </a:endParaRPr>
          </a:p>
        </p:txBody>
      </p:sp>
      <p:sp>
        <p:nvSpPr>
          <p:cNvPr id="2048" name="Text Placeholder 2047"/>
          <p:cNvSpPr>
            <a:spLocks noGrp="1"/>
          </p:cNvSpPr>
          <p:nvPr>
            <p:ph type="body" sz="quarter" idx="10"/>
          </p:nvPr>
        </p:nvSpPr>
        <p:spPr>
          <a:xfrm>
            <a:off x="295275" y="980728"/>
            <a:ext cx="8597205" cy="5256584"/>
          </a:xfrm>
        </p:spPr>
        <p:txBody>
          <a:bodyPr>
            <a:normAutofit/>
          </a:bodyPr>
          <a:lstStyle/>
          <a:p>
            <a:pPr marL="0" lvl="1" indent="0">
              <a:buNone/>
            </a:pPr>
            <a:r>
              <a:rPr lang="en-ZA" u="sng" dirty="0"/>
              <a:t>Aspects of water security:</a:t>
            </a:r>
          </a:p>
          <a:p>
            <a:pPr lvl="1"/>
            <a:r>
              <a:rPr lang="en-ZA" dirty="0"/>
              <a:t>Sanitation (waste removal) [</a:t>
            </a:r>
            <a:r>
              <a:rPr lang="en-ZA" dirty="0" err="1"/>
              <a:t>cf</a:t>
            </a:r>
            <a:r>
              <a:rPr lang="en-ZA" dirty="0"/>
              <a:t> hygiene (i.e. cleansing)]</a:t>
            </a:r>
            <a:endParaRPr lang="en-ZA" sz="2000" dirty="0"/>
          </a:p>
          <a:p>
            <a:pPr lvl="1"/>
            <a:r>
              <a:rPr lang="en-ZA" dirty="0"/>
              <a:t>Fire safety (water or alternative non water solutions)</a:t>
            </a:r>
          </a:p>
          <a:p>
            <a:pPr lvl="1"/>
            <a:r>
              <a:rPr lang="en-ZA" dirty="0"/>
              <a:t>Potable drinking water (including water from air technology, treatment of water, humanitarian effort, distribution of packaged water)</a:t>
            </a:r>
          </a:p>
          <a:p>
            <a:pPr lvl="1"/>
            <a:endParaRPr lang="en-ZA" dirty="0"/>
          </a:p>
          <a:p>
            <a:pPr lvl="1"/>
            <a:endParaRPr lang="en-ZA" dirty="0"/>
          </a:p>
          <a:p>
            <a:pPr marL="0" lvl="1" indent="0">
              <a:buNone/>
            </a:pPr>
            <a:r>
              <a:rPr lang="en-ZA" u="sng" dirty="0"/>
              <a:t>Categories of water quality:</a:t>
            </a:r>
          </a:p>
          <a:p>
            <a:pPr lvl="1"/>
            <a:r>
              <a:rPr lang="en-ZA" dirty="0"/>
              <a:t>SANS 241-2015 </a:t>
            </a:r>
          </a:p>
          <a:p>
            <a:pPr lvl="1"/>
            <a:r>
              <a:rPr lang="en-ZA" dirty="0"/>
              <a:t>Salinity – Reverse Osmosis </a:t>
            </a:r>
          </a:p>
          <a:p>
            <a:pPr lvl="1"/>
            <a:r>
              <a:rPr lang="en-ZA" dirty="0"/>
              <a:t>Chlorination and </a:t>
            </a:r>
            <a:r>
              <a:rPr lang="en-ZA" dirty="0" err="1"/>
              <a:t>Stabilitisation</a:t>
            </a:r>
            <a:r>
              <a:rPr lang="en-ZA" dirty="0"/>
              <a:t> are standard across all designs</a:t>
            </a:r>
          </a:p>
          <a:p>
            <a:pPr lvl="1"/>
            <a:r>
              <a:rPr lang="en-ZA" dirty="0"/>
              <a:t>Water Services intermediary (</a:t>
            </a:r>
            <a:r>
              <a:rPr lang="en-ZA" dirty="0" err="1"/>
              <a:t>CoCT</a:t>
            </a:r>
            <a:r>
              <a:rPr lang="en-ZA" dirty="0"/>
              <a:t>)</a:t>
            </a:r>
          </a:p>
        </p:txBody>
      </p:sp>
    </p:spTree>
    <p:extLst>
      <p:ext uri="{BB962C8B-B14F-4D97-AF65-F5344CB8AC3E}">
        <p14:creationId xmlns:p14="http://schemas.microsoft.com/office/powerpoint/2010/main" val="379592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Progress: Groundwater (as at 18 February 2018)</a:t>
            </a:r>
            <a:endParaRPr lang="en-ZA" dirty="0">
              <a:solidFill>
                <a:srgbClr val="00B050"/>
              </a:solidFill>
            </a:endParaRP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ext Placeholder 5"/>
          <p:cNvSpPr>
            <a:spLocks noGrp="1"/>
          </p:cNvSpPr>
          <p:nvPr>
            <p:ph type="body" sz="quarter" idx="10"/>
          </p:nvPr>
        </p:nvSpPr>
        <p:spPr>
          <a:xfrm>
            <a:off x="295274" y="980728"/>
            <a:ext cx="8597205" cy="5109990"/>
          </a:xfrm>
        </p:spPr>
        <p:txBody>
          <a:bodyPr>
            <a:noAutofit/>
          </a:bodyPr>
          <a:lstStyle/>
          <a:p>
            <a:pPr lvl="1"/>
            <a:r>
              <a:rPr lang="en-US" dirty="0"/>
              <a:t>To water secure these critical sites, the DTPW has procured, on an emergency basis, a framework of contractors for geohydrology, drilling, yield testing, quality testing, equipping, treatment, storage and reticulation to various identified sites. </a:t>
            </a:r>
          </a:p>
          <a:p>
            <a:pPr lvl="1"/>
            <a:r>
              <a:rPr lang="en-US" dirty="0"/>
              <a:t>Packages of contractors have been parceled together to focus on: </a:t>
            </a:r>
          </a:p>
          <a:p>
            <a:pPr marL="285750" indent="-285750">
              <a:buFont typeface="Arial" panose="020B0604020202020204" pitchFamily="34" charset="0"/>
              <a:buChar char="•"/>
            </a:pPr>
            <a:r>
              <a:rPr lang="en-US" b="0" dirty="0"/>
              <a:t>38 provincial hospital sites </a:t>
            </a:r>
          </a:p>
          <a:p>
            <a:pPr marL="285750" indent="-285750">
              <a:buFont typeface="Arial" panose="020B0604020202020204" pitchFamily="34" charset="0"/>
              <a:buChar char="•"/>
            </a:pPr>
            <a:r>
              <a:rPr lang="en-US" b="0" dirty="0"/>
              <a:t>11 Community Day Centers and Community Health centers (24 hours), </a:t>
            </a:r>
          </a:p>
          <a:p>
            <a:pPr marL="285750" indent="-285750">
              <a:buFont typeface="Arial" panose="020B0604020202020204" pitchFamily="34" charset="0"/>
              <a:buChar char="•"/>
            </a:pPr>
            <a:r>
              <a:rPr lang="en-US" b="0" dirty="0"/>
              <a:t>9 Social Development </a:t>
            </a:r>
            <a:r>
              <a:rPr lang="en-US" b="0" dirty="0" err="1"/>
              <a:t>CYCC</a:t>
            </a:r>
            <a:r>
              <a:rPr lang="en-US" b="0" dirty="0"/>
              <a:t> facilities and </a:t>
            </a:r>
          </a:p>
          <a:p>
            <a:pPr marL="285750" indent="-285750">
              <a:buFont typeface="Arial" panose="020B0604020202020204" pitchFamily="34" charset="0"/>
              <a:buChar char="•"/>
            </a:pPr>
            <a:r>
              <a:rPr lang="en-US" b="0" dirty="0"/>
              <a:t>10 key office facilities. </a:t>
            </a:r>
          </a:p>
          <a:p>
            <a:pPr lvl="1"/>
            <a:r>
              <a:rPr lang="en-US" dirty="0"/>
              <a:t>Initial site establishment and the first drilling commenced on 6 November 2017 and, to date, sufficient ground water has been secured at </a:t>
            </a:r>
            <a:r>
              <a:rPr lang="en-US" b="1" dirty="0"/>
              <a:t>41</a:t>
            </a:r>
            <a:r>
              <a:rPr lang="en-US" dirty="0"/>
              <a:t> facilities (as at 18 February 2018). Once drilling is complete, we confirm yields and water quality as well as conclude the designs for treatment and reticulation to site. </a:t>
            </a:r>
          </a:p>
          <a:p>
            <a:pPr lvl="1"/>
            <a:r>
              <a:rPr lang="en-US" b="1" dirty="0"/>
              <a:t>103</a:t>
            </a:r>
            <a:r>
              <a:rPr lang="en-US" dirty="0"/>
              <a:t> Boreholes have been drilled in the </a:t>
            </a:r>
            <a:r>
              <a:rPr lang="en-US" dirty="0" err="1"/>
              <a:t>programme</a:t>
            </a:r>
            <a:r>
              <a:rPr lang="en-US" dirty="0"/>
              <a:t> as at 18 February 2018 and </a:t>
            </a:r>
          </a:p>
          <a:p>
            <a:pPr lvl="1"/>
            <a:r>
              <a:rPr lang="en-US" b="1" dirty="0"/>
              <a:t>80</a:t>
            </a:r>
            <a:r>
              <a:rPr lang="en-US" dirty="0"/>
              <a:t> of the boreholes (either existing or new) have already been pump tested to verify yields, sustainable pump rates and to determine recovery rates. </a:t>
            </a:r>
          </a:p>
          <a:p>
            <a:pPr lvl="1"/>
            <a:r>
              <a:rPr lang="en-US" b="1" dirty="0"/>
              <a:t>8</a:t>
            </a:r>
            <a:r>
              <a:rPr lang="en-US" dirty="0"/>
              <a:t> Engineering solutions designed and approved for implementation</a:t>
            </a:r>
            <a:endParaRPr lang="en-US" b="1" dirty="0"/>
          </a:p>
          <a:p>
            <a:pPr lvl="1"/>
            <a:r>
              <a:rPr lang="en-US" dirty="0"/>
              <a:t>Boreholes loggers have been procured for installation in the WCG boreholes to ensure diligent use of the ground water resource and to provide the requisite data for our boreholes.</a:t>
            </a:r>
            <a:endParaRPr lang="en-ZA" dirty="0"/>
          </a:p>
          <a:p>
            <a:pPr lvl="3"/>
            <a:endParaRPr lang="en-ZA" sz="1100" dirty="0"/>
          </a:p>
        </p:txBody>
      </p:sp>
    </p:spTree>
    <p:extLst>
      <p:ext uri="{BB962C8B-B14F-4D97-AF65-F5344CB8AC3E}">
        <p14:creationId xmlns:p14="http://schemas.microsoft.com/office/powerpoint/2010/main" val="149762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Water Security Programme</a:t>
            </a:r>
            <a:endParaRPr lang="en-GB" dirty="0"/>
          </a:p>
        </p:txBody>
      </p:sp>
      <p:sp>
        <p:nvSpPr>
          <p:cNvPr id="7" name="Text Placeholder 6"/>
          <p:cNvSpPr>
            <a:spLocks noGrp="1"/>
          </p:cNvSpPr>
          <p:nvPr>
            <p:ph type="body" sz="quarter" idx="13"/>
          </p:nvPr>
        </p:nvSpPr>
        <p:spPr/>
        <p:txBody>
          <a:bodyPr/>
          <a:lstStyle/>
          <a:p>
            <a:r>
              <a:rPr lang="en-GB" dirty="0" smtClean="0"/>
              <a:t>21 February 2018</a:t>
            </a:r>
            <a:endParaRPr lang="en-GB" dirty="0"/>
          </a:p>
        </p:txBody>
      </p:sp>
      <p:sp>
        <p:nvSpPr>
          <p:cNvPr id="4" name="Text Placeholder 3"/>
          <p:cNvSpPr>
            <a:spLocks noGrp="1"/>
          </p:cNvSpPr>
          <p:nvPr>
            <p:ph type="body" sz="quarter" idx="10"/>
          </p:nvPr>
        </p:nvSpPr>
        <p:spPr/>
        <p:txBody>
          <a:bodyPr>
            <a:normAutofit/>
          </a:bodyPr>
          <a:lstStyle/>
          <a:p>
            <a:r>
              <a:rPr lang="en-GB" sz="2000" dirty="0" smtClean="0"/>
              <a:t>Purpose</a:t>
            </a:r>
            <a:endParaRPr lang="en-GB" sz="2000" dirty="0"/>
          </a:p>
          <a:p>
            <a:pPr lvl="1"/>
            <a:r>
              <a:rPr lang="en-GB" sz="2000" dirty="0"/>
              <a:t>To </a:t>
            </a:r>
            <a:r>
              <a:rPr lang="en-GB" sz="2000" dirty="0" smtClean="0"/>
              <a:t>mitigate the risk of service disruption due to lack of water at health facilities in the Western Cape</a:t>
            </a:r>
            <a:endParaRPr lang="en-GB" sz="2000" dirty="0"/>
          </a:p>
          <a:p>
            <a:pPr marL="0" lvl="1" indent="0">
              <a:buNone/>
            </a:pPr>
            <a:endParaRPr lang="en-GB" sz="2000" dirty="0"/>
          </a:p>
          <a:p>
            <a:pPr marL="0" lvl="1" indent="0">
              <a:buNone/>
            </a:pPr>
            <a:endParaRPr lang="en-GB" sz="2000" dirty="0"/>
          </a:p>
          <a:p>
            <a:pPr marL="0" lvl="1" indent="0">
              <a:buNone/>
            </a:pPr>
            <a:r>
              <a:rPr lang="en-GB" sz="2000" b="1" dirty="0" smtClean="0"/>
              <a:t>Strategy</a:t>
            </a:r>
            <a:endParaRPr lang="en-GB" sz="2000" b="1" dirty="0"/>
          </a:p>
          <a:p>
            <a:pPr lvl="1"/>
            <a:r>
              <a:rPr lang="en-ZA" sz="2000" dirty="0"/>
              <a:t>To reduce water consumption at health care facilities</a:t>
            </a:r>
          </a:p>
          <a:p>
            <a:pPr lvl="1"/>
            <a:r>
              <a:rPr lang="en-ZA" sz="2000" dirty="0"/>
              <a:t>To be prepared for the possibility of water rationing</a:t>
            </a:r>
          </a:p>
          <a:p>
            <a:pPr lvl="1"/>
            <a:r>
              <a:rPr lang="en-ZA" sz="2000" dirty="0"/>
              <a:t>To be prepared for the total loss of municipal water supply </a:t>
            </a:r>
            <a:endParaRPr lang="en-GB" sz="2000"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2</a:t>
            </a:fld>
            <a:endParaRPr lang="en-ZA" dirty="0"/>
          </a:p>
        </p:txBody>
      </p:sp>
    </p:spTree>
    <p:custDataLst>
      <p:tags r:id="rId1"/>
    </p:custDataLst>
    <p:extLst>
      <p:ext uri="{BB962C8B-B14F-4D97-AF65-F5344CB8AC3E}">
        <p14:creationId xmlns:p14="http://schemas.microsoft.com/office/powerpoint/2010/main" val="180100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WCG Groundwater Programme – WCGH Progress (PART A)</a:t>
            </a:r>
          </a:p>
        </p:txBody>
      </p:sp>
      <p:sp>
        <p:nvSpPr>
          <p:cNvPr id="10" name="Text Placeholder 9"/>
          <p:cNvSpPr>
            <a:spLocks noGrp="1"/>
          </p:cNvSpPr>
          <p:nvPr>
            <p:ph type="body" sz="quarter" idx="15"/>
          </p:nvPr>
        </p:nvSpPr>
        <p:spPr>
          <a:xfrm>
            <a:off x="283574" y="980728"/>
            <a:ext cx="4060701" cy="5487422"/>
          </a:xfrm>
        </p:spPr>
        <p:txBody>
          <a:bodyPr>
            <a:normAutofit fontScale="92500" lnSpcReduction="10000"/>
          </a:bodyPr>
          <a:lstStyle/>
          <a:p>
            <a:r>
              <a:rPr lang="en-GB" sz="1700" dirty="0"/>
              <a:t>Health Facilities (PART A: highest priority facilities at greatest risk)</a:t>
            </a:r>
          </a:p>
          <a:p>
            <a:pPr lvl="1"/>
            <a:r>
              <a:rPr lang="en-GB" dirty="0"/>
              <a:t>Central and Tertiary</a:t>
            </a:r>
          </a:p>
          <a:p>
            <a:pPr marL="522900" lvl="2" indent="-342900">
              <a:buFont typeface="+mj-lt"/>
              <a:buAutoNum type="arabicPeriod"/>
            </a:pPr>
            <a:r>
              <a:rPr lang="en-GB" dirty="0"/>
              <a:t>Tygerberg Hospital Estate</a:t>
            </a:r>
          </a:p>
          <a:p>
            <a:pPr marL="522900" lvl="2" indent="-342900">
              <a:buFont typeface="+mj-lt"/>
              <a:buAutoNum type="arabicPeriod"/>
            </a:pPr>
            <a:r>
              <a:rPr lang="en-GB" dirty="0"/>
              <a:t>Groote Schuur Hospital Estate</a:t>
            </a:r>
          </a:p>
          <a:p>
            <a:pPr marL="522900" lvl="2" indent="-342900">
              <a:buFont typeface="+mj-lt"/>
              <a:buAutoNum type="arabicPeriod"/>
            </a:pPr>
            <a:r>
              <a:rPr lang="en-GB" dirty="0"/>
              <a:t>Red Cross WMC Hospital Estate</a:t>
            </a:r>
          </a:p>
          <a:p>
            <a:pPr lvl="1"/>
            <a:r>
              <a:rPr lang="en-GB" dirty="0"/>
              <a:t>Metro</a:t>
            </a:r>
          </a:p>
          <a:p>
            <a:pPr marL="522900" lvl="2" indent="-342900">
              <a:buFont typeface="+mj-lt"/>
              <a:buAutoNum type="arabicPeriod" startAt="4"/>
            </a:pPr>
            <a:r>
              <a:rPr lang="en-GB" dirty="0"/>
              <a:t>Lentegeur Regional Laundry</a:t>
            </a:r>
          </a:p>
          <a:p>
            <a:pPr marL="522900" lvl="2" indent="-342900">
              <a:buFont typeface="+mj-lt"/>
              <a:buAutoNum type="arabicPeriod" startAt="4"/>
            </a:pPr>
            <a:r>
              <a:rPr lang="en-GB" dirty="0"/>
              <a:t>New Somerset Hospital</a:t>
            </a:r>
          </a:p>
          <a:p>
            <a:pPr marL="522900" lvl="2" indent="-342900">
              <a:buFont typeface="+mj-lt"/>
              <a:buAutoNum type="arabicPeriod" startAt="4"/>
            </a:pPr>
            <a:r>
              <a:rPr lang="en-GB" dirty="0"/>
              <a:t>Mowbray Maternity Hospital</a:t>
            </a:r>
          </a:p>
          <a:p>
            <a:pPr marL="522900" lvl="2" indent="-342900">
              <a:buFont typeface="+mj-lt"/>
              <a:buAutoNum type="arabicPeriod" startAt="4"/>
            </a:pPr>
            <a:r>
              <a:rPr lang="en-GB" dirty="0"/>
              <a:t>Mitchell</a:t>
            </a:r>
            <a:r>
              <a:rPr lang="en-US" dirty="0"/>
              <a:t>’s Plain Hospital</a:t>
            </a:r>
          </a:p>
          <a:p>
            <a:pPr marL="522900" lvl="2" indent="-342900">
              <a:buFont typeface="+mj-lt"/>
              <a:buAutoNum type="arabicPeriod" startAt="4"/>
            </a:pPr>
            <a:r>
              <a:rPr lang="en-GB" dirty="0"/>
              <a:t>Karl Bremer Hospital</a:t>
            </a:r>
          </a:p>
          <a:p>
            <a:pPr marL="522900" lvl="2" indent="-342900">
              <a:buFont typeface="+mj-lt"/>
              <a:buAutoNum type="arabicPeriod" startAt="4"/>
            </a:pPr>
            <a:r>
              <a:rPr lang="en-ZA" dirty="0" err="1"/>
              <a:t>Stikland</a:t>
            </a:r>
            <a:r>
              <a:rPr lang="en-ZA" dirty="0"/>
              <a:t> Hospital</a:t>
            </a:r>
            <a:endParaRPr lang="en-GB" dirty="0"/>
          </a:p>
          <a:p>
            <a:pPr lvl="1"/>
            <a:r>
              <a:rPr lang="en-GB" dirty="0"/>
              <a:t>Rural</a:t>
            </a:r>
          </a:p>
          <a:p>
            <a:pPr marL="522900" lvl="2" indent="-342900">
              <a:buFont typeface="+mj-lt"/>
              <a:buAutoNum type="arabicPeriod" startAt="10"/>
            </a:pPr>
            <a:r>
              <a:rPr lang="en-GB" dirty="0"/>
              <a:t>Caledon Hospital</a:t>
            </a:r>
          </a:p>
          <a:p>
            <a:pPr marL="522900" lvl="2" indent="-342900">
              <a:buFont typeface="+mj-lt"/>
              <a:buAutoNum type="arabicPeriod" startAt="10"/>
            </a:pPr>
            <a:r>
              <a:rPr lang="en-GB" dirty="0" err="1"/>
              <a:t>Vredendal</a:t>
            </a:r>
            <a:r>
              <a:rPr lang="en-GB" dirty="0"/>
              <a:t> Hospital</a:t>
            </a:r>
          </a:p>
          <a:p>
            <a:pPr marL="522900" lvl="2" indent="-342900">
              <a:buFont typeface="+mj-lt"/>
              <a:buAutoNum type="arabicPeriod" startAt="10"/>
            </a:pPr>
            <a:r>
              <a:rPr lang="en-GB" dirty="0" err="1"/>
              <a:t>Ladismith</a:t>
            </a:r>
            <a:r>
              <a:rPr lang="en-GB" dirty="0"/>
              <a:t> Hospital</a:t>
            </a:r>
          </a:p>
          <a:p>
            <a:pPr marL="522900" lvl="2" indent="-342900">
              <a:buFont typeface="+mj-lt"/>
              <a:buAutoNum type="arabicPeriod" startAt="10"/>
            </a:pPr>
            <a:r>
              <a:rPr lang="en-GB" dirty="0"/>
              <a:t>Worcester Hospital</a:t>
            </a:r>
          </a:p>
          <a:p>
            <a:pPr marL="522900" lvl="2" indent="-342900">
              <a:buFont typeface="+mj-lt"/>
              <a:buAutoNum type="arabicPeriod" startAt="10"/>
            </a:pPr>
            <a:r>
              <a:rPr lang="en-GB" dirty="0"/>
              <a:t>Paarl Hospital</a:t>
            </a:r>
          </a:p>
          <a:p>
            <a:pPr marL="522900" lvl="2" indent="-342900">
              <a:buFont typeface="+mj-lt"/>
              <a:buAutoNum type="arabicPeriod" startAt="10"/>
            </a:pPr>
            <a:r>
              <a:rPr lang="en-US" dirty="0"/>
              <a:t>Beaufort West Hospital</a:t>
            </a:r>
          </a:p>
          <a:p>
            <a:pPr marL="522900" lvl="2" indent="-342900">
              <a:buFont typeface="+mj-lt"/>
              <a:buAutoNum type="arabicPeriod" startAt="10"/>
            </a:pPr>
            <a:r>
              <a:rPr lang="en-GB" dirty="0" err="1"/>
              <a:t>Brewelskloof</a:t>
            </a:r>
            <a:r>
              <a:rPr lang="en-GB" dirty="0"/>
              <a:t> Hospital</a:t>
            </a:r>
          </a:p>
          <a:p>
            <a:pPr marL="522900" lvl="2" indent="-342900">
              <a:buFont typeface="+mj-lt"/>
              <a:buAutoNum type="arabicPeriod" startAt="10"/>
            </a:pPr>
            <a:r>
              <a:rPr lang="en-GB" dirty="0"/>
              <a:t>Stellenbosch Hospital</a:t>
            </a:r>
          </a:p>
          <a:p>
            <a:pPr marL="522900" lvl="2" indent="-342900">
              <a:buFont typeface="+mj-lt"/>
              <a:buAutoNum type="arabicPeriod" startAt="10"/>
            </a:pPr>
            <a:r>
              <a:rPr lang="en-GB" dirty="0"/>
              <a:t>Knysna Hospital</a:t>
            </a:r>
          </a:p>
        </p:txBody>
      </p:sp>
      <p:sp>
        <p:nvSpPr>
          <p:cNvPr id="11" name="Footer Placeholder 10"/>
          <p:cNvSpPr>
            <a:spLocks noGrp="1"/>
          </p:cNvSpPr>
          <p:nvPr>
            <p:ph type="ftr" sz="quarter" idx="3"/>
          </p:nvPr>
        </p:nvSpPr>
        <p:spPr/>
        <p:txBody>
          <a:bodyPr/>
          <a:lstStyle/>
          <a:p>
            <a:r>
              <a:rPr lang="en-ZA"/>
              <a:t>Water Security Programme 30/01/18</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20</a:t>
            </a:fld>
            <a:endParaRPr lang="en-ZA" dirty="0"/>
          </a:p>
        </p:txBody>
      </p:sp>
      <p:sp>
        <p:nvSpPr>
          <p:cNvPr id="8" name="Text Placeholder 5"/>
          <p:cNvSpPr>
            <a:spLocks noGrp="1"/>
          </p:cNvSpPr>
          <p:nvPr>
            <p:ph type="body" sz="quarter" idx="4294967295"/>
          </p:nvPr>
        </p:nvSpPr>
        <p:spPr>
          <a:xfrm>
            <a:off x="4346222" y="1052736"/>
            <a:ext cx="4690274" cy="5832648"/>
          </a:xfrm>
          <a:prstGeom prst="rect">
            <a:avLst/>
          </a:prstGeom>
        </p:spPr>
        <p:txBody>
          <a:bodyPr>
            <a:noAutofit/>
          </a:bodyPr>
          <a:lstStyle/>
          <a:p>
            <a:pPr marL="0" lvl="1" indent="0">
              <a:lnSpc>
                <a:spcPct val="90000"/>
              </a:lnSpc>
              <a:buNone/>
            </a:pPr>
            <a:r>
              <a:rPr lang="en-ZA" b="1" dirty="0"/>
              <a:t>Sufficient ground water secured at:</a:t>
            </a:r>
          </a:p>
          <a:p>
            <a:pPr marL="285750" lvl="3" indent="-285750">
              <a:buFont typeface="Arial" panose="020B0604020202020204" pitchFamily="34" charset="0"/>
              <a:buChar char="•"/>
            </a:pPr>
            <a:r>
              <a:rPr lang="en-ZA" sz="1400" dirty="0"/>
              <a:t>–	New Somerset Hospital</a:t>
            </a:r>
          </a:p>
          <a:p>
            <a:pPr marL="285750" lvl="3" indent="-285750">
              <a:buFont typeface="Arial" panose="020B0604020202020204" pitchFamily="34" charset="0"/>
              <a:buChar char="•"/>
            </a:pPr>
            <a:r>
              <a:rPr lang="en-ZA" sz="1400" dirty="0"/>
              <a:t>–	Tygerberg Hospital</a:t>
            </a:r>
          </a:p>
          <a:p>
            <a:pPr marL="285750" lvl="3" indent="-285750">
              <a:buFont typeface="Arial" panose="020B0604020202020204" pitchFamily="34" charset="0"/>
              <a:buChar char="•"/>
            </a:pPr>
            <a:r>
              <a:rPr lang="en-ZA" sz="1400" dirty="0"/>
              <a:t>–	</a:t>
            </a:r>
            <a:r>
              <a:rPr lang="en-ZA" sz="1400" dirty="0" err="1"/>
              <a:t>Stikland</a:t>
            </a:r>
            <a:r>
              <a:rPr lang="en-ZA" sz="1400" dirty="0"/>
              <a:t> Hospital</a:t>
            </a:r>
          </a:p>
          <a:p>
            <a:pPr marL="285750" lvl="3" indent="-285750">
              <a:buFont typeface="Arial" panose="020B0604020202020204" pitchFamily="34" charset="0"/>
              <a:buChar char="•"/>
            </a:pPr>
            <a:r>
              <a:rPr lang="en-ZA" sz="1400" dirty="0"/>
              <a:t>–	Tygerberg Hospital</a:t>
            </a:r>
          </a:p>
          <a:p>
            <a:pPr marL="285750" lvl="3" indent="-285750">
              <a:buFont typeface="Arial" panose="020B0604020202020204" pitchFamily="34" charset="0"/>
              <a:buChar char="•"/>
            </a:pPr>
            <a:r>
              <a:rPr lang="en-ZA" sz="1400" dirty="0"/>
              <a:t>–	Karl Bremer Hospital</a:t>
            </a:r>
          </a:p>
          <a:p>
            <a:pPr marL="285750" lvl="3" indent="-285750">
              <a:buFont typeface="Arial" panose="020B0604020202020204" pitchFamily="34" charset="0"/>
              <a:buChar char="•"/>
            </a:pPr>
            <a:r>
              <a:rPr lang="en-ZA" sz="1400" dirty="0"/>
              <a:t>–	Red Cross Children’s Hospital</a:t>
            </a:r>
          </a:p>
          <a:p>
            <a:pPr marL="285750" lvl="3" indent="-285750">
              <a:buFont typeface="Arial" panose="020B0604020202020204" pitchFamily="34" charset="0"/>
              <a:buChar char="•"/>
            </a:pPr>
            <a:r>
              <a:rPr lang="en-ZA" sz="1400" dirty="0"/>
              <a:t>–	Mowbray Maternity Hospital</a:t>
            </a:r>
          </a:p>
          <a:p>
            <a:pPr marL="285750" lvl="3" indent="-285750">
              <a:buFont typeface="Arial" panose="020B0604020202020204" pitchFamily="34" charset="0"/>
              <a:buChar char="•"/>
            </a:pPr>
            <a:r>
              <a:rPr lang="en-ZA" sz="1400" dirty="0"/>
              <a:t>–	Knysna Hospital</a:t>
            </a:r>
          </a:p>
          <a:p>
            <a:pPr marL="285750" lvl="3" indent="-285750">
              <a:buFont typeface="Arial" panose="020B0604020202020204" pitchFamily="34" charset="0"/>
              <a:buChar char="•"/>
            </a:pPr>
            <a:r>
              <a:rPr lang="en-ZA" sz="1400" dirty="0"/>
              <a:t>–	Vredendal Hospital </a:t>
            </a:r>
          </a:p>
          <a:p>
            <a:pPr marL="285750" lvl="3" indent="-285750">
              <a:buFont typeface="Arial" panose="020B0604020202020204" pitchFamily="34" charset="0"/>
              <a:buChar char="•"/>
            </a:pPr>
            <a:r>
              <a:rPr lang="en-ZA" sz="1400" dirty="0"/>
              <a:t>–	Beaufort West Hospital</a:t>
            </a:r>
          </a:p>
          <a:p>
            <a:pPr marL="285750" lvl="3" indent="-285750">
              <a:buFont typeface="Arial" panose="020B0604020202020204" pitchFamily="34" charset="0"/>
              <a:buChar char="•"/>
            </a:pPr>
            <a:r>
              <a:rPr lang="en-ZA" sz="1400" dirty="0"/>
              <a:t>–	Paarl Hospital </a:t>
            </a:r>
          </a:p>
          <a:p>
            <a:pPr marL="285750" lvl="3" indent="-285750">
              <a:buFont typeface="Arial" panose="020B0604020202020204" pitchFamily="34" charset="0"/>
              <a:buChar char="•"/>
            </a:pPr>
            <a:r>
              <a:rPr lang="en-ZA" sz="1400" dirty="0"/>
              <a:t>–	Stellenbosch Hospital</a:t>
            </a:r>
          </a:p>
          <a:p>
            <a:pPr marL="285750" lvl="3" indent="-285750">
              <a:buFont typeface="Arial" panose="020B0604020202020204" pitchFamily="34" charset="0"/>
              <a:buChar char="•"/>
            </a:pPr>
            <a:r>
              <a:rPr lang="en-ZA" sz="1400" dirty="0"/>
              <a:t>–	Lentegeur precinct (Hospital, Laundry, 	Mitchells Plain Hospital)</a:t>
            </a:r>
          </a:p>
          <a:p>
            <a:pPr marL="285750" lvl="3" indent="-285750">
              <a:buFont typeface="Arial" panose="020B0604020202020204" pitchFamily="34" charset="0"/>
              <a:buChar char="•"/>
            </a:pPr>
            <a:r>
              <a:rPr lang="en-ZA" sz="1400" dirty="0"/>
              <a:t>–	</a:t>
            </a:r>
            <a:r>
              <a:rPr lang="en-ZA" sz="1400" dirty="0" err="1"/>
              <a:t>Brewelskloof</a:t>
            </a:r>
            <a:r>
              <a:rPr lang="en-ZA" sz="1400" dirty="0"/>
              <a:t> Hospital</a:t>
            </a:r>
          </a:p>
          <a:p>
            <a:pPr marL="285750" lvl="3" indent="-285750">
              <a:buFont typeface="Arial" panose="020B0604020202020204" pitchFamily="34" charset="0"/>
              <a:buChar char="•"/>
            </a:pPr>
            <a:r>
              <a:rPr lang="en-ZA" sz="1400" dirty="0"/>
              <a:t>–	Caledon Hospital</a:t>
            </a:r>
          </a:p>
          <a:p>
            <a:pPr marL="285750" lvl="3" indent="-285750">
              <a:buFont typeface="Arial" panose="020B0604020202020204" pitchFamily="34" charset="0"/>
              <a:buChar char="•"/>
            </a:pPr>
            <a:r>
              <a:rPr lang="en-ZA" sz="1400" dirty="0"/>
              <a:t>–	Worcester Hospital &amp; </a:t>
            </a:r>
            <a:r>
              <a:rPr lang="en-ZA" sz="1400" dirty="0" err="1"/>
              <a:t>Brewelskloof</a:t>
            </a:r>
            <a:r>
              <a:rPr lang="en-ZA" sz="1400" dirty="0"/>
              <a:t> Hospital</a:t>
            </a:r>
          </a:p>
          <a:p>
            <a:pPr marL="0" lvl="1" indent="0">
              <a:lnSpc>
                <a:spcPct val="90000"/>
              </a:lnSpc>
              <a:buNone/>
            </a:pPr>
            <a:r>
              <a:rPr lang="en-ZA" b="1" dirty="0">
                <a:solidFill>
                  <a:prstClr val="black"/>
                </a:solidFill>
              </a:rPr>
              <a:t>Timeline: Ground water to be utilised in Part A facilities by 31 March 2018</a:t>
            </a:r>
          </a:p>
          <a:p>
            <a:pPr marL="0" lvl="1" indent="0">
              <a:lnSpc>
                <a:spcPct val="90000"/>
              </a:lnSpc>
              <a:buNone/>
            </a:pPr>
            <a:r>
              <a:rPr lang="en-ZA" b="1" dirty="0">
                <a:solidFill>
                  <a:prstClr val="black"/>
                </a:solidFill>
              </a:rPr>
              <a:t>Municipal infrastructure solutions: </a:t>
            </a:r>
            <a:r>
              <a:rPr lang="en-ZA" dirty="0">
                <a:solidFill>
                  <a:prstClr val="black"/>
                </a:solidFill>
              </a:rPr>
              <a:t>Ladismith</a:t>
            </a:r>
          </a:p>
          <a:p>
            <a:pPr marL="0" lvl="1" indent="0">
              <a:lnSpc>
                <a:spcPct val="90000"/>
              </a:lnSpc>
              <a:buNone/>
            </a:pPr>
            <a:r>
              <a:rPr lang="en-ZA" b="1" dirty="0">
                <a:solidFill>
                  <a:prstClr val="black"/>
                </a:solidFill>
              </a:rPr>
              <a:t>Water solutions in progress: </a:t>
            </a:r>
            <a:r>
              <a:rPr lang="en-ZA" sz="1400" dirty="0"/>
              <a:t>GSH</a:t>
            </a:r>
          </a:p>
        </p:txBody>
      </p:sp>
    </p:spTree>
    <p:custDataLst>
      <p:tags r:id="rId1"/>
    </p:custDataLst>
    <p:extLst>
      <p:ext uri="{BB962C8B-B14F-4D97-AF65-F5344CB8AC3E}">
        <p14:creationId xmlns:p14="http://schemas.microsoft.com/office/powerpoint/2010/main" val="390884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WCG Groundwater Programme – WCGH Progress (PART B)</a:t>
            </a:r>
          </a:p>
        </p:txBody>
      </p:sp>
      <p:sp>
        <p:nvSpPr>
          <p:cNvPr id="10" name="Text Placeholder 9"/>
          <p:cNvSpPr>
            <a:spLocks noGrp="1"/>
          </p:cNvSpPr>
          <p:nvPr>
            <p:ph type="body" sz="quarter" idx="15"/>
          </p:nvPr>
        </p:nvSpPr>
        <p:spPr>
          <a:xfrm>
            <a:off x="283574" y="980728"/>
            <a:ext cx="4060701" cy="5487422"/>
          </a:xfrm>
        </p:spPr>
        <p:txBody>
          <a:bodyPr>
            <a:normAutofit lnSpcReduction="10000"/>
          </a:bodyPr>
          <a:lstStyle/>
          <a:p>
            <a:r>
              <a:rPr lang="en-GB" sz="1700" dirty="0"/>
              <a:t>Health Facilities (PART B: priority 3 and 4 facilities at high risk)</a:t>
            </a:r>
          </a:p>
          <a:p>
            <a:pPr lvl="1"/>
            <a:r>
              <a:rPr lang="en-GB" sz="1200" dirty="0">
                <a:solidFill>
                  <a:prstClr val="black"/>
                </a:solidFill>
              </a:rPr>
              <a:t>Metro</a:t>
            </a:r>
          </a:p>
          <a:p>
            <a:pPr marL="408600" lvl="2" indent="-228600">
              <a:buClr>
                <a:srgbClr val="998F86"/>
              </a:buClr>
              <a:buFont typeface="+mj-lt"/>
              <a:buAutoNum type="arabicPeriod"/>
            </a:pPr>
            <a:r>
              <a:rPr lang="en-GB" sz="1200" dirty="0">
                <a:solidFill>
                  <a:prstClr val="black"/>
                </a:solidFill>
              </a:rPr>
              <a:t>Victoria Hospital</a:t>
            </a:r>
          </a:p>
          <a:p>
            <a:pPr marL="408600" lvl="2" indent="-228600">
              <a:buClr>
                <a:srgbClr val="998F86"/>
              </a:buClr>
              <a:buFont typeface="+mj-lt"/>
              <a:buAutoNum type="arabicPeriod"/>
            </a:pPr>
            <a:r>
              <a:rPr lang="en-GB" sz="1200" dirty="0">
                <a:solidFill>
                  <a:prstClr val="black"/>
                </a:solidFill>
              </a:rPr>
              <a:t>Khayelitsha Hospital </a:t>
            </a:r>
          </a:p>
          <a:p>
            <a:pPr marL="408600" lvl="2" indent="-228600">
              <a:buClr>
                <a:srgbClr val="998F86"/>
              </a:buClr>
              <a:buFont typeface="+mj-lt"/>
              <a:buAutoNum type="arabicPeriod"/>
            </a:pPr>
            <a:r>
              <a:rPr lang="en-GB" sz="1200" dirty="0" err="1">
                <a:solidFill>
                  <a:prstClr val="black"/>
                </a:solidFill>
              </a:rPr>
              <a:t>Helderberg</a:t>
            </a:r>
            <a:r>
              <a:rPr lang="en-GB" sz="1200" dirty="0">
                <a:solidFill>
                  <a:prstClr val="black"/>
                </a:solidFill>
              </a:rPr>
              <a:t> Hospital</a:t>
            </a:r>
          </a:p>
          <a:p>
            <a:pPr marL="408600" lvl="2" indent="-228600">
              <a:buClr>
                <a:srgbClr val="998F86"/>
              </a:buClr>
              <a:buFont typeface="+mj-lt"/>
              <a:buAutoNum type="arabicPeriod"/>
            </a:pPr>
            <a:r>
              <a:rPr lang="en-GB" sz="1200" dirty="0" err="1">
                <a:solidFill>
                  <a:prstClr val="black"/>
                </a:solidFill>
              </a:rPr>
              <a:t>Eerste</a:t>
            </a:r>
            <a:r>
              <a:rPr lang="en-GB" sz="1200" dirty="0">
                <a:solidFill>
                  <a:prstClr val="black"/>
                </a:solidFill>
              </a:rPr>
              <a:t> River Hospital</a:t>
            </a:r>
          </a:p>
          <a:p>
            <a:pPr marL="408600" lvl="2" indent="-228600">
              <a:buClr>
                <a:srgbClr val="998F86"/>
              </a:buClr>
              <a:buFont typeface="+mj-lt"/>
              <a:buAutoNum type="arabicPeriod"/>
            </a:pPr>
            <a:r>
              <a:rPr lang="en-GB" sz="1200" dirty="0">
                <a:solidFill>
                  <a:prstClr val="black"/>
                </a:solidFill>
              </a:rPr>
              <a:t>False Bay Hospital</a:t>
            </a:r>
          </a:p>
          <a:p>
            <a:pPr marL="408600" lvl="2" indent="-228600">
              <a:buClr>
                <a:srgbClr val="998F86"/>
              </a:buClr>
              <a:buFont typeface="+mj-lt"/>
              <a:buAutoNum type="arabicPeriod"/>
            </a:pPr>
            <a:r>
              <a:rPr lang="en-GB" sz="1200" dirty="0" err="1">
                <a:solidFill>
                  <a:prstClr val="black"/>
                </a:solidFill>
              </a:rPr>
              <a:t>Stikland</a:t>
            </a:r>
            <a:r>
              <a:rPr lang="en-GB" sz="1200" dirty="0">
                <a:solidFill>
                  <a:prstClr val="black"/>
                </a:solidFill>
              </a:rPr>
              <a:t> Hospital</a:t>
            </a:r>
          </a:p>
          <a:p>
            <a:pPr marL="408600" lvl="2" indent="-228600">
              <a:buClr>
                <a:srgbClr val="998F86"/>
              </a:buClr>
              <a:buFont typeface="+mj-lt"/>
              <a:buAutoNum type="arabicPeriod"/>
            </a:pPr>
            <a:r>
              <a:rPr lang="en-GB" sz="1200" dirty="0" err="1">
                <a:solidFill>
                  <a:prstClr val="black"/>
                </a:solidFill>
              </a:rPr>
              <a:t>Wesfleur</a:t>
            </a:r>
            <a:r>
              <a:rPr lang="en-GB" sz="1200" dirty="0">
                <a:solidFill>
                  <a:prstClr val="black"/>
                </a:solidFill>
              </a:rPr>
              <a:t> Hospital</a:t>
            </a:r>
          </a:p>
          <a:p>
            <a:pPr marL="408600" lvl="2" indent="-228600">
              <a:buClr>
                <a:srgbClr val="998F86"/>
              </a:buClr>
              <a:buFont typeface="+mj-lt"/>
              <a:buAutoNum type="arabicPeriod"/>
            </a:pPr>
            <a:r>
              <a:rPr lang="en-GB" sz="1200" dirty="0">
                <a:solidFill>
                  <a:prstClr val="black"/>
                </a:solidFill>
              </a:rPr>
              <a:t>Alexandra Hospital</a:t>
            </a:r>
          </a:p>
          <a:p>
            <a:pPr marL="408600" lvl="2" indent="-228600">
              <a:buClr>
                <a:srgbClr val="998F86"/>
              </a:buClr>
              <a:buFont typeface="+mj-lt"/>
              <a:buAutoNum type="arabicPeriod"/>
            </a:pPr>
            <a:r>
              <a:rPr lang="en-GB" sz="1200" dirty="0">
                <a:solidFill>
                  <a:prstClr val="black"/>
                </a:solidFill>
              </a:rPr>
              <a:t>Lentegeur Hospital</a:t>
            </a:r>
          </a:p>
          <a:p>
            <a:pPr marL="408600" lvl="2" indent="-228600">
              <a:buClr>
                <a:srgbClr val="998F86"/>
              </a:buClr>
              <a:buFont typeface="+mj-lt"/>
              <a:buAutoNum type="arabicPeriod"/>
            </a:pPr>
            <a:r>
              <a:rPr lang="en-GB" sz="1200" dirty="0" err="1">
                <a:solidFill>
                  <a:prstClr val="black"/>
                </a:solidFill>
              </a:rPr>
              <a:t>Valkenberg</a:t>
            </a:r>
            <a:r>
              <a:rPr lang="en-GB" sz="1200" dirty="0">
                <a:solidFill>
                  <a:prstClr val="black"/>
                </a:solidFill>
              </a:rPr>
              <a:t> Hospital</a:t>
            </a:r>
          </a:p>
          <a:p>
            <a:pPr marL="408600" lvl="2" indent="-228600">
              <a:buClr>
                <a:srgbClr val="998F86"/>
              </a:buClr>
              <a:buFont typeface="+mj-lt"/>
              <a:buAutoNum type="arabicPeriod"/>
            </a:pPr>
            <a:r>
              <a:rPr lang="en-GB" sz="1200" dirty="0">
                <a:solidFill>
                  <a:prstClr val="black"/>
                </a:solidFill>
              </a:rPr>
              <a:t>Brooklyn Chest Hospital</a:t>
            </a:r>
          </a:p>
          <a:p>
            <a:pPr marL="408600" lvl="2" indent="-228600">
              <a:buClr>
                <a:srgbClr val="998F86"/>
              </a:buClr>
              <a:buFont typeface="+mj-lt"/>
              <a:buAutoNum type="arabicPeriod"/>
            </a:pPr>
            <a:r>
              <a:rPr lang="en-GB" sz="1200" dirty="0">
                <a:solidFill>
                  <a:prstClr val="black"/>
                </a:solidFill>
              </a:rPr>
              <a:t>DP Marais Hospital</a:t>
            </a:r>
          </a:p>
          <a:p>
            <a:pPr marL="408600" lvl="2" indent="-228600">
              <a:buClr>
                <a:srgbClr val="998F86"/>
              </a:buClr>
              <a:buFont typeface="+mj-lt"/>
              <a:buAutoNum type="arabicPeriod"/>
            </a:pPr>
            <a:r>
              <a:rPr lang="en-US" sz="1200" dirty="0" err="1">
                <a:solidFill>
                  <a:prstClr val="black"/>
                </a:solidFill>
              </a:rPr>
              <a:t>Heideveld</a:t>
            </a:r>
            <a:r>
              <a:rPr lang="en-US" sz="1200" dirty="0">
                <a:solidFill>
                  <a:prstClr val="black"/>
                </a:solidFill>
              </a:rPr>
              <a:t> </a:t>
            </a:r>
            <a:r>
              <a:rPr lang="en-US" sz="1200" dirty="0" err="1">
                <a:solidFill>
                  <a:prstClr val="black"/>
                </a:solidFill>
              </a:rPr>
              <a:t>CHC</a:t>
            </a:r>
            <a:r>
              <a:rPr lang="en-US" sz="1200" dirty="0">
                <a:solidFill>
                  <a:prstClr val="black"/>
                </a:solidFill>
              </a:rPr>
              <a:t> &amp; EC</a:t>
            </a:r>
          </a:p>
          <a:p>
            <a:pPr marL="408600" lvl="2" indent="-228600">
              <a:buClr>
                <a:srgbClr val="998F86"/>
              </a:buClr>
              <a:buFont typeface="+mj-lt"/>
              <a:buAutoNum type="arabicPeriod"/>
            </a:pPr>
            <a:r>
              <a:rPr lang="en-US" sz="1200" dirty="0">
                <a:solidFill>
                  <a:prstClr val="black"/>
                </a:solidFill>
              </a:rPr>
              <a:t>Khayelitsha (Site B) </a:t>
            </a:r>
            <a:r>
              <a:rPr lang="en-US" sz="1200" dirty="0" err="1">
                <a:solidFill>
                  <a:prstClr val="black"/>
                </a:solidFill>
              </a:rPr>
              <a:t>CHC</a:t>
            </a:r>
            <a:endParaRPr lang="en-US" sz="1200" dirty="0">
              <a:solidFill>
                <a:prstClr val="black"/>
              </a:solidFill>
            </a:endParaRPr>
          </a:p>
          <a:p>
            <a:pPr marL="408600" lvl="2" indent="-228600">
              <a:buClr>
                <a:srgbClr val="998F86"/>
              </a:buClr>
              <a:buFont typeface="+mj-lt"/>
              <a:buAutoNum type="arabicPeriod"/>
            </a:pPr>
            <a:r>
              <a:rPr lang="en-US" sz="1200" dirty="0">
                <a:solidFill>
                  <a:prstClr val="black"/>
                </a:solidFill>
              </a:rPr>
              <a:t>Mitchell’s Plain </a:t>
            </a:r>
            <a:r>
              <a:rPr lang="en-US" sz="1200" dirty="0" err="1">
                <a:solidFill>
                  <a:prstClr val="black"/>
                </a:solidFill>
              </a:rPr>
              <a:t>CHC</a:t>
            </a:r>
            <a:endParaRPr lang="en-US" sz="1200" dirty="0">
              <a:solidFill>
                <a:prstClr val="black"/>
              </a:solidFill>
            </a:endParaRPr>
          </a:p>
          <a:p>
            <a:pPr marL="408600" lvl="2" indent="-228600">
              <a:buClr>
                <a:srgbClr val="998F86"/>
              </a:buClr>
              <a:buFont typeface="+mj-lt"/>
              <a:buAutoNum type="arabicPeriod"/>
            </a:pPr>
            <a:r>
              <a:rPr lang="en-US" sz="1200" dirty="0">
                <a:solidFill>
                  <a:prstClr val="black"/>
                </a:solidFill>
              </a:rPr>
              <a:t>Delft </a:t>
            </a:r>
            <a:r>
              <a:rPr lang="en-US" sz="1200" dirty="0" err="1">
                <a:solidFill>
                  <a:prstClr val="black"/>
                </a:solidFill>
              </a:rPr>
              <a:t>CHC</a:t>
            </a:r>
            <a:endParaRPr lang="en-US" sz="1200" dirty="0">
              <a:solidFill>
                <a:prstClr val="black"/>
              </a:solidFill>
            </a:endParaRPr>
          </a:p>
          <a:p>
            <a:pPr marL="408600" lvl="2" indent="-228600">
              <a:buClr>
                <a:srgbClr val="998F86"/>
              </a:buClr>
              <a:buFont typeface="+mj-lt"/>
              <a:buAutoNum type="arabicPeriod"/>
            </a:pPr>
            <a:r>
              <a:rPr lang="en-US" sz="1200" dirty="0">
                <a:solidFill>
                  <a:prstClr val="black"/>
                </a:solidFill>
              </a:rPr>
              <a:t>Michael </a:t>
            </a:r>
            <a:r>
              <a:rPr lang="en-US" sz="1200" dirty="0" err="1">
                <a:solidFill>
                  <a:prstClr val="black"/>
                </a:solidFill>
              </a:rPr>
              <a:t>Mapongwana</a:t>
            </a:r>
            <a:r>
              <a:rPr lang="en-US" sz="1200" dirty="0">
                <a:solidFill>
                  <a:prstClr val="black"/>
                </a:solidFill>
              </a:rPr>
              <a:t> CDC</a:t>
            </a:r>
          </a:p>
          <a:p>
            <a:pPr marL="408600" lvl="2" indent="-228600">
              <a:buClr>
                <a:srgbClr val="998F86"/>
              </a:buClr>
              <a:buFont typeface="+mj-lt"/>
              <a:buAutoNum type="arabicPeriod"/>
            </a:pPr>
            <a:r>
              <a:rPr lang="en-US" sz="1200" dirty="0" err="1">
                <a:solidFill>
                  <a:prstClr val="black"/>
                </a:solidFill>
              </a:rPr>
              <a:t>Kraaifontein</a:t>
            </a:r>
            <a:r>
              <a:rPr lang="en-US" sz="1200" dirty="0">
                <a:solidFill>
                  <a:prstClr val="black"/>
                </a:solidFill>
              </a:rPr>
              <a:t> </a:t>
            </a:r>
            <a:r>
              <a:rPr lang="en-US" sz="1200" dirty="0" err="1">
                <a:solidFill>
                  <a:prstClr val="black"/>
                </a:solidFill>
              </a:rPr>
              <a:t>CHC</a:t>
            </a:r>
            <a:endParaRPr lang="en-US" sz="1200" dirty="0">
              <a:solidFill>
                <a:prstClr val="black"/>
              </a:solidFill>
            </a:endParaRPr>
          </a:p>
          <a:p>
            <a:pPr marL="408600" lvl="2" indent="-228600">
              <a:buClr>
                <a:srgbClr val="998F86"/>
              </a:buClr>
              <a:buFont typeface="+mj-lt"/>
              <a:buAutoNum type="arabicPeriod"/>
            </a:pPr>
            <a:r>
              <a:rPr lang="en-US" sz="1200" dirty="0">
                <a:solidFill>
                  <a:prstClr val="black"/>
                </a:solidFill>
              </a:rPr>
              <a:t>Vanguard </a:t>
            </a:r>
            <a:r>
              <a:rPr lang="en-US" sz="1200" dirty="0" err="1">
                <a:solidFill>
                  <a:prstClr val="black"/>
                </a:solidFill>
              </a:rPr>
              <a:t>CHC</a:t>
            </a:r>
            <a:endParaRPr lang="en-US" sz="1200" dirty="0">
              <a:solidFill>
                <a:prstClr val="black"/>
              </a:solidFill>
            </a:endParaRPr>
          </a:p>
          <a:p>
            <a:pPr marL="408600" lvl="2" indent="-228600">
              <a:buClr>
                <a:srgbClr val="998F86"/>
              </a:buClr>
              <a:buFont typeface="+mj-lt"/>
              <a:buAutoNum type="arabicPeriod"/>
            </a:pPr>
            <a:r>
              <a:rPr lang="en-GB" sz="1200" dirty="0" err="1">
                <a:solidFill>
                  <a:prstClr val="black"/>
                </a:solidFill>
              </a:rPr>
              <a:t>Elsies</a:t>
            </a:r>
            <a:r>
              <a:rPr lang="en-GB" sz="1200" dirty="0">
                <a:solidFill>
                  <a:prstClr val="black"/>
                </a:solidFill>
              </a:rPr>
              <a:t> River </a:t>
            </a:r>
            <a:r>
              <a:rPr lang="en-GB" sz="1200" dirty="0" err="1">
                <a:solidFill>
                  <a:prstClr val="black"/>
                </a:solidFill>
              </a:rPr>
              <a:t>CHC</a:t>
            </a:r>
            <a:endParaRPr lang="en-GB" sz="1200" dirty="0">
              <a:solidFill>
                <a:prstClr val="black"/>
              </a:solidFill>
            </a:endParaRPr>
          </a:p>
          <a:p>
            <a:pPr marL="408600" lvl="2" indent="-228600">
              <a:buClr>
                <a:srgbClr val="998F86"/>
              </a:buClr>
              <a:buFont typeface="+mj-lt"/>
              <a:buAutoNum type="arabicPeriod"/>
            </a:pPr>
            <a:r>
              <a:rPr lang="en-GB" sz="1200" dirty="0">
                <a:solidFill>
                  <a:prstClr val="black"/>
                </a:solidFill>
              </a:rPr>
              <a:t>Retreat </a:t>
            </a:r>
            <a:r>
              <a:rPr lang="en-GB" sz="1200" dirty="0" err="1">
                <a:solidFill>
                  <a:prstClr val="black"/>
                </a:solidFill>
              </a:rPr>
              <a:t>CHC</a:t>
            </a:r>
            <a:endParaRPr lang="en-GB" sz="1200" dirty="0">
              <a:solidFill>
                <a:prstClr val="black"/>
              </a:solidFill>
            </a:endParaRPr>
          </a:p>
          <a:p>
            <a:pPr marL="408600" lvl="2" indent="-228600">
              <a:buClr>
                <a:srgbClr val="998F86"/>
              </a:buClr>
              <a:buFont typeface="+mj-lt"/>
              <a:buAutoNum type="arabicPeriod"/>
            </a:pPr>
            <a:r>
              <a:rPr lang="en-GB" sz="1200" dirty="0" err="1">
                <a:solidFill>
                  <a:prstClr val="black"/>
                </a:solidFill>
              </a:rPr>
              <a:t>Gugulethu</a:t>
            </a:r>
            <a:r>
              <a:rPr lang="en-GB" sz="1200" dirty="0">
                <a:solidFill>
                  <a:prstClr val="black"/>
                </a:solidFill>
              </a:rPr>
              <a:t> </a:t>
            </a:r>
            <a:r>
              <a:rPr lang="en-GB" sz="1200" dirty="0" err="1">
                <a:solidFill>
                  <a:prstClr val="black"/>
                </a:solidFill>
              </a:rPr>
              <a:t>CHC</a:t>
            </a:r>
            <a:endParaRPr lang="en-GB" sz="1200" dirty="0">
              <a:solidFill>
                <a:prstClr val="black"/>
              </a:solidFill>
            </a:endParaRPr>
          </a:p>
        </p:txBody>
      </p:sp>
      <p:sp>
        <p:nvSpPr>
          <p:cNvPr id="11" name="Footer Placeholder 10"/>
          <p:cNvSpPr>
            <a:spLocks noGrp="1"/>
          </p:cNvSpPr>
          <p:nvPr>
            <p:ph type="ftr" sz="quarter" idx="3"/>
          </p:nvPr>
        </p:nvSpPr>
        <p:spPr/>
        <p:txBody>
          <a:bodyPr/>
          <a:lstStyle/>
          <a:p>
            <a:r>
              <a:rPr lang="en-ZA"/>
              <a:t>Water Security Programme 30/01/18</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21</a:t>
            </a:fld>
            <a:endParaRPr lang="en-ZA" dirty="0"/>
          </a:p>
        </p:txBody>
      </p:sp>
      <p:sp>
        <p:nvSpPr>
          <p:cNvPr id="8" name="Text Placeholder 5"/>
          <p:cNvSpPr>
            <a:spLocks noGrp="1"/>
          </p:cNvSpPr>
          <p:nvPr>
            <p:ph type="body" sz="quarter" idx="4294967295"/>
          </p:nvPr>
        </p:nvSpPr>
        <p:spPr>
          <a:xfrm>
            <a:off x="5066302" y="1052736"/>
            <a:ext cx="4690274" cy="5832648"/>
          </a:xfrm>
          <a:prstGeom prst="rect">
            <a:avLst/>
          </a:prstGeom>
        </p:spPr>
        <p:txBody>
          <a:bodyPr>
            <a:noAutofit/>
          </a:bodyPr>
          <a:lstStyle/>
          <a:p>
            <a:pPr marL="0" lvl="1" indent="0">
              <a:lnSpc>
                <a:spcPct val="90000"/>
              </a:lnSpc>
              <a:buNone/>
            </a:pPr>
            <a:r>
              <a:rPr lang="en-ZA" b="1" dirty="0"/>
              <a:t>Sufficient ground water secured at:</a:t>
            </a:r>
          </a:p>
          <a:p>
            <a:pPr marL="285750" lvl="3" indent="-285750">
              <a:buFont typeface="Arial" panose="020B0604020202020204" pitchFamily="34" charset="0"/>
              <a:buChar char="•"/>
            </a:pPr>
            <a:r>
              <a:rPr lang="en-ZA" sz="1400" dirty="0"/>
              <a:t>–	</a:t>
            </a:r>
            <a:r>
              <a:rPr lang="en-ZA" sz="1400" dirty="0" err="1"/>
              <a:t>Sonstraal</a:t>
            </a:r>
            <a:r>
              <a:rPr lang="en-ZA" sz="1400" dirty="0"/>
              <a:t> Hospital</a:t>
            </a:r>
          </a:p>
          <a:p>
            <a:pPr marL="285750" lvl="3" indent="-285750">
              <a:buFont typeface="Arial" panose="020B0604020202020204" pitchFamily="34" charset="0"/>
              <a:buChar char="•"/>
            </a:pPr>
            <a:r>
              <a:rPr lang="en-ZA" sz="1400" dirty="0"/>
              <a:t>–	Michael </a:t>
            </a:r>
            <a:r>
              <a:rPr lang="en-ZA" sz="1400" dirty="0" err="1"/>
              <a:t>Mapongwana</a:t>
            </a:r>
            <a:r>
              <a:rPr lang="en-ZA" sz="1400" dirty="0"/>
              <a:t> Hospital</a:t>
            </a:r>
          </a:p>
          <a:p>
            <a:pPr marL="285750" lvl="3" indent="-285750">
              <a:lnSpc>
                <a:spcPct val="90000"/>
              </a:lnSpc>
              <a:buFont typeface="Arial" panose="020B0604020202020204" pitchFamily="34" charset="0"/>
              <a:buChar char="•"/>
            </a:pPr>
            <a:r>
              <a:rPr lang="en-ZA" sz="1400" dirty="0"/>
              <a:t>–	</a:t>
            </a:r>
            <a:r>
              <a:rPr lang="en-ZA" sz="1400" dirty="0" err="1"/>
              <a:t>Kraaifontein</a:t>
            </a:r>
            <a:r>
              <a:rPr lang="en-ZA" sz="1400" dirty="0"/>
              <a:t> </a:t>
            </a:r>
            <a:r>
              <a:rPr lang="en-ZA" sz="1400" dirty="0" err="1"/>
              <a:t>CHC</a:t>
            </a:r>
            <a:endParaRPr lang="en-ZA" sz="1400" dirty="0"/>
          </a:p>
          <a:p>
            <a:pPr marL="285750" lvl="3" indent="-285750">
              <a:lnSpc>
                <a:spcPct val="90000"/>
              </a:lnSpc>
              <a:buFont typeface="Arial" panose="020B0604020202020204" pitchFamily="34" charset="0"/>
              <a:buChar char="•"/>
            </a:pPr>
            <a:r>
              <a:rPr lang="en-ZA" sz="1400" dirty="0"/>
              <a:t>–	</a:t>
            </a:r>
            <a:r>
              <a:rPr lang="en-ZA" sz="1400" dirty="0" err="1"/>
              <a:t>Eerste</a:t>
            </a:r>
            <a:r>
              <a:rPr lang="en-ZA" sz="1400" dirty="0"/>
              <a:t> River Hospital</a:t>
            </a:r>
          </a:p>
          <a:p>
            <a:pPr marL="285750" lvl="3" indent="-285750">
              <a:lnSpc>
                <a:spcPct val="90000"/>
              </a:lnSpc>
              <a:buFont typeface="Arial" panose="020B0604020202020204" pitchFamily="34" charset="0"/>
              <a:buChar char="•"/>
            </a:pPr>
            <a:r>
              <a:rPr lang="en-ZA" sz="1400" dirty="0"/>
              <a:t>–	</a:t>
            </a:r>
            <a:r>
              <a:rPr lang="en-ZA" sz="1400" dirty="0" err="1"/>
              <a:t>Piketberg</a:t>
            </a:r>
            <a:r>
              <a:rPr lang="en-ZA" sz="1400" dirty="0"/>
              <a:t> Hospital</a:t>
            </a:r>
          </a:p>
          <a:p>
            <a:pPr marL="285750" lvl="3" indent="-285750">
              <a:lnSpc>
                <a:spcPct val="90000"/>
              </a:lnSpc>
              <a:buFont typeface="Arial" panose="020B0604020202020204" pitchFamily="34" charset="0"/>
              <a:buChar char="•"/>
            </a:pPr>
            <a:r>
              <a:rPr lang="en-ZA" sz="1400" dirty="0"/>
              <a:t>–	False Bay Hospital</a:t>
            </a:r>
          </a:p>
          <a:p>
            <a:pPr marL="285750" lvl="3" indent="-285750">
              <a:lnSpc>
                <a:spcPct val="90000"/>
              </a:lnSpc>
              <a:buFont typeface="Arial" panose="020B0604020202020204" pitchFamily="34" charset="0"/>
              <a:buChar char="•"/>
            </a:pPr>
            <a:r>
              <a:rPr lang="en-ZA" sz="1400" dirty="0"/>
              <a:t>–	Mitchells Plain </a:t>
            </a:r>
            <a:r>
              <a:rPr lang="en-ZA" sz="1400" dirty="0" err="1"/>
              <a:t>CHC</a:t>
            </a:r>
            <a:endParaRPr lang="en-ZA" sz="1400" dirty="0"/>
          </a:p>
          <a:p>
            <a:pPr marL="285750" lvl="3" indent="-285750">
              <a:lnSpc>
                <a:spcPct val="90000"/>
              </a:lnSpc>
              <a:buFont typeface="Arial" panose="020B0604020202020204" pitchFamily="34" charset="0"/>
              <a:buChar char="•"/>
            </a:pPr>
            <a:r>
              <a:rPr lang="en-ZA" sz="1400" dirty="0"/>
              <a:t>–	Khayelitsha </a:t>
            </a:r>
            <a:r>
              <a:rPr lang="en-ZA" sz="1400" dirty="0" err="1"/>
              <a:t>CHC</a:t>
            </a:r>
            <a:endParaRPr lang="en-ZA" sz="1400" dirty="0"/>
          </a:p>
          <a:p>
            <a:pPr marL="285750" lvl="3" indent="-285750">
              <a:lnSpc>
                <a:spcPct val="90000"/>
              </a:lnSpc>
              <a:buFont typeface="Arial" panose="020B0604020202020204" pitchFamily="34" charset="0"/>
              <a:buChar char="•"/>
            </a:pPr>
            <a:r>
              <a:rPr lang="en-ZA" sz="1400" dirty="0"/>
              <a:t>–	Khayelitsha Hospital</a:t>
            </a:r>
          </a:p>
          <a:p>
            <a:pPr marL="285750" lvl="3" indent="-285750">
              <a:lnSpc>
                <a:spcPct val="90000"/>
              </a:lnSpc>
              <a:buFont typeface="Arial" panose="020B0604020202020204" pitchFamily="34" charset="0"/>
              <a:buChar char="•"/>
            </a:pPr>
            <a:r>
              <a:rPr lang="en-ZA" sz="1400" dirty="0"/>
              <a:t>–	Michael </a:t>
            </a:r>
            <a:r>
              <a:rPr lang="en-ZA" sz="1400" dirty="0" err="1"/>
              <a:t>Mapongwana</a:t>
            </a:r>
            <a:r>
              <a:rPr lang="en-ZA" sz="1400" dirty="0"/>
              <a:t> CDC</a:t>
            </a:r>
          </a:p>
          <a:p>
            <a:pPr marL="285750" lvl="3" indent="-285750">
              <a:lnSpc>
                <a:spcPct val="90000"/>
              </a:lnSpc>
              <a:buFont typeface="Arial" panose="020B0604020202020204" pitchFamily="34" charset="0"/>
              <a:buChar char="•"/>
            </a:pPr>
            <a:r>
              <a:rPr lang="en-ZA" sz="1400" dirty="0"/>
              <a:t>–	Alexandra Hospital</a:t>
            </a:r>
          </a:p>
          <a:p>
            <a:pPr marL="285750" lvl="3" indent="-285750">
              <a:lnSpc>
                <a:spcPct val="90000"/>
              </a:lnSpc>
              <a:buFont typeface="Arial" panose="020B0604020202020204" pitchFamily="34" charset="0"/>
              <a:buChar char="•"/>
            </a:pPr>
            <a:r>
              <a:rPr lang="en-ZA" sz="1400" dirty="0"/>
              <a:t>–	</a:t>
            </a:r>
            <a:r>
              <a:rPr lang="en-ZA" sz="1400" dirty="0" err="1"/>
              <a:t>Elsies</a:t>
            </a:r>
            <a:r>
              <a:rPr lang="en-ZA" sz="1400" dirty="0"/>
              <a:t> River </a:t>
            </a:r>
            <a:r>
              <a:rPr lang="en-ZA" sz="1400" dirty="0" err="1"/>
              <a:t>CHC</a:t>
            </a:r>
            <a:endParaRPr lang="en-ZA" sz="1400" dirty="0"/>
          </a:p>
          <a:p>
            <a:pPr marL="285750" lvl="3" indent="-285750">
              <a:lnSpc>
                <a:spcPct val="90000"/>
              </a:lnSpc>
              <a:buFont typeface="Arial" panose="020B0604020202020204" pitchFamily="34" charset="0"/>
              <a:buChar char="•"/>
            </a:pPr>
            <a:r>
              <a:rPr lang="en-ZA" sz="1400" dirty="0"/>
              <a:t>–	Victoria Hospital</a:t>
            </a:r>
          </a:p>
          <a:p>
            <a:pPr marL="0" lvl="1" indent="0">
              <a:lnSpc>
                <a:spcPct val="90000"/>
              </a:lnSpc>
              <a:buNone/>
            </a:pPr>
            <a:endParaRPr lang="en-ZA" b="1" dirty="0">
              <a:solidFill>
                <a:prstClr val="black"/>
              </a:solidFill>
            </a:endParaRPr>
          </a:p>
          <a:p>
            <a:pPr marL="0" lvl="1" indent="0">
              <a:lnSpc>
                <a:spcPct val="90000"/>
              </a:lnSpc>
              <a:buNone/>
            </a:pPr>
            <a:r>
              <a:rPr lang="en-ZA" b="1" dirty="0">
                <a:solidFill>
                  <a:prstClr val="black"/>
                </a:solidFill>
              </a:rPr>
              <a:t>Timeline: Ground water to be utilised </a:t>
            </a:r>
          </a:p>
          <a:p>
            <a:pPr marL="0" lvl="1" indent="0">
              <a:lnSpc>
                <a:spcPct val="90000"/>
              </a:lnSpc>
              <a:buNone/>
            </a:pPr>
            <a:r>
              <a:rPr lang="en-ZA" b="1" dirty="0">
                <a:solidFill>
                  <a:prstClr val="black"/>
                </a:solidFill>
              </a:rPr>
              <a:t>in Part B facilities by 30 June 2018</a:t>
            </a:r>
          </a:p>
          <a:p>
            <a:pPr marL="0" lvl="1" indent="0">
              <a:lnSpc>
                <a:spcPct val="90000"/>
              </a:lnSpc>
              <a:buNone/>
            </a:pPr>
            <a:endParaRPr lang="en-ZA" b="1" dirty="0">
              <a:solidFill>
                <a:prstClr val="black"/>
              </a:solidFill>
            </a:endParaRPr>
          </a:p>
          <a:p>
            <a:pPr marL="0" lvl="1" indent="0">
              <a:lnSpc>
                <a:spcPct val="90000"/>
              </a:lnSpc>
              <a:buNone/>
            </a:pPr>
            <a:r>
              <a:rPr lang="en-ZA" b="1" dirty="0">
                <a:solidFill>
                  <a:prstClr val="black"/>
                </a:solidFill>
              </a:rPr>
              <a:t>Municipal infrastructure solutions: </a:t>
            </a:r>
          </a:p>
          <a:p>
            <a:pPr marL="0" lvl="1" indent="0">
              <a:lnSpc>
                <a:spcPct val="90000"/>
              </a:lnSpc>
              <a:buNone/>
            </a:pPr>
            <a:r>
              <a:rPr lang="en-ZA" dirty="0">
                <a:solidFill>
                  <a:prstClr val="black"/>
                </a:solidFill>
              </a:rPr>
              <a:t>Vredenburg</a:t>
            </a:r>
          </a:p>
          <a:p>
            <a:pPr marL="0" lvl="1" indent="0">
              <a:lnSpc>
                <a:spcPct val="90000"/>
              </a:lnSpc>
              <a:buNone/>
            </a:pPr>
            <a:endParaRPr lang="en-ZA" b="1" dirty="0">
              <a:solidFill>
                <a:prstClr val="black"/>
              </a:solidFill>
            </a:endParaRPr>
          </a:p>
          <a:p>
            <a:pPr marL="285750" lvl="3" indent="-285750">
              <a:buFont typeface="Arial" panose="020B0604020202020204" pitchFamily="34" charset="0"/>
              <a:buChar char="•"/>
            </a:pPr>
            <a:endParaRPr lang="en-ZA" sz="1400" dirty="0"/>
          </a:p>
          <a:p>
            <a:pPr lvl="3"/>
            <a:endParaRPr lang="en-ZA" sz="1400" dirty="0"/>
          </a:p>
        </p:txBody>
      </p:sp>
      <p:sp>
        <p:nvSpPr>
          <p:cNvPr id="7" name="Text Placeholder 9"/>
          <p:cNvSpPr>
            <a:spLocks noGrp="1"/>
          </p:cNvSpPr>
          <p:nvPr>
            <p:ph type="body" sz="quarter" idx="15"/>
          </p:nvPr>
        </p:nvSpPr>
        <p:spPr>
          <a:xfrm>
            <a:off x="2771800" y="3844621"/>
            <a:ext cx="2664296" cy="2870662"/>
          </a:xfrm>
        </p:spPr>
        <p:txBody>
          <a:bodyPr>
            <a:normAutofit/>
          </a:bodyPr>
          <a:lstStyle/>
          <a:p>
            <a:pPr lvl="1"/>
            <a:r>
              <a:rPr lang="en-GB" sz="1200" dirty="0"/>
              <a:t>Rural</a:t>
            </a:r>
          </a:p>
          <a:p>
            <a:pPr marL="408600" lvl="2" indent="-228600">
              <a:buFont typeface="+mj-lt"/>
              <a:buAutoNum type="arabicPeriod" startAt="23"/>
            </a:pPr>
            <a:r>
              <a:rPr lang="en-GB" sz="1200" dirty="0"/>
              <a:t>Ceres Hospital</a:t>
            </a:r>
          </a:p>
          <a:p>
            <a:pPr marL="408600" lvl="2" indent="-228600">
              <a:buFont typeface="+mj-lt"/>
              <a:buAutoNum type="arabicPeriod" startAt="23"/>
            </a:pPr>
            <a:r>
              <a:rPr lang="en-GB" sz="1200" dirty="0" err="1"/>
              <a:t>Piketberg</a:t>
            </a:r>
            <a:r>
              <a:rPr lang="en-GB" sz="1200" dirty="0"/>
              <a:t> Hospital</a:t>
            </a:r>
          </a:p>
          <a:p>
            <a:pPr marL="408600" lvl="2" indent="-228600">
              <a:buFont typeface="+mj-lt"/>
              <a:buAutoNum type="arabicPeriod" startAt="23"/>
            </a:pPr>
            <a:r>
              <a:rPr lang="en-GB" sz="1200" dirty="0"/>
              <a:t>Montagu Hospital</a:t>
            </a:r>
          </a:p>
          <a:p>
            <a:pPr marL="408600" lvl="2" indent="-228600">
              <a:buFont typeface="+mj-lt"/>
              <a:buAutoNum type="arabicPeriod" startAt="23"/>
            </a:pPr>
            <a:r>
              <a:rPr lang="en-GB" sz="1200" dirty="0" err="1"/>
              <a:t>Murraysburg</a:t>
            </a:r>
            <a:r>
              <a:rPr lang="en-GB" sz="1200" dirty="0"/>
              <a:t> Hospital</a:t>
            </a:r>
          </a:p>
          <a:p>
            <a:pPr marL="408600" lvl="2" indent="-228600">
              <a:buFont typeface="+mj-lt"/>
              <a:buAutoNum type="arabicPeriod" startAt="23"/>
            </a:pPr>
            <a:r>
              <a:rPr lang="en-GB" sz="1200" dirty="0"/>
              <a:t>Prince Albert Hospital</a:t>
            </a:r>
          </a:p>
          <a:p>
            <a:pPr marL="408600" lvl="2" indent="-228600">
              <a:buFont typeface="+mj-lt"/>
              <a:buAutoNum type="arabicPeriod" startAt="23"/>
            </a:pPr>
            <a:r>
              <a:rPr lang="en-GB" sz="1200" dirty="0"/>
              <a:t>Robertson Hospital</a:t>
            </a:r>
          </a:p>
          <a:p>
            <a:pPr marL="408600" lvl="2" indent="-228600">
              <a:buFont typeface="+mj-lt"/>
              <a:buAutoNum type="arabicPeriod" startAt="23"/>
            </a:pPr>
            <a:r>
              <a:rPr lang="en-GB" sz="1200" dirty="0" err="1"/>
              <a:t>Swartland</a:t>
            </a:r>
            <a:r>
              <a:rPr lang="en-GB" sz="1200" dirty="0"/>
              <a:t> Hospital</a:t>
            </a:r>
          </a:p>
          <a:p>
            <a:pPr marL="408600" lvl="2" indent="-228600">
              <a:buFont typeface="+mj-lt"/>
              <a:buAutoNum type="arabicPeriod" startAt="23"/>
            </a:pPr>
            <a:r>
              <a:rPr lang="en-GB" sz="1200" dirty="0" err="1"/>
              <a:t>Vredenburg</a:t>
            </a:r>
            <a:r>
              <a:rPr lang="en-GB" sz="1200" dirty="0"/>
              <a:t> Hospital</a:t>
            </a:r>
          </a:p>
          <a:p>
            <a:pPr marL="408600" lvl="2" indent="-228600">
              <a:buFont typeface="+mj-lt"/>
              <a:buAutoNum type="arabicPeriod" startAt="23"/>
            </a:pPr>
            <a:r>
              <a:rPr lang="en-GB" sz="1200" dirty="0" err="1"/>
              <a:t>Malmesbury</a:t>
            </a:r>
            <a:r>
              <a:rPr lang="en-GB" sz="1200" dirty="0"/>
              <a:t> ID Hospital</a:t>
            </a:r>
          </a:p>
          <a:p>
            <a:pPr marL="408600" lvl="2" indent="-228600">
              <a:buFont typeface="+mj-lt"/>
              <a:buAutoNum type="arabicPeriod" startAt="23"/>
            </a:pPr>
            <a:r>
              <a:rPr lang="en-GB" sz="1200" dirty="0" err="1"/>
              <a:t>Sonstraal</a:t>
            </a:r>
            <a:r>
              <a:rPr lang="en-GB" sz="1200" dirty="0"/>
              <a:t> Hospital</a:t>
            </a:r>
          </a:p>
          <a:p>
            <a:pPr lvl="2"/>
            <a:endParaRPr lang="en-GB" dirty="0"/>
          </a:p>
          <a:p>
            <a:pPr lvl="1"/>
            <a:endParaRPr lang="en-GB" dirty="0"/>
          </a:p>
          <a:p>
            <a:endParaRPr lang="en-GB" dirty="0"/>
          </a:p>
        </p:txBody>
      </p:sp>
    </p:spTree>
    <p:custDataLst>
      <p:tags r:id="rId1"/>
    </p:custDataLst>
    <p:extLst>
      <p:ext uri="{BB962C8B-B14F-4D97-AF65-F5344CB8AC3E}">
        <p14:creationId xmlns:p14="http://schemas.microsoft.com/office/powerpoint/2010/main" val="50877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WCG Groundwater Programme – WCGH PLAN (PART C)</a:t>
            </a:r>
          </a:p>
        </p:txBody>
      </p:sp>
      <p:sp>
        <p:nvSpPr>
          <p:cNvPr id="10" name="Text Placeholder 9"/>
          <p:cNvSpPr>
            <a:spLocks noGrp="1"/>
          </p:cNvSpPr>
          <p:nvPr>
            <p:ph type="body" sz="quarter" idx="15"/>
          </p:nvPr>
        </p:nvSpPr>
        <p:spPr>
          <a:xfrm>
            <a:off x="283574" y="980728"/>
            <a:ext cx="4060701" cy="5487422"/>
          </a:xfrm>
        </p:spPr>
        <p:txBody>
          <a:bodyPr>
            <a:normAutofit lnSpcReduction="10000"/>
          </a:bodyPr>
          <a:lstStyle/>
          <a:p>
            <a:r>
              <a:rPr lang="en-GB" sz="1700" dirty="0"/>
              <a:t>Health Facilities (PART C: high risk </a:t>
            </a:r>
            <a:r>
              <a:rPr lang="en-GB" sz="1700" dirty="0" err="1"/>
              <a:t>PHC</a:t>
            </a:r>
            <a:r>
              <a:rPr lang="en-GB" sz="1700" dirty="0"/>
              <a:t> facilities)</a:t>
            </a:r>
          </a:p>
          <a:p>
            <a:endParaRPr lang="en-GB" dirty="0"/>
          </a:p>
          <a:p>
            <a:r>
              <a:rPr lang="en-GB" dirty="0"/>
              <a:t>Facilities to be included</a:t>
            </a:r>
          </a:p>
          <a:p>
            <a:pPr lvl="1"/>
            <a:r>
              <a:rPr lang="en-GB" sz="1200" dirty="0"/>
              <a:t>Metro</a:t>
            </a:r>
          </a:p>
          <a:p>
            <a:pPr marL="408600" lvl="2" indent="-228600">
              <a:buFont typeface="+mj-lt"/>
              <a:buAutoNum type="arabicPeriod"/>
            </a:pPr>
            <a:r>
              <a:rPr lang="en-GB" sz="1200" dirty="0" err="1"/>
              <a:t>Kleinvlei</a:t>
            </a:r>
            <a:r>
              <a:rPr lang="en-GB" sz="1200" dirty="0"/>
              <a:t> CDC</a:t>
            </a:r>
          </a:p>
          <a:p>
            <a:pPr marL="408600" lvl="2" indent="-228600">
              <a:buFont typeface="+mj-lt"/>
              <a:buAutoNum type="arabicPeriod"/>
            </a:pPr>
            <a:r>
              <a:rPr lang="en-GB" sz="1200" dirty="0"/>
              <a:t>Hanover Park CDC</a:t>
            </a:r>
          </a:p>
          <a:p>
            <a:pPr marL="408600" lvl="2" indent="-228600">
              <a:buFont typeface="+mj-lt"/>
              <a:buAutoNum type="arabicPeriod"/>
            </a:pPr>
            <a:r>
              <a:rPr lang="en-GB" sz="1200" dirty="0" err="1"/>
              <a:t>Nolungile</a:t>
            </a:r>
            <a:r>
              <a:rPr lang="en-GB" sz="1200" dirty="0"/>
              <a:t> CDC</a:t>
            </a:r>
          </a:p>
          <a:p>
            <a:pPr marL="408600" lvl="2" indent="-228600">
              <a:buFont typeface="+mj-lt"/>
              <a:buAutoNum type="arabicPeriod"/>
            </a:pPr>
            <a:r>
              <a:rPr lang="en-GB" sz="1200" dirty="0"/>
              <a:t>Bishop </a:t>
            </a:r>
            <a:r>
              <a:rPr lang="en-GB" sz="1200" dirty="0" err="1"/>
              <a:t>Lavis</a:t>
            </a:r>
            <a:r>
              <a:rPr lang="en-GB" sz="1200" dirty="0"/>
              <a:t> CDC</a:t>
            </a:r>
          </a:p>
          <a:p>
            <a:pPr marL="408600" lvl="2" indent="-228600">
              <a:buFont typeface="+mj-lt"/>
              <a:buAutoNum type="arabicPeriod"/>
            </a:pPr>
            <a:r>
              <a:rPr lang="en-GB" sz="1200" dirty="0"/>
              <a:t>Du Noon CDC</a:t>
            </a:r>
          </a:p>
          <a:p>
            <a:pPr marL="408600" lvl="2" indent="-228600">
              <a:buFont typeface="+mj-lt"/>
              <a:buAutoNum type="arabicPeriod"/>
            </a:pPr>
            <a:r>
              <a:rPr lang="en-GB" sz="1200" dirty="0"/>
              <a:t>Lotus River CDC</a:t>
            </a:r>
          </a:p>
          <a:p>
            <a:pPr marL="408600" lvl="2" indent="-228600">
              <a:buFont typeface="+mj-lt"/>
              <a:buAutoNum type="arabicPeriod"/>
            </a:pPr>
            <a:r>
              <a:rPr lang="en-GB" sz="1200" dirty="0"/>
              <a:t>Crossroads CDC</a:t>
            </a:r>
          </a:p>
          <a:p>
            <a:pPr marL="408600" lvl="2" indent="-228600">
              <a:buFont typeface="+mj-lt"/>
              <a:buAutoNum type="arabicPeriod"/>
            </a:pPr>
            <a:r>
              <a:rPr lang="en-GB" sz="1200" dirty="0" err="1"/>
              <a:t>Heideveld</a:t>
            </a:r>
            <a:r>
              <a:rPr lang="en-GB" sz="1200" dirty="0"/>
              <a:t> CDC</a:t>
            </a:r>
          </a:p>
          <a:p>
            <a:pPr marL="408600" lvl="2" indent="-228600">
              <a:buFont typeface="+mj-lt"/>
              <a:buAutoNum type="arabicPeriod"/>
            </a:pPr>
            <a:r>
              <a:rPr lang="en-GB" sz="1200" dirty="0"/>
              <a:t>Macassar CDC</a:t>
            </a:r>
          </a:p>
          <a:p>
            <a:pPr marL="408600" lvl="2" indent="-228600">
              <a:buFont typeface="+mj-lt"/>
              <a:buAutoNum type="arabicPeriod"/>
            </a:pPr>
            <a:r>
              <a:rPr lang="en-GB" sz="1200" dirty="0"/>
              <a:t>District Six CDC</a:t>
            </a:r>
          </a:p>
          <a:p>
            <a:pPr marL="408600" lvl="2" indent="-228600">
              <a:buFont typeface="+mj-lt"/>
              <a:buAutoNum type="arabicPeriod"/>
            </a:pPr>
            <a:r>
              <a:rPr lang="en-GB" sz="1200" dirty="0"/>
              <a:t>Lady </a:t>
            </a:r>
            <a:r>
              <a:rPr lang="en-GB" sz="1200" dirty="0" err="1"/>
              <a:t>Michaelis</a:t>
            </a:r>
            <a:r>
              <a:rPr lang="en-GB" sz="1200" dirty="0"/>
              <a:t> CDC</a:t>
            </a:r>
          </a:p>
          <a:p>
            <a:pPr marL="408600" lvl="2" indent="-228600">
              <a:buFont typeface="+mj-lt"/>
              <a:buAutoNum type="arabicPeriod"/>
            </a:pPr>
            <a:r>
              <a:rPr lang="en-GB" sz="1200" dirty="0" err="1"/>
              <a:t>Mfuleni</a:t>
            </a:r>
            <a:r>
              <a:rPr lang="en-GB" sz="1200" dirty="0"/>
              <a:t> CDC</a:t>
            </a:r>
          </a:p>
          <a:p>
            <a:pPr marL="408600" lvl="2" indent="-228600">
              <a:buFont typeface="+mj-lt"/>
              <a:buAutoNum type="arabicPeriod"/>
            </a:pPr>
            <a:r>
              <a:rPr lang="en-GB" sz="1200" dirty="0"/>
              <a:t>Dr </a:t>
            </a:r>
            <a:r>
              <a:rPr lang="en-GB" sz="1200" dirty="0" err="1"/>
              <a:t>Abdurahman</a:t>
            </a:r>
            <a:r>
              <a:rPr lang="en-GB" sz="1200" dirty="0"/>
              <a:t> CDC</a:t>
            </a:r>
          </a:p>
          <a:p>
            <a:pPr marL="408600" lvl="2" indent="-228600">
              <a:buFont typeface="+mj-lt"/>
              <a:buAutoNum type="arabicPeriod"/>
            </a:pPr>
            <a:r>
              <a:rPr lang="en-GB" sz="1200" dirty="0" err="1"/>
              <a:t>Gustrow</a:t>
            </a:r>
            <a:r>
              <a:rPr lang="en-GB" sz="1200" dirty="0"/>
              <a:t> CDC</a:t>
            </a:r>
          </a:p>
          <a:p>
            <a:pPr marL="408600" lvl="2" indent="-228600">
              <a:buFont typeface="+mj-lt"/>
              <a:buAutoNum type="arabicPeriod"/>
            </a:pPr>
            <a:r>
              <a:rPr lang="en-GB" sz="1200" dirty="0"/>
              <a:t>Delft Symphony Way CDC</a:t>
            </a:r>
          </a:p>
          <a:p>
            <a:pPr marL="408600" lvl="2" indent="-228600">
              <a:buFont typeface="+mj-lt"/>
              <a:buAutoNum type="arabicPeriod"/>
            </a:pPr>
            <a:r>
              <a:rPr lang="en-GB" sz="1200" dirty="0"/>
              <a:t>Goodwood CDC</a:t>
            </a:r>
          </a:p>
          <a:p>
            <a:pPr marL="408600" lvl="2" indent="-228600">
              <a:buFont typeface="+mj-lt"/>
              <a:buAutoNum type="arabicPeriod"/>
            </a:pPr>
            <a:r>
              <a:rPr lang="en-GB" sz="1200" dirty="0" err="1"/>
              <a:t>Nomzamo</a:t>
            </a:r>
            <a:r>
              <a:rPr lang="en-GB" sz="1200" dirty="0"/>
              <a:t> </a:t>
            </a:r>
            <a:r>
              <a:rPr lang="en-GB" sz="1200" dirty="0" err="1"/>
              <a:t>Ikhwezi</a:t>
            </a:r>
            <a:endParaRPr lang="en-GB" sz="1200" dirty="0"/>
          </a:p>
          <a:p>
            <a:pPr marL="408600" lvl="2" indent="-228600">
              <a:buFont typeface="+mj-lt"/>
              <a:buAutoNum type="arabicPeriod"/>
            </a:pPr>
            <a:r>
              <a:rPr lang="en-GB" sz="1200" dirty="0" err="1"/>
              <a:t>Ravensmead</a:t>
            </a:r>
            <a:r>
              <a:rPr lang="en-GB" sz="1200" dirty="0"/>
              <a:t> CDC</a:t>
            </a:r>
          </a:p>
          <a:p>
            <a:pPr marL="408600" lvl="2" indent="-228600">
              <a:buFont typeface="+mj-lt"/>
              <a:buAutoNum type="arabicPeriod"/>
            </a:pPr>
            <a:r>
              <a:rPr lang="en-GB" sz="1200" dirty="0"/>
              <a:t>Grassy Park CDC</a:t>
            </a:r>
          </a:p>
          <a:p>
            <a:pPr lvl="1"/>
            <a:endParaRPr lang="en-GB" sz="1200" dirty="0">
              <a:solidFill>
                <a:prstClr val="black"/>
              </a:solidFill>
            </a:endParaRPr>
          </a:p>
        </p:txBody>
      </p:sp>
      <p:sp>
        <p:nvSpPr>
          <p:cNvPr id="11" name="Footer Placeholder 10"/>
          <p:cNvSpPr>
            <a:spLocks noGrp="1"/>
          </p:cNvSpPr>
          <p:nvPr>
            <p:ph type="ftr" sz="quarter" idx="3"/>
          </p:nvPr>
        </p:nvSpPr>
        <p:spPr/>
        <p:txBody>
          <a:bodyPr/>
          <a:lstStyle/>
          <a:p>
            <a:r>
              <a:rPr lang="en-ZA"/>
              <a:t>Water Security Programme 30/01/18</a:t>
            </a:r>
            <a:endParaRPr lang="en-GB" dirty="0"/>
          </a:p>
        </p:txBody>
      </p:sp>
      <p:sp>
        <p:nvSpPr>
          <p:cNvPr id="12" name="Slide Number Placeholder 11"/>
          <p:cNvSpPr>
            <a:spLocks noGrp="1"/>
          </p:cNvSpPr>
          <p:nvPr>
            <p:ph type="sldNum" sz="quarter" idx="4"/>
          </p:nvPr>
        </p:nvSpPr>
        <p:spPr/>
        <p:txBody>
          <a:bodyPr/>
          <a:lstStyle/>
          <a:p>
            <a:fld id="{8406839F-D7A4-4E5D-B93D-768AD4D1DB36}" type="slidenum">
              <a:rPr lang="en-ZA" smtClean="0"/>
              <a:pPr/>
              <a:t>22</a:t>
            </a:fld>
            <a:endParaRPr lang="en-ZA" dirty="0"/>
          </a:p>
        </p:txBody>
      </p:sp>
      <p:sp>
        <p:nvSpPr>
          <p:cNvPr id="8" name="Text Placeholder 5"/>
          <p:cNvSpPr>
            <a:spLocks noGrp="1"/>
          </p:cNvSpPr>
          <p:nvPr>
            <p:ph type="body" sz="quarter" idx="4294967295"/>
          </p:nvPr>
        </p:nvSpPr>
        <p:spPr>
          <a:xfrm>
            <a:off x="4346222" y="1052736"/>
            <a:ext cx="4690274" cy="5832648"/>
          </a:xfrm>
          <a:prstGeom prst="rect">
            <a:avLst/>
          </a:prstGeom>
        </p:spPr>
        <p:txBody>
          <a:bodyPr>
            <a:noAutofit/>
          </a:bodyPr>
          <a:lstStyle/>
          <a:p>
            <a:pPr marL="0" lvl="1" indent="0">
              <a:lnSpc>
                <a:spcPct val="90000"/>
              </a:lnSpc>
              <a:buNone/>
            </a:pPr>
            <a:r>
              <a:rPr lang="en-ZA" b="1" dirty="0">
                <a:solidFill>
                  <a:prstClr val="black"/>
                </a:solidFill>
              </a:rPr>
              <a:t>Timeline: drilling and engineering to seamlessly proceed from Part B; delivery date still to be determined</a:t>
            </a:r>
          </a:p>
          <a:p>
            <a:pPr marL="0" lvl="1" indent="0">
              <a:lnSpc>
                <a:spcPct val="90000"/>
              </a:lnSpc>
              <a:buNone/>
            </a:pPr>
            <a:endParaRPr lang="en-ZA" b="1" dirty="0">
              <a:solidFill>
                <a:prstClr val="black"/>
              </a:solidFill>
            </a:endParaRPr>
          </a:p>
          <a:p>
            <a:pPr marL="0" lvl="1" indent="0">
              <a:lnSpc>
                <a:spcPct val="90000"/>
              </a:lnSpc>
              <a:buNone/>
            </a:pPr>
            <a:endParaRPr lang="en-ZA" b="1" dirty="0">
              <a:solidFill>
                <a:prstClr val="black"/>
              </a:solidFill>
            </a:endParaRPr>
          </a:p>
          <a:p>
            <a:pPr marL="285750" lvl="3" indent="-285750">
              <a:buFont typeface="Arial" panose="020B0604020202020204" pitchFamily="34" charset="0"/>
              <a:buChar char="•"/>
            </a:pPr>
            <a:endParaRPr lang="en-ZA" sz="1400" dirty="0"/>
          </a:p>
          <a:p>
            <a:pPr lvl="3"/>
            <a:endParaRPr lang="en-ZA" sz="1400" dirty="0"/>
          </a:p>
        </p:txBody>
      </p:sp>
      <p:sp>
        <p:nvSpPr>
          <p:cNvPr id="9" name="Text Placeholder 9"/>
          <p:cNvSpPr>
            <a:spLocks noGrp="1"/>
          </p:cNvSpPr>
          <p:nvPr>
            <p:ph type="body" sz="quarter" idx="15"/>
          </p:nvPr>
        </p:nvSpPr>
        <p:spPr>
          <a:xfrm>
            <a:off x="3131840" y="1916833"/>
            <a:ext cx="4060701" cy="4364916"/>
          </a:xfrm>
        </p:spPr>
        <p:txBody>
          <a:bodyPr>
            <a:normAutofit/>
          </a:bodyPr>
          <a:lstStyle/>
          <a:p>
            <a:pPr lvl="1"/>
            <a:r>
              <a:rPr lang="en-GB" sz="1200" dirty="0"/>
              <a:t>Rural</a:t>
            </a:r>
          </a:p>
          <a:p>
            <a:pPr marL="408600" lvl="2" indent="-228600">
              <a:buFont typeface="+mj-lt"/>
              <a:buAutoNum type="arabicPeriod" startAt="20"/>
            </a:pPr>
            <a:r>
              <a:rPr lang="en-GB" sz="1200" dirty="0" err="1"/>
              <a:t>Hermanus</a:t>
            </a:r>
            <a:r>
              <a:rPr lang="en-GB" sz="1200" dirty="0"/>
              <a:t> CDC</a:t>
            </a:r>
          </a:p>
          <a:p>
            <a:pPr marL="408600" lvl="2" indent="-228600">
              <a:buFont typeface="+mj-lt"/>
              <a:buAutoNum type="arabicPeriod" startAt="20"/>
            </a:pPr>
            <a:r>
              <a:rPr lang="en-GB" sz="1200" dirty="0"/>
              <a:t>TC Newman CDC</a:t>
            </a:r>
          </a:p>
          <a:p>
            <a:pPr marL="408600" lvl="2" indent="-228600">
              <a:buFont typeface="+mj-lt"/>
              <a:buAutoNum type="arabicPeriod" startAt="20"/>
            </a:pPr>
            <a:r>
              <a:rPr lang="en-GB" sz="1200" dirty="0"/>
              <a:t>Worcester CDC</a:t>
            </a:r>
          </a:p>
          <a:p>
            <a:pPr marL="408600" lvl="2" indent="-228600">
              <a:buFont typeface="+mj-lt"/>
              <a:buAutoNum type="arabicPeriod" startAt="20"/>
            </a:pPr>
            <a:r>
              <a:rPr lang="en-GB" sz="1200" dirty="0" err="1"/>
              <a:t>Grabouw</a:t>
            </a:r>
            <a:r>
              <a:rPr lang="en-GB" sz="1200" dirty="0"/>
              <a:t> CDC</a:t>
            </a:r>
          </a:p>
          <a:p>
            <a:pPr lvl="2"/>
            <a:endParaRPr lang="en-GB" sz="1200" dirty="0"/>
          </a:p>
          <a:p>
            <a:endParaRPr lang="en-GB" dirty="0"/>
          </a:p>
        </p:txBody>
      </p:sp>
      <p:sp>
        <p:nvSpPr>
          <p:cNvPr id="13" name="TextBox 12">
            <a:extLst/>
          </p:cNvPr>
          <p:cNvSpPr txBox="1"/>
          <p:nvPr/>
        </p:nvSpPr>
        <p:spPr>
          <a:xfrm>
            <a:off x="3463235" y="3941014"/>
            <a:ext cx="4032448" cy="1015663"/>
          </a:xfrm>
          <a:prstGeom prst="rect">
            <a:avLst/>
          </a:prstGeom>
          <a:noFill/>
          <a:ln w="19050">
            <a:solidFill>
              <a:schemeClr val="accent1"/>
            </a:solidFill>
          </a:ln>
        </p:spPr>
        <p:txBody>
          <a:bodyPr wrap="square" rtlCol="0">
            <a:spAutoFit/>
          </a:bodyPr>
          <a:lstStyle/>
          <a:p>
            <a:r>
              <a:rPr lang="en-US" sz="1400" dirty="0"/>
              <a:t>Water will be connected from borehole directly to be used for flushing toilets and washing facilities – no potable water is required (water bottles</a:t>
            </a:r>
            <a:r>
              <a:rPr lang="en-US" dirty="0"/>
              <a:t>)</a:t>
            </a:r>
          </a:p>
        </p:txBody>
      </p:sp>
    </p:spTree>
    <p:custDataLst>
      <p:tags r:id="rId1"/>
    </p:custDataLst>
    <p:extLst>
      <p:ext uri="{BB962C8B-B14F-4D97-AF65-F5344CB8AC3E}">
        <p14:creationId xmlns:p14="http://schemas.microsoft.com/office/powerpoint/2010/main" val="180993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16632"/>
            <a:ext cx="4040427" cy="847101"/>
          </a:xfrm>
        </p:spPr>
        <p:txBody>
          <a:bodyPr>
            <a:normAutofit/>
          </a:bodyPr>
          <a:lstStyle/>
          <a:p>
            <a:r>
              <a:rPr lang="en-ZA" dirty="0"/>
              <a:t>Challenges at GSH </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ext Placeholder 5"/>
          <p:cNvSpPr>
            <a:spLocks noGrp="1"/>
          </p:cNvSpPr>
          <p:nvPr>
            <p:ph type="body" sz="quarter" idx="10"/>
          </p:nvPr>
        </p:nvSpPr>
        <p:spPr>
          <a:xfrm>
            <a:off x="295276" y="1052737"/>
            <a:ext cx="3916684" cy="1872514"/>
          </a:xfrm>
        </p:spPr>
        <p:txBody>
          <a:bodyPr>
            <a:normAutofit/>
          </a:bodyPr>
          <a:lstStyle/>
          <a:p>
            <a:pPr marL="285750" indent="-285750">
              <a:buFont typeface="Arial" panose="020B0604020202020204" pitchFamily="34" charset="0"/>
              <a:buChar char="•"/>
            </a:pPr>
            <a:endParaRPr lang="en-ZA" b="0" dirty="0"/>
          </a:p>
          <a:p>
            <a:endParaRPr lang="en-ZA" b="0" dirty="0"/>
          </a:p>
        </p:txBody>
      </p:sp>
      <p:sp>
        <p:nvSpPr>
          <p:cNvPr id="7" name="Footer Placeholder 3"/>
          <p:cNvSpPr>
            <a:spLocks noGrp="1"/>
          </p:cNvSpPr>
          <p:nvPr>
            <p:ph type="ftr" sz="quarter" idx="3"/>
          </p:nvPr>
        </p:nvSpPr>
        <p:spPr>
          <a:xfrm>
            <a:off x="4043080" y="6468150"/>
            <a:ext cx="4417352" cy="230832"/>
          </a:xfrm>
        </p:spPr>
        <p:txBody>
          <a:bodyPr/>
          <a:lstStyle/>
          <a:p>
            <a:r>
              <a:rPr lang="en-ZA">
                <a:solidFill>
                  <a:srgbClr val="998F86"/>
                </a:solidFill>
              </a:rPr>
              <a:t>Water Security Programme 30/01/18</a:t>
            </a:r>
            <a:endParaRPr lang="en-GB" dirty="0">
              <a:solidFill>
                <a:srgbClr val="998F86"/>
              </a:solidFill>
            </a:endParaRPr>
          </a:p>
        </p:txBody>
      </p:sp>
      <p:sp>
        <p:nvSpPr>
          <p:cNvPr id="3" name="Rectangle 2"/>
          <p:cNvSpPr/>
          <p:nvPr/>
        </p:nvSpPr>
        <p:spPr>
          <a:xfrm>
            <a:off x="45461" y="1028077"/>
            <a:ext cx="4166499" cy="1608133"/>
          </a:xfrm>
          <a:prstGeom prst="rect">
            <a:avLst/>
          </a:prstGeom>
        </p:spPr>
        <p:txBody>
          <a:bodyPr wrap="square">
            <a:spAutoFit/>
          </a:bodyPr>
          <a:lstStyle/>
          <a:p>
            <a:pPr marL="285750" lvl="0" indent="-285750">
              <a:spcBef>
                <a:spcPts val="300"/>
              </a:spcBef>
              <a:buFont typeface="Arial" panose="020B0604020202020204" pitchFamily="34" charset="0"/>
              <a:buChar char="•"/>
            </a:pPr>
            <a:r>
              <a:rPr lang="en-ZA" sz="1600" dirty="0">
                <a:solidFill>
                  <a:prstClr val="black"/>
                </a:solidFill>
                <a:latin typeface="Century Gothic" pitchFamily="34" charset="0"/>
              </a:rPr>
              <a:t>Groote Schuur is located in </a:t>
            </a:r>
            <a:r>
              <a:rPr lang="en-ZA" sz="1600" b="1" dirty="0">
                <a:solidFill>
                  <a:prstClr val="black"/>
                </a:solidFill>
                <a:latin typeface="Century Gothic" pitchFamily="34" charset="0"/>
              </a:rPr>
              <a:t>difficult and low yielding geohydrology</a:t>
            </a:r>
            <a:r>
              <a:rPr lang="en-ZA" sz="1600" dirty="0">
                <a:solidFill>
                  <a:prstClr val="black"/>
                </a:solidFill>
                <a:latin typeface="Century Gothic" pitchFamily="34" charset="0"/>
              </a:rPr>
              <a:t> – alternative solutions to ground water are also being investigated </a:t>
            </a:r>
          </a:p>
          <a:p>
            <a:pPr marL="285750" lvl="0" indent="-285750">
              <a:spcBef>
                <a:spcPts val="300"/>
              </a:spcBef>
              <a:buFont typeface="Arial" panose="020B0604020202020204" pitchFamily="34" charset="0"/>
              <a:buChar char="•"/>
            </a:pPr>
            <a:r>
              <a:rPr lang="en-ZA" sz="1600" b="1" dirty="0">
                <a:solidFill>
                  <a:prstClr val="black"/>
                </a:solidFill>
                <a:latin typeface="Century Gothic" pitchFamily="34" charset="0"/>
              </a:rPr>
              <a:t>8 new Boreholes drilled </a:t>
            </a:r>
            <a:r>
              <a:rPr lang="en-ZA" sz="1600" dirty="0">
                <a:solidFill>
                  <a:prstClr val="black"/>
                </a:solidFill>
                <a:latin typeface="Century Gothic" pitchFamily="34" charset="0"/>
              </a:rPr>
              <a:t>– 7 l/s achieved, </a:t>
            </a:r>
            <a:r>
              <a:rPr lang="en-ZA" sz="1600" b="1" dirty="0">
                <a:solidFill>
                  <a:prstClr val="black"/>
                </a:solidFill>
                <a:latin typeface="Century Gothic" pitchFamily="34" charset="0"/>
              </a:rPr>
              <a:t>deficit of 2.8 l/s</a:t>
            </a:r>
          </a:p>
        </p:txBody>
      </p:sp>
      <p:sp>
        <p:nvSpPr>
          <p:cNvPr id="9" name="Rectangle 8"/>
          <p:cNvSpPr/>
          <p:nvPr/>
        </p:nvSpPr>
        <p:spPr>
          <a:xfrm>
            <a:off x="107333" y="2996952"/>
            <a:ext cx="2304428" cy="1608133"/>
          </a:xfrm>
          <a:prstGeom prst="rect">
            <a:avLst/>
          </a:prstGeom>
        </p:spPr>
        <p:txBody>
          <a:bodyPr wrap="square">
            <a:spAutoFit/>
          </a:bodyPr>
          <a:lstStyle/>
          <a:p>
            <a:pPr marL="285750" indent="-285750">
              <a:spcBef>
                <a:spcPts val="300"/>
              </a:spcBef>
              <a:buFont typeface="Arial" panose="020B0604020202020204" pitchFamily="34" charset="0"/>
              <a:buChar char="•"/>
            </a:pPr>
            <a:r>
              <a:rPr lang="en-ZA" sz="1600" dirty="0">
                <a:solidFill>
                  <a:prstClr val="black"/>
                </a:solidFill>
                <a:latin typeface="Century Gothic" pitchFamily="34" charset="0"/>
              </a:rPr>
              <a:t>Permission granted to explore for water on </a:t>
            </a:r>
            <a:r>
              <a:rPr lang="en-ZA" sz="1600" b="1" dirty="0" err="1">
                <a:solidFill>
                  <a:prstClr val="black"/>
                </a:solidFill>
                <a:latin typeface="Century Gothic" pitchFamily="34" charset="0"/>
              </a:rPr>
              <a:t>SANParks</a:t>
            </a:r>
            <a:r>
              <a:rPr lang="en-ZA" sz="1600" b="1" dirty="0">
                <a:solidFill>
                  <a:prstClr val="black"/>
                </a:solidFill>
                <a:latin typeface="Century Gothic" pitchFamily="34" charset="0"/>
              </a:rPr>
              <a:t> land</a:t>
            </a:r>
          </a:p>
          <a:p>
            <a:pPr marL="285750" lvl="0" indent="-285750">
              <a:spcBef>
                <a:spcPts val="300"/>
              </a:spcBef>
              <a:buFont typeface="Arial" panose="020B0604020202020204" pitchFamily="34" charset="0"/>
              <a:buChar char="•"/>
            </a:pPr>
            <a:r>
              <a:rPr lang="en-ZA" sz="1600" dirty="0">
                <a:solidFill>
                  <a:prstClr val="black"/>
                </a:solidFill>
                <a:latin typeface="Century Gothic" pitchFamily="34" charset="0"/>
              </a:rPr>
              <a:t>Potentially to drill 3 new boreholes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917" y="2949911"/>
            <a:ext cx="6659083" cy="39074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804" y="-19670"/>
            <a:ext cx="4187957" cy="3140968"/>
          </a:xfrm>
          <a:prstGeom prst="rect">
            <a:avLst/>
          </a:prstGeom>
        </p:spPr>
      </p:pic>
    </p:spTree>
    <p:extLst>
      <p:ext uri="{BB962C8B-B14F-4D97-AF65-F5344CB8AC3E}">
        <p14:creationId xmlns:p14="http://schemas.microsoft.com/office/powerpoint/2010/main" val="3985965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16632"/>
            <a:ext cx="4040427" cy="847101"/>
          </a:xfrm>
        </p:spPr>
        <p:txBody>
          <a:bodyPr>
            <a:normAutofit/>
          </a:bodyPr>
          <a:lstStyle/>
          <a:p>
            <a:r>
              <a:rPr lang="en-ZA" dirty="0"/>
              <a:t>Groote Schuur Hospital</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ext Placeholder 5"/>
          <p:cNvSpPr>
            <a:spLocks noGrp="1"/>
          </p:cNvSpPr>
          <p:nvPr>
            <p:ph type="body" sz="quarter" idx="10"/>
          </p:nvPr>
        </p:nvSpPr>
        <p:spPr>
          <a:xfrm>
            <a:off x="295276" y="1052737"/>
            <a:ext cx="3916684" cy="1872514"/>
          </a:xfrm>
        </p:spPr>
        <p:txBody>
          <a:bodyPr>
            <a:normAutofit/>
          </a:bodyPr>
          <a:lstStyle/>
          <a:p>
            <a:pPr marL="285750" indent="-285750">
              <a:buFont typeface="Arial" panose="020B0604020202020204" pitchFamily="34" charset="0"/>
              <a:buChar char="•"/>
            </a:pPr>
            <a:endParaRPr lang="en-ZA" b="0" dirty="0"/>
          </a:p>
          <a:p>
            <a:endParaRPr lang="en-ZA" b="0" dirty="0"/>
          </a:p>
        </p:txBody>
      </p:sp>
      <p:sp>
        <p:nvSpPr>
          <p:cNvPr id="7" name="Footer Placeholder 3"/>
          <p:cNvSpPr>
            <a:spLocks noGrp="1"/>
          </p:cNvSpPr>
          <p:nvPr>
            <p:ph type="ftr" sz="quarter" idx="3"/>
          </p:nvPr>
        </p:nvSpPr>
        <p:spPr>
          <a:xfrm>
            <a:off x="4043080" y="6468150"/>
            <a:ext cx="4417352" cy="230832"/>
          </a:xfrm>
        </p:spPr>
        <p:txBody>
          <a:bodyPr/>
          <a:lstStyle/>
          <a:p>
            <a:r>
              <a:rPr lang="en-ZA">
                <a:solidFill>
                  <a:srgbClr val="998F86"/>
                </a:solidFill>
              </a:rPr>
              <a:t>Water Security Programme 30/01/18</a:t>
            </a:r>
            <a:endParaRPr lang="en-GB" dirty="0">
              <a:solidFill>
                <a:srgbClr val="998F86"/>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712103"/>
            <a:ext cx="9180512" cy="538119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1" y="739893"/>
            <a:ext cx="9225550" cy="5431800"/>
          </a:xfrm>
          <a:prstGeom prst="rect">
            <a:avLst/>
          </a:prstGeom>
        </p:spPr>
      </p:pic>
    </p:spTree>
    <p:extLst>
      <p:ext uri="{BB962C8B-B14F-4D97-AF65-F5344CB8AC3E}">
        <p14:creationId xmlns:p14="http://schemas.microsoft.com/office/powerpoint/2010/main" val="37436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Challenges and Risks</a:t>
            </a:r>
          </a:p>
        </p:txBody>
      </p:sp>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Text Placeholder 5"/>
          <p:cNvSpPr>
            <a:spLocks noGrp="1"/>
          </p:cNvSpPr>
          <p:nvPr>
            <p:ph type="body" sz="quarter" idx="10"/>
          </p:nvPr>
        </p:nvSpPr>
        <p:spPr>
          <a:xfrm>
            <a:off x="295275" y="1052736"/>
            <a:ext cx="8597205" cy="5184576"/>
          </a:xfrm>
        </p:spPr>
        <p:txBody>
          <a:bodyPr>
            <a:normAutofit fontScale="85000" lnSpcReduction="20000"/>
          </a:bodyPr>
          <a:lstStyle/>
          <a:p>
            <a:pPr lvl="0"/>
            <a:r>
              <a:rPr lang="en-ZA" i="1" dirty="0">
                <a:solidFill>
                  <a:prstClr val="white">
                    <a:lumMod val="50000"/>
                  </a:prstClr>
                </a:solidFill>
              </a:rPr>
              <a:t>Challenges (experienced and overcome/resolved):</a:t>
            </a:r>
          </a:p>
          <a:p>
            <a:pPr lvl="0"/>
            <a:endParaRPr lang="en-ZA" i="1" dirty="0">
              <a:solidFill>
                <a:prstClr val="white">
                  <a:lumMod val="50000"/>
                </a:prstClr>
              </a:solidFill>
            </a:endParaRPr>
          </a:p>
          <a:p>
            <a:pPr marL="285750" lvl="0" indent="-285750">
              <a:buFont typeface="Arial" panose="020B0604020202020204" pitchFamily="34" charset="0"/>
              <a:buChar char="•"/>
            </a:pPr>
            <a:r>
              <a:rPr lang="en-ZA" sz="1400" b="0" dirty="0">
                <a:solidFill>
                  <a:prstClr val="black"/>
                </a:solidFill>
              </a:rPr>
              <a:t>Getting private sector ground water service providers to accept work from government at short notice and in the current demand environment </a:t>
            </a:r>
          </a:p>
          <a:p>
            <a:pPr marL="285750" lvl="0" indent="-285750">
              <a:buFont typeface="Arial" panose="020B0604020202020204" pitchFamily="34" charset="0"/>
              <a:buChar char="•"/>
            </a:pPr>
            <a:r>
              <a:rPr lang="en-US" sz="1400" dirty="0">
                <a:solidFill>
                  <a:prstClr val="black"/>
                </a:solidFill>
              </a:rPr>
              <a:t>Engineering challenges</a:t>
            </a:r>
            <a:r>
              <a:rPr lang="en-US" sz="1400" b="0" dirty="0">
                <a:solidFill>
                  <a:prstClr val="black"/>
                </a:solidFill>
              </a:rPr>
              <a:t>: </a:t>
            </a:r>
          </a:p>
          <a:p>
            <a:pPr marL="465750" lvl="1" indent="-285750">
              <a:buFont typeface="Wingdings" panose="05000000000000000000" pitchFamily="2" charset="2"/>
              <a:buChar char="§"/>
            </a:pPr>
            <a:r>
              <a:rPr lang="en-US" sz="1100" dirty="0">
                <a:solidFill>
                  <a:prstClr val="black"/>
                </a:solidFill>
              </a:rPr>
              <a:t>Uncertainty around water demand and the potential role of water demand management</a:t>
            </a:r>
          </a:p>
          <a:p>
            <a:pPr marL="465750" lvl="1" indent="-285750">
              <a:buFont typeface="Wingdings" panose="05000000000000000000" pitchFamily="2" charset="2"/>
              <a:buChar char="§"/>
            </a:pPr>
            <a:r>
              <a:rPr lang="en-US" sz="1100" dirty="0">
                <a:solidFill>
                  <a:prstClr val="black"/>
                </a:solidFill>
              </a:rPr>
              <a:t>The physical location of pipes</a:t>
            </a:r>
          </a:p>
          <a:p>
            <a:pPr marL="465750" lvl="1" indent="-285750">
              <a:buFont typeface="Wingdings" panose="05000000000000000000" pitchFamily="2" charset="2"/>
              <a:buChar char="§"/>
            </a:pPr>
            <a:r>
              <a:rPr lang="en-US" sz="1100" dirty="0">
                <a:solidFill>
                  <a:prstClr val="black"/>
                </a:solidFill>
              </a:rPr>
              <a:t>Old pipes and the low pressure at which groundwater can be inserted into the system</a:t>
            </a:r>
          </a:p>
          <a:p>
            <a:pPr marL="465750" lvl="1" indent="-285750">
              <a:buFont typeface="Wingdings" panose="05000000000000000000" pitchFamily="2" charset="2"/>
              <a:buChar char="§"/>
            </a:pPr>
            <a:r>
              <a:rPr lang="en-US" sz="1100" dirty="0">
                <a:solidFill>
                  <a:prstClr val="black"/>
                </a:solidFill>
              </a:rPr>
              <a:t>The location and / or number of municipal connections</a:t>
            </a:r>
          </a:p>
          <a:p>
            <a:pPr marL="465750" lvl="1" indent="-285750">
              <a:buFont typeface="Wingdings" panose="05000000000000000000" pitchFamily="2" charset="2"/>
              <a:buChar char="§"/>
            </a:pPr>
            <a:r>
              <a:rPr lang="en-US" sz="1100" dirty="0">
                <a:solidFill>
                  <a:prstClr val="black"/>
                </a:solidFill>
              </a:rPr>
              <a:t>The delay in getting the chemical results and assessment of the need for treatment</a:t>
            </a:r>
          </a:p>
          <a:p>
            <a:pPr marL="465750" lvl="1" indent="-285750">
              <a:buFont typeface="Wingdings" panose="05000000000000000000" pitchFamily="2" charset="2"/>
              <a:buChar char="§"/>
            </a:pPr>
            <a:r>
              <a:rPr lang="en-US" sz="1100" dirty="0">
                <a:solidFill>
                  <a:prstClr val="black"/>
                </a:solidFill>
              </a:rPr>
              <a:t>A standard approach regarding the volume of water to be held in storage (i.e. 24 </a:t>
            </a:r>
            <a:r>
              <a:rPr lang="en-US" sz="1100" dirty="0" err="1">
                <a:solidFill>
                  <a:prstClr val="black"/>
                </a:solidFill>
              </a:rPr>
              <a:t>hrs</a:t>
            </a:r>
            <a:r>
              <a:rPr lang="en-US" sz="1100" dirty="0">
                <a:solidFill>
                  <a:prstClr val="black"/>
                </a:solidFill>
              </a:rPr>
              <a:t>)</a:t>
            </a:r>
          </a:p>
          <a:p>
            <a:pPr marL="285750" lvl="0" indent="-285750">
              <a:buFont typeface="Arial" panose="020B0604020202020204" pitchFamily="34" charset="0"/>
              <a:buChar char="•"/>
            </a:pPr>
            <a:r>
              <a:rPr lang="en-US" sz="1400" dirty="0">
                <a:solidFill>
                  <a:prstClr val="black"/>
                </a:solidFill>
              </a:rPr>
              <a:t>Ladismith</a:t>
            </a:r>
            <a:r>
              <a:rPr lang="en-US" sz="1400" b="0" dirty="0">
                <a:solidFill>
                  <a:prstClr val="black"/>
                </a:solidFill>
              </a:rPr>
              <a:t> – hospital situated in poor hydrogeology and drilling is not viable; the water security solution relies on municipal infrastructure support and/or implementation. A non drought related technical problem: Hospital supply from town reservoir addressed through direct pipe and pump </a:t>
            </a:r>
          </a:p>
          <a:p>
            <a:pPr marL="285750" lvl="0" indent="-285750">
              <a:buFont typeface="Arial" panose="020B0604020202020204" pitchFamily="34" charset="0"/>
              <a:buChar char="•"/>
            </a:pPr>
            <a:r>
              <a:rPr lang="en-US" sz="1400" dirty="0">
                <a:solidFill>
                  <a:prstClr val="black"/>
                </a:solidFill>
              </a:rPr>
              <a:t>Somerset Hospital </a:t>
            </a:r>
            <a:r>
              <a:rPr lang="en-US" sz="1400" b="0" dirty="0">
                <a:solidFill>
                  <a:prstClr val="black"/>
                </a:solidFill>
              </a:rPr>
              <a:t>– poor geohydrology anticipated but only 1 of 4 holes dry; </a:t>
            </a:r>
            <a:r>
              <a:rPr lang="en-ZA" sz="1400" b="0" dirty="0">
                <a:solidFill>
                  <a:prstClr val="black"/>
                </a:solidFill>
              </a:rPr>
              <a:t>3.6 l/s achieved, </a:t>
            </a:r>
            <a:r>
              <a:rPr lang="en-ZA" sz="1400" dirty="0">
                <a:solidFill>
                  <a:prstClr val="black"/>
                </a:solidFill>
              </a:rPr>
              <a:t>surplus of 1.4 l/s</a:t>
            </a:r>
          </a:p>
          <a:p>
            <a:pPr marL="285750" lvl="0" indent="-285750">
              <a:buFont typeface="Arial" panose="020B0604020202020204" pitchFamily="34" charset="0"/>
              <a:buChar char="•"/>
            </a:pPr>
            <a:r>
              <a:rPr lang="en-ZA" sz="1400" dirty="0">
                <a:solidFill>
                  <a:prstClr val="black"/>
                </a:solidFill>
              </a:rPr>
              <a:t>Caledon Hospital </a:t>
            </a:r>
            <a:r>
              <a:rPr lang="en-ZA" sz="1400" b="0" dirty="0">
                <a:solidFill>
                  <a:prstClr val="black"/>
                </a:solidFill>
              </a:rPr>
              <a:t>– 1 boreholes drilled in difficult terrain with a very low yield. Permission then achieved to drill on adjacent municipal land approval achieved from </a:t>
            </a:r>
            <a:r>
              <a:rPr lang="en-ZA" sz="1400" b="0" dirty="0" err="1">
                <a:solidFill>
                  <a:prstClr val="black"/>
                </a:solidFill>
              </a:rPr>
              <a:t>TWK</a:t>
            </a:r>
            <a:r>
              <a:rPr lang="en-ZA" sz="1400" b="0" dirty="0">
                <a:solidFill>
                  <a:prstClr val="black"/>
                </a:solidFill>
              </a:rPr>
              <a:t> Municipality. Different type of drilling rig deployed to site </a:t>
            </a:r>
            <a:r>
              <a:rPr lang="en-ZA" sz="1400" b="0" dirty="0"/>
              <a:t>– 3 boreholes drilled 1.2 </a:t>
            </a:r>
            <a:r>
              <a:rPr lang="en-ZA" sz="1400" b="0" dirty="0" err="1"/>
              <a:t>i</a:t>
            </a:r>
            <a:r>
              <a:rPr lang="en-ZA" sz="1400" b="0" dirty="0"/>
              <a:t>/s achieved, 0.5 required, busy with 4</a:t>
            </a:r>
            <a:r>
              <a:rPr lang="en-ZA" sz="1400" b="0" baseline="30000" dirty="0"/>
              <a:t>th</a:t>
            </a:r>
            <a:r>
              <a:rPr lang="en-ZA" sz="1400" b="0" dirty="0"/>
              <a:t> hole</a:t>
            </a:r>
            <a:endParaRPr lang="en-ZA" sz="1400" b="0" dirty="0">
              <a:solidFill>
                <a:prstClr val="black"/>
              </a:solidFill>
            </a:endParaRPr>
          </a:p>
          <a:p>
            <a:pPr marL="285750" indent="-285750">
              <a:buFont typeface="Arial" panose="020B0604020202020204" pitchFamily="34" charset="0"/>
              <a:buChar char="•"/>
            </a:pPr>
            <a:r>
              <a:rPr lang="en-ZA" sz="1300" dirty="0" err="1">
                <a:solidFill>
                  <a:prstClr val="black"/>
                </a:solidFill>
              </a:rPr>
              <a:t>Brewelskloof</a:t>
            </a:r>
            <a:r>
              <a:rPr lang="en-ZA" sz="1300" dirty="0">
                <a:solidFill>
                  <a:prstClr val="black"/>
                </a:solidFill>
              </a:rPr>
              <a:t> / Worcester </a:t>
            </a:r>
            <a:r>
              <a:rPr lang="en-ZA" sz="1300" b="0" dirty="0">
                <a:solidFill>
                  <a:prstClr val="black"/>
                </a:solidFill>
              </a:rPr>
              <a:t>hospi</a:t>
            </a:r>
            <a:r>
              <a:rPr lang="en-ZA" sz="1400" b="0" dirty="0">
                <a:solidFill>
                  <a:prstClr val="black"/>
                </a:solidFill>
              </a:rPr>
              <a:t>tals – 600 </a:t>
            </a:r>
            <a:r>
              <a:rPr lang="en-ZA" sz="1400" b="0" dirty="0" err="1">
                <a:solidFill>
                  <a:prstClr val="black"/>
                </a:solidFill>
              </a:rPr>
              <a:t>ms</a:t>
            </a:r>
            <a:r>
              <a:rPr lang="en-ZA" sz="1400" b="0" dirty="0">
                <a:solidFill>
                  <a:prstClr val="black"/>
                </a:solidFill>
              </a:rPr>
              <a:t>/m EC</a:t>
            </a:r>
          </a:p>
          <a:p>
            <a:pPr marL="285750" indent="-285750">
              <a:buFont typeface="Arial" panose="020B0604020202020204" pitchFamily="34" charset="0"/>
              <a:buChar char="•"/>
            </a:pPr>
            <a:r>
              <a:rPr lang="en-ZA" sz="1300" dirty="0">
                <a:solidFill>
                  <a:prstClr val="black"/>
                </a:solidFill>
              </a:rPr>
              <a:t>GSH</a:t>
            </a:r>
            <a:r>
              <a:rPr lang="en-ZA" sz="1400" b="0" dirty="0">
                <a:solidFill>
                  <a:prstClr val="black"/>
                </a:solidFill>
              </a:rPr>
              <a:t> - RO plant from </a:t>
            </a:r>
            <a:r>
              <a:rPr lang="en-ZA" sz="1400" b="0" dirty="0" err="1">
                <a:solidFill>
                  <a:prstClr val="black"/>
                </a:solidFill>
              </a:rPr>
              <a:t>ImproChem</a:t>
            </a:r>
            <a:r>
              <a:rPr lang="en-ZA" sz="1400" b="0" dirty="0">
                <a:solidFill>
                  <a:prstClr val="black"/>
                </a:solidFill>
              </a:rPr>
              <a:t> (</a:t>
            </a:r>
            <a:r>
              <a:rPr lang="en-ZA" sz="1400" b="0" dirty="0" err="1">
                <a:solidFill>
                  <a:prstClr val="black"/>
                </a:solidFill>
              </a:rPr>
              <a:t>AECI</a:t>
            </a:r>
            <a:r>
              <a:rPr lang="en-ZA" sz="1400" b="0" dirty="0">
                <a:solidFill>
                  <a:prstClr val="black"/>
                </a:solidFill>
              </a:rPr>
              <a:t>)</a:t>
            </a:r>
          </a:p>
          <a:p>
            <a:pPr marL="285750" indent="-285750">
              <a:buFont typeface="Arial" panose="020B0604020202020204" pitchFamily="34" charset="0"/>
              <a:buChar char="•"/>
            </a:pPr>
            <a:r>
              <a:rPr lang="en-ZA" sz="1300" dirty="0">
                <a:solidFill>
                  <a:prstClr val="black"/>
                </a:solidFill>
              </a:rPr>
              <a:t>Prince Alf</a:t>
            </a:r>
            <a:r>
              <a:rPr lang="en-ZA" sz="1400" dirty="0">
                <a:solidFill>
                  <a:prstClr val="black"/>
                </a:solidFill>
              </a:rPr>
              <a:t>red</a:t>
            </a:r>
            <a:r>
              <a:rPr lang="en-ZA" sz="1400" b="0" dirty="0">
                <a:solidFill>
                  <a:prstClr val="black"/>
                </a:solidFill>
              </a:rPr>
              <a:t> – using single borehole, municipal supply sufficient, no second hole to be drilled</a:t>
            </a:r>
          </a:p>
          <a:p>
            <a:pPr marL="285750" indent="-285750">
              <a:buFont typeface="Arial" panose="020B0604020202020204" pitchFamily="34" charset="0"/>
              <a:buChar char="•"/>
            </a:pPr>
            <a:r>
              <a:rPr lang="en-ZA" sz="1300" dirty="0" err="1">
                <a:solidFill>
                  <a:prstClr val="black"/>
                </a:solidFill>
              </a:rPr>
              <a:t>CMD</a:t>
            </a:r>
            <a:r>
              <a:rPr lang="en-ZA" sz="1400" b="0" dirty="0">
                <a:solidFill>
                  <a:prstClr val="black"/>
                </a:solidFill>
              </a:rPr>
              <a:t> – measuring volume and quality of basement water as plan A</a:t>
            </a:r>
          </a:p>
          <a:p>
            <a:pPr marL="285750" lvl="0" indent="-285750">
              <a:buFont typeface="Arial" panose="020B0604020202020204" pitchFamily="34" charset="0"/>
              <a:buChar char="•"/>
            </a:pPr>
            <a:endParaRPr lang="en-ZA" sz="1400" b="0" dirty="0">
              <a:solidFill>
                <a:prstClr val="black"/>
              </a:solidFill>
            </a:endParaRPr>
          </a:p>
          <a:p>
            <a:pPr lvl="0"/>
            <a:r>
              <a:rPr lang="en-ZA" i="1" dirty="0">
                <a:solidFill>
                  <a:prstClr val="white">
                    <a:lumMod val="50000"/>
                  </a:prstClr>
                </a:solidFill>
              </a:rPr>
              <a:t>Risks (still current):</a:t>
            </a:r>
          </a:p>
          <a:p>
            <a:pPr lvl="0"/>
            <a:endParaRPr lang="en-ZA" sz="1400" b="0" dirty="0">
              <a:solidFill>
                <a:prstClr val="black"/>
              </a:solidFill>
            </a:endParaRPr>
          </a:p>
          <a:p>
            <a:pPr marL="285750" lvl="0" indent="-285750">
              <a:buFont typeface="Arial" panose="020B0604020202020204" pitchFamily="34" charset="0"/>
              <a:buChar char="•"/>
            </a:pPr>
            <a:r>
              <a:rPr lang="en-US" sz="1400" dirty="0">
                <a:solidFill>
                  <a:prstClr val="black"/>
                </a:solidFill>
              </a:rPr>
              <a:t>Groote Schuur Hospital </a:t>
            </a:r>
            <a:r>
              <a:rPr lang="en-US" sz="1400" b="0" dirty="0">
                <a:solidFill>
                  <a:prstClr val="black"/>
                </a:solidFill>
              </a:rPr>
              <a:t>– as per previous slide</a:t>
            </a:r>
          </a:p>
          <a:p>
            <a:pPr marL="285750" lvl="0" indent="-285750">
              <a:buFont typeface="Arial" panose="020B0604020202020204" pitchFamily="34" charset="0"/>
              <a:buChar char="•"/>
            </a:pPr>
            <a:r>
              <a:rPr lang="en-US" sz="1400" dirty="0">
                <a:solidFill>
                  <a:prstClr val="black"/>
                </a:solidFill>
              </a:rPr>
              <a:t>Vredenburg</a:t>
            </a:r>
            <a:r>
              <a:rPr lang="en-US" sz="1400" b="0" dirty="0">
                <a:solidFill>
                  <a:prstClr val="black"/>
                </a:solidFill>
              </a:rPr>
              <a:t> – three boreholes drilled and all are dry; alternative ground water sites being sought plus municipal infrastructure support </a:t>
            </a:r>
            <a:endParaRPr lang="en-ZA" b="0" dirty="0"/>
          </a:p>
        </p:txBody>
      </p:sp>
      <p:sp>
        <p:nvSpPr>
          <p:cNvPr id="7" name="Footer Placeholder 3"/>
          <p:cNvSpPr>
            <a:spLocks noGrp="1"/>
          </p:cNvSpPr>
          <p:nvPr>
            <p:ph type="ftr" sz="quarter" idx="3"/>
          </p:nvPr>
        </p:nvSpPr>
        <p:spPr>
          <a:xfrm>
            <a:off x="4043080" y="6468150"/>
            <a:ext cx="4417352" cy="230832"/>
          </a:xfrm>
        </p:spPr>
        <p:txBody>
          <a:bodyPr/>
          <a:lstStyle/>
          <a:p>
            <a:r>
              <a:rPr lang="en-ZA" dirty="0">
                <a:solidFill>
                  <a:srgbClr val="998F86"/>
                </a:solidFill>
              </a:rPr>
              <a:t>WCG Departmental Water Business Continuity Plan Committee Feedback</a:t>
            </a:r>
            <a:endParaRPr lang="en-GB" dirty="0">
              <a:solidFill>
                <a:srgbClr val="998F86"/>
              </a:solidFill>
            </a:endParaRPr>
          </a:p>
        </p:txBody>
      </p:sp>
    </p:spTree>
    <p:extLst>
      <p:ext uri="{BB962C8B-B14F-4D97-AF65-F5344CB8AC3E}">
        <p14:creationId xmlns:p14="http://schemas.microsoft.com/office/powerpoint/2010/main" val="86629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Footer Placeholder 3"/>
          <p:cNvSpPr>
            <a:spLocks noGrp="1"/>
          </p:cNvSpPr>
          <p:nvPr>
            <p:ph type="ftr" sz="quarter" idx="3"/>
          </p:nvPr>
        </p:nvSpPr>
        <p:spPr>
          <a:xfrm>
            <a:off x="4043080" y="6468150"/>
            <a:ext cx="4417352" cy="230832"/>
          </a:xfrm>
        </p:spPr>
        <p:txBody>
          <a:bodyPr/>
          <a:lstStyle/>
          <a:p>
            <a:r>
              <a:rPr lang="en-ZA" dirty="0">
                <a:solidFill>
                  <a:srgbClr val="998F86"/>
                </a:solidFill>
              </a:rPr>
              <a:t>WCG Departmental Water Business Continuity Plan Committee Feedback</a:t>
            </a:r>
            <a:endParaRPr lang="en-GB" dirty="0">
              <a:solidFill>
                <a:srgbClr val="998F86"/>
              </a:solidFill>
            </a:endParaRPr>
          </a:p>
        </p:txBody>
      </p:sp>
      <p:sp>
        <p:nvSpPr>
          <p:cNvPr id="14" name="Title 13"/>
          <p:cNvSpPr>
            <a:spLocks noGrp="1"/>
          </p:cNvSpPr>
          <p:nvPr>
            <p:ph type="title"/>
          </p:nvPr>
        </p:nvSpPr>
        <p:spPr/>
        <p:txBody>
          <a:bodyPr/>
          <a:lstStyle/>
          <a:p>
            <a:r>
              <a:rPr lang="en-ZA" dirty="0"/>
              <a:t>  </a:t>
            </a:r>
          </a:p>
        </p:txBody>
      </p:sp>
      <p:pic>
        <p:nvPicPr>
          <p:cNvPr id="2" name="Picture 1"/>
          <p:cNvPicPr>
            <a:picLocks noChangeAspect="1"/>
          </p:cNvPicPr>
          <p:nvPr/>
        </p:nvPicPr>
        <p:blipFill rotWithShape="1">
          <a:blip r:embed="rId2"/>
          <a:srcRect l="4627" t="10664" r="6911" b="8139"/>
          <a:stretch/>
        </p:blipFill>
        <p:spPr>
          <a:xfrm rot="5400000">
            <a:off x="-1187005" y="2169929"/>
            <a:ext cx="4939320" cy="254895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130" y="952470"/>
            <a:ext cx="6623382" cy="4914645"/>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b="17689"/>
          <a:stretch/>
        </p:blipFill>
        <p:spPr>
          <a:xfrm>
            <a:off x="6252583" y="1"/>
            <a:ext cx="2927929" cy="3068960"/>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6613" r="2750"/>
          <a:stretch/>
        </p:blipFill>
        <p:spPr>
          <a:xfrm>
            <a:off x="2082667" y="4380255"/>
            <a:ext cx="2003229" cy="247774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33134" b="26191"/>
          <a:stretch/>
        </p:blipFill>
        <p:spPr>
          <a:xfrm>
            <a:off x="-4020" y="5157192"/>
            <a:ext cx="2372276" cy="1715442"/>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1960" y="0"/>
            <a:ext cx="2717841" cy="1598990"/>
          </a:xfrm>
          <a:prstGeom prst="rect">
            <a:avLst/>
          </a:prstGeom>
        </p:spPr>
      </p:pic>
      <p:sp>
        <p:nvSpPr>
          <p:cNvPr id="13" name="Title 1"/>
          <p:cNvSpPr txBox="1">
            <a:spLocks/>
          </p:cNvSpPr>
          <p:nvPr/>
        </p:nvSpPr>
        <p:spPr>
          <a:xfrm>
            <a:off x="117753" y="174447"/>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t>Risks (public perception)</a:t>
            </a:r>
          </a:p>
        </p:txBody>
      </p:sp>
      <p:sp>
        <p:nvSpPr>
          <p:cNvPr id="10" name="Title 1"/>
          <p:cNvSpPr txBox="1">
            <a:spLocks/>
          </p:cNvSpPr>
          <p:nvPr/>
        </p:nvSpPr>
        <p:spPr>
          <a:xfrm>
            <a:off x="158074" y="1051917"/>
            <a:ext cx="5902301" cy="2228150"/>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fontScale="92500" lnSpcReduction="20000"/>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r>
              <a:rPr lang="en-ZA" dirty="0">
                <a:solidFill>
                  <a:schemeClr val="bg1"/>
                </a:solidFill>
              </a:rPr>
              <a:t>Pump testing: apparent water wastage</a:t>
            </a:r>
          </a:p>
          <a:p>
            <a:endParaRPr lang="en-US" dirty="0">
              <a:solidFill>
                <a:schemeClr val="bg1"/>
              </a:solidFill>
            </a:endParaRPr>
          </a:p>
          <a:p>
            <a:r>
              <a:rPr lang="en-US" dirty="0">
                <a:solidFill>
                  <a:schemeClr val="bg1"/>
                </a:solidFill>
              </a:rPr>
              <a:t>Social Media – public/community perception </a:t>
            </a:r>
          </a:p>
          <a:p>
            <a:endParaRPr lang="en-US" dirty="0">
              <a:solidFill>
                <a:schemeClr val="bg1"/>
              </a:solidFill>
            </a:endParaRPr>
          </a:p>
          <a:p>
            <a:r>
              <a:rPr lang="en-US" dirty="0">
                <a:solidFill>
                  <a:schemeClr val="bg1"/>
                </a:solidFill>
              </a:rPr>
              <a:t>Mitigation:</a:t>
            </a:r>
          </a:p>
          <a:p>
            <a:pPr marL="342900" indent="-342900">
              <a:buFont typeface="Arial" panose="020B0604020202020204" pitchFamily="34" charset="0"/>
              <a:buChar char="•"/>
            </a:pPr>
            <a:r>
              <a:rPr lang="en-US" dirty="0">
                <a:solidFill>
                  <a:schemeClr val="bg1"/>
                </a:solidFill>
              </a:rPr>
              <a:t>DG letter of explanation and support has assisted</a:t>
            </a:r>
          </a:p>
          <a:p>
            <a:pPr marL="342900" indent="-342900">
              <a:buFont typeface="Arial" panose="020B0604020202020204" pitchFamily="34" charset="0"/>
              <a:buChar char="•"/>
            </a:pPr>
            <a:r>
              <a:rPr lang="en-US" dirty="0">
                <a:solidFill>
                  <a:schemeClr val="bg1"/>
                </a:solidFill>
              </a:rPr>
              <a:t>Alternative use of this waste water</a:t>
            </a:r>
          </a:p>
          <a:p>
            <a:endParaRPr lang="en-ZA" dirty="0">
              <a:solidFill>
                <a:schemeClr val="bg1"/>
              </a:solidFill>
            </a:endParaRPr>
          </a:p>
        </p:txBody>
      </p:sp>
      <p:pic>
        <p:nvPicPr>
          <p:cNvPr id="5" name="Picture 4"/>
          <p:cNvPicPr>
            <a:picLocks noChangeAspect="1"/>
          </p:cNvPicPr>
          <p:nvPr/>
        </p:nvPicPr>
        <p:blipFill rotWithShape="1">
          <a:blip r:embed="rId8">
            <a:extLst>
              <a:ext uri="{28A0092B-C50C-407E-A947-70E740481C1C}">
                <a14:useLocalDpi xmlns:a14="http://schemas.microsoft.com/office/drawing/2010/main" val="0"/>
              </a:ext>
            </a:extLst>
          </a:blip>
          <a:srcRect l="6589" t="22209" r="7476" b="24013"/>
          <a:stretch/>
        </p:blipFill>
        <p:spPr>
          <a:xfrm>
            <a:off x="3882445" y="4380255"/>
            <a:ext cx="5310267" cy="2492379"/>
          </a:xfrm>
          <a:prstGeom prst="rect">
            <a:avLst/>
          </a:prstGeom>
        </p:spPr>
      </p:pic>
    </p:spTree>
    <p:extLst>
      <p:ext uri="{BB962C8B-B14F-4D97-AF65-F5344CB8AC3E}">
        <p14:creationId xmlns:p14="http://schemas.microsoft.com/office/powerpoint/2010/main" val="270842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dirty="0" smtClean="0"/>
              <a:t>Disaster Response</a:t>
            </a:r>
            <a:endParaRPr lang="en-GB" dirty="0"/>
          </a:p>
        </p:txBody>
      </p:sp>
    </p:spTree>
    <p:custDataLst>
      <p:tags r:id="rId1"/>
    </p:custDataLst>
    <p:extLst>
      <p:ext uri="{BB962C8B-B14F-4D97-AF65-F5344CB8AC3E}">
        <p14:creationId xmlns:p14="http://schemas.microsoft.com/office/powerpoint/2010/main" val="2895963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Disaster </a:t>
            </a:r>
            <a:r>
              <a:rPr lang="en-GB" dirty="0"/>
              <a:t>Response </a:t>
            </a:r>
          </a:p>
        </p:txBody>
      </p:sp>
      <p:sp>
        <p:nvSpPr>
          <p:cNvPr id="7" name="Text Placeholder 6"/>
          <p:cNvSpPr>
            <a:spLocks noGrp="1"/>
          </p:cNvSpPr>
          <p:nvPr>
            <p:ph type="body" sz="quarter" idx="13"/>
          </p:nvPr>
        </p:nvSpPr>
        <p:spPr/>
        <p:txBody>
          <a:bodyPr/>
          <a:lstStyle/>
          <a:p>
            <a:r>
              <a:rPr lang="en-GB" dirty="0"/>
              <a:t>Command and Control</a:t>
            </a:r>
          </a:p>
        </p:txBody>
      </p:sp>
      <p:sp>
        <p:nvSpPr>
          <p:cNvPr id="4" name="Text Placeholder 3"/>
          <p:cNvSpPr>
            <a:spLocks noGrp="1"/>
          </p:cNvSpPr>
          <p:nvPr>
            <p:ph type="body" sz="quarter" idx="10"/>
          </p:nvPr>
        </p:nvSpPr>
        <p:spPr/>
        <p:txBody>
          <a:bodyPr>
            <a:normAutofit fontScale="92500" lnSpcReduction="10000"/>
          </a:bodyPr>
          <a:lstStyle/>
          <a:p>
            <a:endParaRPr lang="en-GB" dirty="0"/>
          </a:p>
          <a:p>
            <a:pPr lvl="1"/>
            <a:r>
              <a:rPr lang="en-GB" dirty="0"/>
              <a:t> 2010 World Cup Legacy</a:t>
            </a:r>
          </a:p>
          <a:p>
            <a:pPr marL="0" lvl="1" indent="0">
              <a:buNone/>
            </a:pPr>
            <a:endParaRPr lang="en-GB" dirty="0"/>
          </a:p>
          <a:p>
            <a:pPr lvl="2"/>
            <a:r>
              <a:rPr lang="en-GB" dirty="0"/>
              <a:t>Health Response in terms  of Major Incidents and Disasters is as per the International MIMMS System (Major Incident Medical Management and Support system)</a:t>
            </a:r>
          </a:p>
          <a:p>
            <a:pPr lvl="2"/>
            <a:endParaRPr lang="en-GB" dirty="0"/>
          </a:p>
          <a:p>
            <a:pPr lvl="2"/>
            <a:r>
              <a:rPr lang="en-GB" dirty="0"/>
              <a:t>State Health , Private Healthcare and South African Military Health Services all work to this command system, as it pertains to the health response in such incidents. </a:t>
            </a:r>
          </a:p>
          <a:p>
            <a:pPr marL="180000" lvl="2" indent="0">
              <a:buNone/>
            </a:pPr>
            <a:endParaRPr lang="en-GB" dirty="0"/>
          </a:p>
          <a:p>
            <a:pPr lvl="2"/>
            <a:r>
              <a:rPr lang="en-GB" dirty="0"/>
              <a:t>Tested system</a:t>
            </a:r>
          </a:p>
          <a:p>
            <a:pPr lvl="2"/>
            <a:r>
              <a:rPr lang="en-GB" dirty="0"/>
              <a:t> - November 2013 – complete evacuation of of </a:t>
            </a:r>
            <a:r>
              <a:rPr lang="en-GB" dirty="0" err="1"/>
              <a:t>Vergelegen</a:t>
            </a:r>
            <a:r>
              <a:rPr lang="en-GB" dirty="0"/>
              <a:t> </a:t>
            </a:r>
            <a:r>
              <a:rPr lang="en-GB" dirty="0" err="1"/>
              <a:t>Medi</a:t>
            </a:r>
            <a:r>
              <a:rPr lang="en-GB" dirty="0"/>
              <a:t>-Clinic</a:t>
            </a:r>
          </a:p>
          <a:p>
            <a:pPr lvl="2"/>
            <a:r>
              <a:rPr lang="en-GB" dirty="0"/>
              <a:t>-  Eskom load shedding 2015/16 – as pertaining to continuation of healthcare</a:t>
            </a:r>
          </a:p>
          <a:p>
            <a:pPr lvl="2"/>
            <a:r>
              <a:rPr lang="en-GB" dirty="0"/>
              <a:t> - February  2016 – </a:t>
            </a:r>
            <a:r>
              <a:rPr lang="en-GB" dirty="0" err="1"/>
              <a:t>Tygerberg</a:t>
            </a:r>
            <a:r>
              <a:rPr lang="en-GB" dirty="0"/>
              <a:t> Hospital without water for 3 days</a:t>
            </a:r>
          </a:p>
          <a:p>
            <a:pPr lvl="2"/>
            <a:r>
              <a:rPr lang="en-GB" dirty="0"/>
              <a:t> - March 2017 – evacuation </a:t>
            </a:r>
            <a:r>
              <a:rPr lang="en-GB" dirty="0" err="1"/>
              <a:t>Swartland</a:t>
            </a:r>
            <a:r>
              <a:rPr lang="en-GB" dirty="0"/>
              <a:t> Hospital due to a fire</a:t>
            </a:r>
          </a:p>
          <a:p>
            <a:pPr lvl="2"/>
            <a:r>
              <a:rPr lang="en-GB" dirty="0"/>
              <a:t> - June 2017 Medical management of </a:t>
            </a:r>
            <a:r>
              <a:rPr lang="en-GB" dirty="0" err="1"/>
              <a:t>Knysna</a:t>
            </a:r>
            <a:r>
              <a:rPr lang="en-GB" dirty="0"/>
              <a:t> Fire – including relocating </a:t>
            </a:r>
            <a:r>
              <a:rPr lang="en-GB" dirty="0" err="1"/>
              <a:t>Knysna</a:t>
            </a:r>
            <a:r>
              <a:rPr lang="en-GB" dirty="0"/>
              <a:t> Hospital  to a sports complex</a:t>
            </a:r>
          </a:p>
          <a:p>
            <a:pPr lvl="2"/>
            <a:endParaRPr lang="en-GB" dirty="0"/>
          </a:p>
          <a:p>
            <a:pPr lvl="4"/>
            <a:r>
              <a:rPr lang="en-GB" dirty="0"/>
              <a:t> </a:t>
            </a:r>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28</a:t>
            </a:fld>
            <a:endParaRPr lang="en-ZA" dirty="0"/>
          </a:p>
        </p:txBody>
      </p:sp>
    </p:spTree>
    <p:custDataLst>
      <p:tags r:id="rId1"/>
    </p:custDataLst>
    <p:extLst>
      <p:ext uri="{BB962C8B-B14F-4D97-AF65-F5344CB8AC3E}">
        <p14:creationId xmlns:p14="http://schemas.microsoft.com/office/powerpoint/2010/main" val="2021247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3" y="11813"/>
            <a:ext cx="9180946" cy="6857464"/>
          </a:xfrm>
          <a:prstGeom prst="rect">
            <a:avLst/>
          </a:prstGeom>
        </p:spPr>
      </p:pic>
      <p:sp>
        <p:nvSpPr>
          <p:cNvPr id="2" name="Title 1"/>
          <p:cNvSpPr>
            <a:spLocks noGrp="1"/>
          </p:cNvSpPr>
          <p:nvPr>
            <p:ph type="ctrTitle"/>
          </p:nvPr>
        </p:nvSpPr>
        <p:spPr>
          <a:xfrm>
            <a:off x="362650" y="261445"/>
            <a:ext cx="8418700" cy="698500"/>
          </a:xfrm>
          <a:ln>
            <a:noFill/>
          </a:ln>
        </p:spPr>
        <p:txBody>
          <a:bodyPr wrap="none" anchor="t">
            <a:normAutofit fontScale="90000"/>
          </a:bodyPr>
          <a:lstStyle/>
          <a:p>
            <a:pPr>
              <a:spcAft>
                <a:spcPts val="2400"/>
              </a:spcAft>
            </a:pPr>
            <a:r>
              <a:rPr lang="en-GB" sz="2800" dirty="0" smtClean="0"/>
              <a:t>Command </a:t>
            </a:r>
            <a:r>
              <a:rPr lang="en-GB" sz="2800" dirty="0"/>
              <a:t>and Control</a:t>
            </a:r>
            <a:br>
              <a:rPr lang="en-GB" sz="2800" dirty="0"/>
            </a:br>
            <a:endParaRPr lang="en-US" sz="2800" dirty="0">
              <a:solidFill>
                <a:srgbClr val="003399"/>
              </a:solidFill>
              <a:latin typeface="Century Gothic"/>
              <a:cs typeface="Century Gothic"/>
            </a:endParaRPr>
          </a:p>
        </p:txBody>
      </p:sp>
      <p:sp>
        <p:nvSpPr>
          <p:cNvPr id="4" name="Rounded Rectangle 3"/>
          <p:cNvSpPr/>
          <p:nvPr/>
        </p:nvSpPr>
        <p:spPr>
          <a:xfrm>
            <a:off x="3214256" y="2875972"/>
            <a:ext cx="2493818" cy="766618"/>
          </a:xfrm>
          <a:prstGeom prst="round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Provincial Health Operations Centre (PHOC)</a:t>
            </a:r>
          </a:p>
        </p:txBody>
      </p:sp>
      <p:sp>
        <p:nvSpPr>
          <p:cNvPr id="6" name="Rounded Rectangle 5"/>
          <p:cNvSpPr/>
          <p:nvPr/>
        </p:nvSpPr>
        <p:spPr>
          <a:xfrm>
            <a:off x="207818" y="1343891"/>
            <a:ext cx="1879600" cy="1029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dirty="0"/>
              <a:t>(NDOH)</a:t>
            </a:r>
          </a:p>
        </p:txBody>
      </p:sp>
      <p:sp>
        <p:nvSpPr>
          <p:cNvPr id="9" name="Rounded Rectangle 8"/>
          <p:cNvSpPr/>
          <p:nvPr/>
        </p:nvSpPr>
        <p:spPr>
          <a:xfrm>
            <a:off x="2285999" y="1330037"/>
            <a:ext cx="2175166" cy="104370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ZA" dirty="0"/>
              <a:t>(PDMC)</a:t>
            </a:r>
          </a:p>
        </p:txBody>
      </p:sp>
      <p:sp>
        <p:nvSpPr>
          <p:cNvPr id="11" name="Rounded Rectangle 10"/>
          <p:cNvSpPr/>
          <p:nvPr/>
        </p:nvSpPr>
        <p:spPr>
          <a:xfrm>
            <a:off x="4752106" y="1329717"/>
            <a:ext cx="1911936" cy="104434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ZA" dirty="0"/>
              <a:t>(</a:t>
            </a:r>
            <a:r>
              <a:rPr lang="en-ZA" dirty="0" err="1"/>
              <a:t>ProvJOC</a:t>
            </a:r>
            <a:r>
              <a:rPr lang="en-ZA" dirty="0"/>
              <a:t>)</a:t>
            </a:r>
          </a:p>
        </p:txBody>
      </p:sp>
      <p:sp>
        <p:nvSpPr>
          <p:cNvPr id="13" name="Rounded Rectangle 12"/>
          <p:cNvSpPr/>
          <p:nvPr/>
        </p:nvSpPr>
        <p:spPr>
          <a:xfrm>
            <a:off x="3214256" y="4200211"/>
            <a:ext cx="2493818" cy="766618"/>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DHOC / DMC</a:t>
            </a:r>
          </a:p>
        </p:txBody>
      </p:sp>
      <p:sp>
        <p:nvSpPr>
          <p:cNvPr id="15" name="Rounded Rectangle 14"/>
          <p:cNvSpPr/>
          <p:nvPr/>
        </p:nvSpPr>
        <p:spPr>
          <a:xfrm>
            <a:off x="6770263" y="1311564"/>
            <a:ext cx="1869208" cy="106218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dirty="0"/>
              <a:t>Centre </a:t>
            </a:r>
          </a:p>
          <a:p>
            <a:pPr algn="ctr"/>
            <a:r>
              <a:rPr lang="en-ZA" dirty="0"/>
              <a:t>(DDMC)</a:t>
            </a:r>
          </a:p>
        </p:txBody>
      </p:sp>
      <p:sp>
        <p:nvSpPr>
          <p:cNvPr id="17" name="Rounded Rectangle 16"/>
          <p:cNvSpPr/>
          <p:nvPr/>
        </p:nvSpPr>
        <p:spPr>
          <a:xfrm>
            <a:off x="2138219" y="5480601"/>
            <a:ext cx="4645891" cy="489007"/>
          </a:xfrm>
          <a:prstGeom prst="round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Hospitals &amp; Support Services (FPS, Labs etc.) </a:t>
            </a:r>
          </a:p>
        </p:txBody>
      </p:sp>
      <p:sp>
        <p:nvSpPr>
          <p:cNvPr id="18" name="Rounded Rectangle 17"/>
          <p:cNvSpPr/>
          <p:nvPr/>
        </p:nvSpPr>
        <p:spPr>
          <a:xfrm>
            <a:off x="5708074" y="3007012"/>
            <a:ext cx="835902" cy="504537"/>
          </a:xfrm>
          <a:prstGeom prst="round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Gold</a:t>
            </a:r>
          </a:p>
        </p:txBody>
      </p:sp>
      <p:sp>
        <p:nvSpPr>
          <p:cNvPr id="19" name="Rounded Rectangle 18"/>
          <p:cNvSpPr/>
          <p:nvPr/>
        </p:nvSpPr>
        <p:spPr>
          <a:xfrm>
            <a:off x="5708074" y="4302675"/>
            <a:ext cx="835902" cy="504537"/>
          </a:xfrm>
          <a:prstGeom prst="round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Silver</a:t>
            </a:r>
          </a:p>
        </p:txBody>
      </p:sp>
      <p:sp>
        <p:nvSpPr>
          <p:cNvPr id="20" name="Rounded Rectangle 19"/>
          <p:cNvSpPr/>
          <p:nvPr/>
        </p:nvSpPr>
        <p:spPr>
          <a:xfrm>
            <a:off x="6770263" y="5465071"/>
            <a:ext cx="1186113" cy="504537"/>
          </a:xfrm>
          <a:prstGeom prst="round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dirty="0"/>
              <a:t>Bronze </a:t>
            </a:r>
          </a:p>
        </p:txBody>
      </p:sp>
      <p:cxnSp>
        <p:nvCxnSpPr>
          <p:cNvPr id="22" name="Elbow Connector 21"/>
          <p:cNvCxnSpPr/>
          <p:nvPr/>
        </p:nvCxnSpPr>
        <p:spPr>
          <a:xfrm>
            <a:off x="1365828" y="2381492"/>
            <a:ext cx="1828800" cy="904057"/>
          </a:xfrm>
          <a:prstGeom prst="bentConnector3">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24" name="Elbow Connector 23"/>
          <p:cNvCxnSpPr/>
          <p:nvPr/>
        </p:nvCxnSpPr>
        <p:spPr>
          <a:xfrm rot="10800000" flipV="1">
            <a:off x="6583232" y="2368755"/>
            <a:ext cx="1454718" cy="851518"/>
          </a:xfrm>
          <a:prstGeom prst="bentConnector3">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a:off x="3482109" y="2381492"/>
            <a:ext cx="692727" cy="45202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8" name="Straight Arrow Connector 27"/>
          <p:cNvCxnSpPr/>
          <p:nvPr/>
        </p:nvCxnSpPr>
        <p:spPr>
          <a:xfrm flipH="1">
            <a:off x="5033818" y="2368755"/>
            <a:ext cx="775855" cy="46476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a:stCxn id="4" idx="2"/>
          </p:cNvCxnSpPr>
          <p:nvPr/>
        </p:nvCxnSpPr>
        <p:spPr>
          <a:xfrm>
            <a:off x="4461165" y="3642590"/>
            <a:ext cx="0" cy="55762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13" idx="2"/>
          </p:cNvCxnSpPr>
          <p:nvPr/>
        </p:nvCxnSpPr>
        <p:spPr>
          <a:xfrm>
            <a:off x="4461165" y="4966829"/>
            <a:ext cx="0" cy="49824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5" name="Footer Placeholder 4"/>
          <p:cNvSpPr>
            <a:spLocks noGrp="1"/>
          </p:cNvSpPr>
          <p:nvPr>
            <p:ph type="ftr" sz="quarter" idx="11"/>
          </p:nvPr>
        </p:nvSpPr>
        <p:spPr/>
        <p:txBody>
          <a:bodyPr/>
          <a:lstStyle/>
          <a:p>
            <a:r>
              <a:rPr lang="en-US" smtClean="0"/>
              <a:t>Water Security Programme 21/02/18</a:t>
            </a:r>
            <a:endParaRPr lang="en-US"/>
          </a:p>
        </p:txBody>
      </p:sp>
      <p:sp>
        <p:nvSpPr>
          <p:cNvPr id="7" name="Slide Number Placeholder 6"/>
          <p:cNvSpPr>
            <a:spLocks noGrp="1"/>
          </p:cNvSpPr>
          <p:nvPr>
            <p:ph type="sldNum" sz="quarter" idx="12"/>
          </p:nvPr>
        </p:nvSpPr>
        <p:spPr/>
        <p:txBody>
          <a:bodyPr/>
          <a:lstStyle/>
          <a:p>
            <a:fld id="{FBA04356-09A3-624B-B570-77E94916C168}" type="slidenum">
              <a:rPr lang="en-US" smtClean="0"/>
              <a:pPr/>
              <a:t>29</a:t>
            </a:fld>
            <a:endParaRPr lang="en-US"/>
          </a:p>
        </p:txBody>
      </p:sp>
    </p:spTree>
    <p:extLst>
      <p:ext uri="{BB962C8B-B14F-4D97-AF65-F5344CB8AC3E}">
        <p14:creationId xmlns:p14="http://schemas.microsoft.com/office/powerpoint/2010/main" val="2616137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sz="quarter" idx="13"/>
          </p:nvPr>
        </p:nvSpPr>
        <p:spPr/>
        <p:txBody>
          <a:bodyPr/>
          <a:lstStyle/>
          <a:p>
            <a:endParaRPr lang="en-ZA"/>
          </a:p>
        </p:txBody>
      </p:sp>
      <p:sp>
        <p:nvSpPr>
          <p:cNvPr id="4" name="Slide Number Placeholder 3"/>
          <p:cNvSpPr>
            <a:spLocks noGrp="1"/>
          </p:cNvSpPr>
          <p:nvPr>
            <p:ph type="sldNum" sz="quarter" idx="4"/>
          </p:nvPr>
        </p:nvSpPr>
        <p:spPr/>
        <p:txBody>
          <a:bodyPr/>
          <a:lstStyle/>
          <a:p>
            <a:fld id="{8406839F-D7A4-4E5D-B93D-768AD4D1DB36}" type="slidenum">
              <a:rPr lang="en-ZA" smtClean="0"/>
              <a:pPr/>
              <a:t>3</a:t>
            </a:fld>
            <a:endParaRPr lang="en-ZA" dirty="0"/>
          </a:p>
        </p:txBody>
      </p:sp>
      <p:sp>
        <p:nvSpPr>
          <p:cNvPr id="5" name="Footer Placeholder 4"/>
          <p:cNvSpPr>
            <a:spLocks noGrp="1"/>
          </p:cNvSpPr>
          <p:nvPr>
            <p:ph type="ftr" sz="quarter" idx="3"/>
          </p:nvPr>
        </p:nvSpPr>
        <p:spPr/>
        <p:txBody>
          <a:bodyPr/>
          <a:lstStyle/>
          <a:p>
            <a:r>
              <a:rPr lang="en-ZA" smtClean="0"/>
              <a:t>Water Security Programme 21/02/18</a:t>
            </a:r>
            <a:endParaRPr lang="en-GB" dirty="0"/>
          </a:p>
        </p:txBody>
      </p:sp>
      <p:sp>
        <p:nvSpPr>
          <p:cNvPr id="6" name="Text Placeholder 5"/>
          <p:cNvSpPr>
            <a:spLocks noGrp="1"/>
          </p:cNvSpPr>
          <p:nvPr>
            <p:ph type="body" sz="quarter" idx="10"/>
          </p:nvPr>
        </p:nvSpPr>
        <p:spPr/>
        <p:txBody>
          <a:bodyPr/>
          <a:lstStyle/>
          <a:p>
            <a:endParaRPr lang="en-ZA" dirty="0"/>
          </a:p>
        </p:txBody>
      </p:sp>
      <p:pic>
        <p:nvPicPr>
          <p:cNvPr id="7" name="Picture 6" descr="2018-01-31-PHOTO-0000005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7950"/>
          </a:xfrm>
          <a:prstGeom prst="rect">
            <a:avLst/>
          </a:prstGeom>
        </p:spPr>
      </p:pic>
    </p:spTree>
    <p:extLst>
      <p:ext uri="{BB962C8B-B14F-4D97-AF65-F5344CB8AC3E}">
        <p14:creationId xmlns:p14="http://schemas.microsoft.com/office/powerpoint/2010/main" val="558874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C470-71C2-CC4A-9342-EC561A677AC7}"/>
              </a:ext>
            </a:extLst>
          </p:cNvPr>
          <p:cNvSpPr>
            <a:spLocks noGrp="1"/>
          </p:cNvSpPr>
          <p:nvPr>
            <p:ph type="title"/>
          </p:nvPr>
        </p:nvSpPr>
        <p:spPr/>
        <p:txBody>
          <a:bodyPr/>
          <a:lstStyle/>
          <a:p>
            <a:r>
              <a:rPr lang="en-US" dirty="0" smtClean="0"/>
              <a:t>Integrated </a:t>
            </a:r>
            <a:r>
              <a:rPr lang="en-US" dirty="0"/>
              <a:t>Planning and Response</a:t>
            </a:r>
          </a:p>
        </p:txBody>
      </p:sp>
      <p:sp>
        <p:nvSpPr>
          <p:cNvPr id="3" name="Text Placeholder 2">
            <a:extLst>
              <a:ext uri="{FF2B5EF4-FFF2-40B4-BE49-F238E27FC236}">
                <a16:creationId xmlns:a16="http://schemas.microsoft.com/office/drawing/2014/main" id="{0B21B4CE-1663-CE4B-A61F-3087F85B432C}"/>
              </a:ext>
            </a:extLst>
          </p:cNvPr>
          <p:cNvSpPr>
            <a:spLocks noGrp="1"/>
          </p:cNvSpPr>
          <p:nvPr>
            <p:ph type="body" sz="quarter" idx="13"/>
          </p:nvPr>
        </p:nvSpPr>
        <p:spPr/>
        <p:txBody>
          <a:bodyPr/>
          <a:lstStyle/>
          <a:p>
            <a:r>
              <a:rPr lang="en-US" dirty="0"/>
              <a:t>Recognition of inter-dependency across sectors</a:t>
            </a:r>
          </a:p>
        </p:txBody>
      </p:sp>
      <p:sp>
        <p:nvSpPr>
          <p:cNvPr id="4" name="Slide Number Placeholder 3">
            <a:extLst>
              <a:ext uri="{FF2B5EF4-FFF2-40B4-BE49-F238E27FC236}">
                <a16:creationId xmlns:a16="http://schemas.microsoft.com/office/drawing/2014/main" id="{73535BCE-47D8-4F4B-90F8-652F2BCBFA2A}"/>
              </a:ext>
            </a:extLst>
          </p:cNvPr>
          <p:cNvSpPr>
            <a:spLocks noGrp="1"/>
          </p:cNvSpPr>
          <p:nvPr>
            <p:ph type="sldNum" sz="quarter" idx="4"/>
          </p:nvPr>
        </p:nvSpPr>
        <p:spPr/>
        <p:txBody>
          <a:bodyPr/>
          <a:lstStyle/>
          <a:p>
            <a:fld id="{8406839F-D7A4-4E5D-B93D-768AD4D1DB36}" type="slidenum">
              <a:rPr lang="en-ZA" smtClean="0"/>
              <a:pPr/>
              <a:t>30</a:t>
            </a:fld>
            <a:endParaRPr lang="en-ZA" dirty="0"/>
          </a:p>
        </p:txBody>
      </p:sp>
      <p:sp>
        <p:nvSpPr>
          <p:cNvPr id="5" name="Footer Placeholder 4">
            <a:extLst>
              <a:ext uri="{FF2B5EF4-FFF2-40B4-BE49-F238E27FC236}">
                <a16:creationId xmlns:a16="http://schemas.microsoft.com/office/drawing/2014/main" id="{E4E9FF6F-423B-404C-A213-08834F7604BA}"/>
              </a:ext>
            </a:extLst>
          </p:cNvPr>
          <p:cNvSpPr>
            <a:spLocks noGrp="1"/>
          </p:cNvSpPr>
          <p:nvPr>
            <p:ph type="ftr" sz="quarter" idx="3"/>
          </p:nvPr>
        </p:nvSpPr>
        <p:spPr/>
        <p:txBody>
          <a:bodyPr/>
          <a:lstStyle/>
          <a:p>
            <a:r>
              <a:rPr lang="en-ZA" smtClean="0"/>
              <a:t>Water Security Programme 21/02/18</a:t>
            </a:r>
            <a:endParaRPr lang="en-GB" dirty="0"/>
          </a:p>
        </p:txBody>
      </p:sp>
      <p:sp>
        <p:nvSpPr>
          <p:cNvPr id="6" name="Text Placeholder 5">
            <a:extLst>
              <a:ext uri="{FF2B5EF4-FFF2-40B4-BE49-F238E27FC236}">
                <a16:creationId xmlns:a16="http://schemas.microsoft.com/office/drawing/2014/main" id="{73460C7E-1944-6F42-9463-FB0EC6EDCB44}"/>
              </a:ext>
            </a:extLst>
          </p:cNvPr>
          <p:cNvSpPr>
            <a:spLocks noGrp="1"/>
          </p:cNvSpPr>
          <p:nvPr>
            <p:ph type="body" sz="quarter" idx="10"/>
          </p:nvPr>
        </p:nvSpPr>
        <p:spPr/>
        <p:txBody>
          <a:bodyPr/>
          <a:lstStyle/>
          <a:p>
            <a:r>
              <a:rPr lang="en-US" b="0" dirty="0"/>
              <a:t>WCG Department of Health engagement :</a:t>
            </a:r>
          </a:p>
          <a:p>
            <a:pPr marL="285750" indent="-285750">
              <a:buFontTx/>
              <a:buChar char="-"/>
            </a:pPr>
            <a:endParaRPr lang="en-US" b="0" dirty="0"/>
          </a:p>
          <a:p>
            <a:pPr marL="285750" indent="-285750">
              <a:buFontTx/>
              <a:buChar char="-"/>
            </a:pPr>
            <a:r>
              <a:rPr lang="en-US" b="0" dirty="0"/>
              <a:t>Private Healthcare Sector </a:t>
            </a:r>
          </a:p>
          <a:p>
            <a:pPr marL="285750" indent="-285750">
              <a:buFontTx/>
              <a:buChar char="-"/>
            </a:pPr>
            <a:r>
              <a:rPr lang="en-US" b="0" dirty="0"/>
              <a:t>NHLS and Private Laboratories</a:t>
            </a:r>
          </a:p>
          <a:p>
            <a:pPr marL="285750" indent="-285750">
              <a:buFontTx/>
              <a:buChar char="-"/>
            </a:pPr>
            <a:r>
              <a:rPr lang="en-US" b="0" dirty="0"/>
              <a:t>Pharmaceutical Society of South Africa</a:t>
            </a:r>
          </a:p>
          <a:p>
            <a:pPr marL="285750" indent="-285750">
              <a:buFontTx/>
              <a:buChar char="-"/>
            </a:pPr>
            <a:r>
              <a:rPr lang="en-US" b="0" dirty="0"/>
              <a:t>South African Military Health Services</a:t>
            </a:r>
          </a:p>
          <a:p>
            <a:pPr marL="285750" indent="-285750">
              <a:buFontTx/>
              <a:buChar char="-"/>
            </a:pPr>
            <a:r>
              <a:rPr lang="en-US" b="0" dirty="0"/>
              <a:t>Western Province Blood Transfusion Services</a:t>
            </a:r>
          </a:p>
          <a:p>
            <a:pPr marL="285750" indent="-285750">
              <a:buFontTx/>
              <a:buChar char="-"/>
            </a:pPr>
            <a:r>
              <a:rPr lang="en-US" b="0" dirty="0"/>
              <a:t>Local Authority Heath Services</a:t>
            </a:r>
          </a:p>
          <a:p>
            <a:pPr marL="285750" indent="-285750">
              <a:buFontTx/>
              <a:buChar char="-"/>
            </a:pPr>
            <a:r>
              <a:rPr lang="en-US" b="0" dirty="0"/>
              <a:t>Comprehensive Communicable Disease Plan – in conjunction with Local Authority CDC Response Teams and the NICD</a:t>
            </a:r>
          </a:p>
          <a:p>
            <a:pPr marL="285750" indent="-285750">
              <a:buFontTx/>
              <a:buChar char="-"/>
            </a:pPr>
            <a:endParaRPr lang="en-US" b="0" dirty="0"/>
          </a:p>
          <a:p>
            <a:pPr marL="285750" indent="-285750">
              <a:buFontTx/>
              <a:buChar char="-"/>
            </a:pPr>
            <a:endParaRPr lang="en-US" b="0" dirty="0"/>
          </a:p>
          <a:p>
            <a:pPr marL="285750" indent="-285750">
              <a:buFontTx/>
              <a:buChar char="-"/>
            </a:pPr>
            <a:r>
              <a:rPr lang="en-US" b="0" dirty="0"/>
              <a:t>Key understanding, is that we need an Integrated Response from the Healthcare Sector</a:t>
            </a:r>
          </a:p>
          <a:p>
            <a:pPr marL="285750" indent="-285750">
              <a:buFontTx/>
              <a:buChar char="-"/>
            </a:pPr>
            <a:endParaRPr lang="en-US" b="0" dirty="0"/>
          </a:p>
          <a:p>
            <a:pPr marL="285750" indent="-285750">
              <a:buFontTx/>
              <a:buChar char="-"/>
            </a:pPr>
            <a:r>
              <a:rPr lang="en-US" b="0" dirty="0"/>
              <a:t>A failure within in any one sector, will impact all. </a:t>
            </a:r>
          </a:p>
        </p:txBody>
      </p:sp>
    </p:spTree>
    <p:extLst>
      <p:ext uri="{BB962C8B-B14F-4D97-AF65-F5344CB8AC3E}">
        <p14:creationId xmlns:p14="http://schemas.microsoft.com/office/powerpoint/2010/main" val="4136152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Strategic Partnership with CoCT</a:t>
            </a: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r>
              <a:rPr lang="en-GB" sz="2000" dirty="0" smtClean="0"/>
              <a:t>Health Facilities will be protected at Day Zero</a:t>
            </a:r>
            <a:endParaRPr lang="en-GB" sz="2000" dirty="0"/>
          </a:p>
          <a:p>
            <a:pPr lvl="1"/>
            <a:r>
              <a:rPr lang="en-GB" sz="2000" dirty="0" smtClean="0"/>
              <a:t>Agreement reached with CoCT, water will not be shut off at Health Facilities (public and private) at Day Zero (reaching CoCT Phase 2)</a:t>
            </a:r>
          </a:p>
          <a:p>
            <a:pPr lvl="1"/>
            <a:r>
              <a:rPr lang="en-GB" sz="2000" dirty="0" smtClean="0"/>
              <a:t>Part A of Groundwater Security Programme will be completed before Day Zero, and it will effectively reduce the water demand of nine Metro Hospitals (including the two central hospitals)</a:t>
            </a:r>
          </a:p>
          <a:p>
            <a:pPr lvl="1"/>
            <a:r>
              <a:rPr lang="en-GB" sz="2000" dirty="0" smtClean="0"/>
              <a:t>CoCT Phase 3 will imply the shut off of water provision to healthcare facilities too. Such date cannot be established at this point.</a:t>
            </a:r>
          </a:p>
          <a:p>
            <a:pPr lvl="1"/>
            <a:r>
              <a:rPr lang="en-GB" sz="2000" dirty="0" smtClean="0"/>
              <a:t>Part B will be completed by end of June.</a:t>
            </a:r>
          </a:p>
          <a:p>
            <a:pPr lvl="1"/>
            <a:r>
              <a:rPr lang="en-GB" sz="2000" dirty="0" smtClean="0"/>
              <a:t>Part C project plan will be compiled by </a:t>
            </a:r>
            <a:r>
              <a:rPr lang="en-GB" sz="2000" dirty="0" err="1" smtClean="0"/>
              <a:t>T&amp;PW</a:t>
            </a:r>
            <a:r>
              <a:rPr lang="en-GB" sz="2000" dirty="0" smtClean="0"/>
              <a:t> in the next week</a:t>
            </a:r>
            <a:endParaRPr lang="en-GB" sz="2000" dirty="0"/>
          </a:p>
          <a:p>
            <a:pPr marL="0" lvl="1" indent="0">
              <a:buNone/>
            </a:pPr>
            <a:endParaRPr lang="en-GB" sz="2000" dirty="0"/>
          </a:p>
          <a:p>
            <a:pPr marL="0" lvl="1" indent="0">
              <a:buNone/>
            </a:pPr>
            <a:endParaRPr lang="en-GB" sz="2000"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31</a:t>
            </a:fld>
            <a:endParaRPr lang="en-ZA" dirty="0"/>
          </a:p>
        </p:txBody>
      </p:sp>
    </p:spTree>
    <p:custDataLst>
      <p:tags r:id="rId1"/>
    </p:custDataLst>
    <p:extLst>
      <p:ext uri="{BB962C8B-B14F-4D97-AF65-F5344CB8AC3E}">
        <p14:creationId xmlns:p14="http://schemas.microsoft.com/office/powerpoint/2010/main" val="4261416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4E1B-434F-FF48-AB26-6A7026716AFE}"/>
              </a:ext>
            </a:extLst>
          </p:cNvPr>
          <p:cNvSpPr>
            <a:spLocks noGrp="1"/>
          </p:cNvSpPr>
          <p:nvPr>
            <p:ph type="title"/>
          </p:nvPr>
        </p:nvSpPr>
        <p:spPr/>
        <p:txBody>
          <a:bodyPr/>
          <a:lstStyle/>
          <a:p>
            <a:r>
              <a:rPr lang="en-US" dirty="0"/>
              <a:t>Strategic Partnership with </a:t>
            </a:r>
            <a:r>
              <a:rPr lang="en-US" dirty="0" err="1"/>
              <a:t>CoCT</a:t>
            </a:r>
            <a:r>
              <a:rPr lang="en-US" dirty="0"/>
              <a:t>– Hospitals</a:t>
            </a:r>
          </a:p>
        </p:txBody>
      </p:sp>
      <p:sp>
        <p:nvSpPr>
          <p:cNvPr id="3" name="Text Placeholder 2">
            <a:extLst>
              <a:ext uri="{FF2B5EF4-FFF2-40B4-BE49-F238E27FC236}">
                <a16:creationId xmlns:a16="http://schemas.microsoft.com/office/drawing/2014/main" id="{341192B5-7455-6144-8196-2CE06CAE7FD6}"/>
              </a:ext>
            </a:extLst>
          </p:cNvPr>
          <p:cNvSpPr>
            <a:spLocks noGrp="1"/>
          </p:cNvSpPr>
          <p:nvPr>
            <p:ph type="body" sz="quarter" idx="13"/>
          </p:nvPr>
        </p:nvSpPr>
        <p:spPr>
          <a:xfrm>
            <a:off x="295274" y="1123851"/>
            <a:ext cx="8597206" cy="360933"/>
          </a:xfrm>
        </p:spPr>
        <p:txBody>
          <a:bodyPr/>
          <a:lstStyle/>
          <a:p>
            <a:r>
              <a:rPr lang="en-US" dirty="0"/>
              <a:t>Working with the City of Cape Town and other local authorities to ensure health facilities remain serviced with municipal water.</a:t>
            </a:r>
          </a:p>
        </p:txBody>
      </p:sp>
      <p:sp>
        <p:nvSpPr>
          <p:cNvPr id="4" name="Slide Number Placeholder 3">
            <a:extLst>
              <a:ext uri="{FF2B5EF4-FFF2-40B4-BE49-F238E27FC236}">
                <a16:creationId xmlns:a16="http://schemas.microsoft.com/office/drawing/2014/main" id="{3F561789-00E2-4946-9136-8668323169CE}"/>
              </a:ext>
            </a:extLst>
          </p:cNvPr>
          <p:cNvSpPr>
            <a:spLocks noGrp="1"/>
          </p:cNvSpPr>
          <p:nvPr>
            <p:ph type="sldNum" sz="quarter" idx="4"/>
          </p:nvPr>
        </p:nvSpPr>
        <p:spPr/>
        <p:txBody>
          <a:bodyPr/>
          <a:lstStyle/>
          <a:p>
            <a:fld id="{8406839F-D7A4-4E5D-B93D-768AD4D1DB36}" type="slidenum">
              <a:rPr lang="en-ZA" smtClean="0"/>
              <a:pPr/>
              <a:t>32</a:t>
            </a:fld>
            <a:endParaRPr lang="en-ZA" dirty="0"/>
          </a:p>
        </p:txBody>
      </p:sp>
      <p:sp>
        <p:nvSpPr>
          <p:cNvPr id="5" name="Footer Placeholder 4">
            <a:extLst>
              <a:ext uri="{FF2B5EF4-FFF2-40B4-BE49-F238E27FC236}">
                <a16:creationId xmlns:a16="http://schemas.microsoft.com/office/drawing/2014/main" id="{C7F706F0-AE2D-5D41-9CF4-603F8DA06679}"/>
              </a:ext>
            </a:extLst>
          </p:cNvPr>
          <p:cNvSpPr>
            <a:spLocks noGrp="1"/>
          </p:cNvSpPr>
          <p:nvPr>
            <p:ph type="ftr" sz="quarter" idx="3"/>
          </p:nvPr>
        </p:nvSpPr>
        <p:spPr/>
        <p:txBody>
          <a:bodyPr/>
          <a:lstStyle/>
          <a:p>
            <a:r>
              <a:rPr lang="en-ZA" smtClean="0"/>
              <a:t>Water Security Programme 21/02/18</a:t>
            </a:r>
            <a:endParaRPr lang="en-GB" dirty="0"/>
          </a:p>
        </p:txBody>
      </p:sp>
      <p:sp>
        <p:nvSpPr>
          <p:cNvPr id="6" name="Text Placeholder 5">
            <a:extLst>
              <a:ext uri="{FF2B5EF4-FFF2-40B4-BE49-F238E27FC236}">
                <a16:creationId xmlns:a16="http://schemas.microsoft.com/office/drawing/2014/main" id="{6336F633-3717-6E44-88C6-8A0F15692062}"/>
              </a:ext>
            </a:extLst>
          </p:cNvPr>
          <p:cNvSpPr>
            <a:spLocks noGrp="1"/>
          </p:cNvSpPr>
          <p:nvPr>
            <p:ph type="body" sz="quarter" idx="10"/>
          </p:nvPr>
        </p:nvSpPr>
        <p:spPr>
          <a:xfrm>
            <a:off x="280549" y="1868403"/>
            <a:ext cx="8597205" cy="4680049"/>
          </a:xfrm>
        </p:spPr>
        <p:txBody>
          <a:bodyPr/>
          <a:lstStyle/>
          <a:p>
            <a:endParaRPr lang="en-US" dirty="0"/>
          </a:p>
        </p:txBody>
      </p:sp>
      <p:pic>
        <p:nvPicPr>
          <p:cNvPr id="8" name="Picture 7">
            <a:extLst>
              <a:ext uri="{FF2B5EF4-FFF2-40B4-BE49-F238E27FC236}">
                <a16:creationId xmlns:a16="http://schemas.microsoft.com/office/drawing/2014/main" id="{B3993BF4-7B35-3241-B365-EE966D5693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5206"/>
            <a:ext cx="9144000" cy="4907588"/>
          </a:xfrm>
          <a:prstGeom prst="rect">
            <a:avLst/>
          </a:prstGeom>
        </p:spPr>
      </p:pic>
    </p:spTree>
    <p:extLst>
      <p:ext uri="{BB962C8B-B14F-4D97-AF65-F5344CB8AC3E}">
        <p14:creationId xmlns:p14="http://schemas.microsoft.com/office/powerpoint/2010/main" val="1992867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4E1B-434F-FF48-AB26-6A7026716AFE}"/>
              </a:ext>
            </a:extLst>
          </p:cNvPr>
          <p:cNvSpPr>
            <a:spLocks noGrp="1"/>
          </p:cNvSpPr>
          <p:nvPr>
            <p:ph type="title"/>
          </p:nvPr>
        </p:nvSpPr>
        <p:spPr/>
        <p:txBody>
          <a:bodyPr/>
          <a:lstStyle/>
          <a:p>
            <a:r>
              <a:rPr lang="en-US" dirty="0"/>
              <a:t>Strategic Partnership with </a:t>
            </a:r>
            <a:r>
              <a:rPr lang="en-US" dirty="0" err="1"/>
              <a:t>CoCT</a:t>
            </a:r>
            <a:r>
              <a:rPr lang="en-US" dirty="0"/>
              <a:t>– Clinics</a:t>
            </a:r>
          </a:p>
        </p:txBody>
      </p:sp>
      <p:sp>
        <p:nvSpPr>
          <p:cNvPr id="3" name="Text Placeholder 2">
            <a:extLst>
              <a:ext uri="{FF2B5EF4-FFF2-40B4-BE49-F238E27FC236}">
                <a16:creationId xmlns:a16="http://schemas.microsoft.com/office/drawing/2014/main" id="{341192B5-7455-6144-8196-2CE06CAE7FD6}"/>
              </a:ext>
            </a:extLst>
          </p:cNvPr>
          <p:cNvSpPr>
            <a:spLocks noGrp="1"/>
          </p:cNvSpPr>
          <p:nvPr>
            <p:ph type="body" sz="quarter" idx="13"/>
          </p:nvPr>
        </p:nvSpPr>
        <p:spPr>
          <a:xfrm>
            <a:off x="295274" y="1123851"/>
            <a:ext cx="8597206" cy="360933"/>
          </a:xfrm>
        </p:spPr>
        <p:txBody>
          <a:bodyPr/>
          <a:lstStyle/>
          <a:p>
            <a:r>
              <a:rPr lang="en-US" dirty="0"/>
              <a:t>Working with the City of Cape Town and other local authorities to ensure health facilities remain serviced with municipal water.</a:t>
            </a:r>
          </a:p>
        </p:txBody>
      </p:sp>
      <p:sp>
        <p:nvSpPr>
          <p:cNvPr id="4" name="Slide Number Placeholder 3">
            <a:extLst>
              <a:ext uri="{FF2B5EF4-FFF2-40B4-BE49-F238E27FC236}">
                <a16:creationId xmlns:a16="http://schemas.microsoft.com/office/drawing/2014/main" id="{3F561789-00E2-4946-9136-8668323169CE}"/>
              </a:ext>
            </a:extLst>
          </p:cNvPr>
          <p:cNvSpPr>
            <a:spLocks noGrp="1"/>
          </p:cNvSpPr>
          <p:nvPr>
            <p:ph type="sldNum" sz="quarter" idx="4"/>
          </p:nvPr>
        </p:nvSpPr>
        <p:spPr/>
        <p:txBody>
          <a:bodyPr/>
          <a:lstStyle/>
          <a:p>
            <a:fld id="{8406839F-D7A4-4E5D-B93D-768AD4D1DB36}" type="slidenum">
              <a:rPr lang="en-ZA" smtClean="0"/>
              <a:pPr/>
              <a:t>33</a:t>
            </a:fld>
            <a:endParaRPr lang="en-ZA" dirty="0"/>
          </a:p>
        </p:txBody>
      </p:sp>
      <p:sp>
        <p:nvSpPr>
          <p:cNvPr id="5" name="Footer Placeholder 4">
            <a:extLst>
              <a:ext uri="{FF2B5EF4-FFF2-40B4-BE49-F238E27FC236}">
                <a16:creationId xmlns:a16="http://schemas.microsoft.com/office/drawing/2014/main" id="{C7F706F0-AE2D-5D41-9CF4-603F8DA06679}"/>
              </a:ext>
            </a:extLst>
          </p:cNvPr>
          <p:cNvSpPr>
            <a:spLocks noGrp="1"/>
          </p:cNvSpPr>
          <p:nvPr>
            <p:ph type="ftr" sz="quarter" idx="3"/>
          </p:nvPr>
        </p:nvSpPr>
        <p:spPr/>
        <p:txBody>
          <a:bodyPr/>
          <a:lstStyle/>
          <a:p>
            <a:r>
              <a:rPr lang="en-ZA" smtClean="0"/>
              <a:t>Water Security Programme 21/02/18</a:t>
            </a:r>
            <a:endParaRPr lang="en-GB" dirty="0"/>
          </a:p>
        </p:txBody>
      </p:sp>
      <p:sp>
        <p:nvSpPr>
          <p:cNvPr id="6" name="Text Placeholder 5">
            <a:extLst>
              <a:ext uri="{FF2B5EF4-FFF2-40B4-BE49-F238E27FC236}">
                <a16:creationId xmlns:a16="http://schemas.microsoft.com/office/drawing/2014/main" id="{6336F633-3717-6E44-88C6-8A0F15692062}"/>
              </a:ext>
            </a:extLst>
          </p:cNvPr>
          <p:cNvSpPr>
            <a:spLocks noGrp="1"/>
          </p:cNvSpPr>
          <p:nvPr>
            <p:ph type="body" sz="quarter" idx="10"/>
          </p:nvPr>
        </p:nvSpPr>
        <p:spPr>
          <a:xfrm>
            <a:off x="280549" y="1868403"/>
            <a:ext cx="8597205" cy="4680049"/>
          </a:xfrm>
        </p:spPr>
        <p:txBody>
          <a:bodyPr/>
          <a:lstStyle/>
          <a:p>
            <a:endParaRPr lang="en-US" dirty="0"/>
          </a:p>
        </p:txBody>
      </p:sp>
      <p:pic>
        <p:nvPicPr>
          <p:cNvPr id="9" name="Picture 8">
            <a:extLst>
              <a:ext uri="{FF2B5EF4-FFF2-40B4-BE49-F238E27FC236}">
                <a16:creationId xmlns:a16="http://schemas.microsoft.com/office/drawing/2014/main" id="{FE6ED632-8BE5-E645-BD2E-5A073AB43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1" y="1770313"/>
            <a:ext cx="9144000" cy="4133751"/>
          </a:xfrm>
          <a:prstGeom prst="rect">
            <a:avLst/>
          </a:prstGeom>
        </p:spPr>
      </p:pic>
    </p:spTree>
    <p:extLst>
      <p:ext uri="{BB962C8B-B14F-4D97-AF65-F5344CB8AC3E}">
        <p14:creationId xmlns:p14="http://schemas.microsoft.com/office/powerpoint/2010/main" val="1941254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Clinical </a:t>
            </a:r>
            <a:r>
              <a:rPr lang="en-GB" dirty="0"/>
              <a:t>Service Priorities</a:t>
            </a:r>
          </a:p>
        </p:txBody>
      </p:sp>
      <p:sp>
        <p:nvSpPr>
          <p:cNvPr id="7" name="Text Placeholder 6"/>
          <p:cNvSpPr>
            <a:spLocks noGrp="1"/>
          </p:cNvSpPr>
          <p:nvPr>
            <p:ph type="body" sz="quarter" idx="13"/>
          </p:nvPr>
        </p:nvSpPr>
        <p:spPr/>
        <p:txBody>
          <a:bodyPr/>
          <a:lstStyle/>
          <a:p>
            <a:r>
              <a:rPr lang="en-GB" dirty="0"/>
              <a:t>Every attempt will be made to keep all facilities open</a:t>
            </a:r>
          </a:p>
        </p:txBody>
      </p:sp>
      <p:sp>
        <p:nvSpPr>
          <p:cNvPr id="4" name="Text Placeholder 3"/>
          <p:cNvSpPr>
            <a:spLocks noGrp="1"/>
          </p:cNvSpPr>
          <p:nvPr>
            <p:ph type="body" sz="quarter" idx="10"/>
          </p:nvPr>
        </p:nvSpPr>
        <p:spPr/>
        <p:txBody>
          <a:bodyPr/>
          <a:lstStyle/>
          <a:p>
            <a:r>
              <a:rPr lang="en-GB" b="0" dirty="0"/>
              <a:t>Scaling down of elective (non-emergency) services may need to be considered, should the water availability have a direct impact on heath facilities.</a:t>
            </a:r>
          </a:p>
          <a:p>
            <a:endParaRPr lang="en-GB" b="0" dirty="0"/>
          </a:p>
          <a:p>
            <a:r>
              <a:rPr lang="en-GB" b="0" dirty="0"/>
              <a:t>A minimum package of care has been agreed upon, should the scenario as outlined above occur.</a:t>
            </a:r>
            <a:r>
              <a:rPr lang="en-ZA" b="0" dirty="0"/>
              <a:t> </a:t>
            </a:r>
          </a:p>
          <a:p>
            <a:endParaRPr lang="en-ZA" b="0" dirty="0"/>
          </a:p>
          <a:p>
            <a:pPr marL="285750" indent="-285750">
              <a:buFont typeface="Arial"/>
              <a:buChar char="•"/>
            </a:pPr>
            <a:r>
              <a:rPr lang="en-ZA" b="0" dirty="0"/>
              <a:t>Child health services, (sick children) and immunization</a:t>
            </a:r>
          </a:p>
          <a:p>
            <a:pPr marL="285750" indent="-285750">
              <a:buFont typeface="Arial"/>
              <a:buChar char="•"/>
            </a:pPr>
            <a:r>
              <a:rPr lang="en-ZA" b="0" dirty="0" err="1"/>
              <a:t>Womens</a:t>
            </a:r>
            <a:r>
              <a:rPr lang="en-ZA" b="0" dirty="0"/>
              <a:t> Health –  (maternal and obstetrics services)</a:t>
            </a:r>
          </a:p>
          <a:p>
            <a:pPr marL="285750" indent="-285750">
              <a:buFont typeface="Arial"/>
              <a:buChar char="•"/>
            </a:pPr>
            <a:r>
              <a:rPr lang="en-ZA" b="0" dirty="0"/>
              <a:t>Sexual reproductive health</a:t>
            </a:r>
          </a:p>
          <a:p>
            <a:pPr marL="285750" indent="-285750">
              <a:buFont typeface="Arial"/>
              <a:buChar char="•"/>
            </a:pPr>
            <a:r>
              <a:rPr lang="en-ZA" b="0" dirty="0"/>
              <a:t>TB and HIV services</a:t>
            </a:r>
          </a:p>
          <a:p>
            <a:pPr marL="285750" indent="-285750">
              <a:buFont typeface="Arial"/>
              <a:buChar char="•"/>
            </a:pPr>
            <a:r>
              <a:rPr lang="en-ZA" b="0" dirty="0"/>
              <a:t>Chronic care</a:t>
            </a:r>
          </a:p>
          <a:p>
            <a:pPr marL="285750" indent="-285750">
              <a:buFont typeface="Arial"/>
              <a:buChar char="•"/>
            </a:pPr>
            <a:r>
              <a:rPr lang="en-ZA" b="0" dirty="0"/>
              <a:t>Wound care</a:t>
            </a:r>
          </a:p>
          <a:p>
            <a:pPr marL="285750" indent="-285750">
              <a:buFont typeface="Arial"/>
              <a:buChar char="•"/>
            </a:pPr>
            <a:r>
              <a:rPr lang="en-ZA" b="0" dirty="0"/>
              <a:t>Trauma and emergency services</a:t>
            </a:r>
          </a:p>
          <a:p>
            <a:pPr marL="285750" indent="-285750">
              <a:buFont typeface="Arial"/>
              <a:buChar char="•"/>
            </a:pPr>
            <a:r>
              <a:rPr lang="en-ZA" b="0" dirty="0"/>
              <a:t>Substance abuse</a:t>
            </a:r>
          </a:p>
          <a:p>
            <a:pPr marL="285750" indent="-285750">
              <a:buFont typeface="Arial"/>
              <a:buChar char="•"/>
            </a:pPr>
            <a:r>
              <a:rPr lang="en-ZA" b="0" dirty="0"/>
              <a:t>Medicines supply</a:t>
            </a:r>
          </a:p>
          <a:p>
            <a:endParaRPr lang="en-GB"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34</a:t>
            </a:fld>
            <a:endParaRPr lang="en-ZA" dirty="0"/>
          </a:p>
        </p:txBody>
      </p:sp>
    </p:spTree>
    <p:custDataLst>
      <p:tags r:id="rId1"/>
    </p:custDataLst>
    <p:extLst>
      <p:ext uri="{BB962C8B-B14F-4D97-AF65-F5344CB8AC3E}">
        <p14:creationId xmlns:p14="http://schemas.microsoft.com/office/powerpoint/2010/main" val="18331430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Clinical </a:t>
            </a:r>
            <a:r>
              <a:rPr lang="en-ZA" dirty="0"/>
              <a:t>Service Priorities</a:t>
            </a:r>
            <a:endParaRPr lang="en-GB" dirty="0"/>
          </a:p>
        </p:txBody>
      </p:sp>
      <p:sp>
        <p:nvSpPr>
          <p:cNvPr id="7" name="Text Placeholder 6"/>
          <p:cNvSpPr>
            <a:spLocks noGrp="1"/>
          </p:cNvSpPr>
          <p:nvPr>
            <p:ph type="body" sz="quarter" idx="13"/>
          </p:nvPr>
        </p:nvSpPr>
        <p:spPr/>
        <p:txBody>
          <a:bodyPr/>
          <a:lstStyle/>
          <a:p>
            <a:r>
              <a:rPr lang="en-GB" dirty="0" smtClean="0"/>
              <a:t>Circular H158/2017 </a:t>
            </a:r>
            <a:r>
              <a:rPr lang="mr-IN" dirty="0" smtClean="0"/>
              <a:t>–</a:t>
            </a:r>
            <a:r>
              <a:rPr lang="en-GB" dirty="0" smtClean="0"/>
              <a:t> Water Supply Preparedness Plan</a:t>
            </a:r>
            <a:endParaRPr lang="en-GB" dirty="0"/>
          </a:p>
        </p:txBody>
      </p:sp>
      <p:sp>
        <p:nvSpPr>
          <p:cNvPr id="4" name="Text Placeholder 3"/>
          <p:cNvSpPr>
            <a:spLocks noGrp="1"/>
          </p:cNvSpPr>
          <p:nvPr>
            <p:ph type="body" sz="quarter" idx="10"/>
          </p:nvPr>
        </p:nvSpPr>
        <p:spPr/>
        <p:txBody>
          <a:bodyPr>
            <a:normAutofit lnSpcReduction="10000"/>
          </a:bodyPr>
          <a:lstStyle/>
          <a:p>
            <a:r>
              <a:rPr lang="en-GB" sz="2000" dirty="0" smtClean="0"/>
              <a:t>Phase 2 (Day Zero) </a:t>
            </a:r>
            <a:r>
              <a:rPr lang="mr-IN" sz="2000" dirty="0" smtClean="0"/>
              <a:t>–</a:t>
            </a:r>
            <a:r>
              <a:rPr lang="en-GB" sz="2000" dirty="0"/>
              <a:t> </a:t>
            </a:r>
            <a:r>
              <a:rPr lang="en-GB" sz="2000" dirty="0" smtClean="0"/>
              <a:t>water is still provided to Health Facilities</a:t>
            </a:r>
            <a:endParaRPr lang="en-GB" sz="2000" dirty="0"/>
          </a:p>
          <a:p>
            <a:pPr lvl="1"/>
            <a:r>
              <a:rPr lang="en-GB" sz="2000" dirty="0"/>
              <a:t> </a:t>
            </a:r>
            <a:r>
              <a:rPr lang="en-GB" sz="2000" dirty="0" smtClean="0"/>
              <a:t>To minimise further the use of municipal water</a:t>
            </a:r>
          </a:p>
          <a:p>
            <a:pPr lvl="1"/>
            <a:r>
              <a:rPr lang="en-GB" sz="2000" dirty="0" smtClean="0"/>
              <a:t>Outpatients to be closed and elective surgery is stopped as per level 1</a:t>
            </a:r>
          </a:p>
          <a:p>
            <a:pPr lvl="1"/>
            <a:r>
              <a:rPr lang="en-GB" sz="2000" dirty="0" smtClean="0"/>
              <a:t>Laundry: only severely soiled laundry is replaced and sent for cleaning</a:t>
            </a:r>
            <a:endParaRPr lang="en-GB" sz="2000" dirty="0"/>
          </a:p>
          <a:p>
            <a:pPr marL="0" lvl="1" indent="0">
              <a:buNone/>
            </a:pPr>
            <a:endParaRPr lang="en-GB" sz="2000" dirty="0"/>
          </a:p>
          <a:p>
            <a:pPr marL="0" lvl="1" indent="0">
              <a:buNone/>
            </a:pPr>
            <a:r>
              <a:rPr lang="en-GB" sz="2000" b="1" dirty="0" smtClean="0"/>
              <a:t>Phase 3 </a:t>
            </a:r>
            <a:r>
              <a:rPr lang="mr-IN" sz="2000" b="1" dirty="0" smtClean="0"/>
              <a:t>–</a:t>
            </a:r>
            <a:r>
              <a:rPr lang="en-GB" sz="2000" b="1" dirty="0" smtClean="0"/>
              <a:t> municipal water can only be obtained by means of tankers</a:t>
            </a:r>
            <a:endParaRPr lang="en-GB" sz="2000" b="1" dirty="0"/>
          </a:p>
          <a:p>
            <a:pPr lvl="1"/>
            <a:r>
              <a:rPr lang="en-ZA" sz="2000" dirty="0" smtClean="0"/>
              <a:t>Facilities with groundwater will provide limited service</a:t>
            </a:r>
            <a:endParaRPr lang="en-ZA" sz="2000" dirty="0"/>
          </a:p>
          <a:p>
            <a:pPr lvl="1"/>
            <a:r>
              <a:rPr lang="en-ZA" sz="2000" dirty="0" smtClean="0"/>
              <a:t>Facilities without adjunt water supply will need to Shelter in Place</a:t>
            </a:r>
            <a:endParaRPr lang="en-ZA" sz="2000" dirty="0"/>
          </a:p>
          <a:p>
            <a:pPr lvl="1"/>
            <a:r>
              <a:rPr lang="en-ZA" sz="2000" dirty="0" smtClean="0"/>
              <a:t>Patients may need to be moved across the platform.</a:t>
            </a:r>
          </a:p>
          <a:p>
            <a:pPr lvl="1"/>
            <a:r>
              <a:rPr lang="en-ZA" sz="2000" dirty="0" smtClean="0"/>
              <a:t>Some PHC facilities (clinics) will be closed: patients will be accomodated in other PHC facilties (with water storage capacity)</a:t>
            </a:r>
            <a:endParaRPr lang="en-GB" sz="2000"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35</a:t>
            </a:fld>
            <a:endParaRPr lang="en-ZA" dirty="0"/>
          </a:p>
        </p:txBody>
      </p:sp>
    </p:spTree>
    <p:custDataLst>
      <p:tags r:id="rId1"/>
    </p:custDataLst>
    <p:extLst>
      <p:ext uri="{BB962C8B-B14F-4D97-AF65-F5344CB8AC3E}">
        <p14:creationId xmlns:p14="http://schemas.microsoft.com/office/powerpoint/2010/main" val="3909241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13514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GB" dirty="0"/>
          </a:p>
        </p:txBody>
      </p:sp>
      <p:sp>
        <p:nvSpPr>
          <p:cNvPr id="7" name="Text Placeholder 6"/>
          <p:cNvSpPr>
            <a:spLocks noGrp="1"/>
          </p:cNvSpPr>
          <p:nvPr>
            <p:ph type="body" sz="quarter" idx="11"/>
          </p:nvPr>
        </p:nvSpPr>
        <p:spPr/>
        <p:txBody>
          <a:bodyPr/>
          <a:lstStyle/>
          <a:p>
            <a:endParaRPr lang="en-GB" dirty="0"/>
          </a:p>
        </p:txBody>
      </p:sp>
      <p:sp>
        <p:nvSpPr>
          <p:cNvPr id="8" name="Text Placeholder 7"/>
          <p:cNvSpPr>
            <a:spLocks noGrp="1"/>
          </p:cNvSpPr>
          <p:nvPr>
            <p:ph type="body" sz="quarter" idx="12"/>
          </p:nvPr>
        </p:nvSpPr>
        <p:spPr/>
        <p:txBody>
          <a:bodyPr/>
          <a:lstStyle/>
          <a:p>
            <a:endParaRPr lang="en-GB" dirty="0"/>
          </a:p>
        </p:txBody>
      </p:sp>
      <p:sp>
        <p:nvSpPr>
          <p:cNvPr id="9" name="Text Placeholder 8"/>
          <p:cNvSpPr>
            <a:spLocks noGrp="1"/>
          </p:cNvSpPr>
          <p:nvPr>
            <p:ph type="body" sz="quarter" idx="13"/>
          </p:nvPr>
        </p:nvSpPr>
        <p:spPr/>
        <p:txBody>
          <a:bodyPr/>
          <a:lstStyle/>
          <a:p>
            <a:endParaRPr lang="en-GB" dirty="0"/>
          </a:p>
        </p:txBody>
      </p:sp>
      <p:sp>
        <p:nvSpPr>
          <p:cNvPr id="10" name="Text Placeholder 9"/>
          <p:cNvSpPr>
            <a:spLocks noGrp="1"/>
          </p:cNvSpPr>
          <p:nvPr>
            <p:ph type="body" sz="quarter" idx="14"/>
          </p:nvPr>
        </p:nvSpPr>
        <p:spPr/>
        <p:txBody>
          <a:bodyPr/>
          <a:lstStyle/>
          <a:p>
            <a:endParaRPr lang="en-GB" dirty="0"/>
          </a:p>
        </p:txBody>
      </p:sp>
    </p:spTree>
    <p:custDataLst>
      <p:tags r:id="rId1"/>
    </p:custDataLst>
    <p:extLst>
      <p:ext uri="{BB962C8B-B14F-4D97-AF65-F5344CB8AC3E}">
        <p14:creationId xmlns:p14="http://schemas.microsoft.com/office/powerpoint/2010/main" val="3056048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Strategy</a:t>
            </a:r>
          </a:p>
        </p:txBody>
      </p:sp>
      <p:sp>
        <p:nvSpPr>
          <p:cNvPr id="7" name="Text Placeholder 6"/>
          <p:cNvSpPr>
            <a:spLocks noGrp="1"/>
          </p:cNvSpPr>
          <p:nvPr>
            <p:ph type="body" sz="quarter" idx="13"/>
          </p:nvPr>
        </p:nvSpPr>
        <p:spPr/>
        <p:txBody>
          <a:bodyPr/>
          <a:lstStyle/>
          <a:p>
            <a:r>
              <a:rPr lang="en-GB" dirty="0"/>
              <a:t>Circ. 158/2017 Water Supply Preparedness Plan (28 Nov 2017)</a:t>
            </a:r>
          </a:p>
        </p:txBody>
      </p:sp>
      <p:sp>
        <p:nvSpPr>
          <p:cNvPr id="4" name="Text Placeholder 3"/>
          <p:cNvSpPr>
            <a:spLocks noGrp="1"/>
          </p:cNvSpPr>
          <p:nvPr>
            <p:ph type="body" sz="quarter" idx="10"/>
          </p:nvPr>
        </p:nvSpPr>
        <p:spPr/>
        <p:txBody>
          <a:bodyPr/>
          <a:lstStyle/>
          <a:p>
            <a:endParaRPr lang="en-GB" dirty="0"/>
          </a:p>
          <a:p>
            <a:r>
              <a:rPr lang="en-GB" dirty="0"/>
              <a:t>Elements of the Water Security Strategy</a:t>
            </a:r>
          </a:p>
          <a:p>
            <a:pPr lvl="1">
              <a:buFont typeface="Arial"/>
              <a:buChar char="•"/>
            </a:pPr>
            <a:r>
              <a:rPr lang="en-GB" dirty="0"/>
              <a:t>Reduce water consumption and supply of potable water</a:t>
            </a:r>
          </a:p>
          <a:p>
            <a:pPr lvl="1">
              <a:buFont typeface="Arial"/>
              <a:buChar char="•"/>
            </a:pPr>
            <a:r>
              <a:rPr lang="en-GB" dirty="0"/>
              <a:t>Augment availability of water</a:t>
            </a:r>
          </a:p>
          <a:p>
            <a:pPr lvl="1">
              <a:buFont typeface="Arial"/>
              <a:buChar char="•"/>
            </a:pPr>
            <a:r>
              <a:rPr lang="en-GB" dirty="0"/>
              <a:t>Disaster Response</a:t>
            </a:r>
          </a:p>
          <a:p>
            <a:pPr lvl="1">
              <a:buFont typeface="Arial"/>
              <a:buChar char="•"/>
            </a:pPr>
            <a:r>
              <a:rPr lang="en-GB" dirty="0"/>
              <a:t>Health impacts of Drought (Circ. H146 of 2017)</a:t>
            </a:r>
          </a:p>
          <a:p>
            <a:pPr marL="342900" lvl="1" indent="-342900">
              <a:buFont typeface="+mj-lt"/>
              <a:buAutoNum type="arabicPeriod"/>
            </a:pPr>
            <a:endParaRPr lang="en-GB" dirty="0"/>
          </a:p>
          <a:p>
            <a:pPr marL="0" lvl="1" indent="0">
              <a:buNone/>
            </a:pPr>
            <a:r>
              <a:rPr lang="en-GB" b="1" dirty="0"/>
              <a:t>Governance structure</a:t>
            </a:r>
          </a:p>
          <a:p>
            <a:pPr lvl="1">
              <a:buFont typeface="Arial" panose="020B0604020202020204" pitchFamily="34" charset="0"/>
              <a:buChar char="•"/>
            </a:pPr>
            <a:r>
              <a:rPr lang="en-GB" dirty="0"/>
              <a:t>Command and Control</a:t>
            </a:r>
          </a:p>
          <a:p>
            <a:pPr lvl="1">
              <a:buFont typeface="Arial" panose="020B0604020202020204" pitchFamily="34" charset="0"/>
              <a:buChar char="•"/>
            </a:pPr>
            <a:r>
              <a:rPr lang="en-GB" dirty="0"/>
              <a:t>Activation of the Plan</a:t>
            </a:r>
          </a:p>
          <a:p>
            <a:pPr marL="0" lvl="1" indent="0">
              <a:buNone/>
            </a:pPr>
            <a:endParaRPr lang="en-GB" dirty="0"/>
          </a:p>
          <a:p>
            <a:pPr marL="0" lvl="1" indent="0">
              <a:buNone/>
            </a:pPr>
            <a:r>
              <a:rPr lang="en-GB" b="1" dirty="0"/>
              <a:t>Clinical Service Prioritisation</a:t>
            </a:r>
          </a:p>
          <a:p>
            <a:pPr marL="0" lvl="1" indent="0">
              <a:buNone/>
            </a:pPr>
            <a:endParaRPr lang="en-GB" dirty="0"/>
          </a:p>
          <a:p>
            <a:pPr marL="0" lvl="1" indent="0">
              <a:buNone/>
            </a:pPr>
            <a:r>
              <a:rPr lang="en-GB" b="1" dirty="0"/>
              <a:t>Risks</a:t>
            </a:r>
            <a:r>
              <a:rPr lang="en-GB" dirty="0"/>
              <a:t>: potential increase in water borne diseases (e.g. dysentery, cholera, diarrheal disease, typhoid, hepatitis A), civil unrest, etc.</a:t>
            </a:r>
          </a:p>
          <a:p>
            <a:pPr marL="0" lvl="1" indent="0">
              <a:buNone/>
            </a:pPr>
            <a:endParaRPr lang="en-GB" dirty="0"/>
          </a:p>
          <a:p>
            <a:pPr marL="0" lvl="1" indent="0">
              <a:buNone/>
            </a:pPr>
            <a:endParaRPr lang="en-GB" dirty="0"/>
          </a:p>
        </p:txBody>
      </p:sp>
      <p:sp>
        <p:nvSpPr>
          <p:cNvPr id="8" name="Footer Placeholder 7"/>
          <p:cNvSpPr>
            <a:spLocks noGrp="1"/>
          </p:cNvSpPr>
          <p:nvPr>
            <p:ph type="ftr" sz="quarter" idx="3"/>
          </p:nvPr>
        </p:nvSpPr>
        <p:spPr/>
        <p:txBody>
          <a:bodyPr/>
          <a:lstStyle/>
          <a:p>
            <a:r>
              <a:rPr lang="en-ZA" smtClean="0"/>
              <a:t>Water Security Programme 21/02/18</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4</a:t>
            </a:fld>
            <a:endParaRPr lang="en-ZA" dirty="0"/>
          </a:p>
        </p:txBody>
      </p:sp>
    </p:spTree>
    <p:custDataLst>
      <p:tags r:id="rId1"/>
    </p:custDataLst>
    <p:extLst>
      <p:ext uri="{BB962C8B-B14F-4D97-AF65-F5344CB8AC3E}">
        <p14:creationId xmlns:p14="http://schemas.microsoft.com/office/powerpoint/2010/main" val="113590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dirty="0" smtClean="0"/>
              <a:t>Conserve Water</a:t>
            </a:r>
            <a:endParaRPr lang="en-GB" dirty="0"/>
          </a:p>
        </p:txBody>
      </p:sp>
    </p:spTree>
    <p:custDataLst>
      <p:tags r:id="rId1"/>
    </p:custDataLst>
    <p:extLst>
      <p:ext uri="{BB962C8B-B14F-4D97-AF65-F5344CB8AC3E}">
        <p14:creationId xmlns:p14="http://schemas.microsoft.com/office/powerpoint/2010/main" val="2895963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Managing and Monitoring of Water Utilisation</a:t>
            </a:r>
            <a:endParaRPr lang="en-GB" dirty="0"/>
          </a:p>
        </p:txBody>
      </p:sp>
      <p:sp>
        <p:nvSpPr>
          <p:cNvPr id="7" name="Text Placeholder 6"/>
          <p:cNvSpPr>
            <a:spLocks noGrp="1"/>
          </p:cNvSpPr>
          <p:nvPr>
            <p:ph type="body" sz="quarter" idx="13"/>
          </p:nvPr>
        </p:nvSpPr>
        <p:spPr/>
        <p:txBody>
          <a:bodyPr/>
          <a:lstStyle/>
          <a:p>
            <a:r>
              <a:rPr lang="en-GB" dirty="0" smtClean="0"/>
              <a:t>Monitored as Provincial Performance </a:t>
            </a:r>
            <a:r>
              <a:rPr lang="en-GB" dirty="0"/>
              <a:t>I</a:t>
            </a:r>
            <a:r>
              <a:rPr lang="en-GB" dirty="0" smtClean="0"/>
              <a:t>ndicator since 2014/15</a:t>
            </a:r>
            <a:endParaRPr lang="en-GB" dirty="0"/>
          </a:p>
        </p:txBody>
      </p:sp>
      <p:sp>
        <p:nvSpPr>
          <p:cNvPr id="4" name="Text Placeholder 3"/>
          <p:cNvSpPr>
            <a:spLocks noGrp="1"/>
          </p:cNvSpPr>
          <p:nvPr>
            <p:ph type="body" sz="quarter" idx="10"/>
          </p:nvPr>
        </p:nvSpPr>
        <p:spPr>
          <a:xfrm>
            <a:off x="295275" y="1412777"/>
            <a:ext cx="8597205" cy="3816423"/>
          </a:xfrm>
        </p:spPr>
        <p:txBody>
          <a:bodyPr>
            <a:normAutofit/>
          </a:bodyPr>
          <a:lstStyle/>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a:p>
          <a:p>
            <a:endParaRPr lang="en-GB" b="0" dirty="0" smtClean="0"/>
          </a:p>
          <a:p>
            <a:endParaRPr lang="en-GB" b="0" dirty="0"/>
          </a:p>
          <a:p>
            <a:endParaRPr lang="en-GB" b="0" dirty="0"/>
          </a:p>
          <a:p>
            <a:endParaRPr lang="en-GB" b="1" dirty="0" smtClean="0"/>
          </a:p>
          <a:p>
            <a:pPr lvl="1"/>
            <a:endParaRPr lang="en-GB" dirty="0"/>
          </a:p>
          <a:p>
            <a:pPr lvl="1">
              <a:buFont typeface="Arial" panose="020B0604020202020204" pitchFamily="34" charset="0"/>
              <a:buChar char="•"/>
            </a:pPr>
            <a:endParaRPr lang="en-GB" dirty="0" smtClean="0"/>
          </a:p>
        </p:txBody>
      </p:sp>
      <p:sp>
        <p:nvSpPr>
          <p:cNvPr id="8" name="Footer Placeholder 7"/>
          <p:cNvSpPr>
            <a:spLocks noGrp="1"/>
          </p:cNvSpPr>
          <p:nvPr>
            <p:ph type="ftr" sz="quarter" idx="3"/>
          </p:nvPr>
        </p:nvSpPr>
        <p:spPr/>
        <p:txBody>
          <a:bodyPr/>
          <a:lstStyle/>
          <a:p>
            <a:r>
              <a:rPr lang="en-ZA" dirty="0" smtClean="0"/>
              <a:t>Water KPI</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751923655"/>
              </p:ext>
            </p:extLst>
          </p:nvPr>
        </p:nvGraphicFramePr>
        <p:xfrm>
          <a:off x="2051720" y="5262146"/>
          <a:ext cx="4500000" cy="1436099"/>
        </p:xfrm>
        <a:graphic>
          <a:graphicData uri="http://schemas.openxmlformats.org/drawingml/2006/table">
            <a:tbl>
              <a:tblPr firstRow="1" bandRow="1">
                <a:tableStyleId>{5C22544A-7EE6-4342-B048-85BDC9FD1C3A}</a:tableStyleId>
              </a:tblPr>
              <a:tblGrid>
                <a:gridCol w="2560797">
                  <a:extLst>
                    <a:ext uri="{9D8B030D-6E8A-4147-A177-3AD203B41FA5}">
                      <a16:colId xmlns:a16="http://schemas.microsoft.com/office/drawing/2014/main" val="20000"/>
                    </a:ext>
                  </a:extLst>
                </a:gridCol>
                <a:gridCol w="1939203">
                  <a:extLst>
                    <a:ext uri="{9D8B030D-6E8A-4147-A177-3AD203B41FA5}">
                      <a16:colId xmlns:a16="http://schemas.microsoft.com/office/drawing/2014/main" val="20001"/>
                    </a:ext>
                  </a:extLst>
                </a:gridCol>
              </a:tblGrid>
              <a:tr h="296124">
                <a:tc>
                  <a:txBody>
                    <a:bodyPr/>
                    <a:lstStyle/>
                    <a:p>
                      <a:pPr algn="ctr"/>
                      <a:r>
                        <a:rPr lang="en-US" sz="1400" dirty="0" smtClean="0"/>
                        <a:t>Provincial Benchmark</a:t>
                      </a:r>
                      <a:endParaRPr lang="en-ZA" sz="1400" dirty="0"/>
                    </a:p>
                  </a:txBody>
                  <a:tcPr anchor="ctr"/>
                </a:tc>
                <a:tc>
                  <a:txBody>
                    <a:bodyPr/>
                    <a:lstStyle/>
                    <a:p>
                      <a:pPr algn="ctr"/>
                      <a:r>
                        <a:rPr lang="en-US" sz="1400" dirty="0" smtClean="0"/>
                        <a:t>2015/16 – 2017/18</a:t>
                      </a:r>
                      <a:endParaRPr lang="en-ZA" sz="1400" dirty="0"/>
                    </a:p>
                  </a:txBody>
                  <a:tcPr anchor="ctr"/>
                </a:tc>
                <a:extLst>
                  <a:ext uri="{0D108BD9-81ED-4DB2-BD59-A6C34878D82A}">
                    <a16:rowId xmlns:a16="http://schemas.microsoft.com/office/drawing/2014/main" val="10000"/>
                  </a:ext>
                </a:extLst>
              </a:tr>
              <a:tr h="266512">
                <a:tc>
                  <a:txBody>
                    <a:bodyPr/>
                    <a:lstStyle/>
                    <a:p>
                      <a:pPr algn="ctr"/>
                      <a:r>
                        <a:rPr lang="en-US" sz="1200" b="1" dirty="0" smtClean="0"/>
                        <a:t>Hospital type</a:t>
                      </a:r>
                      <a:endParaRPr lang="en-ZA" sz="1200" b="1" dirty="0"/>
                    </a:p>
                  </a:txBody>
                  <a:tcPr anchor="ctr">
                    <a:solidFill>
                      <a:schemeClr val="accent1">
                        <a:lumMod val="60000"/>
                        <a:lumOff val="40000"/>
                      </a:schemeClr>
                    </a:solidFill>
                  </a:tcPr>
                </a:tc>
                <a:tc>
                  <a:txBody>
                    <a:bodyPr/>
                    <a:lstStyle/>
                    <a:p>
                      <a:pPr algn="ctr"/>
                      <a:r>
                        <a:rPr lang="en-US" sz="1200" b="1" dirty="0" err="1" smtClean="0"/>
                        <a:t>Litres</a:t>
                      </a:r>
                      <a:r>
                        <a:rPr lang="en-US" sz="1200" b="1" dirty="0" smtClean="0"/>
                        <a:t> / bed / day</a:t>
                      </a:r>
                      <a:endParaRPr lang="en-ZA" sz="1200" b="1" dirty="0"/>
                    </a:p>
                  </a:txBody>
                  <a:tcPr anchor="ctr">
                    <a:solidFill>
                      <a:schemeClr val="accent1">
                        <a:lumMod val="60000"/>
                        <a:lumOff val="40000"/>
                      </a:schemeClr>
                    </a:solidFill>
                  </a:tcPr>
                </a:tc>
                <a:extLst>
                  <a:ext uri="{0D108BD9-81ED-4DB2-BD59-A6C34878D82A}">
                    <a16:rowId xmlns:a16="http://schemas.microsoft.com/office/drawing/2014/main" val="10001"/>
                  </a:ext>
                </a:extLst>
              </a:tr>
              <a:tr h="266512">
                <a:tc>
                  <a:txBody>
                    <a:bodyPr/>
                    <a:lstStyle/>
                    <a:p>
                      <a:r>
                        <a:rPr lang="en-US" sz="1200" dirty="0" smtClean="0"/>
                        <a:t>District</a:t>
                      </a:r>
                      <a:endParaRPr lang="en-ZA" sz="1200" dirty="0"/>
                    </a:p>
                  </a:txBody>
                  <a:tcPr/>
                </a:tc>
                <a:tc>
                  <a:txBody>
                    <a:bodyPr/>
                    <a:lstStyle/>
                    <a:p>
                      <a:pPr algn="ctr"/>
                      <a:r>
                        <a:rPr lang="en-US" sz="1200" dirty="0" smtClean="0"/>
                        <a:t>440</a:t>
                      </a:r>
                      <a:endParaRPr lang="en-ZA" sz="1200" dirty="0"/>
                    </a:p>
                  </a:txBody>
                  <a:tcPr/>
                </a:tc>
                <a:extLst>
                  <a:ext uri="{0D108BD9-81ED-4DB2-BD59-A6C34878D82A}">
                    <a16:rowId xmlns:a16="http://schemas.microsoft.com/office/drawing/2014/main" val="10002"/>
                  </a:ext>
                </a:extLst>
              </a:tr>
              <a:tr h="308340">
                <a:tc>
                  <a:txBody>
                    <a:bodyPr/>
                    <a:lstStyle/>
                    <a:p>
                      <a:r>
                        <a:rPr lang="en-US" sz="1200" dirty="0" smtClean="0"/>
                        <a:t>Regional, TB, Psychiatric, Tertiary</a:t>
                      </a:r>
                      <a:endParaRPr lang="en-ZA" sz="1200" dirty="0"/>
                    </a:p>
                  </a:txBody>
                  <a:tcPr/>
                </a:tc>
                <a:tc>
                  <a:txBody>
                    <a:bodyPr/>
                    <a:lstStyle/>
                    <a:p>
                      <a:pPr algn="ctr"/>
                      <a:r>
                        <a:rPr lang="en-US" sz="1200" dirty="0" smtClean="0"/>
                        <a:t>600</a:t>
                      </a:r>
                      <a:endParaRPr lang="en-ZA" sz="1200" dirty="0"/>
                    </a:p>
                  </a:txBody>
                  <a:tcPr anchor="ctr"/>
                </a:tc>
                <a:extLst>
                  <a:ext uri="{0D108BD9-81ED-4DB2-BD59-A6C34878D82A}">
                    <a16:rowId xmlns:a16="http://schemas.microsoft.com/office/drawing/2014/main" val="10003"/>
                  </a:ext>
                </a:extLst>
              </a:tr>
              <a:tr h="266512">
                <a:tc>
                  <a:txBody>
                    <a:bodyPr/>
                    <a:lstStyle/>
                    <a:p>
                      <a:r>
                        <a:rPr lang="en-US" sz="1200" dirty="0" smtClean="0"/>
                        <a:t>Central</a:t>
                      </a:r>
                      <a:endParaRPr lang="en-ZA" sz="1200" dirty="0"/>
                    </a:p>
                  </a:txBody>
                  <a:tcPr/>
                </a:tc>
                <a:tc>
                  <a:txBody>
                    <a:bodyPr/>
                    <a:lstStyle/>
                    <a:p>
                      <a:pPr algn="ctr"/>
                      <a:r>
                        <a:rPr lang="en-US" sz="1200" dirty="0" smtClean="0"/>
                        <a:t>1,000</a:t>
                      </a:r>
                      <a:endParaRPr lang="en-ZA" sz="1200" dirty="0"/>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28836110"/>
              </p:ext>
            </p:extLst>
          </p:nvPr>
        </p:nvGraphicFramePr>
        <p:xfrm>
          <a:off x="295275" y="1412777"/>
          <a:ext cx="8453189" cy="3708400"/>
        </p:xfrm>
        <a:graphic>
          <a:graphicData uri="http://schemas.openxmlformats.org/drawingml/2006/table">
            <a:tbl>
              <a:tblPr firstRow="1" bandRow="1">
                <a:tableStyleId>{5C22544A-7EE6-4342-B048-85BDC9FD1C3A}</a:tableStyleId>
              </a:tblPr>
              <a:tblGrid>
                <a:gridCol w="3523089">
                  <a:extLst>
                    <a:ext uri="{9D8B030D-6E8A-4147-A177-3AD203B41FA5}">
                      <a16:colId xmlns:a16="http://schemas.microsoft.com/office/drawing/2014/main" val="20000"/>
                    </a:ext>
                  </a:extLst>
                </a:gridCol>
                <a:gridCol w="1617732">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370840">
                <a:tc>
                  <a:txBody>
                    <a:bodyPr/>
                    <a:lstStyle/>
                    <a:p>
                      <a:pPr algn="ctr"/>
                      <a:r>
                        <a:rPr lang="en-US" sz="1200" dirty="0" smtClean="0"/>
                        <a:t>Year</a:t>
                      </a:r>
                      <a:endParaRPr lang="en-ZA" sz="1200" dirty="0"/>
                    </a:p>
                  </a:txBody>
                  <a:tcPr anchor="ctr"/>
                </a:tc>
                <a:tc>
                  <a:txBody>
                    <a:bodyPr/>
                    <a:lstStyle/>
                    <a:p>
                      <a:pPr algn="ctr"/>
                      <a:r>
                        <a:rPr lang="en-US" sz="1200" dirty="0" smtClean="0"/>
                        <a:t>Target</a:t>
                      </a:r>
                      <a:endParaRPr lang="en-ZA" sz="1200" dirty="0"/>
                    </a:p>
                  </a:txBody>
                  <a:tcPr anchor="ctr"/>
                </a:tc>
                <a:tc>
                  <a:txBody>
                    <a:bodyPr/>
                    <a:lstStyle/>
                    <a:p>
                      <a:pPr algn="ctr"/>
                      <a:r>
                        <a:rPr lang="en-US" sz="1200" dirty="0" smtClean="0"/>
                        <a:t>Performance</a:t>
                      </a:r>
                      <a:endParaRPr lang="en-ZA" sz="1200"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Indicator:</a:t>
                      </a:r>
                      <a:r>
                        <a:rPr lang="en-GB" sz="1200" b="0" dirty="0" smtClean="0"/>
                        <a:t> Percentage of selected hospitals </a:t>
                      </a:r>
                      <a:r>
                        <a:rPr lang="en-GB" sz="1200" b="0" dirty="0" smtClean="0">
                          <a:solidFill>
                            <a:srgbClr val="FF0000"/>
                          </a:solidFill>
                        </a:rPr>
                        <a:t>utilising more water </a:t>
                      </a:r>
                      <a:r>
                        <a:rPr lang="en-GB" sz="1200" b="0" dirty="0" smtClean="0"/>
                        <a:t>than the provincial benchmark</a:t>
                      </a:r>
                    </a:p>
                  </a:txBody>
                  <a:tcPr>
                    <a:solidFill>
                      <a:schemeClr val="accent1">
                        <a:lumMod val="60000"/>
                        <a:lumOff val="40000"/>
                      </a:schemeClr>
                    </a:solidFill>
                  </a:tcPr>
                </a:tc>
                <a:tc>
                  <a:txBody>
                    <a:bodyPr/>
                    <a:lstStyle/>
                    <a:p>
                      <a:endParaRPr lang="en-ZA" sz="1200" dirty="0"/>
                    </a:p>
                  </a:txBody>
                  <a:tcPr>
                    <a:solidFill>
                      <a:schemeClr val="accent1">
                        <a:lumMod val="60000"/>
                        <a:lumOff val="40000"/>
                      </a:schemeClr>
                    </a:solidFill>
                  </a:tcPr>
                </a:tc>
                <a:tc>
                  <a:txBody>
                    <a:bodyPr/>
                    <a:lstStyle/>
                    <a:p>
                      <a:endParaRPr lang="en-ZA" sz="1200" dirty="0"/>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2014/15</a:t>
                      </a:r>
                    </a:p>
                  </a:txBody>
                  <a:tcPr/>
                </a:tc>
                <a:tc>
                  <a:txBody>
                    <a:bodyPr/>
                    <a:lstStyle/>
                    <a:p>
                      <a:pPr algn="ctr">
                        <a:spcAft>
                          <a:spcPts val="600"/>
                        </a:spcAft>
                      </a:pPr>
                      <a:r>
                        <a:rPr lang="en-US" sz="1200" dirty="0" smtClean="0"/>
                        <a:t>51.9%</a:t>
                      </a:r>
                    </a:p>
                    <a:p>
                      <a:pPr algn="ctr"/>
                      <a:r>
                        <a:rPr lang="en-US" sz="1200" dirty="0" smtClean="0"/>
                        <a:t>(14 of 27 hospitals)</a:t>
                      </a:r>
                      <a:endParaRPr lang="en-ZA" sz="1200" dirty="0"/>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37.0%</a:t>
                      </a:r>
                    </a:p>
                    <a:p>
                      <a:r>
                        <a:rPr lang="en-US" sz="1200" dirty="0" smtClean="0"/>
                        <a:t>Over-performance</a:t>
                      </a:r>
                      <a:r>
                        <a:rPr lang="en-US" sz="1200" baseline="0" dirty="0" smtClean="0"/>
                        <a:t>: Only 1</a:t>
                      </a:r>
                      <a:r>
                        <a:rPr lang="en-US" sz="1200" dirty="0" smtClean="0"/>
                        <a:t>0 hospitals exceeded benchmark and not 14 as forecasted </a:t>
                      </a:r>
                      <a:endParaRPr lang="en-ZA" sz="12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2015/16</a:t>
                      </a:r>
                      <a:endParaRPr lang="en-GB" sz="1200" b="1" dirty="0" smtClean="0"/>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45.7%</a:t>
                      </a:r>
                    </a:p>
                    <a:p>
                      <a:pPr algn="ctr"/>
                      <a:r>
                        <a:rPr lang="en-US" sz="1200" dirty="0" smtClean="0"/>
                        <a:t>(16 of 35 hospitals)</a:t>
                      </a:r>
                      <a:endParaRPr lang="en-ZA" sz="1200" dirty="0"/>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40.0%</a:t>
                      </a:r>
                    </a:p>
                    <a:p>
                      <a:r>
                        <a:rPr lang="en-US" sz="1200" dirty="0" smtClean="0"/>
                        <a:t>Over-performance:</a:t>
                      </a:r>
                      <a:r>
                        <a:rPr lang="en-US" sz="1200" baseline="0" dirty="0" smtClean="0"/>
                        <a:t> Only </a:t>
                      </a:r>
                      <a:r>
                        <a:rPr lang="en-US" sz="1200" dirty="0" smtClean="0"/>
                        <a:t>14 hospitals exceeded</a:t>
                      </a:r>
                      <a:r>
                        <a:rPr lang="en-US" sz="1200" baseline="0" dirty="0" smtClean="0"/>
                        <a:t> the benchmark and not 16 as forecasted</a:t>
                      </a:r>
                      <a:endParaRPr lang="en-ZA" sz="12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2016/17</a:t>
                      </a:r>
                    </a:p>
                    <a:p>
                      <a:endParaRPr lang="en-ZA" sz="1200" dirty="0"/>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50.0%</a:t>
                      </a:r>
                    </a:p>
                    <a:p>
                      <a:pPr algn="ctr"/>
                      <a:r>
                        <a:rPr lang="en-US" sz="1200" dirty="0" smtClean="0"/>
                        <a:t>(25 of</a:t>
                      </a:r>
                      <a:r>
                        <a:rPr lang="en-US" sz="1200" baseline="0" dirty="0" smtClean="0"/>
                        <a:t> 50 hospitals)</a:t>
                      </a:r>
                      <a:endParaRPr lang="en-ZA" sz="1200" dirty="0"/>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34.0%</a:t>
                      </a:r>
                    </a:p>
                    <a:p>
                      <a:r>
                        <a:rPr lang="en-US" sz="1200" dirty="0" smtClean="0"/>
                        <a:t>Over-performance: Only 17 hospitals exceeded</a:t>
                      </a:r>
                      <a:r>
                        <a:rPr lang="en-US" sz="1200" baseline="0" dirty="0" smtClean="0"/>
                        <a:t> the benchmark and not 25 as forecasted</a:t>
                      </a:r>
                      <a:r>
                        <a:rPr lang="en-US" sz="1200" dirty="0" smtClean="0"/>
                        <a:t> </a:t>
                      </a:r>
                      <a:endParaRPr lang="en-ZA" sz="1200" dirty="0"/>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2551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Managing and Monitoring of Water </a:t>
            </a:r>
            <a:r>
              <a:rPr lang="en-US" dirty="0" err="1" smtClean="0"/>
              <a:t>Utilisation</a:t>
            </a:r>
            <a:endParaRPr lang="en-GB" dirty="0"/>
          </a:p>
        </p:txBody>
      </p:sp>
      <p:sp>
        <p:nvSpPr>
          <p:cNvPr id="7" name="Text Placeholder 6"/>
          <p:cNvSpPr>
            <a:spLocks noGrp="1"/>
          </p:cNvSpPr>
          <p:nvPr>
            <p:ph type="body" sz="quarter" idx="13"/>
          </p:nvPr>
        </p:nvSpPr>
        <p:spPr/>
        <p:txBody>
          <a:bodyPr/>
          <a:lstStyle/>
          <a:p>
            <a:r>
              <a:rPr lang="en-GB" dirty="0" smtClean="0"/>
              <a:t>Monitored as Provincial performance indicator since 2014/15</a:t>
            </a:r>
            <a:endParaRPr lang="en-GB" dirty="0"/>
          </a:p>
        </p:txBody>
      </p:sp>
      <p:sp>
        <p:nvSpPr>
          <p:cNvPr id="4" name="Text Placeholder 3"/>
          <p:cNvSpPr>
            <a:spLocks noGrp="1"/>
          </p:cNvSpPr>
          <p:nvPr>
            <p:ph type="body" sz="quarter" idx="10"/>
          </p:nvPr>
        </p:nvSpPr>
        <p:spPr>
          <a:xfrm>
            <a:off x="295275" y="1412777"/>
            <a:ext cx="8597205" cy="3816423"/>
          </a:xfrm>
        </p:spPr>
        <p:txBody>
          <a:bodyPr>
            <a:normAutofit/>
          </a:bodyPr>
          <a:lstStyle/>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a:p>
          <a:p>
            <a:endParaRPr lang="en-GB" b="0" dirty="0" smtClean="0"/>
          </a:p>
          <a:p>
            <a:endParaRPr lang="en-GB" b="0" dirty="0"/>
          </a:p>
          <a:p>
            <a:endParaRPr lang="en-GB" b="0" dirty="0"/>
          </a:p>
          <a:p>
            <a:endParaRPr lang="en-GB" b="1" dirty="0" smtClean="0"/>
          </a:p>
          <a:p>
            <a:pPr lvl="1"/>
            <a:endParaRPr lang="en-GB" dirty="0"/>
          </a:p>
          <a:p>
            <a:pPr lvl="1">
              <a:buFont typeface="Arial" panose="020B0604020202020204" pitchFamily="34" charset="0"/>
              <a:buChar char="•"/>
            </a:pPr>
            <a:endParaRPr lang="en-GB" dirty="0" smtClean="0"/>
          </a:p>
        </p:txBody>
      </p:sp>
      <p:sp>
        <p:nvSpPr>
          <p:cNvPr id="8" name="Footer Placeholder 7"/>
          <p:cNvSpPr>
            <a:spLocks noGrp="1"/>
          </p:cNvSpPr>
          <p:nvPr>
            <p:ph type="ftr" sz="quarter" idx="3"/>
          </p:nvPr>
        </p:nvSpPr>
        <p:spPr/>
        <p:txBody>
          <a:bodyPr/>
          <a:lstStyle/>
          <a:p>
            <a:r>
              <a:rPr lang="en-ZA" dirty="0" smtClean="0"/>
              <a:t>Water KPI</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167766596"/>
              </p:ext>
            </p:extLst>
          </p:nvPr>
        </p:nvGraphicFramePr>
        <p:xfrm>
          <a:off x="2339752" y="3933056"/>
          <a:ext cx="4500000" cy="1427424"/>
        </p:xfrm>
        <a:graphic>
          <a:graphicData uri="http://schemas.openxmlformats.org/drawingml/2006/table">
            <a:tbl>
              <a:tblPr firstRow="1" bandRow="1">
                <a:tableStyleId>{5C22544A-7EE6-4342-B048-85BDC9FD1C3A}</a:tableStyleId>
              </a:tblPr>
              <a:tblGrid>
                <a:gridCol w="2560797">
                  <a:extLst>
                    <a:ext uri="{9D8B030D-6E8A-4147-A177-3AD203B41FA5}">
                      <a16:colId xmlns:a16="http://schemas.microsoft.com/office/drawing/2014/main" val="20000"/>
                    </a:ext>
                  </a:extLst>
                </a:gridCol>
                <a:gridCol w="1939203">
                  <a:extLst>
                    <a:ext uri="{9D8B030D-6E8A-4147-A177-3AD203B41FA5}">
                      <a16:colId xmlns:a16="http://schemas.microsoft.com/office/drawing/2014/main" val="20001"/>
                    </a:ext>
                  </a:extLst>
                </a:gridCol>
              </a:tblGrid>
              <a:tr h="296124">
                <a:tc>
                  <a:txBody>
                    <a:bodyPr/>
                    <a:lstStyle/>
                    <a:p>
                      <a:pPr algn="ctr"/>
                      <a:r>
                        <a:rPr lang="en-US" sz="1200" dirty="0" smtClean="0"/>
                        <a:t>Provincial Benchmark</a:t>
                      </a:r>
                      <a:endParaRPr lang="en-ZA" sz="1200" dirty="0"/>
                    </a:p>
                  </a:txBody>
                  <a:tcPr anchor="ctr"/>
                </a:tc>
                <a:tc>
                  <a:txBody>
                    <a:bodyPr/>
                    <a:lstStyle/>
                    <a:p>
                      <a:pPr algn="ctr"/>
                      <a:r>
                        <a:rPr lang="en-US" sz="1200" dirty="0" smtClean="0"/>
                        <a:t>2015/16 – 2017/18</a:t>
                      </a:r>
                      <a:endParaRPr lang="en-ZA" sz="1200" dirty="0"/>
                    </a:p>
                  </a:txBody>
                  <a:tcPr anchor="ctr"/>
                </a:tc>
                <a:extLst>
                  <a:ext uri="{0D108BD9-81ED-4DB2-BD59-A6C34878D82A}">
                    <a16:rowId xmlns:a16="http://schemas.microsoft.com/office/drawing/2014/main" val="10000"/>
                  </a:ext>
                </a:extLst>
              </a:tr>
              <a:tr h="266512">
                <a:tc>
                  <a:txBody>
                    <a:bodyPr/>
                    <a:lstStyle/>
                    <a:p>
                      <a:pPr algn="ctr"/>
                      <a:r>
                        <a:rPr lang="en-US" sz="1200" b="1" dirty="0" smtClean="0"/>
                        <a:t>Hospital type</a:t>
                      </a:r>
                      <a:endParaRPr lang="en-ZA" sz="1200" b="1" dirty="0"/>
                    </a:p>
                  </a:txBody>
                  <a:tcPr anchor="ctr">
                    <a:solidFill>
                      <a:schemeClr val="accent1">
                        <a:lumMod val="60000"/>
                        <a:lumOff val="40000"/>
                      </a:schemeClr>
                    </a:solidFill>
                  </a:tcPr>
                </a:tc>
                <a:tc>
                  <a:txBody>
                    <a:bodyPr/>
                    <a:lstStyle/>
                    <a:p>
                      <a:pPr algn="ctr"/>
                      <a:r>
                        <a:rPr lang="en-US" sz="1200" b="1" dirty="0" err="1" smtClean="0"/>
                        <a:t>Litres</a:t>
                      </a:r>
                      <a:r>
                        <a:rPr lang="en-US" sz="1200" b="1" dirty="0" smtClean="0"/>
                        <a:t> / bed / day</a:t>
                      </a:r>
                      <a:endParaRPr lang="en-ZA" sz="1200" b="1" dirty="0"/>
                    </a:p>
                  </a:txBody>
                  <a:tcPr anchor="ctr">
                    <a:solidFill>
                      <a:schemeClr val="accent1">
                        <a:lumMod val="60000"/>
                        <a:lumOff val="40000"/>
                      </a:schemeClr>
                    </a:solidFill>
                  </a:tcPr>
                </a:tc>
                <a:extLst>
                  <a:ext uri="{0D108BD9-81ED-4DB2-BD59-A6C34878D82A}">
                    <a16:rowId xmlns:a16="http://schemas.microsoft.com/office/drawing/2014/main" val="10001"/>
                  </a:ext>
                </a:extLst>
              </a:tr>
              <a:tr h="266512">
                <a:tc>
                  <a:txBody>
                    <a:bodyPr/>
                    <a:lstStyle/>
                    <a:p>
                      <a:r>
                        <a:rPr lang="en-US" sz="1200" dirty="0" smtClean="0"/>
                        <a:t>District</a:t>
                      </a:r>
                      <a:endParaRPr lang="en-ZA" sz="1200" dirty="0"/>
                    </a:p>
                  </a:txBody>
                  <a:tcPr/>
                </a:tc>
                <a:tc>
                  <a:txBody>
                    <a:bodyPr/>
                    <a:lstStyle/>
                    <a:p>
                      <a:pPr algn="ctr"/>
                      <a:r>
                        <a:rPr lang="en-US" sz="1200" dirty="0" smtClean="0"/>
                        <a:t>440</a:t>
                      </a:r>
                      <a:endParaRPr lang="en-ZA" sz="1200" dirty="0"/>
                    </a:p>
                  </a:txBody>
                  <a:tcPr/>
                </a:tc>
                <a:extLst>
                  <a:ext uri="{0D108BD9-81ED-4DB2-BD59-A6C34878D82A}">
                    <a16:rowId xmlns:a16="http://schemas.microsoft.com/office/drawing/2014/main" val="10002"/>
                  </a:ext>
                </a:extLst>
              </a:tr>
              <a:tr h="308340">
                <a:tc>
                  <a:txBody>
                    <a:bodyPr/>
                    <a:lstStyle/>
                    <a:p>
                      <a:r>
                        <a:rPr lang="en-US" sz="1200" dirty="0" smtClean="0"/>
                        <a:t>Regional, TB, Psychiatric, Tertiary</a:t>
                      </a:r>
                      <a:endParaRPr lang="en-ZA" sz="1200" dirty="0"/>
                    </a:p>
                  </a:txBody>
                  <a:tcPr/>
                </a:tc>
                <a:tc>
                  <a:txBody>
                    <a:bodyPr/>
                    <a:lstStyle/>
                    <a:p>
                      <a:pPr algn="ctr"/>
                      <a:r>
                        <a:rPr lang="en-US" sz="1200" dirty="0" smtClean="0"/>
                        <a:t>600</a:t>
                      </a:r>
                      <a:endParaRPr lang="en-ZA" sz="1200" dirty="0"/>
                    </a:p>
                  </a:txBody>
                  <a:tcPr anchor="ctr"/>
                </a:tc>
                <a:extLst>
                  <a:ext uri="{0D108BD9-81ED-4DB2-BD59-A6C34878D82A}">
                    <a16:rowId xmlns:a16="http://schemas.microsoft.com/office/drawing/2014/main" val="10003"/>
                  </a:ext>
                </a:extLst>
              </a:tr>
              <a:tr h="266512">
                <a:tc>
                  <a:txBody>
                    <a:bodyPr/>
                    <a:lstStyle/>
                    <a:p>
                      <a:r>
                        <a:rPr lang="en-US" sz="1200" dirty="0" smtClean="0"/>
                        <a:t>Central</a:t>
                      </a:r>
                      <a:endParaRPr lang="en-ZA" sz="1200" dirty="0"/>
                    </a:p>
                  </a:txBody>
                  <a:tcPr/>
                </a:tc>
                <a:tc>
                  <a:txBody>
                    <a:bodyPr/>
                    <a:lstStyle/>
                    <a:p>
                      <a:pPr algn="ctr"/>
                      <a:r>
                        <a:rPr lang="en-US" sz="1200" dirty="0" smtClean="0"/>
                        <a:t>1,000</a:t>
                      </a:r>
                      <a:endParaRPr lang="en-ZA" sz="1200" dirty="0"/>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80017490"/>
              </p:ext>
            </p:extLst>
          </p:nvPr>
        </p:nvGraphicFramePr>
        <p:xfrm>
          <a:off x="295275" y="1412777"/>
          <a:ext cx="8453189" cy="2092960"/>
        </p:xfrm>
        <a:graphic>
          <a:graphicData uri="http://schemas.openxmlformats.org/drawingml/2006/table">
            <a:tbl>
              <a:tblPr firstRow="1" bandRow="1">
                <a:tableStyleId>{5C22544A-7EE6-4342-B048-85BDC9FD1C3A}</a:tableStyleId>
              </a:tblPr>
              <a:tblGrid>
                <a:gridCol w="3523089">
                  <a:extLst>
                    <a:ext uri="{9D8B030D-6E8A-4147-A177-3AD203B41FA5}">
                      <a16:colId xmlns:a16="http://schemas.microsoft.com/office/drawing/2014/main" val="20000"/>
                    </a:ext>
                  </a:extLst>
                </a:gridCol>
                <a:gridCol w="1617732">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370840">
                <a:tc>
                  <a:txBody>
                    <a:bodyPr/>
                    <a:lstStyle/>
                    <a:p>
                      <a:pPr algn="ctr"/>
                      <a:r>
                        <a:rPr lang="en-US" sz="1200" dirty="0" smtClean="0"/>
                        <a:t>Year</a:t>
                      </a:r>
                      <a:endParaRPr lang="en-ZA" sz="1200" dirty="0"/>
                    </a:p>
                  </a:txBody>
                  <a:tcPr anchor="ctr"/>
                </a:tc>
                <a:tc>
                  <a:txBody>
                    <a:bodyPr/>
                    <a:lstStyle/>
                    <a:p>
                      <a:pPr algn="ctr"/>
                      <a:r>
                        <a:rPr lang="en-US" sz="1200" dirty="0" smtClean="0"/>
                        <a:t>Target</a:t>
                      </a:r>
                      <a:endParaRPr lang="en-ZA" sz="1200" dirty="0"/>
                    </a:p>
                  </a:txBody>
                  <a:tcPr anchor="ctr"/>
                </a:tc>
                <a:tc>
                  <a:txBody>
                    <a:bodyPr/>
                    <a:lstStyle/>
                    <a:p>
                      <a:pPr algn="ctr"/>
                      <a:r>
                        <a:rPr lang="en-US" sz="1200" dirty="0" smtClean="0">
                          <a:solidFill>
                            <a:srgbClr val="FF0000"/>
                          </a:solidFill>
                        </a:rPr>
                        <a:t>Estimated</a:t>
                      </a:r>
                      <a:r>
                        <a:rPr lang="en-US" sz="1200" dirty="0" smtClean="0"/>
                        <a:t> Performance</a:t>
                      </a:r>
                      <a:endParaRPr lang="en-ZA" sz="1200" dirty="0"/>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t>Indicator:</a:t>
                      </a:r>
                      <a:r>
                        <a:rPr lang="en-GB" sz="1200" b="0" dirty="0" smtClean="0"/>
                        <a:t> Percentage of selected hospitals </a:t>
                      </a:r>
                      <a:r>
                        <a:rPr lang="en-GB" sz="1200" b="0" u="sng" dirty="0" smtClean="0"/>
                        <a:t>achieving</a:t>
                      </a:r>
                      <a:r>
                        <a:rPr lang="en-GB" sz="1200" b="0" dirty="0" smtClean="0"/>
                        <a:t> the provincial benchmark for water utilisation</a:t>
                      </a:r>
                    </a:p>
                  </a:txBody>
                  <a:tcPr>
                    <a:solidFill>
                      <a:schemeClr val="accent1">
                        <a:lumMod val="60000"/>
                        <a:lumOff val="40000"/>
                      </a:schemeClr>
                    </a:solidFill>
                  </a:tcPr>
                </a:tc>
                <a:tc>
                  <a:txBody>
                    <a:bodyPr/>
                    <a:lstStyle/>
                    <a:p>
                      <a:endParaRPr lang="en-ZA" sz="1200" dirty="0"/>
                    </a:p>
                  </a:txBody>
                  <a:tcPr>
                    <a:solidFill>
                      <a:schemeClr val="accent1">
                        <a:lumMod val="60000"/>
                        <a:lumOff val="40000"/>
                      </a:schemeClr>
                    </a:solidFill>
                  </a:tcPr>
                </a:tc>
                <a:tc>
                  <a:txBody>
                    <a:bodyPr/>
                    <a:lstStyle/>
                    <a:p>
                      <a:endParaRPr lang="en-ZA" sz="1200" dirty="0"/>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2017/18</a:t>
                      </a:r>
                    </a:p>
                  </a:txBody>
                  <a:tcPr/>
                </a:tc>
                <a:tc>
                  <a:txBody>
                    <a:bodyPr/>
                    <a:lstStyle/>
                    <a:p>
                      <a:pPr marL="0" algn="ctr" defTabSz="914400" rtl="0" eaLnBrk="1" latinLnBrk="0" hangingPunct="1">
                        <a:spcAft>
                          <a:spcPts val="600"/>
                        </a:spcAft>
                      </a:pPr>
                      <a:r>
                        <a:rPr lang="en-US" sz="1200" kern="1200" dirty="0" smtClean="0">
                          <a:solidFill>
                            <a:schemeClr val="dk1"/>
                          </a:solidFill>
                          <a:latin typeface="+mn-lt"/>
                          <a:ea typeface="+mn-ea"/>
                          <a:cs typeface="+mn-cs"/>
                        </a:rPr>
                        <a:t>54.0%</a:t>
                      </a:r>
                    </a:p>
                    <a:p>
                      <a:pPr algn="ctr"/>
                      <a:r>
                        <a:rPr lang="en-US" sz="1200" dirty="0" smtClean="0"/>
                        <a:t>(27 of</a:t>
                      </a:r>
                      <a:r>
                        <a:rPr lang="en-US" sz="1200" baseline="0" dirty="0" smtClean="0"/>
                        <a:t> 50 hospitals)</a:t>
                      </a:r>
                      <a:endParaRPr lang="en-ZA" sz="1200" dirty="0"/>
                    </a:p>
                  </a:txBody>
                  <a:tcPr/>
                </a:tc>
                <a:tc>
                  <a:txBody>
                    <a:bodyPr/>
                    <a:lstStyle/>
                    <a:p>
                      <a:pPr marL="0" algn="ctr" defTabSz="914400" rtl="0" eaLnBrk="1" latinLnBrk="0" hangingPunct="1">
                        <a:spcAft>
                          <a:spcPts val="600"/>
                        </a:spcAft>
                      </a:pPr>
                      <a:r>
                        <a:rPr lang="en-US" sz="1200" kern="1200" dirty="0" smtClean="0">
                          <a:solidFill>
                            <a:srgbClr val="FF0000"/>
                          </a:solidFill>
                          <a:latin typeface="+mn-lt"/>
                          <a:ea typeface="+mn-ea"/>
                          <a:cs typeface="+mn-cs"/>
                        </a:rPr>
                        <a:t>66.0%</a:t>
                      </a:r>
                    </a:p>
                    <a:p>
                      <a:r>
                        <a:rPr lang="en-US" sz="1200" dirty="0" smtClean="0"/>
                        <a:t>Over-performance </a:t>
                      </a:r>
                      <a:r>
                        <a:rPr lang="en-US" sz="1200" dirty="0" smtClean="0">
                          <a:solidFill>
                            <a:srgbClr val="FF0000"/>
                          </a:solidFill>
                        </a:rPr>
                        <a:t>estimated</a:t>
                      </a:r>
                      <a:r>
                        <a:rPr lang="en-US" sz="1200" dirty="0" smtClean="0"/>
                        <a:t>: Quarter</a:t>
                      </a:r>
                      <a:r>
                        <a:rPr lang="en-US" sz="1200" baseline="0" dirty="0" smtClean="0"/>
                        <a:t> 3 results reflect 33 of 50 hospitals </a:t>
                      </a:r>
                      <a:r>
                        <a:rPr lang="en-US" sz="1200" u="sng" baseline="0" dirty="0" smtClean="0"/>
                        <a:t>achieved</a:t>
                      </a:r>
                      <a:r>
                        <a:rPr lang="en-US" sz="1200" baseline="0" dirty="0" smtClean="0"/>
                        <a:t> the benchmark and not only 27 as being forecasted</a:t>
                      </a:r>
                      <a:r>
                        <a:rPr lang="en-US" sz="1200" dirty="0" smtClean="0"/>
                        <a:t> </a:t>
                      </a:r>
                      <a:endParaRPr lang="en-ZA" sz="1200" dirty="0"/>
                    </a:p>
                  </a:txBody>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032230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Managing and Monitoring of Water </a:t>
            </a:r>
            <a:r>
              <a:rPr lang="en-US" dirty="0" err="1" smtClean="0"/>
              <a:t>Utilisation</a:t>
            </a:r>
            <a:endParaRPr lang="en-GB" dirty="0"/>
          </a:p>
        </p:txBody>
      </p:sp>
      <p:sp>
        <p:nvSpPr>
          <p:cNvPr id="7" name="Text Placeholder 6"/>
          <p:cNvSpPr>
            <a:spLocks noGrp="1"/>
          </p:cNvSpPr>
          <p:nvPr>
            <p:ph type="body" sz="quarter" idx="13"/>
          </p:nvPr>
        </p:nvSpPr>
        <p:spPr/>
        <p:txBody>
          <a:bodyPr/>
          <a:lstStyle/>
          <a:p>
            <a:r>
              <a:rPr lang="en-GB" dirty="0" smtClean="0"/>
              <a:t>Revised Provincial </a:t>
            </a:r>
            <a:r>
              <a:rPr lang="en-GB" dirty="0"/>
              <a:t>B</a:t>
            </a:r>
            <a:r>
              <a:rPr lang="en-GB" dirty="0" smtClean="0"/>
              <a:t>enchmark for 2018/19</a:t>
            </a:r>
            <a:endParaRPr lang="en-GB" dirty="0"/>
          </a:p>
        </p:txBody>
      </p:sp>
      <p:sp>
        <p:nvSpPr>
          <p:cNvPr id="4" name="Text Placeholder 3"/>
          <p:cNvSpPr>
            <a:spLocks noGrp="1"/>
          </p:cNvSpPr>
          <p:nvPr>
            <p:ph type="body" sz="quarter" idx="10"/>
          </p:nvPr>
        </p:nvSpPr>
        <p:spPr>
          <a:xfrm>
            <a:off x="295275" y="1412777"/>
            <a:ext cx="8597205" cy="3816423"/>
          </a:xfrm>
        </p:spPr>
        <p:txBody>
          <a:bodyPr>
            <a:normAutofit/>
          </a:bodyPr>
          <a:lstStyle/>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smtClean="0"/>
          </a:p>
          <a:p>
            <a:endParaRPr lang="en-GB" b="0" dirty="0"/>
          </a:p>
          <a:p>
            <a:endParaRPr lang="en-GB" b="0" dirty="0" smtClean="0"/>
          </a:p>
          <a:p>
            <a:endParaRPr lang="en-GB" b="0" dirty="0" smtClean="0"/>
          </a:p>
          <a:p>
            <a:endParaRPr lang="en-GB" b="0" dirty="0"/>
          </a:p>
          <a:p>
            <a:endParaRPr lang="en-GB" b="0" dirty="0" smtClean="0"/>
          </a:p>
          <a:p>
            <a:endParaRPr lang="en-GB" b="0" dirty="0"/>
          </a:p>
          <a:p>
            <a:endParaRPr lang="en-GB" b="0" dirty="0"/>
          </a:p>
          <a:p>
            <a:endParaRPr lang="en-GB" b="1" dirty="0" smtClean="0"/>
          </a:p>
          <a:p>
            <a:pPr lvl="1"/>
            <a:endParaRPr lang="en-GB" dirty="0"/>
          </a:p>
          <a:p>
            <a:pPr lvl="1">
              <a:buFont typeface="Arial" panose="020B0604020202020204" pitchFamily="34" charset="0"/>
              <a:buChar char="•"/>
            </a:pPr>
            <a:endParaRPr lang="en-GB" dirty="0" smtClean="0"/>
          </a:p>
        </p:txBody>
      </p:sp>
      <p:sp>
        <p:nvSpPr>
          <p:cNvPr id="8" name="Footer Placeholder 7"/>
          <p:cNvSpPr>
            <a:spLocks noGrp="1"/>
          </p:cNvSpPr>
          <p:nvPr>
            <p:ph type="ftr" sz="quarter" idx="3"/>
          </p:nvPr>
        </p:nvSpPr>
        <p:spPr/>
        <p:txBody>
          <a:bodyPr/>
          <a:lstStyle/>
          <a:p>
            <a:r>
              <a:rPr lang="en-ZA" dirty="0" smtClean="0"/>
              <a:t>Water KPI</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1403849919"/>
              </p:ext>
            </p:extLst>
          </p:nvPr>
        </p:nvGraphicFramePr>
        <p:xfrm>
          <a:off x="323528" y="1412777"/>
          <a:ext cx="8453189" cy="4228044"/>
        </p:xfrm>
        <a:graphic>
          <a:graphicData uri="http://schemas.openxmlformats.org/drawingml/2006/table">
            <a:tbl>
              <a:tblPr firstRow="1" bandRow="1">
                <a:tableStyleId>{5C22544A-7EE6-4342-B048-85BDC9FD1C3A}</a:tableStyleId>
              </a:tblPr>
              <a:tblGrid>
                <a:gridCol w="6988068">
                  <a:extLst>
                    <a:ext uri="{9D8B030D-6E8A-4147-A177-3AD203B41FA5}">
                      <a16:colId xmlns:a16="http://schemas.microsoft.com/office/drawing/2014/main" val="20000"/>
                    </a:ext>
                  </a:extLst>
                </a:gridCol>
                <a:gridCol w="1465121">
                  <a:extLst>
                    <a:ext uri="{9D8B030D-6E8A-4147-A177-3AD203B41FA5}">
                      <a16:colId xmlns:a16="http://schemas.microsoft.com/office/drawing/2014/main" val="20001"/>
                    </a:ext>
                  </a:extLst>
                </a:gridCol>
              </a:tblGrid>
              <a:tr h="296124">
                <a:tc>
                  <a:txBody>
                    <a:bodyPr/>
                    <a:lstStyle/>
                    <a:p>
                      <a:pPr algn="ctr"/>
                      <a:r>
                        <a:rPr lang="en-US" sz="1200" dirty="0" smtClean="0"/>
                        <a:t>Provincial Benchmark</a:t>
                      </a:r>
                      <a:endParaRPr lang="en-ZA" sz="1200" dirty="0"/>
                    </a:p>
                  </a:txBody>
                  <a:tcPr anchor="ctr"/>
                </a:tc>
                <a:tc>
                  <a:txBody>
                    <a:bodyPr/>
                    <a:lstStyle/>
                    <a:p>
                      <a:pPr algn="ctr"/>
                      <a:r>
                        <a:rPr lang="en-US" sz="1200" dirty="0" smtClean="0"/>
                        <a:t>2018/19</a:t>
                      </a:r>
                      <a:endParaRPr lang="en-ZA" sz="1200" dirty="0"/>
                    </a:p>
                  </a:txBody>
                  <a:tcPr anchor="ctr"/>
                </a:tc>
                <a:extLst>
                  <a:ext uri="{0D108BD9-81ED-4DB2-BD59-A6C34878D82A}">
                    <a16:rowId xmlns:a16="http://schemas.microsoft.com/office/drawing/2014/main" val="10000"/>
                  </a:ext>
                </a:extLst>
              </a:tr>
              <a:tr h="266512">
                <a:tc>
                  <a:txBody>
                    <a:bodyPr/>
                    <a:lstStyle/>
                    <a:p>
                      <a:pPr algn="ctr"/>
                      <a:r>
                        <a:rPr lang="en-US" sz="1200" b="1" dirty="0" smtClean="0"/>
                        <a:t>Hospital</a:t>
                      </a:r>
                      <a:endParaRPr lang="en-ZA" sz="1200" b="1" dirty="0"/>
                    </a:p>
                  </a:txBody>
                  <a:tcPr anchor="ctr">
                    <a:solidFill>
                      <a:schemeClr val="accent1">
                        <a:lumMod val="60000"/>
                        <a:lumOff val="40000"/>
                      </a:schemeClr>
                    </a:solidFill>
                  </a:tcPr>
                </a:tc>
                <a:tc>
                  <a:txBody>
                    <a:bodyPr/>
                    <a:lstStyle/>
                    <a:p>
                      <a:pPr algn="ctr"/>
                      <a:r>
                        <a:rPr lang="en-US" sz="1200" b="1" dirty="0" err="1" smtClean="0"/>
                        <a:t>Litres</a:t>
                      </a:r>
                      <a:r>
                        <a:rPr lang="en-US" sz="1200" b="1" dirty="0" smtClean="0"/>
                        <a:t> / bed / day</a:t>
                      </a:r>
                      <a:endParaRPr lang="en-ZA" sz="1200" b="1" dirty="0"/>
                    </a:p>
                  </a:txBody>
                  <a:tcPr anchor="ctr">
                    <a:solidFill>
                      <a:schemeClr val="accent1">
                        <a:lumMod val="60000"/>
                        <a:lumOff val="40000"/>
                      </a:schemeClr>
                    </a:solidFill>
                  </a:tcPr>
                </a:tc>
                <a:extLst>
                  <a:ext uri="{0D108BD9-81ED-4DB2-BD59-A6C34878D82A}">
                    <a16:rowId xmlns:a16="http://schemas.microsoft.com/office/drawing/2014/main" val="10001"/>
                  </a:ext>
                </a:extLst>
              </a:tr>
              <a:tr h="266512">
                <a:tc>
                  <a:txBody>
                    <a:bodyPr/>
                    <a:lstStyle/>
                    <a:p>
                      <a:r>
                        <a:rPr lang="en-US" sz="1200" kern="1200" dirty="0" smtClean="0">
                          <a:solidFill>
                            <a:schemeClr val="dk1"/>
                          </a:solidFill>
                          <a:effectLst/>
                          <a:latin typeface="+mn-lt"/>
                          <a:ea typeface="+mn-ea"/>
                          <a:cs typeface="+mn-cs"/>
                        </a:rPr>
                        <a:t>Alexandra		</a:t>
                      </a:r>
                      <a:r>
                        <a:rPr lang="en-US" sz="1200" kern="1200" dirty="0" err="1" smtClean="0">
                          <a:solidFill>
                            <a:schemeClr val="dk1"/>
                          </a:solidFill>
                          <a:effectLst/>
                          <a:latin typeface="+mn-lt"/>
                          <a:ea typeface="+mn-ea"/>
                          <a:cs typeface="+mn-cs"/>
                        </a:rPr>
                        <a:t>Valkenberg</a:t>
                      </a:r>
                      <a:r>
                        <a:rPr lang="en-US" sz="1200" kern="1200" dirty="0" smtClean="0">
                          <a:solidFill>
                            <a:schemeClr val="dk1"/>
                          </a:solidFill>
                          <a:effectLst/>
                          <a:latin typeface="+mn-lt"/>
                          <a:ea typeface="+mn-ea"/>
                          <a:cs typeface="+mn-cs"/>
                        </a:rPr>
                        <a:t>		Brooklyn Chest	DP Marais</a:t>
                      </a:r>
                    </a:p>
                    <a:p>
                      <a:r>
                        <a:rPr lang="en-US" sz="1200" kern="1200" dirty="0" smtClean="0">
                          <a:solidFill>
                            <a:schemeClr val="dk1"/>
                          </a:solidFill>
                          <a:effectLst/>
                          <a:latin typeface="+mn-lt"/>
                          <a:ea typeface="+mn-ea"/>
                          <a:cs typeface="+mn-cs"/>
                        </a:rPr>
                        <a:t>Harry </a:t>
                      </a:r>
                      <a:r>
                        <a:rPr lang="en-US" sz="1200" kern="1200" dirty="0" err="1" smtClean="0">
                          <a:solidFill>
                            <a:schemeClr val="dk1"/>
                          </a:solidFill>
                          <a:effectLst/>
                          <a:latin typeface="+mn-lt"/>
                          <a:ea typeface="+mn-ea"/>
                          <a:cs typeface="+mn-cs"/>
                        </a:rPr>
                        <a:t>Comay</a:t>
                      </a:r>
                      <a:r>
                        <a:rPr lang="en-US" sz="1200" kern="1200" dirty="0" smtClean="0">
                          <a:solidFill>
                            <a:schemeClr val="dk1"/>
                          </a:solidFill>
                          <a:effectLst/>
                          <a:latin typeface="+mn-lt"/>
                          <a:ea typeface="+mn-ea"/>
                          <a:cs typeface="+mn-cs"/>
                        </a:rPr>
                        <a:t>	</a:t>
                      </a:r>
                      <a:r>
                        <a:rPr lang="en-US" sz="1200" kern="1200" dirty="0" err="1" smtClean="0">
                          <a:solidFill>
                            <a:schemeClr val="dk1"/>
                          </a:solidFill>
                          <a:effectLst/>
                          <a:latin typeface="+mn-lt"/>
                          <a:ea typeface="+mn-ea"/>
                          <a:cs typeface="+mn-cs"/>
                        </a:rPr>
                        <a:t>Malmesbury</a:t>
                      </a:r>
                      <a:r>
                        <a:rPr lang="en-US" sz="1200" kern="1200" dirty="0" smtClean="0">
                          <a:solidFill>
                            <a:schemeClr val="dk1"/>
                          </a:solidFill>
                          <a:effectLst/>
                          <a:latin typeface="+mn-lt"/>
                          <a:ea typeface="+mn-ea"/>
                          <a:cs typeface="+mn-cs"/>
                        </a:rPr>
                        <a:t> ID 	</a:t>
                      </a:r>
                      <a:r>
                        <a:rPr lang="en-US" sz="1200" kern="1200" dirty="0" err="1" smtClean="0">
                          <a:solidFill>
                            <a:schemeClr val="dk1"/>
                          </a:solidFill>
                          <a:effectLst/>
                          <a:latin typeface="+mn-lt"/>
                          <a:ea typeface="+mn-ea"/>
                          <a:cs typeface="+mn-cs"/>
                        </a:rPr>
                        <a:t>Sonstraal</a:t>
                      </a:r>
                      <a:endParaRPr lang="en-ZA" sz="1000" dirty="0"/>
                    </a:p>
                  </a:txBody>
                  <a:tcPr/>
                </a:tc>
                <a:tc>
                  <a:txBody>
                    <a:bodyPr/>
                    <a:lstStyle/>
                    <a:p>
                      <a:pPr algn="ctr"/>
                      <a:r>
                        <a:rPr lang="en-US" sz="1200" dirty="0" smtClean="0"/>
                        <a:t>220</a:t>
                      </a:r>
                      <a:endParaRPr lang="en-ZA" sz="1200" dirty="0"/>
                    </a:p>
                  </a:txBody>
                  <a:tcPr/>
                </a:tc>
                <a:extLst>
                  <a:ext uri="{0D108BD9-81ED-4DB2-BD59-A6C34878D82A}">
                    <a16:rowId xmlns:a16="http://schemas.microsoft.com/office/drawing/2014/main" val="10002"/>
                  </a:ext>
                </a:extLst>
              </a:tr>
              <a:tr h="308340">
                <a:tc>
                  <a:txBody>
                    <a:bodyPr/>
                    <a:lstStyle/>
                    <a:p>
                      <a:r>
                        <a:rPr lang="en-US" sz="1100" kern="1200" dirty="0" smtClean="0">
                          <a:solidFill>
                            <a:schemeClr val="dk1"/>
                          </a:solidFill>
                          <a:effectLst/>
                          <a:latin typeface="+mn-lt"/>
                          <a:ea typeface="+mn-ea"/>
                          <a:cs typeface="+mn-cs"/>
                        </a:rPr>
                        <a:t>Ceres		</a:t>
                      </a:r>
                      <a:r>
                        <a:rPr lang="en-US" sz="1100" kern="1200" dirty="0" err="1" smtClean="0">
                          <a:solidFill>
                            <a:schemeClr val="dk1"/>
                          </a:solidFill>
                          <a:effectLst/>
                          <a:latin typeface="+mn-lt"/>
                          <a:ea typeface="+mn-ea"/>
                          <a:cs typeface="+mn-cs"/>
                        </a:rPr>
                        <a:t>Citrusdal</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Clanwilliam</a:t>
                      </a:r>
                      <a:r>
                        <a:rPr lang="en-US" sz="1100" kern="1200" dirty="0" smtClean="0">
                          <a:solidFill>
                            <a:schemeClr val="dk1"/>
                          </a:solidFill>
                          <a:effectLst/>
                          <a:latin typeface="+mn-lt"/>
                          <a:ea typeface="+mn-ea"/>
                          <a:cs typeface="+mn-cs"/>
                        </a:rPr>
                        <a:t>		False Bay</a:t>
                      </a:r>
                    </a:p>
                    <a:p>
                      <a:r>
                        <a:rPr lang="en-US" sz="1100" kern="1200" dirty="0" smtClean="0">
                          <a:solidFill>
                            <a:schemeClr val="dk1"/>
                          </a:solidFill>
                          <a:effectLst/>
                          <a:latin typeface="+mn-lt"/>
                          <a:ea typeface="+mn-ea"/>
                          <a:cs typeface="+mn-cs"/>
                        </a:rPr>
                        <a:t>George		</a:t>
                      </a:r>
                      <a:r>
                        <a:rPr lang="en-US" sz="1100" kern="1200" dirty="0" err="1" smtClean="0">
                          <a:solidFill>
                            <a:schemeClr val="dk1"/>
                          </a:solidFill>
                          <a:effectLst/>
                          <a:latin typeface="+mn-lt"/>
                          <a:ea typeface="+mn-ea"/>
                          <a:cs typeface="+mn-cs"/>
                        </a:rPr>
                        <a:t>Helderberg</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Hermanus</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Khayelitsha</a:t>
                      </a:r>
                      <a:endParaRPr lang="en-US" sz="1100" kern="1200" dirty="0" smtClean="0">
                        <a:solidFill>
                          <a:schemeClr val="dk1"/>
                        </a:solidFill>
                        <a:effectLst/>
                        <a:latin typeface="+mn-lt"/>
                        <a:ea typeface="+mn-ea"/>
                        <a:cs typeface="+mn-cs"/>
                      </a:endParaRPr>
                    </a:p>
                    <a:p>
                      <a:r>
                        <a:rPr lang="en-US" sz="1100" kern="1200" dirty="0" err="1" smtClean="0">
                          <a:solidFill>
                            <a:schemeClr val="dk1"/>
                          </a:solidFill>
                          <a:effectLst/>
                          <a:latin typeface="+mn-lt"/>
                          <a:ea typeface="+mn-ea"/>
                          <a:cs typeface="+mn-cs"/>
                        </a:rPr>
                        <a:t>Knysna</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Ladismith</a:t>
                      </a:r>
                      <a:r>
                        <a:rPr lang="en-US" sz="1100" kern="1200" dirty="0" smtClean="0">
                          <a:solidFill>
                            <a:schemeClr val="dk1"/>
                          </a:solidFill>
                          <a:effectLst/>
                          <a:latin typeface="+mn-lt"/>
                          <a:ea typeface="+mn-ea"/>
                          <a:cs typeface="+mn-cs"/>
                        </a:rPr>
                        <a:t>		Laingsburg		Mitchell’s Plain</a:t>
                      </a:r>
                    </a:p>
                    <a:p>
                      <a:r>
                        <a:rPr lang="en-US" sz="1100" kern="1200" dirty="0" err="1" smtClean="0">
                          <a:solidFill>
                            <a:schemeClr val="dk1"/>
                          </a:solidFill>
                          <a:effectLst/>
                          <a:latin typeface="+mn-lt"/>
                          <a:ea typeface="+mn-ea"/>
                          <a:cs typeface="+mn-cs"/>
                        </a:rPr>
                        <a:t>Mossel</a:t>
                      </a:r>
                      <a:r>
                        <a:rPr lang="en-US" sz="1100" kern="1200" dirty="0" smtClean="0">
                          <a:solidFill>
                            <a:schemeClr val="dk1"/>
                          </a:solidFill>
                          <a:effectLst/>
                          <a:latin typeface="+mn-lt"/>
                          <a:ea typeface="+mn-ea"/>
                          <a:cs typeface="+mn-cs"/>
                        </a:rPr>
                        <a:t> Bay		</a:t>
                      </a:r>
                      <a:r>
                        <a:rPr lang="en-US" sz="1100" kern="1200" dirty="0" err="1" smtClean="0">
                          <a:solidFill>
                            <a:schemeClr val="dk1"/>
                          </a:solidFill>
                          <a:effectLst/>
                          <a:latin typeface="+mn-lt"/>
                          <a:ea typeface="+mn-ea"/>
                          <a:cs typeface="+mn-cs"/>
                        </a:rPr>
                        <a:t>Mowbray</a:t>
                      </a:r>
                      <a:r>
                        <a:rPr lang="en-US" sz="1100" kern="1200" dirty="0" smtClean="0">
                          <a:solidFill>
                            <a:schemeClr val="dk1"/>
                          </a:solidFill>
                          <a:effectLst/>
                          <a:latin typeface="+mn-lt"/>
                          <a:ea typeface="+mn-ea"/>
                          <a:cs typeface="+mn-cs"/>
                        </a:rPr>
                        <a:t> Maternity	New Somerset	Otto du Plessis</a:t>
                      </a:r>
                    </a:p>
                    <a:p>
                      <a:r>
                        <a:rPr lang="en-US" sz="1100" kern="1200" dirty="0" smtClean="0">
                          <a:solidFill>
                            <a:schemeClr val="dk1"/>
                          </a:solidFill>
                          <a:effectLst/>
                          <a:latin typeface="+mn-lt"/>
                          <a:ea typeface="+mn-ea"/>
                          <a:cs typeface="+mn-cs"/>
                        </a:rPr>
                        <a:t>Paarl		</a:t>
                      </a:r>
                      <a:r>
                        <a:rPr lang="en-US" sz="1100" kern="1200" dirty="0" err="1" smtClean="0">
                          <a:solidFill>
                            <a:schemeClr val="dk1"/>
                          </a:solidFill>
                          <a:effectLst/>
                          <a:latin typeface="+mn-lt"/>
                          <a:ea typeface="+mn-ea"/>
                          <a:cs typeface="+mn-cs"/>
                        </a:rPr>
                        <a:t>Radie</a:t>
                      </a:r>
                      <a:r>
                        <a:rPr lang="en-US" sz="1100" kern="1200" dirty="0" smtClean="0">
                          <a:solidFill>
                            <a:schemeClr val="dk1"/>
                          </a:solidFill>
                          <a:effectLst/>
                          <a:latin typeface="+mn-lt"/>
                          <a:ea typeface="+mn-ea"/>
                          <a:cs typeface="+mn-cs"/>
                        </a:rPr>
                        <a:t> </a:t>
                      </a:r>
                      <a:r>
                        <a:rPr lang="en-US" sz="1100" kern="1200" dirty="0" err="1" smtClean="0">
                          <a:solidFill>
                            <a:schemeClr val="dk1"/>
                          </a:solidFill>
                          <a:effectLst/>
                          <a:latin typeface="+mn-lt"/>
                          <a:ea typeface="+mn-ea"/>
                          <a:cs typeface="+mn-cs"/>
                        </a:rPr>
                        <a:t>Kotze</a:t>
                      </a:r>
                      <a:r>
                        <a:rPr lang="en-US" sz="1100" kern="1200" dirty="0" smtClean="0">
                          <a:solidFill>
                            <a:schemeClr val="dk1"/>
                          </a:solidFill>
                          <a:effectLst/>
                          <a:latin typeface="+mn-lt"/>
                          <a:ea typeface="+mn-ea"/>
                          <a:cs typeface="+mn-cs"/>
                        </a:rPr>
                        <a:t>		Stellenbosch		</a:t>
                      </a:r>
                      <a:r>
                        <a:rPr lang="en-US" sz="1100" kern="1200" dirty="0" err="1" smtClean="0">
                          <a:solidFill>
                            <a:schemeClr val="dk1"/>
                          </a:solidFill>
                          <a:effectLst/>
                          <a:latin typeface="+mn-lt"/>
                          <a:ea typeface="+mn-ea"/>
                          <a:cs typeface="+mn-cs"/>
                        </a:rPr>
                        <a:t>Swartland</a:t>
                      </a:r>
                      <a:endParaRPr lang="en-US" sz="1100" kern="1200" dirty="0" smtClean="0">
                        <a:solidFill>
                          <a:schemeClr val="dk1"/>
                        </a:solidFill>
                        <a:effectLst/>
                        <a:latin typeface="+mn-lt"/>
                        <a:ea typeface="+mn-ea"/>
                        <a:cs typeface="+mn-cs"/>
                      </a:endParaRPr>
                    </a:p>
                    <a:p>
                      <a:r>
                        <a:rPr lang="en-US" sz="1100" kern="1200" dirty="0" err="1" smtClean="0">
                          <a:solidFill>
                            <a:schemeClr val="dk1"/>
                          </a:solidFill>
                          <a:effectLst/>
                          <a:latin typeface="+mn-lt"/>
                          <a:ea typeface="+mn-ea"/>
                          <a:cs typeface="+mn-cs"/>
                        </a:rPr>
                        <a:t>Swellendam</a:t>
                      </a:r>
                      <a:r>
                        <a:rPr lang="en-US" sz="1100" kern="1200" dirty="0" smtClean="0">
                          <a:solidFill>
                            <a:schemeClr val="dk1"/>
                          </a:solidFill>
                          <a:effectLst/>
                          <a:latin typeface="+mn-lt"/>
                          <a:ea typeface="+mn-ea"/>
                          <a:cs typeface="+mn-cs"/>
                        </a:rPr>
                        <a:t>		Victoria		</a:t>
                      </a:r>
                      <a:r>
                        <a:rPr lang="en-US" sz="1100" kern="1200" dirty="0" err="1" smtClean="0">
                          <a:solidFill>
                            <a:schemeClr val="dk1"/>
                          </a:solidFill>
                          <a:effectLst/>
                          <a:latin typeface="+mn-lt"/>
                          <a:ea typeface="+mn-ea"/>
                          <a:cs typeface="+mn-cs"/>
                        </a:rPr>
                        <a:t>Vredendal</a:t>
                      </a:r>
                      <a:r>
                        <a:rPr lang="en-US" sz="1100" kern="1200" dirty="0" smtClean="0">
                          <a:solidFill>
                            <a:schemeClr val="dk1"/>
                          </a:solidFill>
                          <a:effectLst/>
                          <a:latin typeface="+mn-lt"/>
                          <a:ea typeface="+mn-ea"/>
                          <a:cs typeface="+mn-cs"/>
                        </a:rPr>
                        <a:t>		WCRC</a:t>
                      </a:r>
                      <a:endParaRPr lang="en-ZA" sz="900" dirty="0"/>
                    </a:p>
                  </a:txBody>
                  <a:tcPr/>
                </a:tc>
                <a:tc>
                  <a:txBody>
                    <a:bodyPr/>
                    <a:lstStyle/>
                    <a:p>
                      <a:pPr algn="ctr"/>
                      <a:r>
                        <a:rPr lang="en-US" sz="1200" dirty="0" smtClean="0"/>
                        <a:t>350</a:t>
                      </a:r>
                      <a:endParaRPr lang="en-ZA" sz="1200" dirty="0"/>
                    </a:p>
                  </a:txBody>
                  <a:tcPr anchor="ctr"/>
                </a:tc>
                <a:extLst>
                  <a:ext uri="{0D108BD9-81ED-4DB2-BD59-A6C34878D82A}">
                    <a16:rowId xmlns:a16="http://schemas.microsoft.com/office/drawing/2014/main" val="10003"/>
                  </a:ext>
                </a:extLst>
              </a:tr>
              <a:tr h="266512">
                <a:tc>
                  <a:txBody>
                    <a:bodyPr/>
                    <a:lstStyle/>
                    <a:p>
                      <a:r>
                        <a:rPr lang="en-US" sz="1200" kern="1200" dirty="0" smtClean="0">
                          <a:solidFill>
                            <a:schemeClr val="dk1"/>
                          </a:solidFill>
                          <a:effectLst/>
                          <a:latin typeface="+mn-lt"/>
                          <a:ea typeface="+mn-ea"/>
                          <a:cs typeface="+mn-cs"/>
                        </a:rPr>
                        <a:t>Eerste River		Montagu		</a:t>
                      </a:r>
                      <a:r>
                        <a:rPr lang="en-US" sz="1200" kern="1200" dirty="0" err="1" smtClean="0">
                          <a:solidFill>
                            <a:schemeClr val="dk1"/>
                          </a:solidFill>
                          <a:effectLst/>
                          <a:latin typeface="+mn-lt"/>
                          <a:ea typeface="+mn-ea"/>
                          <a:cs typeface="+mn-cs"/>
                        </a:rPr>
                        <a:t>Murraysburg</a:t>
                      </a:r>
                      <a:r>
                        <a:rPr lang="en-US" sz="1200" kern="1200" dirty="0" smtClean="0">
                          <a:solidFill>
                            <a:schemeClr val="dk1"/>
                          </a:solidFill>
                          <a:effectLst/>
                          <a:latin typeface="+mn-lt"/>
                          <a:ea typeface="+mn-ea"/>
                          <a:cs typeface="+mn-cs"/>
                        </a:rPr>
                        <a:t>	Oudtshoorn</a:t>
                      </a:r>
                    </a:p>
                    <a:p>
                      <a:r>
                        <a:rPr lang="en-US" sz="1200" kern="1200" dirty="0" smtClean="0">
                          <a:solidFill>
                            <a:schemeClr val="dk1"/>
                          </a:solidFill>
                          <a:effectLst/>
                          <a:latin typeface="+mn-lt"/>
                          <a:ea typeface="+mn-ea"/>
                          <a:cs typeface="+mn-cs"/>
                        </a:rPr>
                        <a:t>Prince Albert	</a:t>
                      </a:r>
                      <a:r>
                        <a:rPr lang="en-US" sz="1200" kern="1200" dirty="0" err="1" smtClean="0">
                          <a:solidFill>
                            <a:schemeClr val="dk1"/>
                          </a:solidFill>
                          <a:effectLst/>
                          <a:latin typeface="+mn-lt"/>
                          <a:ea typeface="+mn-ea"/>
                          <a:cs typeface="+mn-cs"/>
                        </a:rPr>
                        <a:t>Stikland</a:t>
                      </a:r>
                      <a:r>
                        <a:rPr lang="en-US" sz="1200" kern="1200" dirty="0" smtClean="0">
                          <a:solidFill>
                            <a:schemeClr val="dk1"/>
                          </a:solidFill>
                          <a:effectLst/>
                          <a:latin typeface="+mn-lt"/>
                          <a:ea typeface="+mn-ea"/>
                          <a:cs typeface="+mn-cs"/>
                        </a:rPr>
                        <a:t>		Uniondale		</a:t>
                      </a:r>
                      <a:r>
                        <a:rPr lang="en-US" sz="1200" kern="1200" dirty="0" err="1" smtClean="0">
                          <a:solidFill>
                            <a:schemeClr val="dk1"/>
                          </a:solidFill>
                          <a:effectLst/>
                          <a:latin typeface="+mn-lt"/>
                          <a:ea typeface="+mn-ea"/>
                          <a:cs typeface="+mn-cs"/>
                        </a:rPr>
                        <a:t>Vredenburg</a:t>
                      </a:r>
                      <a:endParaRPr lang="en-ZA" sz="1000" dirty="0"/>
                    </a:p>
                  </a:txBody>
                  <a:tcPr/>
                </a:tc>
                <a:tc>
                  <a:txBody>
                    <a:bodyPr/>
                    <a:lstStyle/>
                    <a:p>
                      <a:pPr algn="ctr"/>
                      <a:r>
                        <a:rPr lang="en-US" sz="1200" dirty="0" smtClean="0"/>
                        <a:t>400</a:t>
                      </a:r>
                      <a:endParaRPr lang="en-ZA" sz="1200" dirty="0"/>
                    </a:p>
                  </a:txBody>
                  <a:tcPr/>
                </a:tc>
                <a:extLst>
                  <a:ext uri="{0D108BD9-81ED-4DB2-BD59-A6C34878D82A}">
                    <a16:rowId xmlns:a16="http://schemas.microsoft.com/office/drawing/2014/main" val="10004"/>
                  </a:ext>
                </a:extLst>
              </a:tr>
              <a:tr h="266512">
                <a:tc>
                  <a:txBody>
                    <a:bodyPr/>
                    <a:lstStyle/>
                    <a:p>
                      <a:r>
                        <a:rPr lang="en-US" sz="1200" dirty="0" smtClean="0"/>
                        <a:t>Riversdale		Robertson		</a:t>
                      </a:r>
                      <a:r>
                        <a:rPr lang="en-US" sz="1200" dirty="0" err="1" smtClean="0"/>
                        <a:t>Wesfleur</a:t>
                      </a:r>
                      <a:endParaRPr lang="en-ZA" sz="1200" dirty="0"/>
                    </a:p>
                  </a:txBody>
                  <a:tcPr/>
                </a:tc>
                <a:tc>
                  <a:txBody>
                    <a:bodyPr/>
                    <a:lstStyle/>
                    <a:p>
                      <a:pPr algn="ctr"/>
                      <a:r>
                        <a:rPr lang="en-US" sz="1200" dirty="0" smtClean="0"/>
                        <a:t>450</a:t>
                      </a:r>
                      <a:endParaRPr lang="en-ZA" sz="1200" dirty="0"/>
                    </a:p>
                  </a:txBody>
                  <a:tcPr/>
                </a:tc>
                <a:extLst>
                  <a:ext uri="{0D108BD9-81ED-4DB2-BD59-A6C34878D82A}">
                    <a16:rowId xmlns:a16="http://schemas.microsoft.com/office/drawing/2014/main" val="10005"/>
                  </a:ext>
                </a:extLst>
              </a:tr>
              <a:tr h="266512">
                <a:tc>
                  <a:txBody>
                    <a:bodyPr/>
                    <a:lstStyle/>
                    <a:p>
                      <a:r>
                        <a:rPr lang="en-US" sz="1200" dirty="0" smtClean="0"/>
                        <a:t>Beaufort West	</a:t>
                      </a:r>
                      <a:r>
                        <a:rPr lang="en-US" sz="1200" dirty="0" err="1" smtClean="0"/>
                        <a:t>Brewelskloof</a:t>
                      </a:r>
                      <a:r>
                        <a:rPr lang="en-US" sz="1200" dirty="0" smtClean="0"/>
                        <a:t>		Caledon		Worcester </a:t>
                      </a:r>
                      <a:endParaRPr lang="en-ZA" sz="1200" dirty="0"/>
                    </a:p>
                  </a:txBody>
                  <a:tcPr/>
                </a:tc>
                <a:tc>
                  <a:txBody>
                    <a:bodyPr/>
                    <a:lstStyle/>
                    <a:p>
                      <a:pPr algn="ctr"/>
                      <a:r>
                        <a:rPr lang="en-US" sz="1200" dirty="0" smtClean="0"/>
                        <a:t>500</a:t>
                      </a:r>
                      <a:endParaRPr lang="en-ZA" sz="1200" dirty="0"/>
                    </a:p>
                  </a:txBody>
                  <a:tcPr/>
                </a:tc>
                <a:extLst>
                  <a:ext uri="{0D108BD9-81ED-4DB2-BD59-A6C34878D82A}">
                    <a16:rowId xmlns:a16="http://schemas.microsoft.com/office/drawing/2014/main" val="10006"/>
                  </a:ext>
                </a:extLst>
              </a:tr>
              <a:tr h="266512">
                <a:tc>
                  <a:txBody>
                    <a:bodyPr/>
                    <a:lstStyle/>
                    <a:p>
                      <a:pPr marL="0" algn="l" defTabSz="914400" rtl="0" eaLnBrk="1" latinLnBrk="0" hangingPunct="1"/>
                      <a:r>
                        <a:rPr lang="en-US" sz="1200" kern="1200" dirty="0" smtClean="0">
                          <a:solidFill>
                            <a:schemeClr val="dk1"/>
                          </a:solidFill>
                          <a:latin typeface="+mn-lt"/>
                          <a:ea typeface="+mn-ea"/>
                          <a:cs typeface="+mn-cs"/>
                        </a:rPr>
                        <a:t>Karl Bremer		</a:t>
                      </a:r>
                      <a:r>
                        <a:rPr lang="en-US" sz="1200" kern="1200" dirty="0" err="1" smtClean="0">
                          <a:solidFill>
                            <a:schemeClr val="dk1"/>
                          </a:solidFill>
                          <a:latin typeface="+mn-lt"/>
                          <a:ea typeface="+mn-ea"/>
                          <a:cs typeface="+mn-cs"/>
                        </a:rPr>
                        <a:t>Lentegeur</a:t>
                      </a:r>
                      <a:r>
                        <a:rPr lang="en-US" sz="1200" kern="1200" dirty="0" smtClean="0">
                          <a:solidFill>
                            <a:schemeClr val="dk1"/>
                          </a:solidFill>
                          <a:latin typeface="+mn-lt"/>
                          <a:ea typeface="+mn-ea"/>
                          <a:cs typeface="+mn-cs"/>
                        </a:rPr>
                        <a:t>		Red Cross War Memorial Children’s </a:t>
                      </a:r>
                      <a:endParaRPr lang="en-ZA" sz="1200" kern="1200" dirty="0">
                        <a:solidFill>
                          <a:schemeClr val="dk1"/>
                        </a:solidFill>
                        <a:latin typeface="+mn-lt"/>
                        <a:ea typeface="+mn-ea"/>
                        <a:cs typeface="+mn-cs"/>
                      </a:endParaRPr>
                    </a:p>
                  </a:txBody>
                  <a:tcPr/>
                </a:tc>
                <a:tc>
                  <a:txBody>
                    <a:bodyPr/>
                    <a:lstStyle/>
                    <a:p>
                      <a:pPr algn="ctr"/>
                      <a:r>
                        <a:rPr lang="en-US" sz="1200" dirty="0" smtClean="0"/>
                        <a:t>600</a:t>
                      </a:r>
                      <a:endParaRPr lang="en-ZA" sz="1200" dirty="0"/>
                    </a:p>
                  </a:txBody>
                  <a:tcPr/>
                </a:tc>
                <a:extLst>
                  <a:ext uri="{0D108BD9-81ED-4DB2-BD59-A6C34878D82A}">
                    <a16:rowId xmlns:a16="http://schemas.microsoft.com/office/drawing/2014/main" val="10007"/>
                  </a:ext>
                </a:extLst>
              </a:tr>
              <a:tr h="266512">
                <a:tc>
                  <a:txBody>
                    <a:bodyPr/>
                    <a:lstStyle/>
                    <a:p>
                      <a:r>
                        <a:rPr lang="en-ZA" sz="1200" dirty="0" smtClean="0"/>
                        <a:t>LAPA Munnik </a:t>
                      </a:r>
                      <a:endParaRPr lang="en-ZA" sz="1200" dirty="0"/>
                    </a:p>
                  </a:txBody>
                  <a:tcPr/>
                </a:tc>
                <a:tc>
                  <a:txBody>
                    <a:bodyPr/>
                    <a:lstStyle/>
                    <a:p>
                      <a:pPr algn="ctr"/>
                      <a:r>
                        <a:rPr lang="en-US" sz="1200" dirty="0" smtClean="0"/>
                        <a:t>800</a:t>
                      </a:r>
                      <a:endParaRPr lang="en-ZA" sz="1200" dirty="0"/>
                    </a:p>
                  </a:txBody>
                  <a:tcPr/>
                </a:tc>
                <a:extLst>
                  <a:ext uri="{0D108BD9-81ED-4DB2-BD59-A6C34878D82A}">
                    <a16:rowId xmlns:a16="http://schemas.microsoft.com/office/drawing/2014/main" val="10008"/>
                  </a:ext>
                </a:extLst>
              </a:tr>
              <a:tr h="266512">
                <a:tc>
                  <a:txBody>
                    <a:bodyPr/>
                    <a:lstStyle/>
                    <a:p>
                      <a:r>
                        <a:rPr lang="en-ZA" sz="1200" dirty="0" smtClean="0"/>
                        <a:t>Groote </a:t>
                      </a:r>
                      <a:r>
                        <a:rPr lang="en-ZA" sz="1200" dirty="0" err="1" smtClean="0"/>
                        <a:t>Schuur</a:t>
                      </a:r>
                      <a:r>
                        <a:rPr lang="en-ZA" sz="1200" dirty="0" smtClean="0"/>
                        <a:t> </a:t>
                      </a:r>
                      <a:endParaRPr lang="en-ZA" sz="1200" dirty="0"/>
                    </a:p>
                  </a:txBody>
                  <a:tcPr/>
                </a:tc>
                <a:tc>
                  <a:txBody>
                    <a:bodyPr/>
                    <a:lstStyle/>
                    <a:p>
                      <a:pPr algn="ctr"/>
                      <a:r>
                        <a:rPr lang="en-US" sz="1200" dirty="0" smtClean="0"/>
                        <a:t>900</a:t>
                      </a:r>
                      <a:endParaRPr lang="en-ZA" sz="1200" dirty="0"/>
                    </a:p>
                  </a:txBody>
                  <a:tcPr/>
                </a:tc>
                <a:extLst>
                  <a:ext uri="{0D108BD9-81ED-4DB2-BD59-A6C34878D82A}">
                    <a16:rowId xmlns:a16="http://schemas.microsoft.com/office/drawing/2014/main" val="10009"/>
                  </a:ext>
                </a:extLst>
              </a:tr>
              <a:tr h="266512">
                <a:tc>
                  <a:txBody>
                    <a:bodyPr/>
                    <a:lstStyle/>
                    <a:p>
                      <a:r>
                        <a:rPr lang="en-ZA" sz="1200" dirty="0" err="1" smtClean="0"/>
                        <a:t>Tygerberg</a:t>
                      </a:r>
                      <a:r>
                        <a:rPr lang="en-ZA" sz="1200" dirty="0" smtClean="0"/>
                        <a:t> </a:t>
                      </a:r>
                      <a:endParaRPr lang="en-ZA" sz="1200" dirty="0"/>
                    </a:p>
                  </a:txBody>
                  <a:tcPr/>
                </a:tc>
                <a:tc>
                  <a:txBody>
                    <a:bodyPr/>
                    <a:lstStyle/>
                    <a:p>
                      <a:pPr algn="ctr"/>
                      <a:r>
                        <a:rPr lang="en-US" sz="1200" dirty="0" smtClean="0"/>
                        <a:t>1,000</a:t>
                      </a:r>
                      <a:endParaRPr lang="en-ZA" sz="1200" dirty="0"/>
                    </a:p>
                  </a:txBody>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849059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Managing and Monitoring of Water Utilisation</a:t>
            </a:r>
            <a:endParaRPr lang="en-GB" dirty="0"/>
          </a:p>
        </p:txBody>
      </p:sp>
      <p:sp>
        <p:nvSpPr>
          <p:cNvPr id="4" name="Text Placeholder 3"/>
          <p:cNvSpPr>
            <a:spLocks noGrp="1"/>
          </p:cNvSpPr>
          <p:nvPr>
            <p:ph type="body" sz="quarter" idx="10"/>
          </p:nvPr>
        </p:nvSpPr>
        <p:spPr>
          <a:xfrm>
            <a:off x="295275" y="1412776"/>
            <a:ext cx="8597205" cy="2736303"/>
          </a:xfrm>
        </p:spPr>
        <p:txBody>
          <a:bodyPr>
            <a:normAutofit/>
          </a:bodyPr>
          <a:lstStyle/>
          <a:p>
            <a:pPr lvl="1"/>
            <a:r>
              <a:rPr lang="en-GB" dirty="0" smtClean="0"/>
              <a:t>Information supplied by local municipalities unreliable – often estimations only</a:t>
            </a:r>
          </a:p>
          <a:p>
            <a:pPr lvl="1"/>
            <a:r>
              <a:rPr lang="en-GB" dirty="0" smtClean="0"/>
              <a:t>Frequent, accurate water meter readings essential</a:t>
            </a:r>
          </a:p>
          <a:p>
            <a:pPr lvl="1"/>
            <a:r>
              <a:rPr lang="en-GB" dirty="0" smtClean="0"/>
              <a:t>Reliable data results in improved monitoring and response</a:t>
            </a:r>
          </a:p>
          <a:p>
            <a:pPr lvl="1"/>
            <a:r>
              <a:rPr lang="en-GB" dirty="0" smtClean="0"/>
              <a:t>Sensitising of users must be maintained (not only during time of crisis)</a:t>
            </a:r>
          </a:p>
          <a:p>
            <a:pPr lvl="1"/>
            <a:r>
              <a:rPr lang="en-GB" dirty="0" smtClean="0"/>
              <a:t>Targets should be set per facility and not per facility type</a:t>
            </a:r>
          </a:p>
          <a:p>
            <a:pPr lvl="1"/>
            <a:r>
              <a:rPr lang="en-GB" dirty="0" smtClean="0"/>
              <a:t>Maintenance and response time (e.g. leaks, pipe bursts) critical</a:t>
            </a:r>
          </a:p>
          <a:p>
            <a:pPr lvl="1"/>
            <a:r>
              <a:rPr lang="en-GB" dirty="0" smtClean="0"/>
              <a:t>Feedback to </a:t>
            </a:r>
            <a:r>
              <a:rPr lang="en-GB" dirty="0"/>
              <a:t>and engagement </a:t>
            </a:r>
            <a:r>
              <a:rPr lang="en-GB" dirty="0" smtClean="0"/>
              <a:t>with </a:t>
            </a:r>
            <a:r>
              <a:rPr lang="en-GB" dirty="0"/>
              <a:t>f</a:t>
            </a:r>
            <a:r>
              <a:rPr lang="en-GB" dirty="0" smtClean="0"/>
              <a:t>acilities </a:t>
            </a:r>
            <a:r>
              <a:rPr lang="en-GB" dirty="0"/>
              <a:t>m</a:t>
            </a:r>
            <a:r>
              <a:rPr lang="en-GB" dirty="0" smtClean="0"/>
              <a:t>anagers </a:t>
            </a:r>
            <a:r>
              <a:rPr lang="en-GB" dirty="0" err="1" smtClean="0"/>
              <a:t>wrt</a:t>
            </a:r>
            <a:r>
              <a:rPr lang="en-GB" dirty="0" smtClean="0"/>
              <a:t> excessive use essential</a:t>
            </a:r>
          </a:p>
          <a:p>
            <a:pPr marL="0" lvl="1" indent="0">
              <a:buNone/>
            </a:pPr>
            <a:endParaRPr lang="en-GB" dirty="0" smtClean="0"/>
          </a:p>
        </p:txBody>
      </p:sp>
      <p:sp>
        <p:nvSpPr>
          <p:cNvPr id="8" name="Footer Placeholder 7"/>
          <p:cNvSpPr>
            <a:spLocks noGrp="1"/>
          </p:cNvSpPr>
          <p:nvPr>
            <p:ph type="ftr" sz="quarter" idx="3"/>
          </p:nvPr>
        </p:nvSpPr>
        <p:spPr/>
        <p:txBody>
          <a:bodyPr/>
          <a:lstStyle/>
          <a:p>
            <a:r>
              <a:rPr lang="en-ZA" dirty="0"/>
              <a:t>Water KPI</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a:t>
            </a:fld>
            <a:endParaRPr lang="en-ZA" dirty="0"/>
          </a:p>
        </p:txBody>
      </p:sp>
      <p:sp>
        <p:nvSpPr>
          <p:cNvPr id="10" name="Text Placeholder 6"/>
          <p:cNvSpPr>
            <a:spLocks noGrp="1"/>
          </p:cNvSpPr>
          <p:nvPr>
            <p:ph type="body" sz="quarter" idx="13"/>
          </p:nvPr>
        </p:nvSpPr>
        <p:spPr>
          <a:xfrm>
            <a:off x="295275" y="1039978"/>
            <a:ext cx="8597205" cy="288925"/>
          </a:xfrm>
        </p:spPr>
        <p:txBody>
          <a:bodyPr/>
          <a:lstStyle/>
          <a:p>
            <a:r>
              <a:rPr lang="en-GB" dirty="0" smtClean="0"/>
              <a:t>Comments</a:t>
            </a:r>
            <a:endParaRPr lang="en-GB" dirty="0"/>
          </a:p>
        </p:txBody>
      </p:sp>
      <p:sp>
        <p:nvSpPr>
          <p:cNvPr id="11" name="Text Placeholder 3"/>
          <p:cNvSpPr txBox="1">
            <a:spLocks/>
          </p:cNvSpPr>
          <p:nvPr/>
        </p:nvSpPr>
        <p:spPr>
          <a:xfrm>
            <a:off x="269787" y="4509120"/>
            <a:ext cx="8597205" cy="1728192"/>
          </a:xfrm>
          <a:prstGeom prst="rect">
            <a:avLst/>
          </a:prstGeom>
        </p:spPr>
        <p:txBody>
          <a:bodyPr vert="horz" lIns="72000" tIns="72000" rIns="72000" bIns="72000"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dirty="0" smtClean="0"/>
              <a:t>Installation of smart meters at hospitals (enabling constant monitoring of water consumption)</a:t>
            </a:r>
          </a:p>
          <a:p>
            <a:pPr lvl="1"/>
            <a:r>
              <a:rPr lang="en-GB" dirty="0" smtClean="0"/>
              <a:t>Continuous monitoring and reporting on utilisation at all levels</a:t>
            </a:r>
          </a:p>
          <a:p>
            <a:pPr lvl="1"/>
            <a:r>
              <a:rPr lang="en-GB" dirty="0" smtClean="0"/>
              <a:t>Revised water utilisation indicator included in 2018/19 Annual Performance Plan, utilising facility specific targets</a:t>
            </a:r>
          </a:p>
        </p:txBody>
      </p:sp>
      <p:sp>
        <p:nvSpPr>
          <p:cNvPr id="12" name="Text Placeholder 6"/>
          <p:cNvSpPr txBox="1">
            <a:spLocks/>
          </p:cNvSpPr>
          <p:nvPr/>
        </p:nvSpPr>
        <p:spPr>
          <a:xfrm>
            <a:off x="295275" y="4215784"/>
            <a:ext cx="8597205" cy="288925"/>
          </a:xfrm>
          <a:prstGeom prst="rect">
            <a:avLst/>
          </a:prstGeom>
        </p:spPr>
        <p:txBody>
          <a:bodyPr vert="horz" lIns="72000" tIns="72000" rIns="72000" bIns="72000" rtlCol="0" anchor="ctr">
            <a:noAutofit/>
          </a:bodyPr>
          <a:lstStyle>
            <a:lvl1pPr marL="0" indent="0" algn="l" defTabSz="914400" rtl="0" eaLnBrk="1" latinLnBrk="0" hangingPunct="1">
              <a:spcBef>
                <a:spcPts val="300"/>
              </a:spcBef>
              <a:buFont typeface="Arial" pitchFamily="34" charset="0"/>
              <a:buNone/>
              <a:defRPr sz="1800" b="1" i="1" kern="1200">
                <a:solidFill>
                  <a:schemeClr val="bg1">
                    <a:lumMod val="50000"/>
                  </a:schemeClr>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Way forward</a:t>
            </a:r>
            <a:endParaRPr lang="en-GB" dirty="0"/>
          </a:p>
        </p:txBody>
      </p:sp>
    </p:spTree>
    <p:custDataLst>
      <p:tags r:id="rId1"/>
    </p:custDataLst>
    <p:extLst>
      <p:ext uri="{BB962C8B-B14F-4D97-AF65-F5344CB8AC3E}">
        <p14:creationId xmlns:p14="http://schemas.microsoft.com/office/powerpoint/2010/main" val="3940825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ur/qYXClUhvwckbOHARTMCFDQhKAVQUekOvmLmPhNT7c610/FVgDr9DIwjBVkh10+uoZtDLLnip08d9YX17yTxrCbvRbX/8VBjuXv/632OIQhYamCTMKSj6cE4A+JQ+h5OAdzKiyiyOOUWtWTYfUjwkUdHlMgxSJJPPnb1LSg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0.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5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2.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54.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6.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5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62.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63.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64.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65.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66.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6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71.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Health-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WCG-Health-New PPT Master-01112012.potx</Template>
  <TotalTime>1861</TotalTime>
  <Words>3293</Words>
  <Application>Microsoft Office PowerPoint</Application>
  <PresentationFormat>On-screen Show (4:3)</PresentationFormat>
  <Paragraphs>593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Century Gothic</vt:lpstr>
      <vt:lpstr>Wingdings</vt:lpstr>
      <vt:lpstr>WCG-Health-New PPT Master-01112012</vt:lpstr>
      <vt:lpstr>think-cell Slide</vt:lpstr>
      <vt:lpstr>Water security programme</vt:lpstr>
      <vt:lpstr>Water Security Programme</vt:lpstr>
      <vt:lpstr>PowerPoint Presentation</vt:lpstr>
      <vt:lpstr>Strategy</vt:lpstr>
      <vt:lpstr>PowerPoint Presentation</vt:lpstr>
      <vt:lpstr>Managing and Monitoring of Water Utilisation</vt:lpstr>
      <vt:lpstr>Managing and Monitoring of Water Utilisation</vt:lpstr>
      <vt:lpstr>Managing and Monitoring of Water Utilisation</vt:lpstr>
      <vt:lpstr>Managing and Monitoring of Water Utilisation</vt:lpstr>
      <vt:lpstr>Conserve Water</vt:lpstr>
      <vt:lpstr>Augment availability of water</vt:lpstr>
      <vt:lpstr>Best Practice: Groote Schuur Hospital</vt:lpstr>
      <vt:lpstr>PowerPoint Presentation</vt:lpstr>
      <vt:lpstr>DEMAND AND SUPPLY SIDE INTERVENTIONS</vt:lpstr>
      <vt:lpstr>Structure of the WCG Water Disaster Response</vt:lpstr>
      <vt:lpstr>Metro – day zero</vt:lpstr>
      <vt:lpstr>TRIGGER MECHANISM</vt:lpstr>
      <vt:lpstr>WATER SECURITY and WATER QUALITY</vt:lpstr>
      <vt:lpstr>Progress: Groundwater (as at 18 February 2018)</vt:lpstr>
      <vt:lpstr>WCG Groundwater Programme – WCGH Progress (PART A)</vt:lpstr>
      <vt:lpstr>WCG Groundwater Programme – WCGH Progress (PART B)</vt:lpstr>
      <vt:lpstr>WCG Groundwater Programme – WCGH PLAN (PART C)</vt:lpstr>
      <vt:lpstr>Challenges at GSH </vt:lpstr>
      <vt:lpstr>Groote Schuur Hospital</vt:lpstr>
      <vt:lpstr>Challenges and Risks</vt:lpstr>
      <vt:lpstr>  </vt:lpstr>
      <vt:lpstr>PowerPoint Presentation</vt:lpstr>
      <vt:lpstr>Disaster Response </vt:lpstr>
      <vt:lpstr>Command and Control </vt:lpstr>
      <vt:lpstr>Integrated Planning and Response</vt:lpstr>
      <vt:lpstr>Strategic Partnership with CoCT</vt:lpstr>
      <vt:lpstr>Strategic Partnership with CoCT– Hospitals</vt:lpstr>
      <vt:lpstr>Strategic Partnership with CoCT– Clinics</vt:lpstr>
      <vt:lpstr>Clinical Service Priorities</vt:lpstr>
      <vt:lpstr>Clinical Service Priorities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Conny</dc:creator>
  <cp:keywords>POTX</cp:keywords>
  <cp:lastModifiedBy>Vuyokazi Majalamba</cp:lastModifiedBy>
  <cp:revision>80</cp:revision>
  <dcterms:created xsi:type="dcterms:W3CDTF">2012-11-01T08:19:05Z</dcterms:created>
  <dcterms:modified xsi:type="dcterms:W3CDTF">2018-02-21T10:33:19Z</dcterms:modified>
  <cp:category>CI</cp:category>
</cp:coreProperties>
</file>