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0" r:id="rId2"/>
  </p:sldMasterIdLst>
  <p:notesMasterIdLst>
    <p:notesMasterId r:id="rId26"/>
  </p:notesMasterIdLst>
  <p:sldIdLst>
    <p:sldId id="301" r:id="rId3"/>
    <p:sldId id="303" r:id="rId4"/>
    <p:sldId id="339" r:id="rId5"/>
    <p:sldId id="340" r:id="rId6"/>
    <p:sldId id="342" r:id="rId7"/>
    <p:sldId id="343" r:id="rId8"/>
    <p:sldId id="341" r:id="rId9"/>
    <p:sldId id="320" r:id="rId10"/>
    <p:sldId id="346" r:id="rId11"/>
    <p:sldId id="345" r:id="rId12"/>
    <p:sldId id="344" r:id="rId13"/>
    <p:sldId id="347" r:id="rId14"/>
    <p:sldId id="348" r:id="rId15"/>
    <p:sldId id="350" r:id="rId16"/>
    <p:sldId id="349" r:id="rId17"/>
    <p:sldId id="351" r:id="rId18"/>
    <p:sldId id="354" r:id="rId19"/>
    <p:sldId id="356" r:id="rId20"/>
    <p:sldId id="352" r:id="rId21"/>
    <p:sldId id="358" r:id="rId22"/>
    <p:sldId id="359" r:id="rId23"/>
    <p:sldId id="360" r:id="rId24"/>
    <p:sldId id="338" r:id="rId25"/>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FF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5923" autoAdjust="0"/>
  </p:normalViewPr>
  <p:slideViewPr>
    <p:cSldViewPr snapToGrid="0" snapToObjects="1">
      <p:cViewPr varScale="1">
        <p:scale>
          <a:sx n="112" d="100"/>
          <a:sy n="112" d="100"/>
        </p:scale>
        <p:origin x="-1584" y="-7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66C09050-64D2-4F4A-834F-4B8D57F0857C}" type="datetimeFigureOut">
              <a:rPr lang="en-US" smtClean="0"/>
              <a:pPr/>
              <a:t>2/21/2018</a:t>
            </a:fld>
            <a:endParaRPr lang="en-US"/>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17DEA240-A7C8-4AA1-8CE5-D24E7C4DBDE4}" type="slidenum">
              <a:rPr lang="en-US" smtClean="0"/>
              <a:pPr/>
              <a:t>‹#›</a:t>
            </a:fld>
            <a:endParaRPr lang="en-US"/>
          </a:p>
        </p:txBody>
      </p:sp>
    </p:spTree>
    <p:extLst>
      <p:ext uri="{BB962C8B-B14F-4D97-AF65-F5344CB8AC3E}">
        <p14:creationId xmlns:p14="http://schemas.microsoft.com/office/powerpoint/2010/main" xmlns="" val="2212154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noFill/>
        </p:spPr>
        <p:txBody>
          <a:bodyPr/>
          <a:lstStyle/>
          <a:p>
            <a:endParaRPr lang="en-US" altLang="en-US" dirty="0" smtClean="0">
              <a:latin typeface="Times" pitchFamily="18" charset="0"/>
            </a:endParaRPr>
          </a:p>
        </p:txBody>
      </p:sp>
      <p:sp>
        <p:nvSpPr>
          <p:cNvPr id="36868" name="Slide Number Placeholder 3"/>
          <p:cNvSpPr>
            <a:spLocks noGrp="1"/>
          </p:cNvSpPr>
          <p:nvPr>
            <p:ph type="sldNum" sz="quarter" idx="5"/>
          </p:nvPr>
        </p:nvSpPr>
        <p:spPr>
          <a:noFill/>
        </p:spPr>
        <p:txBody>
          <a:bodyPr/>
          <a:lstStyle>
            <a:lvl1pPr eaLnBrk="0" hangingPunct="0">
              <a:spcBef>
                <a:spcPct val="30000"/>
              </a:spcBef>
              <a:defRPr sz="1200">
                <a:solidFill>
                  <a:schemeClr val="tx1"/>
                </a:solidFill>
                <a:latin typeface="Times" pitchFamily="18" charset="0"/>
              </a:defRPr>
            </a:lvl1pPr>
            <a:lvl2pPr marL="731731" indent="-281435" eaLnBrk="0" hangingPunct="0">
              <a:spcBef>
                <a:spcPct val="30000"/>
              </a:spcBef>
              <a:defRPr sz="1200">
                <a:solidFill>
                  <a:schemeClr val="tx1"/>
                </a:solidFill>
                <a:latin typeface="Times" pitchFamily="18" charset="0"/>
              </a:defRPr>
            </a:lvl2pPr>
            <a:lvl3pPr marL="1125741" indent="-225148" eaLnBrk="0" hangingPunct="0">
              <a:spcBef>
                <a:spcPct val="30000"/>
              </a:spcBef>
              <a:defRPr sz="1200">
                <a:solidFill>
                  <a:schemeClr val="tx1"/>
                </a:solidFill>
                <a:latin typeface="Times" pitchFamily="18" charset="0"/>
              </a:defRPr>
            </a:lvl3pPr>
            <a:lvl4pPr marL="1576037" indent="-225148" eaLnBrk="0" hangingPunct="0">
              <a:spcBef>
                <a:spcPct val="30000"/>
              </a:spcBef>
              <a:defRPr sz="1200">
                <a:solidFill>
                  <a:schemeClr val="tx1"/>
                </a:solidFill>
                <a:latin typeface="Times" pitchFamily="18" charset="0"/>
              </a:defRPr>
            </a:lvl4pPr>
            <a:lvl5pPr marL="2026333" indent="-225148" eaLnBrk="0" hangingPunct="0">
              <a:spcBef>
                <a:spcPct val="30000"/>
              </a:spcBef>
              <a:defRPr sz="1200">
                <a:solidFill>
                  <a:schemeClr val="tx1"/>
                </a:solidFill>
                <a:latin typeface="Times" pitchFamily="18" charset="0"/>
              </a:defRPr>
            </a:lvl5pPr>
            <a:lvl6pPr marL="2476630" indent="-225148" eaLnBrk="0" fontAlgn="base" hangingPunct="0">
              <a:spcBef>
                <a:spcPct val="30000"/>
              </a:spcBef>
              <a:spcAft>
                <a:spcPct val="0"/>
              </a:spcAft>
              <a:defRPr sz="1200">
                <a:solidFill>
                  <a:schemeClr val="tx1"/>
                </a:solidFill>
                <a:latin typeface="Times" pitchFamily="18" charset="0"/>
              </a:defRPr>
            </a:lvl6pPr>
            <a:lvl7pPr marL="2926926" indent="-225148" eaLnBrk="0" fontAlgn="base" hangingPunct="0">
              <a:spcBef>
                <a:spcPct val="30000"/>
              </a:spcBef>
              <a:spcAft>
                <a:spcPct val="0"/>
              </a:spcAft>
              <a:defRPr sz="1200">
                <a:solidFill>
                  <a:schemeClr val="tx1"/>
                </a:solidFill>
                <a:latin typeface="Times" pitchFamily="18" charset="0"/>
              </a:defRPr>
            </a:lvl7pPr>
            <a:lvl8pPr marL="3377222" indent="-225148" eaLnBrk="0" fontAlgn="base" hangingPunct="0">
              <a:spcBef>
                <a:spcPct val="30000"/>
              </a:spcBef>
              <a:spcAft>
                <a:spcPct val="0"/>
              </a:spcAft>
              <a:defRPr sz="1200">
                <a:solidFill>
                  <a:schemeClr val="tx1"/>
                </a:solidFill>
                <a:latin typeface="Times" pitchFamily="18" charset="0"/>
              </a:defRPr>
            </a:lvl8pPr>
            <a:lvl9pPr marL="3827518" indent="-225148" eaLnBrk="0" fontAlgn="base" hangingPunct="0">
              <a:spcBef>
                <a:spcPct val="30000"/>
              </a:spcBef>
              <a:spcAft>
                <a:spcPct val="0"/>
              </a:spcAft>
              <a:defRPr sz="1200">
                <a:solidFill>
                  <a:schemeClr val="tx1"/>
                </a:solidFill>
                <a:latin typeface="Times" pitchFamily="18" charset="0"/>
              </a:defRPr>
            </a:lvl9pPr>
          </a:lstStyle>
          <a:p>
            <a:pPr>
              <a:spcBef>
                <a:spcPct val="0"/>
              </a:spcBef>
            </a:pPr>
            <a:fld id="{A20B1FED-C58E-42BD-A9B1-18B0DF44698C}" type="slidenum">
              <a:rPr lang="en-US" altLang="en-US" smtClean="0">
                <a:solidFill>
                  <a:srgbClr val="000000"/>
                </a:solidFill>
              </a:rPr>
              <a:pPr>
                <a:spcBef>
                  <a:spcPct val="0"/>
                </a:spcBef>
              </a:pPr>
              <a:t>1</a:t>
            </a:fld>
            <a:endParaRPr lang="en-US" altLang="en-US" dirty="0" smtClean="0">
              <a:solidFill>
                <a:srgbClr val="000000"/>
              </a:solidFill>
            </a:endParaRPr>
          </a:p>
        </p:txBody>
      </p:sp>
    </p:spTree>
    <p:extLst>
      <p:ext uri="{BB962C8B-B14F-4D97-AF65-F5344CB8AC3E}">
        <p14:creationId xmlns:p14="http://schemas.microsoft.com/office/powerpoint/2010/main" xmlns="" val="41043104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55E7807-9780-4C61-812A-C7700D424B56}" type="datetime1">
              <a:rPr lang="en-US" smtClean="0"/>
              <a:pPr/>
              <a:t>2/21/2018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17F9A8-A1D6-7243-91D5-0E3C06270249}" type="slidenum">
              <a:rPr lang="en-US" smtClean="0"/>
              <a:pPr/>
              <a:t>‹#›</a:t>
            </a:fld>
            <a:endParaRPr lang="en-US"/>
          </a:p>
        </p:txBody>
      </p:sp>
    </p:spTree>
    <p:extLst>
      <p:ext uri="{BB962C8B-B14F-4D97-AF65-F5344CB8AC3E}">
        <p14:creationId xmlns:p14="http://schemas.microsoft.com/office/powerpoint/2010/main" xmlns="" val="34051243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5E5BD8-30A2-4F09-88E0-1DC7D62722A8}" type="datetime1">
              <a:rPr lang="en-US" smtClean="0"/>
              <a:pPr/>
              <a:t>2/21/2018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17F9A8-A1D6-7243-91D5-0E3C06270249}" type="slidenum">
              <a:rPr lang="en-US" smtClean="0"/>
              <a:pPr/>
              <a:t>‹#›</a:t>
            </a:fld>
            <a:endParaRPr lang="en-US"/>
          </a:p>
        </p:txBody>
      </p:sp>
    </p:spTree>
    <p:extLst>
      <p:ext uri="{BB962C8B-B14F-4D97-AF65-F5344CB8AC3E}">
        <p14:creationId xmlns:p14="http://schemas.microsoft.com/office/powerpoint/2010/main" xmlns="" val="35865807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DD8FDDC-0F72-4EBC-981F-6F6A1449ABA7}" type="datetime1">
              <a:rPr lang="en-US" smtClean="0"/>
              <a:pPr/>
              <a:t>2/21/2018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17F9A8-A1D6-7243-91D5-0E3C06270249}" type="slidenum">
              <a:rPr lang="en-US" smtClean="0"/>
              <a:pPr/>
              <a:t>‹#›</a:t>
            </a:fld>
            <a:endParaRPr lang="en-US"/>
          </a:p>
        </p:txBody>
      </p:sp>
    </p:spTree>
    <p:extLst>
      <p:ext uri="{BB962C8B-B14F-4D97-AF65-F5344CB8AC3E}">
        <p14:creationId xmlns:p14="http://schemas.microsoft.com/office/powerpoint/2010/main" xmlns="" val="36679349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eaLnBrk="1" hangingPunct="1">
              <a:defRPr>
                <a:latin typeface="Arial" charset="0"/>
              </a:defRPr>
            </a:lvl1pPr>
          </a:lstStyle>
          <a:p>
            <a:pPr>
              <a:defRPr/>
            </a:pPr>
            <a:endParaRPr lang="en-US"/>
          </a:p>
        </p:txBody>
      </p:sp>
      <p:sp>
        <p:nvSpPr>
          <p:cNvPr id="5" name="Footer Placeholder 4"/>
          <p:cNvSpPr>
            <a:spLocks noGrp="1"/>
          </p:cNvSpPr>
          <p:nvPr>
            <p:ph type="ftr" sz="quarter" idx="11"/>
          </p:nvPr>
        </p:nvSpPr>
        <p:spPr/>
        <p:txBody>
          <a:bodyPr/>
          <a:lstStyle>
            <a:lvl1pPr eaLnBrk="1" hangingPunct="1">
              <a:defRPr>
                <a:latin typeface="Arial" charset="0"/>
              </a:defRPr>
            </a:lvl1pPr>
          </a:lstStyle>
          <a:p>
            <a:pPr>
              <a:defRPr/>
            </a:pPr>
            <a:endParaRPr lang="en-US"/>
          </a:p>
        </p:txBody>
      </p:sp>
      <p:sp>
        <p:nvSpPr>
          <p:cNvPr id="6" name="Slide Number Placeholder 5"/>
          <p:cNvSpPr>
            <a:spLocks noGrp="1"/>
          </p:cNvSpPr>
          <p:nvPr>
            <p:ph type="sldNum" sz="quarter" idx="12"/>
          </p:nvPr>
        </p:nvSpPr>
        <p:spPr/>
        <p:txBody>
          <a:bodyPr/>
          <a:lstStyle>
            <a:lvl1pPr eaLnBrk="1" hangingPunct="1">
              <a:defRPr>
                <a:latin typeface="Arial" charset="0"/>
              </a:defRPr>
            </a:lvl1pPr>
          </a:lstStyle>
          <a:p>
            <a:pPr>
              <a:defRPr/>
            </a:pPr>
            <a:fld id="{97F3F100-927D-4F2E-8A9D-05B585852216}" type="slidenum">
              <a:rPr lang="en-US"/>
              <a:pPr>
                <a:defRPr/>
              </a:pPr>
              <a:t>‹#›</a:t>
            </a:fld>
            <a:endParaRPr lang="en-US" dirty="0"/>
          </a:p>
        </p:txBody>
      </p:sp>
    </p:spTree>
    <p:extLst>
      <p:ext uri="{BB962C8B-B14F-4D97-AF65-F5344CB8AC3E}">
        <p14:creationId xmlns:p14="http://schemas.microsoft.com/office/powerpoint/2010/main" xmlns="" val="15195755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eaLnBrk="1" hangingPunct="1">
              <a:defRPr>
                <a:latin typeface="Arial" charset="0"/>
              </a:defRPr>
            </a:lvl1pPr>
          </a:lstStyle>
          <a:p>
            <a:pPr>
              <a:defRPr/>
            </a:pPr>
            <a:endParaRPr lang="en-US"/>
          </a:p>
        </p:txBody>
      </p:sp>
      <p:sp>
        <p:nvSpPr>
          <p:cNvPr id="5" name="Footer Placeholder 4"/>
          <p:cNvSpPr>
            <a:spLocks noGrp="1"/>
          </p:cNvSpPr>
          <p:nvPr>
            <p:ph type="ftr" sz="quarter" idx="11"/>
          </p:nvPr>
        </p:nvSpPr>
        <p:spPr/>
        <p:txBody>
          <a:bodyPr/>
          <a:lstStyle>
            <a:lvl1pPr eaLnBrk="1" hangingPunct="1">
              <a:defRPr>
                <a:latin typeface="Arial" charset="0"/>
              </a:defRPr>
            </a:lvl1pPr>
          </a:lstStyle>
          <a:p>
            <a:pPr>
              <a:defRPr/>
            </a:pPr>
            <a:endParaRPr lang="en-US"/>
          </a:p>
        </p:txBody>
      </p:sp>
      <p:sp>
        <p:nvSpPr>
          <p:cNvPr id="6" name="Slide Number Placeholder 5"/>
          <p:cNvSpPr>
            <a:spLocks noGrp="1"/>
          </p:cNvSpPr>
          <p:nvPr>
            <p:ph type="sldNum" sz="quarter" idx="12"/>
          </p:nvPr>
        </p:nvSpPr>
        <p:spPr/>
        <p:txBody>
          <a:bodyPr/>
          <a:lstStyle>
            <a:lvl1pPr eaLnBrk="1" hangingPunct="1">
              <a:defRPr>
                <a:latin typeface="Arial" charset="0"/>
              </a:defRPr>
            </a:lvl1pPr>
          </a:lstStyle>
          <a:p>
            <a:pPr>
              <a:defRPr/>
            </a:pPr>
            <a:fld id="{B0E77948-593D-4B11-80E8-2927BA5A51EC}" type="slidenum">
              <a:rPr lang="en-US"/>
              <a:pPr>
                <a:defRPr/>
              </a:pPr>
              <a:t>‹#›</a:t>
            </a:fld>
            <a:endParaRPr lang="en-US" dirty="0"/>
          </a:p>
        </p:txBody>
      </p:sp>
    </p:spTree>
    <p:extLst>
      <p:ext uri="{BB962C8B-B14F-4D97-AF65-F5344CB8AC3E}">
        <p14:creationId xmlns:p14="http://schemas.microsoft.com/office/powerpoint/2010/main" xmlns="" val="47338429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eaLnBrk="1" hangingPunct="1">
              <a:defRPr>
                <a:latin typeface="Arial" charset="0"/>
              </a:defRPr>
            </a:lvl1pPr>
          </a:lstStyle>
          <a:p>
            <a:pPr>
              <a:defRPr/>
            </a:pPr>
            <a:endParaRPr lang="en-US"/>
          </a:p>
        </p:txBody>
      </p:sp>
      <p:sp>
        <p:nvSpPr>
          <p:cNvPr id="5" name="Footer Placeholder 4"/>
          <p:cNvSpPr>
            <a:spLocks noGrp="1"/>
          </p:cNvSpPr>
          <p:nvPr>
            <p:ph type="ftr" sz="quarter" idx="11"/>
          </p:nvPr>
        </p:nvSpPr>
        <p:spPr/>
        <p:txBody>
          <a:bodyPr/>
          <a:lstStyle>
            <a:lvl1pPr eaLnBrk="1" hangingPunct="1">
              <a:defRPr>
                <a:latin typeface="Arial" charset="0"/>
              </a:defRPr>
            </a:lvl1pPr>
          </a:lstStyle>
          <a:p>
            <a:pPr>
              <a:defRPr/>
            </a:pPr>
            <a:endParaRPr lang="en-US"/>
          </a:p>
        </p:txBody>
      </p:sp>
      <p:sp>
        <p:nvSpPr>
          <p:cNvPr id="6" name="Slide Number Placeholder 5"/>
          <p:cNvSpPr>
            <a:spLocks noGrp="1"/>
          </p:cNvSpPr>
          <p:nvPr>
            <p:ph type="sldNum" sz="quarter" idx="12"/>
          </p:nvPr>
        </p:nvSpPr>
        <p:spPr/>
        <p:txBody>
          <a:bodyPr/>
          <a:lstStyle>
            <a:lvl1pPr eaLnBrk="1" hangingPunct="1">
              <a:defRPr>
                <a:latin typeface="Arial" charset="0"/>
              </a:defRPr>
            </a:lvl1pPr>
          </a:lstStyle>
          <a:p>
            <a:pPr>
              <a:defRPr/>
            </a:pPr>
            <a:fld id="{8BC131FE-3940-429D-9E32-B64B233428D3}" type="slidenum">
              <a:rPr lang="en-US"/>
              <a:pPr>
                <a:defRPr/>
              </a:pPr>
              <a:t>‹#›</a:t>
            </a:fld>
            <a:endParaRPr lang="en-US" dirty="0"/>
          </a:p>
        </p:txBody>
      </p:sp>
    </p:spTree>
    <p:extLst>
      <p:ext uri="{BB962C8B-B14F-4D97-AF65-F5344CB8AC3E}">
        <p14:creationId xmlns:p14="http://schemas.microsoft.com/office/powerpoint/2010/main" xmlns="" val="12066935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eaLnBrk="1" hangingPunct="1">
              <a:defRPr>
                <a:latin typeface="Arial" charset="0"/>
              </a:defRPr>
            </a:lvl1pPr>
          </a:lstStyle>
          <a:p>
            <a:pPr>
              <a:defRPr/>
            </a:pPr>
            <a:endParaRPr lang="en-US"/>
          </a:p>
        </p:txBody>
      </p:sp>
      <p:sp>
        <p:nvSpPr>
          <p:cNvPr id="6" name="Footer Placeholder 5"/>
          <p:cNvSpPr>
            <a:spLocks noGrp="1"/>
          </p:cNvSpPr>
          <p:nvPr>
            <p:ph type="ftr" sz="quarter" idx="11"/>
          </p:nvPr>
        </p:nvSpPr>
        <p:spPr/>
        <p:txBody>
          <a:bodyPr/>
          <a:lstStyle>
            <a:lvl1pPr eaLnBrk="1" hangingPunct="1">
              <a:defRPr>
                <a:latin typeface="Arial" charset="0"/>
              </a:defRPr>
            </a:lvl1pPr>
          </a:lstStyle>
          <a:p>
            <a:pPr>
              <a:defRPr/>
            </a:pPr>
            <a:endParaRPr lang="en-US"/>
          </a:p>
        </p:txBody>
      </p:sp>
      <p:sp>
        <p:nvSpPr>
          <p:cNvPr id="7" name="Slide Number Placeholder 6"/>
          <p:cNvSpPr>
            <a:spLocks noGrp="1"/>
          </p:cNvSpPr>
          <p:nvPr>
            <p:ph type="sldNum" sz="quarter" idx="12"/>
          </p:nvPr>
        </p:nvSpPr>
        <p:spPr/>
        <p:txBody>
          <a:bodyPr/>
          <a:lstStyle>
            <a:lvl1pPr eaLnBrk="1" hangingPunct="1">
              <a:defRPr>
                <a:latin typeface="Arial" charset="0"/>
              </a:defRPr>
            </a:lvl1pPr>
          </a:lstStyle>
          <a:p>
            <a:pPr>
              <a:defRPr/>
            </a:pPr>
            <a:fld id="{DFBB1753-49CF-4D54-93AB-94393F205898}" type="slidenum">
              <a:rPr lang="en-US"/>
              <a:pPr>
                <a:defRPr/>
              </a:pPr>
              <a:t>‹#›</a:t>
            </a:fld>
            <a:endParaRPr lang="en-US" dirty="0"/>
          </a:p>
        </p:txBody>
      </p:sp>
    </p:spTree>
    <p:extLst>
      <p:ext uri="{BB962C8B-B14F-4D97-AF65-F5344CB8AC3E}">
        <p14:creationId xmlns:p14="http://schemas.microsoft.com/office/powerpoint/2010/main" xmlns="" val="417863108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eaLnBrk="1" hangingPunct="1">
              <a:defRPr>
                <a:latin typeface="Arial" charset="0"/>
              </a:defRPr>
            </a:lvl1pPr>
          </a:lstStyle>
          <a:p>
            <a:pPr>
              <a:defRPr/>
            </a:pPr>
            <a:endParaRPr lang="en-US"/>
          </a:p>
        </p:txBody>
      </p:sp>
      <p:sp>
        <p:nvSpPr>
          <p:cNvPr id="8" name="Footer Placeholder 7"/>
          <p:cNvSpPr>
            <a:spLocks noGrp="1"/>
          </p:cNvSpPr>
          <p:nvPr>
            <p:ph type="ftr" sz="quarter" idx="11"/>
          </p:nvPr>
        </p:nvSpPr>
        <p:spPr/>
        <p:txBody>
          <a:bodyPr/>
          <a:lstStyle>
            <a:lvl1pPr eaLnBrk="1" hangingPunct="1">
              <a:defRPr>
                <a:latin typeface="Arial" charset="0"/>
              </a:defRPr>
            </a:lvl1pPr>
          </a:lstStyle>
          <a:p>
            <a:pPr>
              <a:defRPr/>
            </a:pPr>
            <a:endParaRPr lang="en-US"/>
          </a:p>
        </p:txBody>
      </p:sp>
      <p:sp>
        <p:nvSpPr>
          <p:cNvPr id="9" name="Slide Number Placeholder 8"/>
          <p:cNvSpPr>
            <a:spLocks noGrp="1"/>
          </p:cNvSpPr>
          <p:nvPr>
            <p:ph type="sldNum" sz="quarter" idx="12"/>
          </p:nvPr>
        </p:nvSpPr>
        <p:spPr/>
        <p:txBody>
          <a:bodyPr/>
          <a:lstStyle>
            <a:lvl1pPr eaLnBrk="1" hangingPunct="1">
              <a:defRPr>
                <a:latin typeface="Arial" charset="0"/>
              </a:defRPr>
            </a:lvl1pPr>
          </a:lstStyle>
          <a:p>
            <a:pPr>
              <a:defRPr/>
            </a:pPr>
            <a:fld id="{9BF9AC64-2729-41B3-A5C9-4E41136ED10B}" type="slidenum">
              <a:rPr lang="en-US"/>
              <a:pPr>
                <a:defRPr/>
              </a:pPr>
              <a:t>‹#›</a:t>
            </a:fld>
            <a:endParaRPr lang="en-US" dirty="0"/>
          </a:p>
        </p:txBody>
      </p:sp>
    </p:spTree>
    <p:extLst>
      <p:ext uri="{BB962C8B-B14F-4D97-AF65-F5344CB8AC3E}">
        <p14:creationId xmlns:p14="http://schemas.microsoft.com/office/powerpoint/2010/main" xmlns="" val="350906985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eaLnBrk="1" hangingPunct="1">
              <a:defRPr>
                <a:latin typeface="Arial" charset="0"/>
              </a:defRPr>
            </a:lvl1pPr>
          </a:lstStyle>
          <a:p>
            <a:pPr>
              <a:defRPr/>
            </a:pPr>
            <a:endParaRPr lang="en-US"/>
          </a:p>
        </p:txBody>
      </p:sp>
      <p:sp>
        <p:nvSpPr>
          <p:cNvPr id="4" name="Footer Placeholder 3"/>
          <p:cNvSpPr>
            <a:spLocks noGrp="1"/>
          </p:cNvSpPr>
          <p:nvPr>
            <p:ph type="ftr" sz="quarter" idx="11"/>
          </p:nvPr>
        </p:nvSpPr>
        <p:spPr/>
        <p:txBody>
          <a:bodyPr/>
          <a:lstStyle>
            <a:lvl1pPr eaLnBrk="1" hangingPunct="1">
              <a:defRPr>
                <a:latin typeface="Arial" charset="0"/>
              </a:defRPr>
            </a:lvl1pPr>
          </a:lstStyle>
          <a:p>
            <a:pPr>
              <a:defRPr/>
            </a:pPr>
            <a:endParaRPr lang="en-US"/>
          </a:p>
        </p:txBody>
      </p:sp>
      <p:sp>
        <p:nvSpPr>
          <p:cNvPr id="5" name="Slide Number Placeholder 4"/>
          <p:cNvSpPr>
            <a:spLocks noGrp="1"/>
          </p:cNvSpPr>
          <p:nvPr>
            <p:ph type="sldNum" sz="quarter" idx="12"/>
          </p:nvPr>
        </p:nvSpPr>
        <p:spPr/>
        <p:txBody>
          <a:bodyPr/>
          <a:lstStyle>
            <a:lvl1pPr eaLnBrk="1" hangingPunct="1">
              <a:defRPr>
                <a:latin typeface="Arial" charset="0"/>
              </a:defRPr>
            </a:lvl1pPr>
          </a:lstStyle>
          <a:p>
            <a:pPr>
              <a:defRPr/>
            </a:pPr>
            <a:fld id="{DC2755FE-7EB1-4804-9C2F-F28500804FB0}" type="slidenum">
              <a:rPr lang="en-US"/>
              <a:pPr>
                <a:defRPr/>
              </a:pPr>
              <a:t>‹#›</a:t>
            </a:fld>
            <a:endParaRPr lang="en-US" dirty="0"/>
          </a:p>
        </p:txBody>
      </p:sp>
    </p:spTree>
    <p:extLst>
      <p:ext uri="{BB962C8B-B14F-4D97-AF65-F5344CB8AC3E}">
        <p14:creationId xmlns:p14="http://schemas.microsoft.com/office/powerpoint/2010/main" xmlns="" val="379375472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eaLnBrk="1" hangingPunct="1">
              <a:defRPr>
                <a:latin typeface="Arial" charset="0"/>
              </a:defRPr>
            </a:lvl1pPr>
          </a:lstStyle>
          <a:p>
            <a:pPr>
              <a:defRPr/>
            </a:pPr>
            <a:endParaRPr lang="en-US"/>
          </a:p>
        </p:txBody>
      </p:sp>
      <p:sp>
        <p:nvSpPr>
          <p:cNvPr id="3" name="Footer Placeholder 2"/>
          <p:cNvSpPr>
            <a:spLocks noGrp="1"/>
          </p:cNvSpPr>
          <p:nvPr>
            <p:ph type="ftr" sz="quarter" idx="11"/>
          </p:nvPr>
        </p:nvSpPr>
        <p:spPr/>
        <p:txBody>
          <a:bodyPr/>
          <a:lstStyle>
            <a:lvl1pPr eaLnBrk="1" hangingPunct="1">
              <a:defRPr>
                <a:latin typeface="Arial" charset="0"/>
              </a:defRPr>
            </a:lvl1pPr>
          </a:lstStyle>
          <a:p>
            <a:pPr>
              <a:defRPr/>
            </a:pPr>
            <a:endParaRPr lang="en-US"/>
          </a:p>
        </p:txBody>
      </p:sp>
      <p:sp>
        <p:nvSpPr>
          <p:cNvPr id="4" name="Slide Number Placeholder 3"/>
          <p:cNvSpPr>
            <a:spLocks noGrp="1"/>
          </p:cNvSpPr>
          <p:nvPr>
            <p:ph type="sldNum" sz="quarter" idx="12"/>
          </p:nvPr>
        </p:nvSpPr>
        <p:spPr/>
        <p:txBody>
          <a:bodyPr/>
          <a:lstStyle>
            <a:lvl1pPr eaLnBrk="1" hangingPunct="1">
              <a:defRPr>
                <a:latin typeface="Arial" charset="0"/>
              </a:defRPr>
            </a:lvl1pPr>
          </a:lstStyle>
          <a:p>
            <a:pPr>
              <a:defRPr/>
            </a:pPr>
            <a:fld id="{50A70F86-CB5C-49A1-B6AE-61BD67098ECE}" type="slidenum">
              <a:rPr lang="en-US"/>
              <a:pPr>
                <a:defRPr/>
              </a:pPr>
              <a:t>‹#›</a:t>
            </a:fld>
            <a:endParaRPr lang="en-US" dirty="0"/>
          </a:p>
        </p:txBody>
      </p:sp>
    </p:spTree>
    <p:extLst>
      <p:ext uri="{BB962C8B-B14F-4D97-AF65-F5344CB8AC3E}">
        <p14:creationId xmlns:p14="http://schemas.microsoft.com/office/powerpoint/2010/main" xmlns="" val="100241931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eaLnBrk="1" hangingPunct="1">
              <a:defRPr>
                <a:latin typeface="Arial" charset="0"/>
              </a:defRPr>
            </a:lvl1pPr>
          </a:lstStyle>
          <a:p>
            <a:pPr>
              <a:defRPr/>
            </a:pPr>
            <a:endParaRPr lang="en-US"/>
          </a:p>
        </p:txBody>
      </p:sp>
      <p:sp>
        <p:nvSpPr>
          <p:cNvPr id="6" name="Footer Placeholder 5"/>
          <p:cNvSpPr>
            <a:spLocks noGrp="1"/>
          </p:cNvSpPr>
          <p:nvPr>
            <p:ph type="ftr" sz="quarter" idx="11"/>
          </p:nvPr>
        </p:nvSpPr>
        <p:spPr/>
        <p:txBody>
          <a:bodyPr/>
          <a:lstStyle>
            <a:lvl1pPr eaLnBrk="1" hangingPunct="1">
              <a:defRPr>
                <a:latin typeface="Arial" charset="0"/>
              </a:defRPr>
            </a:lvl1pPr>
          </a:lstStyle>
          <a:p>
            <a:pPr>
              <a:defRPr/>
            </a:pPr>
            <a:endParaRPr lang="en-US"/>
          </a:p>
        </p:txBody>
      </p:sp>
      <p:sp>
        <p:nvSpPr>
          <p:cNvPr id="7" name="Slide Number Placeholder 6"/>
          <p:cNvSpPr>
            <a:spLocks noGrp="1"/>
          </p:cNvSpPr>
          <p:nvPr>
            <p:ph type="sldNum" sz="quarter" idx="12"/>
          </p:nvPr>
        </p:nvSpPr>
        <p:spPr/>
        <p:txBody>
          <a:bodyPr/>
          <a:lstStyle>
            <a:lvl1pPr eaLnBrk="1" hangingPunct="1">
              <a:defRPr>
                <a:latin typeface="Arial" charset="0"/>
              </a:defRPr>
            </a:lvl1pPr>
          </a:lstStyle>
          <a:p>
            <a:pPr>
              <a:defRPr/>
            </a:pPr>
            <a:fld id="{60EA8EFF-DB08-4A0B-B8F1-86729A928831}" type="slidenum">
              <a:rPr lang="en-US"/>
              <a:pPr>
                <a:defRPr/>
              </a:pPr>
              <a:t>‹#›</a:t>
            </a:fld>
            <a:endParaRPr lang="en-US" dirty="0"/>
          </a:p>
        </p:txBody>
      </p:sp>
    </p:spTree>
    <p:extLst>
      <p:ext uri="{BB962C8B-B14F-4D97-AF65-F5344CB8AC3E}">
        <p14:creationId xmlns:p14="http://schemas.microsoft.com/office/powerpoint/2010/main" xmlns="" val="14598241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6F037E0-60FC-4775-9841-3608A803FC98}" type="datetime1">
              <a:rPr lang="en-US" smtClean="0"/>
              <a:pPr/>
              <a:t>2/21/2018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17F9A8-A1D6-7243-91D5-0E3C06270249}" type="slidenum">
              <a:rPr lang="en-US" smtClean="0"/>
              <a:pPr/>
              <a:t>‹#›</a:t>
            </a:fld>
            <a:endParaRPr lang="en-US"/>
          </a:p>
        </p:txBody>
      </p:sp>
    </p:spTree>
    <p:extLst>
      <p:ext uri="{BB962C8B-B14F-4D97-AF65-F5344CB8AC3E}">
        <p14:creationId xmlns:p14="http://schemas.microsoft.com/office/powerpoint/2010/main" xmlns="" val="124847774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eaLnBrk="1" hangingPunct="1">
              <a:defRPr>
                <a:latin typeface="Arial" charset="0"/>
              </a:defRPr>
            </a:lvl1pPr>
          </a:lstStyle>
          <a:p>
            <a:pPr>
              <a:defRPr/>
            </a:pPr>
            <a:endParaRPr lang="en-US"/>
          </a:p>
        </p:txBody>
      </p:sp>
      <p:sp>
        <p:nvSpPr>
          <p:cNvPr id="6" name="Footer Placeholder 5"/>
          <p:cNvSpPr>
            <a:spLocks noGrp="1"/>
          </p:cNvSpPr>
          <p:nvPr>
            <p:ph type="ftr" sz="quarter" idx="11"/>
          </p:nvPr>
        </p:nvSpPr>
        <p:spPr/>
        <p:txBody>
          <a:bodyPr/>
          <a:lstStyle>
            <a:lvl1pPr eaLnBrk="1" hangingPunct="1">
              <a:defRPr>
                <a:latin typeface="Arial" charset="0"/>
              </a:defRPr>
            </a:lvl1pPr>
          </a:lstStyle>
          <a:p>
            <a:pPr>
              <a:defRPr/>
            </a:pPr>
            <a:endParaRPr lang="en-US"/>
          </a:p>
        </p:txBody>
      </p:sp>
      <p:sp>
        <p:nvSpPr>
          <p:cNvPr id="7" name="Slide Number Placeholder 6"/>
          <p:cNvSpPr>
            <a:spLocks noGrp="1"/>
          </p:cNvSpPr>
          <p:nvPr>
            <p:ph type="sldNum" sz="quarter" idx="12"/>
          </p:nvPr>
        </p:nvSpPr>
        <p:spPr/>
        <p:txBody>
          <a:bodyPr/>
          <a:lstStyle>
            <a:lvl1pPr eaLnBrk="1" hangingPunct="1">
              <a:defRPr>
                <a:latin typeface="Arial" charset="0"/>
              </a:defRPr>
            </a:lvl1pPr>
          </a:lstStyle>
          <a:p>
            <a:pPr>
              <a:defRPr/>
            </a:pPr>
            <a:fld id="{01E43944-1AE6-45FB-ADB3-9CF77C81E377}" type="slidenum">
              <a:rPr lang="en-US"/>
              <a:pPr>
                <a:defRPr/>
              </a:pPr>
              <a:t>‹#›</a:t>
            </a:fld>
            <a:endParaRPr lang="en-US" dirty="0"/>
          </a:p>
        </p:txBody>
      </p:sp>
    </p:spTree>
    <p:extLst>
      <p:ext uri="{BB962C8B-B14F-4D97-AF65-F5344CB8AC3E}">
        <p14:creationId xmlns:p14="http://schemas.microsoft.com/office/powerpoint/2010/main" xmlns="" val="87122465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eaLnBrk="1" hangingPunct="1">
              <a:defRPr>
                <a:latin typeface="Arial" charset="0"/>
              </a:defRPr>
            </a:lvl1pPr>
          </a:lstStyle>
          <a:p>
            <a:pPr>
              <a:defRPr/>
            </a:pPr>
            <a:endParaRPr lang="en-US"/>
          </a:p>
        </p:txBody>
      </p:sp>
      <p:sp>
        <p:nvSpPr>
          <p:cNvPr id="5" name="Footer Placeholder 4"/>
          <p:cNvSpPr>
            <a:spLocks noGrp="1"/>
          </p:cNvSpPr>
          <p:nvPr>
            <p:ph type="ftr" sz="quarter" idx="11"/>
          </p:nvPr>
        </p:nvSpPr>
        <p:spPr/>
        <p:txBody>
          <a:bodyPr/>
          <a:lstStyle>
            <a:lvl1pPr eaLnBrk="1" hangingPunct="1">
              <a:defRPr>
                <a:latin typeface="Arial" charset="0"/>
              </a:defRPr>
            </a:lvl1pPr>
          </a:lstStyle>
          <a:p>
            <a:pPr>
              <a:defRPr/>
            </a:pPr>
            <a:endParaRPr lang="en-US"/>
          </a:p>
        </p:txBody>
      </p:sp>
      <p:sp>
        <p:nvSpPr>
          <p:cNvPr id="6" name="Slide Number Placeholder 5"/>
          <p:cNvSpPr>
            <a:spLocks noGrp="1"/>
          </p:cNvSpPr>
          <p:nvPr>
            <p:ph type="sldNum" sz="quarter" idx="12"/>
          </p:nvPr>
        </p:nvSpPr>
        <p:spPr/>
        <p:txBody>
          <a:bodyPr/>
          <a:lstStyle>
            <a:lvl1pPr eaLnBrk="1" hangingPunct="1">
              <a:defRPr>
                <a:latin typeface="Arial" charset="0"/>
              </a:defRPr>
            </a:lvl1pPr>
          </a:lstStyle>
          <a:p>
            <a:pPr>
              <a:defRPr/>
            </a:pPr>
            <a:fld id="{6FDAEDF6-814E-4DBE-9D7C-8BC95ED8B2C1}" type="slidenum">
              <a:rPr lang="en-US"/>
              <a:pPr>
                <a:defRPr/>
              </a:pPr>
              <a:t>‹#›</a:t>
            </a:fld>
            <a:endParaRPr lang="en-US" dirty="0"/>
          </a:p>
        </p:txBody>
      </p:sp>
    </p:spTree>
    <p:extLst>
      <p:ext uri="{BB962C8B-B14F-4D97-AF65-F5344CB8AC3E}">
        <p14:creationId xmlns:p14="http://schemas.microsoft.com/office/powerpoint/2010/main" xmlns="" val="5522207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eaLnBrk="1" hangingPunct="1">
              <a:defRPr>
                <a:latin typeface="Arial" charset="0"/>
              </a:defRPr>
            </a:lvl1pPr>
          </a:lstStyle>
          <a:p>
            <a:pPr>
              <a:defRPr/>
            </a:pPr>
            <a:endParaRPr lang="en-US"/>
          </a:p>
        </p:txBody>
      </p:sp>
      <p:sp>
        <p:nvSpPr>
          <p:cNvPr id="5" name="Footer Placeholder 4"/>
          <p:cNvSpPr>
            <a:spLocks noGrp="1"/>
          </p:cNvSpPr>
          <p:nvPr>
            <p:ph type="ftr" sz="quarter" idx="11"/>
          </p:nvPr>
        </p:nvSpPr>
        <p:spPr/>
        <p:txBody>
          <a:bodyPr/>
          <a:lstStyle>
            <a:lvl1pPr eaLnBrk="1" hangingPunct="1">
              <a:defRPr>
                <a:latin typeface="Arial" charset="0"/>
              </a:defRPr>
            </a:lvl1pPr>
          </a:lstStyle>
          <a:p>
            <a:pPr>
              <a:defRPr/>
            </a:pPr>
            <a:endParaRPr lang="en-US"/>
          </a:p>
        </p:txBody>
      </p:sp>
      <p:sp>
        <p:nvSpPr>
          <p:cNvPr id="6" name="Slide Number Placeholder 5"/>
          <p:cNvSpPr>
            <a:spLocks noGrp="1"/>
          </p:cNvSpPr>
          <p:nvPr>
            <p:ph type="sldNum" sz="quarter" idx="12"/>
          </p:nvPr>
        </p:nvSpPr>
        <p:spPr/>
        <p:txBody>
          <a:bodyPr/>
          <a:lstStyle>
            <a:lvl1pPr eaLnBrk="1" hangingPunct="1">
              <a:defRPr>
                <a:latin typeface="Arial" charset="0"/>
              </a:defRPr>
            </a:lvl1pPr>
          </a:lstStyle>
          <a:p>
            <a:pPr>
              <a:defRPr/>
            </a:pPr>
            <a:fld id="{9DD8B98B-256D-47B9-9B6D-B59DDE23EABD}" type="slidenum">
              <a:rPr lang="en-US"/>
              <a:pPr>
                <a:defRPr/>
              </a:pPr>
              <a:t>‹#›</a:t>
            </a:fld>
            <a:endParaRPr lang="en-US" dirty="0"/>
          </a:p>
        </p:txBody>
      </p:sp>
    </p:spTree>
    <p:extLst>
      <p:ext uri="{BB962C8B-B14F-4D97-AF65-F5344CB8AC3E}">
        <p14:creationId xmlns:p14="http://schemas.microsoft.com/office/powerpoint/2010/main" xmlns="" val="16311995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73DD2EA-3866-4E53-AEE4-D9911A8A9508}" type="datetime1">
              <a:rPr lang="en-US" smtClean="0"/>
              <a:pPr/>
              <a:t>2/21/2018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17F9A8-A1D6-7243-91D5-0E3C06270249}" type="slidenum">
              <a:rPr lang="en-US" smtClean="0"/>
              <a:pPr/>
              <a:t>‹#›</a:t>
            </a:fld>
            <a:endParaRPr lang="en-US"/>
          </a:p>
        </p:txBody>
      </p:sp>
    </p:spTree>
    <p:extLst>
      <p:ext uri="{BB962C8B-B14F-4D97-AF65-F5344CB8AC3E}">
        <p14:creationId xmlns:p14="http://schemas.microsoft.com/office/powerpoint/2010/main" xmlns="" val="8689475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8600A9F-23AF-42C5-9F43-0CFD732562BF}" type="datetime1">
              <a:rPr lang="en-US" smtClean="0"/>
              <a:pPr/>
              <a:t>2/21/2018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17F9A8-A1D6-7243-91D5-0E3C06270249}" type="slidenum">
              <a:rPr lang="en-US" smtClean="0"/>
              <a:pPr/>
              <a:t>‹#›</a:t>
            </a:fld>
            <a:endParaRPr lang="en-US"/>
          </a:p>
        </p:txBody>
      </p:sp>
    </p:spTree>
    <p:extLst>
      <p:ext uri="{BB962C8B-B14F-4D97-AF65-F5344CB8AC3E}">
        <p14:creationId xmlns:p14="http://schemas.microsoft.com/office/powerpoint/2010/main" xmlns="" val="11080451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A4F7EAC-0369-4F75-A091-9ECB47EA8028}" type="datetime1">
              <a:rPr lang="en-US" smtClean="0"/>
              <a:pPr/>
              <a:t>2/21/2018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917F9A8-A1D6-7243-91D5-0E3C06270249}" type="slidenum">
              <a:rPr lang="en-US" smtClean="0"/>
              <a:pPr/>
              <a:t>‹#›</a:t>
            </a:fld>
            <a:endParaRPr lang="en-US"/>
          </a:p>
        </p:txBody>
      </p:sp>
    </p:spTree>
    <p:extLst>
      <p:ext uri="{BB962C8B-B14F-4D97-AF65-F5344CB8AC3E}">
        <p14:creationId xmlns:p14="http://schemas.microsoft.com/office/powerpoint/2010/main" xmlns="" val="34563537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D1CC877-F44E-44EB-AE2F-CF8941877484}" type="datetime1">
              <a:rPr lang="en-US" smtClean="0"/>
              <a:pPr/>
              <a:t>2/21/2018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917F9A8-A1D6-7243-91D5-0E3C06270249}" type="slidenum">
              <a:rPr lang="en-US" smtClean="0"/>
              <a:pPr/>
              <a:t>‹#›</a:t>
            </a:fld>
            <a:endParaRPr lang="en-US"/>
          </a:p>
        </p:txBody>
      </p:sp>
    </p:spTree>
    <p:extLst>
      <p:ext uri="{BB962C8B-B14F-4D97-AF65-F5344CB8AC3E}">
        <p14:creationId xmlns:p14="http://schemas.microsoft.com/office/powerpoint/2010/main" xmlns="" val="23536613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1067C0-DB50-4205-9CEE-BC7AE598ADEE}" type="datetime1">
              <a:rPr lang="en-US" smtClean="0"/>
              <a:pPr/>
              <a:t>2/21/2018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917F9A8-A1D6-7243-91D5-0E3C06270249}" type="slidenum">
              <a:rPr lang="en-US" smtClean="0"/>
              <a:pPr/>
              <a:t>‹#›</a:t>
            </a:fld>
            <a:endParaRPr lang="en-US"/>
          </a:p>
        </p:txBody>
      </p:sp>
    </p:spTree>
    <p:extLst>
      <p:ext uri="{BB962C8B-B14F-4D97-AF65-F5344CB8AC3E}">
        <p14:creationId xmlns:p14="http://schemas.microsoft.com/office/powerpoint/2010/main" xmlns="" val="14660743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7728F7-08FC-4E90-A22C-7AD7247466BF}" type="datetime1">
              <a:rPr lang="en-US" smtClean="0"/>
              <a:pPr/>
              <a:t>2/21/2018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17F9A8-A1D6-7243-91D5-0E3C06270249}" type="slidenum">
              <a:rPr lang="en-US" smtClean="0"/>
              <a:pPr/>
              <a:t>‹#›</a:t>
            </a:fld>
            <a:endParaRPr lang="en-US"/>
          </a:p>
        </p:txBody>
      </p:sp>
    </p:spTree>
    <p:extLst>
      <p:ext uri="{BB962C8B-B14F-4D97-AF65-F5344CB8AC3E}">
        <p14:creationId xmlns:p14="http://schemas.microsoft.com/office/powerpoint/2010/main" xmlns="" val="7748015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3F1FCE-2FDB-4FC4-8F10-286DC3C2C4E4}" type="datetime1">
              <a:rPr lang="en-US" smtClean="0"/>
              <a:pPr/>
              <a:t>2/21/2018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17F9A8-A1D6-7243-91D5-0E3C06270249}" type="slidenum">
              <a:rPr lang="en-US" smtClean="0"/>
              <a:pPr/>
              <a:t>‹#›</a:t>
            </a:fld>
            <a:endParaRPr lang="en-US"/>
          </a:p>
        </p:txBody>
      </p:sp>
    </p:spTree>
    <p:extLst>
      <p:ext uri="{BB962C8B-B14F-4D97-AF65-F5344CB8AC3E}">
        <p14:creationId xmlns:p14="http://schemas.microsoft.com/office/powerpoint/2010/main" xmlns="" val="30190916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870901-AAB7-4B63-92AC-DA143DED3F73}" type="datetime1">
              <a:rPr lang="en-US" smtClean="0"/>
              <a:pPr/>
              <a:t>2/21/2018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17F9A8-A1D6-7243-91D5-0E3C06270249}" type="slidenum">
              <a:rPr lang="en-US" smtClean="0"/>
              <a:pPr/>
              <a:t>‹#›</a:t>
            </a:fld>
            <a:endParaRPr lang="en-US"/>
          </a:p>
        </p:txBody>
      </p:sp>
    </p:spTree>
    <p:extLst>
      <p:ext uri="{BB962C8B-B14F-4D97-AF65-F5344CB8AC3E}">
        <p14:creationId xmlns:p14="http://schemas.microsoft.com/office/powerpoint/2010/main" xmlns="" val="10646224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defRPr sz="1400">
                <a:solidFill>
                  <a:srgbClr val="000000"/>
                </a:solidFill>
                <a:latin typeface="Times" pitchFamily="18" charset="0"/>
              </a:defRPr>
            </a:lvl1pPr>
          </a:lstStyle>
          <a:p>
            <a:pPr defTabSz="914400" fontAlgn="base">
              <a:spcBef>
                <a:spcPct val="0"/>
              </a:spcBef>
              <a:spcAft>
                <a:spcPct val="0"/>
              </a:spcAft>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0" hangingPunct="0">
              <a:defRPr sz="1400">
                <a:solidFill>
                  <a:srgbClr val="000000"/>
                </a:solidFill>
                <a:latin typeface="Times" pitchFamily="18" charset="0"/>
              </a:defRPr>
            </a:lvl1pPr>
          </a:lstStyle>
          <a:p>
            <a:pPr defTabSz="914400" fontAlgn="base">
              <a:spcBef>
                <a:spcPct val="0"/>
              </a:spcBef>
              <a:spcAft>
                <a:spcPct val="0"/>
              </a:spcAft>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defRPr sz="1400">
                <a:solidFill>
                  <a:srgbClr val="000000"/>
                </a:solidFill>
                <a:latin typeface="Times" pitchFamily="18" charset="0"/>
              </a:defRPr>
            </a:lvl1pPr>
          </a:lstStyle>
          <a:p>
            <a:pPr defTabSz="914400" fontAlgn="base">
              <a:spcBef>
                <a:spcPct val="0"/>
              </a:spcBef>
              <a:spcAft>
                <a:spcPct val="0"/>
              </a:spcAft>
              <a:defRPr/>
            </a:pPr>
            <a:fld id="{3ABBF0FA-7A13-4A26-AF3A-340DB25CA0C9}" type="slidenum">
              <a:rPr lang="en-US"/>
              <a:pPr defTabSz="914400" fontAlgn="base">
                <a:spcBef>
                  <a:spcPct val="0"/>
                </a:spcBef>
                <a:spcAft>
                  <a:spcPct val="0"/>
                </a:spcAft>
                <a:defRPr/>
              </a:pPr>
              <a:t>‹#›</a:t>
            </a:fld>
            <a:endParaRPr lang="en-US" dirty="0"/>
          </a:p>
        </p:txBody>
      </p:sp>
      <p:pic>
        <p:nvPicPr>
          <p:cNvPr id="2055" name="Picture 7"/>
          <p:cNvPicPr>
            <a:picLocks noChangeAspect="1" noChangeArrowheads="1"/>
          </p:cNvPicPr>
          <p:nvPr/>
        </p:nvPicPr>
        <p:blipFill>
          <a:blip r:embed="rId13">
            <a:extLst>
              <a:ext uri="{28A0092B-C50C-407E-A947-70E740481C1C}">
                <a14:useLocalDpi xmlns:a14="http://schemas.microsoft.com/office/drawing/2010/main" xmlns="" val="0"/>
              </a:ext>
            </a:extLst>
          </a:blip>
          <a:srcRect/>
          <a:stretch>
            <a:fillRect/>
          </a:stretch>
        </p:blipFill>
        <p:spPr bwMode="auto">
          <a:xfrm>
            <a:off x="0" y="5989638"/>
            <a:ext cx="9158288" cy="8683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356428591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pitchFamily="18" charset="0"/>
        </a:defRPr>
      </a:lvl2pPr>
      <a:lvl3pPr algn="ctr" rtl="0" eaLnBrk="0" fontAlgn="base" hangingPunct="0">
        <a:spcBef>
          <a:spcPct val="0"/>
        </a:spcBef>
        <a:spcAft>
          <a:spcPct val="0"/>
        </a:spcAft>
        <a:defRPr sz="4400">
          <a:solidFill>
            <a:schemeClr val="tx2"/>
          </a:solidFill>
          <a:latin typeface="Times" pitchFamily="18" charset="0"/>
        </a:defRPr>
      </a:lvl3pPr>
      <a:lvl4pPr algn="ctr" rtl="0" eaLnBrk="0" fontAlgn="base" hangingPunct="0">
        <a:spcBef>
          <a:spcPct val="0"/>
        </a:spcBef>
        <a:spcAft>
          <a:spcPct val="0"/>
        </a:spcAft>
        <a:defRPr sz="4400">
          <a:solidFill>
            <a:schemeClr val="tx2"/>
          </a:solidFill>
          <a:latin typeface="Times" pitchFamily="18" charset="0"/>
        </a:defRPr>
      </a:lvl4pPr>
      <a:lvl5pPr algn="ctr" rtl="0" eaLnBrk="0" fontAlgn="base" hangingPunct="0">
        <a:spcBef>
          <a:spcPct val="0"/>
        </a:spcBef>
        <a:spcAft>
          <a:spcPct val="0"/>
        </a:spcAft>
        <a:defRPr sz="4400">
          <a:solidFill>
            <a:schemeClr val="tx2"/>
          </a:solidFill>
          <a:latin typeface="Times" pitchFamily="18" charset="0"/>
        </a:defRPr>
      </a:lvl5pPr>
      <a:lvl6pPr marL="457200" algn="ctr" rtl="0" eaLnBrk="1" fontAlgn="base" hangingPunct="1">
        <a:spcBef>
          <a:spcPct val="0"/>
        </a:spcBef>
        <a:spcAft>
          <a:spcPct val="0"/>
        </a:spcAft>
        <a:defRPr sz="4400">
          <a:solidFill>
            <a:schemeClr val="tx2"/>
          </a:solidFill>
          <a:latin typeface="Times" pitchFamily="18" charset="0"/>
        </a:defRPr>
      </a:lvl6pPr>
      <a:lvl7pPr marL="914400" algn="ctr" rtl="0" eaLnBrk="1" fontAlgn="base" hangingPunct="1">
        <a:spcBef>
          <a:spcPct val="0"/>
        </a:spcBef>
        <a:spcAft>
          <a:spcPct val="0"/>
        </a:spcAft>
        <a:defRPr sz="4400">
          <a:solidFill>
            <a:schemeClr val="tx2"/>
          </a:solidFill>
          <a:latin typeface="Times" pitchFamily="18" charset="0"/>
        </a:defRPr>
      </a:lvl7pPr>
      <a:lvl8pPr marL="1371600" algn="ctr" rtl="0" eaLnBrk="1" fontAlgn="base" hangingPunct="1">
        <a:spcBef>
          <a:spcPct val="0"/>
        </a:spcBef>
        <a:spcAft>
          <a:spcPct val="0"/>
        </a:spcAft>
        <a:defRPr sz="4400">
          <a:solidFill>
            <a:schemeClr val="tx2"/>
          </a:solidFill>
          <a:latin typeface="Times" pitchFamily="18" charset="0"/>
        </a:defRPr>
      </a:lvl8pPr>
      <a:lvl9pPr marL="1828800" algn="ctr" rtl="0" eaLnBrk="1" fontAlgn="base" hangingPunct="1">
        <a:spcBef>
          <a:spcPct val="0"/>
        </a:spcBef>
        <a:spcAft>
          <a:spcPct val="0"/>
        </a:spcAft>
        <a:defRPr sz="4400">
          <a:solidFill>
            <a:schemeClr val="tx2"/>
          </a:solidFill>
          <a:latin typeface="Times"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
          <p:cNvSpPr>
            <a:spLocks noGrp="1" noChangeArrowheads="1"/>
          </p:cNvSpPr>
          <p:nvPr>
            <p:ph type="title"/>
          </p:nvPr>
        </p:nvSpPr>
        <p:spPr>
          <a:xfrm>
            <a:off x="2971799" y="0"/>
            <a:ext cx="6669506" cy="6858000"/>
          </a:xfrm>
          <a:solidFill>
            <a:srgbClr val="FFC000"/>
          </a:solidFill>
        </p:spPr>
        <p:txBody>
          <a:bodyPr rtlCol="0">
            <a:normAutofit fontScale="90000"/>
          </a:bodyPr>
          <a:lstStyle/>
          <a:p>
            <a:pPr marL="174625">
              <a:lnSpc>
                <a:spcPct val="150000"/>
              </a:lnSpc>
              <a:spcBef>
                <a:spcPct val="50000"/>
              </a:spcBef>
              <a:defRPr/>
            </a:pPr>
            <a:r>
              <a:rPr lang="en-US" sz="3100" b="1" dirty="0" smtClean="0">
                <a:effectLst>
                  <a:outerShdw blurRad="38100" dist="38100" dir="2700000" algn="tl">
                    <a:srgbClr val="FFFFFF"/>
                  </a:outerShdw>
                </a:effectLst>
                <a:latin typeface="Calibri" pitchFamily="34" charset="0"/>
              </a:rPr>
              <a:t>DEPARTMENTAL WORKSHOPS  </a:t>
            </a:r>
            <a:r>
              <a:rPr lang="en-US" sz="3100" b="1" dirty="0">
                <a:effectLst>
                  <a:outerShdw blurRad="38100" dist="38100" dir="2700000" algn="tl">
                    <a:srgbClr val="FFFFFF"/>
                  </a:outerShdw>
                </a:effectLst>
                <a:latin typeface="Calibri" pitchFamily="34" charset="0"/>
              </a:rPr>
              <a:t/>
            </a:r>
            <a:br>
              <a:rPr lang="en-US" sz="3100" b="1" dirty="0">
                <a:effectLst>
                  <a:outerShdw blurRad="38100" dist="38100" dir="2700000" algn="tl">
                    <a:srgbClr val="FFFFFF"/>
                  </a:outerShdw>
                </a:effectLst>
                <a:latin typeface="Calibri" pitchFamily="34" charset="0"/>
              </a:rPr>
            </a:br>
            <a:r>
              <a:rPr lang="en-US" sz="3100" b="1" dirty="0" smtClean="0">
                <a:effectLst>
                  <a:outerShdw blurRad="38100" dist="38100" dir="2700000" algn="tl">
                    <a:srgbClr val="FFFFFF"/>
                  </a:outerShdw>
                </a:effectLst>
                <a:latin typeface="Calibri" pitchFamily="34" charset="0"/>
              </a:rPr>
              <a:t>PROPOSED RESUSCITATION AND INTERVENTIONS</a:t>
            </a:r>
            <a:br>
              <a:rPr lang="en-US" sz="3100" b="1" dirty="0" smtClean="0">
                <a:effectLst>
                  <a:outerShdw blurRad="38100" dist="38100" dir="2700000" algn="tl">
                    <a:srgbClr val="FFFFFF"/>
                  </a:outerShdw>
                </a:effectLst>
                <a:latin typeface="Calibri" pitchFamily="34" charset="0"/>
              </a:rPr>
            </a:br>
            <a:r>
              <a:rPr lang="en-US" sz="3100" b="1" dirty="0" smtClean="0">
                <a:effectLst>
                  <a:outerShdw blurRad="38100" dist="38100" dir="2700000" algn="tl">
                    <a:srgbClr val="FFFFFF"/>
                  </a:outerShdw>
                </a:effectLst>
                <a:latin typeface="Calibri" pitchFamily="34" charset="0"/>
              </a:rPr>
              <a:t>PRESENTATION TO THE PORTFOLIO COMMITTEE</a:t>
            </a:r>
            <a:r>
              <a:rPr lang="en-ZA" sz="3100" b="1" dirty="0"/>
              <a:t/>
            </a:r>
            <a:br>
              <a:rPr lang="en-ZA" sz="3100" b="1" dirty="0"/>
            </a:br>
            <a:r>
              <a:rPr lang="en-ZA" sz="2800" b="1" dirty="0" smtClean="0"/>
              <a:t/>
            </a:r>
            <a:br>
              <a:rPr lang="en-ZA" sz="2800" b="1" dirty="0" smtClean="0"/>
            </a:br>
            <a:r>
              <a:rPr lang="en-ZA" sz="2800" b="1" dirty="0" smtClean="0"/>
              <a:t>20  FEBRUARY</a:t>
            </a:r>
            <a:r>
              <a:rPr lang="en-ZA" sz="2800" b="1" dirty="0" smtClean="0">
                <a:latin typeface="Calibri" pitchFamily="34" charset="0"/>
              </a:rPr>
              <a:t> 2018</a:t>
            </a:r>
            <a:br>
              <a:rPr lang="en-ZA" sz="2800" b="1" dirty="0" smtClean="0">
                <a:latin typeface="Calibri" pitchFamily="34" charset="0"/>
              </a:rPr>
            </a:br>
            <a:r>
              <a:rPr lang="en-ZA" sz="2800" b="1" dirty="0" smtClean="0">
                <a:latin typeface="Calibri" pitchFamily="34" charset="0"/>
              </a:rPr>
              <a:t>PRESENTED BY FACILITIES MANAGEMENT HEAD OFFICE</a:t>
            </a:r>
            <a:r>
              <a:rPr lang="en-US" sz="4800" b="1" dirty="0">
                <a:effectLst>
                  <a:outerShdw blurRad="38100" dist="38100" dir="2700000" algn="tl">
                    <a:srgbClr val="FFFFFF"/>
                  </a:outerShdw>
                </a:effectLst>
              </a:rPr>
              <a:t/>
            </a:r>
            <a:br>
              <a:rPr lang="en-US" sz="4800" b="1" dirty="0">
                <a:effectLst>
                  <a:outerShdw blurRad="38100" dist="38100" dir="2700000" algn="tl">
                    <a:srgbClr val="FFFFFF"/>
                  </a:outerShdw>
                </a:effectLst>
              </a:rPr>
            </a:br>
            <a:r>
              <a:rPr lang="en-US" b="1" dirty="0">
                <a:effectLst>
                  <a:outerShdw blurRad="38100" dist="38100" dir="2700000" algn="tl">
                    <a:srgbClr val="FFFFFF"/>
                  </a:outerShdw>
                </a:effectLst>
              </a:rPr>
              <a:t/>
            </a:r>
            <a:br>
              <a:rPr lang="en-US" b="1" dirty="0">
                <a:effectLst>
                  <a:outerShdw blurRad="38100" dist="38100" dir="2700000" algn="tl">
                    <a:srgbClr val="FFFFFF"/>
                  </a:outerShdw>
                </a:effectLst>
              </a:rPr>
            </a:br>
            <a:r>
              <a:rPr lang="en-ZA" sz="2200" baseline="30000" dirty="0" smtClean="0">
                <a:effectLst>
                  <a:outerShdw blurRad="38100" dist="38100" dir="2700000" algn="tl">
                    <a:srgbClr val="000000">
                      <a:alpha val="43137"/>
                    </a:srgbClr>
                  </a:outerShdw>
                </a:effectLst>
                <a:latin typeface="+mn-lt"/>
              </a:rPr>
              <a:t> </a:t>
            </a:r>
            <a:r>
              <a:rPr lang="en-ZA" sz="2200" dirty="0" smtClean="0">
                <a:effectLst>
                  <a:outerShdw blurRad="38100" dist="38100" dir="2700000" algn="tl">
                    <a:srgbClr val="000000">
                      <a:alpha val="43137"/>
                    </a:srgbClr>
                  </a:outerShdw>
                </a:effectLst>
                <a:latin typeface="+mn-lt"/>
              </a:rPr>
              <a:t> </a:t>
            </a:r>
            <a:endParaRPr lang="en-US" sz="2200" dirty="0" smtClean="0">
              <a:effectLst>
                <a:outerShdw blurRad="38100" dist="38100" dir="2700000" algn="tl">
                  <a:srgbClr val="000000">
                    <a:alpha val="43137"/>
                  </a:srgbClr>
                </a:outerShdw>
              </a:effectLst>
              <a:latin typeface="+mn-lt"/>
            </a:endParaRPr>
          </a:p>
        </p:txBody>
      </p:sp>
      <p:pic>
        <p:nvPicPr>
          <p:cNvPr id="17411" name="Picture 1" descr="Description: C:\Users\Nkululeko Mahlangu\Pictures\public-works-logo.gif"/>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0" y="0"/>
            <a:ext cx="29718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Slide Number Placeholder 1"/>
          <p:cNvSpPr>
            <a:spLocks noGrp="1"/>
          </p:cNvSpPr>
          <p:nvPr>
            <p:ph type="sldNum" sz="quarter" idx="12"/>
          </p:nvPr>
        </p:nvSpPr>
        <p:spPr/>
        <p:txBody>
          <a:bodyPr/>
          <a:lstStyle/>
          <a:p>
            <a:fld id="{F917F9A8-A1D6-7243-91D5-0E3C06270249}" type="slidenum">
              <a:rPr lang="en-US" smtClean="0"/>
              <a:pPr/>
              <a:t>1</a:t>
            </a:fld>
            <a:endParaRPr lang="en-US" dirty="0"/>
          </a:p>
        </p:txBody>
      </p:sp>
      <p:pic>
        <p:nvPicPr>
          <p:cNvPr id="3074" name="Picture 2"/>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196850" y="1246384"/>
            <a:ext cx="2578100" cy="9017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2544109260"/>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104273" y="375783"/>
            <a:ext cx="8967538" cy="475988"/>
          </a:xfrm>
          <a:solidFill>
            <a:srgbClr val="FFC000"/>
          </a:solidFill>
        </p:spPr>
        <p:txBody>
          <a:bodyPr/>
          <a:lstStyle/>
          <a:p>
            <a:pPr eaLnBrk="1" hangingPunct="1"/>
            <a:r>
              <a:rPr lang="en-US" sz="3200" b="1" dirty="0" smtClean="0">
                <a:latin typeface="Calibri" pitchFamily="34" charset="0"/>
                <a:cs typeface="Calibri" pitchFamily="34" charset="0"/>
              </a:rPr>
              <a:t/>
            </a:r>
            <a:br>
              <a:rPr lang="en-US" sz="3200" b="1" dirty="0" smtClean="0">
                <a:latin typeface="Calibri" pitchFamily="34" charset="0"/>
                <a:cs typeface="Calibri" pitchFamily="34" charset="0"/>
              </a:rPr>
            </a:br>
            <a:r>
              <a:rPr lang="en-GB" sz="2400" b="1" dirty="0">
                <a:latin typeface="Calibri" panose="020F0502020204030204" pitchFamily="34" charset="0"/>
              </a:rPr>
              <a:t>H</a:t>
            </a:r>
            <a:r>
              <a:rPr lang="en-GB" sz="2400" b="1" dirty="0" smtClean="0">
                <a:latin typeface="Calibri" panose="020F0502020204030204" pitchFamily="34" charset="0"/>
              </a:rPr>
              <a:t>uman </a:t>
            </a:r>
            <a:r>
              <a:rPr lang="en-GB" sz="2400" b="1" dirty="0">
                <a:latin typeface="Calibri" panose="020F0502020204030204" pitchFamily="34" charset="0"/>
              </a:rPr>
              <a:t>resource available in the regions per trade.</a:t>
            </a:r>
            <a:r>
              <a:rPr lang="en-US" sz="2400" b="1" dirty="0">
                <a:latin typeface="Calibri" panose="020F0502020204030204" pitchFamily="34" charset="0"/>
              </a:rPr>
              <a:t/>
            </a:r>
            <a:br>
              <a:rPr lang="en-US" sz="2400" b="1" dirty="0">
                <a:latin typeface="Calibri" panose="020F0502020204030204" pitchFamily="34" charset="0"/>
              </a:rPr>
            </a:br>
            <a:endParaRPr lang="en-US" sz="3200" b="1" dirty="0" smtClean="0">
              <a:latin typeface="Calibri" panose="020F0502020204030204" pitchFamily="34" charset="0"/>
              <a:cs typeface="Arial" charset="0"/>
            </a:endParaRPr>
          </a:p>
        </p:txBody>
      </p:sp>
      <p:sp>
        <p:nvSpPr>
          <p:cNvPr id="2" name="Content Placeholder 1"/>
          <p:cNvSpPr>
            <a:spLocks noGrp="1"/>
          </p:cNvSpPr>
          <p:nvPr>
            <p:ph idx="1"/>
          </p:nvPr>
        </p:nvSpPr>
        <p:spPr>
          <a:xfrm>
            <a:off x="685800" y="851771"/>
            <a:ext cx="7772400" cy="5258758"/>
          </a:xfrm>
        </p:spPr>
        <p:txBody>
          <a:bodyPr/>
          <a:lstStyle/>
          <a:p>
            <a:endParaRPr lang="en-ZA" sz="1800" dirty="0" smtClean="0">
              <a:latin typeface="Calibri" pitchFamily="34" charset="0"/>
              <a:cs typeface="Calibri" pitchFamily="34" charset="0"/>
            </a:endParaRPr>
          </a:p>
          <a:p>
            <a:pPr marL="0" indent="0">
              <a:buNone/>
            </a:pPr>
            <a:r>
              <a:rPr lang="en-ZA" sz="2400" dirty="0">
                <a:latin typeface="Calibri" pitchFamily="34" charset="0"/>
                <a:cs typeface="Calibri" pitchFamily="34" charset="0"/>
              </a:rPr>
              <a:t>	</a:t>
            </a:r>
            <a:r>
              <a:rPr lang="en-ZA" sz="2400" dirty="0" smtClean="0">
                <a:latin typeface="Calibri" pitchFamily="34" charset="0"/>
                <a:cs typeface="Calibri" pitchFamily="34" charset="0"/>
              </a:rPr>
              <a:t> </a:t>
            </a:r>
            <a:endParaRPr lang="en-ZA" sz="2400" dirty="0">
              <a:latin typeface="Calibri" pitchFamily="34" charset="0"/>
              <a:cs typeface="Calibri" pitchFamily="34" charset="0"/>
            </a:endParaRPr>
          </a:p>
        </p:txBody>
      </p:sp>
      <p:sp>
        <p:nvSpPr>
          <p:cNvPr id="26629"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7002903-09A7-482C-8BBF-91F6F035FE36}" type="slidenum">
              <a:rPr lang="en-US" smtClean="0">
                <a:solidFill>
                  <a:srgbClr val="000000"/>
                </a:solidFill>
              </a:rPr>
              <a:pPr eaLnBrk="1" hangingPunct="1"/>
              <a:t>10</a:t>
            </a:fld>
            <a:endParaRPr lang="en-US" smtClean="0">
              <a:solidFill>
                <a:srgbClr val="000000"/>
              </a:solidFill>
            </a:endParaRPr>
          </a:p>
        </p:txBody>
      </p:sp>
      <p:sp>
        <p:nvSpPr>
          <p:cNvPr id="26628" name="Rectangle 3"/>
          <p:cNvSpPr>
            <a:spLocks noChangeArrowheads="1"/>
          </p:cNvSpPr>
          <p:nvPr/>
        </p:nvSpPr>
        <p:spPr bwMode="auto">
          <a:xfrm>
            <a:off x="2286000" y="2828925"/>
            <a:ext cx="4572000" cy="3143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defTabSz="914400" fontAlgn="base">
              <a:lnSpc>
                <a:spcPct val="80000"/>
              </a:lnSpc>
              <a:spcBef>
                <a:spcPct val="0"/>
              </a:spcBef>
              <a:spcAft>
                <a:spcPct val="0"/>
              </a:spcAft>
            </a:pPr>
            <a:r>
              <a:rPr lang="en-US">
                <a:solidFill>
                  <a:srgbClr val="000000"/>
                </a:solidFill>
                <a:latin typeface="Arial" charset="0"/>
                <a:cs typeface="Arial" charset="0"/>
              </a:rPr>
              <a:t>.</a:t>
            </a: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6414457" y="6125686"/>
            <a:ext cx="1614727" cy="56475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graphicFrame>
        <p:nvGraphicFramePr>
          <p:cNvPr id="3" name="Table 2"/>
          <p:cNvGraphicFramePr>
            <a:graphicFrameLocks noGrp="1"/>
          </p:cNvGraphicFramePr>
          <p:nvPr>
            <p:extLst>
              <p:ext uri="{D42A27DB-BD31-4B8C-83A1-F6EECF244321}">
                <p14:modId xmlns:p14="http://schemas.microsoft.com/office/powerpoint/2010/main" xmlns="" val="2175594688"/>
              </p:ext>
            </p:extLst>
          </p:nvPr>
        </p:nvGraphicFramePr>
        <p:xfrm>
          <a:off x="104273" y="914398"/>
          <a:ext cx="8967538" cy="4940967"/>
        </p:xfrm>
        <a:graphic>
          <a:graphicData uri="http://schemas.openxmlformats.org/drawingml/2006/table">
            <a:tbl>
              <a:tblPr firstRow="1" firstCol="1" bandRow="1">
                <a:tableStyleId>{5C22544A-7EE6-4342-B048-85BDC9FD1C3A}</a:tableStyleId>
              </a:tblPr>
              <a:tblGrid>
                <a:gridCol w="1368778"/>
                <a:gridCol w="844004"/>
                <a:gridCol w="1061371"/>
                <a:gridCol w="1182332"/>
                <a:gridCol w="854917"/>
                <a:gridCol w="873107"/>
                <a:gridCol w="909487"/>
                <a:gridCol w="1182332"/>
                <a:gridCol w="691210"/>
              </a:tblGrid>
              <a:tr h="289026">
                <a:tc gridSpan="3">
                  <a:txBody>
                    <a:bodyPr/>
                    <a:lstStyle/>
                    <a:p>
                      <a:pPr marL="0" marR="0">
                        <a:spcBef>
                          <a:spcPts val="0"/>
                        </a:spcBef>
                        <a:spcAft>
                          <a:spcPts val="0"/>
                        </a:spcAft>
                      </a:pPr>
                      <a:r>
                        <a:rPr lang="en-US" sz="1600" dirty="0">
                          <a:effectLst/>
                          <a:latin typeface="Calibri" panose="020F0502020204030204" pitchFamily="34" charset="0"/>
                        </a:rPr>
                        <a:t>Table 4.2: Existing Artisan per region</a:t>
                      </a:r>
                      <a:endParaRPr lang="en-US" sz="1600" dirty="0">
                        <a:effectLst/>
                        <a:latin typeface="Calibri" panose="020F0502020204030204" pitchFamily="34" charset="0"/>
                        <a:ea typeface="Times New Roman" panose="02020603050405020304" pitchFamily="18" charset="0"/>
                      </a:endParaRPr>
                    </a:p>
                  </a:txBody>
                  <a:tcPr marL="68580" marR="68580" marT="0" marB="0" anchor="b"/>
                </a:tc>
                <a:tc hMerge="1">
                  <a:txBody>
                    <a:bodyPr/>
                    <a:lstStyle/>
                    <a:p>
                      <a:endParaRPr lang="en-US"/>
                    </a:p>
                  </a:txBody>
                  <a:tcPr/>
                </a:tc>
                <a:tc hMerge="1">
                  <a:txBody>
                    <a:bodyPr/>
                    <a:lstStyle/>
                    <a:p>
                      <a:endParaRPr lang="en-US"/>
                    </a:p>
                  </a:txBody>
                  <a:tcPr/>
                </a:tc>
                <a:tc>
                  <a:txBody>
                    <a:bodyPr/>
                    <a:lstStyle/>
                    <a:p>
                      <a:endParaRPr lang="en-US" sz="1600">
                        <a:effectLst/>
                        <a:latin typeface="Calibri" panose="020F0502020204030204" pitchFamily="34" charset="0"/>
                      </a:endParaRPr>
                    </a:p>
                  </a:txBody>
                  <a:tcPr marL="68580" marR="68580" marT="0" marB="0" anchor="b"/>
                </a:tc>
                <a:tc>
                  <a:txBody>
                    <a:bodyPr/>
                    <a:lstStyle/>
                    <a:p>
                      <a:endParaRPr lang="en-US" sz="1600">
                        <a:effectLst/>
                        <a:latin typeface="Calibri" panose="020F0502020204030204" pitchFamily="34" charset="0"/>
                      </a:endParaRPr>
                    </a:p>
                  </a:txBody>
                  <a:tcPr marL="68580" marR="68580" marT="0" marB="0" anchor="b"/>
                </a:tc>
                <a:tc>
                  <a:txBody>
                    <a:bodyPr/>
                    <a:lstStyle/>
                    <a:p>
                      <a:endParaRPr lang="en-US" sz="1600">
                        <a:effectLst/>
                        <a:latin typeface="Calibri" panose="020F0502020204030204" pitchFamily="34" charset="0"/>
                      </a:endParaRPr>
                    </a:p>
                  </a:txBody>
                  <a:tcPr marL="68580" marR="68580" marT="0" marB="0" anchor="b"/>
                </a:tc>
                <a:tc>
                  <a:txBody>
                    <a:bodyPr/>
                    <a:lstStyle/>
                    <a:p>
                      <a:endParaRPr lang="en-US" sz="1600">
                        <a:effectLst/>
                        <a:latin typeface="Calibri" panose="020F0502020204030204" pitchFamily="34" charset="0"/>
                      </a:endParaRPr>
                    </a:p>
                  </a:txBody>
                  <a:tcPr marL="68580" marR="68580" marT="0" marB="0" anchor="b"/>
                </a:tc>
                <a:tc>
                  <a:txBody>
                    <a:bodyPr/>
                    <a:lstStyle/>
                    <a:p>
                      <a:endParaRPr lang="en-US" sz="1600">
                        <a:effectLst/>
                        <a:latin typeface="Calibri" panose="020F0502020204030204" pitchFamily="34" charset="0"/>
                      </a:endParaRPr>
                    </a:p>
                  </a:txBody>
                  <a:tcPr marL="68580" marR="68580" marT="0" marB="0" anchor="b"/>
                </a:tc>
                <a:tc>
                  <a:txBody>
                    <a:bodyPr/>
                    <a:lstStyle/>
                    <a:p>
                      <a:endParaRPr lang="en-US" sz="1600">
                        <a:effectLst/>
                        <a:latin typeface="Calibri" panose="020F0502020204030204" pitchFamily="34" charset="0"/>
                      </a:endParaRPr>
                    </a:p>
                  </a:txBody>
                  <a:tcPr marL="68580" marR="68580" marT="0" marB="0" anchor="b"/>
                </a:tc>
              </a:tr>
              <a:tr h="550525">
                <a:tc>
                  <a:txBody>
                    <a:bodyPr/>
                    <a:lstStyle/>
                    <a:p>
                      <a:pPr marL="0" marR="0">
                        <a:spcBef>
                          <a:spcPts val="0"/>
                        </a:spcBef>
                        <a:spcAft>
                          <a:spcPts val="0"/>
                        </a:spcAft>
                      </a:pPr>
                      <a:r>
                        <a:rPr lang="en-US" sz="1600" dirty="0">
                          <a:effectLst/>
                          <a:latin typeface="Calibri" panose="020F0502020204030204" pitchFamily="34" charset="0"/>
                        </a:rPr>
                        <a:t>No. of artisans per Region</a:t>
                      </a:r>
                      <a:endParaRPr lang="en-US" sz="1600" dirty="0">
                        <a:effectLst/>
                        <a:latin typeface="Calibri" panose="020F0502020204030204" pitchFamily="34" charset="0"/>
                        <a:ea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600">
                          <a:effectLst/>
                          <a:latin typeface="Calibri" panose="020F0502020204030204" pitchFamily="34" charset="0"/>
                        </a:rPr>
                        <a:t>Electrical</a:t>
                      </a:r>
                      <a:endParaRPr lang="en-US" sz="1600">
                        <a:effectLst/>
                        <a:latin typeface="Calibri" panose="020F0502020204030204" pitchFamily="34" charset="0"/>
                        <a:ea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600">
                          <a:effectLst/>
                          <a:latin typeface="Calibri" panose="020F0502020204030204" pitchFamily="34" charset="0"/>
                        </a:rPr>
                        <a:t>Mechanical</a:t>
                      </a:r>
                      <a:endParaRPr lang="en-US" sz="1600">
                        <a:effectLst/>
                        <a:latin typeface="Calibri" panose="020F0502020204030204" pitchFamily="34" charset="0"/>
                        <a:ea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600">
                          <a:effectLst/>
                          <a:latin typeface="Calibri" panose="020F0502020204030204" pitchFamily="34" charset="0"/>
                        </a:rPr>
                        <a:t>Brick laying</a:t>
                      </a:r>
                      <a:endParaRPr lang="en-US" sz="1600">
                        <a:effectLst/>
                        <a:latin typeface="Calibri" panose="020F0502020204030204" pitchFamily="34" charset="0"/>
                        <a:ea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600" dirty="0">
                          <a:effectLst/>
                          <a:latin typeface="Calibri" panose="020F0502020204030204" pitchFamily="34" charset="0"/>
                        </a:rPr>
                        <a:t>Plumbing</a:t>
                      </a:r>
                      <a:endParaRPr lang="en-US" sz="1600" dirty="0">
                        <a:effectLst/>
                        <a:latin typeface="Calibri" panose="020F0502020204030204" pitchFamily="34" charset="0"/>
                        <a:ea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600">
                          <a:effectLst/>
                          <a:latin typeface="Calibri" panose="020F0502020204030204" pitchFamily="34" charset="0"/>
                        </a:rPr>
                        <a:t>Painting</a:t>
                      </a:r>
                      <a:endParaRPr lang="en-US" sz="1600">
                        <a:effectLst/>
                        <a:latin typeface="Calibri" panose="020F0502020204030204" pitchFamily="34" charset="0"/>
                        <a:ea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600">
                          <a:effectLst/>
                          <a:latin typeface="Calibri" panose="020F0502020204030204" pitchFamily="34" charset="0"/>
                        </a:rPr>
                        <a:t>carpentry</a:t>
                      </a:r>
                      <a:endParaRPr lang="en-US" sz="1600">
                        <a:effectLst/>
                        <a:latin typeface="Calibri" panose="020F0502020204030204" pitchFamily="34" charset="0"/>
                        <a:ea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600" dirty="0">
                          <a:effectLst/>
                          <a:latin typeface="Calibri" panose="020F0502020204030204" pitchFamily="34" charset="0"/>
                        </a:rPr>
                        <a:t>Other</a:t>
                      </a:r>
                      <a:endParaRPr lang="en-US" sz="1600" dirty="0">
                        <a:effectLst/>
                        <a:latin typeface="Calibri" panose="020F0502020204030204" pitchFamily="34" charset="0"/>
                        <a:ea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600">
                          <a:effectLst/>
                          <a:latin typeface="Calibri" panose="020F0502020204030204" pitchFamily="34" charset="0"/>
                        </a:rPr>
                        <a:t>Total</a:t>
                      </a:r>
                      <a:endParaRPr lang="en-US" sz="1600">
                        <a:effectLst/>
                        <a:latin typeface="Calibri" panose="020F0502020204030204" pitchFamily="34" charset="0"/>
                        <a:ea typeface="Times New Roman" panose="02020603050405020304" pitchFamily="18" charset="0"/>
                      </a:endParaRPr>
                    </a:p>
                  </a:txBody>
                  <a:tcPr marL="68580" marR="68580" marT="0" marB="0" anchor="b"/>
                </a:tc>
              </a:tr>
              <a:tr h="275263">
                <a:tc>
                  <a:txBody>
                    <a:bodyPr/>
                    <a:lstStyle/>
                    <a:p>
                      <a:pPr marL="0" marR="0">
                        <a:spcBef>
                          <a:spcPts val="0"/>
                        </a:spcBef>
                        <a:spcAft>
                          <a:spcPts val="0"/>
                        </a:spcAft>
                      </a:pPr>
                      <a:r>
                        <a:rPr lang="en-US" sz="1600" dirty="0">
                          <a:effectLst/>
                          <a:latin typeface="Calibri" panose="020F0502020204030204" pitchFamily="34" charset="0"/>
                        </a:rPr>
                        <a:t>Cape town</a:t>
                      </a:r>
                      <a:endParaRPr lang="en-US" sz="1600" dirty="0">
                        <a:effectLst/>
                        <a:latin typeface="Calibri" panose="020F0502020204030204" pitchFamily="34" charset="0"/>
                        <a:ea typeface="Times New Roman" panose="02020603050405020304" pitchFamily="18" charset="0"/>
                      </a:endParaRPr>
                    </a:p>
                  </a:txBody>
                  <a:tcPr marL="68580" marR="68580" marT="0" marB="0" anchor="b"/>
                </a:tc>
                <a:tc>
                  <a:txBody>
                    <a:bodyPr/>
                    <a:lstStyle/>
                    <a:p>
                      <a:pPr marL="0" marR="0" algn="r">
                        <a:spcBef>
                          <a:spcPts val="0"/>
                        </a:spcBef>
                        <a:spcAft>
                          <a:spcPts val="0"/>
                        </a:spcAft>
                      </a:pPr>
                      <a:r>
                        <a:rPr lang="en-US" sz="1600">
                          <a:effectLst/>
                          <a:latin typeface="Calibri" panose="020F0502020204030204" pitchFamily="34" charset="0"/>
                        </a:rPr>
                        <a:t>3</a:t>
                      </a:r>
                      <a:endParaRPr lang="en-US" sz="1600">
                        <a:effectLst/>
                        <a:latin typeface="Calibri" panose="020F0502020204030204" pitchFamily="34" charset="0"/>
                        <a:ea typeface="Times New Roman" panose="02020603050405020304" pitchFamily="18" charset="0"/>
                      </a:endParaRPr>
                    </a:p>
                  </a:txBody>
                  <a:tcPr marL="68580" marR="68580" marT="0" marB="0" anchor="b"/>
                </a:tc>
                <a:tc>
                  <a:txBody>
                    <a:bodyPr/>
                    <a:lstStyle/>
                    <a:p>
                      <a:pPr marL="0" marR="0" algn="r">
                        <a:spcBef>
                          <a:spcPts val="0"/>
                        </a:spcBef>
                        <a:spcAft>
                          <a:spcPts val="0"/>
                        </a:spcAft>
                      </a:pPr>
                      <a:r>
                        <a:rPr lang="en-US" sz="1600">
                          <a:effectLst/>
                          <a:latin typeface="Calibri" panose="020F0502020204030204" pitchFamily="34" charset="0"/>
                        </a:rPr>
                        <a:t>9</a:t>
                      </a:r>
                      <a:endParaRPr lang="en-US" sz="1600">
                        <a:effectLst/>
                        <a:latin typeface="Calibri" panose="020F0502020204030204" pitchFamily="34" charset="0"/>
                        <a:ea typeface="Times New Roman" panose="02020603050405020304" pitchFamily="18" charset="0"/>
                      </a:endParaRPr>
                    </a:p>
                  </a:txBody>
                  <a:tcPr marL="68580" marR="68580" marT="0" marB="0" anchor="b"/>
                </a:tc>
                <a:tc>
                  <a:txBody>
                    <a:bodyPr/>
                    <a:lstStyle/>
                    <a:p>
                      <a:pPr marL="0" marR="0" algn="r">
                        <a:spcBef>
                          <a:spcPts val="0"/>
                        </a:spcBef>
                        <a:spcAft>
                          <a:spcPts val="0"/>
                        </a:spcAft>
                      </a:pPr>
                      <a:r>
                        <a:rPr lang="en-US" sz="1600">
                          <a:effectLst/>
                          <a:latin typeface="Calibri" panose="020F0502020204030204" pitchFamily="34" charset="0"/>
                        </a:rPr>
                        <a:t>6</a:t>
                      </a:r>
                      <a:endParaRPr lang="en-US" sz="1600">
                        <a:effectLst/>
                        <a:latin typeface="Calibri" panose="020F0502020204030204" pitchFamily="34" charset="0"/>
                        <a:ea typeface="Times New Roman" panose="02020603050405020304" pitchFamily="18" charset="0"/>
                      </a:endParaRPr>
                    </a:p>
                  </a:txBody>
                  <a:tcPr marL="68580" marR="68580" marT="0" marB="0" anchor="b"/>
                </a:tc>
                <a:tc>
                  <a:txBody>
                    <a:bodyPr/>
                    <a:lstStyle/>
                    <a:p>
                      <a:pPr marL="0" marR="0" algn="r">
                        <a:spcBef>
                          <a:spcPts val="0"/>
                        </a:spcBef>
                        <a:spcAft>
                          <a:spcPts val="0"/>
                        </a:spcAft>
                      </a:pPr>
                      <a:r>
                        <a:rPr lang="en-US" sz="1600">
                          <a:effectLst/>
                          <a:latin typeface="Calibri" panose="020F0502020204030204" pitchFamily="34" charset="0"/>
                        </a:rPr>
                        <a:t>10</a:t>
                      </a:r>
                      <a:endParaRPr lang="en-US" sz="1600">
                        <a:effectLst/>
                        <a:latin typeface="Calibri" panose="020F0502020204030204" pitchFamily="34" charset="0"/>
                        <a:ea typeface="Times New Roman" panose="02020603050405020304" pitchFamily="18" charset="0"/>
                      </a:endParaRPr>
                    </a:p>
                  </a:txBody>
                  <a:tcPr marL="68580" marR="68580" marT="0" marB="0" anchor="b"/>
                </a:tc>
                <a:tc>
                  <a:txBody>
                    <a:bodyPr/>
                    <a:lstStyle/>
                    <a:p>
                      <a:pPr marL="0" marR="0" algn="r">
                        <a:spcBef>
                          <a:spcPts val="0"/>
                        </a:spcBef>
                        <a:spcAft>
                          <a:spcPts val="0"/>
                        </a:spcAft>
                      </a:pPr>
                      <a:r>
                        <a:rPr lang="en-US" sz="1600">
                          <a:effectLst/>
                          <a:latin typeface="Calibri" panose="020F0502020204030204" pitchFamily="34" charset="0"/>
                        </a:rPr>
                        <a:t>12</a:t>
                      </a:r>
                      <a:endParaRPr lang="en-US" sz="1600">
                        <a:effectLst/>
                        <a:latin typeface="Calibri" panose="020F0502020204030204" pitchFamily="34" charset="0"/>
                        <a:ea typeface="Times New Roman" panose="02020603050405020304" pitchFamily="18" charset="0"/>
                      </a:endParaRPr>
                    </a:p>
                  </a:txBody>
                  <a:tcPr marL="68580" marR="68580" marT="0" marB="0" anchor="b"/>
                </a:tc>
                <a:tc>
                  <a:txBody>
                    <a:bodyPr/>
                    <a:lstStyle/>
                    <a:p>
                      <a:pPr marL="0" marR="0" algn="r">
                        <a:spcBef>
                          <a:spcPts val="0"/>
                        </a:spcBef>
                        <a:spcAft>
                          <a:spcPts val="0"/>
                        </a:spcAft>
                      </a:pPr>
                      <a:r>
                        <a:rPr lang="en-US" sz="1600">
                          <a:effectLst/>
                          <a:latin typeface="Calibri" panose="020F0502020204030204" pitchFamily="34" charset="0"/>
                        </a:rPr>
                        <a:t>17</a:t>
                      </a:r>
                      <a:endParaRPr lang="en-US" sz="1600">
                        <a:effectLst/>
                        <a:latin typeface="Calibri" panose="020F0502020204030204" pitchFamily="34" charset="0"/>
                        <a:ea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600">
                          <a:effectLst/>
                          <a:latin typeface="Calibri" panose="020F0502020204030204" pitchFamily="34" charset="0"/>
                        </a:rPr>
                        <a:t> </a:t>
                      </a:r>
                      <a:endParaRPr lang="en-US" sz="1600">
                        <a:effectLst/>
                        <a:latin typeface="Calibri" panose="020F0502020204030204" pitchFamily="34" charset="0"/>
                        <a:ea typeface="Times New Roman" panose="02020603050405020304" pitchFamily="18" charset="0"/>
                      </a:endParaRPr>
                    </a:p>
                  </a:txBody>
                  <a:tcPr marL="68580" marR="68580" marT="0" marB="0" anchor="b"/>
                </a:tc>
                <a:tc>
                  <a:txBody>
                    <a:bodyPr/>
                    <a:lstStyle/>
                    <a:p>
                      <a:pPr marL="0" marR="0" algn="r">
                        <a:spcBef>
                          <a:spcPts val="0"/>
                        </a:spcBef>
                        <a:spcAft>
                          <a:spcPts val="0"/>
                        </a:spcAft>
                      </a:pPr>
                      <a:r>
                        <a:rPr lang="en-US" sz="1600">
                          <a:effectLst/>
                          <a:latin typeface="Calibri" panose="020F0502020204030204" pitchFamily="34" charset="0"/>
                        </a:rPr>
                        <a:t>61</a:t>
                      </a:r>
                      <a:endParaRPr lang="en-US" sz="1600">
                        <a:effectLst/>
                        <a:latin typeface="Calibri" panose="020F0502020204030204" pitchFamily="34" charset="0"/>
                        <a:ea typeface="Times New Roman" panose="02020603050405020304" pitchFamily="18" charset="0"/>
                      </a:endParaRPr>
                    </a:p>
                  </a:txBody>
                  <a:tcPr marL="68580" marR="68580" marT="0" marB="0" anchor="b"/>
                </a:tc>
              </a:tr>
              <a:tr h="275263">
                <a:tc>
                  <a:txBody>
                    <a:bodyPr/>
                    <a:lstStyle/>
                    <a:p>
                      <a:pPr marL="0" marR="0">
                        <a:spcBef>
                          <a:spcPts val="0"/>
                        </a:spcBef>
                        <a:spcAft>
                          <a:spcPts val="0"/>
                        </a:spcAft>
                      </a:pPr>
                      <a:r>
                        <a:rPr lang="en-US" sz="1600" dirty="0">
                          <a:effectLst/>
                          <a:latin typeface="Calibri" panose="020F0502020204030204" pitchFamily="34" charset="0"/>
                        </a:rPr>
                        <a:t>Durban</a:t>
                      </a:r>
                      <a:endParaRPr lang="en-US" sz="1600" dirty="0">
                        <a:effectLst/>
                        <a:latin typeface="Calibri" panose="020F0502020204030204" pitchFamily="34" charset="0"/>
                        <a:ea typeface="Times New Roman" panose="02020603050405020304" pitchFamily="18" charset="0"/>
                      </a:endParaRPr>
                    </a:p>
                  </a:txBody>
                  <a:tcPr marL="68580" marR="68580" marT="0" marB="0" anchor="b"/>
                </a:tc>
                <a:tc>
                  <a:txBody>
                    <a:bodyPr/>
                    <a:lstStyle/>
                    <a:p>
                      <a:pPr marL="0" marR="0" algn="r">
                        <a:spcBef>
                          <a:spcPts val="0"/>
                        </a:spcBef>
                        <a:spcAft>
                          <a:spcPts val="0"/>
                        </a:spcAft>
                      </a:pPr>
                      <a:r>
                        <a:rPr lang="en-US" sz="1600">
                          <a:effectLst/>
                          <a:latin typeface="Calibri" panose="020F0502020204030204" pitchFamily="34" charset="0"/>
                        </a:rPr>
                        <a:t>1</a:t>
                      </a:r>
                      <a:endParaRPr lang="en-US" sz="1600">
                        <a:effectLst/>
                        <a:latin typeface="Calibri" panose="020F0502020204030204" pitchFamily="34" charset="0"/>
                        <a:ea typeface="Times New Roman" panose="02020603050405020304" pitchFamily="18" charset="0"/>
                      </a:endParaRPr>
                    </a:p>
                  </a:txBody>
                  <a:tcPr marL="68580" marR="68580" marT="0" marB="0" anchor="b"/>
                </a:tc>
                <a:tc>
                  <a:txBody>
                    <a:bodyPr/>
                    <a:lstStyle/>
                    <a:p>
                      <a:pPr marL="0" marR="0" algn="r">
                        <a:spcBef>
                          <a:spcPts val="0"/>
                        </a:spcBef>
                        <a:spcAft>
                          <a:spcPts val="0"/>
                        </a:spcAft>
                      </a:pPr>
                      <a:r>
                        <a:rPr lang="en-US" sz="1600">
                          <a:effectLst/>
                          <a:latin typeface="Calibri" panose="020F0502020204030204" pitchFamily="34" charset="0"/>
                        </a:rPr>
                        <a:t>1</a:t>
                      </a:r>
                      <a:endParaRPr lang="en-US" sz="1600">
                        <a:effectLst/>
                        <a:latin typeface="Calibri" panose="020F0502020204030204" pitchFamily="34" charset="0"/>
                        <a:ea typeface="Times New Roman" panose="02020603050405020304" pitchFamily="18" charset="0"/>
                      </a:endParaRPr>
                    </a:p>
                  </a:txBody>
                  <a:tcPr marL="68580" marR="68580" marT="0" marB="0" anchor="b"/>
                </a:tc>
                <a:tc>
                  <a:txBody>
                    <a:bodyPr/>
                    <a:lstStyle/>
                    <a:p>
                      <a:pPr marL="0" marR="0" algn="r">
                        <a:spcBef>
                          <a:spcPts val="0"/>
                        </a:spcBef>
                        <a:spcAft>
                          <a:spcPts val="0"/>
                        </a:spcAft>
                      </a:pPr>
                      <a:r>
                        <a:rPr lang="en-US" sz="1600">
                          <a:effectLst/>
                          <a:latin typeface="Calibri" panose="020F0502020204030204" pitchFamily="34" charset="0"/>
                        </a:rPr>
                        <a:t>1</a:t>
                      </a:r>
                      <a:endParaRPr lang="en-US" sz="1600">
                        <a:effectLst/>
                        <a:latin typeface="Calibri" panose="020F0502020204030204" pitchFamily="34" charset="0"/>
                        <a:ea typeface="Times New Roman" panose="02020603050405020304" pitchFamily="18" charset="0"/>
                      </a:endParaRPr>
                    </a:p>
                  </a:txBody>
                  <a:tcPr marL="68580" marR="68580" marT="0" marB="0" anchor="b"/>
                </a:tc>
                <a:tc>
                  <a:txBody>
                    <a:bodyPr/>
                    <a:lstStyle/>
                    <a:p>
                      <a:pPr marL="0" marR="0" algn="r">
                        <a:spcBef>
                          <a:spcPts val="0"/>
                        </a:spcBef>
                        <a:spcAft>
                          <a:spcPts val="0"/>
                        </a:spcAft>
                      </a:pPr>
                      <a:r>
                        <a:rPr lang="en-US" sz="1600">
                          <a:effectLst/>
                          <a:latin typeface="Calibri" panose="020F0502020204030204" pitchFamily="34" charset="0"/>
                        </a:rPr>
                        <a:t>1</a:t>
                      </a:r>
                      <a:endParaRPr lang="en-US" sz="1600">
                        <a:effectLst/>
                        <a:latin typeface="Calibri" panose="020F0502020204030204" pitchFamily="34" charset="0"/>
                        <a:ea typeface="Times New Roman" panose="02020603050405020304" pitchFamily="18" charset="0"/>
                      </a:endParaRPr>
                    </a:p>
                  </a:txBody>
                  <a:tcPr marL="68580" marR="68580" marT="0" marB="0" anchor="b"/>
                </a:tc>
                <a:tc>
                  <a:txBody>
                    <a:bodyPr/>
                    <a:lstStyle/>
                    <a:p>
                      <a:pPr marL="0" marR="0" algn="r">
                        <a:spcBef>
                          <a:spcPts val="0"/>
                        </a:spcBef>
                        <a:spcAft>
                          <a:spcPts val="0"/>
                        </a:spcAft>
                      </a:pPr>
                      <a:r>
                        <a:rPr lang="en-US" sz="1600">
                          <a:effectLst/>
                          <a:latin typeface="Calibri" panose="020F0502020204030204" pitchFamily="34" charset="0"/>
                        </a:rPr>
                        <a:t>6</a:t>
                      </a:r>
                      <a:endParaRPr lang="en-US" sz="1600">
                        <a:effectLst/>
                        <a:latin typeface="Calibri" panose="020F0502020204030204" pitchFamily="34" charset="0"/>
                        <a:ea typeface="Times New Roman" panose="02020603050405020304" pitchFamily="18" charset="0"/>
                      </a:endParaRPr>
                    </a:p>
                  </a:txBody>
                  <a:tcPr marL="68580" marR="68580" marT="0" marB="0" anchor="b"/>
                </a:tc>
                <a:tc>
                  <a:txBody>
                    <a:bodyPr/>
                    <a:lstStyle/>
                    <a:p>
                      <a:pPr marL="0" marR="0" algn="r">
                        <a:spcBef>
                          <a:spcPts val="0"/>
                        </a:spcBef>
                        <a:spcAft>
                          <a:spcPts val="0"/>
                        </a:spcAft>
                      </a:pPr>
                      <a:r>
                        <a:rPr lang="en-US" sz="1600">
                          <a:effectLst/>
                          <a:latin typeface="Calibri" panose="020F0502020204030204" pitchFamily="34" charset="0"/>
                        </a:rPr>
                        <a:t>1</a:t>
                      </a:r>
                      <a:endParaRPr lang="en-US" sz="1600">
                        <a:effectLst/>
                        <a:latin typeface="Calibri" panose="020F0502020204030204" pitchFamily="34" charset="0"/>
                        <a:ea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600">
                          <a:effectLst/>
                          <a:latin typeface="Calibri" panose="020F0502020204030204" pitchFamily="34" charset="0"/>
                        </a:rPr>
                        <a:t> </a:t>
                      </a:r>
                      <a:endParaRPr lang="en-US" sz="1600">
                        <a:effectLst/>
                        <a:latin typeface="Calibri" panose="020F0502020204030204" pitchFamily="34" charset="0"/>
                        <a:ea typeface="Times New Roman" panose="02020603050405020304" pitchFamily="18" charset="0"/>
                      </a:endParaRPr>
                    </a:p>
                  </a:txBody>
                  <a:tcPr marL="68580" marR="68580" marT="0" marB="0" anchor="b"/>
                </a:tc>
                <a:tc>
                  <a:txBody>
                    <a:bodyPr/>
                    <a:lstStyle/>
                    <a:p>
                      <a:pPr marL="0" marR="0" algn="r">
                        <a:spcBef>
                          <a:spcPts val="0"/>
                        </a:spcBef>
                        <a:spcAft>
                          <a:spcPts val="0"/>
                        </a:spcAft>
                      </a:pPr>
                      <a:r>
                        <a:rPr lang="en-US" sz="1600">
                          <a:effectLst/>
                          <a:latin typeface="Calibri" panose="020F0502020204030204" pitchFamily="34" charset="0"/>
                        </a:rPr>
                        <a:t>11</a:t>
                      </a:r>
                      <a:endParaRPr lang="en-US" sz="1600">
                        <a:effectLst/>
                        <a:latin typeface="Calibri" panose="020F0502020204030204" pitchFamily="34" charset="0"/>
                        <a:ea typeface="Times New Roman" panose="02020603050405020304" pitchFamily="18" charset="0"/>
                      </a:endParaRPr>
                    </a:p>
                  </a:txBody>
                  <a:tcPr marL="68580" marR="68580" marT="0" marB="0" anchor="b"/>
                </a:tc>
              </a:tr>
              <a:tr h="880841">
                <a:tc>
                  <a:txBody>
                    <a:bodyPr/>
                    <a:lstStyle/>
                    <a:p>
                      <a:pPr marL="0" marR="0">
                        <a:spcBef>
                          <a:spcPts val="0"/>
                        </a:spcBef>
                        <a:spcAft>
                          <a:spcPts val="0"/>
                        </a:spcAft>
                      </a:pPr>
                      <a:r>
                        <a:rPr lang="en-US" sz="1600" dirty="0">
                          <a:effectLst/>
                          <a:latin typeface="Calibri" panose="020F0502020204030204" pitchFamily="34" charset="0"/>
                        </a:rPr>
                        <a:t>Port </a:t>
                      </a:r>
                      <a:r>
                        <a:rPr lang="en-US" sz="1600" dirty="0" err="1">
                          <a:effectLst/>
                          <a:latin typeface="Calibri" panose="020F0502020204030204" pitchFamily="34" charset="0"/>
                        </a:rPr>
                        <a:t>Elizaberth</a:t>
                      </a:r>
                      <a:endParaRPr lang="en-US" sz="1600" dirty="0">
                        <a:effectLst/>
                        <a:latin typeface="Calibri" panose="020F0502020204030204" pitchFamily="34" charset="0"/>
                        <a:ea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600" dirty="0">
                          <a:effectLst/>
                          <a:latin typeface="Calibri" panose="020F0502020204030204" pitchFamily="34" charset="0"/>
                        </a:rPr>
                        <a:t> </a:t>
                      </a:r>
                      <a:endParaRPr lang="en-US" sz="1600" dirty="0">
                        <a:effectLst/>
                        <a:latin typeface="Calibri" panose="020F0502020204030204" pitchFamily="34" charset="0"/>
                        <a:ea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600">
                          <a:effectLst/>
                          <a:latin typeface="Calibri" panose="020F0502020204030204" pitchFamily="34" charset="0"/>
                        </a:rPr>
                        <a:t> </a:t>
                      </a:r>
                      <a:endParaRPr lang="en-US" sz="1600">
                        <a:effectLst/>
                        <a:latin typeface="Calibri" panose="020F0502020204030204" pitchFamily="34" charset="0"/>
                        <a:ea typeface="Times New Roman" panose="02020603050405020304" pitchFamily="18" charset="0"/>
                      </a:endParaRPr>
                    </a:p>
                  </a:txBody>
                  <a:tcPr marL="68580" marR="68580" marT="0" marB="0" anchor="b"/>
                </a:tc>
                <a:tc>
                  <a:txBody>
                    <a:bodyPr/>
                    <a:lstStyle/>
                    <a:p>
                      <a:pPr marL="0" marR="0" algn="r">
                        <a:spcBef>
                          <a:spcPts val="0"/>
                        </a:spcBef>
                        <a:spcAft>
                          <a:spcPts val="0"/>
                        </a:spcAft>
                      </a:pPr>
                      <a:r>
                        <a:rPr lang="en-US" sz="1600">
                          <a:effectLst/>
                          <a:latin typeface="Calibri" panose="020F0502020204030204" pitchFamily="34" charset="0"/>
                        </a:rPr>
                        <a:t>1</a:t>
                      </a:r>
                      <a:endParaRPr lang="en-US" sz="1600">
                        <a:effectLst/>
                        <a:latin typeface="Calibri" panose="020F0502020204030204" pitchFamily="34" charset="0"/>
                        <a:ea typeface="Times New Roman" panose="02020603050405020304" pitchFamily="18" charset="0"/>
                      </a:endParaRPr>
                    </a:p>
                  </a:txBody>
                  <a:tcPr marL="68580" marR="68580" marT="0" marB="0" anchor="b"/>
                </a:tc>
                <a:tc>
                  <a:txBody>
                    <a:bodyPr/>
                    <a:lstStyle/>
                    <a:p>
                      <a:pPr marL="0" marR="0" algn="r">
                        <a:spcBef>
                          <a:spcPts val="0"/>
                        </a:spcBef>
                        <a:spcAft>
                          <a:spcPts val="0"/>
                        </a:spcAft>
                      </a:pPr>
                      <a:r>
                        <a:rPr lang="en-US" sz="1600">
                          <a:effectLst/>
                          <a:latin typeface="Calibri" panose="020F0502020204030204" pitchFamily="34" charset="0"/>
                        </a:rPr>
                        <a:t>2</a:t>
                      </a:r>
                      <a:endParaRPr lang="en-US" sz="1600">
                        <a:effectLst/>
                        <a:latin typeface="Calibri" panose="020F0502020204030204" pitchFamily="34" charset="0"/>
                        <a:ea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600">
                          <a:effectLst/>
                          <a:latin typeface="Calibri" panose="020F0502020204030204" pitchFamily="34" charset="0"/>
                        </a:rPr>
                        <a:t> </a:t>
                      </a:r>
                      <a:endParaRPr lang="en-US" sz="1600">
                        <a:effectLst/>
                        <a:latin typeface="Calibri" panose="020F0502020204030204" pitchFamily="34" charset="0"/>
                        <a:ea typeface="Times New Roman" panose="02020603050405020304" pitchFamily="18" charset="0"/>
                      </a:endParaRPr>
                    </a:p>
                  </a:txBody>
                  <a:tcPr marL="68580" marR="68580" marT="0" marB="0" anchor="b"/>
                </a:tc>
                <a:tc>
                  <a:txBody>
                    <a:bodyPr/>
                    <a:lstStyle/>
                    <a:p>
                      <a:pPr marL="0" marR="0" algn="r">
                        <a:spcBef>
                          <a:spcPts val="0"/>
                        </a:spcBef>
                        <a:spcAft>
                          <a:spcPts val="0"/>
                        </a:spcAft>
                      </a:pPr>
                      <a:r>
                        <a:rPr lang="en-US" sz="1600" dirty="0">
                          <a:effectLst/>
                          <a:latin typeface="Calibri" panose="020F0502020204030204" pitchFamily="34" charset="0"/>
                        </a:rPr>
                        <a:t>2</a:t>
                      </a:r>
                      <a:endParaRPr lang="en-US" sz="1600" dirty="0">
                        <a:effectLst/>
                        <a:latin typeface="Calibri" panose="020F0502020204030204" pitchFamily="34" charset="0"/>
                        <a:ea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600">
                          <a:effectLst/>
                          <a:latin typeface="Calibri" panose="020F0502020204030204" pitchFamily="34" charset="0"/>
                        </a:rPr>
                        <a:t>1xforeman, 10 tradesman</a:t>
                      </a:r>
                      <a:endParaRPr lang="en-US" sz="1600">
                        <a:effectLst/>
                        <a:latin typeface="Calibri" panose="020F0502020204030204" pitchFamily="34" charset="0"/>
                        <a:ea typeface="Times New Roman" panose="02020603050405020304" pitchFamily="18" charset="0"/>
                      </a:endParaRPr>
                    </a:p>
                  </a:txBody>
                  <a:tcPr marL="68580" marR="68580" marT="0" marB="0" anchor="b"/>
                </a:tc>
                <a:tc>
                  <a:txBody>
                    <a:bodyPr/>
                    <a:lstStyle/>
                    <a:p>
                      <a:pPr marL="0" marR="0" algn="r">
                        <a:spcBef>
                          <a:spcPts val="0"/>
                        </a:spcBef>
                        <a:spcAft>
                          <a:spcPts val="0"/>
                        </a:spcAft>
                      </a:pPr>
                      <a:r>
                        <a:rPr lang="en-US" sz="1600">
                          <a:effectLst/>
                          <a:latin typeface="Calibri" panose="020F0502020204030204" pitchFamily="34" charset="0"/>
                        </a:rPr>
                        <a:t>17</a:t>
                      </a:r>
                      <a:endParaRPr lang="en-US" sz="1600">
                        <a:effectLst/>
                        <a:latin typeface="Calibri" panose="020F0502020204030204" pitchFamily="34" charset="0"/>
                        <a:ea typeface="Times New Roman" panose="02020603050405020304" pitchFamily="18" charset="0"/>
                      </a:endParaRPr>
                    </a:p>
                  </a:txBody>
                  <a:tcPr marL="68580" marR="68580" marT="0" marB="0" anchor="b"/>
                </a:tc>
              </a:tr>
              <a:tr h="371604">
                <a:tc>
                  <a:txBody>
                    <a:bodyPr/>
                    <a:lstStyle/>
                    <a:p>
                      <a:pPr marL="0" marR="0">
                        <a:spcBef>
                          <a:spcPts val="0"/>
                        </a:spcBef>
                        <a:spcAft>
                          <a:spcPts val="0"/>
                        </a:spcAft>
                      </a:pPr>
                      <a:r>
                        <a:rPr lang="en-US" sz="1600">
                          <a:effectLst/>
                          <a:latin typeface="Calibri" panose="020F0502020204030204" pitchFamily="34" charset="0"/>
                        </a:rPr>
                        <a:t>Nelspruit</a:t>
                      </a:r>
                      <a:endParaRPr lang="en-US" sz="1600">
                        <a:effectLst/>
                        <a:latin typeface="Calibri" panose="020F0502020204030204" pitchFamily="34" charset="0"/>
                        <a:ea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600" dirty="0">
                          <a:effectLst/>
                          <a:latin typeface="Calibri" panose="020F0502020204030204" pitchFamily="34" charset="0"/>
                        </a:rPr>
                        <a:t> </a:t>
                      </a:r>
                      <a:endParaRPr lang="en-US" sz="1600" dirty="0">
                        <a:effectLst/>
                        <a:latin typeface="Calibri" panose="020F0502020204030204" pitchFamily="34" charset="0"/>
                        <a:ea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600">
                          <a:effectLst/>
                          <a:latin typeface="Calibri" panose="020F0502020204030204" pitchFamily="34" charset="0"/>
                        </a:rPr>
                        <a:t> </a:t>
                      </a:r>
                      <a:endParaRPr lang="en-US" sz="1600">
                        <a:effectLst/>
                        <a:latin typeface="Calibri" panose="020F0502020204030204" pitchFamily="34" charset="0"/>
                        <a:ea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600">
                          <a:effectLst/>
                          <a:latin typeface="Calibri" panose="020F0502020204030204" pitchFamily="34" charset="0"/>
                        </a:rPr>
                        <a:t> </a:t>
                      </a:r>
                      <a:endParaRPr lang="en-US" sz="1600">
                        <a:effectLst/>
                        <a:latin typeface="Calibri" panose="020F0502020204030204" pitchFamily="34" charset="0"/>
                        <a:ea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600">
                          <a:effectLst/>
                          <a:latin typeface="Calibri" panose="020F0502020204030204" pitchFamily="34" charset="0"/>
                        </a:rPr>
                        <a:t> </a:t>
                      </a:r>
                      <a:endParaRPr lang="en-US" sz="1600">
                        <a:effectLst/>
                        <a:latin typeface="Calibri" panose="020F0502020204030204" pitchFamily="34" charset="0"/>
                        <a:ea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600">
                          <a:effectLst/>
                          <a:latin typeface="Calibri" panose="020F0502020204030204" pitchFamily="34" charset="0"/>
                        </a:rPr>
                        <a:t> </a:t>
                      </a:r>
                      <a:endParaRPr lang="en-US" sz="1600">
                        <a:effectLst/>
                        <a:latin typeface="Calibri" panose="020F0502020204030204" pitchFamily="34" charset="0"/>
                        <a:ea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600">
                          <a:effectLst/>
                          <a:latin typeface="Calibri" panose="020F0502020204030204" pitchFamily="34" charset="0"/>
                        </a:rPr>
                        <a:t> </a:t>
                      </a:r>
                      <a:endParaRPr lang="en-US" sz="1600">
                        <a:effectLst/>
                        <a:latin typeface="Calibri" panose="020F0502020204030204" pitchFamily="34" charset="0"/>
                        <a:ea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600">
                          <a:effectLst/>
                          <a:latin typeface="Calibri" panose="020F0502020204030204" pitchFamily="34" charset="0"/>
                        </a:rPr>
                        <a:t> </a:t>
                      </a:r>
                      <a:endParaRPr lang="en-US" sz="1600">
                        <a:effectLst/>
                        <a:latin typeface="Calibri" panose="020F0502020204030204" pitchFamily="34" charset="0"/>
                        <a:ea typeface="Times New Roman" panose="02020603050405020304" pitchFamily="18" charset="0"/>
                      </a:endParaRPr>
                    </a:p>
                  </a:txBody>
                  <a:tcPr marL="68580" marR="68580" marT="0" marB="0" anchor="b"/>
                </a:tc>
                <a:tc>
                  <a:txBody>
                    <a:bodyPr/>
                    <a:lstStyle/>
                    <a:p>
                      <a:pPr marL="0" marR="0" algn="r">
                        <a:spcBef>
                          <a:spcPts val="0"/>
                        </a:spcBef>
                        <a:spcAft>
                          <a:spcPts val="0"/>
                        </a:spcAft>
                      </a:pPr>
                      <a:r>
                        <a:rPr lang="en-US" sz="1600">
                          <a:effectLst/>
                          <a:latin typeface="Calibri" panose="020F0502020204030204" pitchFamily="34" charset="0"/>
                        </a:rPr>
                        <a:t> 0</a:t>
                      </a:r>
                      <a:endParaRPr lang="en-US" sz="1600">
                        <a:effectLst/>
                        <a:latin typeface="Calibri" panose="020F0502020204030204" pitchFamily="34" charset="0"/>
                        <a:ea typeface="Times New Roman" panose="02020603050405020304" pitchFamily="18" charset="0"/>
                      </a:endParaRPr>
                    </a:p>
                  </a:txBody>
                  <a:tcPr marL="68580" marR="68580" marT="0" marB="0" anchor="b"/>
                </a:tc>
              </a:tr>
              <a:tr h="316552">
                <a:tc>
                  <a:txBody>
                    <a:bodyPr/>
                    <a:lstStyle/>
                    <a:p>
                      <a:pPr marL="0" marR="0">
                        <a:spcBef>
                          <a:spcPts val="0"/>
                        </a:spcBef>
                        <a:spcAft>
                          <a:spcPts val="0"/>
                        </a:spcAft>
                      </a:pPr>
                      <a:r>
                        <a:rPr lang="en-US" sz="1600">
                          <a:effectLst/>
                          <a:latin typeface="Calibri" panose="020F0502020204030204" pitchFamily="34" charset="0"/>
                        </a:rPr>
                        <a:t>Bloemfontein</a:t>
                      </a:r>
                      <a:endParaRPr lang="en-US" sz="1600">
                        <a:effectLst/>
                        <a:latin typeface="Calibri" panose="020F0502020204030204" pitchFamily="34" charset="0"/>
                        <a:ea typeface="Times New Roman" panose="02020603050405020304" pitchFamily="18" charset="0"/>
                      </a:endParaRPr>
                    </a:p>
                  </a:txBody>
                  <a:tcPr marL="68580" marR="68580" marT="0" marB="0" anchor="b"/>
                </a:tc>
                <a:tc>
                  <a:txBody>
                    <a:bodyPr/>
                    <a:lstStyle/>
                    <a:p>
                      <a:pPr marL="0" marR="0" algn="r">
                        <a:spcBef>
                          <a:spcPts val="0"/>
                        </a:spcBef>
                        <a:spcAft>
                          <a:spcPts val="0"/>
                        </a:spcAft>
                      </a:pPr>
                      <a:r>
                        <a:rPr lang="en-US" sz="1600" dirty="0">
                          <a:effectLst/>
                          <a:latin typeface="Calibri" panose="020F0502020204030204" pitchFamily="34" charset="0"/>
                        </a:rPr>
                        <a:t>2</a:t>
                      </a:r>
                      <a:endParaRPr lang="en-US" sz="1600" dirty="0">
                        <a:effectLst/>
                        <a:latin typeface="Calibri" panose="020F0502020204030204" pitchFamily="34" charset="0"/>
                        <a:ea typeface="Times New Roman" panose="02020603050405020304" pitchFamily="18" charset="0"/>
                      </a:endParaRPr>
                    </a:p>
                  </a:txBody>
                  <a:tcPr marL="68580" marR="68580" marT="0" marB="0" anchor="b"/>
                </a:tc>
                <a:tc>
                  <a:txBody>
                    <a:bodyPr/>
                    <a:lstStyle/>
                    <a:p>
                      <a:pPr marL="0" marR="0" algn="r">
                        <a:spcBef>
                          <a:spcPts val="0"/>
                        </a:spcBef>
                        <a:spcAft>
                          <a:spcPts val="0"/>
                        </a:spcAft>
                      </a:pPr>
                      <a:r>
                        <a:rPr lang="en-US" sz="1600" dirty="0">
                          <a:effectLst/>
                          <a:latin typeface="Calibri" panose="020F0502020204030204" pitchFamily="34" charset="0"/>
                        </a:rPr>
                        <a:t>1</a:t>
                      </a:r>
                      <a:endParaRPr lang="en-US" sz="1600" dirty="0">
                        <a:effectLst/>
                        <a:latin typeface="Calibri" panose="020F0502020204030204" pitchFamily="34" charset="0"/>
                        <a:ea typeface="Times New Roman" panose="02020603050405020304" pitchFamily="18" charset="0"/>
                      </a:endParaRPr>
                    </a:p>
                  </a:txBody>
                  <a:tcPr marL="68580" marR="68580" marT="0" marB="0" anchor="b"/>
                </a:tc>
                <a:tc>
                  <a:txBody>
                    <a:bodyPr/>
                    <a:lstStyle/>
                    <a:p>
                      <a:pPr marL="0" marR="0" algn="r">
                        <a:spcBef>
                          <a:spcPts val="0"/>
                        </a:spcBef>
                        <a:spcAft>
                          <a:spcPts val="0"/>
                        </a:spcAft>
                      </a:pPr>
                      <a:r>
                        <a:rPr lang="en-US" sz="1600">
                          <a:effectLst/>
                          <a:latin typeface="Calibri" panose="020F0502020204030204" pitchFamily="34" charset="0"/>
                        </a:rPr>
                        <a:t>2</a:t>
                      </a:r>
                      <a:endParaRPr lang="en-US" sz="1600">
                        <a:effectLst/>
                        <a:latin typeface="Calibri" panose="020F0502020204030204" pitchFamily="34" charset="0"/>
                        <a:ea typeface="Times New Roman" panose="02020603050405020304" pitchFamily="18" charset="0"/>
                      </a:endParaRPr>
                    </a:p>
                  </a:txBody>
                  <a:tcPr marL="68580" marR="68580" marT="0" marB="0" anchor="b"/>
                </a:tc>
                <a:tc>
                  <a:txBody>
                    <a:bodyPr/>
                    <a:lstStyle/>
                    <a:p>
                      <a:pPr marL="0" marR="0" algn="r">
                        <a:spcBef>
                          <a:spcPts val="0"/>
                        </a:spcBef>
                        <a:spcAft>
                          <a:spcPts val="0"/>
                        </a:spcAft>
                      </a:pPr>
                      <a:r>
                        <a:rPr lang="en-US" sz="1600">
                          <a:effectLst/>
                          <a:latin typeface="Calibri" panose="020F0502020204030204" pitchFamily="34" charset="0"/>
                        </a:rPr>
                        <a:t>1</a:t>
                      </a:r>
                      <a:endParaRPr lang="en-US" sz="1600">
                        <a:effectLst/>
                        <a:latin typeface="Calibri" panose="020F0502020204030204" pitchFamily="34" charset="0"/>
                        <a:ea typeface="Times New Roman" panose="02020603050405020304" pitchFamily="18" charset="0"/>
                      </a:endParaRPr>
                    </a:p>
                  </a:txBody>
                  <a:tcPr marL="68580" marR="68580" marT="0" marB="0" anchor="b"/>
                </a:tc>
                <a:tc>
                  <a:txBody>
                    <a:bodyPr/>
                    <a:lstStyle/>
                    <a:p>
                      <a:pPr marL="0" marR="0" algn="r">
                        <a:spcBef>
                          <a:spcPts val="0"/>
                        </a:spcBef>
                        <a:spcAft>
                          <a:spcPts val="0"/>
                        </a:spcAft>
                      </a:pPr>
                      <a:r>
                        <a:rPr lang="en-US" sz="1600">
                          <a:effectLst/>
                          <a:latin typeface="Calibri" panose="020F0502020204030204" pitchFamily="34" charset="0"/>
                        </a:rPr>
                        <a:t>6</a:t>
                      </a:r>
                      <a:endParaRPr lang="en-US" sz="1600">
                        <a:effectLst/>
                        <a:latin typeface="Calibri" panose="020F0502020204030204" pitchFamily="34" charset="0"/>
                        <a:ea typeface="Times New Roman" panose="02020603050405020304" pitchFamily="18" charset="0"/>
                      </a:endParaRPr>
                    </a:p>
                  </a:txBody>
                  <a:tcPr marL="68580" marR="68580" marT="0" marB="0" anchor="b"/>
                </a:tc>
                <a:tc>
                  <a:txBody>
                    <a:bodyPr/>
                    <a:lstStyle/>
                    <a:p>
                      <a:pPr marL="0" marR="0" algn="r">
                        <a:spcBef>
                          <a:spcPts val="0"/>
                        </a:spcBef>
                        <a:spcAft>
                          <a:spcPts val="0"/>
                        </a:spcAft>
                      </a:pPr>
                      <a:r>
                        <a:rPr lang="en-US" sz="1600">
                          <a:effectLst/>
                          <a:latin typeface="Calibri" panose="020F0502020204030204" pitchFamily="34" charset="0"/>
                        </a:rPr>
                        <a:t>2</a:t>
                      </a:r>
                      <a:endParaRPr lang="en-US" sz="1600">
                        <a:effectLst/>
                        <a:latin typeface="Calibri" panose="020F0502020204030204" pitchFamily="34" charset="0"/>
                        <a:ea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600">
                          <a:effectLst/>
                          <a:latin typeface="Calibri" panose="020F0502020204030204" pitchFamily="34" charset="0"/>
                        </a:rPr>
                        <a:t> </a:t>
                      </a:r>
                      <a:endParaRPr lang="en-US" sz="1600">
                        <a:effectLst/>
                        <a:latin typeface="Calibri" panose="020F0502020204030204" pitchFamily="34" charset="0"/>
                        <a:ea typeface="Times New Roman" panose="02020603050405020304" pitchFamily="18" charset="0"/>
                      </a:endParaRPr>
                    </a:p>
                  </a:txBody>
                  <a:tcPr marL="68580" marR="68580" marT="0" marB="0" anchor="b"/>
                </a:tc>
                <a:tc>
                  <a:txBody>
                    <a:bodyPr/>
                    <a:lstStyle/>
                    <a:p>
                      <a:pPr marL="0" marR="0" algn="r">
                        <a:spcBef>
                          <a:spcPts val="0"/>
                        </a:spcBef>
                        <a:spcAft>
                          <a:spcPts val="0"/>
                        </a:spcAft>
                      </a:pPr>
                      <a:r>
                        <a:rPr lang="en-US" sz="1600">
                          <a:effectLst/>
                          <a:latin typeface="Calibri" panose="020F0502020204030204" pitchFamily="34" charset="0"/>
                        </a:rPr>
                        <a:t>16</a:t>
                      </a:r>
                      <a:endParaRPr lang="en-US" sz="1600">
                        <a:effectLst/>
                        <a:latin typeface="Calibri" panose="020F0502020204030204" pitchFamily="34" charset="0"/>
                        <a:ea typeface="Times New Roman" panose="02020603050405020304" pitchFamily="18" charset="0"/>
                      </a:endParaRPr>
                    </a:p>
                  </a:txBody>
                  <a:tcPr marL="68580" marR="68580" marT="0" marB="0" anchor="b"/>
                </a:tc>
              </a:tr>
              <a:tr h="316552">
                <a:tc>
                  <a:txBody>
                    <a:bodyPr/>
                    <a:lstStyle/>
                    <a:p>
                      <a:pPr marL="0" marR="0">
                        <a:spcBef>
                          <a:spcPts val="0"/>
                        </a:spcBef>
                        <a:spcAft>
                          <a:spcPts val="0"/>
                        </a:spcAft>
                      </a:pPr>
                      <a:r>
                        <a:rPr lang="en-US" sz="1600">
                          <a:effectLst/>
                          <a:latin typeface="Calibri" panose="020F0502020204030204" pitchFamily="34" charset="0"/>
                        </a:rPr>
                        <a:t>Mmabatho</a:t>
                      </a:r>
                      <a:endParaRPr lang="en-US" sz="1600">
                        <a:effectLst/>
                        <a:latin typeface="Calibri" panose="020F0502020204030204" pitchFamily="34" charset="0"/>
                        <a:ea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600">
                          <a:effectLst/>
                          <a:latin typeface="Calibri" panose="020F0502020204030204" pitchFamily="34" charset="0"/>
                        </a:rPr>
                        <a:t> </a:t>
                      </a:r>
                      <a:endParaRPr lang="en-US" sz="1600">
                        <a:effectLst/>
                        <a:latin typeface="Calibri" panose="020F0502020204030204" pitchFamily="34" charset="0"/>
                        <a:ea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600" dirty="0">
                          <a:effectLst/>
                          <a:latin typeface="Calibri" panose="020F0502020204030204" pitchFamily="34" charset="0"/>
                        </a:rPr>
                        <a:t> </a:t>
                      </a:r>
                      <a:endParaRPr lang="en-US" sz="1600" dirty="0">
                        <a:effectLst/>
                        <a:latin typeface="Calibri" panose="020F0502020204030204" pitchFamily="34" charset="0"/>
                        <a:ea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600" dirty="0">
                          <a:effectLst/>
                          <a:latin typeface="Calibri" panose="020F0502020204030204" pitchFamily="34" charset="0"/>
                        </a:rPr>
                        <a:t> </a:t>
                      </a:r>
                      <a:endParaRPr lang="en-US" sz="1600" dirty="0">
                        <a:effectLst/>
                        <a:latin typeface="Calibri" panose="020F0502020204030204" pitchFamily="34" charset="0"/>
                        <a:ea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600" dirty="0">
                          <a:effectLst/>
                          <a:latin typeface="Calibri" panose="020F0502020204030204" pitchFamily="34" charset="0"/>
                        </a:rPr>
                        <a:t> </a:t>
                      </a:r>
                      <a:endParaRPr lang="en-US" sz="1600" dirty="0">
                        <a:effectLst/>
                        <a:latin typeface="Calibri" panose="020F0502020204030204" pitchFamily="34" charset="0"/>
                        <a:ea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600">
                          <a:effectLst/>
                          <a:latin typeface="Calibri" panose="020F0502020204030204" pitchFamily="34" charset="0"/>
                        </a:rPr>
                        <a:t> </a:t>
                      </a:r>
                      <a:endParaRPr lang="en-US" sz="1600">
                        <a:effectLst/>
                        <a:latin typeface="Calibri" panose="020F0502020204030204" pitchFamily="34" charset="0"/>
                        <a:ea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600">
                          <a:effectLst/>
                          <a:latin typeface="Calibri" panose="020F0502020204030204" pitchFamily="34" charset="0"/>
                        </a:rPr>
                        <a:t> </a:t>
                      </a:r>
                      <a:endParaRPr lang="en-US" sz="1600">
                        <a:effectLst/>
                        <a:latin typeface="Calibri" panose="020F0502020204030204" pitchFamily="34" charset="0"/>
                        <a:ea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600">
                          <a:effectLst/>
                          <a:latin typeface="Calibri" panose="020F0502020204030204" pitchFamily="34" charset="0"/>
                        </a:rPr>
                        <a:t> </a:t>
                      </a:r>
                      <a:endParaRPr lang="en-US" sz="1600">
                        <a:effectLst/>
                        <a:latin typeface="Calibri" panose="020F0502020204030204" pitchFamily="34" charset="0"/>
                        <a:ea typeface="Times New Roman" panose="02020603050405020304" pitchFamily="18" charset="0"/>
                      </a:endParaRPr>
                    </a:p>
                  </a:txBody>
                  <a:tcPr marL="68580" marR="68580" marT="0" marB="0" anchor="b"/>
                </a:tc>
                <a:tc>
                  <a:txBody>
                    <a:bodyPr/>
                    <a:lstStyle/>
                    <a:p>
                      <a:pPr marL="0" marR="0" algn="r">
                        <a:spcBef>
                          <a:spcPts val="0"/>
                        </a:spcBef>
                        <a:spcAft>
                          <a:spcPts val="0"/>
                        </a:spcAft>
                      </a:pPr>
                      <a:r>
                        <a:rPr lang="en-US" sz="1600">
                          <a:effectLst/>
                          <a:latin typeface="Calibri" panose="020F0502020204030204" pitchFamily="34" charset="0"/>
                        </a:rPr>
                        <a:t>0</a:t>
                      </a:r>
                      <a:endParaRPr lang="en-US" sz="1600">
                        <a:effectLst/>
                        <a:latin typeface="Calibri" panose="020F0502020204030204" pitchFamily="34" charset="0"/>
                        <a:ea typeface="Times New Roman" panose="02020603050405020304" pitchFamily="18" charset="0"/>
                      </a:endParaRPr>
                    </a:p>
                  </a:txBody>
                  <a:tcPr marL="68580" marR="68580" marT="0" marB="0" anchor="b"/>
                </a:tc>
              </a:tr>
              <a:tr h="275263">
                <a:tc>
                  <a:txBody>
                    <a:bodyPr/>
                    <a:lstStyle/>
                    <a:p>
                      <a:pPr marL="0" marR="0">
                        <a:spcBef>
                          <a:spcPts val="0"/>
                        </a:spcBef>
                        <a:spcAft>
                          <a:spcPts val="0"/>
                        </a:spcAft>
                      </a:pPr>
                      <a:r>
                        <a:rPr lang="en-US" sz="1600">
                          <a:effectLst/>
                          <a:latin typeface="Calibri" panose="020F0502020204030204" pitchFamily="34" charset="0"/>
                        </a:rPr>
                        <a:t>Kimberly</a:t>
                      </a:r>
                      <a:endParaRPr lang="en-US" sz="1600">
                        <a:effectLst/>
                        <a:latin typeface="Calibri" panose="020F0502020204030204" pitchFamily="34" charset="0"/>
                        <a:ea typeface="Times New Roman" panose="02020603050405020304" pitchFamily="18" charset="0"/>
                      </a:endParaRPr>
                    </a:p>
                  </a:txBody>
                  <a:tcPr marL="68580" marR="68580" marT="0" marB="0" anchor="b"/>
                </a:tc>
                <a:tc>
                  <a:txBody>
                    <a:bodyPr/>
                    <a:lstStyle/>
                    <a:p>
                      <a:pPr marL="0" marR="0" algn="r">
                        <a:spcBef>
                          <a:spcPts val="0"/>
                        </a:spcBef>
                        <a:spcAft>
                          <a:spcPts val="0"/>
                        </a:spcAft>
                      </a:pPr>
                      <a:r>
                        <a:rPr lang="en-US" sz="1600">
                          <a:effectLst/>
                          <a:latin typeface="Calibri" panose="020F0502020204030204" pitchFamily="34" charset="0"/>
                        </a:rPr>
                        <a:t>1</a:t>
                      </a:r>
                      <a:endParaRPr lang="en-US" sz="1600">
                        <a:effectLst/>
                        <a:latin typeface="Calibri" panose="020F0502020204030204" pitchFamily="34" charset="0"/>
                        <a:ea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600">
                          <a:effectLst/>
                          <a:latin typeface="Calibri" panose="020F0502020204030204" pitchFamily="34" charset="0"/>
                        </a:rPr>
                        <a:t> </a:t>
                      </a:r>
                      <a:endParaRPr lang="en-US" sz="1600">
                        <a:effectLst/>
                        <a:latin typeface="Calibri" panose="020F0502020204030204" pitchFamily="34" charset="0"/>
                        <a:ea typeface="Times New Roman" panose="02020603050405020304" pitchFamily="18" charset="0"/>
                      </a:endParaRPr>
                    </a:p>
                  </a:txBody>
                  <a:tcPr marL="68580" marR="68580" marT="0" marB="0" anchor="b"/>
                </a:tc>
                <a:tc>
                  <a:txBody>
                    <a:bodyPr/>
                    <a:lstStyle/>
                    <a:p>
                      <a:pPr marL="0" marR="0" algn="r">
                        <a:spcBef>
                          <a:spcPts val="0"/>
                        </a:spcBef>
                        <a:spcAft>
                          <a:spcPts val="0"/>
                        </a:spcAft>
                      </a:pPr>
                      <a:r>
                        <a:rPr lang="en-US" sz="1600">
                          <a:effectLst/>
                          <a:latin typeface="Calibri" panose="020F0502020204030204" pitchFamily="34" charset="0"/>
                        </a:rPr>
                        <a:t>1</a:t>
                      </a:r>
                      <a:endParaRPr lang="en-US" sz="1600">
                        <a:effectLst/>
                        <a:latin typeface="Calibri" panose="020F0502020204030204" pitchFamily="34" charset="0"/>
                        <a:ea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600" dirty="0">
                          <a:effectLst/>
                          <a:latin typeface="Calibri" panose="020F0502020204030204" pitchFamily="34" charset="0"/>
                        </a:rPr>
                        <a:t> </a:t>
                      </a:r>
                      <a:endParaRPr lang="en-US" sz="1600" dirty="0">
                        <a:effectLst/>
                        <a:latin typeface="Calibri" panose="020F0502020204030204" pitchFamily="34" charset="0"/>
                        <a:ea typeface="Times New Roman" panose="02020603050405020304" pitchFamily="18" charset="0"/>
                      </a:endParaRPr>
                    </a:p>
                  </a:txBody>
                  <a:tcPr marL="68580" marR="68580" marT="0" marB="0" anchor="b"/>
                </a:tc>
                <a:tc>
                  <a:txBody>
                    <a:bodyPr/>
                    <a:lstStyle/>
                    <a:p>
                      <a:pPr marL="0" marR="0" algn="r">
                        <a:spcBef>
                          <a:spcPts val="0"/>
                        </a:spcBef>
                        <a:spcAft>
                          <a:spcPts val="0"/>
                        </a:spcAft>
                      </a:pPr>
                      <a:r>
                        <a:rPr lang="en-US" sz="1600" dirty="0">
                          <a:effectLst/>
                          <a:latin typeface="Calibri" panose="020F0502020204030204" pitchFamily="34" charset="0"/>
                        </a:rPr>
                        <a:t>1</a:t>
                      </a:r>
                      <a:endParaRPr lang="en-US" sz="1600" dirty="0">
                        <a:effectLst/>
                        <a:latin typeface="Calibri" panose="020F0502020204030204" pitchFamily="34" charset="0"/>
                        <a:ea typeface="Times New Roman" panose="02020603050405020304" pitchFamily="18" charset="0"/>
                      </a:endParaRPr>
                    </a:p>
                  </a:txBody>
                  <a:tcPr marL="68580" marR="68580" marT="0" marB="0" anchor="b"/>
                </a:tc>
                <a:tc>
                  <a:txBody>
                    <a:bodyPr/>
                    <a:lstStyle/>
                    <a:p>
                      <a:pPr marL="0" marR="0" algn="r">
                        <a:spcBef>
                          <a:spcPts val="0"/>
                        </a:spcBef>
                        <a:spcAft>
                          <a:spcPts val="0"/>
                        </a:spcAft>
                      </a:pPr>
                      <a:r>
                        <a:rPr lang="en-US" sz="1600" dirty="0">
                          <a:effectLst/>
                          <a:latin typeface="Calibri" panose="020F0502020204030204" pitchFamily="34" charset="0"/>
                        </a:rPr>
                        <a:t>1</a:t>
                      </a:r>
                      <a:endParaRPr lang="en-US" sz="1600" dirty="0">
                        <a:effectLst/>
                        <a:latin typeface="Calibri" panose="020F0502020204030204" pitchFamily="34" charset="0"/>
                        <a:ea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600">
                          <a:effectLst/>
                          <a:latin typeface="Calibri" panose="020F0502020204030204" pitchFamily="34" charset="0"/>
                        </a:rPr>
                        <a:t> </a:t>
                      </a:r>
                      <a:endParaRPr lang="en-US" sz="1600">
                        <a:effectLst/>
                        <a:latin typeface="Calibri" panose="020F0502020204030204" pitchFamily="34" charset="0"/>
                        <a:ea typeface="Times New Roman" panose="02020603050405020304" pitchFamily="18" charset="0"/>
                      </a:endParaRPr>
                    </a:p>
                  </a:txBody>
                  <a:tcPr marL="68580" marR="68580" marT="0" marB="0" anchor="b"/>
                </a:tc>
                <a:tc>
                  <a:txBody>
                    <a:bodyPr/>
                    <a:lstStyle/>
                    <a:p>
                      <a:pPr marL="0" marR="0" algn="r">
                        <a:spcBef>
                          <a:spcPts val="0"/>
                        </a:spcBef>
                        <a:spcAft>
                          <a:spcPts val="0"/>
                        </a:spcAft>
                      </a:pPr>
                      <a:r>
                        <a:rPr lang="en-US" sz="1600">
                          <a:effectLst/>
                          <a:latin typeface="Calibri" panose="020F0502020204030204" pitchFamily="34" charset="0"/>
                        </a:rPr>
                        <a:t>6</a:t>
                      </a:r>
                      <a:endParaRPr lang="en-US" sz="1600">
                        <a:effectLst/>
                        <a:latin typeface="Calibri" panose="020F0502020204030204" pitchFamily="34" charset="0"/>
                        <a:ea typeface="Times New Roman" panose="02020603050405020304" pitchFamily="18" charset="0"/>
                      </a:endParaRPr>
                    </a:p>
                  </a:txBody>
                  <a:tcPr marL="68580" marR="68580" marT="0" marB="0" anchor="b"/>
                </a:tc>
              </a:tr>
              <a:tr h="275263">
                <a:tc>
                  <a:txBody>
                    <a:bodyPr/>
                    <a:lstStyle/>
                    <a:p>
                      <a:pPr marL="0" marR="0">
                        <a:spcBef>
                          <a:spcPts val="0"/>
                        </a:spcBef>
                        <a:spcAft>
                          <a:spcPts val="0"/>
                        </a:spcAft>
                      </a:pPr>
                      <a:r>
                        <a:rPr lang="en-US" sz="1600">
                          <a:effectLst/>
                          <a:latin typeface="Calibri" panose="020F0502020204030204" pitchFamily="34" charset="0"/>
                        </a:rPr>
                        <a:t>Johannesburg</a:t>
                      </a:r>
                      <a:endParaRPr lang="en-US" sz="1600">
                        <a:effectLst/>
                        <a:latin typeface="Calibri" panose="020F0502020204030204" pitchFamily="34" charset="0"/>
                        <a:ea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600">
                          <a:effectLst/>
                          <a:latin typeface="Calibri" panose="020F0502020204030204" pitchFamily="34" charset="0"/>
                        </a:rPr>
                        <a:t> </a:t>
                      </a:r>
                      <a:endParaRPr lang="en-US" sz="1600">
                        <a:effectLst/>
                        <a:latin typeface="Calibri" panose="020F0502020204030204" pitchFamily="34" charset="0"/>
                        <a:ea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600">
                          <a:effectLst/>
                          <a:latin typeface="Calibri" panose="020F0502020204030204" pitchFamily="34" charset="0"/>
                        </a:rPr>
                        <a:t> </a:t>
                      </a:r>
                      <a:endParaRPr lang="en-US" sz="1600">
                        <a:effectLst/>
                        <a:latin typeface="Calibri" panose="020F0502020204030204" pitchFamily="34" charset="0"/>
                        <a:ea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600">
                          <a:effectLst/>
                          <a:latin typeface="Calibri" panose="020F0502020204030204" pitchFamily="34" charset="0"/>
                        </a:rPr>
                        <a:t> </a:t>
                      </a:r>
                      <a:endParaRPr lang="en-US" sz="1600">
                        <a:effectLst/>
                        <a:latin typeface="Calibri" panose="020F0502020204030204" pitchFamily="34" charset="0"/>
                        <a:ea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600">
                          <a:effectLst/>
                          <a:latin typeface="Calibri" panose="020F0502020204030204" pitchFamily="34" charset="0"/>
                        </a:rPr>
                        <a:t> </a:t>
                      </a:r>
                      <a:endParaRPr lang="en-US" sz="1600">
                        <a:effectLst/>
                        <a:latin typeface="Calibri" panose="020F0502020204030204" pitchFamily="34" charset="0"/>
                        <a:ea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600">
                          <a:effectLst/>
                          <a:latin typeface="Calibri" panose="020F0502020204030204" pitchFamily="34" charset="0"/>
                        </a:rPr>
                        <a:t> </a:t>
                      </a:r>
                      <a:endParaRPr lang="en-US" sz="1600">
                        <a:effectLst/>
                        <a:latin typeface="Calibri" panose="020F0502020204030204" pitchFamily="34" charset="0"/>
                        <a:ea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600" dirty="0">
                          <a:effectLst/>
                          <a:latin typeface="Calibri" panose="020F0502020204030204" pitchFamily="34" charset="0"/>
                        </a:rPr>
                        <a:t> </a:t>
                      </a:r>
                      <a:endParaRPr lang="en-US" sz="1600" dirty="0">
                        <a:effectLst/>
                        <a:latin typeface="Calibri" panose="020F0502020204030204" pitchFamily="34" charset="0"/>
                        <a:ea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600" dirty="0">
                          <a:effectLst/>
                          <a:latin typeface="Calibri" panose="020F0502020204030204" pitchFamily="34" charset="0"/>
                        </a:rPr>
                        <a:t> </a:t>
                      </a:r>
                      <a:endParaRPr lang="en-US" sz="1600" dirty="0">
                        <a:effectLst/>
                        <a:latin typeface="Calibri" panose="020F0502020204030204" pitchFamily="34" charset="0"/>
                        <a:ea typeface="Times New Roman" panose="02020603050405020304" pitchFamily="18" charset="0"/>
                      </a:endParaRPr>
                    </a:p>
                  </a:txBody>
                  <a:tcPr marL="68580" marR="68580" marT="0" marB="0" anchor="b"/>
                </a:tc>
                <a:tc>
                  <a:txBody>
                    <a:bodyPr/>
                    <a:lstStyle/>
                    <a:p>
                      <a:pPr marL="0" marR="0" algn="r">
                        <a:spcBef>
                          <a:spcPts val="0"/>
                        </a:spcBef>
                        <a:spcAft>
                          <a:spcPts val="0"/>
                        </a:spcAft>
                      </a:pPr>
                      <a:r>
                        <a:rPr lang="en-US" sz="1600">
                          <a:effectLst/>
                          <a:latin typeface="Calibri" panose="020F0502020204030204" pitchFamily="34" charset="0"/>
                        </a:rPr>
                        <a:t>0</a:t>
                      </a:r>
                      <a:endParaRPr lang="en-US" sz="1600">
                        <a:effectLst/>
                        <a:latin typeface="Calibri" panose="020F0502020204030204" pitchFamily="34" charset="0"/>
                        <a:ea typeface="Times New Roman" panose="02020603050405020304" pitchFamily="18" charset="0"/>
                      </a:endParaRPr>
                    </a:p>
                  </a:txBody>
                  <a:tcPr marL="68580" marR="68580" marT="0" marB="0" anchor="b"/>
                </a:tc>
              </a:tr>
              <a:tr h="275263">
                <a:tc>
                  <a:txBody>
                    <a:bodyPr/>
                    <a:lstStyle/>
                    <a:p>
                      <a:pPr marL="0" marR="0">
                        <a:spcBef>
                          <a:spcPts val="0"/>
                        </a:spcBef>
                        <a:spcAft>
                          <a:spcPts val="0"/>
                        </a:spcAft>
                      </a:pPr>
                      <a:r>
                        <a:rPr lang="en-US" sz="1600">
                          <a:effectLst/>
                          <a:latin typeface="Calibri" panose="020F0502020204030204" pitchFamily="34" charset="0"/>
                        </a:rPr>
                        <a:t>Pretoria</a:t>
                      </a:r>
                      <a:endParaRPr lang="en-US" sz="1600">
                        <a:effectLst/>
                        <a:latin typeface="Calibri" panose="020F0502020204030204" pitchFamily="34" charset="0"/>
                        <a:ea typeface="Times New Roman" panose="02020603050405020304" pitchFamily="18" charset="0"/>
                      </a:endParaRPr>
                    </a:p>
                  </a:txBody>
                  <a:tcPr marL="68580" marR="68580" marT="0" marB="0" anchor="b"/>
                </a:tc>
                <a:tc>
                  <a:txBody>
                    <a:bodyPr/>
                    <a:lstStyle/>
                    <a:p>
                      <a:pPr marL="0" marR="0" algn="r">
                        <a:spcBef>
                          <a:spcPts val="0"/>
                        </a:spcBef>
                        <a:spcAft>
                          <a:spcPts val="0"/>
                        </a:spcAft>
                      </a:pPr>
                      <a:r>
                        <a:rPr lang="en-US" sz="1600">
                          <a:effectLst/>
                          <a:latin typeface="Calibri" panose="020F0502020204030204" pitchFamily="34" charset="0"/>
                        </a:rPr>
                        <a:t>3</a:t>
                      </a:r>
                      <a:endParaRPr lang="en-US" sz="1600">
                        <a:effectLst/>
                        <a:latin typeface="Calibri" panose="020F0502020204030204" pitchFamily="34" charset="0"/>
                        <a:ea typeface="Times New Roman" panose="02020603050405020304" pitchFamily="18" charset="0"/>
                      </a:endParaRPr>
                    </a:p>
                  </a:txBody>
                  <a:tcPr marL="68580" marR="68580" marT="0" marB="0" anchor="b"/>
                </a:tc>
                <a:tc>
                  <a:txBody>
                    <a:bodyPr/>
                    <a:lstStyle/>
                    <a:p>
                      <a:pPr marL="0" marR="0" algn="r">
                        <a:spcBef>
                          <a:spcPts val="0"/>
                        </a:spcBef>
                        <a:spcAft>
                          <a:spcPts val="0"/>
                        </a:spcAft>
                      </a:pPr>
                      <a:r>
                        <a:rPr lang="en-US" sz="1600">
                          <a:effectLst/>
                          <a:latin typeface="Calibri" panose="020F0502020204030204" pitchFamily="34" charset="0"/>
                        </a:rPr>
                        <a:t>3</a:t>
                      </a:r>
                      <a:endParaRPr lang="en-US" sz="1600">
                        <a:effectLst/>
                        <a:latin typeface="Calibri" panose="020F0502020204030204" pitchFamily="34" charset="0"/>
                        <a:ea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600">
                          <a:effectLst/>
                          <a:latin typeface="Calibri" panose="020F0502020204030204" pitchFamily="34" charset="0"/>
                        </a:rPr>
                        <a:t> </a:t>
                      </a:r>
                      <a:endParaRPr lang="en-US" sz="1600">
                        <a:effectLst/>
                        <a:latin typeface="Calibri" panose="020F0502020204030204" pitchFamily="34" charset="0"/>
                        <a:ea typeface="Times New Roman" panose="02020603050405020304" pitchFamily="18" charset="0"/>
                      </a:endParaRPr>
                    </a:p>
                  </a:txBody>
                  <a:tcPr marL="68580" marR="68580" marT="0" marB="0" anchor="b"/>
                </a:tc>
                <a:tc>
                  <a:txBody>
                    <a:bodyPr/>
                    <a:lstStyle/>
                    <a:p>
                      <a:pPr marL="0" marR="0" algn="r">
                        <a:spcBef>
                          <a:spcPts val="0"/>
                        </a:spcBef>
                        <a:spcAft>
                          <a:spcPts val="0"/>
                        </a:spcAft>
                      </a:pPr>
                      <a:r>
                        <a:rPr lang="en-US" sz="1600">
                          <a:effectLst/>
                          <a:latin typeface="Calibri" panose="020F0502020204030204" pitchFamily="34" charset="0"/>
                        </a:rPr>
                        <a:t>3</a:t>
                      </a:r>
                      <a:endParaRPr lang="en-US" sz="1600">
                        <a:effectLst/>
                        <a:latin typeface="Calibri" panose="020F0502020204030204" pitchFamily="34" charset="0"/>
                        <a:ea typeface="Times New Roman" panose="02020603050405020304" pitchFamily="18" charset="0"/>
                      </a:endParaRPr>
                    </a:p>
                  </a:txBody>
                  <a:tcPr marL="68580" marR="68580" marT="0" marB="0" anchor="b"/>
                </a:tc>
                <a:tc>
                  <a:txBody>
                    <a:bodyPr/>
                    <a:lstStyle/>
                    <a:p>
                      <a:pPr marL="0" marR="0" algn="r">
                        <a:spcBef>
                          <a:spcPts val="0"/>
                        </a:spcBef>
                        <a:spcAft>
                          <a:spcPts val="0"/>
                        </a:spcAft>
                      </a:pPr>
                      <a:r>
                        <a:rPr lang="en-US" sz="1600">
                          <a:effectLst/>
                          <a:latin typeface="Calibri" panose="020F0502020204030204" pitchFamily="34" charset="0"/>
                        </a:rPr>
                        <a:t>4</a:t>
                      </a:r>
                      <a:endParaRPr lang="en-US" sz="1600">
                        <a:effectLst/>
                        <a:latin typeface="Calibri" panose="020F0502020204030204" pitchFamily="34" charset="0"/>
                        <a:ea typeface="Times New Roman" panose="02020603050405020304" pitchFamily="18" charset="0"/>
                      </a:endParaRPr>
                    </a:p>
                  </a:txBody>
                  <a:tcPr marL="68580" marR="68580" marT="0" marB="0" anchor="b"/>
                </a:tc>
                <a:tc>
                  <a:txBody>
                    <a:bodyPr/>
                    <a:lstStyle/>
                    <a:p>
                      <a:pPr marL="0" marR="0" algn="r">
                        <a:spcBef>
                          <a:spcPts val="0"/>
                        </a:spcBef>
                        <a:spcAft>
                          <a:spcPts val="0"/>
                        </a:spcAft>
                      </a:pPr>
                      <a:r>
                        <a:rPr lang="en-US" sz="1600">
                          <a:effectLst/>
                          <a:latin typeface="Calibri" panose="020F0502020204030204" pitchFamily="34" charset="0"/>
                        </a:rPr>
                        <a:t>0</a:t>
                      </a:r>
                      <a:endParaRPr lang="en-US" sz="1600">
                        <a:effectLst/>
                        <a:latin typeface="Calibri" panose="020F0502020204030204" pitchFamily="34" charset="0"/>
                        <a:ea typeface="Times New Roman" panose="02020603050405020304" pitchFamily="18" charset="0"/>
                      </a:endParaRPr>
                    </a:p>
                  </a:txBody>
                  <a:tcPr marL="68580" marR="68580" marT="0" marB="0" anchor="b"/>
                </a:tc>
                <a:tc>
                  <a:txBody>
                    <a:bodyPr/>
                    <a:lstStyle/>
                    <a:p>
                      <a:pPr marL="0" marR="0" algn="r">
                        <a:spcBef>
                          <a:spcPts val="0"/>
                        </a:spcBef>
                        <a:spcAft>
                          <a:spcPts val="0"/>
                        </a:spcAft>
                      </a:pPr>
                      <a:r>
                        <a:rPr lang="en-US" sz="1600" dirty="0">
                          <a:effectLst/>
                          <a:latin typeface="Calibri" panose="020F0502020204030204" pitchFamily="34" charset="0"/>
                        </a:rPr>
                        <a:t>9</a:t>
                      </a:r>
                      <a:endParaRPr lang="en-US" sz="1600" dirty="0">
                        <a:effectLst/>
                        <a:latin typeface="Calibri" panose="020F0502020204030204" pitchFamily="34" charset="0"/>
                        <a:ea typeface="Times New Roman" panose="02020603050405020304" pitchFamily="18" charset="0"/>
                      </a:endParaRPr>
                    </a:p>
                  </a:txBody>
                  <a:tcPr marL="68580" marR="68580" marT="0" marB="0" anchor="b"/>
                </a:tc>
                <a:tc>
                  <a:txBody>
                    <a:bodyPr/>
                    <a:lstStyle/>
                    <a:p>
                      <a:pPr marL="0" marR="0" algn="r">
                        <a:spcBef>
                          <a:spcPts val="0"/>
                        </a:spcBef>
                        <a:spcAft>
                          <a:spcPts val="0"/>
                        </a:spcAft>
                      </a:pPr>
                      <a:r>
                        <a:rPr lang="en-US" sz="1600" dirty="0">
                          <a:effectLst/>
                          <a:latin typeface="Calibri" panose="020F0502020204030204" pitchFamily="34" charset="0"/>
                        </a:rPr>
                        <a:t>25</a:t>
                      </a:r>
                      <a:endParaRPr lang="en-US" sz="1600" dirty="0">
                        <a:effectLst/>
                        <a:latin typeface="Calibri" panose="020F0502020204030204" pitchFamily="34" charset="0"/>
                        <a:ea typeface="Times New Roman" panose="02020603050405020304" pitchFamily="18" charset="0"/>
                      </a:endParaRPr>
                    </a:p>
                  </a:txBody>
                  <a:tcPr marL="68580" marR="68580" marT="0" marB="0" anchor="b"/>
                </a:tc>
              </a:tr>
              <a:tr h="275263">
                <a:tc>
                  <a:txBody>
                    <a:bodyPr/>
                    <a:lstStyle/>
                    <a:p>
                      <a:pPr marL="0" marR="0">
                        <a:spcBef>
                          <a:spcPts val="0"/>
                        </a:spcBef>
                        <a:spcAft>
                          <a:spcPts val="0"/>
                        </a:spcAft>
                      </a:pPr>
                      <a:r>
                        <a:rPr lang="en-US" sz="1600">
                          <a:effectLst/>
                          <a:latin typeface="Calibri" panose="020F0502020204030204" pitchFamily="34" charset="0"/>
                        </a:rPr>
                        <a:t>Polokwane</a:t>
                      </a:r>
                      <a:endParaRPr lang="en-US" sz="1600">
                        <a:effectLst/>
                        <a:latin typeface="Calibri" panose="020F0502020204030204" pitchFamily="34" charset="0"/>
                        <a:ea typeface="Times New Roman" panose="02020603050405020304" pitchFamily="18" charset="0"/>
                      </a:endParaRPr>
                    </a:p>
                  </a:txBody>
                  <a:tcPr marL="68580" marR="68580" marT="0" marB="0" anchor="b"/>
                </a:tc>
                <a:tc>
                  <a:txBody>
                    <a:bodyPr/>
                    <a:lstStyle/>
                    <a:p>
                      <a:pPr marL="0" marR="0" algn="r">
                        <a:spcBef>
                          <a:spcPts val="0"/>
                        </a:spcBef>
                        <a:spcAft>
                          <a:spcPts val="0"/>
                        </a:spcAft>
                      </a:pPr>
                      <a:r>
                        <a:rPr lang="en-US" sz="1600">
                          <a:effectLst/>
                          <a:latin typeface="Calibri" panose="020F0502020204030204" pitchFamily="34" charset="0"/>
                        </a:rPr>
                        <a:t>3</a:t>
                      </a:r>
                      <a:endParaRPr lang="en-US" sz="1600">
                        <a:effectLst/>
                        <a:latin typeface="Calibri" panose="020F0502020204030204" pitchFamily="34" charset="0"/>
                        <a:ea typeface="Times New Roman" panose="02020603050405020304" pitchFamily="18" charset="0"/>
                      </a:endParaRPr>
                    </a:p>
                  </a:txBody>
                  <a:tcPr marL="68580" marR="68580" marT="0" marB="0" anchor="b"/>
                </a:tc>
                <a:tc>
                  <a:txBody>
                    <a:bodyPr/>
                    <a:lstStyle/>
                    <a:p>
                      <a:pPr marL="0" marR="0" algn="r">
                        <a:spcBef>
                          <a:spcPts val="0"/>
                        </a:spcBef>
                        <a:spcAft>
                          <a:spcPts val="0"/>
                        </a:spcAft>
                      </a:pPr>
                      <a:r>
                        <a:rPr lang="en-US" sz="1600">
                          <a:effectLst/>
                          <a:latin typeface="Calibri" panose="020F0502020204030204" pitchFamily="34" charset="0"/>
                        </a:rPr>
                        <a:t>1</a:t>
                      </a:r>
                      <a:endParaRPr lang="en-US" sz="1600">
                        <a:effectLst/>
                        <a:latin typeface="Calibri" panose="020F0502020204030204" pitchFamily="34" charset="0"/>
                        <a:ea typeface="Times New Roman" panose="02020603050405020304" pitchFamily="18" charset="0"/>
                      </a:endParaRPr>
                    </a:p>
                  </a:txBody>
                  <a:tcPr marL="68580" marR="68580" marT="0" marB="0" anchor="b"/>
                </a:tc>
                <a:tc>
                  <a:txBody>
                    <a:bodyPr/>
                    <a:lstStyle/>
                    <a:p>
                      <a:pPr marL="0" marR="0" algn="r">
                        <a:spcBef>
                          <a:spcPts val="0"/>
                        </a:spcBef>
                        <a:spcAft>
                          <a:spcPts val="0"/>
                        </a:spcAft>
                      </a:pPr>
                      <a:r>
                        <a:rPr lang="en-US" sz="1600">
                          <a:effectLst/>
                          <a:latin typeface="Calibri" panose="020F0502020204030204" pitchFamily="34" charset="0"/>
                        </a:rPr>
                        <a:t>1</a:t>
                      </a:r>
                      <a:endParaRPr lang="en-US" sz="1600">
                        <a:effectLst/>
                        <a:latin typeface="Calibri" panose="020F0502020204030204" pitchFamily="34" charset="0"/>
                        <a:ea typeface="Times New Roman" panose="02020603050405020304" pitchFamily="18" charset="0"/>
                      </a:endParaRPr>
                    </a:p>
                  </a:txBody>
                  <a:tcPr marL="68580" marR="68580" marT="0" marB="0" anchor="b"/>
                </a:tc>
                <a:tc>
                  <a:txBody>
                    <a:bodyPr/>
                    <a:lstStyle/>
                    <a:p>
                      <a:pPr marL="0" marR="0" algn="r">
                        <a:spcBef>
                          <a:spcPts val="0"/>
                        </a:spcBef>
                        <a:spcAft>
                          <a:spcPts val="0"/>
                        </a:spcAft>
                      </a:pPr>
                      <a:r>
                        <a:rPr lang="en-US" sz="1600">
                          <a:effectLst/>
                          <a:latin typeface="Calibri" panose="020F0502020204030204" pitchFamily="34" charset="0"/>
                        </a:rPr>
                        <a:t>1</a:t>
                      </a:r>
                      <a:endParaRPr lang="en-US" sz="1600">
                        <a:effectLst/>
                        <a:latin typeface="Calibri" panose="020F0502020204030204" pitchFamily="34" charset="0"/>
                        <a:ea typeface="Times New Roman" panose="02020603050405020304" pitchFamily="18" charset="0"/>
                      </a:endParaRPr>
                    </a:p>
                  </a:txBody>
                  <a:tcPr marL="68580" marR="68580" marT="0" marB="0" anchor="b"/>
                </a:tc>
                <a:tc>
                  <a:txBody>
                    <a:bodyPr/>
                    <a:lstStyle/>
                    <a:p>
                      <a:pPr marL="0" marR="0" algn="r">
                        <a:spcBef>
                          <a:spcPts val="0"/>
                        </a:spcBef>
                        <a:spcAft>
                          <a:spcPts val="0"/>
                        </a:spcAft>
                      </a:pPr>
                      <a:r>
                        <a:rPr lang="en-US" sz="1600">
                          <a:effectLst/>
                          <a:latin typeface="Calibri" panose="020F0502020204030204" pitchFamily="34" charset="0"/>
                        </a:rPr>
                        <a:t>0</a:t>
                      </a:r>
                      <a:endParaRPr lang="en-US" sz="1600">
                        <a:effectLst/>
                        <a:latin typeface="Calibri" panose="020F0502020204030204" pitchFamily="34" charset="0"/>
                        <a:ea typeface="Times New Roman" panose="02020603050405020304" pitchFamily="18" charset="0"/>
                      </a:endParaRPr>
                    </a:p>
                  </a:txBody>
                  <a:tcPr marL="68580" marR="68580" marT="0" marB="0" anchor="b"/>
                </a:tc>
                <a:tc>
                  <a:txBody>
                    <a:bodyPr/>
                    <a:lstStyle/>
                    <a:p>
                      <a:pPr marL="0" marR="0" algn="r">
                        <a:spcBef>
                          <a:spcPts val="0"/>
                        </a:spcBef>
                        <a:spcAft>
                          <a:spcPts val="0"/>
                        </a:spcAft>
                      </a:pPr>
                      <a:r>
                        <a:rPr lang="en-US" sz="1600">
                          <a:effectLst/>
                          <a:latin typeface="Calibri" panose="020F0502020204030204" pitchFamily="34" charset="0"/>
                        </a:rPr>
                        <a:t>0</a:t>
                      </a:r>
                      <a:endParaRPr lang="en-US" sz="1600">
                        <a:effectLst/>
                        <a:latin typeface="Calibri" panose="020F0502020204030204" pitchFamily="34" charset="0"/>
                        <a:ea typeface="Times New Roman" panose="02020603050405020304" pitchFamily="18" charset="0"/>
                      </a:endParaRPr>
                    </a:p>
                  </a:txBody>
                  <a:tcPr marL="68580" marR="68580" marT="0" marB="0" anchor="b"/>
                </a:tc>
                <a:tc>
                  <a:txBody>
                    <a:bodyPr/>
                    <a:lstStyle/>
                    <a:p>
                      <a:pPr marL="0" marR="0" algn="r">
                        <a:spcBef>
                          <a:spcPts val="0"/>
                        </a:spcBef>
                        <a:spcAft>
                          <a:spcPts val="0"/>
                        </a:spcAft>
                      </a:pPr>
                      <a:r>
                        <a:rPr lang="en-US" sz="1600">
                          <a:effectLst/>
                          <a:latin typeface="Calibri" panose="020F0502020204030204" pitchFamily="34" charset="0"/>
                        </a:rPr>
                        <a:t>1</a:t>
                      </a:r>
                      <a:endParaRPr lang="en-US" sz="1600">
                        <a:effectLst/>
                        <a:latin typeface="Calibri" panose="020F0502020204030204" pitchFamily="34" charset="0"/>
                        <a:ea typeface="Times New Roman" panose="02020603050405020304" pitchFamily="18" charset="0"/>
                      </a:endParaRPr>
                    </a:p>
                  </a:txBody>
                  <a:tcPr marL="68580" marR="68580" marT="0" marB="0" anchor="b"/>
                </a:tc>
                <a:tc>
                  <a:txBody>
                    <a:bodyPr/>
                    <a:lstStyle/>
                    <a:p>
                      <a:pPr marL="0" marR="0" algn="r">
                        <a:spcBef>
                          <a:spcPts val="0"/>
                        </a:spcBef>
                        <a:spcAft>
                          <a:spcPts val="0"/>
                        </a:spcAft>
                      </a:pPr>
                      <a:r>
                        <a:rPr lang="en-US" sz="1600" dirty="0">
                          <a:effectLst/>
                          <a:latin typeface="Calibri" panose="020F0502020204030204" pitchFamily="34" charset="0"/>
                        </a:rPr>
                        <a:t>8</a:t>
                      </a:r>
                      <a:endParaRPr lang="en-US" sz="1600" dirty="0">
                        <a:effectLst/>
                        <a:latin typeface="Calibri" panose="020F0502020204030204" pitchFamily="34" charset="0"/>
                        <a:ea typeface="Times New Roman" panose="02020603050405020304" pitchFamily="18" charset="0"/>
                      </a:endParaRPr>
                    </a:p>
                  </a:txBody>
                  <a:tcPr marL="68580" marR="68580" marT="0" marB="0" anchor="b"/>
                </a:tc>
              </a:tr>
              <a:tr h="275263">
                <a:tc>
                  <a:txBody>
                    <a:bodyPr/>
                    <a:lstStyle/>
                    <a:p>
                      <a:pPr marL="0" marR="0">
                        <a:spcBef>
                          <a:spcPts val="0"/>
                        </a:spcBef>
                        <a:spcAft>
                          <a:spcPts val="0"/>
                        </a:spcAft>
                      </a:pPr>
                      <a:r>
                        <a:rPr lang="en-US" sz="1600">
                          <a:effectLst/>
                          <a:latin typeface="Calibri" panose="020F0502020204030204" pitchFamily="34" charset="0"/>
                        </a:rPr>
                        <a:t>Mthatha</a:t>
                      </a:r>
                      <a:endParaRPr lang="en-US" sz="1600">
                        <a:effectLst/>
                        <a:latin typeface="Calibri" panose="020F0502020204030204" pitchFamily="34" charset="0"/>
                        <a:ea typeface="Times New Roman" panose="02020603050405020304" pitchFamily="18" charset="0"/>
                      </a:endParaRPr>
                    </a:p>
                  </a:txBody>
                  <a:tcPr marL="68580" marR="68580" marT="0" marB="0" anchor="b"/>
                </a:tc>
                <a:tc>
                  <a:txBody>
                    <a:bodyPr/>
                    <a:lstStyle/>
                    <a:p>
                      <a:pPr marL="0" marR="0" algn="r">
                        <a:spcBef>
                          <a:spcPts val="0"/>
                        </a:spcBef>
                        <a:spcAft>
                          <a:spcPts val="0"/>
                        </a:spcAft>
                      </a:pPr>
                      <a:r>
                        <a:rPr lang="en-US" sz="1600">
                          <a:effectLst/>
                          <a:latin typeface="Calibri" panose="020F0502020204030204" pitchFamily="34" charset="0"/>
                        </a:rPr>
                        <a:t>0</a:t>
                      </a:r>
                      <a:endParaRPr lang="en-US" sz="1600">
                        <a:effectLst/>
                        <a:latin typeface="Calibri" panose="020F0502020204030204" pitchFamily="34" charset="0"/>
                        <a:ea typeface="Times New Roman" panose="02020603050405020304" pitchFamily="18" charset="0"/>
                      </a:endParaRPr>
                    </a:p>
                  </a:txBody>
                  <a:tcPr marL="68580" marR="68580" marT="0" marB="0" anchor="b"/>
                </a:tc>
                <a:tc>
                  <a:txBody>
                    <a:bodyPr/>
                    <a:lstStyle/>
                    <a:p>
                      <a:pPr marL="0" marR="0" algn="r">
                        <a:spcBef>
                          <a:spcPts val="0"/>
                        </a:spcBef>
                        <a:spcAft>
                          <a:spcPts val="0"/>
                        </a:spcAft>
                      </a:pPr>
                      <a:r>
                        <a:rPr lang="en-US" sz="1600">
                          <a:effectLst/>
                          <a:latin typeface="Calibri" panose="020F0502020204030204" pitchFamily="34" charset="0"/>
                        </a:rPr>
                        <a:t>0</a:t>
                      </a:r>
                      <a:endParaRPr lang="en-US" sz="1600">
                        <a:effectLst/>
                        <a:latin typeface="Calibri" panose="020F0502020204030204" pitchFamily="34" charset="0"/>
                        <a:ea typeface="Times New Roman" panose="02020603050405020304" pitchFamily="18" charset="0"/>
                      </a:endParaRPr>
                    </a:p>
                  </a:txBody>
                  <a:tcPr marL="68580" marR="68580" marT="0" marB="0" anchor="b"/>
                </a:tc>
                <a:tc>
                  <a:txBody>
                    <a:bodyPr/>
                    <a:lstStyle/>
                    <a:p>
                      <a:pPr marL="0" marR="0" algn="r">
                        <a:spcBef>
                          <a:spcPts val="0"/>
                        </a:spcBef>
                        <a:spcAft>
                          <a:spcPts val="0"/>
                        </a:spcAft>
                      </a:pPr>
                      <a:r>
                        <a:rPr lang="en-US" sz="1600">
                          <a:effectLst/>
                          <a:latin typeface="Calibri" panose="020F0502020204030204" pitchFamily="34" charset="0"/>
                        </a:rPr>
                        <a:t>0</a:t>
                      </a:r>
                      <a:endParaRPr lang="en-US" sz="1600">
                        <a:effectLst/>
                        <a:latin typeface="Calibri" panose="020F0502020204030204" pitchFamily="34" charset="0"/>
                        <a:ea typeface="Times New Roman" panose="02020603050405020304" pitchFamily="18" charset="0"/>
                      </a:endParaRPr>
                    </a:p>
                  </a:txBody>
                  <a:tcPr marL="68580" marR="68580" marT="0" marB="0" anchor="b"/>
                </a:tc>
                <a:tc>
                  <a:txBody>
                    <a:bodyPr/>
                    <a:lstStyle/>
                    <a:p>
                      <a:pPr marL="0" marR="0" algn="r">
                        <a:spcBef>
                          <a:spcPts val="0"/>
                        </a:spcBef>
                        <a:spcAft>
                          <a:spcPts val="0"/>
                        </a:spcAft>
                      </a:pPr>
                      <a:r>
                        <a:rPr lang="en-US" sz="1600">
                          <a:effectLst/>
                          <a:latin typeface="Calibri" panose="020F0502020204030204" pitchFamily="34" charset="0"/>
                        </a:rPr>
                        <a:t>0</a:t>
                      </a:r>
                      <a:endParaRPr lang="en-US" sz="1600">
                        <a:effectLst/>
                        <a:latin typeface="Calibri" panose="020F0502020204030204" pitchFamily="34" charset="0"/>
                        <a:ea typeface="Times New Roman" panose="02020603050405020304" pitchFamily="18" charset="0"/>
                      </a:endParaRPr>
                    </a:p>
                  </a:txBody>
                  <a:tcPr marL="68580" marR="68580" marT="0" marB="0" anchor="b"/>
                </a:tc>
                <a:tc>
                  <a:txBody>
                    <a:bodyPr/>
                    <a:lstStyle/>
                    <a:p>
                      <a:pPr marL="0" marR="0" algn="r">
                        <a:spcBef>
                          <a:spcPts val="0"/>
                        </a:spcBef>
                        <a:spcAft>
                          <a:spcPts val="0"/>
                        </a:spcAft>
                      </a:pPr>
                      <a:r>
                        <a:rPr lang="en-US" sz="1600">
                          <a:effectLst/>
                          <a:latin typeface="Calibri" panose="020F0502020204030204" pitchFamily="34" charset="0"/>
                        </a:rPr>
                        <a:t>0</a:t>
                      </a:r>
                      <a:endParaRPr lang="en-US" sz="1600">
                        <a:effectLst/>
                        <a:latin typeface="Calibri" panose="020F0502020204030204" pitchFamily="34" charset="0"/>
                        <a:ea typeface="Times New Roman" panose="02020603050405020304" pitchFamily="18" charset="0"/>
                      </a:endParaRPr>
                    </a:p>
                  </a:txBody>
                  <a:tcPr marL="68580" marR="68580" marT="0" marB="0" anchor="b"/>
                </a:tc>
                <a:tc>
                  <a:txBody>
                    <a:bodyPr/>
                    <a:lstStyle/>
                    <a:p>
                      <a:pPr marL="0" marR="0" algn="r">
                        <a:spcBef>
                          <a:spcPts val="0"/>
                        </a:spcBef>
                        <a:spcAft>
                          <a:spcPts val="0"/>
                        </a:spcAft>
                      </a:pPr>
                      <a:r>
                        <a:rPr lang="en-US" sz="1600">
                          <a:effectLst/>
                          <a:latin typeface="Calibri" panose="020F0502020204030204" pitchFamily="34" charset="0"/>
                        </a:rPr>
                        <a:t>0</a:t>
                      </a:r>
                      <a:endParaRPr lang="en-US" sz="1600">
                        <a:effectLst/>
                        <a:latin typeface="Calibri" panose="020F0502020204030204" pitchFamily="34" charset="0"/>
                        <a:ea typeface="Times New Roman" panose="02020603050405020304" pitchFamily="18" charset="0"/>
                      </a:endParaRPr>
                    </a:p>
                  </a:txBody>
                  <a:tcPr marL="68580" marR="68580" marT="0" marB="0" anchor="b"/>
                </a:tc>
                <a:tc>
                  <a:txBody>
                    <a:bodyPr/>
                    <a:lstStyle/>
                    <a:p>
                      <a:pPr marL="0" marR="0" algn="r">
                        <a:spcBef>
                          <a:spcPts val="0"/>
                        </a:spcBef>
                        <a:spcAft>
                          <a:spcPts val="0"/>
                        </a:spcAft>
                      </a:pPr>
                      <a:r>
                        <a:rPr lang="en-US" sz="1600">
                          <a:effectLst/>
                          <a:latin typeface="Calibri" panose="020F0502020204030204" pitchFamily="34" charset="0"/>
                        </a:rPr>
                        <a:t>0</a:t>
                      </a:r>
                      <a:endParaRPr lang="en-US" sz="1600">
                        <a:effectLst/>
                        <a:latin typeface="Calibri" panose="020F0502020204030204" pitchFamily="34" charset="0"/>
                        <a:ea typeface="Times New Roman" panose="02020603050405020304" pitchFamily="18" charset="0"/>
                      </a:endParaRPr>
                    </a:p>
                  </a:txBody>
                  <a:tcPr marL="68580" marR="68580" marT="0" marB="0" anchor="b"/>
                </a:tc>
                <a:tc>
                  <a:txBody>
                    <a:bodyPr/>
                    <a:lstStyle/>
                    <a:p>
                      <a:pPr marL="0" marR="0" algn="r">
                        <a:spcBef>
                          <a:spcPts val="0"/>
                        </a:spcBef>
                        <a:spcAft>
                          <a:spcPts val="0"/>
                        </a:spcAft>
                      </a:pPr>
                      <a:r>
                        <a:rPr lang="en-US" sz="1600" dirty="0">
                          <a:effectLst/>
                          <a:latin typeface="Calibri" panose="020F0502020204030204" pitchFamily="34" charset="0"/>
                        </a:rPr>
                        <a:t>0</a:t>
                      </a:r>
                      <a:endParaRPr lang="en-US" sz="1600" dirty="0">
                        <a:effectLst/>
                        <a:latin typeface="Calibri" panose="020F0502020204030204" pitchFamily="34" charset="0"/>
                        <a:ea typeface="Times New Roman" panose="02020603050405020304" pitchFamily="18" charset="0"/>
                      </a:endParaRPr>
                    </a:p>
                  </a:txBody>
                  <a:tcPr marL="68580" marR="68580" marT="0" marB="0" anchor="b"/>
                </a:tc>
              </a:tr>
              <a:tr h="289026">
                <a:tc>
                  <a:txBody>
                    <a:bodyPr/>
                    <a:lstStyle/>
                    <a:p>
                      <a:pPr marL="0" marR="0">
                        <a:spcBef>
                          <a:spcPts val="0"/>
                        </a:spcBef>
                        <a:spcAft>
                          <a:spcPts val="0"/>
                        </a:spcAft>
                      </a:pPr>
                      <a:r>
                        <a:rPr lang="en-US" sz="1600">
                          <a:effectLst/>
                          <a:latin typeface="Calibri" panose="020F0502020204030204" pitchFamily="34" charset="0"/>
                        </a:rPr>
                        <a:t>Total</a:t>
                      </a:r>
                      <a:endParaRPr lang="en-US" sz="1600">
                        <a:effectLst/>
                        <a:latin typeface="Calibri" panose="020F0502020204030204" pitchFamily="34" charset="0"/>
                        <a:ea typeface="Times New Roman" panose="02020603050405020304" pitchFamily="18" charset="0"/>
                      </a:endParaRPr>
                    </a:p>
                  </a:txBody>
                  <a:tcPr marL="68580" marR="68580" marT="0" marB="0" anchor="b"/>
                </a:tc>
                <a:tc>
                  <a:txBody>
                    <a:bodyPr/>
                    <a:lstStyle/>
                    <a:p>
                      <a:pPr marL="0" marR="0" algn="r">
                        <a:spcBef>
                          <a:spcPts val="0"/>
                        </a:spcBef>
                        <a:spcAft>
                          <a:spcPts val="0"/>
                        </a:spcAft>
                      </a:pPr>
                      <a:r>
                        <a:rPr lang="en-US" sz="1600">
                          <a:effectLst/>
                          <a:latin typeface="Calibri" panose="020F0502020204030204" pitchFamily="34" charset="0"/>
                        </a:rPr>
                        <a:t>13</a:t>
                      </a:r>
                      <a:endParaRPr lang="en-US" sz="1600">
                        <a:effectLst/>
                        <a:latin typeface="Calibri" panose="020F0502020204030204" pitchFamily="34" charset="0"/>
                        <a:ea typeface="Times New Roman" panose="02020603050405020304" pitchFamily="18" charset="0"/>
                      </a:endParaRPr>
                    </a:p>
                  </a:txBody>
                  <a:tcPr marL="68580" marR="68580" marT="0" marB="0" anchor="b"/>
                </a:tc>
                <a:tc>
                  <a:txBody>
                    <a:bodyPr/>
                    <a:lstStyle/>
                    <a:p>
                      <a:pPr marL="0" marR="0" algn="r">
                        <a:spcBef>
                          <a:spcPts val="0"/>
                        </a:spcBef>
                        <a:spcAft>
                          <a:spcPts val="0"/>
                        </a:spcAft>
                      </a:pPr>
                      <a:r>
                        <a:rPr lang="en-US" sz="1600">
                          <a:effectLst/>
                          <a:latin typeface="Calibri" panose="020F0502020204030204" pitchFamily="34" charset="0"/>
                        </a:rPr>
                        <a:t>15</a:t>
                      </a:r>
                      <a:endParaRPr lang="en-US" sz="1600">
                        <a:effectLst/>
                        <a:latin typeface="Calibri" panose="020F0502020204030204" pitchFamily="34" charset="0"/>
                        <a:ea typeface="Times New Roman" panose="02020603050405020304" pitchFamily="18" charset="0"/>
                      </a:endParaRPr>
                    </a:p>
                  </a:txBody>
                  <a:tcPr marL="68580" marR="68580" marT="0" marB="0" anchor="b"/>
                </a:tc>
                <a:tc>
                  <a:txBody>
                    <a:bodyPr/>
                    <a:lstStyle/>
                    <a:p>
                      <a:pPr marL="0" marR="0" algn="r">
                        <a:spcBef>
                          <a:spcPts val="0"/>
                        </a:spcBef>
                        <a:spcAft>
                          <a:spcPts val="0"/>
                        </a:spcAft>
                      </a:pPr>
                      <a:r>
                        <a:rPr lang="en-US" sz="1600">
                          <a:effectLst/>
                          <a:latin typeface="Calibri" panose="020F0502020204030204" pitchFamily="34" charset="0"/>
                        </a:rPr>
                        <a:t>12</a:t>
                      </a:r>
                      <a:endParaRPr lang="en-US" sz="1600">
                        <a:effectLst/>
                        <a:latin typeface="Calibri" panose="020F0502020204030204" pitchFamily="34" charset="0"/>
                        <a:ea typeface="Times New Roman" panose="02020603050405020304" pitchFamily="18" charset="0"/>
                      </a:endParaRPr>
                    </a:p>
                  </a:txBody>
                  <a:tcPr marL="68580" marR="68580" marT="0" marB="0" anchor="b"/>
                </a:tc>
                <a:tc>
                  <a:txBody>
                    <a:bodyPr/>
                    <a:lstStyle/>
                    <a:p>
                      <a:pPr marL="0" marR="0" algn="r">
                        <a:spcBef>
                          <a:spcPts val="0"/>
                        </a:spcBef>
                        <a:spcAft>
                          <a:spcPts val="0"/>
                        </a:spcAft>
                      </a:pPr>
                      <a:r>
                        <a:rPr lang="en-US" sz="1600">
                          <a:effectLst/>
                          <a:latin typeface="Calibri" panose="020F0502020204030204" pitchFamily="34" charset="0"/>
                        </a:rPr>
                        <a:t>18</a:t>
                      </a:r>
                      <a:endParaRPr lang="en-US" sz="1600">
                        <a:effectLst/>
                        <a:latin typeface="Calibri" panose="020F0502020204030204" pitchFamily="34" charset="0"/>
                        <a:ea typeface="Times New Roman" panose="02020603050405020304" pitchFamily="18" charset="0"/>
                      </a:endParaRPr>
                    </a:p>
                  </a:txBody>
                  <a:tcPr marL="68580" marR="68580" marT="0" marB="0" anchor="b"/>
                </a:tc>
                <a:tc>
                  <a:txBody>
                    <a:bodyPr/>
                    <a:lstStyle/>
                    <a:p>
                      <a:pPr marL="0" marR="0" algn="r">
                        <a:spcBef>
                          <a:spcPts val="0"/>
                        </a:spcBef>
                        <a:spcAft>
                          <a:spcPts val="0"/>
                        </a:spcAft>
                      </a:pPr>
                      <a:r>
                        <a:rPr lang="en-US" sz="1600">
                          <a:effectLst/>
                          <a:latin typeface="Calibri" panose="020F0502020204030204" pitchFamily="34" charset="0"/>
                        </a:rPr>
                        <a:t>29</a:t>
                      </a:r>
                      <a:endParaRPr lang="en-US" sz="1600">
                        <a:effectLst/>
                        <a:latin typeface="Calibri" panose="020F0502020204030204" pitchFamily="34" charset="0"/>
                        <a:ea typeface="Times New Roman" panose="02020603050405020304" pitchFamily="18" charset="0"/>
                      </a:endParaRPr>
                    </a:p>
                  </a:txBody>
                  <a:tcPr marL="68580" marR="68580" marT="0" marB="0" anchor="b"/>
                </a:tc>
                <a:tc>
                  <a:txBody>
                    <a:bodyPr/>
                    <a:lstStyle/>
                    <a:p>
                      <a:pPr marL="0" marR="0" algn="r">
                        <a:spcBef>
                          <a:spcPts val="0"/>
                        </a:spcBef>
                        <a:spcAft>
                          <a:spcPts val="0"/>
                        </a:spcAft>
                      </a:pPr>
                      <a:r>
                        <a:rPr lang="en-US" sz="1600">
                          <a:effectLst/>
                          <a:latin typeface="Calibri" panose="020F0502020204030204" pitchFamily="34" charset="0"/>
                        </a:rPr>
                        <a:t>23</a:t>
                      </a:r>
                      <a:endParaRPr lang="en-US" sz="1600">
                        <a:effectLst/>
                        <a:latin typeface="Calibri" panose="020F0502020204030204" pitchFamily="34" charset="0"/>
                        <a:ea typeface="Times New Roman" panose="02020603050405020304" pitchFamily="18" charset="0"/>
                      </a:endParaRPr>
                    </a:p>
                  </a:txBody>
                  <a:tcPr marL="68580" marR="68580" marT="0" marB="0" anchor="b"/>
                </a:tc>
                <a:tc>
                  <a:txBody>
                    <a:bodyPr/>
                    <a:lstStyle/>
                    <a:p>
                      <a:pPr marL="0" marR="0" algn="r">
                        <a:spcBef>
                          <a:spcPts val="0"/>
                        </a:spcBef>
                        <a:spcAft>
                          <a:spcPts val="0"/>
                        </a:spcAft>
                      </a:pPr>
                      <a:r>
                        <a:rPr lang="en-US" sz="1600" dirty="0">
                          <a:effectLst/>
                          <a:latin typeface="Calibri" panose="020F0502020204030204" pitchFamily="34" charset="0"/>
                        </a:rPr>
                        <a:t>21</a:t>
                      </a:r>
                      <a:endParaRPr lang="en-US" sz="1600" dirty="0">
                        <a:effectLst/>
                        <a:latin typeface="Calibri" panose="020F0502020204030204" pitchFamily="34" charset="0"/>
                        <a:ea typeface="Times New Roman" panose="02020603050405020304" pitchFamily="18" charset="0"/>
                      </a:endParaRPr>
                    </a:p>
                  </a:txBody>
                  <a:tcPr marL="68580" marR="68580" marT="0" marB="0" anchor="b"/>
                </a:tc>
                <a:tc>
                  <a:txBody>
                    <a:bodyPr/>
                    <a:lstStyle/>
                    <a:p>
                      <a:pPr marL="0" marR="0" algn="r">
                        <a:spcBef>
                          <a:spcPts val="0"/>
                        </a:spcBef>
                        <a:spcAft>
                          <a:spcPts val="0"/>
                        </a:spcAft>
                      </a:pPr>
                      <a:r>
                        <a:rPr lang="en-US" sz="1600" dirty="0">
                          <a:effectLst/>
                          <a:latin typeface="Calibri" panose="020F0502020204030204" pitchFamily="34" charset="0"/>
                        </a:rPr>
                        <a:t>134</a:t>
                      </a:r>
                      <a:endParaRPr lang="en-US" sz="1600" dirty="0">
                        <a:effectLst/>
                        <a:latin typeface="Calibri" panose="020F0502020204030204" pitchFamily="34" charset="0"/>
                        <a:ea typeface="Times New Roman" panose="02020603050405020304" pitchFamily="18" charset="0"/>
                      </a:endParaRPr>
                    </a:p>
                  </a:txBody>
                  <a:tcPr marL="68580" marR="68580" marT="0" marB="0" anchor="b"/>
                </a:tc>
              </a:tr>
            </a:tbl>
          </a:graphicData>
        </a:graphic>
      </p:graphicFrame>
    </p:spTree>
    <p:extLst>
      <p:ext uri="{BB962C8B-B14F-4D97-AF65-F5344CB8AC3E}">
        <p14:creationId xmlns:p14="http://schemas.microsoft.com/office/powerpoint/2010/main" xmlns="" val="12282350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121987" y="137789"/>
            <a:ext cx="8900026" cy="475988"/>
          </a:xfrm>
          <a:solidFill>
            <a:srgbClr val="FFC000"/>
          </a:solidFill>
        </p:spPr>
        <p:txBody>
          <a:bodyPr/>
          <a:lstStyle/>
          <a:p>
            <a:pPr eaLnBrk="1" hangingPunct="1"/>
            <a:r>
              <a:rPr lang="en-US" sz="3200" b="1" dirty="0" smtClean="0">
                <a:latin typeface="Calibri" pitchFamily="34" charset="0"/>
                <a:cs typeface="Calibri" pitchFamily="34" charset="0"/>
              </a:rPr>
              <a:t/>
            </a:r>
            <a:br>
              <a:rPr lang="en-US" sz="3200" b="1" dirty="0" smtClean="0">
                <a:latin typeface="Calibri" pitchFamily="34" charset="0"/>
                <a:cs typeface="Calibri" pitchFamily="34" charset="0"/>
              </a:rPr>
            </a:br>
            <a:r>
              <a:rPr lang="en-GB" sz="2400" b="1" dirty="0" smtClean="0">
                <a:latin typeface="Calibri" panose="020F0502020204030204" pitchFamily="34" charset="0"/>
              </a:rPr>
              <a:t>The scope of work</a:t>
            </a:r>
            <a:r>
              <a:rPr lang="en-US" sz="2400" b="1" u="sng" dirty="0" smtClean="0">
                <a:latin typeface="Calibri" pitchFamily="34" charset="0"/>
                <a:cs typeface="Calibri" pitchFamily="34" charset="0"/>
              </a:rPr>
              <a:t/>
            </a:r>
            <a:br>
              <a:rPr lang="en-US" sz="2400" b="1" u="sng" dirty="0" smtClean="0">
                <a:latin typeface="Calibri" pitchFamily="34" charset="0"/>
                <a:cs typeface="Calibri" pitchFamily="34" charset="0"/>
              </a:rPr>
            </a:br>
            <a:endParaRPr lang="en-US" sz="2400" b="1" dirty="0" smtClean="0">
              <a:latin typeface="Calibri" panose="020F0502020204030204" pitchFamily="34" charset="0"/>
              <a:cs typeface="Arial" charset="0"/>
            </a:endParaRPr>
          </a:p>
        </p:txBody>
      </p:sp>
      <p:sp>
        <p:nvSpPr>
          <p:cNvPr id="2" name="Content Placeholder 1"/>
          <p:cNvSpPr>
            <a:spLocks noGrp="1"/>
          </p:cNvSpPr>
          <p:nvPr>
            <p:ph idx="1"/>
          </p:nvPr>
        </p:nvSpPr>
        <p:spPr>
          <a:xfrm>
            <a:off x="685800" y="851771"/>
            <a:ext cx="7772400" cy="5258758"/>
          </a:xfrm>
        </p:spPr>
        <p:txBody>
          <a:bodyPr/>
          <a:lstStyle/>
          <a:p>
            <a:endParaRPr lang="en-ZA" sz="1800" dirty="0" smtClean="0">
              <a:latin typeface="Calibri" pitchFamily="34" charset="0"/>
              <a:cs typeface="Calibri" pitchFamily="34" charset="0"/>
            </a:endParaRPr>
          </a:p>
          <a:p>
            <a:pPr marL="0" indent="0">
              <a:buNone/>
            </a:pPr>
            <a:r>
              <a:rPr lang="en-ZA" sz="2400" dirty="0">
                <a:latin typeface="Calibri" pitchFamily="34" charset="0"/>
                <a:cs typeface="Calibri" pitchFamily="34" charset="0"/>
              </a:rPr>
              <a:t>	</a:t>
            </a:r>
            <a:r>
              <a:rPr lang="en-ZA" sz="2400" dirty="0" smtClean="0">
                <a:latin typeface="Calibri" pitchFamily="34" charset="0"/>
                <a:cs typeface="Calibri" pitchFamily="34" charset="0"/>
              </a:rPr>
              <a:t> </a:t>
            </a:r>
            <a:endParaRPr lang="en-ZA" sz="2400" dirty="0">
              <a:latin typeface="Calibri" pitchFamily="34" charset="0"/>
              <a:cs typeface="Calibri" pitchFamily="34" charset="0"/>
            </a:endParaRPr>
          </a:p>
        </p:txBody>
      </p:sp>
      <p:sp>
        <p:nvSpPr>
          <p:cNvPr id="26629"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7002903-09A7-482C-8BBF-91F6F035FE36}" type="slidenum">
              <a:rPr lang="en-US" smtClean="0">
                <a:solidFill>
                  <a:srgbClr val="000000"/>
                </a:solidFill>
              </a:rPr>
              <a:pPr eaLnBrk="1" hangingPunct="1"/>
              <a:t>11</a:t>
            </a:fld>
            <a:endParaRPr lang="en-US" smtClean="0">
              <a:solidFill>
                <a:srgbClr val="000000"/>
              </a:solidFill>
            </a:endParaRPr>
          </a:p>
        </p:txBody>
      </p:sp>
      <p:sp>
        <p:nvSpPr>
          <p:cNvPr id="26628" name="Rectangle 3"/>
          <p:cNvSpPr>
            <a:spLocks noChangeArrowheads="1"/>
          </p:cNvSpPr>
          <p:nvPr/>
        </p:nvSpPr>
        <p:spPr bwMode="auto">
          <a:xfrm>
            <a:off x="2286000" y="2828925"/>
            <a:ext cx="4572000" cy="3143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defTabSz="914400" fontAlgn="base">
              <a:lnSpc>
                <a:spcPct val="80000"/>
              </a:lnSpc>
              <a:spcBef>
                <a:spcPct val="0"/>
              </a:spcBef>
              <a:spcAft>
                <a:spcPct val="0"/>
              </a:spcAft>
            </a:pPr>
            <a:r>
              <a:rPr lang="en-US">
                <a:solidFill>
                  <a:srgbClr val="000000"/>
                </a:solidFill>
                <a:latin typeface="Arial" charset="0"/>
                <a:cs typeface="Arial" charset="0"/>
              </a:rPr>
              <a:t>.</a:t>
            </a: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6414457" y="6125686"/>
            <a:ext cx="1614727" cy="56475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graphicFrame>
        <p:nvGraphicFramePr>
          <p:cNvPr id="3" name="Table 2"/>
          <p:cNvGraphicFramePr>
            <a:graphicFrameLocks noGrp="1"/>
          </p:cNvGraphicFramePr>
          <p:nvPr>
            <p:extLst>
              <p:ext uri="{D42A27DB-BD31-4B8C-83A1-F6EECF244321}">
                <p14:modId xmlns:p14="http://schemas.microsoft.com/office/powerpoint/2010/main" xmlns="" val="625214298"/>
              </p:ext>
            </p:extLst>
          </p:nvPr>
        </p:nvGraphicFramePr>
        <p:xfrm>
          <a:off x="121987" y="648987"/>
          <a:ext cx="8900026" cy="5086062"/>
        </p:xfrm>
        <a:graphic>
          <a:graphicData uri="http://schemas.openxmlformats.org/drawingml/2006/table">
            <a:tbl>
              <a:tblPr firstRow="1" firstCol="1" bandRow="1">
                <a:tableStyleId>{5C22544A-7EE6-4342-B048-85BDC9FD1C3A}</a:tableStyleId>
              </a:tblPr>
              <a:tblGrid>
                <a:gridCol w="1867234"/>
                <a:gridCol w="2446421"/>
                <a:gridCol w="2490797"/>
                <a:gridCol w="2095574"/>
              </a:tblGrid>
              <a:tr h="328133">
                <a:tc gridSpan="3">
                  <a:txBody>
                    <a:bodyPr/>
                    <a:lstStyle/>
                    <a:p>
                      <a:pPr marL="0" marR="0">
                        <a:spcBef>
                          <a:spcPts val="0"/>
                        </a:spcBef>
                        <a:spcAft>
                          <a:spcPts val="0"/>
                        </a:spcAft>
                      </a:pPr>
                      <a:r>
                        <a:rPr lang="en-US" sz="2000" dirty="0">
                          <a:solidFill>
                            <a:schemeClr val="tx1"/>
                          </a:solidFill>
                          <a:effectLst/>
                          <a:latin typeface="Calibri" panose="020F0502020204030204" pitchFamily="34" charset="0"/>
                        </a:rPr>
                        <a:t>Table 1.2. Properties and logged calls per region</a:t>
                      </a:r>
                      <a:endParaRPr lang="en-US" sz="2000" dirty="0">
                        <a:solidFill>
                          <a:schemeClr val="tx1"/>
                        </a:solidFill>
                        <a:effectLst/>
                        <a:latin typeface="Calibri" panose="020F0502020204030204" pitchFamily="34" charset="0"/>
                        <a:ea typeface="Times New Roman" panose="02020603050405020304" pitchFamily="18" charset="0"/>
                      </a:endParaRPr>
                    </a:p>
                  </a:txBody>
                  <a:tcPr marL="68580" marR="68580" marT="0" marB="0" anchor="b"/>
                </a:tc>
                <a:tc hMerge="1">
                  <a:txBody>
                    <a:bodyPr/>
                    <a:lstStyle/>
                    <a:p>
                      <a:endParaRPr lang="en-US"/>
                    </a:p>
                  </a:txBody>
                  <a:tcPr/>
                </a:tc>
                <a:tc hMerge="1">
                  <a:txBody>
                    <a:bodyPr/>
                    <a:lstStyle/>
                    <a:p>
                      <a:endParaRPr lang="en-US"/>
                    </a:p>
                  </a:txBody>
                  <a:tcPr/>
                </a:tc>
                <a:tc>
                  <a:txBody>
                    <a:bodyPr/>
                    <a:lstStyle/>
                    <a:p>
                      <a:endParaRPr lang="en-US" sz="2000">
                        <a:effectLst/>
                        <a:latin typeface="Calibri" panose="020F0502020204030204" pitchFamily="34" charset="0"/>
                      </a:endParaRPr>
                    </a:p>
                  </a:txBody>
                  <a:tcPr marL="68580" marR="68580" marT="0" marB="0" anchor="b"/>
                </a:tc>
              </a:tr>
              <a:tr h="820333">
                <a:tc>
                  <a:txBody>
                    <a:bodyPr/>
                    <a:lstStyle/>
                    <a:p>
                      <a:pPr marL="0" marR="0">
                        <a:spcBef>
                          <a:spcPts val="0"/>
                        </a:spcBef>
                        <a:spcAft>
                          <a:spcPts val="0"/>
                        </a:spcAft>
                      </a:pPr>
                      <a:r>
                        <a:rPr lang="en-US" sz="2000" b="1" dirty="0">
                          <a:solidFill>
                            <a:schemeClr val="tx1"/>
                          </a:solidFill>
                          <a:effectLst/>
                          <a:latin typeface="Calibri" panose="020F0502020204030204" pitchFamily="34" charset="0"/>
                        </a:rPr>
                        <a:t>Region</a:t>
                      </a:r>
                      <a:endParaRPr lang="en-US" sz="2000" b="1" dirty="0">
                        <a:solidFill>
                          <a:schemeClr val="tx1"/>
                        </a:solidFill>
                        <a:effectLst/>
                        <a:latin typeface="Calibri" panose="020F0502020204030204" pitchFamily="34" charset="0"/>
                        <a:ea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2000" b="1" dirty="0">
                          <a:effectLst/>
                          <a:latin typeface="Calibri" panose="020F0502020204030204" pitchFamily="34" charset="0"/>
                        </a:rPr>
                        <a:t>Properties without land parcels</a:t>
                      </a:r>
                      <a:endParaRPr lang="en-US" sz="2000" b="1" dirty="0">
                        <a:effectLst/>
                        <a:latin typeface="Calibri" panose="020F0502020204030204" pitchFamily="34" charset="0"/>
                        <a:ea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2000" b="1" dirty="0">
                          <a:effectLst/>
                          <a:latin typeface="Calibri" panose="020F0502020204030204" pitchFamily="34" charset="0"/>
                        </a:rPr>
                        <a:t>Average Breakdowns reported per year</a:t>
                      </a:r>
                      <a:endParaRPr lang="en-US" sz="2000" b="1" dirty="0">
                        <a:effectLst/>
                        <a:latin typeface="Calibri" panose="020F0502020204030204" pitchFamily="34" charset="0"/>
                        <a:ea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2000" b="1" dirty="0">
                          <a:effectLst/>
                          <a:latin typeface="Calibri" panose="020F0502020204030204" pitchFamily="34" charset="0"/>
                        </a:rPr>
                        <a:t>No. of Water Plants</a:t>
                      </a:r>
                      <a:endParaRPr lang="en-US" sz="2000" b="1" dirty="0">
                        <a:effectLst/>
                        <a:latin typeface="Calibri" panose="020F0502020204030204" pitchFamily="34" charset="0"/>
                        <a:ea typeface="Times New Roman" panose="02020603050405020304" pitchFamily="18" charset="0"/>
                      </a:endParaRPr>
                    </a:p>
                  </a:txBody>
                  <a:tcPr marL="68580" marR="68580" marT="0" marB="0" anchor="b"/>
                </a:tc>
              </a:tr>
              <a:tr h="328133">
                <a:tc>
                  <a:txBody>
                    <a:bodyPr/>
                    <a:lstStyle/>
                    <a:p>
                      <a:pPr marL="0" marR="0">
                        <a:spcBef>
                          <a:spcPts val="0"/>
                        </a:spcBef>
                        <a:spcAft>
                          <a:spcPts val="0"/>
                        </a:spcAft>
                      </a:pPr>
                      <a:r>
                        <a:rPr lang="en-US" sz="2000" dirty="0">
                          <a:solidFill>
                            <a:schemeClr val="tx1"/>
                          </a:solidFill>
                          <a:effectLst/>
                          <a:latin typeface="Calibri" panose="020F0502020204030204" pitchFamily="34" charset="0"/>
                        </a:rPr>
                        <a:t>Bloemfontein</a:t>
                      </a:r>
                      <a:endParaRPr lang="en-US" sz="2000" dirty="0">
                        <a:solidFill>
                          <a:schemeClr val="tx1"/>
                        </a:solidFill>
                        <a:effectLst/>
                        <a:latin typeface="Calibri" panose="020F0502020204030204" pitchFamily="34" charset="0"/>
                        <a:ea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2000">
                          <a:effectLst/>
                          <a:latin typeface="Calibri" panose="020F0502020204030204" pitchFamily="34" charset="0"/>
                        </a:rPr>
                        <a:t>9001</a:t>
                      </a:r>
                      <a:endParaRPr lang="en-US" sz="2000">
                        <a:effectLst/>
                        <a:latin typeface="Calibri" panose="020F0502020204030204" pitchFamily="34" charset="0"/>
                        <a:ea typeface="Times New Roman" panose="02020603050405020304" pitchFamily="18" charset="0"/>
                      </a:endParaRPr>
                    </a:p>
                  </a:txBody>
                  <a:tcPr marL="68580" marR="68580" marT="0" marB="0"/>
                </a:tc>
                <a:tc>
                  <a:txBody>
                    <a:bodyPr/>
                    <a:lstStyle/>
                    <a:p>
                      <a:pPr marL="0" marR="0" algn="r">
                        <a:spcBef>
                          <a:spcPts val="0"/>
                        </a:spcBef>
                        <a:spcAft>
                          <a:spcPts val="0"/>
                        </a:spcAft>
                      </a:pPr>
                      <a:r>
                        <a:rPr lang="en-US" sz="2000">
                          <a:effectLst/>
                          <a:latin typeface="Calibri" panose="020F0502020204030204" pitchFamily="34" charset="0"/>
                        </a:rPr>
                        <a:t>2198</a:t>
                      </a:r>
                      <a:endParaRPr lang="en-US" sz="2000">
                        <a:effectLst/>
                        <a:latin typeface="Calibri" panose="020F0502020204030204" pitchFamily="34" charset="0"/>
                        <a:ea typeface="Times New Roman" panose="02020603050405020304" pitchFamily="18" charset="0"/>
                      </a:endParaRPr>
                    </a:p>
                  </a:txBody>
                  <a:tcPr marL="68580" marR="68580" marT="0" marB="0" anchor="b"/>
                </a:tc>
                <a:tc>
                  <a:txBody>
                    <a:bodyPr/>
                    <a:lstStyle/>
                    <a:p>
                      <a:pPr marL="0" marR="0" algn="r">
                        <a:spcBef>
                          <a:spcPts val="0"/>
                        </a:spcBef>
                        <a:spcAft>
                          <a:spcPts val="0"/>
                        </a:spcAft>
                      </a:pPr>
                      <a:r>
                        <a:rPr lang="en-US" sz="2000">
                          <a:effectLst/>
                          <a:latin typeface="Calibri" panose="020F0502020204030204" pitchFamily="34" charset="0"/>
                        </a:rPr>
                        <a:t>7</a:t>
                      </a:r>
                      <a:endParaRPr lang="en-US" sz="2000">
                        <a:effectLst/>
                        <a:latin typeface="Calibri" panose="020F0502020204030204" pitchFamily="34" charset="0"/>
                        <a:ea typeface="Times New Roman" panose="02020603050405020304" pitchFamily="18" charset="0"/>
                      </a:endParaRPr>
                    </a:p>
                  </a:txBody>
                  <a:tcPr marL="68580" marR="68580" marT="0" marB="0" anchor="b"/>
                </a:tc>
              </a:tr>
              <a:tr h="328133">
                <a:tc>
                  <a:txBody>
                    <a:bodyPr/>
                    <a:lstStyle/>
                    <a:p>
                      <a:pPr marL="0" marR="0">
                        <a:spcBef>
                          <a:spcPts val="0"/>
                        </a:spcBef>
                        <a:spcAft>
                          <a:spcPts val="0"/>
                        </a:spcAft>
                      </a:pPr>
                      <a:r>
                        <a:rPr lang="en-US" sz="2000" dirty="0" smtClean="0">
                          <a:solidFill>
                            <a:schemeClr val="tx1"/>
                          </a:solidFill>
                          <a:effectLst/>
                          <a:latin typeface="Calibri" panose="020F0502020204030204" pitchFamily="34" charset="0"/>
                        </a:rPr>
                        <a:t>Cape Town</a:t>
                      </a:r>
                      <a:endParaRPr lang="en-US" sz="2000" dirty="0">
                        <a:solidFill>
                          <a:schemeClr val="tx1"/>
                        </a:solidFill>
                        <a:effectLst/>
                        <a:latin typeface="Calibri" panose="020F0502020204030204" pitchFamily="34" charset="0"/>
                        <a:ea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2000">
                          <a:effectLst/>
                          <a:latin typeface="Calibri" panose="020F0502020204030204" pitchFamily="34" charset="0"/>
                        </a:rPr>
                        <a:t>18000</a:t>
                      </a:r>
                      <a:endParaRPr lang="en-US" sz="2000">
                        <a:effectLst/>
                        <a:latin typeface="Calibri" panose="020F0502020204030204" pitchFamily="34" charset="0"/>
                        <a:ea typeface="Times New Roman" panose="02020603050405020304" pitchFamily="18" charset="0"/>
                      </a:endParaRPr>
                    </a:p>
                  </a:txBody>
                  <a:tcPr marL="68580" marR="68580" marT="0" marB="0"/>
                </a:tc>
                <a:tc>
                  <a:txBody>
                    <a:bodyPr/>
                    <a:lstStyle/>
                    <a:p>
                      <a:pPr marL="0" marR="0" algn="r">
                        <a:spcBef>
                          <a:spcPts val="0"/>
                        </a:spcBef>
                        <a:spcAft>
                          <a:spcPts val="0"/>
                        </a:spcAft>
                      </a:pPr>
                      <a:r>
                        <a:rPr lang="en-US" sz="2000">
                          <a:effectLst/>
                          <a:latin typeface="Calibri" panose="020F0502020204030204" pitchFamily="34" charset="0"/>
                        </a:rPr>
                        <a:t>29928</a:t>
                      </a:r>
                      <a:endParaRPr lang="en-US" sz="2000">
                        <a:effectLst/>
                        <a:latin typeface="Calibri" panose="020F0502020204030204" pitchFamily="34" charset="0"/>
                        <a:ea typeface="Times New Roman" panose="02020603050405020304" pitchFamily="18" charset="0"/>
                      </a:endParaRPr>
                    </a:p>
                  </a:txBody>
                  <a:tcPr marL="68580" marR="68580" marT="0" marB="0" anchor="b"/>
                </a:tc>
                <a:tc>
                  <a:txBody>
                    <a:bodyPr/>
                    <a:lstStyle/>
                    <a:p>
                      <a:pPr marL="0" marR="0" algn="r">
                        <a:spcBef>
                          <a:spcPts val="0"/>
                        </a:spcBef>
                        <a:spcAft>
                          <a:spcPts val="0"/>
                        </a:spcAft>
                      </a:pPr>
                      <a:r>
                        <a:rPr lang="en-US" sz="2000">
                          <a:effectLst/>
                          <a:latin typeface="Calibri" panose="020F0502020204030204" pitchFamily="34" charset="0"/>
                        </a:rPr>
                        <a:t>12</a:t>
                      </a:r>
                      <a:endParaRPr lang="en-US" sz="2000">
                        <a:effectLst/>
                        <a:latin typeface="Calibri" panose="020F0502020204030204" pitchFamily="34" charset="0"/>
                        <a:ea typeface="Times New Roman" panose="02020603050405020304" pitchFamily="18" charset="0"/>
                      </a:endParaRPr>
                    </a:p>
                  </a:txBody>
                  <a:tcPr marL="68580" marR="68580" marT="0" marB="0" anchor="b"/>
                </a:tc>
              </a:tr>
              <a:tr h="328133">
                <a:tc>
                  <a:txBody>
                    <a:bodyPr/>
                    <a:lstStyle/>
                    <a:p>
                      <a:pPr marL="0" marR="0">
                        <a:spcBef>
                          <a:spcPts val="0"/>
                        </a:spcBef>
                        <a:spcAft>
                          <a:spcPts val="0"/>
                        </a:spcAft>
                      </a:pPr>
                      <a:r>
                        <a:rPr lang="en-US" sz="2000" dirty="0">
                          <a:solidFill>
                            <a:schemeClr val="tx1"/>
                          </a:solidFill>
                          <a:effectLst/>
                          <a:latin typeface="Calibri" panose="020F0502020204030204" pitchFamily="34" charset="0"/>
                        </a:rPr>
                        <a:t>Durban</a:t>
                      </a:r>
                      <a:endParaRPr lang="en-US" sz="2000" dirty="0">
                        <a:solidFill>
                          <a:schemeClr val="tx1"/>
                        </a:solidFill>
                        <a:effectLst/>
                        <a:latin typeface="Calibri" panose="020F0502020204030204" pitchFamily="34" charset="0"/>
                        <a:ea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2000">
                          <a:effectLst/>
                          <a:latin typeface="Calibri" panose="020F0502020204030204" pitchFamily="34" charset="0"/>
                        </a:rPr>
                        <a:t>8977</a:t>
                      </a:r>
                      <a:endParaRPr lang="en-US" sz="2000">
                        <a:effectLst/>
                        <a:latin typeface="Calibri" panose="020F0502020204030204" pitchFamily="34" charset="0"/>
                        <a:ea typeface="Times New Roman" panose="02020603050405020304" pitchFamily="18" charset="0"/>
                      </a:endParaRPr>
                    </a:p>
                  </a:txBody>
                  <a:tcPr marL="68580" marR="68580" marT="0" marB="0"/>
                </a:tc>
                <a:tc>
                  <a:txBody>
                    <a:bodyPr/>
                    <a:lstStyle/>
                    <a:p>
                      <a:pPr marL="0" marR="0" algn="r">
                        <a:spcBef>
                          <a:spcPts val="0"/>
                        </a:spcBef>
                        <a:spcAft>
                          <a:spcPts val="0"/>
                        </a:spcAft>
                      </a:pPr>
                      <a:r>
                        <a:rPr lang="en-US" sz="2000">
                          <a:effectLst/>
                          <a:latin typeface="Calibri" panose="020F0502020204030204" pitchFamily="34" charset="0"/>
                        </a:rPr>
                        <a:t>17771</a:t>
                      </a:r>
                      <a:endParaRPr lang="en-US" sz="2000">
                        <a:effectLst/>
                        <a:latin typeface="Calibri" panose="020F0502020204030204" pitchFamily="34" charset="0"/>
                        <a:ea typeface="Times New Roman" panose="02020603050405020304" pitchFamily="18" charset="0"/>
                      </a:endParaRPr>
                    </a:p>
                  </a:txBody>
                  <a:tcPr marL="68580" marR="68580" marT="0" marB="0" anchor="b"/>
                </a:tc>
                <a:tc>
                  <a:txBody>
                    <a:bodyPr/>
                    <a:lstStyle/>
                    <a:p>
                      <a:pPr marL="0" marR="0" algn="r">
                        <a:spcBef>
                          <a:spcPts val="0"/>
                        </a:spcBef>
                        <a:spcAft>
                          <a:spcPts val="0"/>
                        </a:spcAft>
                      </a:pPr>
                      <a:r>
                        <a:rPr lang="en-US" sz="2000">
                          <a:effectLst/>
                          <a:latin typeface="Calibri" panose="020F0502020204030204" pitchFamily="34" charset="0"/>
                        </a:rPr>
                        <a:t>18</a:t>
                      </a:r>
                      <a:endParaRPr lang="en-US" sz="2000">
                        <a:effectLst/>
                        <a:latin typeface="Calibri" panose="020F0502020204030204" pitchFamily="34" charset="0"/>
                        <a:ea typeface="Times New Roman" panose="02020603050405020304" pitchFamily="18" charset="0"/>
                      </a:endParaRPr>
                    </a:p>
                  </a:txBody>
                  <a:tcPr marL="68580" marR="68580" marT="0" marB="0" anchor="b"/>
                </a:tc>
              </a:tr>
              <a:tr h="328133">
                <a:tc>
                  <a:txBody>
                    <a:bodyPr/>
                    <a:lstStyle/>
                    <a:p>
                      <a:pPr marL="0" marR="0">
                        <a:spcBef>
                          <a:spcPts val="0"/>
                        </a:spcBef>
                        <a:spcAft>
                          <a:spcPts val="0"/>
                        </a:spcAft>
                      </a:pPr>
                      <a:r>
                        <a:rPr lang="en-US" sz="2000" dirty="0">
                          <a:solidFill>
                            <a:schemeClr val="tx1"/>
                          </a:solidFill>
                          <a:effectLst/>
                          <a:latin typeface="Calibri" panose="020F0502020204030204" pitchFamily="34" charset="0"/>
                        </a:rPr>
                        <a:t>Port </a:t>
                      </a:r>
                      <a:r>
                        <a:rPr lang="en-US" sz="2000" dirty="0" err="1">
                          <a:solidFill>
                            <a:schemeClr val="tx1"/>
                          </a:solidFill>
                          <a:effectLst/>
                          <a:latin typeface="Calibri" panose="020F0502020204030204" pitchFamily="34" charset="0"/>
                        </a:rPr>
                        <a:t>Elizaberth</a:t>
                      </a:r>
                      <a:endParaRPr lang="en-US" sz="2000" dirty="0">
                        <a:solidFill>
                          <a:schemeClr val="tx1"/>
                        </a:solidFill>
                        <a:effectLst/>
                        <a:latin typeface="Calibri" panose="020F0502020204030204" pitchFamily="34" charset="0"/>
                        <a:ea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2000">
                          <a:effectLst/>
                          <a:latin typeface="Calibri" panose="020F0502020204030204" pitchFamily="34" charset="0"/>
                        </a:rPr>
                        <a:t>5276</a:t>
                      </a:r>
                      <a:endParaRPr lang="en-US" sz="2000">
                        <a:effectLst/>
                        <a:latin typeface="Calibri" panose="020F0502020204030204" pitchFamily="34" charset="0"/>
                        <a:ea typeface="Times New Roman" panose="02020603050405020304" pitchFamily="18" charset="0"/>
                      </a:endParaRPr>
                    </a:p>
                  </a:txBody>
                  <a:tcPr marL="68580" marR="68580" marT="0" marB="0"/>
                </a:tc>
                <a:tc>
                  <a:txBody>
                    <a:bodyPr/>
                    <a:lstStyle/>
                    <a:p>
                      <a:pPr marL="0" marR="0" algn="r">
                        <a:spcBef>
                          <a:spcPts val="0"/>
                        </a:spcBef>
                        <a:spcAft>
                          <a:spcPts val="0"/>
                        </a:spcAft>
                      </a:pPr>
                      <a:r>
                        <a:rPr lang="en-US" sz="2000" dirty="0">
                          <a:effectLst/>
                          <a:latin typeface="Calibri" panose="020F0502020204030204" pitchFamily="34" charset="0"/>
                        </a:rPr>
                        <a:t>5373</a:t>
                      </a:r>
                      <a:endParaRPr lang="en-US" sz="2000" dirty="0">
                        <a:effectLst/>
                        <a:latin typeface="Calibri" panose="020F0502020204030204" pitchFamily="34" charset="0"/>
                        <a:ea typeface="Times New Roman" panose="02020603050405020304" pitchFamily="18" charset="0"/>
                      </a:endParaRPr>
                    </a:p>
                  </a:txBody>
                  <a:tcPr marL="68580" marR="68580" marT="0" marB="0" anchor="b"/>
                </a:tc>
                <a:tc>
                  <a:txBody>
                    <a:bodyPr/>
                    <a:lstStyle/>
                    <a:p>
                      <a:pPr marL="0" marR="0" algn="r">
                        <a:spcBef>
                          <a:spcPts val="0"/>
                        </a:spcBef>
                        <a:spcAft>
                          <a:spcPts val="0"/>
                        </a:spcAft>
                      </a:pPr>
                      <a:r>
                        <a:rPr lang="en-US" sz="2000">
                          <a:effectLst/>
                          <a:latin typeface="Calibri" panose="020F0502020204030204" pitchFamily="34" charset="0"/>
                        </a:rPr>
                        <a:t>10</a:t>
                      </a:r>
                      <a:endParaRPr lang="en-US" sz="2000">
                        <a:effectLst/>
                        <a:latin typeface="Calibri" panose="020F0502020204030204" pitchFamily="34" charset="0"/>
                        <a:ea typeface="Times New Roman" panose="02020603050405020304" pitchFamily="18" charset="0"/>
                      </a:endParaRPr>
                    </a:p>
                  </a:txBody>
                  <a:tcPr marL="68580" marR="68580" marT="0" marB="0" anchor="b"/>
                </a:tc>
              </a:tr>
              <a:tr h="328133">
                <a:tc>
                  <a:txBody>
                    <a:bodyPr/>
                    <a:lstStyle/>
                    <a:p>
                      <a:pPr marL="0" marR="0">
                        <a:spcBef>
                          <a:spcPts val="0"/>
                        </a:spcBef>
                        <a:spcAft>
                          <a:spcPts val="0"/>
                        </a:spcAft>
                      </a:pPr>
                      <a:r>
                        <a:rPr lang="en-US" sz="2000" dirty="0">
                          <a:solidFill>
                            <a:schemeClr val="tx1"/>
                          </a:solidFill>
                          <a:effectLst/>
                          <a:latin typeface="Calibri" panose="020F0502020204030204" pitchFamily="34" charset="0"/>
                        </a:rPr>
                        <a:t>Pretoria</a:t>
                      </a:r>
                      <a:endParaRPr lang="en-US" sz="2000" dirty="0">
                        <a:solidFill>
                          <a:schemeClr val="tx1"/>
                        </a:solidFill>
                        <a:effectLst/>
                        <a:latin typeface="Calibri" panose="020F0502020204030204" pitchFamily="34" charset="0"/>
                        <a:ea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2000" dirty="0">
                          <a:effectLst/>
                          <a:latin typeface="Calibri" panose="020F0502020204030204" pitchFamily="34" charset="0"/>
                        </a:rPr>
                        <a:t>23594</a:t>
                      </a:r>
                      <a:endParaRPr lang="en-US" sz="2000" dirty="0">
                        <a:effectLst/>
                        <a:latin typeface="Calibri" panose="020F0502020204030204" pitchFamily="34" charset="0"/>
                        <a:ea typeface="Times New Roman" panose="02020603050405020304" pitchFamily="18" charset="0"/>
                      </a:endParaRPr>
                    </a:p>
                  </a:txBody>
                  <a:tcPr marL="68580" marR="68580" marT="0" marB="0"/>
                </a:tc>
                <a:tc>
                  <a:txBody>
                    <a:bodyPr/>
                    <a:lstStyle/>
                    <a:p>
                      <a:pPr marL="0" marR="0" algn="r">
                        <a:spcBef>
                          <a:spcPts val="0"/>
                        </a:spcBef>
                        <a:spcAft>
                          <a:spcPts val="0"/>
                        </a:spcAft>
                      </a:pPr>
                      <a:r>
                        <a:rPr lang="en-US" sz="2000">
                          <a:effectLst/>
                          <a:latin typeface="Calibri" panose="020F0502020204030204" pitchFamily="34" charset="0"/>
                        </a:rPr>
                        <a:t>30125</a:t>
                      </a:r>
                      <a:endParaRPr lang="en-US" sz="2000">
                        <a:effectLst/>
                        <a:latin typeface="Calibri" panose="020F0502020204030204" pitchFamily="34" charset="0"/>
                        <a:ea typeface="Times New Roman" panose="02020603050405020304" pitchFamily="18" charset="0"/>
                      </a:endParaRPr>
                    </a:p>
                  </a:txBody>
                  <a:tcPr marL="68580" marR="68580" marT="0" marB="0" anchor="b"/>
                </a:tc>
                <a:tc>
                  <a:txBody>
                    <a:bodyPr/>
                    <a:lstStyle/>
                    <a:p>
                      <a:pPr marL="0" marR="0" algn="r">
                        <a:spcBef>
                          <a:spcPts val="0"/>
                        </a:spcBef>
                        <a:spcAft>
                          <a:spcPts val="0"/>
                        </a:spcAft>
                      </a:pPr>
                      <a:r>
                        <a:rPr lang="en-US" sz="2000">
                          <a:effectLst/>
                          <a:latin typeface="Calibri" panose="020F0502020204030204" pitchFamily="34" charset="0"/>
                        </a:rPr>
                        <a:t>8</a:t>
                      </a:r>
                      <a:endParaRPr lang="en-US" sz="2000">
                        <a:effectLst/>
                        <a:latin typeface="Calibri" panose="020F0502020204030204" pitchFamily="34" charset="0"/>
                        <a:ea typeface="Times New Roman" panose="02020603050405020304" pitchFamily="18" charset="0"/>
                      </a:endParaRPr>
                    </a:p>
                  </a:txBody>
                  <a:tcPr marL="68580" marR="68580" marT="0" marB="0" anchor="b"/>
                </a:tc>
              </a:tr>
              <a:tr h="328133">
                <a:tc>
                  <a:txBody>
                    <a:bodyPr/>
                    <a:lstStyle/>
                    <a:p>
                      <a:pPr marL="0" marR="0">
                        <a:spcBef>
                          <a:spcPts val="0"/>
                        </a:spcBef>
                        <a:spcAft>
                          <a:spcPts val="0"/>
                        </a:spcAft>
                      </a:pPr>
                      <a:r>
                        <a:rPr lang="en-US" sz="2000" dirty="0">
                          <a:solidFill>
                            <a:schemeClr val="tx1"/>
                          </a:solidFill>
                          <a:effectLst/>
                          <a:latin typeface="Calibri" panose="020F0502020204030204" pitchFamily="34" charset="0"/>
                        </a:rPr>
                        <a:t>Polokwane</a:t>
                      </a:r>
                      <a:endParaRPr lang="en-US" sz="2000" dirty="0">
                        <a:solidFill>
                          <a:schemeClr val="tx1"/>
                        </a:solidFill>
                        <a:effectLst/>
                        <a:latin typeface="Calibri" panose="020F0502020204030204" pitchFamily="34" charset="0"/>
                        <a:ea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2000" dirty="0">
                          <a:effectLst/>
                          <a:latin typeface="Calibri" panose="020F0502020204030204" pitchFamily="34" charset="0"/>
                        </a:rPr>
                        <a:t>9644</a:t>
                      </a:r>
                      <a:endParaRPr lang="en-US" sz="2000" dirty="0">
                        <a:effectLst/>
                        <a:latin typeface="Calibri" panose="020F0502020204030204" pitchFamily="34" charset="0"/>
                        <a:ea typeface="Times New Roman" panose="02020603050405020304" pitchFamily="18" charset="0"/>
                      </a:endParaRPr>
                    </a:p>
                  </a:txBody>
                  <a:tcPr marL="68580" marR="68580" marT="0" marB="0"/>
                </a:tc>
                <a:tc>
                  <a:txBody>
                    <a:bodyPr/>
                    <a:lstStyle/>
                    <a:p>
                      <a:pPr marL="0" marR="0" algn="r">
                        <a:spcBef>
                          <a:spcPts val="0"/>
                        </a:spcBef>
                        <a:spcAft>
                          <a:spcPts val="0"/>
                        </a:spcAft>
                      </a:pPr>
                      <a:r>
                        <a:rPr lang="en-US" sz="2000">
                          <a:effectLst/>
                          <a:latin typeface="Calibri" panose="020F0502020204030204" pitchFamily="34" charset="0"/>
                        </a:rPr>
                        <a:t>2142</a:t>
                      </a:r>
                      <a:endParaRPr lang="en-US" sz="2000">
                        <a:effectLst/>
                        <a:latin typeface="Calibri" panose="020F0502020204030204" pitchFamily="34" charset="0"/>
                        <a:ea typeface="Times New Roman" panose="02020603050405020304" pitchFamily="18" charset="0"/>
                      </a:endParaRPr>
                    </a:p>
                  </a:txBody>
                  <a:tcPr marL="68580" marR="68580" marT="0" marB="0" anchor="b"/>
                </a:tc>
                <a:tc>
                  <a:txBody>
                    <a:bodyPr/>
                    <a:lstStyle/>
                    <a:p>
                      <a:pPr marL="0" marR="0" algn="r">
                        <a:spcBef>
                          <a:spcPts val="0"/>
                        </a:spcBef>
                        <a:spcAft>
                          <a:spcPts val="0"/>
                        </a:spcAft>
                      </a:pPr>
                      <a:r>
                        <a:rPr lang="en-US" sz="2000">
                          <a:effectLst/>
                          <a:latin typeface="Calibri" panose="020F0502020204030204" pitchFamily="34" charset="0"/>
                        </a:rPr>
                        <a:t>17</a:t>
                      </a:r>
                      <a:endParaRPr lang="en-US" sz="2000">
                        <a:effectLst/>
                        <a:latin typeface="Calibri" panose="020F0502020204030204" pitchFamily="34" charset="0"/>
                        <a:ea typeface="Times New Roman" panose="02020603050405020304" pitchFamily="18" charset="0"/>
                      </a:endParaRPr>
                    </a:p>
                  </a:txBody>
                  <a:tcPr marL="68580" marR="68580" marT="0" marB="0" anchor="b"/>
                </a:tc>
              </a:tr>
              <a:tr h="328133">
                <a:tc>
                  <a:txBody>
                    <a:bodyPr/>
                    <a:lstStyle/>
                    <a:p>
                      <a:pPr marL="0" marR="0">
                        <a:spcBef>
                          <a:spcPts val="0"/>
                        </a:spcBef>
                        <a:spcAft>
                          <a:spcPts val="0"/>
                        </a:spcAft>
                      </a:pPr>
                      <a:r>
                        <a:rPr lang="en-US" sz="2000" dirty="0" err="1">
                          <a:solidFill>
                            <a:schemeClr val="tx1"/>
                          </a:solidFill>
                          <a:effectLst/>
                          <a:latin typeface="Calibri" panose="020F0502020204030204" pitchFamily="34" charset="0"/>
                        </a:rPr>
                        <a:t>Mthatha</a:t>
                      </a:r>
                      <a:endParaRPr lang="en-US" sz="2000" dirty="0">
                        <a:solidFill>
                          <a:schemeClr val="tx1"/>
                        </a:solidFill>
                        <a:effectLst/>
                        <a:latin typeface="Calibri" panose="020F0502020204030204" pitchFamily="34" charset="0"/>
                        <a:ea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2000" dirty="0">
                          <a:effectLst/>
                          <a:latin typeface="Calibri" panose="020F0502020204030204" pitchFamily="34" charset="0"/>
                        </a:rPr>
                        <a:t>2931</a:t>
                      </a:r>
                      <a:endParaRPr lang="en-US" sz="2000" dirty="0">
                        <a:effectLst/>
                        <a:latin typeface="Calibri" panose="020F0502020204030204" pitchFamily="34" charset="0"/>
                        <a:ea typeface="Times New Roman" panose="02020603050405020304" pitchFamily="18" charset="0"/>
                      </a:endParaRPr>
                    </a:p>
                  </a:txBody>
                  <a:tcPr marL="68580" marR="68580" marT="0" marB="0"/>
                </a:tc>
                <a:tc>
                  <a:txBody>
                    <a:bodyPr/>
                    <a:lstStyle/>
                    <a:p>
                      <a:pPr marL="0" marR="0" algn="r">
                        <a:spcBef>
                          <a:spcPts val="0"/>
                        </a:spcBef>
                        <a:spcAft>
                          <a:spcPts val="0"/>
                        </a:spcAft>
                      </a:pPr>
                      <a:r>
                        <a:rPr lang="en-US" sz="2000">
                          <a:effectLst/>
                          <a:latin typeface="Calibri" panose="020F0502020204030204" pitchFamily="34" charset="0"/>
                        </a:rPr>
                        <a:t>2251</a:t>
                      </a:r>
                      <a:endParaRPr lang="en-US" sz="2000">
                        <a:effectLst/>
                        <a:latin typeface="Calibri" panose="020F0502020204030204" pitchFamily="34" charset="0"/>
                        <a:ea typeface="Times New Roman" panose="02020603050405020304" pitchFamily="18" charset="0"/>
                      </a:endParaRPr>
                    </a:p>
                  </a:txBody>
                  <a:tcPr marL="68580" marR="68580" marT="0" marB="0" anchor="b"/>
                </a:tc>
                <a:tc>
                  <a:txBody>
                    <a:bodyPr/>
                    <a:lstStyle/>
                    <a:p>
                      <a:pPr marL="0" marR="0" algn="r">
                        <a:spcBef>
                          <a:spcPts val="0"/>
                        </a:spcBef>
                        <a:spcAft>
                          <a:spcPts val="0"/>
                        </a:spcAft>
                      </a:pPr>
                      <a:r>
                        <a:rPr lang="en-US" sz="2000">
                          <a:effectLst/>
                          <a:latin typeface="Calibri" panose="020F0502020204030204" pitchFamily="34" charset="0"/>
                        </a:rPr>
                        <a:t>18</a:t>
                      </a:r>
                      <a:endParaRPr lang="en-US" sz="2000">
                        <a:effectLst/>
                        <a:latin typeface="Calibri" panose="020F0502020204030204" pitchFamily="34" charset="0"/>
                        <a:ea typeface="Times New Roman" panose="02020603050405020304" pitchFamily="18" charset="0"/>
                      </a:endParaRPr>
                    </a:p>
                  </a:txBody>
                  <a:tcPr marL="68580" marR="68580" marT="0" marB="0" anchor="b"/>
                </a:tc>
              </a:tr>
              <a:tr h="328133">
                <a:tc>
                  <a:txBody>
                    <a:bodyPr/>
                    <a:lstStyle/>
                    <a:p>
                      <a:pPr marL="0" marR="0">
                        <a:spcBef>
                          <a:spcPts val="0"/>
                        </a:spcBef>
                        <a:spcAft>
                          <a:spcPts val="0"/>
                        </a:spcAft>
                      </a:pPr>
                      <a:r>
                        <a:rPr lang="en-US" sz="2000" dirty="0">
                          <a:solidFill>
                            <a:schemeClr val="tx1"/>
                          </a:solidFill>
                          <a:effectLst/>
                          <a:latin typeface="Calibri" panose="020F0502020204030204" pitchFamily="34" charset="0"/>
                        </a:rPr>
                        <a:t>Kimberley</a:t>
                      </a:r>
                      <a:endParaRPr lang="en-US" sz="2000" dirty="0">
                        <a:solidFill>
                          <a:schemeClr val="tx1"/>
                        </a:solidFill>
                        <a:effectLst/>
                        <a:latin typeface="Calibri" panose="020F0502020204030204" pitchFamily="34" charset="0"/>
                        <a:ea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2000" dirty="0">
                          <a:effectLst/>
                          <a:latin typeface="Calibri" panose="020F0502020204030204" pitchFamily="34" charset="0"/>
                        </a:rPr>
                        <a:t>6703</a:t>
                      </a:r>
                      <a:endParaRPr lang="en-US" sz="2000" dirty="0">
                        <a:effectLst/>
                        <a:latin typeface="Calibri" panose="020F0502020204030204" pitchFamily="34" charset="0"/>
                        <a:ea typeface="Times New Roman" panose="02020603050405020304" pitchFamily="18" charset="0"/>
                      </a:endParaRPr>
                    </a:p>
                  </a:txBody>
                  <a:tcPr marL="68580" marR="68580" marT="0" marB="0"/>
                </a:tc>
                <a:tc>
                  <a:txBody>
                    <a:bodyPr/>
                    <a:lstStyle/>
                    <a:p>
                      <a:pPr marL="0" marR="0" algn="r">
                        <a:spcBef>
                          <a:spcPts val="0"/>
                        </a:spcBef>
                        <a:spcAft>
                          <a:spcPts val="0"/>
                        </a:spcAft>
                      </a:pPr>
                      <a:r>
                        <a:rPr lang="en-US" sz="2000" dirty="0">
                          <a:effectLst/>
                          <a:latin typeface="Calibri" panose="020F0502020204030204" pitchFamily="34" charset="0"/>
                        </a:rPr>
                        <a:t>1990</a:t>
                      </a:r>
                      <a:endParaRPr lang="en-US" sz="2000" dirty="0">
                        <a:effectLst/>
                        <a:latin typeface="Calibri" panose="020F0502020204030204" pitchFamily="34" charset="0"/>
                        <a:ea typeface="Times New Roman" panose="02020603050405020304" pitchFamily="18" charset="0"/>
                      </a:endParaRPr>
                    </a:p>
                  </a:txBody>
                  <a:tcPr marL="68580" marR="68580" marT="0" marB="0" anchor="b"/>
                </a:tc>
                <a:tc>
                  <a:txBody>
                    <a:bodyPr/>
                    <a:lstStyle/>
                    <a:p>
                      <a:pPr marL="0" marR="0" algn="r">
                        <a:spcBef>
                          <a:spcPts val="0"/>
                        </a:spcBef>
                        <a:spcAft>
                          <a:spcPts val="0"/>
                        </a:spcAft>
                      </a:pPr>
                      <a:r>
                        <a:rPr lang="en-US" sz="2000">
                          <a:effectLst/>
                          <a:latin typeface="Calibri" panose="020F0502020204030204" pitchFamily="34" charset="0"/>
                        </a:rPr>
                        <a:t>6</a:t>
                      </a:r>
                      <a:endParaRPr lang="en-US" sz="2000">
                        <a:effectLst/>
                        <a:latin typeface="Calibri" panose="020F0502020204030204" pitchFamily="34" charset="0"/>
                        <a:ea typeface="Times New Roman" panose="02020603050405020304" pitchFamily="18" charset="0"/>
                      </a:endParaRPr>
                    </a:p>
                  </a:txBody>
                  <a:tcPr marL="68580" marR="68580" marT="0" marB="0" anchor="b"/>
                </a:tc>
              </a:tr>
              <a:tr h="328133">
                <a:tc>
                  <a:txBody>
                    <a:bodyPr/>
                    <a:lstStyle/>
                    <a:p>
                      <a:pPr marL="0" marR="0">
                        <a:spcBef>
                          <a:spcPts val="0"/>
                        </a:spcBef>
                        <a:spcAft>
                          <a:spcPts val="0"/>
                        </a:spcAft>
                      </a:pPr>
                      <a:r>
                        <a:rPr lang="en-US" sz="2000" dirty="0">
                          <a:solidFill>
                            <a:schemeClr val="tx1"/>
                          </a:solidFill>
                          <a:effectLst/>
                          <a:latin typeface="Calibri" panose="020F0502020204030204" pitchFamily="34" charset="0"/>
                        </a:rPr>
                        <a:t>Johannesburg</a:t>
                      </a:r>
                      <a:endParaRPr lang="en-US" sz="2000" dirty="0">
                        <a:solidFill>
                          <a:schemeClr val="tx1"/>
                        </a:solidFill>
                        <a:effectLst/>
                        <a:latin typeface="Calibri" panose="020F0502020204030204" pitchFamily="34" charset="0"/>
                        <a:ea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2000" dirty="0">
                          <a:effectLst/>
                          <a:latin typeface="Calibri" panose="020F0502020204030204" pitchFamily="34" charset="0"/>
                        </a:rPr>
                        <a:t>16801</a:t>
                      </a:r>
                      <a:endParaRPr lang="en-US" sz="2000" dirty="0">
                        <a:effectLst/>
                        <a:latin typeface="Calibri" panose="020F0502020204030204" pitchFamily="34" charset="0"/>
                        <a:ea typeface="Times New Roman" panose="02020603050405020304" pitchFamily="18" charset="0"/>
                      </a:endParaRPr>
                    </a:p>
                  </a:txBody>
                  <a:tcPr marL="68580" marR="68580" marT="0" marB="0"/>
                </a:tc>
                <a:tc>
                  <a:txBody>
                    <a:bodyPr/>
                    <a:lstStyle/>
                    <a:p>
                      <a:pPr marL="0" marR="0" algn="r">
                        <a:spcBef>
                          <a:spcPts val="0"/>
                        </a:spcBef>
                        <a:spcAft>
                          <a:spcPts val="0"/>
                        </a:spcAft>
                      </a:pPr>
                      <a:r>
                        <a:rPr lang="en-US" sz="2000" dirty="0">
                          <a:effectLst/>
                          <a:latin typeface="Calibri" panose="020F0502020204030204" pitchFamily="34" charset="0"/>
                        </a:rPr>
                        <a:t>8949</a:t>
                      </a:r>
                      <a:endParaRPr lang="en-US" sz="2000" dirty="0">
                        <a:effectLst/>
                        <a:latin typeface="Calibri" panose="020F0502020204030204" pitchFamily="34" charset="0"/>
                        <a:ea typeface="Times New Roman" panose="02020603050405020304" pitchFamily="18" charset="0"/>
                      </a:endParaRPr>
                    </a:p>
                  </a:txBody>
                  <a:tcPr marL="68580" marR="68580" marT="0" marB="0" anchor="b"/>
                </a:tc>
                <a:tc>
                  <a:txBody>
                    <a:bodyPr/>
                    <a:lstStyle/>
                    <a:p>
                      <a:pPr marL="0" marR="0" algn="r">
                        <a:spcBef>
                          <a:spcPts val="0"/>
                        </a:spcBef>
                        <a:spcAft>
                          <a:spcPts val="0"/>
                        </a:spcAft>
                      </a:pPr>
                      <a:r>
                        <a:rPr lang="en-US" sz="2000">
                          <a:effectLst/>
                          <a:latin typeface="Calibri" panose="020F0502020204030204" pitchFamily="34" charset="0"/>
                        </a:rPr>
                        <a:t>1</a:t>
                      </a:r>
                      <a:endParaRPr lang="en-US" sz="2000">
                        <a:effectLst/>
                        <a:latin typeface="Calibri" panose="020F0502020204030204" pitchFamily="34" charset="0"/>
                        <a:ea typeface="Times New Roman" panose="02020603050405020304" pitchFamily="18" charset="0"/>
                      </a:endParaRPr>
                    </a:p>
                  </a:txBody>
                  <a:tcPr marL="68580" marR="68580" marT="0" marB="0" anchor="b"/>
                </a:tc>
              </a:tr>
              <a:tr h="328133">
                <a:tc>
                  <a:txBody>
                    <a:bodyPr/>
                    <a:lstStyle/>
                    <a:p>
                      <a:pPr marL="0" marR="0">
                        <a:spcBef>
                          <a:spcPts val="0"/>
                        </a:spcBef>
                        <a:spcAft>
                          <a:spcPts val="0"/>
                        </a:spcAft>
                      </a:pPr>
                      <a:r>
                        <a:rPr lang="en-US" sz="2000" dirty="0">
                          <a:solidFill>
                            <a:schemeClr val="tx1"/>
                          </a:solidFill>
                          <a:effectLst/>
                          <a:latin typeface="Calibri" panose="020F0502020204030204" pitchFamily="34" charset="0"/>
                        </a:rPr>
                        <a:t>Mmabatho</a:t>
                      </a:r>
                      <a:endParaRPr lang="en-US" sz="2000" dirty="0">
                        <a:solidFill>
                          <a:schemeClr val="tx1"/>
                        </a:solidFill>
                        <a:effectLst/>
                        <a:latin typeface="Calibri" panose="020F0502020204030204" pitchFamily="34" charset="0"/>
                        <a:ea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2000" dirty="0">
                          <a:effectLst/>
                          <a:latin typeface="Calibri" panose="020F0502020204030204" pitchFamily="34" charset="0"/>
                        </a:rPr>
                        <a:t>4932</a:t>
                      </a:r>
                      <a:endParaRPr lang="en-US" sz="2000" dirty="0">
                        <a:effectLst/>
                        <a:latin typeface="Calibri" panose="020F0502020204030204" pitchFamily="34" charset="0"/>
                        <a:ea typeface="Times New Roman" panose="02020603050405020304" pitchFamily="18" charset="0"/>
                      </a:endParaRPr>
                    </a:p>
                  </a:txBody>
                  <a:tcPr marL="68580" marR="68580" marT="0" marB="0"/>
                </a:tc>
                <a:tc>
                  <a:txBody>
                    <a:bodyPr/>
                    <a:lstStyle/>
                    <a:p>
                      <a:pPr marL="0" marR="0" algn="r">
                        <a:spcBef>
                          <a:spcPts val="0"/>
                        </a:spcBef>
                        <a:spcAft>
                          <a:spcPts val="0"/>
                        </a:spcAft>
                      </a:pPr>
                      <a:r>
                        <a:rPr lang="en-US" sz="2000" dirty="0">
                          <a:effectLst/>
                          <a:latin typeface="Calibri" panose="020F0502020204030204" pitchFamily="34" charset="0"/>
                        </a:rPr>
                        <a:t> 1278</a:t>
                      </a:r>
                      <a:endParaRPr lang="en-US" sz="2000" dirty="0">
                        <a:effectLst/>
                        <a:latin typeface="Calibri" panose="020F0502020204030204" pitchFamily="34" charset="0"/>
                        <a:ea typeface="Times New Roman" panose="02020603050405020304" pitchFamily="18" charset="0"/>
                      </a:endParaRPr>
                    </a:p>
                  </a:txBody>
                  <a:tcPr marL="68580" marR="68580" marT="0" marB="0" anchor="b"/>
                </a:tc>
                <a:tc>
                  <a:txBody>
                    <a:bodyPr/>
                    <a:lstStyle/>
                    <a:p>
                      <a:pPr marL="0" marR="0" algn="r">
                        <a:spcBef>
                          <a:spcPts val="0"/>
                        </a:spcBef>
                        <a:spcAft>
                          <a:spcPts val="0"/>
                        </a:spcAft>
                      </a:pPr>
                      <a:r>
                        <a:rPr lang="en-US" sz="2000" dirty="0">
                          <a:effectLst/>
                          <a:latin typeface="Calibri" panose="020F0502020204030204" pitchFamily="34" charset="0"/>
                        </a:rPr>
                        <a:t>10</a:t>
                      </a:r>
                      <a:endParaRPr lang="en-US" sz="2000" dirty="0">
                        <a:effectLst/>
                        <a:latin typeface="Calibri" panose="020F0502020204030204" pitchFamily="34" charset="0"/>
                        <a:ea typeface="Times New Roman" panose="02020603050405020304" pitchFamily="18" charset="0"/>
                      </a:endParaRPr>
                    </a:p>
                  </a:txBody>
                  <a:tcPr marL="68580" marR="68580" marT="0" marB="0" anchor="b"/>
                </a:tc>
              </a:tr>
              <a:tr h="328133">
                <a:tc>
                  <a:txBody>
                    <a:bodyPr/>
                    <a:lstStyle/>
                    <a:p>
                      <a:pPr marL="0" marR="0">
                        <a:spcBef>
                          <a:spcPts val="0"/>
                        </a:spcBef>
                        <a:spcAft>
                          <a:spcPts val="0"/>
                        </a:spcAft>
                      </a:pPr>
                      <a:r>
                        <a:rPr lang="en-US" sz="2000" dirty="0">
                          <a:solidFill>
                            <a:schemeClr val="tx1"/>
                          </a:solidFill>
                          <a:effectLst/>
                          <a:latin typeface="Calibri" panose="020F0502020204030204" pitchFamily="34" charset="0"/>
                        </a:rPr>
                        <a:t>Nelspruit</a:t>
                      </a:r>
                      <a:endParaRPr lang="en-US" sz="2000" dirty="0">
                        <a:solidFill>
                          <a:schemeClr val="tx1"/>
                        </a:solidFill>
                        <a:effectLst/>
                        <a:latin typeface="Calibri" panose="020F0502020204030204" pitchFamily="34" charset="0"/>
                        <a:ea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2000">
                          <a:effectLst/>
                          <a:latin typeface="Calibri" panose="020F0502020204030204" pitchFamily="34" charset="0"/>
                        </a:rPr>
                        <a:t>11183</a:t>
                      </a:r>
                      <a:endParaRPr lang="en-US" sz="2000">
                        <a:effectLst/>
                        <a:latin typeface="Calibri" panose="020F0502020204030204" pitchFamily="34" charset="0"/>
                        <a:ea typeface="Times New Roman" panose="02020603050405020304" pitchFamily="18" charset="0"/>
                      </a:endParaRPr>
                    </a:p>
                  </a:txBody>
                  <a:tcPr marL="68580" marR="68580" marT="0" marB="0"/>
                </a:tc>
                <a:tc>
                  <a:txBody>
                    <a:bodyPr/>
                    <a:lstStyle/>
                    <a:p>
                      <a:pPr marL="0" marR="0" algn="r">
                        <a:spcBef>
                          <a:spcPts val="0"/>
                        </a:spcBef>
                        <a:spcAft>
                          <a:spcPts val="0"/>
                        </a:spcAft>
                      </a:pPr>
                      <a:r>
                        <a:rPr lang="en-US" sz="2000" dirty="0">
                          <a:effectLst/>
                          <a:latin typeface="Calibri" panose="020F0502020204030204" pitchFamily="34" charset="0"/>
                        </a:rPr>
                        <a:t>1464</a:t>
                      </a:r>
                      <a:endParaRPr lang="en-US" sz="2000" dirty="0">
                        <a:effectLst/>
                        <a:latin typeface="Calibri" panose="020F0502020204030204" pitchFamily="34" charset="0"/>
                        <a:ea typeface="Times New Roman" panose="02020603050405020304" pitchFamily="18" charset="0"/>
                      </a:endParaRPr>
                    </a:p>
                  </a:txBody>
                  <a:tcPr marL="68580" marR="68580" marT="0" marB="0" anchor="b"/>
                </a:tc>
                <a:tc>
                  <a:txBody>
                    <a:bodyPr/>
                    <a:lstStyle/>
                    <a:p>
                      <a:pPr marL="0" marR="0" algn="r">
                        <a:spcBef>
                          <a:spcPts val="0"/>
                        </a:spcBef>
                        <a:spcAft>
                          <a:spcPts val="0"/>
                        </a:spcAft>
                      </a:pPr>
                      <a:r>
                        <a:rPr lang="en-US" sz="2000" dirty="0">
                          <a:effectLst/>
                          <a:latin typeface="Calibri" panose="020F0502020204030204" pitchFamily="34" charset="0"/>
                        </a:rPr>
                        <a:t>10</a:t>
                      </a:r>
                      <a:endParaRPr lang="en-US" sz="2000" dirty="0">
                        <a:effectLst/>
                        <a:latin typeface="Calibri" panose="020F0502020204030204" pitchFamily="34" charset="0"/>
                        <a:ea typeface="Times New Roman" panose="02020603050405020304" pitchFamily="18" charset="0"/>
                      </a:endParaRPr>
                    </a:p>
                  </a:txBody>
                  <a:tcPr marL="68580" marR="68580" marT="0" marB="0" anchor="b"/>
                </a:tc>
              </a:tr>
              <a:tr h="328133">
                <a:tc>
                  <a:txBody>
                    <a:bodyPr/>
                    <a:lstStyle/>
                    <a:p>
                      <a:pPr marL="0" marR="0">
                        <a:spcBef>
                          <a:spcPts val="0"/>
                        </a:spcBef>
                        <a:spcAft>
                          <a:spcPts val="0"/>
                        </a:spcAft>
                      </a:pPr>
                      <a:r>
                        <a:rPr lang="en-US" sz="2000" dirty="0">
                          <a:solidFill>
                            <a:schemeClr val="tx1"/>
                          </a:solidFill>
                          <a:effectLst/>
                          <a:latin typeface="Calibri" panose="020F0502020204030204" pitchFamily="34" charset="0"/>
                        </a:rPr>
                        <a:t>Total</a:t>
                      </a:r>
                      <a:endParaRPr lang="en-US" sz="2000" dirty="0">
                        <a:solidFill>
                          <a:schemeClr val="tx1"/>
                        </a:solidFill>
                        <a:effectLst/>
                        <a:latin typeface="Calibri" panose="020F0502020204030204" pitchFamily="34" charset="0"/>
                        <a:ea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2000" dirty="0">
                          <a:effectLst/>
                          <a:latin typeface="Calibri" panose="020F0502020204030204" pitchFamily="34" charset="0"/>
                        </a:rPr>
                        <a:t>117042</a:t>
                      </a:r>
                      <a:endParaRPr lang="en-US" sz="2000" dirty="0">
                        <a:effectLst/>
                        <a:latin typeface="Calibri" panose="020F0502020204030204" pitchFamily="34" charset="0"/>
                        <a:ea typeface="Times New Roman" panose="02020603050405020304" pitchFamily="18" charset="0"/>
                      </a:endParaRPr>
                    </a:p>
                  </a:txBody>
                  <a:tcPr marL="68580" marR="68580" marT="0" marB="0" anchor="b"/>
                </a:tc>
                <a:tc>
                  <a:txBody>
                    <a:bodyPr/>
                    <a:lstStyle/>
                    <a:p>
                      <a:pPr marL="0" marR="0" algn="r">
                        <a:spcBef>
                          <a:spcPts val="0"/>
                        </a:spcBef>
                        <a:spcAft>
                          <a:spcPts val="0"/>
                        </a:spcAft>
                      </a:pPr>
                      <a:r>
                        <a:rPr lang="en-US" sz="2000">
                          <a:effectLst/>
                          <a:latin typeface="Calibri" panose="020F0502020204030204" pitchFamily="34" charset="0"/>
                        </a:rPr>
                        <a:t>103469</a:t>
                      </a:r>
                      <a:endParaRPr lang="en-US" sz="2000">
                        <a:effectLst/>
                        <a:latin typeface="Calibri" panose="020F0502020204030204" pitchFamily="34" charset="0"/>
                        <a:ea typeface="Times New Roman" panose="02020603050405020304" pitchFamily="18" charset="0"/>
                      </a:endParaRPr>
                    </a:p>
                  </a:txBody>
                  <a:tcPr marL="68580" marR="68580" marT="0" marB="0" anchor="b"/>
                </a:tc>
                <a:tc>
                  <a:txBody>
                    <a:bodyPr/>
                    <a:lstStyle/>
                    <a:p>
                      <a:pPr marL="0" marR="0" algn="r">
                        <a:spcBef>
                          <a:spcPts val="0"/>
                        </a:spcBef>
                        <a:spcAft>
                          <a:spcPts val="0"/>
                        </a:spcAft>
                      </a:pPr>
                      <a:r>
                        <a:rPr lang="en-US" sz="2000" dirty="0">
                          <a:effectLst/>
                          <a:latin typeface="Calibri" panose="020F0502020204030204" pitchFamily="34" charset="0"/>
                        </a:rPr>
                        <a:t>117</a:t>
                      </a:r>
                      <a:endParaRPr lang="en-US" sz="2000" dirty="0">
                        <a:effectLst/>
                        <a:latin typeface="Calibri" panose="020F0502020204030204" pitchFamily="34" charset="0"/>
                        <a:ea typeface="Times New Roman" panose="02020603050405020304" pitchFamily="18" charset="0"/>
                      </a:endParaRPr>
                    </a:p>
                  </a:txBody>
                  <a:tcPr marL="68580" marR="68580" marT="0" marB="0" anchor="b"/>
                </a:tc>
              </a:tr>
            </a:tbl>
          </a:graphicData>
        </a:graphic>
      </p:graphicFrame>
    </p:spTree>
    <p:extLst>
      <p:ext uri="{BB962C8B-B14F-4D97-AF65-F5344CB8AC3E}">
        <p14:creationId xmlns:p14="http://schemas.microsoft.com/office/powerpoint/2010/main" xmlns="" val="367196314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121987" y="137789"/>
            <a:ext cx="8900026" cy="475988"/>
          </a:xfrm>
          <a:solidFill>
            <a:srgbClr val="FFC000"/>
          </a:solidFill>
        </p:spPr>
        <p:txBody>
          <a:bodyPr/>
          <a:lstStyle/>
          <a:p>
            <a:pPr eaLnBrk="1" hangingPunct="1"/>
            <a:r>
              <a:rPr lang="en-US" sz="3200" b="1" dirty="0" smtClean="0">
                <a:latin typeface="Calibri" pitchFamily="34" charset="0"/>
                <a:cs typeface="Calibri" pitchFamily="34" charset="0"/>
              </a:rPr>
              <a:t/>
            </a:r>
            <a:br>
              <a:rPr lang="en-US" sz="3200" b="1" dirty="0" smtClean="0">
                <a:latin typeface="Calibri" pitchFamily="34" charset="0"/>
                <a:cs typeface="Calibri" pitchFamily="34" charset="0"/>
              </a:rPr>
            </a:br>
            <a:r>
              <a:rPr lang="en-GB" sz="2400" b="1" dirty="0" smtClean="0">
                <a:latin typeface="Calibri" panose="020F0502020204030204" pitchFamily="34" charset="0"/>
              </a:rPr>
              <a:t>The scope of work</a:t>
            </a:r>
            <a:r>
              <a:rPr lang="en-US" sz="3200" b="1" u="sng" dirty="0" smtClean="0">
                <a:latin typeface="Calibri" pitchFamily="34" charset="0"/>
                <a:cs typeface="Calibri" pitchFamily="34" charset="0"/>
              </a:rPr>
              <a:t/>
            </a:r>
            <a:br>
              <a:rPr lang="en-US" sz="3200" b="1" u="sng" dirty="0" smtClean="0">
                <a:latin typeface="Calibri" pitchFamily="34" charset="0"/>
                <a:cs typeface="Calibri" pitchFamily="34" charset="0"/>
              </a:rPr>
            </a:br>
            <a:endParaRPr lang="en-US" sz="3200" b="1" dirty="0" smtClean="0">
              <a:latin typeface="Arial" charset="0"/>
              <a:cs typeface="Arial" charset="0"/>
            </a:endParaRPr>
          </a:p>
        </p:txBody>
      </p:sp>
      <p:sp>
        <p:nvSpPr>
          <p:cNvPr id="2" name="Content Placeholder 1"/>
          <p:cNvSpPr>
            <a:spLocks noGrp="1"/>
          </p:cNvSpPr>
          <p:nvPr>
            <p:ph idx="1"/>
          </p:nvPr>
        </p:nvSpPr>
        <p:spPr>
          <a:xfrm>
            <a:off x="121987" y="851771"/>
            <a:ext cx="8797424" cy="4811092"/>
          </a:xfrm>
        </p:spPr>
        <p:txBody>
          <a:bodyPr/>
          <a:lstStyle/>
          <a:p>
            <a:pPr marL="0" indent="0">
              <a:buNone/>
            </a:pPr>
            <a:r>
              <a:rPr lang="en-GB" sz="2000" dirty="0" smtClean="0">
                <a:latin typeface="Calibri" panose="020F0502020204030204" pitchFamily="34" charset="0"/>
              </a:rPr>
              <a:t>The </a:t>
            </a:r>
            <a:r>
              <a:rPr lang="en-GB" sz="2000" dirty="0">
                <a:latin typeface="Calibri" panose="020F0502020204030204" pitchFamily="34" charset="0"/>
              </a:rPr>
              <a:t>table </a:t>
            </a:r>
            <a:r>
              <a:rPr lang="en-GB" sz="2000" dirty="0" smtClean="0">
                <a:latin typeface="Calibri" panose="020F0502020204030204" pitchFamily="34" charset="0"/>
              </a:rPr>
              <a:t>in the previous slide shows </a:t>
            </a:r>
            <a:r>
              <a:rPr lang="en-GB" sz="2000" dirty="0">
                <a:latin typeface="Calibri" panose="020F0502020204030204" pitchFamily="34" charset="0"/>
              </a:rPr>
              <a:t>the magnitude of work to be done at the workshops in terms of </a:t>
            </a:r>
            <a:r>
              <a:rPr lang="en-GB" sz="2000" b="1" dirty="0">
                <a:latin typeface="Calibri" panose="020F0502020204030204" pitchFamily="34" charset="0"/>
              </a:rPr>
              <a:t>properties</a:t>
            </a:r>
            <a:r>
              <a:rPr lang="en-GB" sz="2000" dirty="0">
                <a:latin typeface="Calibri" panose="020F0502020204030204" pitchFamily="34" charset="0"/>
              </a:rPr>
              <a:t>, </a:t>
            </a:r>
            <a:r>
              <a:rPr lang="en-GB" sz="2000" b="1" dirty="0">
                <a:latin typeface="Calibri" panose="020F0502020204030204" pitchFamily="34" charset="0"/>
              </a:rPr>
              <a:t>average number of calls logged per year</a:t>
            </a:r>
            <a:r>
              <a:rPr lang="en-GB" sz="2000" dirty="0">
                <a:latin typeface="Calibri" panose="020F0502020204030204" pitchFamily="34" charset="0"/>
              </a:rPr>
              <a:t> and </a:t>
            </a:r>
            <a:r>
              <a:rPr lang="en-GB" sz="2000" b="1" dirty="0">
                <a:latin typeface="Calibri" panose="020F0502020204030204" pitchFamily="34" charset="0"/>
              </a:rPr>
              <a:t>water treatment plants</a:t>
            </a:r>
            <a:r>
              <a:rPr lang="en-GB" sz="2000" dirty="0">
                <a:latin typeface="Calibri" panose="020F0502020204030204" pitchFamily="34" charset="0"/>
              </a:rPr>
              <a:t>. </a:t>
            </a:r>
            <a:endParaRPr lang="en-GB" sz="2000" dirty="0" smtClean="0">
              <a:latin typeface="Calibri" panose="020F0502020204030204" pitchFamily="34" charset="0"/>
            </a:endParaRPr>
          </a:p>
          <a:p>
            <a:pPr marL="0" indent="0">
              <a:buNone/>
            </a:pPr>
            <a:r>
              <a:rPr lang="en-GB" sz="2000" dirty="0" smtClean="0">
                <a:latin typeface="Calibri" panose="020F0502020204030204" pitchFamily="34" charset="0"/>
              </a:rPr>
              <a:t>To </a:t>
            </a:r>
            <a:r>
              <a:rPr lang="en-GB" sz="2000" dirty="0">
                <a:latin typeface="Calibri" panose="020F0502020204030204" pitchFamily="34" charset="0"/>
              </a:rPr>
              <a:t>obtain the average number of reported breakdowns per </a:t>
            </a:r>
            <a:r>
              <a:rPr lang="en-GB" sz="2000" dirty="0" smtClean="0">
                <a:latin typeface="Calibri" panose="020F0502020204030204" pitchFamily="34" charset="0"/>
              </a:rPr>
              <a:t>year, the data was </a:t>
            </a:r>
            <a:r>
              <a:rPr lang="en-GB" sz="2000" dirty="0">
                <a:latin typeface="Calibri" panose="020F0502020204030204" pitchFamily="34" charset="0"/>
              </a:rPr>
              <a:t>collected from the call centre which assisted </a:t>
            </a:r>
            <a:r>
              <a:rPr lang="en-GB" sz="2000" dirty="0" smtClean="0">
                <a:latin typeface="Calibri" panose="020F0502020204030204" pitchFamily="34" charset="0"/>
              </a:rPr>
              <a:t>to </a:t>
            </a:r>
            <a:r>
              <a:rPr lang="en-GB" sz="2000" dirty="0">
                <a:latin typeface="Calibri" panose="020F0502020204030204" pitchFamily="34" charset="0"/>
              </a:rPr>
              <a:t>come to this conclusion.  The data also outline the number of breakdowns reported which will later assists </a:t>
            </a:r>
            <a:r>
              <a:rPr lang="en-GB" sz="2000" dirty="0" smtClean="0">
                <a:latin typeface="Calibri" panose="020F0502020204030204" pitchFamily="34" charset="0"/>
              </a:rPr>
              <a:t>in the  </a:t>
            </a:r>
            <a:r>
              <a:rPr lang="en-GB" sz="2000" dirty="0">
                <a:latin typeface="Calibri" panose="020F0502020204030204" pitchFamily="34" charset="0"/>
              </a:rPr>
              <a:t>allocation of resources per class of works.  </a:t>
            </a:r>
            <a:endParaRPr lang="en-GB" sz="2000" dirty="0" smtClean="0">
              <a:latin typeface="Calibri" panose="020F0502020204030204" pitchFamily="34" charset="0"/>
            </a:endParaRPr>
          </a:p>
          <a:p>
            <a:pPr marL="0" indent="0">
              <a:buNone/>
            </a:pPr>
            <a:r>
              <a:rPr lang="en-GB" sz="2000" dirty="0" smtClean="0">
                <a:latin typeface="Calibri" panose="020F0502020204030204" pitchFamily="34" charset="0"/>
              </a:rPr>
              <a:t>It </a:t>
            </a:r>
            <a:r>
              <a:rPr lang="en-GB" sz="2000" dirty="0">
                <a:latin typeface="Calibri" panose="020F0502020204030204" pitchFamily="34" charset="0"/>
              </a:rPr>
              <a:t>must be noted that this data </a:t>
            </a:r>
            <a:r>
              <a:rPr lang="en-GB" sz="2000" dirty="0" smtClean="0">
                <a:latin typeface="Calibri" panose="020F0502020204030204" pitchFamily="34" charset="0"/>
              </a:rPr>
              <a:t>exclude </a:t>
            </a:r>
            <a:r>
              <a:rPr lang="en-GB" sz="2000" dirty="0">
                <a:latin typeface="Calibri" panose="020F0502020204030204" pitchFamily="34" charset="0"/>
              </a:rPr>
              <a:t>works of the rand value of </a:t>
            </a:r>
            <a:r>
              <a:rPr lang="en-GB" sz="2000" b="1" dirty="0">
                <a:latin typeface="Calibri" panose="020F0502020204030204" pitchFamily="34" charset="0"/>
              </a:rPr>
              <a:t>below R100 000</a:t>
            </a:r>
            <a:r>
              <a:rPr lang="en-GB" sz="2000" dirty="0">
                <a:latin typeface="Calibri" panose="020F0502020204030204" pitchFamily="34" charset="0"/>
              </a:rPr>
              <a:t> as this was devolved to client </a:t>
            </a:r>
            <a:r>
              <a:rPr lang="en-GB" sz="2000" dirty="0" smtClean="0">
                <a:latin typeface="Calibri" panose="020F0502020204030204" pitchFamily="34" charset="0"/>
              </a:rPr>
              <a:t>Departments</a:t>
            </a:r>
            <a:r>
              <a:rPr lang="en-GB" sz="2000" dirty="0">
                <a:latin typeface="Calibri" panose="020F0502020204030204" pitchFamily="34" charset="0"/>
              </a:rPr>
              <a:t>. If these delegations are withdrawn the work to be carried out by workshops will increase.</a:t>
            </a:r>
            <a:endParaRPr lang="en-US" sz="2000" dirty="0">
              <a:latin typeface="Calibri" panose="020F0502020204030204" pitchFamily="34" charset="0"/>
            </a:endParaRPr>
          </a:p>
          <a:p>
            <a:pPr marL="0" indent="0">
              <a:buNone/>
            </a:pPr>
            <a:r>
              <a:rPr lang="en-ZA" sz="2400" dirty="0">
                <a:latin typeface="Calibri" pitchFamily="34" charset="0"/>
                <a:cs typeface="Calibri" pitchFamily="34" charset="0"/>
              </a:rPr>
              <a:t>	</a:t>
            </a:r>
            <a:r>
              <a:rPr lang="en-ZA" sz="2400" dirty="0" smtClean="0">
                <a:latin typeface="Calibri" pitchFamily="34" charset="0"/>
                <a:cs typeface="Calibri" pitchFamily="34" charset="0"/>
              </a:rPr>
              <a:t> </a:t>
            </a:r>
            <a:endParaRPr lang="en-ZA" sz="2400" dirty="0">
              <a:latin typeface="Calibri" pitchFamily="34" charset="0"/>
              <a:cs typeface="Calibri" pitchFamily="34" charset="0"/>
            </a:endParaRPr>
          </a:p>
        </p:txBody>
      </p:sp>
      <p:sp>
        <p:nvSpPr>
          <p:cNvPr id="26629"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7002903-09A7-482C-8BBF-91F6F035FE36}" type="slidenum">
              <a:rPr lang="en-US" smtClean="0">
                <a:solidFill>
                  <a:srgbClr val="000000"/>
                </a:solidFill>
              </a:rPr>
              <a:pPr eaLnBrk="1" hangingPunct="1"/>
              <a:t>12</a:t>
            </a:fld>
            <a:endParaRPr lang="en-US" smtClean="0">
              <a:solidFill>
                <a:srgbClr val="000000"/>
              </a:solidFill>
            </a:endParaRPr>
          </a:p>
        </p:txBody>
      </p:sp>
      <p:sp>
        <p:nvSpPr>
          <p:cNvPr id="26628" name="Rectangle 3"/>
          <p:cNvSpPr>
            <a:spLocks noChangeArrowheads="1"/>
          </p:cNvSpPr>
          <p:nvPr/>
        </p:nvSpPr>
        <p:spPr bwMode="auto">
          <a:xfrm>
            <a:off x="2286000" y="2828925"/>
            <a:ext cx="4572000" cy="3143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defTabSz="914400" fontAlgn="base">
              <a:lnSpc>
                <a:spcPct val="80000"/>
              </a:lnSpc>
              <a:spcBef>
                <a:spcPct val="0"/>
              </a:spcBef>
              <a:spcAft>
                <a:spcPct val="0"/>
              </a:spcAft>
            </a:pPr>
            <a:r>
              <a:rPr lang="en-US">
                <a:solidFill>
                  <a:srgbClr val="000000"/>
                </a:solidFill>
                <a:latin typeface="Arial" charset="0"/>
                <a:cs typeface="Arial" charset="0"/>
              </a:rPr>
              <a:t>.</a:t>
            </a: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6414457" y="6125686"/>
            <a:ext cx="1614727" cy="56475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286718938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121987" y="137789"/>
            <a:ext cx="8900026" cy="475988"/>
          </a:xfrm>
          <a:solidFill>
            <a:srgbClr val="FFC000"/>
          </a:solidFill>
        </p:spPr>
        <p:txBody>
          <a:bodyPr/>
          <a:lstStyle/>
          <a:p>
            <a:pPr eaLnBrk="1" hangingPunct="1"/>
            <a:r>
              <a:rPr lang="en-US" sz="3200" b="1" dirty="0" smtClean="0">
                <a:latin typeface="Calibri" pitchFamily="34" charset="0"/>
                <a:cs typeface="Calibri" pitchFamily="34" charset="0"/>
              </a:rPr>
              <a:t/>
            </a:r>
            <a:br>
              <a:rPr lang="en-US" sz="3200" b="1" dirty="0" smtClean="0">
                <a:latin typeface="Calibri" pitchFamily="34" charset="0"/>
                <a:cs typeface="Calibri" pitchFamily="34" charset="0"/>
              </a:rPr>
            </a:br>
            <a:r>
              <a:rPr lang="en-US" sz="2400" b="1" dirty="0" smtClean="0">
                <a:latin typeface="Calibri" pitchFamily="34" charset="0"/>
                <a:cs typeface="Calibri" pitchFamily="34" charset="0"/>
              </a:rPr>
              <a:t>Class </a:t>
            </a:r>
            <a:r>
              <a:rPr lang="en-GB" sz="2400" b="1" dirty="0" smtClean="0">
                <a:latin typeface="Calibri" panose="020F0502020204030204" pitchFamily="34" charset="0"/>
              </a:rPr>
              <a:t>of work</a:t>
            </a:r>
            <a:r>
              <a:rPr lang="en-US" sz="3200" b="1" u="sng" dirty="0" smtClean="0">
                <a:latin typeface="Calibri" pitchFamily="34" charset="0"/>
                <a:cs typeface="Calibri" pitchFamily="34" charset="0"/>
              </a:rPr>
              <a:t/>
            </a:r>
            <a:br>
              <a:rPr lang="en-US" sz="3200" b="1" u="sng" dirty="0" smtClean="0">
                <a:latin typeface="Calibri" pitchFamily="34" charset="0"/>
                <a:cs typeface="Calibri" pitchFamily="34" charset="0"/>
              </a:rPr>
            </a:br>
            <a:endParaRPr lang="en-US" sz="3200" b="1" dirty="0" smtClean="0">
              <a:latin typeface="Arial" charset="0"/>
              <a:cs typeface="Arial" charset="0"/>
            </a:endParaRPr>
          </a:p>
        </p:txBody>
      </p:sp>
      <p:sp>
        <p:nvSpPr>
          <p:cNvPr id="2" name="Content Placeholder 1"/>
          <p:cNvSpPr>
            <a:spLocks noGrp="1"/>
          </p:cNvSpPr>
          <p:nvPr>
            <p:ph idx="1"/>
          </p:nvPr>
        </p:nvSpPr>
        <p:spPr>
          <a:xfrm>
            <a:off x="206733" y="851771"/>
            <a:ext cx="8815279" cy="5258758"/>
          </a:xfrm>
        </p:spPr>
        <p:txBody>
          <a:bodyPr/>
          <a:lstStyle/>
          <a:p>
            <a:pPr marL="0" indent="0">
              <a:buNone/>
            </a:pPr>
            <a:r>
              <a:rPr lang="en-GB" sz="2000" dirty="0" smtClean="0">
                <a:latin typeface="Calibri" panose="020F0502020204030204" pitchFamily="34" charset="0"/>
              </a:rPr>
              <a:t>The </a:t>
            </a:r>
            <a:r>
              <a:rPr lang="en-GB" sz="2000" dirty="0">
                <a:latin typeface="Calibri" panose="020F0502020204030204" pitchFamily="34" charset="0"/>
              </a:rPr>
              <a:t>document also defines the classes of works that will be covered by the workshops. The defined classes of work are consistent with the built environment and in line with the Construction Industry Development Board (CIDB).  The defined classes of works to be undertaken by the workshops are as follows:</a:t>
            </a:r>
            <a:endParaRPr lang="en-US" sz="2000" dirty="0">
              <a:latin typeface="Calibri" panose="020F0502020204030204" pitchFamily="34" charset="0"/>
            </a:endParaRPr>
          </a:p>
          <a:p>
            <a:pPr lvl="0"/>
            <a:r>
              <a:rPr lang="en-GB" sz="2000" b="1" dirty="0">
                <a:latin typeface="Calibri" panose="020F0502020204030204" pitchFamily="34" charset="0"/>
              </a:rPr>
              <a:t>General Building Works</a:t>
            </a:r>
            <a:endParaRPr lang="en-US" sz="2000" dirty="0">
              <a:latin typeface="Calibri" panose="020F0502020204030204" pitchFamily="34" charset="0"/>
            </a:endParaRPr>
          </a:p>
          <a:p>
            <a:pPr lvl="0"/>
            <a:r>
              <a:rPr lang="en-GB" sz="2000" b="1" dirty="0">
                <a:latin typeface="Calibri" panose="020F0502020204030204" pitchFamily="34" charset="0"/>
              </a:rPr>
              <a:t>Civil Engineering Works</a:t>
            </a:r>
            <a:endParaRPr lang="en-US" sz="2000" dirty="0">
              <a:latin typeface="Calibri" panose="020F0502020204030204" pitchFamily="34" charset="0"/>
            </a:endParaRPr>
          </a:p>
          <a:p>
            <a:pPr lvl="0"/>
            <a:r>
              <a:rPr lang="en-GB" sz="2000" b="1" dirty="0">
                <a:latin typeface="Calibri" panose="020F0502020204030204" pitchFamily="34" charset="0"/>
              </a:rPr>
              <a:t>Electrical Engineering Works(Building-EB)</a:t>
            </a:r>
            <a:endParaRPr lang="en-US" sz="2000" dirty="0">
              <a:latin typeface="Calibri" panose="020F0502020204030204" pitchFamily="34" charset="0"/>
            </a:endParaRPr>
          </a:p>
          <a:p>
            <a:pPr lvl="0"/>
            <a:r>
              <a:rPr lang="en-GB" sz="2000" b="1" dirty="0">
                <a:latin typeface="Calibri" panose="020F0502020204030204" pitchFamily="34" charset="0"/>
              </a:rPr>
              <a:t>Electrical Engineering Works( Infrastructure-EP)</a:t>
            </a:r>
            <a:endParaRPr lang="en-US" sz="2000" dirty="0">
              <a:latin typeface="Calibri" panose="020F0502020204030204" pitchFamily="34" charset="0"/>
            </a:endParaRPr>
          </a:p>
          <a:p>
            <a:r>
              <a:rPr lang="en-GB" sz="2000" b="1" dirty="0">
                <a:latin typeface="Calibri" panose="020F0502020204030204" pitchFamily="34" charset="0"/>
              </a:rPr>
              <a:t>Mechanical Engineering Works</a:t>
            </a:r>
            <a:r>
              <a:rPr lang="en-ZA" sz="2000" dirty="0" smtClean="0">
                <a:latin typeface="Calibri" pitchFamily="34" charset="0"/>
                <a:cs typeface="Calibri" pitchFamily="34" charset="0"/>
              </a:rPr>
              <a:t> </a:t>
            </a:r>
            <a:endParaRPr lang="en-ZA" sz="2000" dirty="0">
              <a:latin typeface="Calibri" pitchFamily="34" charset="0"/>
              <a:cs typeface="Calibri" pitchFamily="34" charset="0"/>
            </a:endParaRPr>
          </a:p>
        </p:txBody>
      </p:sp>
      <p:sp>
        <p:nvSpPr>
          <p:cNvPr id="26629"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7002903-09A7-482C-8BBF-91F6F035FE36}" type="slidenum">
              <a:rPr lang="en-US" smtClean="0">
                <a:solidFill>
                  <a:srgbClr val="000000"/>
                </a:solidFill>
              </a:rPr>
              <a:pPr eaLnBrk="1" hangingPunct="1"/>
              <a:t>13</a:t>
            </a:fld>
            <a:endParaRPr lang="en-US" smtClean="0">
              <a:solidFill>
                <a:srgbClr val="000000"/>
              </a:solidFill>
            </a:endParaRPr>
          </a:p>
        </p:txBody>
      </p:sp>
      <p:sp>
        <p:nvSpPr>
          <p:cNvPr id="26628" name="Rectangle 3"/>
          <p:cNvSpPr>
            <a:spLocks noChangeArrowheads="1"/>
          </p:cNvSpPr>
          <p:nvPr/>
        </p:nvSpPr>
        <p:spPr bwMode="auto">
          <a:xfrm>
            <a:off x="2286000" y="2828925"/>
            <a:ext cx="4572000" cy="3143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defTabSz="914400" fontAlgn="base">
              <a:lnSpc>
                <a:spcPct val="80000"/>
              </a:lnSpc>
              <a:spcBef>
                <a:spcPct val="0"/>
              </a:spcBef>
              <a:spcAft>
                <a:spcPct val="0"/>
              </a:spcAft>
            </a:pPr>
            <a:r>
              <a:rPr lang="en-US">
                <a:solidFill>
                  <a:srgbClr val="000000"/>
                </a:solidFill>
                <a:latin typeface="Arial" charset="0"/>
                <a:cs typeface="Arial" charset="0"/>
              </a:rPr>
              <a:t>.</a:t>
            </a: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6414457" y="6125686"/>
            <a:ext cx="1614727" cy="56475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8322468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121987" y="137789"/>
            <a:ext cx="8900026" cy="475988"/>
          </a:xfrm>
          <a:solidFill>
            <a:srgbClr val="FFC000"/>
          </a:solidFill>
        </p:spPr>
        <p:txBody>
          <a:bodyPr/>
          <a:lstStyle/>
          <a:p>
            <a:pPr eaLnBrk="1" hangingPunct="1"/>
            <a:r>
              <a:rPr lang="en-US" sz="3200" b="1" dirty="0" smtClean="0">
                <a:latin typeface="Calibri" pitchFamily="34" charset="0"/>
                <a:cs typeface="Calibri" pitchFamily="34" charset="0"/>
              </a:rPr>
              <a:t/>
            </a:r>
            <a:br>
              <a:rPr lang="en-US" sz="3200" b="1" dirty="0" smtClean="0">
                <a:latin typeface="Calibri" pitchFamily="34" charset="0"/>
                <a:cs typeface="Calibri" pitchFamily="34" charset="0"/>
              </a:rPr>
            </a:br>
            <a:r>
              <a:rPr lang="en-GB" sz="3200" b="1" dirty="0" smtClean="0">
                <a:latin typeface="Calibri" panose="020F0502020204030204" pitchFamily="34" charset="0"/>
              </a:rPr>
              <a:t>Class of work</a:t>
            </a:r>
            <a:r>
              <a:rPr lang="en-US" sz="3200" b="1" u="sng" dirty="0" smtClean="0">
                <a:latin typeface="Calibri" pitchFamily="34" charset="0"/>
                <a:cs typeface="Calibri" pitchFamily="34" charset="0"/>
              </a:rPr>
              <a:t/>
            </a:r>
            <a:br>
              <a:rPr lang="en-US" sz="3200" b="1" u="sng" dirty="0" smtClean="0">
                <a:latin typeface="Calibri" pitchFamily="34" charset="0"/>
                <a:cs typeface="Calibri" pitchFamily="34" charset="0"/>
              </a:rPr>
            </a:br>
            <a:endParaRPr lang="en-US" sz="3200" b="1" dirty="0" smtClean="0">
              <a:latin typeface="Calibri" panose="020F0502020204030204" pitchFamily="34" charset="0"/>
              <a:cs typeface="Arial" charset="0"/>
            </a:endParaRPr>
          </a:p>
        </p:txBody>
      </p:sp>
      <p:sp>
        <p:nvSpPr>
          <p:cNvPr id="2" name="Content Placeholder 1"/>
          <p:cNvSpPr>
            <a:spLocks noGrp="1"/>
          </p:cNvSpPr>
          <p:nvPr>
            <p:ph idx="1"/>
          </p:nvPr>
        </p:nvSpPr>
        <p:spPr>
          <a:xfrm>
            <a:off x="685800" y="851771"/>
            <a:ext cx="7772400" cy="5258758"/>
          </a:xfrm>
        </p:spPr>
        <p:txBody>
          <a:bodyPr/>
          <a:lstStyle/>
          <a:p>
            <a:endParaRPr lang="en-ZA" sz="1800" dirty="0" smtClean="0">
              <a:latin typeface="Calibri" pitchFamily="34" charset="0"/>
              <a:cs typeface="Calibri" pitchFamily="34" charset="0"/>
            </a:endParaRPr>
          </a:p>
          <a:p>
            <a:pPr marL="0" indent="0">
              <a:buNone/>
            </a:pPr>
            <a:r>
              <a:rPr lang="en-ZA" sz="2400" dirty="0">
                <a:latin typeface="Calibri" pitchFamily="34" charset="0"/>
                <a:cs typeface="Calibri" pitchFamily="34" charset="0"/>
              </a:rPr>
              <a:t>	</a:t>
            </a:r>
            <a:r>
              <a:rPr lang="en-ZA" sz="2400" dirty="0" smtClean="0">
                <a:latin typeface="Calibri" pitchFamily="34" charset="0"/>
                <a:cs typeface="Calibri" pitchFamily="34" charset="0"/>
              </a:rPr>
              <a:t> </a:t>
            </a:r>
            <a:endParaRPr lang="en-ZA" sz="2400" dirty="0">
              <a:latin typeface="Calibri" pitchFamily="34" charset="0"/>
              <a:cs typeface="Calibri" pitchFamily="34" charset="0"/>
            </a:endParaRPr>
          </a:p>
        </p:txBody>
      </p:sp>
      <p:sp>
        <p:nvSpPr>
          <p:cNvPr id="26629"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7002903-09A7-482C-8BBF-91F6F035FE36}" type="slidenum">
              <a:rPr lang="en-US" smtClean="0">
                <a:solidFill>
                  <a:srgbClr val="000000"/>
                </a:solidFill>
              </a:rPr>
              <a:pPr eaLnBrk="1" hangingPunct="1"/>
              <a:t>14</a:t>
            </a:fld>
            <a:endParaRPr lang="en-US" smtClean="0">
              <a:solidFill>
                <a:srgbClr val="000000"/>
              </a:solidFill>
            </a:endParaRPr>
          </a:p>
        </p:txBody>
      </p:sp>
      <p:sp>
        <p:nvSpPr>
          <p:cNvPr id="26628" name="Rectangle 3"/>
          <p:cNvSpPr>
            <a:spLocks noChangeArrowheads="1"/>
          </p:cNvSpPr>
          <p:nvPr/>
        </p:nvSpPr>
        <p:spPr bwMode="auto">
          <a:xfrm>
            <a:off x="2286000" y="2828925"/>
            <a:ext cx="4572000" cy="3143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defTabSz="914400" fontAlgn="base">
              <a:lnSpc>
                <a:spcPct val="80000"/>
              </a:lnSpc>
              <a:spcBef>
                <a:spcPct val="0"/>
              </a:spcBef>
              <a:spcAft>
                <a:spcPct val="0"/>
              </a:spcAft>
            </a:pPr>
            <a:r>
              <a:rPr lang="en-US">
                <a:solidFill>
                  <a:srgbClr val="000000"/>
                </a:solidFill>
                <a:latin typeface="Arial" charset="0"/>
                <a:cs typeface="Arial" charset="0"/>
              </a:rPr>
              <a:t>.</a:t>
            </a: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6414457" y="6125686"/>
            <a:ext cx="1614727" cy="56475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graphicFrame>
        <p:nvGraphicFramePr>
          <p:cNvPr id="3" name="Table 2"/>
          <p:cNvGraphicFramePr>
            <a:graphicFrameLocks noGrp="1"/>
          </p:cNvGraphicFramePr>
          <p:nvPr>
            <p:extLst>
              <p:ext uri="{D42A27DB-BD31-4B8C-83A1-F6EECF244321}">
                <p14:modId xmlns:p14="http://schemas.microsoft.com/office/powerpoint/2010/main" xmlns="" val="3697919160"/>
              </p:ext>
            </p:extLst>
          </p:nvPr>
        </p:nvGraphicFramePr>
        <p:xfrm>
          <a:off x="121984" y="737937"/>
          <a:ext cx="8900028" cy="5029199"/>
        </p:xfrm>
        <a:graphic>
          <a:graphicData uri="http://schemas.openxmlformats.org/drawingml/2006/table">
            <a:tbl>
              <a:tblPr firstRow="1" firstCol="1" bandRow="1">
                <a:tableStyleId>{5C22544A-7EE6-4342-B048-85BDC9FD1C3A}</a:tableStyleId>
              </a:tblPr>
              <a:tblGrid>
                <a:gridCol w="3206753"/>
                <a:gridCol w="5693275"/>
              </a:tblGrid>
              <a:tr h="359228">
                <a:tc>
                  <a:txBody>
                    <a:bodyPr/>
                    <a:lstStyle/>
                    <a:p>
                      <a:pPr marL="0" marR="0" algn="just">
                        <a:spcBef>
                          <a:spcPts val="0"/>
                        </a:spcBef>
                        <a:spcAft>
                          <a:spcPts val="0"/>
                        </a:spcAft>
                      </a:pPr>
                      <a:r>
                        <a:rPr lang="en-GB" sz="2000" dirty="0">
                          <a:solidFill>
                            <a:schemeClr val="tx1"/>
                          </a:solidFill>
                          <a:effectLst/>
                          <a:latin typeface="Calibri" panose="020F0502020204030204" pitchFamily="34" charset="0"/>
                        </a:rPr>
                        <a:t>CLASS OF WORKS</a:t>
                      </a:r>
                      <a:endParaRPr lang="en-US" sz="2000" dirty="0">
                        <a:solidFill>
                          <a:schemeClr val="tx1"/>
                        </a:solidFill>
                        <a:effectLst/>
                        <a:latin typeface="Calibri" panose="020F0502020204030204" pitchFamily="34" charset="0"/>
                        <a:ea typeface="Times New Roman" panose="02020603050405020304" pitchFamily="18" charset="0"/>
                      </a:endParaRPr>
                    </a:p>
                  </a:txBody>
                  <a:tcPr marL="68580" marR="68580" marT="0" marB="0"/>
                </a:tc>
                <a:tc>
                  <a:txBody>
                    <a:bodyPr/>
                    <a:lstStyle/>
                    <a:p>
                      <a:pPr marL="0" marR="0" algn="just">
                        <a:spcBef>
                          <a:spcPts val="0"/>
                        </a:spcBef>
                        <a:spcAft>
                          <a:spcPts val="0"/>
                        </a:spcAft>
                      </a:pPr>
                      <a:r>
                        <a:rPr lang="en-GB" sz="2000" dirty="0">
                          <a:solidFill>
                            <a:schemeClr val="tx1"/>
                          </a:solidFill>
                          <a:effectLst/>
                          <a:latin typeface="Calibri" panose="020F0502020204030204" pitchFamily="34" charset="0"/>
                        </a:rPr>
                        <a:t>EXAMPLES</a:t>
                      </a:r>
                      <a:endParaRPr lang="en-US" sz="2000" dirty="0">
                        <a:solidFill>
                          <a:schemeClr val="tx1"/>
                        </a:solidFill>
                        <a:effectLst/>
                        <a:latin typeface="Calibri" panose="020F0502020204030204" pitchFamily="34" charset="0"/>
                        <a:ea typeface="Times New Roman" panose="02020603050405020304" pitchFamily="18" charset="0"/>
                      </a:endParaRPr>
                    </a:p>
                  </a:txBody>
                  <a:tcPr marL="68580" marR="68580" marT="0" marB="0"/>
                </a:tc>
              </a:tr>
              <a:tr h="718457">
                <a:tc>
                  <a:txBody>
                    <a:bodyPr/>
                    <a:lstStyle/>
                    <a:p>
                      <a:pPr marL="0" marR="0" lvl="0" indent="0" algn="just">
                        <a:spcBef>
                          <a:spcPts val="0"/>
                        </a:spcBef>
                        <a:spcAft>
                          <a:spcPts val="0"/>
                        </a:spcAft>
                        <a:buFont typeface="+mj-lt"/>
                        <a:buNone/>
                      </a:pPr>
                      <a:r>
                        <a:rPr lang="en-GB" sz="2000" dirty="0" smtClean="0">
                          <a:solidFill>
                            <a:schemeClr val="tx1"/>
                          </a:solidFill>
                          <a:effectLst/>
                          <a:latin typeface="Calibri" panose="020F0502020204030204" pitchFamily="34" charset="0"/>
                        </a:rPr>
                        <a:t>1. General </a:t>
                      </a:r>
                      <a:r>
                        <a:rPr lang="en-GB" sz="2000" dirty="0">
                          <a:solidFill>
                            <a:schemeClr val="tx1"/>
                          </a:solidFill>
                          <a:effectLst/>
                          <a:latin typeface="Calibri" panose="020F0502020204030204" pitchFamily="34" charset="0"/>
                        </a:rPr>
                        <a:t>Building</a:t>
                      </a:r>
                      <a:endParaRPr lang="en-US" sz="2000" dirty="0">
                        <a:solidFill>
                          <a:schemeClr val="tx1"/>
                        </a:solidFill>
                        <a:effectLst/>
                        <a:latin typeface="Calibri" panose="020F0502020204030204" pitchFamily="34" charset="0"/>
                        <a:ea typeface="Times New Roman" panose="02020603050405020304" pitchFamily="18" charset="0"/>
                      </a:endParaRPr>
                    </a:p>
                  </a:txBody>
                  <a:tcPr marL="68580" marR="68580" marT="0" marB="0"/>
                </a:tc>
                <a:tc>
                  <a:txBody>
                    <a:bodyPr/>
                    <a:lstStyle/>
                    <a:p>
                      <a:pPr marL="0" marR="0" algn="just">
                        <a:spcBef>
                          <a:spcPts val="0"/>
                        </a:spcBef>
                        <a:spcAft>
                          <a:spcPts val="0"/>
                        </a:spcAft>
                      </a:pPr>
                      <a:r>
                        <a:rPr lang="en-GB" sz="2000" dirty="0" err="1">
                          <a:effectLst/>
                          <a:latin typeface="Calibri" panose="020F0502020204030204" pitchFamily="34" charset="0"/>
                        </a:rPr>
                        <a:t>Carpots</a:t>
                      </a:r>
                      <a:r>
                        <a:rPr lang="en-GB" sz="2000" dirty="0">
                          <a:effectLst/>
                          <a:latin typeface="Calibri" panose="020F0502020204030204" pitchFamily="34" charset="0"/>
                        </a:rPr>
                        <a:t>, </a:t>
                      </a:r>
                      <a:r>
                        <a:rPr lang="en-GB" sz="2000" dirty="0" smtClean="0">
                          <a:effectLst/>
                          <a:latin typeface="Calibri" panose="020F0502020204030204" pitchFamily="34" charset="0"/>
                        </a:rPr>
                        <a:t>Masonry (</a:t>
                      </a:r>
                      <a:r>
                        <a:rPr lang="en-GB" sz="2000" dirty="0">
                          <a:effectLst/>
                          <a:latin typeface="Calibri" panose="020F0502020204030204" pitchFamily="34" charset="0"/>
                        </a:rPr>
                        <a:t>Brick, Block or Stone), Wall, Concrete Walls</a:t>
                      </a:r>
                      <a:endParaRPr lang="en-US" sz="2000" dirty="0">
                        <a:effectLst/>
                        <a:latin typeface="Calibri" panose="020F0502020204030204" pitchFamily="34" charset="0"/>
                        <a:ea typeface="Times New Roman" panose="02020603050405020304" pitchFamily="18" charset="0"/>
                      </a:endParaRPr>
                    </a:p>
                  </a:txBody>
                  <a:tcPr marL="68580" marR="68580" marT="0" marB="0"/>
                </a:tc>
              </a:tr>
              <a:tr h="718457">
                <a:tc>
                  <a:txBody>
                    <a:bodyPr/>
                    <a:lstStyle/>
                    <a:p>
                      <a:pPr marL="0" marR="0" lvl="0" indent="0" algn="just">
                        <a:spcBef>
                          <a:spcPts val="0"/>
                        </a:spcBef>
                        <a:spcAft>
                          <a:spcPts val="0"/>
                        </a:spcAft>
                        <a:buFont typeface="+mj-lt"/>
                        <a:buNone/>
                      </a:pPr>
                      <a:r>
                        <a:rPr lang="en-GB" sz="2000" dirty="0" smtClean="0">
                          <a:solidFill>
                            <a:schemeClr val="tx1"/>
                          </a:solidFill>
                          <a:effectLst/>
                          <a:latin typeface="Calibri" panose="020F0502020204030204" pitchFamily="34" charset="0"/>
                        </a:rPr>
                        <a:t>2. Civil </a:t>
                      </a:r>
                      <a:r>
                        <a:rPr lang="en-GB" sz="2000" dirty="0">
                          <a:solidFill>
                            <a:schemeClr val="tx1"/>
                          </a:solidFill>
                          <a:effectLst/>
                          <a:latin typeface="Calibri" panose="020F0502020204030204" pitchFamily="34" charset="0"/>
                        </a:rPr>
                        <a:t>Works</a:t>
                      </a:r>
                      <a:endParaRPr lang="en-US" sz="2000" dirty="0">
                        <a:solidFill>
                          <a:schemeClr val="tx1"/>
                        </a:solidFill>
                        <a:effectLst/>
                        <a:latin typeface="Calibri" panose="020F0502020204030204" pitchFamily="34" charset="0"/>
                        <a:ea typeface="Times New Roman" panose="02020603050405020304" pitchFamily="18" charset="0"/>
                      </a:endParaRPr>
                    </a:p>
                  </a:txBody>
                  <a:tcPr marL="68580" marR="68580" marT="0" marB="0"/>
                </a:tc>
                <a:tc>
                  <a:txBody>
                    <a:bodyPr/>
                    <a:lstStyle/>
                    <a:p>
                      <a:pPr marL="0" marR="0" algn="just">
                        <a:spcBef>
                          <a:spcPts val="0"/>
                        </a:spcBef>
                        <a:spcAft>
                          <a:spcPts val="0"/>
                        </a:spcAft>
                      </a:pPr>
                      <a:r>
                        <a:rPr lang="en-GB" sz="2000">
                          <a:effectLst/>
                          <a:latin typeface="Calibri" panose="020F0502020204030204" pitchFamily="34" charset="0"/>
                        </a:rPr>
                        <a:t>Water treatment &amp; supply; Sewerage, Roads, Harbours, Pipelines</a:t>
                      </a:r>
                      <a:endParaRPr lang="en-US" sz="2000">
                        <a:effectLst/>
                        <a:latin typeface="Calibri" panose="020F0502020204030204" pitchFamily="34" charset="0"/>
                        <a:ea typeface="Times New Roman" panose="02020603050405020304" pitchFamily="18" charset="0"/>
                      </a:endParaRPr>
                    </a:p>
                  </a:txBody>
                  <a:tcPr marL="68580" marR="68580" marT="0" marB="0"/>
                </a:tc>
              </a:tr>
              <a:tr h="1077686">
                <a:tc>
                  <a:txBody>
                    <a:bodyPr/>
                    <a:lstStyle/>
                    <a:p>
                      <a:pPr marL="0" marR="0" lvl="0" indent="0" algn="just">
                        <a:spcBef>
                          <a:spcPts val="0"/>
                        </a:spcBef>
                        <a:spcAft>
                          <a:spcPts val="0"/>
                        </a:spcAft>
                        <a:buFont typeface="+mj-lt"/>
                        <a:buNone/>
                      </a:pPr>
                      <a:r>
                        <a:rPr lang="en-GB" sz="2000" dirty="0" smtClean="0">
                          <a:solidFill>
                            <a:schemeClr val="tx1"/>
                          </a:solidFill>
                          <a:effectLst/>
                          <a:latin typeface="Calibri" panose="020F0502020204030204" pitchFamily="34" charset="0"/>
                        </a:rPr>
                        <a:t>3. Electrical Work (</a:t>
                      </a:r>
                      <a:r>
                        <a:rPr lang="en-GB" sz="2000" dirty="0">
                          <a:solidFill>
                            <a:schemeClr val="tx1"/>
                          </a:solidFill>
                          <a:effectLst/>
                          <a:latin typeface="Calibri" panose="020F0502020204030204" pitchFamily="34" charset="0"/>
                        </a:rPr>
                        <a:t>Building)</a:t>
                      </a:r>
                      <a:endParaRPr lang="en-US" sz="2000" dirty="0">
                        <a:solidFill>
                          <a:schemeClr val="tx1"/>
                        </a:solidFill>
                        <a:effectLst/>
                        <a:latin typeface="Calibri" panose="020F0502020204030204" pitchFamily="34" charset="0"/>
                        <a:ea typeface="Times New Roman" panose="02020603050405020304" pitchFamily="18" charset="0"/>
                      </a:endParaRPr>
                    </a:p>
                  </a:txBody>
                  <a:tcPr marL="68580" marR="68580" marT="0" marB="0"/>
                </a:tc>
                <a:tc>
                  <a:txBody>
                    <a:bodyPr/>
                    <a:lstStyle/>
                    <a:p>
                      <a:pPr marL="0" marR="0" algn="just">
                        <a:spcBef>
                          <a:spcPts val="0"/>
                        </a:spcBef>
                        <a:spcAft>
                          <a:spcPts val="0"/>
                        </a:spcAft>
                      </a:pPr>
                      <a:r>
                        <a:rPr lang="en-GB" sz="2000">
                          <a:effectLst/>
                          <a:latin typeface="Calibri" panose="020F0502020204030204" pitchFamily="34" charset="0"/>
                        </a:rPr>
                        <a:t>Electrical Installations, Electrical Reticulations, verification and certification of electrical installations</a:t>
                      </a:r>
                      <a:endParaRPr lang="en-US" sz="2000">
                        <a:effectLst/>
                        <a:latin typeface="Calibri" panose="020F0502020204030204" pitchFamily="34" charset="0"/>
                        <a:ea typeface="Times New Roman" panose="02020603050405020304" pitchFamily="18" charset="0"/>
                      </a:endParaRPr>
                    </a:p>
                  </a:txBody>
                  <a:tcPr marL="68580" marR="68580" marT="0" marB="0"/>
                </a:tc>
              </a:tr>
              <a:tr h="718457">
                <a:tc>
                  <a:txBody>
                    <a:bodyPr/>
                    <a:lstStyle/>
                    <a:p>
                      <a:pPr marL="0" marR="0" lvl="0" indent="0" algn="just">
                        <a:spcBef>
                          <a:spcPts val="0"/>
                        </a:spcBef>
                        <a:spcAft>
                          <a:spcPts val="0"/>
                        </a:spcAft>
                        <a:buFont typeface="+mj-lt"/>
                        <a:buNone/>
                      </a:pPr>
                      <a:r>
                        <a:rPr lang="en-GB" sz="2000" dirty="0" smtClean="0">
                          <a:solidFill>
                            <a:schemeClr val="tx1"/>
                          </a:solidFill>
                          <a:effectLst/>
                          <a:latin typeface="Calibri" panose="020F0502020204030204" pitchFamily="34" charset="0"/>
                        </a:rPr>
                        <a:t>4. Electrical (Infrastructure</a:t>
                      </a:r>
                      <a:r>
                        <a:rPr lang="en-GB" sz="2000" dirty="0">
                          <a:solidFill>
                            <a:schemeClr val="tx1"/>
                          </a:solidFill>
                          <a:effectLst/>
                          <a:latin typeface="Calibri" panose="020F0502020204030204" pitchFamily="34" charset="0"/>
                        </a:rPr>
                        <a:t>)</a:t>
                      </a:r>
                      <a:endParaRPr lang="en-US" sz="2000" dirty="0">
                        <a:solidFill>
                          <a:schemeClr val="tx1"/>
                        </a:solidFill>
                        <a:effectLst/>
                        <a:latin typeface="Calibri" panose="020F0502020204030204" pitchFamily="34" charset="0"/>
                        <a:ea typeface="Times New Roman" panose="02020603050405020304" pitchFamily="18" charset="0"/>
                      </a:endParaRPr>
                    </a:p>
                  </a:txBody>
                  <a:tcPr marL="68580" marR="68580" marT="0" marB="0"/>
                </a:tc>
                <a:tc>
                  <a:txBody>
                    <a:bodyPr/>
                    <a:lstStyle/>
                    <a:p>
                      <a:pPr marL="0" marR="0" algn="just">
                        <a:spcBef>
                          <a:spcPts val="0"/>
                        </a:spcBef>
                        <a:spcAft>
                          <a:spcPts val="0"/>
                        </a:spcAft>
                      </a:pPr>
                      <a:r>
                        <a:rPr lang="en-GB" sz="2000">
                          <a:effectLst/>
                          <a:latin typeface="Calibri" panose="020F0502020204030204" pitchFamily="34" charset="0"/>
                        </a:rPr>
                        <a:t>Street lightning, substation &amp; protection systems; distribution equipment, wiring.</a:t>
                      </a:r>
                      <a:endParaRPr lang="en-US" sz="2000">
                        <a:effectLst/>
                        <a:latin typeface="Calibri" panose="020F0502020204030204" pitchFamily="34" charset="0"/>
                        <a:ea typeface="Times New Roman" panose="02020603050405020304" pitchFamily="18" charset="0"/>
                      </a:endParaRPr>
                    </a:p>
                  </a:txBody>
                  <a:tcPr marL="68580" marR="68580" marT="0" marB="0"/>
                </a:tc>
              </a:tr>
              <a:tr h="1436914">
                <a:tc>
                  <a:txBody>
                    <a:bodyPr/>
                    <a:lstStyle/>
                    <a:p>
                      <a:pPr marL="0" marR="0" algn="just">
                        <a:spcBef>
                          <a:spcPts val="0"/>
                        </a:spcBef>
                        <a:spcAft>
                          <a:spcPts val="0"/>
                        </a:spcAft>
                      </a:pPr>
                      <a:r>
                        <a:rPr lang="en-GB" sz="2000" dirty="0" smtClean="0">
                          <a:solidFill>
                            <a:schemeClr val="tx1"/>
                          </a:solidFill>
                          <a:effectLst/>
                          <a:latin typeface="Calibri" panose="020F0502020204030204" pitchFamily="34" charset="0"/>
                        </a:rPr>
                        <a:t>5. </a:t>
                      </a:r>
                      <a:r>
                        <a:rPr lang="en-GB" sz="2000" dirty="0">
                          <a:solidFill>
                            <a:schemeClr val="tx1"/>
                          </a:solidFill>
                          <a:effectLst/>
                          <a:latin typeface="Calibri" panose="020F0502020204030204" pitchFamily="34" charset="0"/>
                        </a:rPr>
                        <a:t>Mechanical</a:t>
                      </a:r>
                      <a:endParaRPr lang="en-US" sz="2000" dirty="0">
                        <a:solidFill>
                          <a:schemeClr val="tx1"/>
                        </a:solidFill>
                        <a:effectLst/>
                        <a:latin typeface="Calibri" panose="020F0502020204030204" pitchFamily="34" charset="0"/>
                        <a:ea typeface="Times New Roman" panose="02020603050405020304" pitchFamily="18" charset="0"/>
                      </a:endParaRPr>
                    </a:p>
                  </a:txBody>
                  <a:tcPr marL="68580" marR="68580" marT="0" marB="0"/>
                </a:tc>
                <a:tc>
                  <a:txBody>
                    <a:bodyPr/>
                    <a:lstStyle/>
                    <a:p>
                      <a:pPr marL="0" marR="0" algn="just">
                        <a:spcBef>
                          <a:spcPts val="0"/>
                        </a:spcBef>
                        <a:spcAft>
                          <a:spcPts val="0"/>
                        </a:spcAft>
                      </a:pPr>
                      <a:r>
                        <a:rPr lang="en-GB" sz="2000" dirty="0" smtClean="0">
                          <a:effectLst/>
                          <a:latin typeface="Calibri" panose="020F0502020204030204" pitchFamily="34" charset="0"/>
                        </a:rPr>
                        <a:t>Air-conditioning; </a:t>
                      </a:r>
                      <a:r>
                        <a:rPr lang="en-GB" sz="2000" dirty="0">
                          <a:effectLst/>
                          <a:latin typeface="Calibri" panose="020F0502020204030204" pitchFamily="34" charset="0"/>
                        </a:rPr>
                        <a:t>Boiler Installations &amp; Steam distribution; Kitchen equipment; Refrigeration &amp; </a:t>
                      </a:r>
                      <a:r>
                        <a:rPr lang="en-GB" sz="2000" dirty="0" smtClean="0">
                          <a:effectLst/>
                          <a:latin typeface="Calibri" panose="020F0502020204030204" pitchFamily="34" charset="0"/>
                        </a:rPr>
                        <a:t>cold-room; </a:t>
                      </a:r>
                      <a:r>
                        <a:rPr lang="en-GB" sz="2000" dirty="0">
                          <a:effectLst/>
                          <a:latin typeface="Calibri" panose="020F0502020204030204" pitchFamily="34" charset="0"/>
                        </a:rPr>
                        <a:t>Dust and Sawdust</a:t>
                      </a:r>
                      <a:endParaRPr lang="en-US" sz="2000" dirty="0">
                        <a:effectLst/>
                        <a:latin typeface="Calibri" panose="020F0502020204030204" pitchFamily="34" charset="0"/>
                        <a:ea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xmlns="" val="373776035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121987" y="137789"/>
            <a:ext cx="8900026" cy="475988"/>
          </a:xfrm>
          <a:solidFill>
            <a:srgbClr val="FFC000"/>
          </a:solidFill>
        </p:spPr>
        <p:txBody>
          <a:bodyPr/>
          <a:lstStyle/>
          <a:p>
            <a:pPr eaLnBrk="1" hangingPunct="1"/>
            <a:r>
              <a:rPr lang="en-US" sz="3200" b="1" dirty="0" smtClean="0">
                <a:latin typeface="Calibri" pitchFamily="34" charset="0"/>
                <a:cs typeface="Calibri" pitchFamily="34" charset="0"/>
              </a:rPr>
              <a:t/>
            </a:r>
            <a:br>
              <a:rPr lang="en-US" sz="3200" b="1" dirty="0" smtClean="0">
                <a:latin typeface="Calibri" pitchFamily="34" charset="0"/>
                <a:cs typeface="Calibri" pitchFamily="34" charset="0"/>
              </a:rPr>
            </a:br>
            <a:r>
              <a:rPr lang="en-US" sz="2400" b="1" dirty="0" smtClean="0">
                <a:latin typeface="Calibri" pitchFamily="34" charset="0"/>
                <a:cs typeface="Calibri" pitchFamily="34" charset="0"/>
              </a:rPr>
              <a:t>Required trade per class </a:t>
            </a:r>
            <a:r>
              <a:rPr lang="en-GB" sz="2400" b="1" dirty="0" smtClean="0">
                <a:latin typeface="Calibri" panose="020F0502020204030204" pitchFamily="34" charset="0"/>
              </a:rPr>
              <a:t>of work</a:t>
            </a:r>
            <a:r>
              <a:rPr lang="en-US" sz="3200" b="1" u="sng" dirty="0" smtClean="0">
                <a:latin typeface="Calibri" pitchFamily="34" charset="0"/>
                <a:cs typeface="Calibri" pitchFamily="34" charset="0"/>
              </a:rPr>
              <a:t/>
            </a:r>
            <a:br>
              <a:rPr lang="en-US" sz="3200" b="1" u="sng" dirty="0" smtClean="0">
                <a:latin typeface="Calibri" pitchFamily="34" charset="0"/>
                <a:cs typeface="Calibri" pitchFamily="34" charset="0"/>
              </a:rPr>
            </a:br>
            <a:endParaRPr lang="en-US" sz="3200" b="1" dirty="0" smtClean="0">
              <a:latin typeface="Calibri" panose="020F0502020204030204" pitchFamily="34" charset="0"/>
              <a:cs typeface="Arial" charset="0"/>
            </a:endParaRPr>
          </a:p>
        </p:txBody>
      </p:sp>
      <p:sp>
        <p:nvSpPr>
          <p:cNvPr id="2" name="Content Placeholder 1"/>
          <p:cNvSpPr>
            <a:spLocks noGrp="1"/>
          </p:cNvSpPr>
          <p:nvPr>
            <p:ph idx="1"/>
          </p:nvPr>
        </p:nvSpPr>
        <p:spPr>
          <a:xfrm>
            <a:off x="685800" y="851771"/>
            <a:ext cx="7772400" cy="5258758"/>
          </a:xfrm>
        </p:spPr>
        <p:txBody>
          <a:bodyPr/>
          <a:lstStyle/>
          <a:p>
            <a:endParaRPr lang="en-ZA" sz="1800" dirty="0" smtClean="0">
              <a:latin typeface="Calibri" pitchFamily="34" charset="0"/>
              <a:cs typeface="Calibri" pitchFamily="34" charset="0"/>
            </a:endParaRPr>
          </a:p>
          <a:p>
            <a:pPr marL="0" indent="0">
              <a:buNone/>
            </a:pPr>
            <a:r>
              <a:rPr lang="en-ZA" sz="2400" dirty="0">
                <a:latin typeface="Calibri" pitchFamily="34" charset="0"/>
                <a:cs typeface="Calibri" pitchFamily="34" charset="0"/>
              </a:rPr>
              <a:t>	</a:t>
            </a:r>
            <a:r>
              <a:rPr lang="en-ZA" sz="2400" dirty="0" smtClean="0">
                <a:latin typeface="Calibri" pitchFamily="34" charset="0"/>
                <a:cs typeface="Calibri" pitchFamily="34" charset="0"/>
              </a:rPr>
              <a:t> </a:t>
            </a:r>
            <a:endParaRPr lang="en-ZA" sz="2400" dirty="0">
              <a:latin typeface="Calibri" pitchFamily="34" charset="0"/>
              <a:cs typeface="Calibri" pitchFamily="34" charset="0"/>
            </a:endParaRPr>
          </a:p>
        </p:txBody>
      </p:sp>
      <p:sp>
        <p:nvSpPr>
          <p:cNvPr id="26629"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7002903-09A7-482C-8BBF-91F6F035FE36}" type="slidenum">
              <a:rPr lang="en-US" smtClean="0">
                <a:solidFill>
                  <a:srgbClr val="000000"/>
                </a:solidFill>
              </a:rPr>
              <a:pPr eaLnBrk="1" hangingPunct="1"/>
              <a:t>15</a:t>
            </a:fld>
            <a:endParaRPr lang="en-US" smtClean="0">
              <a:solidFill>
                <a:srgbClr val="000000"/>
              </a:solidFill>
            </a:endParaRPr>
          </a:p>
        </p:txBody>
      </p:sp>
      <p:sp>
        <p:nvSpPr>
          <p:cNvPr id="26628" name="Rectangle 3"/>
          <p:cNvSpPr>
            <a:spLocks noChangeArrowheads="1"/>
          </p:cNvSpPr>
          <p:nvPr/>
        </p:nvSpPr>
        <p:spPr bwMode="auto">
          <a:xfrm>
            <a:off x="2286000" y="2828925"/>
            <a:ext cx="4572000" cy="3143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defTabSz="914400" fontAlgn="base">
              <a:lnSpc>
                <a:spcPct val="80000"/>
              </a:lnSpc>
              <a:spcBef>
                <a:spcPct val="0"/>
              </a:spcBef>
              <a:spcAft>
                <a:spcPct val="0"/>
              </a:spcAft>
            </a:pPr>
            <a:r>
              <a:rPr lang="en-US">
                <a:solidFill>
                  <a:srgbClr val="000000"/>
                </a:solidFill>
                <a:latin typeface="Arial" charset="0"/>
                <a:cs typeface="Arial" charset="0"/>
              </a:rPr>
              <a:t>.</a:t>
            </a: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6414457" y="6125686"/>
            <a:ext cx="1614727" cy="56475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graphicFrame>
        <p:nvGraphicFramePr>
          <p:cNvPr id="3" name="Table 2"/>
          <p:cNvGraphicFramePr>
            <a:graphicFrameLocks noGrp="1"/>
          </p:cNvGraphicFramePr>
          <p:nvPr>
            <p:extLst>
              <p:ext uri="{D42A27DB-BD31-4B8C-83A1-F6EECF244321}">
                <p14:modId xmlns:p14="http://schemas.microsoft.com/office/powerpoint/2010/main" xmlns="" val="1932880127"/>
              </p:ext>
            </p:extLst>
          </p:nvPr>
        </p:nvGraphicFramePr>
        <p:xfrm>
          <a:off x="121986" y="842948"/>
          <a:ext cx="8900028" cy="5012421"/>
        </p:xfrm>
        <a:graphic>
          <a:graphicData uri="http://schemas.openxmlformats.org/drawingml/2006/table">
            <a:tbl>
              <a:tblPr firstRow="1" firstCol="1" bandRow="1">
                <a:tableStyleId>{5C22544A-7EE6-4342-B048-85BDC9FD1C3A}</a:tableStyleId>
              </a:tblPr>
              <a:tblGrid>
                <a:gridCol w="2196098"/>
                <a:gridCol w="3737254"/>
                <a:gridCol w="2966676"/>
              </a:tblGrid>
              <a:tr h="385571">
                <a:tc>
                  <a:txBody>
                    <a:bodyPr/>
                    <a:lstStyle/>
                    <a:p>
                      <a:pPr marL="0" marR="0" algn="just">
                        <a:spcBef>
                          <a:spcPts val="0"/>
                        </a:spcBef>
                        <a:spcAft>
                          <a:spcPts val="0"/>
                        </a:spcAft>
                      </a:pPr>
                      <a:r>
                        <a:rPr lang="en-GB" sz="2000" dirty="0">
                          <a:solidFill>
                            <a:schemeClr val="tx1"/>
                          </a:solidFill>
                          <a:effectLst/>
                          <a:latin typeface="Calibri" panose="020F0502020204030204" pitchFamily="34" charset="0"/>
                        </a:rPr>
                        <a:t>CLASS OF WORKS</a:t>
                      </a:r>
                      <a:endParaRPr lang="en-US" sz="2000" dirty="0">
                        <a:solidFill>
                          <a:schemeClr val="tx1"/>
                        </a:solidFill>
                        <a:effectLst/>
                        <a:latin typeface="Calibri" panose="020F0502020204030204" pitchFamily="34" charset="0"/>
                        <a:ea typeface="Times New Roman" panose="02020603050405020304" pitchFamily="18" charset="0"/>
                      </a:endParaRPr>
                    </a:p>
                  </a:txBody>
                  <a:tcPr marL="68580" marR="68580" marT="0" marB="0"/>
                </a:tc>
                <a:tc>
                  <a:txBody>
                    <a:bodyPr/>
                    <a:lstStyle/>
                    <a:p>
                      <a:pPr marL="0" marR="0" algn="just">
                        <a:spcBef>
                          <a:spcPts val="0"/>
                        </a:spcBef>
                        <a:spcAft>
                          <a:spcPts val="0"/>
                        </a:spcAft>
                      </a:pPr>
                      <a:r>
                        <a:rPr lang="en-GB" sz="2000" dirty="0">
                          <a:solidFill>
                            <a:schemeClr val="tx1"/>
                          </a:solidFill>
                          <a:effectLst/>
                          <a:latin typeface="Calibri" panose="020F0502020204030204" pitchFamily="34" charset="0"/>
                        </a:rPr>
                        <a:t>TRADES-MAINTENANACE</a:t>
                      </a:r>
                      <a:endParaRPr lang="en-US" sz="2000" dirty="0">
                        <a:solidFill>
                          <a:schemeClr val="tx1"/>
                        </a:solidFill>
                        <a:effectLst/>
                        <a:latin typeface="Calibri" panose="020F0502020204030204" pitchFamily="34" charset="0"/>
                        <a:ea typeface="Times New Roman" panose="02020603050405020304" pitchFamily="18" charset="0"/>
                      </a:endParaRPr>
                    </a:p>
                  </a:txBody>
                  <a:tcPr marL="68580" marR="68580" marT="0" marB="0"/>
                </a:tc>
                <a:tc>
                  <a:txBody>
                    <a:bodyPr/>
                    <a:lstStyle/>
                    <a:p>
                      <a:pPr marL="0" marR="0" algn="just">
                        <a:spcBef>
                          <a:spcPts val="0"/>
                        </a:spcBef>
                        <a:spcAft>
                          <a:spcPts val="0"/>
                        </a:spcAft>
                      </a:pPr>
                      <a:r>
                        <a:rPr lang="en-GB" sz="2000" dirty="0">
                          <a:solidFill>
                            <a:schemeClr val="tx1"/>
                          </a:solidFill>
                          <a:effectLst/>
                          <a:latin typeface="Calibri" panose="020F0502020204030204" pitchFamily="34" charset="0"/>
                        </a:rPr>
                        <a:t>TRADES-CAPITAL</a:t>
                      </a:r>
                      <a:endParaRPr lang="en-US" sz="2000" dirty="0">
                        <a:solidFill>
                          <a:schemeClr val="tx1"/>
                        </a:solidFill>
                        <a:effectLst/>
                        <a:latin typeface="Calibri" panose="020F0502020204030204" pitchFamily="34" charset="0"/>
                        <a:ea typeface="Times New Roman" panose="02020603050405020304" pitchFamily="18" charset="0"/>
                      </a:endParaRPr>
                    </a:p>
                  </a:txBody>
                  <a:tcPr marL="68580" marR="68580" marT="0" marB="0"/>
                </a:tc>
              </a:tr>
              <a:tr h="771142">
                <a:tc>
                  <a:txBody>
                    <a:bodyPr/>
                    <a:lstStyle/>
                    <a:p>
                      <a:pPr marL="0" marR="0" algn="just">
                        <a:spcBef>
                          <a:spcPts val="0"/>
                        </a:spcBef>
                        <a:spcAft>
                          <a:spcPts val="0"/>
                        </a:spcAft>
                      </a:pPr>
                      <a:r>
                        <a:rPr lang="en-GB" sz="2000" dirty="0">
                          <a:solidFill>
                            <a:schemeClr val="tx1"/>
                          </a:solidFill>
                          <a:effectLst/>
                          <a:latin typeface="Calibri" panose="020F0502020204030204" pitchFamily="34" charset="0"/>
                        </a:rPr>
                        <a:t>1</a:t>
                      </a:r>
                      <a:r>
                        <a:rPr lang="en-GB" sz="2000" dirty="0" smtClean="0">
                          <a:solidFill>
                            <a:schemeClr val="tx1"/>
                          </a:solidFill>
                          <a:effectLst/>
                          <a:latin typeface="Calibri" panose="020F0502020204030204" pitchFamily="34" charset="0"/>
                        </a:rPr>
                        <a:t>. General </a:t>
                      </a:r>
                      <a:r>
                        <a:rPr lang="en-GB" sz="2000" dirty="0">
                          <a:solidFill>
                            <a:schemeClr val="tx1"/>
                          </a:solidFill>
                          <a:effectLst/>
                          <a:latin typeface="Calibri" panose="020F0502020204030204" pitchFamily="34" charset="0"/>
                        </a:rPr>
                        <a:t>Building</a:t>
                      </a:r>
                      <a:endParaRPr lang="en-US" sz="2000" dirty="0">
                        <a:solidFill>
                          <a:schemeClr val="tx1"/>
                        </a:solidFill>
                        <a:effectLst/>
                        <a:latin typeface="Calibri" panose="020F0502020204030204" pitchFamily="34" charset="0"/>
                        <a:ea typeface="Times New Roman" panose="02020603050405020304" pitchFamily="18" charset="0"/>
                      </a:endParaRPr>
                    </a:p>
                  </a:txBody>
                  <a:tcPr marL="68580" marR="68580" marT="0" marB="0"/>
                </a:tc>
                <a:tc>
                  <a:txBody>
                    <a:bodyPr/>
                    <a:lstStyle/>
                    <a:p>
                      <a:pPr marL="0" marR="0" algn="just">
                        <a:spcBef>
                          <a:spcPts val="0"/>
                        </a:spcBef>
                        <a:spcAft>
                          <a:spcPts val="0"/>
                        </a:spcAft>
                      </a:pPr>
                      <a:r>
                        <a:rPr lang="en-GB" sz="2000">
                          <a:effectLst/>
                          <a:latin typeface="Calibri" panose="020F0502020204030204" pitchFamily="34" charset="0"/>
                        </a:rPr>
                        <a:t>Bricklayers, Carpenters; Painters, Plumbers; Tilers</a:t>
                      </a:r>
                      <a:endParaRPr lang="en-US" sz="2000">
                        <a:effectLst/>
                        <a:latin typeface="Calibri" panose="020F0502020204030204" pitchFamily="34" charset="0"/>
                        <a:ea typeface="Times New Roman" panose="02020603050405020304" pitchFamily="18" charset="0"/>
                      </a:endParaRPr>
                    </a:p>
                  </a:txBody>
                  <a:tcPr marL="68580" marR="68580" marT="0" marB="0"/>
                </a:tc>
                <a:tc>
                  <a:txBody>
                    <a:bodyPr/>
                    <a:lstStyle/>
                    <a:p>
                      <a:pPr marL="0" marR="0" algn="just">
                        <a:spcBef>
                          <a:spcPts val="0"/>
                        </a:spcBef>
                        <a:spcAft>
                          <a:spcPts val="0"/>
                        </a:spcAft>
                      </a:pPr>
                      <a:r>
                        <a:rPr lang="en-GB" sz="2000">
                          <a:effectLst/>
                          <a:latin typeface="Calibri" panose="020F0502020204030204" pitchFamily="34" charset="0"/>
                        </a:rPr>
                        <a:t>Bricklayers, Carpenters; Painters, Plumbers; Tilers</a:t>
                      </a:r>
                      <a:endParaRPr lang="en-US" sz="2000">
                        <a:effectLst/>
                        <a:latin typeface="Calibri" panose="020F0502020204030204" pitchFamily="34" charset="0"/>
                        <a:ea typeface="Times New Roman" panose="02020603050405020304" pitchFamily="18" charset="0"/>
                      </a:endParaRPr>
                    </a:p>
                  </a:txBody>
                  <a:tcPr marL="68580" marR="68580" marT="0" marB="0"/>
                </a:tc>
              </a:tr>
              <a:tr h="1156712">
                <a:tc>
                  <a:txBody>
                    <a:bodyPr/>
                    <a:lstStyle/>
                    <a:p>
                      <a:pPr marL="0" marR="0" algn="just">
                        <a:spcBef>
                          <a:spcPts val="0"/>
                        </a:spcBef>
                        <a:spcAft>
                          <a:spcPts val="0"/>
                        </a:spcAft>
                      </a:pPr>
                      <a:r>
                        <a:rPr lang="en-GB" sz="2000" dirty="0">
                          <a:solidFill>
                            <a:schemeClr val="tx1"/>
                          </a:solidFill>
                          <a:effectLst/>
                          <a:latin typeface="Calibri" panose="020F0502020204030204" pitchFamily="34" charset="0"/>
                        </a:rPr>
                        <a:t>2</a:t>
                      </a:r>
                      <a:r>
                        <a:rPr lang="en-GB" sz="2000" dirty="0" smtClean="0">
                          <a:solidFill>
                            <a:schemeClr val="tx1"/>
                          </a:solidFill>
                          <a:effectLst/>
                          <a:latin typeface="Calibri" panose="020F0502020204030204" pitchFamily="34" charset="0"/>
                        </a:rPr>
                        <a:t>. Civil </a:t>
                      </a:r>
                      <a:r>
                        <a:rPr lang="en-GB" sz="2000" dirty="0">
                          <a:solidFill>
                            <a:schemeClr val="tx1"/>
                          </a:solidFill>
                          <a:effectLst/>
                          <a:latin typeface="Calibri" panose="020F0502020204030204" pitchFamily="34" charset="0"/>
                        </a:rPr>
                        <a:t>Works</a:t>
                      </a:r>
                      <a:endParaRPr lang="en-US" sz="2000" dirty="0">
                        <a:solidFill>
                          <a:schemeClr val="tx1"/>
                        </a:solidFill>
                        <a:effectLst/>
                        <a:latin typeface="Calibri" panose="020F0502020204030204" pitchFamily="34" charset="0"/>
                        <a:ea typeface="Times New Roman" panose="02020603050405020304" pitchFamily="18" charset="0"/>
                      </a:endParaRPr>
                    </a:p>
                  </a:txBody>
                  <a:tcPr marL="68580" marR="68580" marT="0" marB="0"/>
                </a:tc>
                <a:tc>
                  <a:txBody>
                    <a:bodyPr/>
                    <a:lstStyle/>
                    <a:p>
                      <a:pPr marL="0" marR="0" algn="just">
                        <a:spcBef>
                          <a:spcPts val="0"/>
                        </a:spcBef>
                        <a:spcAft>
                          <a:spcPts val="0"/>
                        </a:spcAft>
                      </a:pPr>
                      <a:r>
                        <a:rPr lang="en-GB" sz="2000" dirty="0">
                          <a:effectLst/>
                          <a:latin typeface="Calibri" panose="020F0502020204030204" pitchFamily="34" charset="0"/>
                        </a:rPr>
                        <a:t>Boiler makers; Piping Artisans, Water Management technicians</a:t>
                      </a:r>
                      <a:endParaRPr lang="en-US" sz="2000" dirty="0">
                        <a:effectLst/>
                        <a:latin typeface="Calibri" panose="020F0502020204030204" pitchFamily="34" charset="0"/>
                        <a:ea typeface="Times New Roman" panose="02020603050405020304" pitchFamily="18" charset="0"/>
                      </a:endParaRPr>
                    </a:p>
                  </a:txBody>
                  <a:tcPr marL="68580" marR="68580" marT="0" marB="0"/>
                </a:tc>
                <a:tc>
                  <a:txBody>
                    <a:bodyPr/>
                    <a:lstStyle/>
                    <a:p>
                      <a:pPr marL="0" marR="0" algn="just">
                        <a:spcBef>
                          <a:spcPts val="0"/>
                        </a:spcBef>
                        <a:spcAft>
                          <a:spcPts val="0"/>
                        </a:spcAft>
                      </a:pPr>
                      <a:r>
                        <a:rPr lang="en-GB" sz="2000">
                          <a:effectLst/>
                          <a:latin typeface="Calibri" panose="020F0502020204030204" pitchFamily="34" charset="0"/>
                        </a:rPr>
                        <a:t>Civil Technicians</a:t>
                      </a:r>
                      <a:endParaRPr lang="en-US" sz="2000">
                        <a:effectLst/>
                        <a:latin typeface="Calibri" panose="020F0502020204030204" pitchFamily="34" charset="0"/>
                        <a:ea typeface="Times New Roman" panose="02020603050405020304" pitchFamily="18" charset="0"/>
                      </a:endParaRPr>
                    </a:p>
                  </a:txBody>
                  <a:tcPr marL="68580" marR="68580" marT="0" marB="0"/>
                </a:tc>
              </a:tr>
              <a:tr h="771142">
                <a:tc>
                  <a:txBody>
                    <a:bodyPr/>
                    <a:lstStyle/>
                    <a:p>
                      <a:pPr marL="0" marR="0" algn="just">
                        <a:spcBef>
                          <a:spcPts val="0"/>
                        </a:spcBef>
                        <a:spcAft>
                          <a:spcPts val="0"/>
                        </a:spcAft>
                      </a:pPr>
                      <a:r>
                        <a:rPr lang="en-GB" sz="2000" dirty="0" smtClean="0">
                          <a:solidFill>
                            <a:schemeClr val="tx1"/>
                          </a:solidFill>
                          <a:effectLst/>
                          <a:latin typeface="Calibri" panose="020F0502020204030204" pitchFamily="34" charset="0"/>
                        </a:rPr>
                        <a:t>3. Electrical Works (Building</a:t>
                      </a:r>
                      <a:r>
                        <a:rPr lang="en-GB" sz="2000" dirty="0">
                          <a:solidFill>
                            <a:schemeClr val="tx1"/>
                          </a:solidFill>
                          <a:effectLst/>
                          <a:latin typeface="Calibri" panose="020F0502020204030204" pitchFamily="34" charset="0"/>
                        </a:rPr>
                        <a:t>)</a:t>
                      </a:r>
                      <a:endParaRPr lang="en-US" sz="2000" dirty="0">
                        <a:solidFill>
                          <a:schemeClr val="tx1"/>
                        </a:solidFill>
                        <a:effectLst/>
                        <a:latin typeface="Calibri" panose="020F0502020204030204" pitchFamily="34" charset="0"/>
                        <a:ea typeface="Times New Roman" panose="02020603050405020304" pitchFamily="18" charset="0"/>
                      </a:endParaRPr>
                    </a:p>
                  </a:txBody>
                  <a:tcPr marL="68580" marR="68580" marT="0" marB="0"/>
                </a:tc>
                <a:tc>
                  <a:txBody>
                    <a:bodyPr/>
                    <a:lstStyle/>
                    <a:p>
                      <a:pPr marL="0" marR="0" algn="just">
                        <a:spcBef>
                          <a:spcPts val="0"/>
                        </a:spcBef>
                        <a:spcAft>
                          <a:spcPts val="0"/>
                        </a:spcAft>
                      </a:pPr>
                      <a:r>
                        <a:rPr lang="en-GB" sz="2000">
                          <a:effectLst/>
                          <a:latin typeface="Calibri" panose="020F0502020204030204" pitchFamily="34" charset="0"/>
                        </a:rPr>
                        <a:t>Electricians(Artisans)</a:t>
                      </a:r>
                      <a:endParaRPr lang="en-US" sz="2000">
                        <a:effectLst/>
                        <a:latin typeface="Calibri" panose="020F0502020204030204" pitchFamily="34" charset="0"/>
                      </a:endParaRPr>
                    </a:p>
                    <a:p>
                      <a:pPr marL="0" marR="0" algn="just">
                        <a:spcBef>
                          <a:spcPts val="0"/>
                        </a:spcBef>
                        <a:spcAft>
                          <a:spcPts val="0"/>
                        </a:spcAft>
                      </a:pPr>
                      <a:r>
                        <a:rPr lang="en-GB" sz="2000">
                          <a:effectLst/>
                          <a:latin typeface="Calibri" panose="020F0502020204030204" pitchFamily="34" charset="0"/>
                        </a:rPr>
                        <a:t>Electricians(Technicians)</a:t>
                      </a:r>
                      <a:endParaRPr lang="en-US" sz="2000">
                        <a:effectLst/>
                        <a:latin typeface="Calibri" panose="020F0502020204030204" pitchFamily="34" charset="0"/>
                        <a:ea typeface="Times New Roman" panose="02020603050405020304" pitchFamily="18" charset="0"/>
                      </a:endParaRPr>
                    </a:p>
                  </a:txBody>
                  <a:tcPr marL="68580" marR="68580" marT="0" marB="0"/>
                </a:tc>
                <a:tc>
                  <a:txBody>
                    <a:bodyPr/>
                    <a:lstStyle/>
                    <a:p>
                      <a:pPr marL="0" marR="0" algn="just">
                        <a:spcBef>
                          <a:spcPts val="0"/>
                        </a:spcBef>
                        <a:spcAft>
                          <a:spcPts val="0"/>
                        </a:spcAft>
                      </a:pPr>
                      <a:r>
                        <a:rPr lang="en-GB" sz="2000">
                          <a:effectLst/>
                          <a:latin typeface="Calibri" panose="020F0502020204030204" pitchFamily="34" charset="0"/>
                        </a:rPr>
                        <a:t>Electricians(Artisans)</a:t>
                      </a:r>
                      <a:endParaRPr lang="en-US" sz="2000">
                        <a:effectLst/>
                        <a:latin typeface="Calibri" panose="020F0502020204030204" pitchFamily="34" charset="0"/>
                      </a:endParaRPr>
                    </a:p>
                    <a:p>
                      <a:pPr marL="0" marR="0" algn="just">
                        <a:spcBef>
                          <a:spcPts val="0"/>
                        </a:spcBef>
                        <a:spcAft>
                          <a:spcPts val="0"/>
                        </a:spcAft>
                      </a:pPr>
                      <a:r>
                        <a:rPr lang="en-GB" sz="2000">
                          <a:effectLst/>
                          <a:latin typeface="Calibri" panose="020F0502020204030204" pitchFamily="34" charset="0"/>
                        </a:rPr>
                        <a:t>Electricians(Technicians)</a:t>
                      </a:r>
                      <a:endParaRPr lang="en-US" sz="2000">
                        <a:effectLst/>
                        <a:latin typeface="Calibri" panose="020F0502020204030204" pitchFamily="34" charset="0"/>
                        <a:ea typeface="Times New Roman" panose="02020603050405020304" pitchFamily="18" charset="0"/>
                      </a:endParaRPr>
                    </a:p>
                  </a:txBody>
                  <a:tcPr marL="68580" marR="68580" marT="0" marB="0"/>
                </a:tc>
              </a:tr>
              <a:tr h="771142">
                <a:tc>
                  <a:txBody>
                    <a:bodyPr/>
                    <a:lstStyle/>
                    <a:p>
                      <a:pPr marL="0" marR="0" algn="just">
                        <a:spcBef>
                          <a:spcPts val="0"/>
                        </a:spcBef>
                        <a:spcAft>
                          <a:spcPts val="0"/>
                        </a:spcAft>
                      </a:pPr>
                      <a:r>
                        <a:rPr lang="en-GB" sz="2000" dirty="0" smtClean="0">
                          <a:solidFill>
                            <a:schemeClr val="tx1"/>
                          </a:solidFill>
                          <a:effectLst/>
                          <a:latin typeface="Calibri" panose="020F0502020204030204" pitchFamily="34" charset="0"/>
                        </a:rPr>
                        <a:t>4. Electrical Works </a:t>
                      </a:r>
                      <a:r>
                        <a:rPr lang="en-GB" sz="2000" dirty="0">
                          <a:solidFill>
                            <a:schemeClr val="tx1"/>
                          </a:solidFill>
                          <a:effectLst/>
                          <a:latin typeface="Calibri" panose="020F0502020204030204" pitchFamily="34" charset="0"/>
                        </a:rPr>
                        <a:t>(Infrastructure)</a:t>
                      </a:r>
                      <a:endParaRPr lang="en-US" sz="2000" dirty="0">
                        <a:solidFill>
                          <a:schemeClr val="tx1"/>
                        </a:solidFill>
                        <a:effectLst/>
                        <a:latin typeface="Calibri" panose="020F0502020204030204" pitchFamily="34" charset="0"/>
                        <a:ea typeface="Times New Roman" panose="02020603050405020304" pitchFamily="18" charset="0"/>
                      </a:endParaRPr>
                    </a:p>
                  </a:txBody>
                  <a:tcPr marL="68580" marR="68580" marT="0" marB="0"/>
                </a:tc>
                <a:tc>
                  <a:txBody>
                    <a:bodyPr/>
                    <a:lstStyle/>
                    <a:p>
                      <a:pPr marL="0" marR="0" algn="just">
                        <a:spcBef>
                          <a:spcPts val="0"/>
                        </a:spcBef>
                        <a:spcAft>
                          <a:spcPts val="0"/>
                        </a:spcAft>
                      </a:pPr>
                      <a:r>
                        <a:rPr lang="en-GB" sz="2000" dirty="0">
                          <a:effectLst/>
                          <a:latin typeface="Calibri" panose="020F0502020204030204" pitchFamily="34" charset="0"/>
                        </a:rPr>
                        <a:t>Electricians(Artisans)</a:t>
                      </a:r>
                      <a:endParaRPr lang="en-US" sz="2000" dirty="0">
                        <a:effectLst/>
                        <a:latin typeface="Calibri" panose="020F0502020204030204" pitchFamily="34" charset="0"/>
                      </a:endParaRPr>
                    </a:p>
                    <a:p>
                      <a:pPr marL="0" marR="0" algn="just">
                        <a:spcBef>
                          <a:spcPts val="0"/>
                        </a:spcBef>
                        <a:spcAft>
                          <a:spcPts val="0"/>
                        </a:spcAft>
                      </a:pPr>
                      <a:r>
                        <a:rPr lang="en-GB" sz="2000" dirty="0">
                          <a:effectLst/>
                          <a:latin typeface="Calibri" panose="020F0502020204030204" pitchFamily="34" charset="0"/>
                        </a:rPr>
                        <a:t>Electricians(Technicians)</a:t>
                      </a:r>
                      <a:endParaRPr lang="en-US" sz="2000" dirty="0">
                        <a:effectLst/>
                        <a:latin typeface="Calibri" panose="020F0502020204030204" pitchFamily="34" charset="0"/>
                        <a:ea typeface="Times New Roman" panose="02020603050405020304" pitchFamily="18" charset="0"/>
                      </a:endParaRPr>
                    </a:p>
                  </a:txBody>
                  <a:tcPr marL="68580" marR="68580" marT="0" marB="0"/>
                </a:tc>
                <a:tc>
                  <a:txBody>
                    <a:bodyPr/>
                    <a:lstStyle/>
                    <a:p>
                      <a:pPr marL="0" marR="0" algn="just">
                        <a:spcBef>
                          <a:spcPts val="0"/>
                        </a:spcBef>
                        <a:spcAft>
                          <a:spcPts val="0"/>
                        </a:spcAft>
                      </a:pPr>
                      <a:r>
                        <a:rPr lang="en-GB" sz="2000" dirty="0">
                          <a:effectLst/>
                          <a:latin typeface="Calibri" panose="020F0502020204030204" pitchFamily="34" charset="0"/>
                        </a:rPr>
                        <a:t> </a:t>
                      </a:r>
                      <a:endParaRPr lang="en-US" sz="2000" dirty="0">
                        <a:effectLst/>
                        <a:latin typeface="Calibri" panose="020F0502020204030204" pitchFamily="34" charset="0"/>
                        <a:ea typeface="Times New Roman" panose="02020603050405020304" pitchFamily="18" charset="0"/>
                      </a:endParaRPr>
                    </a:p>
                  </a:txBody>
                  <a:tcPr marL="68580" marR="68580" marT="0" marB="0"/>
                </a:tc>
              </a:tr>
              <a:tr h="1156712">
                <a:tc>
                  <a:txBody>
                    <a:bodyPr/>
                    <a:lstStyle/>
                    <a:p>
                      <a:pPr marL="0" marR="0" algn="just">
                        <a:spcBef>
                          <a:spcPts val="0"/>
                        </a:spcBef>
                        <a:spcAft>
                          <a:spcPts val="0"/>
                        </a:spcAft>
                      </a:pPr>
                      <a:r>
                        <a:rPr lang="en-GB" sz="2000" dirty="0">
                          <a:solidFill>
                            <a:schemeClr val="tx1"/>
                          </a:solidFill>
                          <a:effectLst/>
                          <a:latin typeface="Calibri" panose="020F0502020204030204" pitchFamily="34" charset="0"/>
                        </a:rPr>
                        <a:t>5</a:t>
                      </a:r>
                      <a:r>
                        <a:rPr lang="en-GB" sz="2000" dirty="0" smtClean="0">
                          <a:solidFill>
                            <a:schemeClr val="tx1"/>
                          </a:solidFill>
                          <a:effectLst/>
                          <a:latin typeface="Calibri" panose="020F0502020204030204" pitchFamily="34" charset="0"/>
                        </a:rPr>
                        <a:t>. Mechanical</a:t>
                      </a:r>
                      <a:endParaRPr lang="en-US" sz="2000" dirty="0">
                        <a:solidFill>
                          <a:schemeClr val="tx1"/>
                        </a:solidFill>
                        <a:effectLst/>
                        <a:latin typeface="Calibri" panose="020F0502020204030204" pitchFamily="34" charset="0"/>
                        <a:ea typeface="Times New Roman" panose="02020603050405020304" pitchFamily="18" charset="0"/>
                      </a:endParaRPr>
                    </a:p>
                  </a:txBody>
                  <a:tcPr marL="68580" marR="68580" marT="0" marB="0"/>
                </a:tc>
                <a:tc>
                  <a:txBody>
                    <a:bodyPr/>
                    <a:lstStyle/>
                    <a:p>
                      <a:pPr marL="0" marR="0" algn="just">
                        <a:spcBef>
                          <a:spcPts val="0"/>
                        </a:spcBef>
                        <a:spcAft>
                          <a:spcPts val="0"/>
                        </a:spcAft>
                      </a:pPr>
                      <a:r>
                        <a:rPr lang="en-GB" sz="2000" dirty="0">
                          <a:effectLst/>
                          <a:latin typeface="Calibri" panose="020F0502020204030204" pitchFamily="34" charset="0"/>
                        </a:rPr>
                        <a:t>Technicians(Air conditioning, Refrigerators, generators, pumps)</a:t>
                      </a:r>
                      <a:endParaRPr lang="en-US" sz="2000" dirty="0">
                        <a:effectLst/>
                        <a:latin typeface="Calibri" panose="020F0502020204030204" pitchFamily="34" charset="0"/>
                        <a:ea typeface="Times New Roman" panose="02020603050405020304" pitchFamily="18" charset="0"/>
                      </a:endParaRPr>
                    </a:p>
                  </a:txBody>
                  <a:tcPr marL="68580" marR="68580" marT="0" marB="0"/>
                </a:tc>
                <a:tc>
                  <a:txBody>
                    <a:bodyPr/>
                    <a:lstStyle/>
                    <a:p>
                      <a:pPr marL="0" marR="0" algn="just">
                        <a:spcBef>
                          <a:spcPts val="0"/>
                        </a:spcBef>
                        <a:spcAft>
                          <a:spcPts val="0"/>
                        </a:spcAft>
                      </a:pPr>
                      <a:r>
                        <a:rPr lang="en-GB" sz="2000" dirty="0">
                          <a:effectLst/>
                          <a:latin typeface="Calibri" panose="020F0502020204030204" pitchFamily="34" charset="0"/>
                        </a:rPr>
                        <a:t>Technicians</a:t>
                      </a:r>
                      <a:endParaRPr lang="en-US" sz="2000" dirty="0">
                        <a:effectLst/>
                        <a:latin typeface="Calibri" panose="020F0502020204030204" pitchFamily="34" charset="0"/>
                        <a:ea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xmlns="" val="216608470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121987" y="137789"/>
            <a:ext cx="8900026" cy="475988"/>
          </a:xfrm>
          <a:solidFill>
            <a:srgbClr val="FFC000"/>
          </a:solidFill>
        </p:spPr>
        <p:txBody>
          <a:bodyPr/>
          <a:lstStyle/>
          <a:p>
            <a:pPr eaLnBrk="1" hangingPunct="1"/>
            <a:r>
              <a:rPr lang="en-US" sz="3200" b="1" dirty="0" smtClean="0">
                <a:latin typeface="Calibri" pitchFamily="34" charset="0"/>
                <a:cs typeface="Calibri" pitchFamily="34" charset="0"/>
              </a:rPr>
              <a:t/>
            </a:r>
            <a:br>
              <a:rPr lang="en-US" sz="3200" b="1" dirty="0" smtClean="0">
                <a:latin typeface="Calibri" pitchFamily="34" charset="0"/>
                <a:cs typeface="Calibri" pitchFamily="34" charset="0"/>
              </a:rPr>
            </a:br>
            <a:r>
              <a:rPr lang="en-US" sz="2400" b="1" dirty="0" smtClean="0">
                <a:latin typeface="Calibri" pitchFamily="34" charset="0"/>
                <a:cs typeface="Calibri" pitchFamily="34" charset="0"/>
              </a:rPr>
              <a:t>Operational requirements</a:t>
            </a:r>
            <a:r>
              <a:rPr lang="en-US" sz="3200" b="1" u="sng" dirty="0" smtClean="0">
                <a:latin typeface="Calibri" pitchFamily="34" charset="0"/>
                <a:cs typeface="Calibri" pitchFamily="34" charset="0"/>
              </a:rPr>
              <a:t/>
            </a:r>
            <a:br>
              <a:rPr lang="en-US" sz="3200" b="1" u="sng" dirty="0" smtClean="0">
                <a:latin typeface="Calibri" pitchFamily="34" charset="0"/>
                <a:cs typeface="Calibri" pitchFamily="34" charset="0"/>
              </a:rPr>
            </a:br>
            <a:endParaRPr lang="en-US" sz="3200" b="1" dirty="0" smtClean="0">
              <a:latin typeface="Arial" charset="0"/>
              <a:cs typeface="Arial" charset="0"/>
            </a:endParaRPr>
          </a:p>
        </p:txBody>
      </p:sp>
      <p:sp>
        <p:nvSpPr>
          <p:cNvPr id="2" name="Content Placeholder 1"/>
          <p:cNvSpPr>
            <a:spLocks noGrp="1"/>
          </p:cNvSpPr>
          <p:nvPr>
            <p:ph idx="1"/>
          </p:nvPr>
        </p:nvSpPr>
        <p:spPr>
          <a:xfrm>
            <a:off x="121987" y="678996"/>
            <a:ext cx="8900026" cy="5258758"/>
          </a:xfrm>
        </p:spPr>
        <p:txBody>
          <a:bodyPr/>
          <a:lstStyle/>
          <a:p>
            <a:pPr marL="0" indent="0">
              <a:buNone/>
            </a:pPr>
            <a:r>
              <a:rPr lang="en-GB" sz="2000" dirty="0" smtClean="0">
                <a:latin typeface="Calibri" panose="020F0502020204030204" pitchFamily="34" charset="0"/>
              </a:rPr>
              <a:t>For </a:t>
            </a:r>
            <a:r>
              <a:rPr lang="en-GB" sz="2000" dirty="0">
                <a:latin typeface="Calibri" panose="020F0502020204030204" pitchFamily="34" charset="0"/>
              </a:rPr>
              <a:t>the workshop to operate effectively a number of things needs to be in place. These includes among other things:</a:t>
            </a:r>
            <a:endParaRPr lang="en-US" sz="2000" dirty="0">
              <a:latin typeface="Calibri" panose="020F0502020204030204" pitchFamily="34" charset="0"/>
            </a:endParaRPr>
          </a:p>
          <a:p>
            <a:pPr lvl="0"/>
            <a:r>
              <a:rPr lang="en-GB" sz="2000" dirty="0">
                <a:latin typeface="Calibri" panose="020F0502020204030204" pitchFamily="34" charset="0"/>
              </a:rPr>
              <a:t>Vehicles for transportation</a:t>
            </a:r>
            <a:endParaRPr lang="en-US" sz="2000" dirty="0">
              <a:latin typeface="Calibri" panose="020F0502020204030204" pitchFamily="34" charset="0"/>
            </a:endParaRPr>
          </a:p>
          <a:p>
            <a:pPr lvl="0"/>
            <a:r>
              <a:rPr lang="en-GB" sz="2000" dirty="0">
                <a:latin typeface="Calibri" panose="020F0502020204030204" pitchFamily="34" charset="0"/>
              </a:rPr>
              <a:t>Equipment and machinery</a:t>
            </a:r>
            <a:endParaRPr lang="en-US" sz="2000" dirty="0">
              <a:latin typeface="Calibri" panose="020F0502020204030204" pitchFamily="34" charset="0"/>
            </a:endParaRPr>
          </a:p>
          <a:p>
            <a:pPr lvl="0"/>
            <a:r>
              <a:rPr lang="en-GB" sz="2000" dirty="0">
                <a:latin typeface="Calibri" panose="020F0502020204030204" pitchFamily="34" charset="0"/>
              </a:rPr>
              <a:t>Working Tools</a:t>
            </a:r>
            <a:endParaRPr lang="en-US" sz="2000" dirty="0">
              <a:latin typeface="Calibri" panose="020F0502020204030204" pitchFamily="34" charset="0"/>
            </a:endParaRPr>
          </a:p>
          <a:p>
            <a:pPr lvl="0"/>
            <a:r>
              <a:rPr lang="en-GB" sz="2000" dirty="0">
                <a:latin typeface="Calibri" panose="020F0502020204030204" pitchFamily="34" charset="0"/>
              </a:rPr>
              <a:t>Workshop</a:t>
            </a:r>
            <a:endParaRPr lang="en-US" sz="2000" dirty="0">
              <a:latin typeface="Calibri" panose="020F0502020204030204" pitchFamily="34" charset="0"/>
            </a:endParaRPr>
          </a:p>
          <a:p>
            <a:pPr lvl="0"/>
            <a:r>
              <a:rPr lang="en-GB" sz="2000" dirty="0">
                <a:latin typeface="Calibri" panose="020F0502020204030204" pitchFamily="34" charset="0"/>
              </a:rPr>
              <a:t>Fuel</a:t>
            </a:r>
            <a:endParaRPr lang="en-US" sz="2000" dirty="0">
              <a:latin typeface="Calibri" panose="020F0502020204030204" pitchFamily="34" charset="0"/>
            </a:endParaRPr>
          </a:p>
          <a:p>
            <a:pPr lvl="0"/>
            <a:r>
              <a:rPr lang="en-GB" sz="2000" dirty="0">
                <a:latin typeface="Calibri" panose="020F0502020204030204" pitchFamily="34" charset="0"/>
              </a:rPr>
              <a:t>Protective clothing</a:t>
            </a:r>
            <a:endParaRPr lang="en-US" sz="2000" dirty="0">
              <a:latin typeface="Calibri" panose="020F0502020204030204" pitchFamily="34" charset="0"/>
            </a:endParaRPr>
          </a:p>
          <a:p>
            <a:pPr marL="0" indent="0">
              <a:buNone/>
            </a:pPr>
            <a:endParaRPr lang="en-US" sz="2000" dirty="0">
              <a:latin typeface="Calibri" panose="020F0502020204030204" pitchFamily="34" charset="0"/>
            </a:endParaRPr>
          </a:p>
          <a:p>
            <a:pPr marL="0" indent="0">
              <a:buNone/>
            </a:pPr>
            <a:r>
              <a:rPr lang="en-GB" sz="2000" dirty="0" smtClean="0">
                <a:latin typeface="Calibri" panose="020F0502020204030204" pitchFamily="34" charset="0"/>
              </a:rPr>
              <a:t>The slide below shows a </a:t>
            </a:r>
            <a:r>
              <a:rPr lang="en-GB" sz="2000" dirty="0">
                <a:latin typeface="Calibri" panose="020F0502020204030204" pitchFamily="34" charset="0"/>
              </a:rPr>
              <a:t>list of </a:t>
            </a:r>
            <a:r>
              <a:rPr lang="en-GB" sz="2000" b="1" dirty="0">
                <a:latin typeface="Calibri" panose="020F0502020204030204" pitchFamily="34" charset="0"/>
              </a:rPr>
              <a:t>specialised vehicles</a:t>
            </a:r>
            <a:r>
              <a:rPr lang="en-GB" sz="2000" dirty="0">
                <a:latin typeface="Calibri" panose="020F0502020204030204" pitchFamily="34" charset="0"/>
              </a:rPr>
              <a:t> per trades that may be required. The vehicles required is based on an assumption that if the department will require 1000 artisans to provide services, it means that </a:t>
            </a:r>
            <a:r>
              <a:rPr lang="en-GB" sz="2000" dirty="0" smtClean="0">
                <a:latin typeface="Calibri" panose="020F0502020204030204" pitchFamily="34" charset="0"/>
              </a:rPr>
              <a:t>vehicles </a:t>
            </a:r>
            <a:r>
              <a:rPr lang="en-GB" sz="2000" dirty="0">
                <a:latin typeface="Calibri" panose="020F0502020204030204" pitchFamily="34" charset="0"/>
              </a:rPr>
              <a:t>needs to be available at any given time to be able to respond in time.</a:t>
            </a:r>
            <a:endParaRPr lang="en-US" sz="2000" dirty="0">
              <a:latin typeface="Calibri" panose="020F0502020204030204" pitchFamily="34" charset="0"/>
            </a:endParaRPr>
          </a:p>
          <a:p>
            <a:pPr marL="0" indent="0">
              <a:buNone/>
            </a:pPr>
            <a:r>
              <a:rPr lang="en-ZA" sz="2400" dirty="0" smtClean="0">
                <a:latin typeface="Calibri" pitchFamily="34" charset="0"/>
                <a:cs typeface="Calibri" pitchFamily="34" charset="0"/>
              </a:rPr>
              <a:t> </a:t>
            </a:r>
            <a:endParaRPr lang="en-ZA" sz="2400" dirty="0">
              <a:latin typeface="Calibri" pitchFamily="34" charset="0"/>
              <a:cs typeface="Calibri" pitchFamily="34" charset="0"/>
            </a:endParaRPr>
          </a:p>
        </p:txBody>
      </p:sp>
      <p:sp>
        <p:nvSpPr>
          <p:cNvPr id="26629"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7002903-09A7-482C-8BBF-91F6F035FE36}" type="slidenum">
              <a:rPr lang="en-US" smtClean="0">
                <a:solidFill>
                  <a:srgbClr val="000000"/>
                </a:solidFill>
              </a:rPr>
              <a:pPr eaLnBrk="1" hangingPunct="1"/>
              <a:t>16</a:t>
            </a:fld>
            <a:endParaRPr lang="en-US" smtClean="0">
              <a:solidFill>
                <a:srgbClr val="000000"/>
              </a:solidFill>
            </a:endParaRPr>
          </a:p>
        </p:txBody>
      </p:sp>
      <p:sp>
        <p:nvSpPr>
          <p:cNvPr id="26628" name="Rectangle 3"/>
          <p:cNvSpPr>
            <a:spLocks noChangeArrowheads="1"/>
          </p:cNvSpPr>
          <p:nvPr/>
        </p:nvSpPr>
        <p:spPr bwMode="auto">
          <a:xfrm>
            <a:off x="2286000" y="2828925"/>
            <a:ext cx="4572000" cy="3143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defTabSz="914400" fontAlgn="base">
              <a:lnSpc>
                <a:spcPct val="80000"/>
              </a:lnSpc>
              <a:spcBef>
                <a:spcPct val="0"/>
              </a:spcBef>
              <a:spcAft>
                <a:spcPct val="0"/>
              </a:spcAft>
            </a:pPr>
            <a:r>
              <a:rPr lang="en-US">
                <a:solidFill>
                  <a:srgbClr val="000000"/>
                </a:solidFill>
                <a:latin typeface="Arial" charset="0"/>
                <a:cs typeface="Arial" charset="0"/>
              </a:rPr>
              <a:t>.</a:t>
            </a: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6414457" y="6125686"/>
            <a:ext cx="1614727" cy="56475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40828777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121987" y="137789"/>
            <a:ext cx="8900026" cy="475988"/>
          </a:xfrm>
          <a:solidFill>
            <a:srgbClr val="FFC000"/>
          </a:solidFill>
        </p:spPr>
        <p:txBody>
          <a:bodyPr/>
          <a:lstStyle/>
          <a:p>
            <a:pPr eaLnBrk="1" hangingPunct="1"/>
            <a:r>
              <a:rPr lang="en-US" sz="3200" b="1" dirty="0" smtClean="0">
                <a:latin typeface="Calibri" pitchFamily="34" charset="0"/>
                <a:cs typeface="Calibri" pitchFamily="34" charset="0"/>
              </a:rPr>
              <a:t/>
            </a:r>
            <a:br>
              <a:rPr lang="en-US" sz="3200" b="1" dirty="0" smtClean="0">
                <a:latin typeface="Calibri" pitchFamily="34" charset="0"/>
                <a:cs typeface="Calibri" pitchFamily="34" charset="0"/>
              </a:rPr>
            </a:br>
            <a:r>
              <a:rPr lang="en-US" sz="2400" b="1" dirty="0" smtClean="0">
                <a:latin typeface="Calibri" pitchFamily="34" charset="0"/>
                <a:cs typeface="Calibri" pitchFamily="34" charset="0"/>
              </a:rPr>
              <a:t>Operational requirements</a:t>
            </a:r>
            <a:r>
              <a:rPr lang="en-US" sz="3200" b="1" u="sng" dirty="0" smtClean="0">
                <a:latin typeface="Calibri" pitchFamily="34" charset="0"/>
                <a:cs typeface="Calibri" pitchFamily="34" charset="0"/>
              </a:rPr>
              <a:t/>
            </a:r>
            <a:br>
              <a:rPr lang="en-US" sz="3200" b="1" u="sng" dirty="0" smtClean="0">
                <a:latin typeface="Calibri" pitchFamily="34" charset="0"/>
                <a:cs typeface="Calibri" pitchFamily="34" charset="0"/>
              </a:rPr>
            </a:br>
            <a:endParaRPr lang="en-US" sz="3200" b="1" dirty="0" smtClean="0">
              <a:latin typeface="Arial" charset="0"/>
              <a:cs typeface="Arial" charset="0"/>
            </a:endParaRPr>
          </a:p>
        </p:txBody>
      </p:sp>
      <p:sp>
        <p:nvSpPr>
          <p:cNvPr id="2" name="Content Placeholder 1"/>
          <p:cNvSpPr>
            <a:spLocks noGrp="1"/>
          </p:cNvSpPr>
          <p:nvPr>
            <p:ph idx="1"/>
          </p:nvPr>
        </p:nvSpPr>
        <p:spPr>
          <a:xfrm>
            <a:off x="121987" y="678996"/>
            <a:ext cx="8900026" cy="5258758"/>
          </a:xfrm>
        </p:spPr>
        <p:txBody>
          <a:bodyPr/>
          <a:lstStyle/>
          <a:p>
            <a:pPr marL="0" indent="0">
              <a:buNone/>
            </a:pPr>
            <a:endParaRPr lang="en-US" sz="2000" dirty="0">
              <a:latin typeface="Calibri" panose="020F0502020204030204" pitchFamily="34" charset="0"/>
            </a:endParaRPr>
          </a:p>
          <a:p>
            <a:pPr marL="0" indent="0">
              <a:buNone/>
            </a:pPr>
            <a:r>
              <a:rPr lang="en-ZA" sz="2400" dirty="0" smtClean="0">
                <a:latin typeface="Calibri" pitchFamily="34" charset="0"/>
                <a:cs typeface="Calibri" pitchFamily="34" charset="0"/>
              </a:rPr>
              <a:t> </a:t>
            </a:r>
            <a:endParaRPr lang="en-ZA" sz="2400" dirty="0">
              <a:latin typeface="Calibri" pitchFamily="34" charset="0"/>
              <a:cs typeface="Calibri" pitchFamily="34" charset="0"/>
            </a:endParaRPr>
          </a:p>
        </p:txBody>
      </p:sp>
      <p:sp>
        <p:nvSpPr>
          <p:cNvPr id="26629"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7002903-09A7-482C-8BBF-91F6F035FE36}" type="slidenum">
              <a:rPr lang="en-US" smtClean="0">
                <a:solidFill>
                  <a:srgbClr val="000000"/>
                </a:solidFill>
              </a:rPr>
              <a:pPr eaLnBrk="1" hangingPunct="1"/>
              <a:t>17</a:t>
            </a:fld>
            <a:endParaRPr lang="en-US" smtClean="0">
              <a:solidFill>
                <a:srgbClr val="000000"/>
              </a:solidFill>
            </a:endParaRPr>
          </a:p>
        </p:txBody>
      </p:sp>
      <p:sp>
        <p:nvSpPr>
          <p:cNvPr id="26628" name="Rectangle 3"/>
          <p:cNvSpPr>
            <a:spLocks noChangeArrowheads="1"/>
          </p:cNvSpPr>
          <p:nvPr/>
        </p:nvSpPr>
        <p:spPr bwMode="auto">
          <a:xfrm>
            <a:off x="2286000" y="2828925"/>
            <a:ext cx="4572000" cy="3143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defTabSz="914400" fontAlgn="base">
              <a:lnSpc>
                <a:spcPct val="80000"/>
              </a:lnSpc>
              <a:spcBef>
                <a:spcPct val="0"/>
              </a:spcBef>
              <a:spcAft>
                <a:spcPct val="0"/>
              </a:spcAft>
            </a:pPr>
            <a:r>
              <a:rPr lang="en-US">
                <a:solidFill>
                  <a:srgbClr val="000000"/>
                </a:solidFill>
                <a:latin typeface="Arial" charset="0"/>
                <a:cs typeface="Arial" charset="0"/>
              </a:rPr>
              <a:t>.</a:t>
            </a: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6414457" y="6125686"/>
            <a:ext cx="1614727" cy="56475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graphicFrame>
        <p:nvGraphicFramePr>
          <p:cNvPr id="3" name="Table 2"/>
          <p:cNvGraphicFramePr>
            <a:graphicFrameLocks noGrp="1"/>
          </p:cNvGraphicFramePr>
          <p:nvPr>
            <p:extLst>
              <p:ext uri="{D42A27DB-BD31-4B8C-83A1-F6EECF244321}">
                <p14:modId xmlns:p14="http://schemas.microsoft.com/office/powerpoint/2010/main" xmlns="" val="1669961797"/>
              </p:ext>
            </p:extLst>
          </p:nvPr>
        </p:nvGraphicFramePr>
        <p:xfrm>
          <a:off x="121987" y="625540"/>
          <a:ext cx="8900027" cy="5114265"/>
        </p:xfrm>
        <a:graphic>
          <a:graphicData uri="http://schemas.openxmlformats.org/drawingml/2006/table">
            <a:tbl>
              <a:tblPr firstRow="1" firstCol="1" bandRow="1">
                <a:tableStyleId>{5C22544A-7EE6-4342-B048-85BDC9FD1C3A}</a:tableStyleId>
              </a:tblPr>
              <a:tblGrid>
                <a:gridCol w="1787024"/>
                <a:gridCol w="2318084"/>
                <a:gridCol w="3467723"/>
                <a:gridCol w="1327196"/>
              </a:tblGrid>
              <a:tr h="371763">
                <a:tc>
                  <a:txBody>
                    <a:bodyPr/>
                    <a:lstStyle/>
                    <a:p>
                      <a:r>
                        <a:rPr lang="en-US" sz="1800" dirty="0" smtClean="0">
                          <a:solidFill>
                            <a:schemeClr val="tx1"/>
                          </a:solidFill>
                          <a:latin typeface="Calibri" panose="020F0502020204030204" pitchFamily="34" charset="0"/>
                        </a:rPr>
                        <a:t>TRADES</a:t>
                      </a:r>
                      <a:endParaRPr lang="en-US" sz="1800" dirty="0">
                        <a:solidFill>
                          <a:schemeClr val="tx1"/>
                        </a:solidFill>
                        <a:latin typeface="Calibri" panose="020F0502020204030204" pitchFamily="34" charset="0"/>
                      </a:endParaRPr>
                    </a:p>
                  </a:txBody>
                  <a:tcPr marL="66917" marR="66917" marT="0" marB="0" anchor="b"/>
                </a:tc>
                <a:tc>
                  <a:txBody>
                    <a:bodyPr/>
                    <a:lstStyle/>
                    <a:p>
                      <a:pPr marL="0" marR="0" algn="just">
                        <a:spcBef>
                          <a:spcPts val="0"/>
                        </a:spcBef>
                        <a:spcAft>
                          <a:spcPts val="0"/>
                        </a:spcAft>
                      </a:pPr>
                      <a:r>
                        <a:rPr lang="en-US" sz="1800" dirty="0">
                          <a:solidFill>
                            <a:schemeClr val="tx1"/>
                          </a:solidFill>
                          <a:effectLst/>
                          <a:latin typeface="Calibri" panose="020F0502020204030204" pitchFamily="34" charset="0"/>
                        </a:rPr>
                        <a:t>LDV</a:t>
                      </a:r>
                      <a:endParaRPr lang="en-US" sz="1800" dirty="0">
                        <a:solidFill>
                          <a:schemeClr val="tx1"/>
                        </a:solidFill>
                        <a:effectLst/>
                        <a:latin typeface="Calibri" panose="020F0502020204030204" pitchFamily="34" charset="0"/>
                        <a:ea typeface="Times New Roman" panose="02020603050405020304" pitchFamily="18" charset="0"/>
                      </a:endParaRPr>
                    </a:p>
                  </a:txBody>
                  <a:tcPr marL="66917" marR="66917" marT="0" marB="0" anchor="b"/>
                </a:tc>
                <a:tc>
                  <a:txBody>
                    <a:bodyPr/>
                    <a:lstStyle/>
                    <a:p>
                      <a:pPr marL="0" marR="0" algn="just">
                        <a:spcBef>
                          <a:spcPts val="0"/>
                        </a:spcBef>
                        <a:spcAft>
                          <a:spcPts val="0"/>
                        </a:spcAft>
                      </a:pPr>
                      <a:r>
                        <a:rPr lang="en-US" sz="1800" dirty="0">
                          <a:solidFill>
                            <a:schemeClr val="tx1"/>
                          </a:solidFill>
                          <a:effectLst/>
                          <a:latin typeface="Calibri" panose="020F0502020204030204" pitchFamily="34" charset="0"/>
                        </a:rPr>
                        <a:t>OPTIONAL ACCESSORIES</a:t>
                      </a:r>
                      <a:endParaRPr lang="en-US" sz="1800" dirty="0">
                        <a:solidFill>
                          <a:schemeClr val="tx1"/>
                        </a:solidFill>
                        <a:effectLst/>
                        <a:latin typeface="Calibri" panose="020F0502020204030204" pitchFamily="34" charset="0"/>
                        <a:ea typeface="Times New Roman" panose="02020603050405020304" pitchFamily="18" charset="0"/>
                      </a:endParaRPr>
                    </a:p>
                  </a:txBody>
                  <a:tcPr marL="66917" marR="66917" marT="0" marB="0" anchor="b"/>
                </a:tc>
                <a:tc>
                  <a:txBody>
                    <a:bodyPr/>
                    <a:lstStyle/>
                    <a:p>
                      <a:pPr marL="0" marR="0" algn="just">
                        <a:spcBef>
                          <a:spcPts val="0"/>
                        </a:spcBef>
                        <a:spcAft>
                          <a:spcPts val="0"/>
                        </a:spcAft>
                      </a:pPr>
                      <a:r>
                        <a:rPr lang="en-US" sz="1800" dirty="0" smtClean="0">
                          <a:solidFill>
                            <a:schemeClr val="tx1"/>
                          </a:solidFill>
                          <a:effectLst/>
                          <a:latin typeface="Calibri" panose="020F0502020204030204" pitchFamily="34" charset="0"/>
                        </a:rPr>
                        <a:t>VEHICLES</a:t>
                      </a:r>
                      <a:endParaRPr lang="en-US" sz="1800" dirty="0">
                        <a:solidFill>
                          <a:schemeClr val="tx1"/>
                        </a:solidFill>
                        <a:effectLst/>
                        <a:latin typeface="Calibri" panose="020F0502020204030204" pitchFamily="34" charset="0"/>
                        <a:ea typeface="Times New Roman" panose="02020603050405020304" pitchFamily="18" charset="0"/>
                      </a:endParaRPr>
                    </a:p>
                  </a:txBody>
                  <a:tcPr marL="66917" marR="66917" marT="0" marB="0" anchor="b"/>
                </a:tc>
              </a:tr>
              <a:tr h="185882">
                <a:tc rowSpan="2">
                  <a:txBody>
                    <a:bodyPr/>
                    <a:lstStyle/>
                    <a:p>
                      <a:pPr marL="0" marR="0" algn="just">
                        <a:spcBef>
                          <a:spcPts val="0"/>
                        </a:spcBef>
                        <a:spcAft>
                          <a:spcPts val="0"/>
                        </a:spcAft>
                      </a:pPr>
                      <a:r>
                        <a:rPr lang="en-GB" sz="1800" dirty="0">
                          <a:solidFill>
                            <a:schemeClr val="tx1"/>
                          </a:solidFill>
                          <a:effectLst/>
                          <a:latin typeface="Calibri" panose="020F0502020204030204" pitchFamily="34" charset="0"/>
                        </a:rPr>
                        <a:t>ELECTRICAL</a:t>
                      </a:r>
                      <a:endParaRPr lang="en-US" sz="1800" dirty="0">
                        <a:solidFill>
                          <a:schemeClr val="tx1"/>
                        </a:solidFill>
                        <a:effectLst/>
                        <a:latin typeface="Calibri" panose="020F0502020204030204" pitchFamily="34" charset="0"/>
                        <a:ea typeface="Times New Roman" panose="02020603050405020304" pitchFamily="18" charset="0"/>
                      </a:endParaRPr>
                    </a:p>
                  </a:txBody>
                  <a:tcPr marL="66917" marR="66917" marT="0" marB="0" anchor="b"/>
                </a:tc>
                <a:tc>
                  <a:txBody>
                    <a:bodyPr/>
                    <a:lstStyle/>
                    <a:p>
                      <a:pPr marL="0" marR="0" algn="just">
                        <a:spcBef>
                          <a:spcPts val="0"/>
                        </a:spcBef>
                        <a:spcAft>
                          <a:spcPts val="0"/>
                        </a:spcAft>
                      </a:pPr>
                      <a:r>
                        <a:rPr lang="en-US" sz="1800">
                          <a:effectLst/>
                          <a:latin typeface="Calibri" panose="020F0502020204030204" pitchFamily="34" charset="0"/>
                        </a:rPr>
                        <a:t>Panel Van</a:t>
                      </a:r>
                      <a:endParaRPr lang="en-US" sz="1800">
                        <a:effectLst/>
                        <a:latin typeface="Calibri" panose="020F0502020204030204" pitchFamily="34" charset="0"/>
                        <a:ea typeface="Times New Roman" panose="02020603050405020304" pitchFamily="18" charset="0"/>
                      </a:endParaRPr>
                    </a:p>
                  </a:txBody>
                  <a:tcPr marL="66917" marR="66917" marT="0" marB="0" anchor="b"/>
                </a:tc>
                <a:tc>
                  <a:txBody>
                    <a:bodyPr/>
                    <a:lstStyle/>
                    <a:p>
                      <a:pPr marL="0" marR="0" algn="just">
                        <a:spcBef>
                          <a:spcPts val="0"/>
                        </a:spcBef>
                        <a:spcAft>
                          <a:spcPts val="0"/>
                        </a:spcAft>
                      </a:pPr>
                      <a:r>
                        <a:rPr lang="en-US" sz="1800" dirty="0">
                          <a:effectLst/>
                          <a:latin typeface="Calibri" panose="020F0502020204030204" pitchFamily="34" charset="0"/>
                        </a:rPr>
                        <a:t>Roof rack</a:t>
                      </a:r>
                      <a:endParaRPr lang="en-US" sz="1800" dirty="0">
                        <a:effectLst/>
                        <a:latin typeface="Calibri" panose="020F0502020204030204" pitchFamily="34" charset="0"/>
                        <a:ea typeface="Times New Roman" panose="02020603050405020304" pitchFamily="18" charset="0"/>
                      </a:endParaRPr>
                    </a:p>
                  </a:txBody>
                  <a:tcPr marL="66917" marR="66917" marT="0" marB="0" anchor="b"/>
                </a:tc>
                <a:tc>
                  <a:txBody>
                    <a:bodyPr/>
                    <a:lstStyle/>
                    <a:p>
                      <a:pPr marL="0" marR="0" algn="just">
                        <a:spcBef>
                          <a:spcPts val="0"/>
                        </a:spcBef>
                        <a:spcAft>
                          <a:spcPts val="0"/>
                        </a:spcAft>
                      </a:pPr>
                      <a:r>
                        <a:rPr lang="en-US" sz="1800">
                          <a:effectLst/>
                          <a:latin typeface="Calibri" panose="020F0502020204030204" pitchFamily="34" charset="0"/>
                        </a:rPr>
                        <a:t>151</a:t>
                      </a:r>
                      <a:endParaRPr lang="en-US" sz="1800">
                        <a:effectLst/>
                        <a:latin typeface="Calibri" panose="020F0502020204030204" pitchFamily="34" charset="0"/>
                        <a:ea typeface="Times New Roman" panose="02020603050405020304" pitchFamily="18" charset="0"/>
                      </a:endParaRPr>
                    </a:p>
                  </a:txBody>
                  <a:tcPr marL="66917" marR="66917" marT="0" marB="0" anchor="b"/>
                </a:tc>
              </a:tr>
              <a:tr h="185882">
                <a:tc vMerge="1">
                  <a:txBody>
                    <a:bodyPr/>
                    <a:lstStyle/>
                    <a:p>
                      <a:endParaRPr lang="en-US"/>
                    </a:p>
                  </a:txBody>
                  <a:tcPr/>
                </a:tc>
                <a:tc>
                  <a:txBody>
                    <a:bodyPr/>
                    <a:lstStyle/>
                    <a:p>
                      <a:pPr marL="0" marR="0" algn="just">
                        <a:spcBef>
                          <a:spcPts val="0"/>
                        </a:spcBef>
                        <a:spcAft>
                          <a:spcPts val="0"/>
                        </a:spcAft>
                      </a:pPr>
                      <a:r>
                        <a:rPr lang="en-US" sz="1800">
                          <a:effectLst/>
                          <a:latin typeface="Calibri" panose="020F0502020204030204" pitchFamily="34" charset="0"/>
                        </a:rPr>
                        <a:t>Single Cab 4x2</a:t>
                      </a:r>
                      <a:endParaRPr lang="en-US" sz="1800">
                        <a:effectLst/>
                        <a:latin typeface="Calibri" panose="020F0502020204030204" pitchFamily="34" charset="0"/>
                        <a:ea typeface="Times New Roman" panose="02020603050405020304" pitchFamily="18" charset="0"/>
                      </a:endParaRPr>
                    </a:p>
                  </a:txBody>
                  <a:tcPr marL="66917" marR="66917" marT="0" marB="0" anchor="b"/>
                </a:tc>
                <a:tc>
                  <a:txBody>
                    <a:bodyPr/>
                    <a:lstStyle/>
                    <a:p>
                      <a:pPr marL="0" marR="0" algn="just">
                        <a:spcBef>
                          <a:spcPts val="0"/>
                        </a:spcBef>
                        <a:spcAft>
                          <a:spcPts val="0"/>
                        </a:spcAft>
                      </a:pPr>
                      <a:r>
                        <a:rPr lang="en-US" sz="1800" dirty="0">
                          <a:effectLst/>
                          <a:latin typeface="Calibri" panose="020F0502020204030204" pitchFamily="34" charset="0"/>
                        </a:rPr>
                        <a:t>Cab protector</a:t>
                      </a:r>
                      <a:endParaRPr lang="en-US" sz="1800" dirty="0">
                        <a:effectLst/>
                        <a:latin typeface="Calibri" panose="020F0502020204030204" pitchFamily="34" charset="0"/>
                        <a:ea typeface="Times New Roman" panose="02020603050405020304" pitchFamily="18" charset="0"/>
                      </a:endParaRPr>
                    </a:p>
                  </a:txBody>
                  <a:tcPr marL="66917" marR="66917" marT="0" marB="0" anchor="b"/>
                </a:tc>
                <a:tc>
                  <a:txBody>
                    <a:bodyPr/>
                    <a:lstStyle/>
                    <a:p>
                      <a:pPr marL="0" marR="0" algn="just">
                        <a:spcBef>
                          <a:spcPts val="0"/>
                        </a:spcBef>
                        <a:spcAft>
                          <a:spcPts val="0"/>
                        </a:spcAft>
                      </a:pPr>
                      <a:r>
                        <a:rPr lang="en-US" sz="1800">
                          <a:effectLst/>
                          <a:latin typeface="Calibri" panose="020F0502020204030204" pitchFamily="34" charset="0"/>
                        </a:rPr>
                        <a:t>9</a:t>
                      </a:r>
                      <a:endParaRPr lang="en-US" sz="1800">
                        <a:effectLst/>
                        <a:latin typeface="Calibri" panose="020F0502020204030204" pitchFamily="34" charset="0"/>
                        <a:ea typeface="Times New Roman" panose="02020603050405020304" pitchFamily="18" charset="0"/>
                      </a:endParaRPr>
                    </a:p>
                  </a:txBody>
                  <a:tcPr marL="66917" marR="66917" marT="0" marB="0" anchor="b"/>
                </a:tc>
              </a:tr>
              <a:tr h="371763">
                <a:tc>
                  <a:txBody>
                    <a:bodyPr/>
                    <a:lstStyle/>
                    <a:p>
                      <a:pPr marL="0" marR="0" algn="just">
                        <a:spcBef>
                          <a:spcPts val="0"/>
                        </a:spcBef>
                        <a:spcAft>
                          <a:spcPts val="0"/>
                        </a:spcAft>
                      </a:pPr>
                      <a:r>
                        <a:rPr lang="en-US" sz="1800" dirty="0">
                          <a:solidFill>
                            <a:schemeClr val="tx1"/>
                          </a:solidFill>
                          <a:effectLst/>
                          <a:latin typeface="Calibri" panose="020F0502020204030204" pitchFamily="34" charset="0"/>
                        </a:rPr>
                        <a:t>PLUMBING</a:t>
                      </a:r>
                      <a:endParaRPr lang="en-US" sz="1800" dirty="0">
                        <a:solidFill>
                          <a:schemeClr val="tx1"/>
                        </a:solidFill>
                        <a:effectLst/>
                        <a:latin typeface="Calibri" panose="020F0502020204030204" pitchFamily="34" charset="0"/>
                        <a:ea typeface="Times New Roman" panose="02020603050405020304" pitchFamily="18" charset="0"/>
                      </a:endParaRPr>
                    </a:p>
                  </a:txBody>
                  <a:tcPr marL="66917" marR="66917" marT="0" marB="0" anchor="b"/>
                </a:tc>
                <a:tc>
                  <a:txBody>
                    <a:bodyPr/>
                    <a:lstStyle/>
                    <a:p>
                      <a:pPr marL="0" marR="0" algn="just">
                        <a:spcBef>
                          <a:spcPts val="0"/>
                        </a:spcBef>
                        <a:spcAft>
                          <a:spcPts val="0"/>
                        </a:spcAft>
                      </a:pPr>
                      <a:r>
                        <a:rPr lang="en-US" sz="1800">
                          <a:effectLst/>
                          <a:latin typeface="Calibri" panose="020F0502020204030204" pitchFamily="34" charset="0"/>
                        </a:rPr>
                        <a:t>Panel Van</a:t>
                      </a:r>
                      <a:endParaRPr lang="en-US" sz="1800">
                        <a:effectLst/>
                        <a:latin typeface="Calibri" panose="020F0502020204030204" pitchFamily="34" charset="0"/>
                        <a:ea typeface="Times New Roman" panose="02020603050405020304" pitchFamily="18" charset="0"/>
                      </a:endParaRPr>
                    </a:p>
                  </a:txBody>
                  <a:tcPr marL="66917" marR="66917" marT="0" marB="0" anchor="b"/>
                </a:tc>
                <a:tc>
                  <a:txBody>
                    <a:bodyPr/>
                    <a:lstStyle/>
                    <a:p>
                      <a:pPr marL="0" marR="0" algn="just">
                        <a:spcBef>
                          <a:spcPts val="0"/>
                        </a:spcBef>
                        <a:spcAft>
                          <a:spcPts val="0"/>
                        </a:spcAft>
                      </a:pPr>
                      <a:r>
                        <a:rPr lang="en-US" sz="1800">
                          <a:effectLst/>
                          <a:latin typeface="Calibri" panose="020F0502020204030204" pitchFamily="34" charset="0"/>
                        </a:rPr>
                        <a:t>Roof rack,Tow bar</a:t>
                      </a:r>
                      <a:endParaRPr lang="en-US" sz="1800">
                        <a:effectLst/>
                        <a:latin typeface="Calibri" panose="020F0502020204030204" pitchFamily="34" charset="0"/>
                        <a:ea typeface="Times New Roman" panose="02020603050405020304" pitchFamily="18" charset="0"/>
                      </a:endParaRPr>
                    </a:p>
                  </a:txBody>
                  <a:tcPr marL="66917" marR="66917" marT="0" marB="0" anchor="b"/>
                </a:tc>
                <a:tc>
                  <a:txBody>
                    <a:bodyPr/>
                    <a:lstStyle/>
                    <a:p>
                      <a:pPr marL="0" marR="0" algn="just">
                        <a:spcBef>
                          <a:spcPts val="0"/>
                        </a:spcBef>
                        <a:spcAft>
                          <a:spcPts val="0"/>
                        </a:spcAft>
                      </a:pPr>
                      <a:r>
                        <a:rPr lang="en-US" sz="1800">
                          <a:effectLst/>
                          <a:latin typeface="Calibri" panose="020F0502020204030204" pitchFamily="34" charset="0"/>
                        </a:rPr>
                        <a:t>200</a:t>
                      </a:r>
                      <a:endParaRPr lang="en-US" sz="1800">
                        <a:effectLst/>
                        <a:latin typeface="Calibri" panose="020F0502020204030204" pitchFamily="34" charset="0"/>
                        <a:ea typeface="Times New Roman" panose="02020603050405020304" pitchFamily="18" charset="0"/>
                      </a:endParaRPr>
                    </a:p>
                  </a:txBody>
                  <a:tcPr marL="66917" marR="66917" marT="0" marB="0" anchor="b"/>
                </a:tc>
              </a:tr>
              <a:tr h="371763">
                <a:tc>
                  <a:txBody>
                    <a:bodyPr/>
                    <a:lstStyle/>
                    <a:p>
                      <a:pPr marL="0" marR="0" algn="just">
                        <a:spcBef>
                          <a:spcPts val="0"/>
                        </a:spcBef>
                        <a:spcAft>
                          <a:spcPts val="0"/>
                        </a:spcAft>
                      </a:pPr>
                      <a:r>
                        <a:rPr lang="en-US" sz="1800" dirty="0">
                          <a:solidFill>
                            <a:schemeClr val="tx1"/>
                          </a:solidFill>
                          <a:effectLst/>
                          <a:latin typeface="Calibri" panose="020F0502020204030204" pitchFamily="34" charset="0"/>
                        </a:rPr>
                        <a:t>CARPENTRY</a:t>
                      </a:r>
                      <a:endParaRPr lang="en-US" sz="1800" dirty="0">
                        <a:solidFill>
                          <a:schemeClr val="tx1"/>
                        </a:solidFill>
                        <a:effectLst/>
                        <a:latin typeface="Calibri" panose="020F0502020204030204" pitchFamily="34" charset="0"/>
                        <a:ea typeface="Times New Roman" panose="02020603050405020304" pitchFamily="18" charset="0"/>
                      </a:endParaRPr>
                    </a:p>
                  </a:txBody>
                  <a:tcPr marL="66917" marR="66917" marT="0" marB="0" anchor="b"/>
                </a:tc>
                <a:tc>
                  <a:txBody>
                    <a:bodyPr/>
                    <a:lstStyle/>
                    <a:p>
                      <a:pPr marL="0" marR="0" algn="just">
                        <a:spcBef>
                          <a:spcPts val="0"/>
                        </a:spcBef>
                        <a:spcAft>
                          <a:spcPts val="0"/>
                        </a:spcAft>
                      </a:pPr>
                      <a:r>
                        <a:rPr lang="en-US" sz="1800" dirty="0">
                          <a:effectLst/>
                          <a:latin typeface="Calibri" panose="020F0502020204030204" pitchFamily="34" charset="0"/>
                        </a:rPr>
                        <a:t>Double cab 2x4 diesel</a:t>
                      </a:r>
                      <a:endParaRPr lang="en-US" sz="1800" dirty="0">
                        <a:effectLst/>
                        <a:latin typeface="Calibri" panose="020F0502020204030204" pitchFamily="34" charset="0"/>
                        <a:ea typeface="Times New Roman" panose="02020603050405020304" pitchFamily="18" charset="0"/>
                      </a:endParaRPr>
                    </a:p>
                  </a:txBody>
                  <a:tcPr marL="66917" marR="66917" marT="0" marB="0" anchor="b"/>
                </a:tc>
                <a:tc>
                  <a:txBody>
                    <a:bodyPr/>
                    <a:lstStyle/>
                    <a:p>
                      <a:pPr marL="0" marR="0" algn="just">
                        <a:spcBef>
                          <a:spcPts val="0"/>
                        </a:spcBef>
                        <a:spcAft>
                          <a:spcPts val="0"/>
                        </a:spcAft>
                      </a:pPr>
                      <a:r>
                        <a:rPr lang="en-US" sz="1800">
                          <a:effectLst/>
                          <a:latin typeface="Calibri" panose="020F0502020204030204" pitchFamily="34" charset="0"/>
                        </a:rPr>
                        <a:t>Canopy &amp; roof rack, Diff lock</a:t>
                      </a:r>
                      <a:endParaRPr lang="en-US" sz="1800">
                        <a:effectLst/>
                        <a:latin typeface="Calibri" panose="020F0502020204030204" pitchFamily="34" charset="0"/>
                        <a:ea typeface="Times New Roman" panose="02020603050405020304" pitchFamily="18" charset="0"/>
                      </a:endParaRPr>
                    </a:p>
                  </a:txBody>
                  <a:tcPr marL="66917" marR="66917" marT="0" marB="0" anchor="b"/>
                </a:tc>
                <a:tc>
                  <a:txBody>
                    <a:bodyPr/>
                    <a:lstStyle/>
                    <a:p>
                      <a:pPr marL="0" marR="0" algn="just">
                        <a:spcBef>
                          <a:spcPts val="0"/>
                        </a:spcBef>
                        <a:spcAft>
                          <a:spcPts val="0"/>
                        </a:spcAft>
                      </a:pPr>
                      <a:r>
                        <a:rPr lang="en-US" sz="1800">
                          <a:effectLst/>
                          <a:latin typeface="Calibri" panose="020F0502020204030204" pitchFamily="34" charset="0"/>
                        </a:rPr>
                        <a:t>140</a:t>
                      </a:r>
                      <a:endParaRPr lang="en-US" sz="1800">
                        <a:effectLst/>
                        <a:latin typeface="Calibri" panose="020F0502020204030204" pitchFamily="34" charset="0"/>
                        <a:ea typeface="Times New Roman" panose="02020603050405020304" pitchFamily="18" charset="0"/>
                      </a:endParaRPr>
                    </a:p>
                  </a:txBody>
                  <a:tcPr marL="66917" marR="66917" marT="0" marB="0" anchor="b"/>
                </a:tc>
              </a:tr>
              <a:tr h="185882">
                <a:tc>
                  <a:txBody>
                    <a:bodyPr/>
                    <a:lstStyle/>
                    <a:p>
                      <a:pPr marL="0" marR="0" algn="just">
                        <a:spcBef>
                          <a:spcPts val="0"/>
                        </a:spcBef>
                        <a:spcAft>
                          <a:spcPts val="0"/>
                        </a:spcAft>
                      </a:pPr>
                      <a:r>
                        <a:rPr lang="en-US" sz="1800" dirty="0">
                          <a:solidFill>
                            <a:schemeClr val="tx1"/>
                          </a:solidFill>
                          <a:effectLst/>
                          <a:latin typeface="Calibri" panose="020F0502020204030204" pitchFamily="34" charset="0"/>
                        </a:rPr>
                        <a:t>BUILDING</a:t>
                      </a:r>
                      <a:endParaRPr lang="en-US" sz="1800" dirty="0">
                        <a:solidFill>
                          <a:schemeClr val="tx1"/>
                        </a:solidFill>
                        <a:effectLst/>
                        <a:latin typeface="Calibri" panose="020F0502020204030204" pitchFamily="34" charset="0"/>
                        <a:ea typeface="Times New Roman" panose="02020603050405020304" pitchFamily="18" charset="0"/>
                      </a:endParaRPr>
                    </a:p>
                  </a:txBody>
                  <a:tcPr marL="66917" marR="66917" marT="0" marB="0" anchor="b"/>
                </a:tc>
                <a:tc>
                  <a:txBody>
                    <a:bodyPr/>
                    <a:lstStyle/>
                    <a:p>
                      <a:pPr marL="0" marR="0" algn="just">
                        <a:spcBef>
                          <a:spcPts val="0"/>
                        </a:spcBef>
                        <a:spcAft>
                          <a:spcPts val="0"/>
                        </a:spcAft>
                      </a:pPr>
                      <a:r>
                        <a:rPr lang="en-US" sz="1800" dirty="0">
                          <a:effectLst/>
                          <a:latin typeface="Calibri" panose="020F0502020204030204" pitchFamily="34" charset="0"/>
                        </a:rPr>
                        <a:t>Single Cab 2x4</a:t>
                      </a:r>
                      <a:endParaRPr lang="en-US" sz="1800" dirty="0">
                        <a:effectLst/>
                        <a:latin typeface="Calibri" panose="020F0502020204030204" pitchFamily="34" charset="0"/>
                        <a:ea typeface="Times New Roman" panose="02020603050405020304" pitchFamily="18" charset="0"/>
                      </a:endParaRPr>
                    </a:p>
                  </a:txBody>
                  <a:tcPr marL="66917" marR="66917" marT="0" marB="0" anchor="b"/>
                </a:tc>
                <a:tc>
                  <a:txBody>
                    <a:bodyPr/>
                    <a:lstStyle/>
                    <a:p>
                      <a:pPr marL="0" marR="0" algn="just">
                        <a:spcBef>
                          <a:spcPts val="0"/>
                        </a:spcBef>
                        <a:spcAft>
                          <a:spcPts val="0"/>
                        </a:spcAft>
                      </a:pPr>
                      <a:r>
                        <a:rPr lang="en-US" sz="1800">
                          <a:effectLst/>
                          <a:latin typeface="Calibri" panose="020F0502020204030204" pitchFamily="34" charset="0"/>
                        </a:rPr>
                        <a:t>None</a:t>
                      </a:r>
                      <a:endParaRPr lang="en-US" sz="1800">
                        <a:effectLst/>
                        <a:latin typeface="Calibri" panose="020F0502020204030204" pitchFamily="34" charset="0"/>
                        <a:ea typeface="Times New Roman" panose="02020603050405020304" pitchFamily="18" charset="0"/>
                      </a:endParaRPr>
                    </a:p>
                  </a:txBody>
                  <a:tcPr marL="66917" marR="66917" marT="0" marB="0" anchor="b"/>
                </a:tc>
                <a:tc>
                  <a:txBody>
                    <a:bodyPr/>
                    <a:lstStyle/>
                    <a:p>
                      <a:pPr marL="0" marR="0" algn="just">
                        <a:spcBef>
                          <a:spcPts val="0"/>
                        </a:spcBef>
                        <a:spcAft>
                          <a:spcPts val="0"/>
                        </a:spcAft>
                      </a:pPr>
                      <a:r>
                        <a:rPr lang="en-US" sz="1800" dirty="0">
                          <a:effectLst/>
                          <a:latin typeface="Calibri" panose="020F0502020204030204" pitchFamily="34" charset="0"/>
                        </a:rPr>
                        <a:t>200</a:t>
                      </a:r>
                      <a:endParaRPr lang="en-US" sz="1800" dirty="0">
                        <a:effectLst/>
                        <a:latin typeface="Calibri" panose="020F0502020204030204" pitchFamily="34" charset="0"/>
                        <a:ea typeface="Times New Roman" panose="02020603050405020304" pitchFamily="18" charset="0"/>
                      </a:endParaRPr>
                    </a:p>
                  </a:txBody>
                  <a:tcPr marL="66917" marR="66917" marT="0" marB="0" anchor="b"/>
                </a:tc>
              </a:tr>
              <a:tr h="327152">
                <a:tc>
                  <a:txBody>
                    <a:bodyPr/>
                    <a:lstStyle/>
                    <a:p>
                      <a:pPr marL="0" marR="0" algn="just">
                        <a:spcBef>
                          <a:spcPts val="0"/>
                        </a:spcBef>
                        <a:spcAft>
                          <a:spcPts val="0"/>
                        </a:spcAft>
                      </a:pPr>
                      <a:r>
                        <a:rPr lang="en-US" sz="1800" dirty="0">
                          <a:solidFill>
                            <a:schemeClr val="tx1"/>
                          </a:solidFill>
                          <a:effectLst/>
                          <a:latin typeface="Calibri" panose="020F0502020204030204" pitchFamily="34" charset="0"/>
                        </a:rPr>
                        <a:t>MECHANICAL</a:t>
                      </a:r>
                      <a:endParaRPr lang="en-US" sz="1800" dirty="0">
                        <a:solidFill>
                          <a:schemeClr val="tx1"/>
                        </a:solidFill>
                        <a:effectLst/>
                        <a:latin typeface="Calibri" panose="020F0502020204030204" pitchFamily="34" charset="0"/>
                        <a:ea typeface="Times New Roman" panose="02020603050405020304" pitchFamily="18" charset="0"/>
                      </a:endParaRPr>
                    </a:p>
                  </a:txBody>
                  <a:tcPr marL="66917" marR="66917" marT="0" marB="0" anchor="b"/>
                </a:tc>
                <a:tc>
                  <a:txBody>
                    <a:bodyPr/>
                    <a:lstStyle/>
                    <a:p>
                      <a:pPr marL="0" marR="0" algn="just">
                        <a:spcBef>
                          <a:spcPts val="0"/>
                        </a:spcBef>
                        <a:spcAft>
                          <a:spcPts val="0"/>
                        </a:spcAft>
                      </a:pPr>
                      <a:r>
                        <a:rPr lang="en-US" sz="1800" dirty="0">
                          <a:effectLst/>
                          <a:latin typeface="Calibri" panose="020F0502020204030204" pitchFamily="34" charset="0"/>
                        </a:rPr>
                        <a:t>Double cab 2x4 Diesel</a:t>
                      </a:r>
                      <a:endParaRPr lang="en-US" sz="1800" dirty="0">
                        <a:effectLst/>
                        <a:latin typeface="Calibri" panose="020F0502020204030204" pitchFamily="34" charset="0"/>
                        <a:ea typeface="Times New Roman" panose="02020603050405020304" pitchFamily="18" charset="0"/>
                      </a:endParaRPr>
                    </a:p>
                  </a:txBody>
                  <a:tcPr marL="66917" marR="66917" marT="0" marB="0" anchor="b"/>
                </a:tc>
                <a:tc>
                  <a:txBody>
                    <a:bodyPr/>
                    <a:lstStyle/>
                    <a:p>
                      <a:pPr marL="0" marR="0" algn="just">
                        <a:spcBef>
                          <a:spcPts val="0"/>
                        </a:spcBef>
                        <a:spcAft>
                          <a:spcPts val="0"/>
                        </a:spcAft>
                      </a:pPr>
                      <a:r>
                        <a:rPr lang="en-US" sz="1800">
                          <a:effectLst/>
                          <a:latin typeface="Calibri" panose="020F0502020204030204" pitchFamily="34" charset="0"/>
                        </a:rPr>
                        <a:t>winch &amp; diff lock, roof rack, armadillo</a:t>
                      </a:r>
                      <a:endParaRPr lang="en-US" sz="1800">
                        <a:effectLst/>
                        <a:latin typeface="Calibri" panose="020F0502020204030204" pitchFamily="34" charset="0"/>
                        <a:ea typeface="Times New Roman" panose="02020603050405020304" pitchFamily="18" charset="0"/>
                      </a:endParaRPr>
                    </a:p>
                  </a:txBody>
                  <a:tcPr marL="66917" marR="66917" marT="0" marB="0" anchor="b"/>
                </a:tc>
                <a:tc>
                  <a:txBody>
                    <a:bodyPr/>
                    <a:lstStyle/>
                    <a:p>
                      <a:pPr marL="0" marR="0" algn="just">
                        <a:spcBef>
                          <a:spcPts val="0"/>
                        </a:spcBef>
                        <a:spcAft>
                          <a:spcPts val="0"/>
                        </a:spcAft>
                      </a:pPr>
                      <a:r>
                        <a:rPr lang="en-US" sz="1800" dirty="0">
                          <a:effectLst/>
                          <a:latin typeface="Calibri" panose="020F0502020204030204" pitchFamily="34" charset="0"/>
                        </a:rPr>
                        <a:t>133</a:t>
                      </a:r>
                      <a:endParaRPr lang="en-US" sz="1800" dirty="0">
                        <a:effectLst/>
                        <a:latin typeface="Calibri" panose="020F0502020204030204" pitchFamily="34" charset="0"/>
                        <a:ea typeface="Times New Roman" panose="02020603050405020304" pitchFamily="18" charset="0"/>
                      </a:endParaRPr>
                    </a:p>
                  </a:txBody>
                  <a:tcPr marL="66917" marR="66917" marT="0" marB="0" anchor="b"/>
                </a:tc>
              </a:tr>
              <a:tr h="185882">
                <a:tc rowSpan="3">
                  <a:txBody>
                    <a:bodyPr/>
                    <a:lstStyle/>
                    <a:p>
                      <a:pPr marL="0" marR="0" algn="just">
                        <a:spcBef>
                          <a:spcPts val="0"/>
                        </a:spcBef>
                        <a:spcAft>
                          <a:spcPts val="0"/>
                        </a:spcAft>
                      </a:pPr>
                      <a:r>
                        <a:rPr lang="en-US" sz="1800" dirty="0">
                          <a:solidFill>
                            <a:schemeClr val="tx1"/>
                          </a:solidFill>
                          <a:effectLst/>
                          <a:latin typeface="Calibri" panose="020F0502020204030204" pitchFamily="34" charset="0"/>
                        </a:rPr>
                        <a:t>PAINTERS</a:t>
                      </a:r>
                      <a:endParaRPr lang="en-US" sz="1800" dirty="0">
                        <a:solidFill>
                          <a:schemeClr val="tx1"/>
                        </a:solidFill>
                        <a:effectLst/>
                        <a:latin typeface="Calibri" panose="020F0502020204030204" pitchFamily="34" charset="0"/>
                        <a:ea typeface="Times New Roman" panose="02020603050405020304" pitchFamily="18" charset="0"/>
                      </a:endParaRPr>
                    </a:p>
                  </a:txBody>
                  <a:tcPr marL="66917" marR="66917" marT="0" marB="0" anchor="b"/>
                </a:tc>
                <a:tc>
                  <a:txBody>
                    <a:bodyPr/>
                    <a:lstStyle/>
                    <a:p>
                      <a:pPr marL="0" marR="0" algn="just">
                        <a:spcBef>
                          <a:spcPts val="0"/>
                        </a:spcBef>
                        <a:spcAft>
                          <a:spcPts val="0"/>
                        </a:spcAft>
                      </a:pPr>
                      <a:r>
                        <a:rPr lang="en-US" sz="1800" dirty="0">
                          <a:effectLst/>
                          <a:latin typeface="Calibri" panose="020F0502020204030204" pitchFamily="34" charset="0"/>
                        </a:rPr>
                        <a:t>Panel Van</a:t>
                      </a:r>
                      <a:endParaRPr lang="en-US" sz="1800" dirty="0">
                        <a:effectLst/>
                        <a:latin typeface="Calibri" panose="020F0502020204030204" pitchFamily="34" charset="0"/>
                        <a:ea typeface="Times New Roman" panose="02020603050405020304" pitchFamily="18" charset="0"/>
                      </a:endParaRPr>
                    </a:p>
                  </a:txBody>
                  <a:tcPr marL="66917" marR="66917" marT="0" marB="0" anchor="b"/>
                </a:tc>
                <a:tc>
                  <a:txBody>
                    <a:bodyPr/>
                    <a:lstStyle/>
                    <a:p>
                      <a:pPr marL="0" marR="0" algn="just">
                        <a:spcBef>
                          <a:spcPts val="0"/>
                        </a:spcBef>
                        <a:spcAft>
                          <a:spcPts val="0"/>
                        </a:spcAft>
                      </a:pPr>
                      <a:r>
                        <a:rPr lang="en-US" sz="1800">
                          <a:effectLst/>
                          <a:latin typeface="Calibri" panose="020F0502020204030204" pitchFamily="34" charset="0"/>
                        </a:rPr>
                        <a:t>Roof Rack</a:t>
                      </a:r>
                      <a:endParaRPr lang="en-US" sz="1800">
                        <a:effectLst/>
                        <a:latin typeface="Calibri" panose="020F0502020204030204" pitchFamily="34" charset="0"/>
                        <a:ea typeface="Times New Roman" panose="02020603050405020304" pitchFamily="18" charset="0"/>
                      </a:endParaRPr>
                    </a:p>
                  </a:txBody>
                  <a:tcPr marL="66917" marR="66917" marT="0" marB="0" anchor="b"/>
                </a:tc>
                <a:tc>
                  <a:txBody>
                    <a:bodyPr/>
                    <a:lstStyle/>
                    <a:p>
                      <a:pPr marL="0" marR="0" algn="just">
                        <a:spcBef>
                          <a:spcPts val="0"/>
                        </a:spcBef>
                        <a:spcAft>
                          <a:spcPts val="0"/>
                        </a:spcAft>
                      </a:pPr>
                      <a:r>
                        <a:rPr lang="en-US" sz="1800">
                          <a:effectLst/>
                          <a:latin typeface="Calibri" panose="020F0502020204030204" pitchFamily="34" charset="0"/>
                        </a:rPr>
                        <a:t>22</a:t>
                      </a:r>
                      <a:endParaRPr lang="en-US" sz="1800">
                        <a:effectLst/>
                        <a:latin typeface="Calibri" panose="020F0502020204030204" pitchFamily="34" charset="0"/>
                        <a:ea typeface="Times New Roman" panose="02020603050405020304" pitchFamily="18" charset="0"/>
                      </a:endParaRPr>
                    </a:p>
                  </a:txBody>
                  <a:tcPr marL="66917" marR="66917" marT="0" marB="0" anchor="b"/>
                </a:tc>
              </a:tr>
              <a:tr h="185882">
                <a:tc vMerge="1">
                  <a:txBody>
                    <a:bodyPr/>
                    <a:lstStyle/>
                    <a:p>
                      <a:endParaRPr lang="en-US"/>
                    </a:p>
                  </a:txBody>
                  <a:tcPr/>
                </a:tc>
                <a:tc>
                  <a:txBody>
                    <a:bodyPr/>
                    <a:lstStyle/>
                    <a:p>
                      <a:pPr marL="0" marR="0" algn="just">
                        <a:spcBef>
                          <a:spcPts val="0"/>
                        </a:spcBef>
                        <a:spcAft>
                          <a:spcPts val="0"/>
                        </a:spcAft>
                      </a:pPr>
                      <a:r>
                        <a:rPr lang="en-US" sz="1800" dirty="0">
                          <a:effectLst/>
                          <a:latin typeface="Calibri" panose="020F0502020204030204" pitchFamily="34" charset="0"/>
                        </a:rPr>
                        <a:t>9 </a:t>
                      </a:r>
                      <a:r>
                        <a:rPr lang="en-US" sz="1800" dirty="0" err="1">
                          <a:effectLst/>
                          <a:latin typeface="Calibri" panose="020F0502020204030204" pitchFamily="34" charset="0"/>
                        </a:rPr>
                        <a:t>Seater</a:t>
                      </a:r>
                      <a:r>
                        <a:rPr lang="en-US" sz="1800" dirty="0">
                          <a:effectLst/>
                          <a:latin typeface="Calibri" panose="020F0502020204030204" pitchFamily="34" charset="0"/>
                        </a:rPr>
                        <a:t> bus</a:t>
                      </a:r>
                      <a:endParaRPr lang="en-US" sz="1800" dirty="0">
                        <a:effectLst/>
                        <a:latin typeface="Calibri" panose="020F0502020204030204" pitchFamily="34" charset="0"/>
                        <a:ea typeface="Times New Roman" panose="02020603050405020304" pitchFamily="18" charset="0"/>
                      </a:endParaRPr>
                    </a:p>
                  </a:txBody>
                  <a:tcPr marL="66917" marR="66917" marT="0" marB="0" anchor="b"/>
                </a:tc>
                <a:tc>
                  <a:txBody>
                    <a:bodyPr/>
                    <a:lstStyle/>
                    <a:p>
                      <a:pPr marL="0" marR="0" algn="just">
                        <a:spcBef>
                          <a:spcPts val="0"/>
                        </a:spcBef>
                        <a:spcAft>
                          <a:spcPts val="0"/>
                        </a:spcAft>
                      </a:pPr>
                      <a:r>
                        <a:rPr lang="en-US" sz="1800">
                          <a:effectLst/>
                          <a:latin typeface="Calibri" panose="020F0502020204030204" pitchFamily="34" charset="0"/>
                        </a:rPr>
                        <a:t>Roof Rack</a:t>
                      </a:r>
                      <a:endParaRPr lang="en-US" sz="1800">
                        <a:effectLst/>
                        <a:latin typeface="Calibri" panose="020F0502020204030204" pitchFamily="34" charset="0"/>
                        <a:ea typeface="Times New Roman" panose="02020603050405020304" pitchFamily="18" charset="0"/>
                      </a:endParaRPr>
                    </a:p>
                  </a:txBody>
                  <a:tcPr marL="66917" marR="66917" marT="0" marB="0" anchor="b"/>
                </a:tc>
                <a:tc>
                  <a:txBody>
                    <a:bodyPr/>
                    <a:lstStyle/>
                    <a:p>
                      <a:pPr marL="0" marR="0" algn="just">
                        <a:spcBef>
                          <a:spcPts val="0"/>
                        </a:spcBef>
                        <a:spcAft>
                          <a:spcPts val="0"/>
                        </a:spcAft>
                      </a:pPr>
                      <a:r>
                        <a:rPr lang="en-US" sz="1800">
                          <a:effectLst/>
                          <a:latin typeface="Calibri" panose="020F0502020204030204" pitchFamily="34" charset="0"/>
                        </a:rPr>
                        <a:t>9</a:t>
                      </a:r>
                      <a:endParaRPr lang="en-US" sz="1800">
                        <a:effectLst/>
                        <a:latin typeface="Calibri" panose="020F0502020204030204" pitchFamily="34" charset="0"/>
                        <a:ea typeface="Times New Roman" panose="02020603050405020304" pitchFamily="18" charset="0"/>
                      </a:endParaRPr>
                    </a:p>
                  </a:txBody>
                  <a:tcPr marL="66917" marR="66917" marT="0" marB="0" anchor="b"/>
                </a:tc>
              </a:tr>
              <a:tr h="327152">
                <a:tc vMerge="1">
                  <a:txBody>
                    <a:bodyPr/>
                    <a:lstStyle/>
                    <a:p>
                      <a:endParaRPr lang="en-US"/>
                    </a:p>
                  </a:txBody>
                  <a:tcPr/>
                </a:tc>
                <a:tc>
                  <a:txBody>
                    <a:bodyPr/>
                    <a:lstStyle/>
                    <a:p>
                      <a:pPr marL="0" marR="0" algn="just">
                        <a:spcBef>
                          <a:spcPts val="0"/>
                        </a:spcBef>
                        <a:spcAft>
                          <a:spcPts val="0"/>
                        </a:spcAft>
                      </a:pPr>
                      <a:r>
                        <a:rPr lang="en-US" sz="1800" dirty="0">
                          <a:effectLst/>
                          <a:latin typeface="Calibri" panose="020F0502020204030204" pitchFamily="34" charset="0"/>
                        </a:rPr>
                        <a:t>Single Cab</a:t>
                      </a:r>
                      <a:endParaRPr lang="en-US" sz="1800" dirty="0">
                        <a:effectLst/>
                        <a:latin typeface="Calibri" panose="020F0502020204030204" pitchFamily="34" charset="0"/>
                        <a:ea typeface="Times New Roman" panose="02020603050405020304" pitchFamily="18" charset="0"/>
                      </a:endParaRPr>
                    </a:p>
                  </a:txBody>
                  <a:tcPr marL="66917" marR="66917" marT="0" marB="0" anchor="b"/>
                </a:tc>
                <a:tc>
                  <a:txBody>
                    <a:bodyPr/>
                    <a:lstStyle/>
                    <a:p>
                      <a:pPr marL="0" marR="0" algn="just">
                        <a:spcBef>
                          <a:spcPts val="0"/>
                        </a:spcBef>
                        <a:spcAft>
                          <a:spcPts val="0"/>
                        </a:spcAft>
                      </a:pPr>
                      <a:r>
                        <a:rPr lang="en-US" sz="1800">
                          <a:effectLst/>
                          <a:latin typeface="Calibri" panose="020F0502020204030204" pitchFamily="34" charset="0"/>
                        </a:rPr>
                        <a:t>Roof rack, side rails, tow bar, canopy</a:t>
                      </a:r>
                      <a:endParaRPr lang="en-US" sz="1800">
                        <a:effectLst/>
                        <a:latin typeface="Calibri" panose="020F0502020204030204" pitchFamily="34" charset="0"/>
                        <a:ea typeface="Times New Roman" panose="02020603050405020304" pitchFamily="18" charset="0"/>
                      </a:endParaRPr>
                    </a:p>
                  </a:txBody>
                  <a:tcPr marL="66917" marR="66917" marT="0" marB="0" anchor="b"/>
                </a:tc>
                <a:tc>
                  <a:txBody>
                    <a:bodyPr/>
                    <a:lstStyle/>
                    <a:p>
                      <a:pPr marL="0" marR="0" algn="just">
                        <a:spcBef>
                          <a:spcPts val="0"/>
                        </a:spcBef>
                        <a:spcAft>
                          <a:spcPts val="0"/>
                        </a:spcAft>
                      </a:pPr>
                      <a:r>
                        <a:rPr lang="en-US" sz="1800">
                          <a:effectLst/>
                          <a:latin typeface="Calibri" panose="020F0502020204030204" pitchFamily="34" charset="0"/>
                        </a:rPr>
                        <a:t>9</a:t>
                      </a:r>
                      <a:endParaRPr lang="en-US" sz="1800">
                        <a:effectLst/>
                        <a:latin typeface="Calibri" panose="020F0502020204030204" pitchFamily="34" charset="0"/>
                        <a:ea typeface="Times New Roman" panose="02020603050405020304" pitchFamily="18" charset="0"/>
                      </a:endParaRPr>
                    </a:p>
                  </a:txBody>
                  <a:tcPr marL="66917" marR="66917" marT="0" marB="0" anchor="b"/>
                </a:tc>
              </a:tr>
              <a:tr h="327152">
                <a:tc>
                  <a:txBody>
                    <a:bodyPr/>
                    <a:lstStyle/>
                    <a:p>
                      <a:pPr marL="0" marR="0" algn="just">
                        <a:spcBef>
                          <a:spcPts val="0"/>
                        </a:spcBef>
                        <a:spcAft>
                          <a:spcPts val="0"/>
                        </a:spcAft>
                      </a:pPr>
                      <a:r>
                        <a:rPr lang="en-US" sz="1800" dirty="0">
                          <a:solidFill>
                            <a:schemeClr val="tx1"/>
                          </a:solidFill>
                          <a:effectLst/>
                          <a:latin typeface="Calibri" panose="020F0502020204030204" pitchFamily="34" charset="0"/>
                        </a:rPr>
                        <a:t>SCAFFOLDING</a:t>
                      </a:r>
                      <a:endParaRPr lang="en-US" sz="1800" dirty="0">
                        <a:solidFill>
                          <a:schemeClr val="tx1"/>
                        </a:solidFill>
                        <a:effectLst/>
                        <a:latin typeface="Calibri" panose="020F0502020204030204" pitchFamily="34" charset="0"/>
                        <a:ea typeface="Times New Roman" panose="02020603050405020304" pitchFamily="18" charset="0"/>
                      </a:endParaRPr>
                    </a:p>
                  </a:txBody>
                  <a:tcPr marL="66917" marR="66917" marT="0" marB="0" anchor="b"/>
                </a:tc>
                <a:tc>
                  <a:txBody>
                    <a:bodyPr/>
                    <a:lstStyle/>
                    <a:p>
                      <a:pPr marL="0" marR="0" algn="just">
                        <a:spcBef>
                          <a:spcPts val="0"/>
                        </a:spcBef>
                        <a:spcAft>
                          <a:spcPts val="0"/>
                        </a:spcAft>
                      </a:pPr>
                      <a:r>
                        <a:rPr lang="en-US" sz="1800" dirty="0">
                          <a:effectLst/>
                          <a:latin typeface="Calibri" panose="020F0502020204030204" pitchFamily="34" charset="0"/>
                        </a:rPr>
                        <a:t>Single Cab 2x4</a:t>
                      </a:r>
                      <a:endParaRPr lang="en-US" sz="1800" dirty="0">
                        <a:effectLst/>
                        <a:latin typeface="Calibri" panose="020F0502020204030204" pitchFamily="34" charset="0"/>
                        <a:ea typeface="Times New Roman" panose="02020603050405020304" pitchFamily="18" charset="0"/>
                      </a:endParaRPr>
                    </a:p>
                  </a:txBody>
                  <a:tcPr marL="66917" marR="66917" marT="0" marB="0" anchor="b"/>
                </a:tc>
                <a:tc>
                  <a:txBody>
                    <a:bodyPr/>
                    <a:lstStyle/>
                    <a:p>
                      <a:pPr marL="0" marR="0" algn="just">
                        <a:spcBef>
                          <a:spcPts val="0"/>
                        </a:spcBef>
                        <a:spcAft>
                          <a:spcPts val="0"/>
                        </a:spcAft>
                      </a:pPr>
                      <a:r>
                        <a:rPr lang="en-US" sz="1800" dirty="0" smtClean="0">
                          <a:effectLst/>
                          <a:latin typeface="Calibri" panose="020F0502020204030204" pitchFamily="34" charset="0"/>
                        </a:rPr>
                        <a:t>Trades</a:t>
                      </a:r>
                      <a:endParaRPr lang="en-US" sz="1800" dirty="0">
                        <a:effectLst/>
                        <a:latin typeface="Calibri" panose="020F0502020204030204" pitchFamily="34" charset="0"/>
                        <a:ea typeface="Times New Roman" panose="02020603050405020304" pitchFamily="18" charset="0"/>
                      </a:endParaRPr>
                    </a:p>
                  </a:txBody>
                  <a:tcPr marL="66917" marR="66917" marT="0" marB="0" anchor="b"/>
                </a:tc>
                <a:tc>
                  <a:txBody>
                    <a:bodyPr/>
                    <a:lstStyle/>
                    <a:p>
                      <a:pPr marL="0" marR="0" algn="just">
                        <a:spcBef>
                          <a:spcPts val="0"/>
                        </a:spcBef>
                        <a:spcAft>
                          <a:spcPts val="0"/>
                        </a:spcAft>
                      </a:pPr>
                      <a:r>
                        <a:rPr lang="en-US" sz="1800">
                          <a:effectLst/>
                          <a:latin typeface="Calibri" panose="020F0502020204030204" pitchFamily="34" charset="0"/>
                        </a:rPr>
                        <a:t>9</a:t>
                      </a:r>
                      <a:endParaRPr lang="en-US" sz="1800">
                        <a:effectLst/>
                        <a:latin typeface="Calibri" panose="020F0502020204030204" pitchFamily="34" charset="0"/>
                        <a:ea typeface="Times New Roman" panose="02020603050405020304" pitchFamily="18" charset="0"/>
                      </a:endParaRPr>
                    </a:p>
                  </a:txBody>
                  <a:tcPr marL="66917" marR="66917" marT="0" marB="0" anchor="b"/>
                </a:tc>
              </a:tr>
              <a:tr h="239168">
                <a:tc>
                  <a:txBody>
                    <a:bodyPr/>
                    <a:lstStyle/>
                    <a:p>
                      <a:pPr marL="0" marR="0" algn="just">
                        <a:spcBef>
                          <a:spcPts val="0"/>
                        </a:spcBef>
                        <a:spcAft>
                          <a:spcPts val="0"/>
                        </a:spcAft>
                      </a:pPr>
                      <a:r>
                        <a:rPr lang="en-US" sz="1800" dirty="0">
                          <a:solidFill>
                            <a:schemeClr val="tx1"/>
                          </a:solidFill>
                          <a:effectLst/>
                          <a:latin typeface="Calibri" panose="020F0502020204030204" pitchFamily="34" charset="0"/>
                        </a:rPr>
                        <a:t>WELDING</a:t>
                      </a:r>
                      <a:endParaRPr lang="en-US" sz="1800" dirty="0">
                        <a:solidFill>
                          <a:schemeClr val="tx1"/>
                        </a:solidFill>
                        <a:effectLst/>
                        <a:latin typeface="Calibri" panose="020F0502020204030204" pitchFamily="34" charset="0"/>
                        <a:ea typeface="Times New Roman" panose="02020603050405020304" pitchFamily="18" charset="0"/>
                      </a:endParaRPr>
                    </a:p>
                  </a:txBody>
                  <a:tcPr marL="66917" marR="66917" marT="0" marB="0" anchor="b"/>
                </a:tc>
                <a:tc>
                  <a:txBody>
                    <a:bodyPr/>
                    <a:lstStyle/>
                    <a:p>
                      <a:pPr marL="0" marR="0" algn="just">
                        <a:spcBef>
                          <a:spcPts val="0"/>
                        </a:spcBef>
                        <a:spcAft>
                          <a:spcPts val="0"/>
                        </a:spcAft>
                      </a:pPr>
                      <a:r>
                        <a:rPr lang="en-US" sz="1800" dirty="0">
                          <a:effectLst/>
                          <a:latin typeface="Calibri" panose="020F0502020204030204" pitchFamily="34" charset="0"/>
                        </a:rPr>
                        <a:t>Single cab 2x4</a:t>
                      </a:r>
                      <a:endParaRPr lang="en-US" sz="1800" dirty="0">
                        <a:effectLst/>
                        <a:latin typeface="Calibri" panose="020F0502020204030204" pitchFamily="34" charset="0"/>
                        <a:ea typeface="Times New Roman" panose="02020603050405020304" pitchFamily="18" charset="0"/>
                      </a:endParaRPr>
                    </a:p>
                  </a:txBody>
                  <a:tcPr marL="66917" marR="66917" marT="0" marB="0" anchor="b"/>
                </a:tc>
                <a:tc>
                  <a:txBody>
                    <a:bodyPr/>
                    <a:lstStyle/>
                    <a:p>
                      <a:pPr marL="0" marR="0" algn="just">
                        <a:spcBef>
                          <a:spcPts val="0"/>
                        </a:spcBef>
                        <a:spcAft>
                          <a:spcPts val="0"/>
                        </a:spcAft>
                      </a:pPr>
                      <a:r>
                        <a:rPr lang="en-US" sz="1800" dirty="0">
                          <a:effectLst/>
                          <a:latin typeface="Calibri" panose="020F0502020204030204" pitchFamily="34" charset="0"/>
                        </a:rPr>
                        <a:t>Roof Rack, Tow Bar</a:t>
                      </a:r>
                      <a:endParaRPr lang="en-US" sz="1800" dirty="0">
                        <a:effectLst/>
                        <a:latin typeface="Calibri" panose="020F0502020204030204" pitchFamily="34" charset="0"/>
                        <a:ea typeface="Times New Roman" panose="02020603050405020304" pitchFamily="18" charset="0"/>
                      </a:endParaRPr>
                    </a:p>
                  </a:txBody>
                  <a:tcPr marL="66917" marR="66917" marT="0" marB="0" anchor="b"/>
                </a:tc>
                <a:tc>
                  <a:txBody>
                    <a:bodyPr/>
                    <a:lstStyle/>
                    <a:p>
                      <a:pPr marL="0" marR="0" algn="just">
                        <a:spcBef>
                          <a:spcPts val="0"/>
                        </a:spcBef>
                        <a:spcAft>
                          <a:spcPts val="0"/>
                        </a:spcAft>
                      </a:pPr>
                      <a:r>
                        <a:rPr lang="en-US" sz="1800">
                          <a:effectLst/>
                          <a:latin typeface="Calibri" panose="020F0502020204030204" pitchFamily="34" charset="0"/>
                        </a:rPr>
                        <a:t>33</a:t>
                      </a:r>
                      <a:endParaRPr lang="en-US" sz="1800">
                        <a:effectLst/>
                        <a:latin typeface="Calibri" panose="020F0502020204030204" pitchFamily="34" charset="0"/>
                        <a:ea typeface="Times New Roman" panose="02020603050405020304" pitchFamily="18" charset="0"/>
                      </a:endParaRPr>
                    </a:p>
                  </a:txBody>
                  <a:tcPr marL="66917" marR="66917" marT="0" marB="0" anchor="b"/>
                </a:tc>
              </a:tr>
              <a:tr h="327152">
                <a:tc>
                  <a:txBody>
                    <a:bodyPr/>
                    <a:lstStyle/>
                    <a:p>
                      <a:pPr marL="0" marR="0" algn="just">
                        <a:spcBef>
                          <a:spcPts val="0"/>
                        </a:spcBef>
                        <a:spcAft>
                          <a:spcPts val="0"/>
                        </a:spcAft>
                      </a:pPr>
                      <a:r>
                        <a:rPr lang="en-US" sz="1800" dirty="0">
                          <a:solidFill>
                            <a:schemeClr val="tx1"/>
                          </a:solidFill>
                          <a:effectLst/>
                          <a:latin typeface="Calibri" panose="020F0502020204030204" pitchFamily="34" charset="0"/>
                        </a:rPr>
                        <a:t>SEWAGE PLANT</a:t>
                      </a:r>
                      <a:endParaRPr lang="en-US" sz="1800" dirty="0">
                        <a:solidFill>
                          <a:schemeClr val="tx1"/>
                        </a:solidFill>
                        <a:effectLst/>
                        <a:latin typeface="Calibri" panose="020F0502020204030204" pitchFamily="34" charset="0"/>
                        <a:ea typeface="Times New Roman" panose="02020603050405020304" pitchFamily="18" charset="0"/>
                      </a:endParaRPr>
                    </a:p>
                  </a:txBody>
                  <a:tcPr marL="66917" marR="66917" marT="0" marB="0" anchor="b"/>
                </a:tc>
                <a:tc>
                  <a:txBody>
                    <a:bodyPr/>
                    <a:lstStyle/>
                    <a:p>
                      <a:pPr marL="0" marR="0" algn="just">
                        <a:spcBef>
                          <a:spcPts val="0"/>
                        </a:spcBef>
                        <a:spcAft>
                          <a:spcPts val="0"/>
                        </a:spcAft>
                      </a:pPr>
                      <a:r>
                        <a:rPr lang="en-US" sz="1800" dirty="0">
                          <a:effectLst/>
                          <a:latin typeface="Calibri" panose="020F0502020204030204" pitchFamily="34" charset="0"/>
                        </a:rPr>
                        <a:t>Single cab 2x4</a:t>
                      </a:r>
                      <a:endParaRPr lang="en-US" sz="1800" dirty="0">
                        <a:effectLst/>
                        <a:latin typeface="Calibri" panose="020F0502020204030204" pitchFamily="34" charset="0"/>
                        <a:ea typeface="Times New Roman" panose="02020603050405020304" pitchFamily="18" charset="0"/>
                      </a:endParaRPr>
                    </a:p>
                  </a:txBody>
                  <a:tcPr marL="66917" marR="66917" marT="0" marB="0" anchor="b"/>
                </a:tc>
                <a:tc>
                  <a:txBody>
                    <a:bodyPr/>
                    <a:lstStyle/>
                    <a:p>
                      <a:pPr marL="0" marR="0" algn="just">
                        <a:spcBef>
                          <a:spcPts val="0"/>
                        </a:spcBef>
                        <a:spcAft>
                          <a:spcPts val="0"/>
                        </a:spcAft>
                      </a:pPr>
                      <a:r>
                        <a:rPr lang="en-US" sz="1800" dirty="0">
                          <a:effectLst/>
                          <a:latin typeface="Calibri" panose="020F0502020204030204" pitchFamily="34" charset="0"/>
                        </a:rPr>
                        <a:t>Diff Lock, tow bar</a:t>
                      </a:r>
                      <a:endParaRPr lang="en-US" sz="1800" dirty="0">
                        <a:effectLst/>
                        <a:latin typeface="Calibri" panose="020F0502020204030204" pitchFamily="34" charset="0"/>
                        <a:ea typeface="Times New Roman" panose="02020603050405020304" pitchFamily="18" charset="0"/>
                      </a:endParaRPr>
                    </a:p>
                  </a:txBody>
                  <a:tcPr marL="66917" marR="66917" marT="0" marB="0" anchor="b"/>
                </a:tc>
                <a:tc>
                  <a:txBody>
                    <a:bodyPr/>
                    <a:lstStyle/>
                    <a:p>
                      <a:pPr marL="0" marR="0" algn="just">
                        <a:spcBef>
                          <a:spcPts val="0"/>
                        </a:spcBef>
                        <a:spcAft>
                          <a:spcPts val="0"/>
                        </a:spcAft>
                      </a:pPr>
                      <a:r>
                        <a:rPr lang="en-US" sz="1800">
                          <a:effectLst/>
                          <a:latin typeface="Calibri" panose="020F0502020204030204" pitchFamily="34" charset="0"/>
                        </a:rPr>
                        <a:t>15</a:t>
                      </a:r>
                      <a:endParaRPr lang="en-US" sz="1800">
                        <a:effectLst/>
                        <a:latin typeface="Calibri" panose="020F0502020204030204" pitchFamily="34" charset="0"/>
                        <a:ea typeface="Times New Roman" panose="02020603050405020304" pitchFamily="18" charset="0"/>
                      </a:endParaRPr>
                    </a:p>
                  </a:txBody>
                  <a:tcPr marL="66917" marR="66917" marT="0" marB="0" anchor="b"/>
                </a:tc>
              </a:tr>
              <a:tr h="327152">
                <a:tc>
                  <a:txBody>
                    <a:bodyPr/>
                    <a:lstStyle/>
                    <a:p>
                      <a:pPr marL="0" marR="0" algn="just">
                        <a:spcBef>
                          <a:spcPts val="0"/>
                        </a:spcBef>
                        <a:spcAft>
                          <a:spcPts val="0"/>
                        </a:spcAft>
                      </a:pPr>
                      <a:r>
                        <a:rPr lang="en-US" sz="1800" dirty="0">
                          <a:solidFill>
                            <a:schemeClr val="tx1"/>
                          </a:solidFill>
                          <a:effectLst/>
                          <a:latin typeface="Calibri" panose="020F0502020204030204" pitchFamily="34" charset="0"/>
                        </a:rPr>
                        <a:t>LAWN MOWERS</a:t>
                      </a:r>
                      <a:endParaRPr lang="en-US" sz="1800" dirty="0">
                        <a:solidFill>
                          <a:schemeClr val="tx1"/>
                        </a:solidFill>
                        <a:effectLst/>
                        <a:latin typeface="Calibri" panose="020F0502020204030204" pitchFamily="34" charset="0"/>
                        <a:ea typeface="Times New Roman" panose="02020603050405020304" pitchFamily="18" charset="0"/>
                      </a:endParaRPr>
                    </a:p>
                  </a:txBody>
                  <a:tcPr marL="66917" marR="66917" marT="0" marB="0" anchor="b"/>
                </a:tc>
                <a:tc>
                  <a:txBody>
                    <a:bodyPr/>
                    <a:lstStyle/>
                    <a:p>
                      <a:pPr marL="0" marR="0" algn="just">
                        <a:spcBef>
                          <a:spcPts val="0"/>
                        </a:spcBef>
                        <a:spcAft>
                          <a:spcPts val="0"/>
                        </a:spcAft>
                      </a:pPr>
                      <a:r>
                        <a:rPr lang="en-US" sz="1800" dirty="0">
                          <a:effectLst/>
                          <a:latin typeface="Calibri" panose="020F0502020204030204" pitchFamily="34" charset="0"/>
                        </a:rPr>
                        <a:t>single cab 2x4</a:t>
                      </a:r>
                      <a:endParaRPr lang="en-US" sz="1800" dirty="0">
                        <a:effectLst/>
                        <a:latin typeface="Calibri" panose="020F0502020204030204" pitchFamily="34" charset="0"/>
                        <a:ea typeface="Times New Roman" panose="02020603050405020304" pitchFamily="18" charset="0"/>
                      </a:endParaRPr>
                    </a:p>
                  </a:txBody>
                  <a:tcPr marL="66917" marR="66917" marT="0" marB="0" anchor="b"/>
                </a:tc>
                <a:tc>
                  <a:txBody>
                    <a:bodyPr/>
                    <a:lstStyle/>
                    <a:p>
                      <a:pPr marL="0" marR="0" algn="just">
                        <a:spcBef>
                          <a:spcPts val="0"/>
                        </a:spcBef>
                        <a:spcAft>
                          <a:spcPts val="0"/>
                        </a:spcAft>
                      </a:pPr>
                      <a:r>
                        <a:rPr lang="en-US" sz="1800" dirty="0">
                          <a:effectLst/>
                          <a:latin typeface="Calibri" panose="020F0502020204030204" pitchFamily="34" charset="0"/>
                        </a:rPr>
                        <a:t>Tow bar</a:t>
                      </a:r>
                      <a:endParaRPr lang="en-US" sz="1800" dirty="0">
                        <a:effectLst/>
                        <a:latin typeface="Calibri" panose="020F0502020204030204" pitchFamily="34" charset="0"/>
                        <a:ea typeface="Times New Roman" panose="02020603050405020304" pitchFamily="18" charset="0"/>
                      </a:endParaRPr>
                    </a:p>
                  </a:txBody>
                  <a:tcPr marL="66917" marR="66917" marT="0" marB="0" anchor="b"/>
                </a:tc>
                <a:tc>
                  <a:txBody>
                    <a:bodyPr/>
                    <a:lstStyle/>
                    <a:p>
                      <a:pPr marL="0" marR="0" algn="just">
                        <a:spcBef>
                          <a:spcPts val="0"/>
                        </a:spcBef>
                        <a:spcAft>
                          <a:spcPts val="0"/>
                        </a:spcAft>
                      </a:pPr>
                      <a:r>
                        <a:rPr lang="en-US" sz="1800" dirty="0">
                          <a:effectLst/>
                          <a:latin typeface="Calibri" panose="020F0502020204030204" pitchFamily="34" charset="0"/>
                        </a:rPr>
                        <a:t>9</a:t>
                      </a:r>
                      <a:endParaRPr lang="en-US" sz="1800" dirty="0">
                        <a:effectLst/>
                        <a:latin typeface="Calibri" panose="020F0502020204030204" pitchFamily="34" charset="0"/>
                        <a:ea typeface="Times New Roman" panose="02020603050405020304" pitchFamily="18" charset="0"/>
                      </a:endParaRPr>
                    </a:p>
                  </a:txBody>
                  <a:tcPr marL="66917" marR="66917" marT="0" marB="0" anchor="b"/>
                </a:tc>
              </a:tr>
              <a:tr h="195176">
                <a:tc>
                  <a:txBody>
                    <a:bodyPr/>
                    <a:lstStyle/>
                    <a:p>
                      <a:pPr marL="0" marR="0" algn="just">
                        <a:spcBef>
                          <a:spcPts val="0"/>
                        </a:spcBef>
                        <a:spcAft>
                          <a:spcPts val="0"/>
                        </a:spcAft>
                      </a:pPr>
                      <a:r>
                        <a:rPr lang="en-GB" sz="1800" dirty="0">
                          <a:solidFill>
                            <a:schemeClr val="tx1"/>
                          </a:solidFill>
                          <a:effectLst/>
                          <a:latin typeface="Calibri" panose="020F0502020204030204" pitchFamily="34" charset="0"/>
                        </a:rPr>
                        <a:t>TOTAL</a:t>
                      </a:r>
                      <a:endParaRPr lang="en-US" sz="1800" dirty="0">
                        <a:solidFill>
                          <a:schemeClr val="tx1"/>
                        </a:solidFill>
                        <a:effectLst/>
                        <a:latin typeface="Calibri" panose="020F0502020204030204" pitchFamily="34" charset="0"/>
                        <a:ea typeface="Times New Roman" panose="02020603050405020304" pitchFamily="18" charset="0"/>
                      </a:endParaRPr>
                    </a:p>
                  </a:txBody>
                  <a:tcPr marL="66917" marR="66917" marT="0" marB="0" anchor="b"/>
                </a:tc>
                <a:tc>
                  <a:txBody>
                    <a:bodyPr/>
                    <a:lstStyle/>
                    <a:p>
                      <a:pPr marL="0" marR="0" algn="just">
                        <a:spcBef>
                          <a:spcPts val="0"/>
                        </a:spcBef>
                        <a:spcAft>
                          <a:spcPts val="0"/>
                        </a:spcAft>
                      </a:pPr>
                      <a:r>
                        <a:rPr lang="en-US" sz="1800">
                          <a:effectLst/>
                          <a:latin typeface="Calibri" panose="020F0502020204030204" pitchFamily="34" charset="0"/>
                        </a:rPr>
                        <a:t> </a:t>
                      </a:r>
                      <a:endParaRPr lang="en-US" sz="1800">
                        <a:effectLst/>
                        <a:latin typeface="Calibri" panose="020F0502020204030204" pitchFamily="34" charset="0"/>
                        <a:ea typeface="Times New Roman" panose="02020603050405020304" pitchFamily="18" charset="0"/>
                      </a:endParaRPr>
                    </a:p>
                  </a:txBody>
                  <a:tcPr marL="66917" marR="66917" marT="0" marB="0" anchor="b"/>
                </a:tc>
                <a:tc>
                  <a:txBody>
                    <a:bodyPr/>
                    <a:lstStyle/>
                    <a:p>
                      <a:pPr marL="0" marR="0" algn="just">
                        <a:spcBef>
                          <a:spcPts val="0"/>
                        </a:spcBef>
                        <a:spcAft>
                          <a:spcPts val="0"/>
                        </a:spcAft>
                      </a:pPr>
                      <a:r>
                        <a:rPr lang="en-US" sz="1800" dirty="0">
                          <a:effectLst/>
                          <a:latin typeface="Calibri" panose="020F0502020204030204" pitchFamily="34" charset="0"/>
                        </a:rPr>
                        <a:t> </a:t>
                      </a:r>
                      <a:endParaRPr lang="en-US" sz="1800" dirty="0">
                        <a:effectLst/>
                        <a:latin typeface="Calibri" panose="020F0502020204030204" pitchFamily="34" charset="0"/>
                        <a:ea typeface="Times New Roman" panose="02020603050405020304" pitchFamily="18" charset="0"/>
                      </a:endParaRPr>
                    </a:p>
                  </a:txBody>
                  <a:tcPr marL="66917" marR="66917" marT="0" marB="0" anchor="b"/>
                </a:tc>
                <a:tc>
                  <a:txBody>
                    <a:bodyPr/>
                    <a:lstStyle/>
                    <a:p>
                      <a:pPr marL="0" marR="0" algn="just">
                        <a:spcBef>
                          <a:spcPts val="0"/>
                        </a:spcBef>
                        <a:spcAft>
                          <a:spcPts val="0"/>
                        </a:spcAft>
                      </a:pPr>
                      <a:r>
                        <a:rPr lang="en-GB" sz="1800" dirty="0">
                          <a:effectLst/>
                          <a:latin typeface="Calibri" panose="020F0502020204030204" pitchFamily="34" charset="0"/>
                        </a:rPr>
                        <a:t>1000</a:t>
                      </a:r>
                      <a:endParaRPr lang="en-US" sz="1800" dirty="0">
                        <a:effectLst/>
                        <a:latin typeface="Calibri" panose="020F0502020204030204" pitchFamily="34" charset="0"/>
                        <a:ea typeface="Times New Roman" panose="02020603050405020304" pitchFamily="18" charset="0"/>
                      </a:endParaRPr>
                    </a:p>
                  </a:txBody>
                  <a:tcPr marL="66917" marR="66917" marT="0" marB="0" anchor="b"/>
                </a:tc>
              </a:tr>
            </a:tbl>
          </a:graphicData>
        </a:graphic>
      </p:graphicFrame>
    </p:spTree>
    <p:extLst>
      <p:ext uri="{BB962C8B-B14F-4D97-AF65-F5344CB8AC3E}">
        <p14:creationId xmlns:p14="http://schemas.microsoft.com/office/powerpoint/2010/main" xmlns="" val="272911967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121987" y="15924"/>
            <a:ext cx="8900026" cy="606426"/>
          </a:xfrm>
          <a:solidFill>
            <a:srgbClr val="FFC000"/>
          </a:solidFill>
        </p:spPr>
        <p:txBody>
          <a:bodyPr/>
          <a:lstStyle/>
          <a:p>
            <a:pPr eaLnBrk="1" hangingPunct="1"/>
            <a:r>
              <a:rPr lang="en-US" sz="3200" b="1" dirty="0" smtClean="0">
                <a:latin typeface="Calibri" pitchFamily="34" charset="0"/>
                <a:cs typeface="Calibri" pitchFamily="34" charset="0"/>
              </a:rPr>
              <a:t/>
            </a:r>
            <a:br>
              <a:rPr lang="en-US" sz="3200" b="1" dirty="0" smtClean="0">
                <a:latin typeface="Calibri" pitchFamily="34" charset="0"/>
                <a:cs typeface="Calibri" pitchFamily="34" charset="0"/>
              </a:rPr>
            </a:br>
            <a:r>
              <a:rPr lang="en-US" sz="2400" b="1" dirty="0" smtClean="0">
                <a:latin typeface="Calibri" pitchFamily="34" charset="0"/>
                <a:cs typeface="Calibri" pitchFamily="34" charset="0"/>
              </a:rPr>
              <a:t>Material management</a:t>
            </a:r>
            <a:r>
              <a:rPr lang="en-US" sz="3200" b="1" u="sng" dirty="0" smtClean="0">
                <a:latin typeface="Calibri" pitchFamily="34" charset="0"/>
                <a:cs typeface="Calibri" pitchFamily="34" charset="0"/>
              </a:rPr>
              <a:t/>
            </a:r>
            <a:br>
              <a:rPr lang="en-US" sz="3200" b="1" u="sng" dirty="0" smtClean="0">
                <a:latin typeface="Calibri" pitchFamily="34" charset="0"/>
                <a:cs typeface="Calibri" pitchFamily="34" charset="0"/>
              </a:rPr>
            </a:br>
            <a:endParaRPr lang="en-US" sz="3200" b="1" dirty="0" smtClean="0">
              <a:latin typeface="Arial" charset="0"/>
              <a:cs typeface="Arial" charset="0"/>
            </a:endParaRPr>
          </a:p>
        </p:txBody>
      </p:sp>
      <p:sp>
        <p:nvSpPr>
          <p:cNvPr id="2" name="Content Placeholder 1"/>
          <p:cNvSpPr>
            <a:spLocks noGrp="1"/>
          </p:cNvSpPr>
          <p:nvPr>
            <p:ph idx="1"/>
          </p:nvPr>
        </p:nvSpPr>
        <p:spPr>
          <a:xfrm>
            <a:off x="121987" y="683282"/>
            <a:ext cx="8900026" cy="5258758"/>
          </a:xfrm>
        </p:spPr>
        <p:txBody>
          <a:bodyPr/>
          <a:lstStyle/>
          <a:p>
            <a:r>
              <a:rPr lang="en-GB" sz="1800" dirty="0">
                <a:latin typeface="Calibri" panose="020F0502020204030204" pitchFamily="34" charset="0"/>
              </a:rPr>
              <a:t>The </a:t>
            </a:r>
            <a:r>
              <a:rPr lang="en-GB" sz="1800" dirty="0" smtClean="0">
                <a:latin typeface="Calibri" panose="020F0502020204030204" pitchFamily="34" charset="0"/>
              </a:rPr>
              <a:t>challenges </a:t>
            </a:r>
            <a:r>
              <a:rPr lang="en-GB" sz="1800" dirty="0">
                <a:latin typeface="Calibri" panose="020F0502020204030204" pitchFamily="34" charset="0"/>
              </a:rPr>
              <a:t>posed by management of materials in running a </a:t>
            </a:r>
            <a:r>
              <a:rPr lang="en-GB" sz="1800" dirty="0" smtClean="0">
                <a:latin typeface="Calibri" panose="020F0502020204030204" pitchFamily="34" charset="0"/>
              </a:rPr>
              <a:t>workshop is acknowledged. </a:t>
            </a:r>
            <a:r>
              <a:rPr lang="en-GB" sz="1800" dirty="0">
                <a:latin typeface="Calibri" panose="020F0502020204030204" pitchFamily="34" charset="0"/>
              </a:rPr>
              <a:t>For a workshop to be able to provide prompt response to breakdowns and provide services just in time, consideration must be afforded to keeping some of the inventory at the workshop. </a:t>
            </a:r>
            <a:r>
              <a:rPr lang="en-GB" sz="1800" dirty="0" smtClean="0">
                <a:latin typeface="Calibri" panose="020F0502020204030204" pitchFamily="34" charset="0"/>
              </a:rPr>
              <a:t>A </a:t>
            </a:r>
            <a:r>
              <a:rPr lang="en-GB" sz="1800" dirty="0">
                <a:latin typeface="Calibri" panose="020F0502020204030204" pitchFamily="34" charset="0"/>
              </a:rPr>
              <a:t>two pronged approach for managing materials for the </a:t>
            </a:r>
            <a:r>
              <a:rPr lang="en-GB" sz="1800" dirty="0" smtClean="0">
                <a:latin typeface="Calibri" panose="020F0502020204030204" pitchFamily="34" charset="0"/>
              </a:rPr>
              <a:t>workshop has been looked at: </a:t>
            </a:r>
            <a:endParaRPr lang="en-US" sz="1800" dirty="0">
              <a:latin typeface="Calibri" panose="020F0502020204030204" pitchFamily="34" charset="0"/>
            </a:endParaRPr>
          </a:p>
          <a:p>
            <a:pPr lvl="0"/>
            <a:r>
              <a:rPr lang="en-GB" sz="1800" b="1" dirty="0">
                <a:latin typeface="Calibri" panose="020F0502020204030204" pitchFamily="34" charset="0"/>
              </a:rPr>
              <a:t>Term Contracts</a:t>
            </a:r>
            <a:r>
              <a:rPr lang="en-GB" sz="1800" dirty="0">
                <a:latin typeface="Calibri" panose="020F0502020204030204" pitchFamily="34" charset="0"/>
              </a:rPr>
              <a:t>- The department will enter into a contract with a capable supplier that will provide materials to the workshop when required. The contract should be clear in terms of the type and nature of the materials that must always be available.</a:t>
            </a:r>
            <a:endParaRPr lang="en-US" sz="1800" dirty="0">
              <a:latin typeface="Calibri" panose="020F0502020204030204" pitchFamily="34" charset="0"/>
            </a:endParaRPr>
          </a:p>
          <a:p>
            <a:pPr lvl="0"/>
            <a:r>
              <a:rPr lang="en-GB" sz="1800" b="1" dirty="0">
                <a:latin typeface="Calibri" panose="020F0502020204030204" pitchFamily="34" charset="0"/>
              </a:rPr>
              <a:t>Stock Piling </a:t>
            </a:r>
            <a:r>
              <a:rPr lang="en-GB" sz="1800" dirty="0">
                <a:latin typeface="Calibri" panose="020F0502020204030204" pitchFamily="34" charset="0"/>
              </a:rPr>
              <a:t>– Some of the materials will need to be obtained from the supplier and be stored at the workshop to avoid unnecessary delays in providing emergency services. The team is fully aware that </a:t>
            </a:r>
            <a:r>
              <a:rPr lang="en-GB" sz="1800" dirty="0" smtClean="0">
                <a:latin typeface="Calibri" panose="020F0502020204030204" pitchFamily="34" charset="0"/>
              </a:rPr>
              <a:t>National Treasury Regulations </a:t>
            </a:r>
            <a:r>
              <a:rPr lang="en-GB" sz="1800" dirty="0">
                <a:latin typeface="Calibri" panose="020F0502020204030204" pitchFamily="34" charset="0"/>
              </a:rPr>
              <a:t>do not allow stockpiling of inventory in workshops without proper controls. To ensure compliance to regulation, a computerised stock management system must be developed and implemented.</a:t>
            </a:r>
            <a:endParaRPr lang="en-US" sz="1800" dirty="0">
              <a:latin typeface="Calibri" panose="020F0502020204030204" pitchFamily="34" charset="0"/>
            </a:endParaRPr>
          </a:p>
          <a:p>
            <a:r>
              <a:rPr lang="en-GB" sz="1800" dirty="0">
                <a:latin typeface="Calibri" panose="020F0502020204030204" pitchFamily="34" charset="0"/>
              </a:rPr>
              <a:t>It is also realised that stockpiling may not be the best option for some regions especially those without workshops at all. It is therefore recommended that </a:t>
            </a:r>
            <a:r>
              <a:rPr lang="en-GB" sz="1800" b="1" dirty="0">
                <a:latin typeface="Calibri" panose="020F0502020204030204" pitchFamily="34" charset="0"/>
              </a:rPr>
              <a:t>Public Warehouse</a:t>
            </a:r>
            <a:r>
              <a:rPr lang="en-GB" sz="1800" dirty="0">
                <a:latin typeface="Calibri" panose="020F0502020204030204" pitchFamily="34" charset="0"/>
              </a:rPr>
              <a:t> be utilised for storage. </a:t>
            </a:r>
            <a:endParaRPr lang="en-ZA" sz="1800" dirty="0" smtClean="0">
              <a:latin typeface="Calibri" pitchFamily="34" charset="0"/>
              <a:cs typeface="Calibri" pitchFamily="34" charset="0"/>
            </a:endParaRPr>
          </a:p>
          <a:p>
            <a:pPr marL="0" indent="0">
              <a:buNone/>
            </a:pPr>
            <a:r>
              <a:rPr lang="en-ZA" sz="2400" dirty="0">
                <a:latin typeface="Calibri" pitchFamily="34" charset="0"/>
                <a:cs typeface="Calibri" pitchFamily="34" charset="0"/>
              </a:rPr>
              <a:t>	</a:t>
            </a:r>
            <a:r>
              <a:rPr lang="en-ZA" sz="2400" dirty="0" smtClean="0">
                <a:latin typeface="Calibri" pitchFamily="34" charset="0"/>
                <a:cs typeface="Calibri" pitchFamily="34" charset="0"/>
              </a:rPr>
              <a:t> </a:t>
            </a:r>
            <a:endParaRPr lang="en-ZA" sz="2400" dirty="0">
              <a:latin typeface="Calibri" pitchFamily="34" charset="0"/>
              <a:cs typeface="Calibri" pitchFamily="34" charset="0"/>
            </a:endParaRPr>
          </a:p>
        </p:txBody>
      </p:sp>
      <p:sp>
        <p:nvSpPr>
          <p:cNvPr id="26629"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7002903-09A7-482C-8BBF-91F6F035FE36}" type="slidenum">
              <a:rPr lang="en-US" smtClean="0">
                <a:solidFill>
                  <a:srgbClr val="000000"/>
                </a:solidFill>
              </a:rPr>
              <a:pPr eaLnBrk="1" hangingPunct="1"/>
              <a:t>18</a:t>
            </a:fld>
            <a:endParaRPr lang="en-US" smtClean="0">
              <a:solidFill>
                <a:srgbClr val="000000"/>
              </a:solidFill>
            </a:endParaRPr>
          </a:p>
        </p:txBody>
      </p:sp>
      <p:sp>
        <p:nvSpPr>
          <p:cNvPr id="26628" name="Rectangle 3"/>
          <p:cNvSpPr>
            <a:spLocks noChangeArrowheads="1"/>
          </p:cNvSpPr>
          <p:nvPr/>
        </p:nvSpPr>
        <p:spPr bwMode="auto">
          <a:xfrm>
            <a:off x="2286000" y="2828925"/>
            <a:ext cx="4572000" cy="3143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defTabSz="914400" fontAlgn="base">
              <a:lnSpc>
                <a:spcPct val="80000"/>
              </a:lnSpc>
              <a:spcBef>
                <a:spcPct val="0"/>
              </a:spcBef>
              <a:spcAft>
                <a:spcPct val="0"/>
              </a:spcAft>
            </a:pPr>
            <a:r>
              <a:rPr lang="en-US">
                <a:solidFill>
                  <a:srgbClr val="000000"/>
                </a:solidFill>
                <a:latin typeface="Arial" charset="0"/>
                <a:cs typeface="Arial" charset="0"/>
              </a:rPr>
              <a:t>.</a:t>
            </a: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6414457" y="6125686"/>
            <a:ext cx="1614727" cy="56475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108320258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121987" y="137789"/>
            <a:ext cx="8900026" cy="475988"/>
          </a:xfrm>
          <a:solidFill>
            <a:srgbClr val="FFC000"/>
          </a:solidFill>
        </p:spPr>
        <p:txBody>
          <a:bodyPr/>
          <a:lstStyle/>
          <a:p>
            <a:pPr eaLnBrk="1" hangingPunct="1"/>
            <a:r>
              <a:rPr lang="en-US" sz="3200" b="1" dirty="0" smtClean="0">
                <a:latin typeface="Calibri" pitchFamily="34" charset="0"/>
                <a:cs typeface="Calibri" pitchFamily="34" charset="0"/>
              </a:rPr>
              <a:t/>
            </a:r>
            <a:br>
              <a:rPr lang="en-US" sz="3200" b="1" dirty="0" smtClean="0">
                <a:latin typeface="Calibri" pitchFamily="34" charset="0"/>
                <a:cs typeface="Calibri" pitchFamily="34" charset="0"/>
              </a:rPr>
            </a:br>
            <a:r>
              <a:rPr lang="en-US" sz="2800" b="1" dirty="0" smtClean="0">
                <a:latin typeface="Calibri" pitchFamily="34" charset="0"/>
                <a:cs typeface="Calibri" pitchFamily="34" charset="0"/>
              </a:rPr>
              <a:t>Implementation plan</a:t>
            </a:r>
            <a:r>
              <a:rPr lang="en-US" sz="2800" b="1" u="sng" dirty="0" smtClean="0">
                <a:latin typeface="Calibri" pitchFamily="34" charset="0"/>
                <a:cs typeface="Calibri" pitchFamily="34" charset="0"/>
              </a:rPr>
              <a:t/>
            </a:r>
            <a:br>
              <a:rPr lang="en-US" sz="2800" b="1" u="sng" dirty="0" smtClean="0">
                <a:latin typeface="Calibri" pitchFamily="34" charset="0"/>
                <a:cs typeface="Calibri" pitchFamily="34" charset="0"/>
              </a:rPr>
            </a:br>
            <a:endParaRPr lang="en-US" sz="2800" b="1" dirty="0" smtClean="0">
              <a:latin typeface="Arial" charset="0"/>
              <a:cs typeface="Arial" charset="0"/>
            </a:endParaRPr>
          </a:p>
        </p:txBody>
      </p:sp>
      <p:sp>
        <p:nvSpPr>
          <p:cNvPr id="2" name="Content Placeholder 1"/>
          <p:cNvSpPr>
            <a:spLocks noGrp="1"/>
          </p:cNvSpPr>
          <p:nvPr>
            <p:ph idx="1"/>
          </p:nvPr>
        </p:nvSpPr>
        <p:spPr>
          <a:xfrm>
            <a:off x="121987" y="678996"/>
            <a:ext cx="8900026" cy="5258758"/>
          </a:xfrm>
        </p:spPr>
        <p:txBody>
          <a:bodyPr/>
          <a:lstStyle/>
          <a:p>
            <a:pPr>
              <a:buFont typeface="Arial" pitchFamily="34" charset="0"/>
              <a:buChar char="•"/>
            </a:pPr>
            <a:r>
              <a:rPr lang="en-ZA" sz="2000" dirty="0" smtClean="0">
                <a:latin typeface="Calibri" pitchFamily="34" charset="0"/>
                <a:cs typeface="Calibri" pitchFamily="34" charset="0"/>
              </a:rPr>
              <a:t>Cape </a:t>
            </a:r>
            <a:r>
              <a:rPr lang="en-ZA" sz="2000" dirty="0">
                <a:latin typeface="Calibri" pitchFamily="34" charset="0"/>
                <a:cs typeface="Calibri" pitchFamily="34" charset="0"/>
              </a:rPr>
              <a:t>Town and Pretoria </a:t>
            </a:r>
            <a:r>
              <a:rPr lang="en-ZA" sz="2000" dirty="0" smtClean="0">
                <a:latin typeface="Calibri" pitchFamily="34" charset="0"/>
                <a:cs typeface="Calibri" pitchFamily="34" charset="0"/>
              </a:rPr>
              <a:t>regions are identified </a:t>
            </a:r>
            <a:r>
              <a:rPr lang="en-ZA" sz="2000" dirty="0">
                <a:latin typeface="Calibri" pitchFamily="34" charset="0"/>
                <a:cs typeface="Calibri" pitchFamily="34" charset="0"/>
              </a:rPr>
              <a:t>as Pilot Regions. Other Regions to follow. </a:t>
            </a:r>
            <a:r>
              <a:rPr lang="en-ZA" sz="2000" dirty="0" err="1">
                <a:latin typeface="Calibri" pitchFamily="34" charset="0"/>
                <a:cs typeface="Calibri" pitchFamily="34" charset="0"/>
              </a:rPr>
              <a:t>Mthatha</a:t>
            </a:r>
            <a:r>
              <a:rPr lang="en-ZA" sz="2000" dirty="0">
                <a:latin typeface="Calibri" pitchFamily="34" charset="0"/>
                <a:cs typeface="Calibri" pitchFamily="34" charset="0"/>
              </a:rPr>
              <a:t> and Durban prioritised to follow in next stage.</a:t>
            </a:r>
          </a:p>
          <a:p>
            <a:pPr>
              <a:buFont typeface="Arial" pitchFamily="34" charset="0"/>
              <a:buChar char="•"/>
            </a:pPr>
            <a:r>
              <a:rPr lang="en-ZA" sz="2000" dirty="0" smtClean="0">
                <a:latin typeface="Calibri" pitchFamily="34" charset="0"/>
                <a:cs typeface="Calibri" pitchFamily="34" charset="0"/>
              </a:rPr>
              <a:t>The Department </a:t>
            </a:r>
            <a:r>
              <a:rPr lang="en-US" sz="2000" dirty="0" smtClean="0">
                <a:latin typeface="Calibri" pitchFamily="34" charset="0"/>
                <a:cs typeface="Calibri" pitchFamily="34" charset="0"/>
              </a:rPr>
              <a:t>through its </a:t>
            </a:r>
            <a:r>
              <a:rPr lang="en-GB" sz="2000" dirty="0" smtClean="0">
                <a:latin typeface="Calibri" panose="020F0502020204030204" pitchFamily="34" charset="0"/>
              </a:rPr>
              <a:t>artisan </a:t>
            </a:r>
            <a:r>
              <a:rPr lang="en-GB" sz="2000" dirty="0">
                <a:latin typeface="Calibri" panose="020F0502020204030204" pitchFamily="34" charset="0"/>
              </a:rPr>
              <a:t>development programme </a:t>
            </a:r>
            <a:r>
              <a:rPr lang="en-GB" sz="2000" dirty="0" smtClean="0">
                <a:latin typeface="Calibri" panose="020F0502020204030204" pitchFamily="34" charset="0"/>
              </a:rPr>
              <a:t>to </a:t>
            </a:r>
            <a:r>
              <a:rPr lang="en-GB" sz="2000" dirty="0">
                <a:latin typeface="Calibri" panose="020F0502020204030204" pitchFamily="34" charset="0"/>
              </a:rPr>
              <a:t>meet </a:t>
            </a:r>
            <a:r>
              <a:rPr lang="en-GB" sz="2000" dirty="0" smtClean="0">
                <a:latin typeface="Calibri" panose="020F0502020204030204" pitchFamily="34" charset="0"/>
              </a:rPr>
              <a:t>its demand and </a:t>
            </a:r>
            <a:r>
              <a:rPr lang="en-GB" sz="2000" dirty="0">
                <a:latin typeface="Calibri" panose="020F0502020204030204" pitchFamily="34" charset="0"/>
              </a:rPr>
              <a:t>the construction industry at </a:t>
            </a:r>
            <a:r>
              <a:rPr lang="en-GB" sz="2000" dirty="0" smtClean="0">
                <a:latin typeface="Calibri" panose="020F0502020204030204" pitchFamily="34" charset="0"/>
              </a:rPr>
              <a:t>large has achieved 110 newly qualified Artisans as follows:</a:t>
            </a:r>
            <a:endParaRPr lang="en-ZA" sz="2000" dirty="0" smtClean="0">
              <a:latin typeface="Calibri" pitchFamily="34" charset="0"/>
              <a:cs typeface="Calibri" pitchFamily="34" charset="0"/>
            </a:endParaRPr>
          </a:p>
          <a:p>
            <a:pPr marL="0" indent="0">
              <a:buNone/>
            </a:pPr>
            <a:r>
              <a:rPr lang="en-ZA" sz="2400" dirty="0" smtClean="0">
                <a:latin typeface="Calibri" pitchFamily="34" charset="0"/>
                <a:cs typeface="Calibri" pitchFamily="34" charset="0"/>
              </a:rPr>
              <a:t> </a:t>
            </a:r>
            <a:endParaRPr lang="en-ZA" sz="2400" dirty="0">
              <a:latin typeface="Calibri" pitchFamily="34" charset="0"/>
              <a:cs typeface="Calibri" pitchFamily="34" charset="0"/>
            </a:endParaRPr>
          </a:p>
        </p:txBody>
      </p:sp>
      <p:sp>
        <p:nvSpPr>
          <p:cNvPr id="26629"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7002903-09A7-482C-8BBF-91F6F035FE36}" type="slidenum">
              <a:rPr lang="en-US" smtClean="0">
                <a:solidFill>
                  <a:srgbClr val="000000"/>
                </a:solidFill>
              </a:rPr>
              <a:pPr eaLnBrk="1" hangingPunct="1"/>
              <a:t>19</a:t>
            </a:fld>
            <a:endParaRPr lang="en-US" smtClean="0">
              <a:solidFill>
                <a:srgbClr val="000000"/>
              </a:solidFill>
            </a:endParaRPr>
          </a:p>
        </p:txBody>
      </p:sp>
      <p:sp>
        <p:nvSpPr>
          <p:cNvPr id="26628" name="Rectangle 3"/>
          <p:cNvSpPr>
            <a:spLocks noChangeArrowheads="1"/>
          </p:cNvSpPr>
          <p:nvPr/>
        </p:nvSpPr>
        <p:spPr bwMode="auto">
          <a:xfrm>
            <a:off x="2286000" y="2828925"/>
            <a:ext cx="4572000" cy="3143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defTabSz="914400" fontAlgn="base">
              <a:lnSpc>
                <a:spcPct val="80000"/>
              </a:lnSpc>
              <a:spcBef>
                <a:spcPct val="0"/>
              </a:spcBef>
              <a:spcAft>
                <a:spcPct val="0"/>
              </a:spcAft>
            </a:pPr>
            <a:r>
              <a:rPr lang="en-US">
                <a:solidFill>
                  <a:srgbClr val="000000"/>
                </a:solidFill>
                <a:latin typeface="Arial" charset="0"/>
                <a:cs typeface="Arial" charset="0"/>
              </a:rPr>
              <a:t>.</a:t>
            </a: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6414457" y="6125686"/>
            <a:ext cx="1614727" cy="56475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graphicFrame>
        <p:nvGraphicFramePr>
          <p:cNvPr id="4" name="Table 3"/>
          <p:cNvGraphicFramePr>
            <a:graphicFrameLocks noGrp="1"/>
          </p:cNvGraphicFramePr>
          <p:nvPr>
            <p:extLst>
              <p:ext uri="{D42A27DB-BD31-4B8C-83A1-F6EECF244321}">
                <p14:modId xmlns:p14="http://schemas.microsoft.com/office/powerpoint/2010/main" xmlns="" val="3506250724"/>
              </p:ext>
            </p:extLst>
          </p:nvPr>
        </p:nvGraphicFramePr>
        <p:xfrm>
          <a:off x="426717" y="2420067"/>
          <a:ext cx="8526452" cy="3177240"/>
        </p:xfrm>
        <a:graphic>
          <a:graphicData uri="http://schemas.openxmlformats.org/drawingml/2006/table">
            <a:tbl>
              <a:tblPr firstRow="1" bandRow="1">
                <a:tableStyleId>{5C22544A-7EE6-4342-B048-85BDC9FD1C3A}</a:tableStyleId>
              </a:tblPr>
              <a:tblGrid>
                <a:gridCol w="4263226"/>
                <a:gridCol w="4263226"/>
              </a:tblGrid>
              <a:tr h="397155">
                <a:tc>
                  <a:txBody>
                    <a:bodyPr/>
                    <a:lstStyle/>
                    <a:p>
                      <a:r>
                        <a:rPr lang="en-US" dirty="0" smtClean="0"/>
                        <a:t>Plumbing</a:t>
                      </a:r>
                      <a:endParaRPr lang="en-US" dirty="0"/>
                    </a:p>
                  </a:txBody>
                  <a:tcPr/>
                </a:tc>
                <a:tc>
                  <a:txBody>
                    <a:bodyPr/>
                    <a:lstStyle/>
                    <a:p>
                      <a:r>
                        <a:rPr lang="en-US" dirty="0" smtClean="0"/>
                        <a:t>22</a:t>
                      </a:r>
                      <a:endParaRPr lang="en-US" dirty="0"/>
                    </a:p>
                  </a:txBody>
                  <a:tcPr/>
                </a:tc>
              </a:tr>
              <a:tr h="397155">
                <a:tc>
                  <a:txBody>
                    <a:bodyPr/>
                    <a:lstStyle/>
                    <a:p>
                      <a:r>
                        <a:rPr lang="en-US" dirty="0" smtClean="0"/>
                        <a:t>Electrical</a:t>
                      </a:r>
                      <a:endParaRPr lang="en-US" dirty="0"/>
                    </a:p>
                  </a:txBody>
                  <a:tcPr/>
                </a:tc>
                <a:tc>
                  <a:txBody>
                    <a:bodyPr/>
                    <a:lstStyle/>
                    <a:p>
                      <a:r>
                        <a:rPr lang="en-US" dirty="0" smtClean="0"/>
                        <a:t>35</a:t>
                      </a:r>
                      <a:endParaRPr lang="en-US" dirty="0"/>
                    </a:p>
                  </a:txBody>
                  <a:tcPr/>
                </a:tc>
              </a:tr>
              <a:tr h="397155">
                <a:tc>
                  <a:txBody>
                    <a:bodyPr/>
                    <a:lstStyle/>
                    <a:p>
                      <a:r>
                        <a:rPr lang="en-US" dirty="0" smtClean="0"/>
                        <a:t>Carpentry</a:t>
                      </a:r>
                      <a:endParaRPr lang="en-US" dirty="0"/>
                    </a:p>
                  </a:txBody>
                  <a:tcPr/>
                </a:tc>
                <a:tc>
                  <a:txBody>
                    <a:bodyPr/>
                    <a:lstStyle/>
                    <a:p>
                      <a:r>
                        <a:rPr lang="en-US" dirty="0" smtClean="0"/>
                        <a:t>26</a:t>
                      </a:r>
                      <a:endParaRPr lang="en-US" dirty="0"/>
                    </a:p>
                  </a:txBody>
                  <a:tcPr/>
                </a:tc>
              </a:tr>
              <a:tr h="397155">
                <a:tc>
                  <a:txBody>
                    <a:bodyPr/>
                    <a:lstStyle/>
                    <a:p>
                      <a:r>
                        <a:rPr lang="en-US" dirty="0" smtClean="0"/>
                        <a:t>Bricklayers</a:t>
                      </a:r>
                      <a:endParaRPr lang="en-US" dirty="0"/>
                    </a:p>
                  </a:txBody>
                  <a:tcPr/>
                </a:tc>
                <a:tc>
                  <a:txBody>
                    <a:bodyPr/>
                    <a:lstStyle/>
                    <a:p>
                      <a:r>
                        <a:rPr lang="en-US" dirty="0" smtClean="0"/>
                        <a:t>8</a:t>
                      </a:r>
                      <a:endParaRPr lang="en-US" dirty="0"/>
                    </a:p>
                  </a:txBody>
                  <a:tcPr/>
                </a:tc>
              </a:tr>
              <a:tr h="397155">
                <a:tc>
                  <a:txBody>
                    <a:bodyPr/>
                    <a:lstStyle/>
                    <a:p>
                      <a:r>
                        <a:rPr lang="en-US" dirty="0" smtClean="0"/>
                        <a:t>Fitting &amp; turning</a:t>
                      </a:r>
                      <a:endParaRPr lang="en-US" dirty="0"/>
                    </a:p>
                  </a:txBody>
                  <a:tcPr/>
                </a:tc>
                <a:tc>
                  <a:txBody>
                    <a:bodyPr/>
                    <a:lstStyle/>
                    <a:p>
                      <a:r>
                        <a:rPr lang="en-US" dirty="0" smtClean="0"/>
                        <a:t>3</a:t>
                      </a:r>
                      <a:endParaRPr lang="en-US" dirty="0"/>
                    </a:p>
                  </a:txBody>
                  <a:tcPr/>
                </a:tc>
              </a:tr>
              <a:tr h="397155">
                <a:tc>
                  <a:txBody>
                    <a:bodyPr/>
                    <a:lstStyle/>
                    <a:p>
                      <a:r>
                        <a:rPr lang="en-US" dirty="0" err="1" smtClean="0"/>
                        <a:t>Aircon</a:t>
                      </a:r>
                      <a:r>
                        <a:rPr lang="en-US" dirty="0" smtClean="0"/>
                        <a:t> &amp; Refrigeration</a:t>
                      </a:r>
                      <a:endParaRPr lang="en-US" dirty="0"/>
                    </a:p>
                  </a:txBody>
                  <a:tcPr/>
                </a:tc>
                <a:tc>
                  <a:txBody>
                    <a:bodyPr/>
                    <a:lstStyle/>
                    <a:p>
                      <a:r>
                        <a:rPr lang="en-US" dirty="0" smtClean="0"/>
                        <a:t>1</a:t>
                      </a:r>
                      <a:endParaRPr lang="en-US" dirty="0"/>
                    </a:p>
                  </a:txBody>
                  <a:tcPr/>
                </a:tc>
              </a:tr>
              <a:tr h="397155">
                <a:tc>
                  <a:txBody>
                    <a:bodyPr/>
                    <a:lstStyle/>
                    <a:p>
                      <a:r>
                        <a:rPr lang="en-US" dirty="0" smtClean="0"/>
                        <a:t>Welding</a:t>
                      </a:r>
                      <a:endParaRPr lang="en-US" dirty="0"/>
                    </a:p>
                  </a:txBody>
                  <a:tcPr/>
                </a:tc>
                <a:tc>
                  <a:txBody>
                    <a:bodyPr/>
                    <a:lstStyle/>
                    <a:p>
                      <a:r>
                        <a:rPr lang="en-US" dirty="0" smtClean="0"/>
                        <a:t>3</a:t>
                      </a:r>
                      <a:endParaRPr lang="en-US" dirty="0"/>
                    </a:p>
                  </a:txBody>
                  <a:tcPr/>
                </a:tc>
              </a:tr>
              <a:tr h="397155">
                <a:tc>
                  <a:txBody>
                    <a:bodyPr/>
                    <a:lstStyle/>
                    <a:p>
                      <a:r>
                        <a:rPr lang="en-US" dirty="0" smtClean="0"/>
                        <a:t>Painting</a:t>
                      </a:r>
                      <a:endParaRPr lang="en-US" dirty="0"/>
                    </a:p>
                  </a:txBody>
                  <a:tcPr/>
                </a:tc>
                <a:tc>
                  <a:txBody>
                    <a:bodyPr/>
                    <a:lstStyle/>
                    <a:p>
                      <a:r>
                        <a:rPr lang="en-US" dirty="0" smtClean="0"/>
                        <a:t>12</a:t>
                      </a:r>
                      <a:endParaRPr lang="en-US" dirty="0"/>
                    </a:p>
                  </a:txBody>
                  <a:tcPr/>
                </a:tc>
              </a:tr>
            </a:tbl>
          </a:graphicData>
        </a:graphic>
      </p:graphicFrame>
    </p:spTree>
    <p:extLst>
      <p:ext uri="{BB962C8B-B14F-4D97-AF65-F5344CB8AC3E}">
        <p14:creationId xmlns:p14="http://schemas.microsoft.com/office/powerpoint/2010/main" xmlns="" val="10350611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685799" y="375783"/>
            <a:ext cx="7976937" cy="601248"/>
          </a:xfrm>
          <a:solidFill>
            <a:srgbClr val="FFC000"/>
          </a:solidFill>
        </p:spPr>
        <p:txBody>
          <a:bodyPr/>
          <a:lstStyle/>
          <a:p>
            <a:pPr eaLnBrk="1" hangingPunct="1"/>
            <a:r>
              <a:rPr lang="en-US" sz="2400" b="1" dirty="0" smtClean="0">
                <a:latin typeface="Arial" charset="0"/>
                <a:cs typeface="Arial" charset="0"/>
              </a:rPr>
              <a:t>TABLE OF CONTENTS</a:t>
            </a:r>
          </a:p>
        </p:txBody>
      </p:sp>
      <p:sp>
        <p:nvSpPr>
          <p:cNvPr id="2" name="Content Placeholder 1"/>
          <p:cNvSpPr>
            <a:spLocks noGrp="1"/>
          </p:cNvSpPr>
          <p:nvPr>
            <p:ph idx="1"/>
          </p:nvPr>
        </p:nvSpPr>
        <p:spPr>
          <a:xfrm>
            <a:off x="685800" y="977031"/>
            <a:ext cx="7772400" cy="5148655"/>
          </a:xfrm>
        </p:spPr>
        <p:txBody>
          <a:bodyPr/>
          <a:lstStyle/>
          <a:p>
            <a:pPr marL="457200" lvl="0" indent="-457200">
              <a:buAutoNum type="arabicPeriod"/>
            </a:pPr>
            <a:r>
              <a:rPr lang="en-GB" sz="2400" dirty="0" smtClean="0">
                <a:latin typeface="Calibri" panose="020F0502020204030204" pitchFamily="34" charset="0"/>
              </a:rPr>
              <a:t>Introduction &amp; Background of </a:t>
            </a:r>
            <a:r>
              <a:rPr lang="en-GB" sz="2400" dirty="0">
                <a:latin typeface="Calibri" panose="020F0502020204030204" pitchFamily="34" charset="0"/>
              </a:rPr>
              <a:t>the </a:t>
            </a:r>
            <a:r>
              <a:rPr lang="en-GB" sz="2400" dirty="0" smtClean="0">
                <a:latin typeface="Calibri" panose="020F0502020204030204" pitchFamily="34" charset="0"/>
              </a:rPr>
              <a:t>DPW Workshops</a:t>
            </a:r>
          </a:p>
          <a:p>
            <a:pPr marL="457200" lvl="0" indent="-457200">
              <a:buAutoNum type="arabicPeriod"/>
            </a:pPr>
            <a:r>
              <a:rPr lang="en-GB" sz="2400" dirty="0" smtClean="0">
                <a:latin typeface="Calibri" panose="020F0502020204030204" pitchFamily="34" charset="0"/>
              </a:rPr>
              <a:t>Current </a:t>
            </a:r>
            <a:r>
              <a:rPr lang="en-GB" sz="2400" dirty="0">
                <a:latin typeface="Calibri" panose="020F0502020204030204" pitchFamily="34" charset="0"/>
              </a:rPr>
              <a:t>state of </a:t>
            </a:r>
            <a:r>
              <a:rPr lang="en-GB" sz="2400" dirty="0" smtClean="0">
                <a:latin typeface="Calibri" panose="020F0502020204030204" pitchFamily="34" charset="0"/>
              </a:rPr>
              <a:t>workshops</a:t>
            </a:r>
          </a:p>
          <a:p>
            <a:pPr marL="457200" lvl="0" indent="-457200">
              <a:buAutoNum type="arabicPeriod"/>
            </a:pPr>
            <a:r>
              <a:rPr lang="en-GB" sz="2400" dirty="0" smtClean="0">
                <a:latin typeface="Calibri" panose="020F0502020204030204" pitchFamily="34" charset="0"/>
              </a:rPr>
              <a:t>Scope </a:t>
            </a:r>
            <a:r>
              <a:rPr lang="en-GB" sz="2400" dirty="0">
                <a:latin typeface="Calibri" panose="020F0502020204030204" pitchFamily="34" charset="0"/>
              </a:rPr>
              <a:t>of works to be covered by </a:t>
            </a:r>
            <a:r>
              <a:rPr lang="en-GB" sz="2400" dirty="0" smtClean="0">
                <a:latin typeface="Calibri" panose="020F0502020204030204" pitchFamily="34" charset="0"/>
              </a:rPr>
              <a:t>workshops</a:t>
            </a:r>
          </a:p>
          <a:p>
            <a:pPr marL="457200" lvl="0" indent="-457200">
              <a:buAutoNum type="arabicPeriod"/>
            </a:pPr>
            <a:r>
              <a:rPr lang="en-GB" sz="2400" dirty="0" smtClean="0">
                <a:latin typeface="Calibri" panose="020F0502020204030204" pitchFamily="34" charset="0"/>
              </a:rPr>
              <a:t>Classes </a:t>
            </a:r>
            <a:r>
              <a:rPr lang="en-GB" sz="2400" dirty="0">
                <a:latin typeface="Calibri" panose="020F0502020204030204" pitchFamily="34" charset="0"/>
              </a:rPr>
              <a:t>of works and required </a:t>
            </a:r>
            <a:r>
              <a:rPr lang="en-GB" sz="2400" dirty="0" smtClean="0">
                <a:latin typeface="Calibri" panose="020F0502020204030204" pitchFamily="34" charset="0"/>
              </a:rPr>
              <a:t>trades</a:t>
            </a:r>
          </a:p>
          <a:p>
            <a:pPr marL="457200" lvl="0" indent="-457200">
              <a:buAutoNum type="arabicPeriod"/>
            </a:pPr>
            <a:r>
              <a:rPr lang="en-GB" sz="2400" dirty="0" smtClean="0">
                <a:latin typeface="Calibri" panose="020F0502020204030204" pitchFamily="34" charset="0"/>
              </a:rPr>
              <a:t>Required </a:t>
            </a:r>
            <a:r>
              <a:rPr lang="en-GB" sz="2400" dirty="0">
                <a:latin typeface="Calibri" panose="020F0502020204030204" pitchFamily="34" charset="0"/>
              </a:rPr>
              <a:t>skills per </a:t>
            </a:r>
            <a:r>
              <a:rPr lang="en-GB" sz="2400" dirty="0" smtClean="0">
                <a:latin typeface="Calibri" panose="020F0502020204030204" pitchFamily="34" charset="0"/>
              </a:rPr>
              <a:t>trade</a:t>
            </a:r>
          </a:p>
          <a:p>
            <a:pPr marL="457200" lvl="0" indent="-457200">
              <a:buAutoNum type="arabicPeriod"/>
            </a:pPr>
            <a:r>
              <a:rPr lang="en-GB" sz="2400" dirty="0" smtClean="0">
                <a:latin typeface="Calibri" panose="020F0502020204030204" pitchFamily="34" charset="0"/>
              </a:rPr>
              <a:t>Structure </a:t>
            </a:r>
            <a:r>
              <a:rPr lang="en-GB" sz="2400" dirty="0">
                <a:latin typeface="Calibri" panose="020F0502020204030204" pitchFamily="34" charset="0"/>
              </a:rPr>
              <a:t>of </a:t>
            </a:r>
            <a:r>
              <a:rPr lang="en-GB" sz="2400" dirty="0" smtClean="0">
                <a:latin typeface="Calibri" panose="020F0502020204030204" pitchFamily="34" charset="0"/>
              </a:rPr>
              <a:t>Workshop</a:t>
            </a:r>
          </a:p>
          <a:p>
            <a:pPr marL="457200" lvl="0" indent="-457200">
              <a:buAutoNum type="arabicPeriod"/>
            </a:pPr>
            <a:r>
              <a:rPr lang="en-GB" sz="2400" dirty="0" smtClean="0">
                <a:latin typeface="Calibri" panose="020F0502020204030204" pitchFamily="34" charset="0"/>
              </a:rPr>
              <a:t>Materials Management</a:t>
            </a:r>
          </a:p>
          <a:p>
            <a:pPr marL="457200" lvl="0" indent="-457200">
              <a:buAutoNum type="arabicPeriod"/>
            </a:pPr>
            <a:r>
              <a:rPr lang="en-GB" sz="2400" dirty="0" smtClean="0">
                <a:latin typeface="Calibri" panose="020F0502020204030204" pitchFamily="34" charset="0"/>
              </a:rPr>
              <a:t>Implementation plan</a:t>
            </a:r>
          </a:p>
          <a:p>
            <a:pPr marL="457200" lvl="0" indent="-457200">
              <a:buAutoNum type="arabicPeriod"/>
            </a:pPr>
            <a:r>
              <a:rPr lang="en-GB" sz="2400" dirty="0" smtClean="0">
                <a:latin typeface="Calibri" panose="020F0502020204030204" pitchFamily="34" charset="0"/>
              </a:rPr>
              <a:t>Conclusion</a:t>
            </a:r>
            <a:endParaRPr lang="en-US" sz="2400" dirty="0" smtClean="0">
              <a:latin typeface="Calibri" panose="020F0502020204030204" pitchFamily="34" charset="0"/>
            </a:endParaRPr>
          </a:p>
          <a:p>
            <a:endParaRPr lang="en-ZA" sz="2000" dirty="0">
              <a:latin typeface="Calibri" pitchFamily="34" charset="0"/>
              <a:cs typeface="Calibri" pitchFamily="34" charset="0"/>
            </a:endParaRPr>
          </a:p>
          <a:p>
            <a:pPr marL="0" indent="0">
              <a:buNone/>
            </a:pPr>
            <a:r>
              <a:rPr lang="en-ZA" sz="2000" dirty="0" smtClean="0">
                <a:latin typeface="Calibri" pitchFamily="34" charset="0"/>
                <a:cs typeface="Calibri" pitchFamily="34" charset="0"/>
              </a:rPr>
              <a:t> </a:t>
            </a:r>
            <a:endParaRPr lang="en-ZA" sz="2000" dirty="0">
              <a:latin typeface="Calibri" pitchFamily="34" charset="0"/>
              <a:cs typeface="Calibri" pitchFamily="34" charset="0"/>
            </a:endParaRPr>
          </a:p>
        </p:txBody>
      </p:sp>
      <p:sp>
        <p:nvSpPr>
          <p:cNvPr id="26629"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7002903-09A7-482C-8BBF-91F6F035FE36}" type="slidenum">
              <a:rPr lang="en-US" smtClean="0">
                <a:solidFill>
                  <a:srgbClr val="000000"/>
                </a:solidFill>
              </a:rPr>
              <a:pPr eaLnBrk="1" hangingPunct="1"/>
              <a:t>2</a:t>
            </a:fld>
            <a:endParaRPr lang="en-US" smtClean="0">
              <a:solidFill>
                <a:srgbClr val="000000"/>
              </a:solidFill>
            </a:endParaRPr>
          </a:p>
        </p:txBody>
      </p:sp>
      <p:sp>
        <p:nvSpPr>
          <p:cNvPr id="26628" name="Rectangle 3"/>
          <p:cNvSpPr>
            <a:spLocks noChangeArrowheads="1"/>
          </p:cNvSpPr>
          <p:nvPr/>
        </p:nvSpPr>
        <p:spPr bwMode="auto">
          <a:xfrm>
            <a:off x="2286000" y="2828925"/>
            <a:ext cx="4572000" cy="3143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defTabSz="914400" fontAlgn="base">
              <a:lnSpc>
                <a:spcPct val="80000"/>
              </a:lnSpc>
              <a:spcBef>
                <a:spcPct val="0"/>
              </a:spcBef>
              <a:spcAft>
                <a:spcPct val="0"/>
              </a:spcAft>
            </a:pPr>
            <a:r>
              <a:rPr lang="en-US">
                <a:solidFill>
                  <a:srgbClr val="000000"/>
                </a:solidFill>
                <a:latin typeface="Arial" charset="0"/>
                <a:cs typeface="Arial" charset="0"/>
              </a:rPr>
              <a:t>.</a:t>
            </a: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6414457" y="6125686"/>
            <a:ext cx="1614727" cy="56475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103499430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121987" y="137789"/>
            <a:ext cx="8900026" cy="475988"/>
          </a:xfrm>
          <a:solidFill>
            <a:srgbClr val="FFC000"/>
          </a:solidFill>
        </p:spPr>
        <p:txBody>
          <a:bodyPr/>
          <a:lstStyle/>
          <a:p>
            <a:pPr eaLnBrk="1" hangingPunct="1"/>
            <a:r>
              <a:rPr lang="en-US" sz="3200" b="1" dirty="0" smtClean="0">
                <a:latin typeface="Calibri" pitchFamily="34" charset="0"/>
                <a:cs typeface="Calibri" pitchFamily="34" charset="0"/>
              </a:rPr>
              <a:t/>
            </a:r>
            <a:br>
              <a:rPr lang="en-US" sz="3200" b="1" dirty="0" smtClean="0">
                <a:latin typeface="Calibri" pitchFamily="34" charset="0"/>
                <a:cs typeface="Calibri" pitchFamily="34" charset="0"/>
              </a:rPr>
            </a:br>
            <a:r>
              <a:rPr lang="en-US" sz="2800" b="1" dirty="0" smtClean="0">
                <a:latin typeface="Calibri" pitchFamily="34" charset="0"/>
                <a:cs typeface="Calibri" pitchFamily="34" charset="0"/>
              </a:rPr>
              <a:t>Implementation plan</a:t>
            </a:r>
            <a:r>
              <a:rPr lang="en-US" sz="2800" b="1" u="sng" dirty="0" smtClean="0">
                <a:latin typeface="Calibri" pitchFamily="34" charset="0"/>
                <a:cs typeface="Calibri" pitchFamily="34" charset="0"/>
              </a:rPr>
              <a:t/>
            </a:r>
            <a:br>
              <a:rPr lang="en-US" sz="2800" b="1" u="sng" dirty="0" smtClean="0">
                <a:latin typeface="Calibri" pitchFamily="34" charset="0"/>
                <a:cs typeface="Calibri" pitchFamily="34" charset="0"/>
              </a:rPr>
            </a:br>
            <a:endParaRPr lang="en-US" sz="2800" b="1" dirty="0" smtClean="0">
              <a:latin typeface="Arial" charset="0"/>
              <a:cs typeface="Arial" charset="0"/>
            </a:endParaRPr>
          </a:p>
        </p:txBody>
      </p:sp>
      <p:sp>
        <p:nvSpPr>
          <p:cNvPr id="2" name="Content Placeholder 1"/>
          <p:cNvSpPr>
            <a:spLocks noGrp="1"/>
          </p:cNvSpPr>
          <p:nvPr>
            <p:ph idx="1"/>
          </p:nvPr>
        </p:nvSpPr>
        <p:spPr>
          <a:xfrm>
            <a:off x="121987" y="928285"/>
            <a:ext cx="8900026" cy="5258758"/>
          </a:xfrm>
        </p:spPr>
        <p:txBody>
          <a:bodyPr/>
          <a:lstStyle/>
          <a:p>
            <a:r>
              <a:rPr lang="en-ZA" sz="2000" dirty="0" smtClean="0">
                <a:latin typeface="Calibri" pitchFamily="34" charset="0"/>
                <a:cs typeface="Calibri" pitchFamily="34" charset="0"/>
              </a:rPr>
              <a:t>The Department have (40) forty Artisan Trainees that will be qualifying in the first quarter of the new financial year (2018/19).</a:t>
            </a:r>
          </a:p>
          <a:p>
            <a:pPr lvl="0"/>
            <a:r>
              <a:rPr lang="en-GB" sz="2000" dirty="0">
                <a:latin typeface="Calibri" panose="020F0502020204030204" pitchFamily="34" charset="0"/>
              </a:rPr>
              <a:t>T</a:t>
            </a:r>
            <a:r>
              <a:rPr lang="en-GB" sz="2000" dirty="0" smtClean="0">
                <a:latin typeface="Calibri" panose="020F0502020204030204" pitchFamily="34" charset="0"/>
              </a:rPr>
              <a:t>he </a:t>
            </a:r>
            <a:r>
              <a:rPr lang="en-GB" sz="2000" dirty="0">
                <a:latin typeface="Calibri" panose="020F0502020204030204" pitchFamily="34" charset="0"/>
              </a:rPr>
              <a:t>D</a:t>
            </a:r>
            <a:r>
              <a:rPr lang="en-GB" sz="2000" dirty="0" smtClean="0">
                <a:latin typeface="Calibri" panose="020F0502020204030204" pitchFamily="34" charset="0"/>
              </a:rPr>
              <a:t>epartment called </a:t>
            </a:r>
            <a:r>
              <a:rPr lang="en-GB" sz="2000" dirty="0">
                <a:latin typeface="Calibri" panose="020F0502020204030204" pitchFamily="34" charset="0"/>
              </a:rPr>
              <a:t>all retired professionals and young unemployed artisans </a:t>
            </a:r>
            <a:r>
              <a:rPr lang="en-GB" sz="2000" dirty="0" smtClean="0">
                <a:latin typeface="Calibri" panose="020F0502020204030204" pitchFamily="34" charset="0"/>
              </a:rPr>
              <a:t>as part of the recruitment drive. </a:t>
            </a:r>
            <a:r>
              <a:rPr lang="en-GB" sz="2000" dirty="0">
                <a:latin typeface="Calibri" panose="020F0502020204030204" pitchFamily="34" charset="0"/>
              </a:rPr>
              <a:t>This </a:t>
            </a:r>
            <a:r>
              <a:rPr lang="en-GB" sz="2000" dirty="0" smtClean="0">
                <a:latin typeface="Calibri" panose="020F0502020204030204" pitchFamily="34" charset="0"/>
              </a:rPr>
              <a:t>serves </a:t>
            </a:r>
            <a:r>
              <a:rPr lang="en-GB" sz="2000" dirty="0">
                <a:latin typeface="Calibri" panose="020F0502020204030204" pitchFamily="34" charset="0"/>
              </a:rPr>
              <a:t>as a point of departure in meeting the required artisans. </a:t>
            </a:r>
            <a:endParaRPr lang="en-US" sz="2000" dirty="0">
              <a:latin typeface="Calibri" panose="020F0502020204030204" pitchFamily="34" charset="0"/>
            </a:endParaRPr>
          </a:p>
          <a:p>
            <a:pPr lvl="0"/>
            <a:r>
              <a:rPr lang="en-GB" sz="2000" b="1" dirty="0">
                <a:latin typeface="Calibri" panose="020F0502020204030204" pitchFamily="34" charset="0"/>
              </a:rPr>
              <a:t>Open Market </a:t>
            </a:r>
            <a:r>
              <a:rPr lang="en-GB" sz="2000" b="1" dirty="0" smtClean="0">
                <a:latin typeface="Calibri" panose="020F0502020204030204" pitchFamily="34" charset="0"/>
              </a:rPr>
              <a:t>Recruitment</a:t>
            </a:r>
            <a:r>
              <a:rPr lang="en-GB" sz="2000" dirty="0" smtClean="0">
                <a:latin typeface="Calibri" panose="020F0502020204030204" pitchFamily="34" charset="0"/>
              </a:rPr>
              <a:t>- the Department </a:t>
            </a:r>
            <a:r>
              <a:rPr lang="en-GB" sz="2000" dirty="0">
                <a:latin typeface="Calibri" panose="020F0502020204030204" pitchFamily="34" charset="0"/>
              </a:rPr>
              <a:t>will also advertise on the open market and normal human resource process be followed in appointing artisans</a:t>
            </a:r>
            <a:r>
              <a:rPr lang="en-GB" sz="2000" dirty="0" smtClean="0">
                <a:latin typeface="Calibri" panose="020F0502020204030204" pitchFamily="34" charset="0"/>
              </a:rPr>
              <a:t>.</a:t>
            </a:r>
          </a:p>
          <a:p>
            <a:pPr lvl="0"/>
            <a:r>
              <a:rPr lang="en-GB" sz="2000" b="1" dirty="0" smtClean="0">
                <a:latin typeface="Calibri" panose="020F0502020204030204" pitchFamily="34" charset="0"/>
              </a:rPr>
              <a:t>Up scaling of </a:t>
            </a:r>
            <a:r>
              <a:rPr lang="en-GB" sz="2000" b="1" dirty="0">
                <a:latin typeface="Calibri" panose="020F0502020204030204" pitchFamily="34" charset="0"/>
              </a:rPr>
              <a:t>c</a:t>
            </a:r>
            <a:r>
              <a:rPr lang="en-GB" sz="2000" b="1" dirty="0" smtClean="0">
                <a:latin typeface="Calibri" panose="020F0502020204030204" pitchFamily="34" charset="0"/>
              </a:rPr>
              <a:t>urrent </a:t>
            </a:r>
            <a:r>
              <a:rPr lang="en-GB" sz="2000" b="1" dirty="0">
                <a:latin typeface="Calibri" panose="020F0502020204030204" pitchFamily="34" charset="0"/>
              </a:rPr>
              <a:t>Artisans</a:t>
            </a:r>
            <a:r>
              <a:rPr lang="en-GB" sz="2000" dirty="0">
                <a:latin typeface="Calibri" panose="020F0502020204030204" pitchFamily="34" charset="0"/>
              </a:rPr>
              <a:t>-The  department possess a number of artisan trainees that have been performing the functions of artisan since the exodus of artisan because of the paradigm shift in the way </a:t>
            </a:r>
            <a:r>
              <a:rPr lang="en-GB" sz="2000" dirty="0" smtClean="0">
                <a:latin typeface="Calibri" panose="020F0502020204030204" pitchFamily="34" charset="0"/>
              </a:rPr>
              <a:t>Public Works </a:t>
            </a:r>
            <a:r>
              <a:rPr lang="en-GB" sz="2000" dirty="0">
                <a:latin typeface="Calibri" panose="020F0502020204030204" pitchFamily="34" charset="0"/>
              </a:rPr>
              <a:t>was understood to execute its mandate. These artisans must be registered with the FET colleges for RPL. In this process the </a:t>
            </a:r>
            <a:r>
              <a:rPr lang="en-GB" sz="2000" dirty="0" smtClean="0">
                <a:latin typeface="Calibri" panose="020F0502020204030204" pitchFamily="34" charset="0"/>
              </a:rPr>
              <a:t>Department </a:t>
            </a:r>
            <a:r>
              <a:rPr lang="en-GB" sz="2000" dirty="0">
                <a:latin typeface="Calibri" panose="020F0502020204030204" pitchFamily="34" charset="0"/>
              </a:rPr>
              <a:t>will work with all stakeholders such </a:t>
            </a:r>
            <a:r>
              <a:rPr lang="en-GB" sz="2000" dirty="0" smtClean="0">
                <a:latin typeface="Calibri" panose="020F0502020204030204" pitchFamily="34" charset="0"/>
              </a:rPr>
              <a:t>as SETA</a:t>
            </a:r>
            <a:r>
              <a:rPr lang="en-GB" sz="2000" dirty="0">
                <a:latin typeface="Calibri" panose="020F0502020204030204" pitchFamily="34" charset="0"/>
              </a:rPr>
              <a:t>, CETA, FETs, Department of </a:t>
            </a:r>
            <a:r>
              <a:rPr lang="en-GB" sz="2000" dirty="0" smtClean="0">
                <a:latin typeface="Calibri" panose="020F0502020204030204" pitchFamily="34" charset="0"/>
              </a:rPr>
              <a:t>Labour, Department </a:t>
            </a:r>
            <a:r>
              <a:rPr lang="en-GB" sz="2000" dirty="0">
                <a:latin typeface="Calibri" panose="020F0502020204030204" pitchFamily="34" charset="0"/>
              </a:rPr>
              <a:t>of Higher </a:t>
            </a:r>
            <a:r>
              <a:rPr lang="en-GB" sz="2000" dirty="0" smtClean="0">
                <a:latin typeface="Calibri" panose="020F0502020204030204" pitchFamily="34" charset="0"/>
              </a:rPr>
              <a:t>Education and Water and Sanitation.</a:t>
            </a:r>
          </a:p>
          <a:p>
            <a:pPr marL="0" indent="0">
              <a:buNone/>
            </a:pPr>
            <a:r>
              <a:rPr lang="en-ZA" sz="2400" dirty="0" smtClean="0">
                <a:latin typeface="Calibri" pitchFamily="34" charset="0"/>
                <a:cs typeface="Calibri" pitchFamily="34" charset="0"/>
              </a:rPr>
              <a:t> </a:t>
            </a:r>
            <a:endParaRPr lang="en-ZA" sz="2400" dirty="0">
              <a:latin typeface="Calibri" pitchFamily="34" charset="0"/>
              <a:cs typeface="Calibri" pitchFamily="34" charset="0"/>
            </a:endParaRPr>
          </a:p>
        </p:txBody>
      </p:sp>
      <p:sp>
        <p:nvSpPr>
          <p:cNvPr id="26629"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7002903-09A7-482C-8BBF-91F6F035FE36}" type="slidenum">
              <a:rPr lang="en-US" smtClean="0">
                <a:solidFill>
                  <a:srgbClr val="000000"/>
                </a:solidFill>
              </a:rPr>
              <a:pPr eaLnBrk="1" hangingPunct="1"/>
              <a:t>20</a:t>
            </a:fld>
            <a:endParaRPr lang="en-US" smtClean="0">
              <a:solidFill>
                <a:srgbClr val="000000"/>
              </a:solidFill>
            </a:endParaRPr>
          </a:p>
        </p:txBody>
      </p:sp>
      <p:sp>
        <p:nvSpPr>
          <p:cNvPr id="26628" name="Rectangle 3"/>
          <p:cNvSpPr>
            <a:spLocks noChangeArrowheads="1"/>
          </p:cNvSpPr>
          <p:nvPr/>
        </p:nvSpPr>
        <p:spPr bwMode="auto">
          <a:xfrm>
            <a:off x="2286000" y="2828925"/>
            <a:ext cx="4572000" cy="3143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defTabSz="914400" fontAlgn="base">
              <a:lnSpc>
                <a:spcPct val="80000"/>
              </a:lnSpc>
              <a:spcBef>
                <a:spcPct val="0"/>
              </a:spcBef>
              <a:spcAft>
                <a:spcPct val="0"/>
              </a:spcAft>
            </a:pPr>
            <a:r>
              <a:rPr lang="en-US">
                <a:solidFill>
                  <a:srgbClr val="000000"/>
                </a:solidFill>
                <a:latin typeface="Arial" charset="0"/>
                <a:cs typeface="Arial" charset="0"/>
              </a:rPr>
              <a:t>.</a:t>
            </a: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6414457" y="6125686"/>
            <a:ext cx="1614727" cy="56475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259982166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121987" y="137789"/>
            <a:ext cx="8900026" cy="475988"/>
          </a:xfrm>
          <a:solidFill>
            <a:srgbClr val="FFC000"/>
          </a:solidFill>
        </p:spPr>
        <p:txBody>
          <a:bodyPr/>
          <a:lstStyle/>
          <a:p>
            <a:pPr eaLnBrk="1" hangingPunct="1"/>
            <a:r>
              <a:rPr lang="en-US" sz="3200" b="1" dirty="0" smtClean="0">
                <a:latin typeface="Calibri" pitchFamily="34" charset="0"/>
                <a:cs typeface="Calibri" pitchFamily="34" charset="0"/>
              </a:rPr>
              <a:t/>
            </a:r>
            <a:br>
              <a:rPr lang="en-US" sz="3200" b="1" dirty="0" smtClean="0">
                <a:latin typeface="Calibri" pitchFamily="34" charset="0"/>
                <a:cs typeface="Calibri" pitchFamily="34" charset="0"/>
              </a:rPr>
            </a:br>
            <a:r>
              <a:rPr lang="en-US" sz="2800" b="1" dirty="0" smtClean="0">
                <a:latin typeface="Calibri" pitchFamily="34" charset="0"/>
                <a:cs typeface="Calibri" pitchFamily="34" charset="0"/>
              </a:rPr>
              <a:t>Implementation plan</a:t>
            </a:r>
            <a:r>
              <a:rPr lang="en-US" sz="2800" b="1" u="sng" dirty="0" smtClean="0">
                <a:latin typeface="Calibri" pitchFamily="34" charset="0"/>
                <a:cs typeface="Calibri" pitchFamily="34" charset="0"/>
              </a:rPr>
              <a:t/>
            </a:r>
            <a:br>
              <a:rPr lang="en-US" sz="2800" b="1" u="sng" dirty="0" smtClean="0">
                <a:latin typeface="Calibri" pitchFamily="34" charset="0"/>
                <a:cs typeface="Calibri" pitchFamily="34" charset="0"/>
              </a:rPr>
            </a:br>
            <a:endParaRPr lang="en-US" sz="2800" b="1" dirty="0" smtClean="0">
              <a:latin typeface="Arial" charset="0"/>
              <a:cs typeface="Arial" charset="0"/>
            </a:endParaRPr>
          </a:p>
        </p:txBody>
      </p:sp>
      <p:sp>
        <p:nvSpPr>
          <p:cNvPr id="2" name="Content Placeholder 1"/>
          <p:cNvSpPr>
            <a:spLocks noGrp="1"/>
          </p:cNvSpPr>
          <p:nvPr>
            <p:ph idx="1"/>
          </p:nvPr>
        </p:nvSpPr>
        <p:spPr>
          <a:xfrm>
            <a:off x="121987" y="678996"/>
            <a:ext cx="8900026" cy="5258758"/>
          </a:xfrm>
        </p:spPr>
        <p:txBody>
          <a:bodyPr/>
          <a:lstStyle/>
          <a:p>
            <a:pPr lvl="0"/>
            <a:r>
              <a:rPr lang="en-GB" sz="2000" dirty="0" smtClean="0">
                <a:latin typeface="Calibri" panose="020F0502020204030204" pitchFamily="34" charset="0"/>
              </a:rPr>
              <a:t>The Department through EPWP implement </a:t>
            </a:r>
            <a:r>
              <a:rPr lang="en-GB" sz="2000" dirty="0">
                <a:latin typeface="Calibri" panose="020F0502020204030204" pitchFamily="34" charset="0"/>
              </a:rPr>
              <a:t>a number of job creation and skill programmes. One of its programmes is the National Youth Service (NYS) programme which introduces unemployed young people in the world of </a:t>
            </a:r>
            <a:r>
              <a:rPr lang="en-GB" sz="2000" dirty="0" smtClean="0">
                <a:latin typeface="Calibri" panose="020F0502020204030204" pitchFamily="34" charset="0"/>
              </a:rPr>
              <a:t>work.</a:t>
            </a:r>
          </a:p>
          <a:p>
            <a:pPr lvl="0"/>
            <a:r>
              <a:rPr lang="en-GB" sz="2000" dirty="0" smtClean="0">
                <a:latin typeface="Calibri" panose="020F0502020204030204" pitchFamily="34" charset="0"/>
              </a:rPr>
              <a:t>The </a:t>
            </a:r>
            <a:r>
              <a:rPr lang="en-GB" sz="2000" dirty="0">
                <a:latin typeface="Calibri" panose="020F0502020204030204" pitchFamily="34" charset="0"/>
              </a:rPr>
              <a:t>intention of the programme is to give young people an opportunity in pursuing a career in the built environment as artisans.</a:t>
            </a:r>
            <a:endParaRPr lang="en-GB" sz="2000" dirty="0" smtClean="0">
              <a:latin typeface="Calibri" panose="020F0502020204030204" pitchFamily="34" charset="0"/>
            </a:endParaRPr>
          </a:p>
          <a:p>
            <a:r>
              <a:rPr lang="en-ZA" sz="2000" dirty="0" smtClean="0">
                <a:latin typeface="Calibri" pitchFamily="34" charset="0"/>
                <a:cs typeface="Calibri" pitchFamily="34" charset="0"/>
              </a:rPr>
              <a:t>The Department is finalising the approval </a:t>
            </a:r>
            <a:r>
              <a:rPr lang="en-ZA" sz="2000" dirty="0">
                <a:latin typeface="Calibri" pitchFamily="34" charset="0"/>
                <a:cs typeface="Calibri" pitchFamily="34" charset="0"/>
              </a:rPr>
              <a:t>of the </a:t>
            </a:r>
            <a:r>
              <a:rPr lang="en-ZA" sz="2000" b="1" i="1" dirty="0">
                <a:latin typeface="Calibri" pitchFamily="34" charset="0"/>
                <a:cs typeface="Calibri" pitchFamily="34" charset="0"/>
              </a:rPr>
              <a:t>generic structure </a:t>
            </a:r>
            <a:r>
              <a:rPr lang="en-ZA" sz="2000" dirty="0">
                <a:latin typeface="Calibri" pitchFamily="34" charset="0"/>
                <a:cs typeface="Calibri" pitchFamily="34" charset="0"/>
              </a:rPr>
              <a:t>for workshops and the </a:t>
            </a:r>
            <a:r>
              <a:rPr lang="en-ZA" sz="2000" dirty="0" smtClean="0">
                <a:latin typeface="Calibri" pitchFamily="34" charset="0"/>
                <a:cs typeface="Calibri" pitchFamily="34" charset="0"/>
              </a:rPr>
              <a:t>of budget allocation  in the new financial year 2018/19 will be channelled through to the resuscitation of workshops.</a:t>
            </a:r>
            <a:r>
              <a:rPr lang="en-ZA" sz="2000" dirty="0">
                <a:latin typeface="Calibri" pitchFamily="34" charset="0"/>
                <a:cs typeface="Calibri" pitchFamily="34" charset="0"/>
              </a:rPr>
              <a:t> </a:t>
            </a:r>
            <a:endParaRPr lang="en-ZA" sz="2000" dirty="0" smtClean="0">
              <a:latin typeface="Calibri" pitchFamily="34" charset="0"/>
              <a:cs typeface="Calibri" pitchFamily="34" charset="0"/>
            </a:endParaRPr>
          </a:p>
          <a:p>
            <a:r>
              <a:rPr lang="en-ZA" sz="2000" dirty="0" smtClean="0">
                <a:latin typeface="Calibri" pitchFamily="34" charset="0"/>
                <a:cs typeface="Calibri" pitchFamily="34" charset="0"/>
              </a:rPr>
              <a:t>The Department intend to implement </a:t>
            </a:r>
            <a:r>
              <a:rPr lang="en-ZA" sz="2000" dirty="0">
                <a:latin typeface="Calibri" pitchFamily="34" charset="0"/>
                <a:cs typeface="Calibri" pitchFamily="34" charset="0"/>
              </a:rPr>
              <a:t>recently developed FM business processes to the point of treating Workshops as a term contractor. That is, Call Centre refers appropriate calls to relevant Artisan Foreman for execution via Worx4u application and jobs monitored through Application as if unplanned maintenance jobs allocated to accredited private </a:t>
            </a:r>
            <a:r>
              <a:rPr lang="en-ZA" sz="2000" dirty="0" smtClean="0">
                <a:latin typeface="Calibri" pitchFamily="34" charset="0"/>
                <a:cs typeface="Calibri" pitchFamily="34" charset="0"/>
              </a:rPr>
              <a:t>contractors.</a:t>
            </a:r>
            <a:endParaRPr lang="en-ZA" sz="2000" dirty="0">
              <a:latin typeface="Calibri" pitchFamily="34" charset="0"/>
              <a:cs typeface="Calibri" pitchFamily="34" charset="0"/>
            </a:endParaRPr>
          </a:p>
          <a:p>
            <a:pPr lvl="0"/>
            <a:endParaRPr lang="en-US" sz="2000" dirty="0">
              <a:latin typeface="Calibri" panose="020F0502020204030204" pitchFamily="34" charset="0"/>
            </a:endParaRPr>
          </a:p>
          <a:p>
            <a:pPr marL="0" indent="0">
              <a:buNone/>
            </a:pPr>
            <a:r>
              <a:rPr lang="en-ZA" sz="2400" dirty="0" smtClean="0">
                <a:latin typeface="Calibri" pitchFamily="34" charset="0"/>
                <a:cs typeface="Calibri" pitchFamily="34" charset="0"/>
              </a:rPr>
              <a:t> </a:t>
            </a:r>
            <a:endParaRPr lang="en-ZA" sz="2400" dirty="0">
              <a:latin typeface="Calibri" pitchFamily="34" charset="0"/>
              <a:cs typeface="Calibri" pitchFamily="34" charset="0"/>
            </a:endParaRPr>
          </a:p>
        </p:txBody>
      </p:sp>
      <p:sp>
        <p:nvSpPr>
          <p:cNvPr id="26629"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7002903-09A7-482C-8BBF-91F6F035FE36}" type="slidenum">
              <a:rPr lang="en-US" smtClean="0">
                <a:solidFill>
                  <a:srgbClr val="000000"/>
                </a:solidFill>
              </a:rPr>
              <a:pPr eaLnBrk="1" hangingPunct="1"/>
              <a:t>21</a:t>
            </a:fld>
            <a:endParaRPr lang="en-US" smtClean="0">
              <a:solidFill>
                <a:srgbClr val="000000"/>
              </a:solidFill>
            </a:endParaRPr>
          </a:p>
        </p:txBody>
      </p:sp>
      <p:sp>
        <p:nvSpPr>
          <p:cNvPr id="26628" name="Rectangle 3"/>
          <p:cNvSpPr>
            <a:spLocks noChangeArrowheads="1"/>
          </p:cNvSpPr>
          <p:nvPr/>
        </p:nvSpPr>
        <p:spPr bwMode="auto">
          <a:xfrm>
            <a:off x="2286000" y="2828925"/>
            <a:ext cx="4572000" cy="3143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defTabSz="914400" fontAlgn="base">
              <a:lnSpc>
                <a:spcPct val="80000"/>
              </a:lnSpc>
              <a:spcBef>
                <a:spcPct val="0"/>
              </a:spcBef>
              <a:spcAft>
                <a:spcPct val="0"/>
              </a:spcAft>
            </a:pPr>
            <a:r>
              <a:rPr lang="en-US">
                <a:solidFill>
                  <a:srgbClr val="000000"/>
                </a:solidFill>
                <a:latin typeface="Arial" charset="0"/>
                <a:cs typeface="Arial" charset="0"/>
              </a:rPr>
              <a:t>.</a:t>
            </a: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6414457" y="6125686"/>
            <a:ext cx="1614727" cy="56475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59582040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121987" y="137789"/>
            <a:ext cx="8900026" cy="475988"/>
          </a:xfrm>
          <a:solidFill>
            <a:srgbClr val="FFC000"/>
          </a:solidFill>
        </p:spPr>
        <p:txBody>
          <a:bodyPr/>
          <a:lstStyle/>
          <a:p>
            <a:pPr eaLnBrk="1" hangingPunct="1"/>
            <a:r>
              <a:rPr lang="en-US" sz="3200" b="1" dirty="0" smtClean="0">
                <a:latin typeface="Calibri" pitchFamily="34" charset="0"/>
                <a:cs typeface="Calibri" pitchFamily="34" charset="0"/>
              </a:rPr>
              <a:t/>
            </a:r>
            <a:br>
              <a:rPr lang="en-US" sz="3200" b="1" dirty="0" smtClean="0">
                <a:latin typeface="Calibri" pitchFamily="34" charset="0"/>
                <a:cs typeface="Calibri" pitchFamily="34" charset="0"/>
              </a:rPr>
            </a:br>
            <a:r>
              <a:rPr lang="en-US" sz="2800" b="1" dirty="0" smtClean="0">
                <a:latin typeface="Calibri" pitchFamily="34" charset="0"/>
                <a:cs typeface="Calibri" pitchFamily="34" charset="0"/>
              </a:rPr>
              <a:t>Conclusion</a:t>
            </a:r>
            <a:r>
              <a:rPr lang="en-US" sz="2800" b="1" u="sng" dirty="0" smtClean="0">
                <a:latin typeface="Calibri" pitchFamily="34" charset="0"/>
                <a:cs typeface="Calibri" pitchFamily="34" charset="0"/>
              </a:rPr>
              <a:t/>
            </a:r>
            <a:br>
              <a:rPr lang="en-US" sz="2800" b="1" u="sng" dirty="0" smtClean="0">
                <a:latin typeface="Calibri" pitchFamily="34" charset="0"/>
                <a:cs typeface="Calibri" pitchFamily="34" charset="0"/>
              </a:rPr>
            </a:br>
            <a:endParaRPr lang="en-US" sz="2800" b="1" dirty="0" smtClean="0">
              <a:latin typeface="Arial" charset="0"/>
              <a:cs typeface="Arial" charset="0"/>
            </a:endParaRPr>
          </a:p>
        </p:txBody>
      </p:sp>
      <p:sp>
        <p:nvSpPr>
          <p:cNvPr id="2" name="Content Placeholder 1"/>
          <p:cNvSpPr>
            <a:spLocks noGrp="1"/>
          </p:cNvSpPr>
          <p:nvPr>
            <p:ph idx="1"/>
          </p:nvPr>
        </p:nvSpPr>
        <p:spPr>
          <a:xfrm>
            <a:off x="121987" y="678996"/>
            <a:ext cx="8900026" cy="5258758"/>
          </a:xfrm>
        </p:spPr>
        <p:txBody>
          <a:bodyPr/>
          <a:lstStyle/>
          <a:p>
            <a:pPr lvl="0"/>
            <a:endParaRPr lang="en-US" sz="2000" dirty="0">
              <a:latin typeface="Calibri" panose="020F0502020204030204" pitchFamily="34" charset="0"/>
            </a:endParaRPr>
          </a:p>
          <a:p>
            <a:pPr marL="0" indent="0">
              <a:buNone/>
            </a:pPr>
            <a:r>
              <a:rPr lang="en-ZA" sz="2400" dirty="0" smtClean="0">
                <a:latin typeface="Calibri" pitchFamily="34" charset="0"/>
                <a:cs typeface="Calibri" pitchFamily="34" charset="0"/>
              </a:rPr>
              <a:t>The </a:t>
            </a:r>
            <a:r>
              <a:rPr lang="en-ZA" sz="2400" dirty="0">
                <a:latin typeface="Calibri" pitchFamily="34" charset="0"/>
                <a:cs typeface="Calibri" pitchFamily="34" charset="0"/>
              </a:rPr>
              <a:t>Minister </a:t>
            </a:r>
            <a:r>
              <a:rPr lang="en-ZA" sz="2400" dirty="0" smtClean="0">
                <a:latin typeface="Calibri" pitchFamily="34" charset="0"/>
                <a:cs typeface="Calibri" pitchFamily="34" charset="0"/>
              </a:rPr>
              <a:t>of Public Works has pronounced the resuscitation of workshops as a flagship programme and therefore the Department will continue to embark on putting measures of including filling of critical workshop positions. The delay in the implementation of this initiative has been due to financial constraints. </a:t>
            </a:r>
            <a:endParaRPr lang="en-ZA" sz="2400" dirty="0">
              <a:latin typeface="Calibri" pitchFamily="34" charset="0"/>
              <a:cs typeface="Calibri" pitchFamily="34" charset="0"/>
            </a:endParaRPr>
          </a:p>
        </p:txBody>
      </p:sp>
      <p:sp>
        <p:nvSpPr>
          <p:cNvPr id="26629"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7002903-09A7-482C-8BBF-91F6F035FE36}" type="slidenum">
              <a:rPr lang="en-US" smtClean="0">
                <a:solidFill>
                  <a:srgbClr val="000000"/>
                </a:solidFill>
              </a:rPr>
              <a:pPr eaLnBrk="1" hangingPunct="1"/>
              <a:t>22</a:t>
            </a:fld>
            <a:endParaRPr lang="en-US" smtClean="0">
              <a:solidFill>
                <a:srgbClr val="000000"/>
              </a:solidFill>
            </a:endParaRP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6414457" y="6125686"/>
            <a:ext cx="1614727" cy="56475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83156704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9"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7002903-09A7-482C-8BBF-91F6F035FE36}" type="slidenum">
              <a:rPr lang="en-US" smtClean="0">
                <a:solidFill>
                  <a:srgbClr val="000000"/>
                </a:solidFill>
              </a:rPr>
              <a:pPr eaLnBrk="1" hangingPunct="1"/>
              <a:t>23</a:t>
            </a:fld>
            <a:endParaRPr lang="en-US" smtClean="0">
              <a:solidFill>
                <a:srgbClr val="000000"/>
              </a:solidFill>
            </a:endParaRPr>
          </a:p>
        </p:txBody>
      </p:sp>
      <p:sp>
        <p:nvSpPr>
          <p:cNvPr id="26628" name="Rectangle 3"/>
          <p:cNvSpPr>
            <a:spLocks noChangeArrowheads="1"/>
          </p:cNvSpPr>
          <p:nvPr/>
        </p:nvSpPr>
        <p:spPr bwMode="auto">
          <a:xfrm>
            <a:off x="2286000" y="2828925"/>
            <a:ext cx="4572000" cy="3143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defTabSz="914400" fontAlgn="base">
              <a:lnSpc>
                <a:spcPct val="80000"/>
              </a:lnSpc>
              <a:spcBef>
                <a:spcPct val="0"/>
              </a:spcBef>
              <a:spcAft>
                <a:spcPct val="0"/>
              </a:spcAft>
            </a:pPr>
            <a:r>
              <a:rPr lang="en-US">
                <a:solidFill>
                  <a:srgbClr val="000000"/>
                </a:solidFill>
                <a:latin typeface="Arial" charset="0"/>
                <a:cs typeface="Arial" charset="0"/>
              </a:rPr>
              <a:t>.</a:t>
            </a:r>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6389407" y="6136464"/>
            <a:ext cx="1627250" cy="56913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 name="Content Placeholder 1"/>
          <p:cNvSpPr>
            <a:spLocks noGrp="1"/>
          </p:cNvSpPr>
          <p:nvPr>
            <p:ph idx="1"/>
          </p:nvPr>
        </p:nvSpPr>
        <p:spPr>
          <a:xfrm>
            <a:off x="685800" y="1628384"/>
            <a:ext cx="7772400" cy="4467616"/>
          </a:xfrm>
        </p:spPr>
        <p:txBody>
          <a:bodyPr/>
          <a:lstStyle/>
          <a:p>
            <a:pPr algn="ctr"/>
            <a:endParaRPr lang="en-ZA" dirty="0" smtClean="0"/>
          </a:p>
          <a:p>
            <a:pPr marL="0" indent="0" algn="ctr">
              <a:buNone/>
            </a:pPr>
            <a:r>
              <a:rPr lang="en-ZA" sz="3600" b="1" dirty="0" smtClean="0">
                <a:latin typeface="Calibri" pitchFamily="34" charset="0"/>
              </a:rPr>
              <a:t>Thank you</a:t>
            </a:r>
            <a:endParaRPr lang="en-ZA" sz="3600" b="1" dirty="0">
              <a:latin typeface="Calibri" pitchFamily="34" charset="0"/>
            </a:endParaRPr>
          </a:p>
        </p:txBody>
      </p:sp>
    </p:spTree>
    <p:extLst>
      <p:ext uri="{BB962C8B-B14F-4D97-AF65-F5344CB8AC3E}">
        <p14:creationId xmlns:p14="http://schemas.microsoft.com/office/powerpoint/2010/main" xmlns="" val="34853348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685800" y="375783"/>
            <a:ext cx="7772400" cy="601248"/>
          </a:xfrm>
          <a:solidFill>
            <a:srgbClr val="FFC000"/>
          </a:solidFill>
        </p:spPr>
        <p:txBody>
          <a:bodyPr/>
          <a:lstStyle/>
          <a:p>
            <a:pPr eaLnBrk="1" hangingPunct="1"/>
            <a:r>
              <a:rPr lang="en-US" sz="2400" b="1" dirty="0" smtClean="0">
                <a:latin typeface="Arial" charset="0"/>
                <a:cs typeface="Arial" charset="0"/>
              </a:rPr>
              <a:t>Introduction</a:t>
            </a:r>
          </a:p>
        </p:txBody>
      </p:sp>
      <p:sp>
        <p:nvSpPr>
          <p:cNvPr id="2" name="Content Placeholder 1"/>
          <p:cNvSpPr>
            <a:spLocks noGrp="1"/>
          </p:cNvSpPr>
          <p:nvPr>
            <p:ph idx="1"/>
          </p:nvPr>
        </p:nvSpPr>
        <p:spPr>
          <a:xfrm>
            <a:off x="685800" y="977031"/>
            <a:ext cx="7772400" cy="5148655"/>
          </a:xfrm>
        </p:spPr>
        <p:txBody>
          <a:bodyPr/>
          <a:lstStyle/>
          <a:p>
            <a:pPr marL="0" indent="0">
              <a:buNone/>
            </a:pPr>
            <a:r>
              <a:rPr lang="en-GB" sz="2000" dirty="0" smtClean="0">
                <a:latin typeface="Calibri" panose="020F0502020204030204" pitchFamily="34" charset="0"/>
              </a:rPr>
              <a:t>The </a:t>
            </a:r>
            <a:r>
              <a:rPr lang="en-GB" sz="2000" dirty="0">
                <a:latin typeface="Calibri" panose="020F0502020204030204" pitchFamily="34" charset="0"/>
              </a:rPr>
              <a:t>purpose of this </a:t>
            </a:r>
            <a:r>
              <a:rPr lang="en-GB" sz="2000" dirty="0" smtClean="0">
                <a:latin typeface="Calibri" panose="020F0502020204030204" pitchFamily="34" charset="0"/>
              </a:rPr>
              <a:t>presentation is </a:t>
            </a:r>
            <a:r>
              <a:rPr lang="en-GB" sz="2000" dirty="0">
                <a:latin typeface="Calibri" panose="020F0502020204030204" pitchFamily="34" charset="0"/>
              </a:rPr>
              <a:t>to </a:t>
            </a:r>
            <a:r>
              <a:rPr lang="en-GB" sz="2000" dirty="0" smtClean="0">
                <a:latin typeface="Calibri" panose="020F0502020204030204" pitchFamily="34" charset="0"/>
              </a:rPr>
              <a:t>provide the specific </a:t>
            </a:r>
            <a:r>
              <a:rPr lang="en-GB" sz="2000" dirty="0">
                <a:latin typeface="Calibri" panose="020F0502020204030204" pitchFamily="34" charset="0"/>
              </a:rPr>
              <a:t>plan on the resuscitation of the DPW regional </a:t>
            </a:r>
            <a:r>
              <a:rPr lang="en-GB" sz="2000" dirty="0" smtClean="0">
                <a:latin typeface="Calibri" panose="020F0502020204030204" pitchFamily="34" charset="0"/>
              </a:rPr>
              <a:t>workshops. It provides the background, the approach and also </a:t>
            </a:r>
            <a:r>
              <a:rPr lang="en-GB" sz="2000" dirty="0">
                <a:latin typeface="Calibri" panose="020F0502020204030204" pitchFamily="34" charset="0"/>
              </a:rPr>
              <a:t>explores the development of in-house capacity for the </a:t>
            </a:r>
            <a:r>
              <a:rPr lang="en-GB" sz="2000" dirty="0" smtClean="0">
                <a:latin typeface="Calibri" panose="020F0502020204030204" pitchFamily="34" charset="0"/>
              </a:rPr>
              <a:t>Department </a:t>
            </a:r>
            <a:r>
              <a:rPr lang="en-GB" sz="2000" dirty="0">
                <a:latin typeface="Calibri" panose="020F0502020204030204" pitchFamily="34" charset="0"/>
              </a:rPr>
              <a:t>of </a:t>
            </a:r>
            <a:r>
              <a:rPr lang="en-GB" sz="2000" dirty="0" smtClean="0">
                <a:latin typeface="Calibri" panose="020F0502020204030204" pitchFamily="34" charset="0"/>
              </a:rPr>
              <a:t>Public Works </a:t>
            </a:r>
            <a:r>
              <a:rPr lang="en-GB" sz="2000" dirty="0">
                <a:latin typeface="Calibri" panose="020F0502020204030204" pitchFamily="34" charset="0"/>
              </a:rPr>
              <a:t>to construct, maintain, renovate and repair </a:t>
            </a:r>
            <a:r>
              <a:rPr lang="en-GB" sz="2000" dirty="0" smtClean="0">
                <a:latin typeface="Calibri" panose="020F0502020204030204" pitchFamily="34" charset="0"/>
              </a:rPr>
              <a:t>facilities.</a:t>
            </a:r>
            <a:endParaRPr lang="en-US" sz="2000" dirty="0">
              <a:latin typeface="Calibri" panose="020F0502020204030204" pitchFamily="34" charset="0"/>
            </a:endParaRPr>
          </a:p>
          <a:p>
            <a:endParaRPr lang="en-ZA" sz="2000" dirty="0">
              <a:latin typeface="Calibri" pitchFamily="34" charset="0"/>
              <a:cs typeface="Calibri" pitchFamily="34" charset="0"/>
            </a:endParaRPr>
          </a:p>
          <a:p>
            <a:pPr marL="0" indent="0">
              <a:buNone/>
            </a:pPr>
            <a:r>
              <a:rPr lang="en-ZA" sz="2000" dirty="0" smtClean="0">
                <a:latin typeface="Calibri" pitchFamily="34" charset="0"/>
                <a:cs typeface="Calibri" pitchFamily="34" charset="0"/>
              </a:rPr>
              <a:t> </a:t>
            </a:r>
            <a:endParaRPr lang="en-ZA" sz="2000" dirty="0">
              <a:latin typeface="Calibri" pitchFamily="34" charset="0"/>
              <a:cs typeface="Calibri" pitchFamily="34" charset="0"/>
            </a:endParaRPr>
          </a:p>
        </p:txBody>
      </p:sp>
      <p:sp>
        <p:nvSpPr>
          <p:cNvPr id="26629"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7002903-09A7-482C-8BBF-91F6F035FE36}" type="slidenum">
              <a:rPr lang="en-US" smtClean="0">
                <a:solidFill>
                  <a:srgbClr val="000000"/>
                </a:solidFill>
              </a:rPr>
              <a:pPr eaLnBrk="1" hangingPunct="1"/>
              <a:t>3</a:t>
            </a:fld>
            <a:endParaRPr lang="en-US" smtClean="0">
              <a:solidFill>
                <a:srgbClr val="000000"/>
              </a:solidFill>
            </a:endParaRPr>
          </a:p>
        </p:txBody>
      </p:sp>
      <p:sp>
        <p:nvSpPr>
          <p:cNvPr id="26628" name="Rectangle 3"/>
          <p:cNvSpPr>
            <a:spLocks noChangeArrowheads="1"/>
          </p:cNvSpPr>
          <p:nvPr/>
        </p:nvSpPr>
        <p:spPr bwMode="auto">
          <a:xfrm>
            <a:off x="2286000" y="2828925"/>
            <a:ext cx="4572000" cy="3143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defTabSz="914400" fontAlgn="base">
              <a:lnSpc>
                <a:spcPct val="80000"/>
              </a:lnSpc>
              <a:spcBef>
                <a:spcPct val="0"/>
              </a:spcBef>
              <a:spcAft>
                <a:spcPct val="0"/>
              </a:spcAft>
            </a:pPr>
            <a:r>
              <a:rPr lang="en-US">
                <a:solidFill>
                  <a:srgbClr val="000000"/>
                </a:solidFill>
                <a:latin typeface="Arial" charset="0"/>
                <a:cs typeface="Arial" charset="0"/>
              </a:rPr>
              <a:t>.</a:t>
            </a: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6414457" y="6125686"/>
            <a:ext cx="1614727" cy="56475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1265807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685800" y="375783"/>
            <a:ext cx="7772400" cy="601248"/>
          </a:xfrm>
          <a:solidFill>
            <a:srgbClr val="FFC000"/>
          </a:solidFill>
        </p:spPr>
        <p:txBody>
          <a:bodyPr/>
          <a:lstStyle/>
          <a:p>
            <a:pPr eaLnBrk="1" hangingPunct="1"/>
            <a:r>
              <a:rPr lang="en-US" sz="2400" b="1" dirty="0" smtClean="0">
                <a:latin typeface="Arial" charset="0"/>
                <a:cs typeface="Arial" charset="0"/>
              </a:rPr>
              <a:t>Background</a:t>
            </a:r>
          </a:p>
        </p:txBody>
      </p:sp>
      <p:sp>
        <p:nvSpPr>
          <p:cNvPr id="2" name="Content Placeholder 1"/>
          <p:cNvSpPr>
            <a:spLocks noGrp="1"/>
          </p:cNvSpPr>
          <p:nvPr>
            <p:ph idx="1"/>
          </p:nvPr>
        </p:nvSpPr>
        <p:spPr>
          <a:xfrm>
            <a:off x="685800" y="977031"/>
            <a:ext cx="7772400" cy="4950527"/>
          </a:xfrm>
        </p:spPr>
        <p:txBody>
          <a:bodyPr/>
          <a:lstStyle/>
          <a:p>
            <a:r>
              <a:rPr lang="en-GB" sz="2000" dirty="0" smtClean="0">
                <a:latin typeface="Calibri" panose="020F0502020204030204" pitchFamily="34" charset="0"/>
              </a:rPr>
              <a:t>In dealing </a:t>
            </a:r>
            <a:r>
              <a:rPr lang="en-GB" sz="2000" dirty="0">
                <a:latin typeface="Calibri" panose="020F0502020204030204" pitchFamily="34" charset="0"/>
              </a:rPr>
              <a:t>with the subject of resuscitation of workshops at </a:t>
            </a:r>
            <a:r>
              <a:rPr lang="en-GB" sz="2000" dirty="0" smtClean="0">
                <a:latin typeface="Calibri" panose="020F0502020204030204" pitchFamily="34" charset="0"/>
              </a:rPr>
              <a:t>Public Works </a:t>
            </a:r>
            <a:r>
              <a:rPr lang="en-GB" sz="2000" dirty="0">
                <a:latin typeface="Calibri" panose="020F0502020204030204" pitchFamily="34" charset="0"/>
              </a:rPr>
              <a:t>the history of workshops and </a:t>
            </a:r>
            <a:r>
              <a:rPr lang="en-GB" sz="2000" dirty="0" smtClean="0">
                <a:latin typeface="Calibri" panose="020F0502020204030204" pitchFamily="34" charset="0"/>
              </a:rPr>
              <a:t>its </a:t>
            </a:r>
            <a:r>
              <a:rPr lang="en-GB" sz="2000" dirty="0">
                <a:latin typeface="Calibri" panose="020F0502020204030204" pitchFamily="34" charset="0"/>
              </a:rPr>
              <a:t>current state cannot be </a:t>
            </a:r>
            <a:r>
              <a:rPr lang="en-GB" sz="2000" dirty="0" smtClean="0">
                <a:latin typeface="Calibri" panose="020F0502020204030204" pitchFamily="34" charset="0"/>
              </a:rPr>
              <a:t>ignored. In </a:t>
            </a:r>
            <a:r>
              <a:rPr lang="en-GB" sz="2000" dirty="0">
                <a:latin typeface="Calibri" panose="020F0502020204030204" pitchFamily="34" charset="0"/>
              </a:rPr>
              <a:t>the past workshops in the department </a:t>
            </a:r>
            <a:r>
              <a:rPr lang="en-GB" sz="2000" dirty="0" smtClean="0">
                <a:latin typeface="Calibri" panose="020F0502020204030204" pitchFamily="34" charset="0"/>
              </a:rPr>
              <a:t>played a </a:t>
            </a:r>
            <a:r>
              <a:rPr lang="en-GB" sz="2000" dirty="0">
                <a:latin typeface="Calibri" panose="020F0502020204030204" pitchFamily="34" charset="0"/>
              </a:rPr>
              <a:t>vital role as they were responsible </a:t>
            </a:r>
            <a:r>
              <a:rPr lang="en-GB" sz="2000" dirty="0" smtClean="0">
                <a:latin typeface="Calibri" panose="020F0502020204030204" pitchFamily="34" charset="0"/>
              </a:rPr>
              <a:t>for:</a:t>
            </a:r>
            <a:endParaRPr lang="en-US" sz="2000" dirty="0">
              <a:latin typeface="Calibri" panose="020F0502020204030204" pitchFamily="34" charset="0"/>
            </a:endParaRPr>
          </a:p>
          <a:p>
            <a:pPr marL="0" lvl="0" indent="0">
              <a:buNone/>
            </a:pPr>
            <a:r>
              <a:rPr lang="en-GB" sz="2000" dirty="0" smtClean="0">
                <a:latin typeface="Calibri" panose="020F0502020204030204" pitchFamily="34" charset="0"/>
              </a:rPr>
              <a:t>	- Execution </a:t>
            </a:r>
            <a:r>
              <a:rPr lang="en-GB" sz="2000" dirty="0">
                <a:latin typeface="Calibri" panose="020F0502020204030204" pitchFamily="34" charset="0"/>
              </a:rPr>
              <a:t>of Unplanned maintenance</a:t>
            </a:r>
            <a:endParaRPr lang="en-US" sz="2000" dirty="0">
              <a:latin typeface="Calibri" panose="020F0502020204030204" pitchFamily="34" charset="0"/>
            </a:endParaRPr>
          </a:p>
          <a:p>
            <a:pPr marL="0" lvl="0" indent="0">
              <a:buNone/>
            </a:pPr>
            <a:r>
              <a:rPr lang="en-GB" sz="2000" dirty="0" smtClean="0">
                <a:latin typeface="Calibri" panose="020F0502020204030204" pitchFamily="34" charset="0"/>
              </a:rPr>
              <a:t>	- Scheduled </a:t>
            </a:r>
            <a:r>
              <a:rPr lang="en-GB" sz="2000" dirty="0">
                <a:latin typeface="Calibri" panose="020F0502020204030204" pitchFamily="34" charset="0"/>
              </a:rPr>
              <a:t>planned Maintenance, and</a:t>
            </a:r>
            <a:endParaRPr lang="en-US" sz="2000" dirty="0">
              <a:latin typeface="Calibri" panose="020F0502020204030204" pitchFamily="34" charset="0"/>
            </a:endParaRPr>
          </a:p>
          <a:p>
            <a:pPr marL="0" lvl="0" indent="0">
              <a:buNone/>
            </a:pPr>
            <a:r>
              <a:rPr lang="en-GB" sz="2000" dirty="0" smtClean="0">
                <a:latin typeface="Calibri" panose="020F0502020204030204" pitchFamily="34" charset="0"/>
              </a:rPr>
              <a:t>	- Minor </a:t>
            </a:r>
            <a:r>
              <a:rPr lang="en-GB" sz="2000" dirty="0">
                <a:latin typeface="Calibri" panose="020F0502020204030204" pitchFamily="34" charset="0"/>
              </a:rPr>
              <a:t>Capital Works</a:t>
            </a:r>
            <a:endParaRPr lang="en-US" sz="2000" dirty="0">
              <a:latin typeface="Calibri" panose="020F0502020204030204" pitchFamily="34" charset="0"/>
            </a:endParaRPr>
          </a:p>
          <a:p>
            <a:r>
              <a:rPr lang="en-GB" sz="2000" dirty="0">
                <a:latin typeface="Calibri" panose="020F0502020204030204" pitchFamily="34" charset="0"/>
              </a:rPr>
              <a:t>The department also had reliable artisan training programme that attracted people to join the </a:t>
            </a:r>
            <a:r>
              <a:rPr lang="en-GB" sz="2000" dirty="0" smtClean="0">
                <a:latin typeface="Calibri" panose="020F0502020204030204" pitchFamily="34" charset="0"/>
              </a:rPr>
              <a:t>Department. </a:t>
            </a:r>
            <a:r>
              <a:rPr lang="en-GB" sz="2000" dirty="0">
                <a:latin typeface="Calibri" panose="020F0502020204030204" pitchFamily="34" charset="0"/>
              </a:rPr>
              <a:t>The above mentioned functions of the workshop demonstrates that public works was more than capable to perform work that is currently outsourced to </a:t>
            </a:r>
            <a:r>
              <a:rPr lang="en-GB" sz="2000" dirty="0" smtClean="0">
                <a:latin typeface="Calibri" panose="020F0502020204030204" pitchFamily="34" charset="0"/>
              </a:rPr>
              <a:t>Private Sector</a:t>
            </a:r>
            <a:r>
              <a:rPr lang="en-GB" sz="2000" dirty="0">
                <a:latin typeface="Calibri" panose="020F0502020204030204" pitchFamily="34" charset="0"/>
              </a:rPr>
              <a:t>. </a:t>
            </a:r>
            <a:endParaRPr lang="en-US" sz="2000" dirty="0">
              <a:latin typeface="Calibri" panose="020F0502020204030204" pitchFamily="34" charset="0"/>
            </a:endParaRPr>
          </a:p>
          <a:p>
            <a:pPr marL="0" indent="0">
              <a:buNone/>
            </a:pPr>
            <a:r>
              <a:rPr lang="en-ZA" sz="2000" dirty="0" smtClean="0">
                <a:latin typeface="Calibri" pitchFamily="34" charset="0"/>
                <a:cs typeface="Calibri" pitchFamily="34" charset="0"/>
              </a:rPr>
              <a:t> </a:t>
            </a:r>
            <a:endParaRPr lang="en-ZA" sz="2000" dirty="0">
              <a:latin typeface="Calibri" pitchFamily="34" charset="0"/>
              <a:cs typeface="Calibri" pitchFamily="34" charset="0"/>
            </a:endParaRPr>
          </a:p>
        </p:txBody>
      </p:sp>
      <p:sp>
        <p:nvSpPr>
          <p:cNvPr id="26629"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7002903-09A7-482C-8BBF-91F6F035FE36}" type="slidenum">
              <a:rPr lang="en-US" smtClean="0">
                <a:solidFill>
                  <a:srgbClr val="000000"/>
                </a:solidFill>
              </a:rPr>
              <a:pPr eaLnBrk="1" hangingPunct="1"/>
              <a:t>4</a:t>
            </a:fld>
            <a:endParaRPr lang="en-US" smtClean="0">
              <a:solidFill>
                <a:srgbClr val="000000"/>
              </a:solidFill>
            </a:endParaRPr>
          </a:p>
        </p:txBody>
      </p:sp>
      <p:sp>
        <p:nvSpPr>
          <p:cNvPr id="26628" name="Rectangle 3"/>
          <p:cNvSpPr>
            <a:spLocks noChangeArrowheads="1"/>
          </p:cNvSpPr>
          <p:nvPr/>
        </p:nvSpPr>
        <p:spPr bwMode="auto">
          <a:xfrm>
            <a:off x="2286000" y="2828925"/>
            <a:ext cx="4572000" cy="3143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defTabSz="914400" fontAlgn="base">
              <a:lnSpc>
                <a:spcPct val="80000"/>
              </a:lnSpc>
              <a:spcBef>
                <a:spcPct val="0"/>
              </a:spcBef>
              <a:spcAft>
                <a:spcPct val="0"/>
              </a:spcAft>
            </a:pPr>
            <a:r>
              <a:rPr lang="en-US">
                <a:solidFill>
                  <a:srgbClr val="000000"/>
                </a:solidFill>
                <a:latin typeface="Arial" charset="0"/>
                <a:cs typeface="Arial" charset="0"/>
              </a:rPr>
              <a:t>.</a:t>
            </a: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6414457" y="6125686"/>
            <a:ext cx="1614727" cy="56475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2376505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685800" y="375783"/>
            <a:ext cx="7772400" cy="601248"/>
          </a:xfrm>
          <a:solidFill>
            <a:srgbClr val="FFC000"/>
          </a:solidFill>
        </p:spPr>
        <p:txBody>
          <a:bodyPr/>
          <a:lstStyle/>
          <a:p>
            <a:pPr eaLnBrk="1" hangingPunct="1"/>
            <a:r>
              <a:rPr lang="en-US" sz="2400" b="1" dirty="0" smtClean="0">
                <a:latin typeface="Arial" charset="0"/>
                <a:cs typeface="Arial" charset="0"/>
              </a:rPr>
              <a:t>Background</a:t>
            </a:r>
          </a:p>
        </p:txBody>
      </p:sp>
      <p:sp>
        <p:nvSpPr>
          <p:cNvPr id="2" name="Content Placeholder 1"/>
          <p:cNvSpPr>
            <a:spLocks noGrp="1"/>
          </p:cNvSpPr>
          <p:nvPr>
            <p:ph idx="1"/>
          </p:nvPr>
        </p:nvSpPr>
        <p:spPr>
          <a:xfrm>
            <a:off x="685800" y="977031"/>
            <a:ext cx="7772400" cy="5148655"/>
          </a:xfrm>
        </p:spPr>
        <p:txBody>
          <a:bodyPr/>
          <a:lstStyle/>
          <a:p>
            <a:r>
              <a:rPr lang="en-GB" sz="2000" dirty="0" smtClean="0">
                <a:latin typeface="Calibri" panose="020F0502020204030204" pitchFamily="34" charset="0"/>
              </a:rPr>
              <a:t>At </a:t>
            </a:r>
            <a:r>
              <a:rPr lang="en-GB" sz="2000" dirty="0">
                <a:latin typeface="Calibri" panose="020F0502020204030204" pitchFamily="34" charset="0"/>
              </a:rPr>
              <a:t>some point in history, the Department of public works decided to scale down the workshops reducing the number of cleaners, artisans and gardeners employed by the department and opted for outsourcing or contracting out services performed by workshops. In some regions like Cape Town the artisan training section of the workshop was also closed.</a:t>
            </a:r>
            <a:endParaRPr lang="en-US" sz="2000" dirty="0">
              <a:latin typeface="Calibri" panose="020F0502020204030204" pitchFamily="34" charset="0"/>
            </a:endParaRPr>
          </a:p>
          <a:p>
            <a:r>
              <a:rPr lang="en-GB" sz="2000" dirty="0">
                <a:latin typeface="Calibri" panose="020F0502020204030204" pitchFamily="34" charset="0"/>
              </a:rPr>
              <a:t> It was at the same time that the department also devolved its traditional functions on unplanned maintenance to its client department. It is now known at </a:t>
            </a:r>
            <a:r>
              <a:rPr lang="en-GB" sz="2000" dirty="0" smtClean="0">
                <a:latin typeface="Calibri" panose="020F0502020204030204" pitchFamily="34" charset="0"/>
              </a:rPr>
              <a:t>Public Works </a:t>
            </a:r>
            <a:r>
              <a:rPr lang="en-GB" sz="2000" dirty="0">
                <a:latin typeface="Calibri" panose="020F0502020204030204" pitchFamily="34" charset="0"/>
              </a:rPr>
              <a:t>that unplanned maintenance work with a value of less than R30 000(now revised to less than R100 000) is done by client </a:t>
            </a:r>
            <a:r>
              <a:rPr lang="en-GB" sz="2000" dirty="0" smtClean="0">
                <a:latin typeface="Calibri" panose="020F0502020204030204" pitchFamily="34" charset="0"/>
              </a:rPr>
              <a:t>departments. </a:t>
            </a:r>
            <a:r>
              <a:rPr lang="en-GB" sz="2000" dirty="0">
                <a:latin typeface="Calibri" panose="020F0502020204030204" pitchFamily="34" charset="0"/>
              </a:rPr>
              <a:t>This has contributed effectively to rapid demise of workshops as substantial amount of work was taken to client </a:t>
            </a:r>
            <a:r>
              <a:rPr lang="en-GB" sz="2000" dirty="0" smtClean="0">
                <a:latin typeface="Calibri" panose="020F0502020204030204" pitchFamily="34" charset="0"/>
              </a:rPr>
              <a:t>departments </a:t>
            </a:r>
            <a:r>
              <a:rPr lang="en-GB" sz="2000" dirty="0">
                <a:latin typeface="Calibri" panose="020F0502020204030204" pitchFamily="34" charset="0"/>
              </a:rPr>
              <a:t>and there was not much left to do. The most competent and qualified artisans left for greener pastures and </a:t>
            </a:r>
            <a:r>
              <a:rPr lang="en-GB" sz="2000" dirty="0" smtClean="0">
                <a:latin typeface="Calibri" panose="020F0502020204030204" pitchFamily="34" charset="0"/>
              </a:rPr>
              <a:t>positions were left vacant due </a:t>
            </a:r>
            <a:r>
              <a:rPr lang="en-GB" sz="2000" dirty="0">
                <a:latin typeface="Calibri" panose="020F0502020204030204" pitchFamily="34" charset="0"/>
              </a:rPr>
              <a:t>to </a:t>
            </a:r>
            <a:r>
              <a:rPr lang="en-GB" sz="2000" dirty="0" smtClean="0">
                <a:latin typeface="Calibri" panose="020F0502020204030204" pitchFamily="34" charset="0"/>
              </a:rPr>
              <a:t>retirements </a:t>
            </a:r>
            <a:r>
              <a:rPr lang="en-GB" sz="2000" dirty="0">
                <a:latin typeface="Calibri" panose="020F0502020204030204" pitchFamily="34" charset="0"/>
              </a:rPr>
              <a:t>and other </a:t>
            </a:r>
            <a:r>
              <a:rPr lang="en-GB" sz="2000" dirty="0" smtClean="0">
                <a:latin typeface="Calibri" panose="020F0502020204030204" pitchFamily="34" charset="0"/>
              </a:rPr>
              <a:t>factors. </a:t>
            </a:r>
            <a:endParaRPr lang="en-ZA" sz="2000" dirty="0">
              <a:latin typeface="Calibri" pitchFamily="34" charset="0"/>
              <a:cs typeface="Calibri" pitchFamily="34" charset="0"/>
            </a:endParaRPr>
          </a:p>
          <a:p>
            <a:pPr marL="0" indent="0">
              <a:buNone/>
            </a:pPr>
            <a:r>
              <a:rPr lang="en-ZA" sz="2000" dirty="0" smtClean="0">
                <a:latin typeface="Calibri" pitchFamily="34" charset="0"/>
                <a:cs typeface="Calibri" pitchFamily="34" charset="0"/>
              </a:rPr>
              <a:t> </a:t>
            </a:r>
            <a:endParaRPr lang="en-ZA" sz="2000" dirty="0">
              <a:latin typeface="Calibri" pitchFamily="34" charset="0"/>
              <a:cs typeface="Calibri" pitchFamily="34" charset="0"/>
            </a:endParaRPr>
          </a:p>
        </p:txBody>
      </p:sp>
      <p:sp>
        <p:nvSpPr>
          <p:cNvPr id="26629"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7002903-09A7-482C-8BBF-91F6F035FE36}" type="slidenum">
              <a:rPr lang="en-US" smtClean="0">
                <a:solidFill>
                  <a:srgbClr val="000000"/>
                </a:solidFill>
              </a:rPr>
              <a:pPr eaLnBrk="1" hangingPunct="1"/>
              <a:t>5</a:t>
            </a:fld>
            <a:endParaRPr lang="en-US" smtClean="0">
              <a:solidFill>
                <a:srgbClr val="000000"/>
              </a:solidFill>
            </a:endParaRPr>
          </a:p>
        </p:txBody>
      </p:sp>
      <p:sp>
        <p:nvSpPr>
          <p:cNvPr id="26628" name="Rectangle 3"/>
          <p:cNvSpPr>
            <a:spLocks noChangeArrowheads="1"/>
          </p:cNvSpPr>
          <p:nvPr/>
        </p:nvSpPr>
        <p:spPr bwMode="auto">
          <a:xfrm>
            <a:off x="2286000" y="2828925"/>
            <a:ext cx="4572000" cy="3143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defTabSz="914400" fontAlgn="base">
              <a:lnSpc>
                <a:spcPct val="80000"/>
              </a:lnSpc>
              <a:spcBef>
                <a:spcPct val="0"/>
              </a:spcBef>
              <a:spcAft>
                <a:spcPct val="0"/>
              </a:spcAft>
            </a:pPr>
            <a:r>
              <a:rPr lang="en-US">
                <a:solidFill>
                  <a:srgbClr val="000000"/>
                </a:solidFill>
                <a:latin typeface="Arial" charset="0"/>
                <a:cs typeface="Arial" charset="0"/>
              </a:rPr>
              <a:t>.</a:t>
            </a: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6414457" y="6125686"/>
            <a:ext cx="1614727" cy="56475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7400382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135172" y="68470"/>
            <a:ext cx="8881607" cy="601248"/>
          </a:xfrm>
          <a:solidFill>
            <a:srgbClr val="FFC000"/>
          </a:solidFill>
        </p:spPr>
        <p:txBody>
          <a:bodyPr/>
          <a:lstStyle/>
          <a:p>
            <a:pPr eaLnBrk="1" hangingPunct="1"/>
            <a:r>
              <a:rPr lang="en-GB" sz="2400" b="1" dirty="0" smtClean="0">
                <a:latin typeface="Times New Roman" panose="02020603050405020304" pitchFamily="18" charset="0"/>
                <a:ea typeface="Times New Roman" panose="02020603050405020304" pitchFamily="18" charset="0"/>
              </a:rPr>
              <a:t/>
            </a:r>
            <a:br>
              <a:rPr lang="en-GB" sz="2400" b="1" dirty="0" smtClean="0">
                <a:latin typeface="Times New Roman" panose="02020603050405020304" pitchFamily="18" charset="0"/>
                <a:ea typeface="Times New Roman" panose="02020603050405020304" pitchFamily="18" charset="0"/>
              </a:rPr>
            </a:br>
            <a:r>
              <a:rPr lang="en-GB" sz="2400" b="1" dirty="0" smtClean="0">
                <a:latin typeface="Arial" panose="020B0604020202020204" pitchFamily="34" charset="0"/>
                <a:ea typeface="Times New Roman" panose="02020603050405020304" pitchFamily="18" charset="0"/>
                <a:cs typeface="Arial" panose="020B0604020202020204" pitchFamily="34" charset="0"/>
              </a:rPr>
              <a:t>A case for the Workshops</a:t>
            </a:r>
            <a:r>
              <a:rPr lang="en-US" sz="2400" dirty="0">
                <a:latin typeface="Times New Roman" panose="02020603050405020304" pitchFamily="18" charset="0"/>
                <a:ea typeface="Times New Roman" panose="02020603050405020304" pitchFamily="18" charset="0"/>
              </a:rPr>
              <a:t/>
            </a:r>
            <a:br>
              <a:rPr lang="en-US" sz="2400" dirty="0">
                <a:latin typeface="Times New Roman" panose="02020603050405020304" pitchFamily="18" charset="0"/>
                <a:ea typeface="Times New Roman" panose="02020603050405020304" pitchFamily="18" charset="0"/>
              </a:rPr>
            </a:br>
            <a:endParaRPr lang="en-US" sz="2400" b="1" dirty="0" smtClean="0">
              <a:latin typeface="Arial" charset="0"/>
              <a:cs typeface="Arial" charset="0"/>
            </a:endParaRPr>
          </a:p>
        </p:txBody>
      </p:sp>
      <p:sp>
        <p:nvSpPr>
          <p:cNvPr id="2" name="Content Placeholder 1"/>
          <p:cNvSpPr>
            <a:spLocks noGrp="1"/>
          </p:cNvSpPr>
          <p:nvPr>
            <p:ph idx="1"/>
          </p:nvPr>
        </p:nvSpPr>
        <p:spPr>
          <a:xfrm>
            <a:off x="685800" y="977031"/>
            <a:ext cx="7772400" cy="5148655"/>
          </a:xfrm>
        </p:spPr>
        <p:txBody>
          <a:bodyPr/>
          <a:lstStyle/>
          <a:p>
            <a:pPr marL="0" indent="0">
              <a:buNone/>
            </a:pPr>
            <a:r>
              <a:rPr lang="en-ZA" sz="2000" dirty="0" smtClean="0">
                <a:latin typeface="Calibri" pitchFamily="34" charset="0"/>
                <a:cs typeface="Calibri" pitchFamily="34" charset="0"/>
              </a:rPr>
              <a:t> </a:t>
            </a:r>
            <a:endParaRPr lang="en-ZA" sz="2000" dirty="0">
              <a:latin typeface="Calibri" pitchFamily="34" charset="0"/>
              <a:cs typeface="Calibri" pitchFamily="34" charset="0"/>
            </a:endParaRPr>
          </a:p>
        </p:txBody>
      </p:sp>
      <p:sp>
        <p:nvSpPr>
          <p:cNvPr id="26629"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7002903-09A7-482C-8BBF-91F6F035FE36}" type="slidenum">
              <a:rPr lang="en-US" smtClean="0">
                <a:solidFill>
                  <a:srgbClr val="000000"/>
                </a:solidFill>
              </a:rPr>
              <a:pPr eaLnBrk="1" hangingPunct="1"/>
              <a:t>6</a:t>
            </a:fld>
            <a:endParaRPr lang="en-US" smtClean="0">
              <a:solidFill>
                <a:srgbClr val="000000"/>
              </a:solidFill>
            </a:endParaRPr>
          </a:p>
        </p:txBody>
      </p:sp>
      <p:sp>
        <p:nvSpPr>
          <p:cNvPr id="26628" name="Rectangle 3"/>
          <p:cNvSpPr>
            <a:spLocks noChangeArrowheads="1"/>
          </p:cNvSpPr>
          <p:nvPr/>
        </p:nvSpPr>
        <p:spPr bwMode="auto">
          <a:xfrm>
            <a:off x="2286000" y="2828925"/>
            <a:ext cx="4572000" cy="3143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defTabSz="914400" fontAlgn="base">
              <a:lnSpc>
                <a:spcPct val="80000"/>
              </a:lnSpc>
              <a:spcBef>
                <a:spcPct val="0"/>
              </a:spcBef>
              <a:spcAft>
                <a:spcPct val="0"/>
              </a:spcAft>
            </a:pPr>
            <a:r>
              <a:rPr lang="en-US">
                <a:solidFill>
                  <a:srgbClr val="000000"/>
                </a:solidFill>
                <a:latin typeface="Arial" charset="0"/>
                <a:cs typeface="Arial" charset="0"/>
              </a:rPr>
              <a:t>.</a:t>
            </a: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6414457" y="6125686"/>
            <a:ext cx="1614727" cy="56475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4" name="Rectangle 3"/>
          <p:cNvSpPr/>
          <p:nvPr/>
        </p:nvSpPr>
        <p:spPr>
          <a:xfrm>
            <a:off x="55659" y="682110"/>
            <a:ext cx="9016779" cy="5324535"/>
          </a:xfrm>
          <a:prstGeom prst="rect">
            <a:avLst/>
          </a:prstGeom>
        </p:spPr>
        <p:txBody>
          <a:bodyPr wrap="square">
            <a:spAutoFit/>
          </a:bodyPr>
          <a:lstStyle/>
          <a:p>
            <a:pPr algn="just"/>
            <a:r>
              <a:rPr lang="en-GB" sz="2000" dirty="0" smtClean="0">
                <a:latin typeface="Calibri" panose="020F0502020204030204" pitchFamily="34" charset="0"/>
                <a:ea typeface="Times New Roman" panose="02020603050405020304" pitchFamily="18" charset="0"/>
              </a:rPr>
              <a:t>It </a:t>
            </a:r>
            <a:r>
              <a:rPr lang="en-GB" sz="2000" dirty="0">
                <a:latin typeface="Calibri" panose="020F0502020204030204" pitchFamily="34" charset="0"/>
                <a:ea typeface="Times New Roman" panose="02020603050405020304" pitchFamily="18" charset="0"/>
              </a:rPr>
              <a:t>is common knowledge that the </a:t>
            </a:r>
            <a:r>
              <a:rPr lang="en-GB" sz="2000" dirty="0" smtClean="0">
                <a:latin typeface="Calibri" panose="020F0502020204030204" pitchFamily="34" charset="0"/>
                <a:ea typeface="Times New Roman" panose="02020603050405020304" pitchFamily="18" charset="0"/>
              </a:rPr>
              <a:t>Department </a:t>
            </a:r>
            <a:r>
              <a:rPr lang="en-GB" sz="2000" dirty="0">
                <a:latin typeface="Calibri" panose="020F0502020204030204" pitchFamily="34" charset="0"/>
                <a:ea typeface="Times New Roman" panose="02020603050405020304" pitchFamily="18" charset="0"/>
              </a:rPr>
              <a:t>of </a:t>
            </a:r>
            <a:r>
              <a:rPr lang="en-GB" sz="2000" dirty="0" smtClean="0">
                <a:latin typeface="Calibri" panose="020F0502020204030204" pitchFamily="34" charset="0"/>
                <a:ea typeface="Times New Roman" panose="02020603050405020304" pitchFamily="18" charset="0"/>
              </a:rPr>
              <a:t>Public Works</a:t>
            </a:r>
            <a:r>
              <a:rPr lang="en-GB" sz="2000" dirty="0">
                <a:latin typeface="Calibri" panose="020F0502020204030204" pitchFamily="34" charset="0"/>
                <a:ea typeface="Times New Roman" panose="02020603050405020304" pitchFamily="18" charset="0"/>
              </a:rPr>
              <a:t>’ clients are generally not satisfied by the quality of services received from the </a:t>
            </a:r>
            <a:r>
              <a:rPr lang="en-GB" sz="2000" dirty="0" smtClean="0">
                <a:latin typeface="Calibri" panose="020F0502020204030204" pitchFamily="34" charset="0"/>
                <a:ea typeface="Times New Roman" panose="02020603050405020304" pitchFamily="18" charset="0"/>
              </a:rPr>
              <a:t>Department</a:t>
            </a:r>
            <a:r>
              <a:rPr lang="en-GB" sz="2000" dirty="0">
                <a:latin typeface="Calibri" panose="020F0502020204030204" pitchFamily="34" charset="0"/>
                <a:ea typeface="Times New Roman" panose="02020603050405020304" pitchFamily="18" charset="0"/>
              </a:rPr>
              <a:t>. The revival of the workshops will assist the department in addressing some of the challenges as listed below.</a:t>
            </a:r>
            <a:endParaRPr lang="en-US" sz="2000" dirty="0">
              <a:latin typeface="Calibri" panose="020F0502020204030204" pitchFamily="34" charset="0"/>
              <a:ea typeface="Times New Roman" panose="02020603050405020304" pitchFamily="18" charset="0"/>
            </a:endParaRPr>
          </a:p>
          <a:p>
            <a:pPr marL="342900" marR="0" lvl="0" indent="-342900" algn="just">
              <a:spcBef>
                <a:spcPts val="0"/>
              </a:spcBef>
              <a:spcAft>
                <a:spcPts val="0"/>
              </a:spcAft>
              <a:buFont typeface="Symbol" panose="05050102010706020507" pitchFamily="18" charset="2"/>
              <a:buChar char=""/>
            </a:pPr>
            <a:r>
              <a:rPr lang="en-GB" sz="2000" b="1" dirty="0">
                <a:latin typeface="Calibri" panose="020F0502020204030204" pitchFamily="34" charset="0"/>
                <a:ea typeface="Times New Roman" panose="02020603050405020304" pitchFamily="18" charset="0"/>
              </a:rPr>
              <a:t>Unsatisfied Clients</a:t>
            </a:r>
            <a:r>
              <a:rPr lang="en-GB" sz="2000" dirty="0">
                <a:latin typeface="Calibri" panose="020F0502020204030204" pitchFamily="34" charset="0"/>
                <a:ea typeface="Times New Roman" panose="02020603050405020304" pitchFamily="18" charset="0"/>
              </a:rPr>
              <a:t>- the availability of artisans in the close proximity of properties owned but </a:t>
            </a:r>
            <a:r>
              <a:rPr lang="en-GB" sz="2000" dirty="0" smtClean="0">
                <a:latin typeface="Calibri" panose="020F0502020204030204" pitchFamily="34" charset="0"/>
                <a:ea typeface="Times New Roman" panose="02020603050405020304" pitchFamily="18" charset="0"/>
              </a:rPr>
              <a:t>Public Works </a:t>
            </a:r>
            <a:r>
              <a:rPr lang="en-GB" sz="2000" dirty="0">
                <a:latin typeface="Calibri" panose="020F0502020204030204" pitchFamily="34" charset="0"/>
                <a:ea typeface="Times New Roman" panose="02020603050405020304" pitchFamily="18" charset="0"/>
              </a:rPr>
              <a:t>will assist in quick response to calls by client </a:t>
            </a:r>
            <a:r>
              <a:rPr lang="en-GB" sz="2000" dirty="0" smtClean="0">
                <a:latin typeface="Calibri" panose="020F0502020204030204" pitchFamily="34" charset="0"/>
                <a:ea typeface="Times New Roman" panose="02020603050405020304" pitchFamily="18" charset="0"/>
              </a:rPr>
              <a:t>Departments on emergency work.</a:t>
            </a:r>
            <a:endParaRPr lang="en-US" sz="2000" dirty="0">
              <a:latin typeface="Calibri" panose="020F0502020204030204" pitchFamily="34" charset="0"/>
              <a:ea typeface="Times New Roman" panose="02020603050405020304" pitchFamily="18" charset="0"/>
            </a:endParaRPr>
          </a:p>
          <a:p>
            <a:pPr marL="342900" marR="0" lvl="0" indent="-342900" algn="just">
              <a:spcBef>
                <a:spcPts val="0"/>
              </a:spcBef>
              <a:spcAft>
                <a:spcPts val="0"/>
              </a:spcAft>
              <a:buFont typeface="Symbol" panose="05050102010706020507" pitchFamily="18" charset="2"/>
              <a:buChar char=""/>
            </a:pPr>
            <a:r>
              <a:rPr lang="en-GB" sz="2000" b="1" dirty="0">
                <a:latin typeface="Calibri" panose="020F0502020204030204" pitchFamily="34" charset="0"/>
                <a:ea typeface="Times New Roman" panose="02020603050405020304" pitchFamily="18" charset="0"/>
              </a:rPr>
              <a:t>Job creation</a:t>
            </a:r>
            <a:r>
              <a:rPr lang="en-GB" sz="2000" dirty="0">
                <a:latin typeface="Calibri" panose="020F0502020204030204" pitchFamily="34" charset="0"/>
                <a:ea typeface="Times New Roman" panose="02020603050405020304" pitchFamily="18" charset="0"/>
              </a:rPr>
              <a:t>- the department is coordinating the </a:t>
            </a:r>
            <a:r>
              <a:rPr lang="en-GB" sz="2000" dirty="0" smtClean="0">
                <a:latin typeface="Calibri" panose="020F0502020204030204" pitchFamily="34" charset="0"/>
                <a:ea typeface="Times New Roman" panose="02020603050405020304" pitchFamily="18" charset="0"/>
              </a:rPr>
              <a:t>Expanded </a:t>
            </a:r>
            <a:r>
              <a:rPr lang="en-GB" sz="2000" dirty="0">
                <a:latin typeface="Calibri" panose="020F0502020204030204" pitchFamily="34" charset="0"/>
                <a:ea typeface="Times New Roman" panose="02020603050405020304" pitchFamily="18" charset="0"/>
              </a:rPr>
              <a:t>P</a:t>
            </a:r>
            <a:r>
              <a:rPr lang="en-GB" sz="2000" dirty="0" smtClean="0">
                <a:latin typeface="Calibri" panose="020F0502020204030204" pitchFamily="34" charset="0"/>
                <a:ea typeface="Times New Roman" panose="02020603050405020304" pitchFamily="18" charset="0"/>
              </a:rPr>
              <a:t>ublic Works </a:t>
            </a:r>
            <a:r>
              <a:rPr lang="en-GB" sz="2000" dirty="0">
                <a:latin typeface="Calibri" panose="020F0502020204030204" pitchFamily="34" charset="0"/>
                <a:ea typeface="Times New Roman" panose="02020603050405020304" pitchFamily="18" charset="0"/>
              </a:rPr>
              <a:t>P</a:t>
            </a:r>
            <a:r>
              <a:rPr lang="en-GB" sz="2000" dirty="0" smtClean="0">
                <a:latin typeface="Calibri" panose="020F0502020204030204" pitchFamily="34" charset="0"/>
                <a:ea typeface="Times New Roman" panose="02020603050405020304" pitchFamily="18" charset="0"/>
              </a:rPr>
              <a:t>rogramme </a:t>
            </a:r>
            <a:r>
              <a:rPr lang="en-GB" sz="2000" dirty="0">
                <a:latin typeface="Calibri" panose="020F0502020204030204" pitchFamily="34" charset="0"/>
                <a:ea typeface="Times New Roman" panose="02020603050405020304" pitchFamily="18" charset="0"/>
              </a:rPr>
              <a:t>across the country but has little to show in terms of </a:t>
            </a:r>
            <a:r>
              <a:rPr lang="en-GB" sz="2000" dirty="0" smtClean="0">
                <a:latin typeface="Calibri" panose="020F0502020204030204" pitchFamily="34" charset="0"/>
                <a:ea typeface="Times New Roman" panose="02020603050405020304" pitchFamily="18" charset="0"/>
              </a:rPr>
              <a:t>the number </a:t>
            </a:r>
            <a:r>
              <a:rPr lang="en-GB" sz="2000" dirty="0">
                <a:latin typeface="Calibri" panose="020F0502020204030204" pitchFamily="34" charset="0"/>
                <a:ea typeface="Times New Roman" panose="02020603050405020304" pitchFamily="18" charset="0"/>
              </a:rPr>
              <a:t>job opportunities created by the department. The artisan development programme and placement of EPWP NYS beneficiaries into projects (maintenance and capital) </a:t>
            </a:r>
            <a:r>
              <a:rPr lang="en-GB" sz="2000" dirty="0" smtClean="0">
                <a:latin typeface="Calibri" panose="020F0502020204030204" pitchFamily="34" charset="0"/>
                <a:ea typeface="Times New Roman" panose="02020603050405020304" pitchFamily="18" charset="0"/>
              </a:rPr>
              <a:t>assist </a:t>
            </a:r>
            <a:r>
              <a:rPr lang="en-GB" sz="2000" dirty="0">
                <a:latin typeface="Calibri" panose="020F0502020204030204" pitchFamily="34" charset="0"/>
                <a:ea typeface="Times New Roman" panose="02020603050405020304" pitchFamily="18" charset="0"/>
              </a:rPr>
              <a:t>the department to strengthen its leadership on job creation.</a:t>
            </a:r>
            <a:endParaRPr lang="en-US" sz="2000" dirty="0">
              <a:latin typeface="Calibri" panose="020F0502020204030204" pitchFamily="34" charset="0"/>
              <a:ea typeface="Times New Roman" panose="02020603050405020304" pitchFamily="18" charset="0"/>
            </a:endParaRPr>
          </a:p>
          <a:p>
            <a:pPr marL="342900" marR="0" lvl="0" indent="-342900" algn="just">
              <a:spcBef>
                <a:spcPts val="0"/>
              </a:spcBef>
              <a:spcAft>
                <a:spcPts val="0"/>
              </a:spcAft>
              <a:buFont typeface="Symbol" panose="05050102010706020507" pitchFamily="18" charset="2"/>
              <a:buChar char=""/>
            </a:pPr>
            <a:r>
              <a:rPr lang="en-GB" sz="2000" b="1" dirty="0">
                <a:latin typeface="Calibri" panose="020F0502020204030204" pitchFamily="34" charset="0"/>
                <a:ea typeface="Times New Roman" panose="02020603050405020304" pitchFamily="18" charset="0"/>
              </a:rPr>
              <a:t>Quality of service</a:t>
            </a:r>
            <a:r>
              <a:rPr lang="en-GB" sz="2000" dirty="0">
                <a:latin typeface="Calibri" panose="020F0502020204030204" pitchFamily="34" charset="0"/>
                <a:ea typeface="Times New Roman" panose="02020603050405020304" pitchFamily="18" charset="0"/>
              </a:rPr>
              <a:t>- with trained artisans and availability of materials at the workshops, the response will be on time and to the required standard.</a:t>
            </a:r>
            <a:endParaRPr lang="en-US" sz="2000" dirty="0">
              <a:latin typeface="Calibri" panose="020F0502020204030204" pitchFamily="34" charset="0"/>
              <a:ea typeface="Times New Roman" panose="02020603050405020304" pitchFamily="18" charset="0"/>
            </a:endParaRPr>
          </a:p>
          <a:p>
            <a:pPr marL="342900" marR="0" lvl="0" indent="-342900" algn="just">
              <a:spcBef>
                <a:spcPts val="0"/>
              </a:spcBef>
              <a:spcAft>
                <a:spcPts val="0"/>
              </a:spcAft>
              <a:buFont typeface="Symbol" panose="05050102010706020507" pitchFamily="18" charset="2"/>
              <a:buChar char=""/>
            </a:pPr>
            <a:r>
              <a:rPr lang="en-GB" sz="2000" b="1" dirty="0">
                <a:latin typeface="Calibri" panose="020F0502020204030204" pitchFamily="34" charset="0"/>
                <a:ea typeface="Times New Roman" panose="02020603050405020304" pitchFamily="18" charset="0"/>
              </a:rPr>
              <a:t>Skills development</a:t>
            </a:r>
            <a:r>
              <a:rPr lang="en-GB" sz="2000" dirty="0">
                <a:latin typeface="Calibri" panose="020F0502020204030204" pitchFamily="34" charset="0"/>
                <a:ea typeface="Times New Roman" panose="02020603050405020304" pitchFamily="18" charset="0"/>
              </a:rPr>
              <a:t>- It is a fact that the construction industry has </a:t>
            </a:r>
            <a:r>
              <a:rPr lang="en-GB" sz="2000" dirty="0" smtClean="0">
                <a:latin typeface="Calibri" panose="020F0502020204030204" pitchFamily="34" charset="0"/>
                <a:ea typeface="Times New Roman" panose="02020603050405020304" pitchFamily="18" charset="0"/>
              </a:rPr>
              <a:t>a shortage </a:t>
            </a:r>
            <a:r>
              <a:rPr lang="en-GB" sz="2000" dirty="0">
                <a:latin typeface="Calibri" panose="020F0502020204030204" pitchFamily="34" charset="0"/>
                <a:ea typeface="Times New Roman" panose="02020603050405020304" pitchFamily="18" charset="0"/>
              </a:rPr>
              <a:t>of skills to meet the demand. The establishment of a programme to develop artisans in the built environment will go a long way in reducing skills gap in the industry.</a:t>
            </a:r>
            <a:endParaRPr lang="en-US" sz="2000" dirty="0">
              <a:effectLst/>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xmlns="" val="601314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685800" y="375783"/>
            <a:ext cx="7772400" cy="601248"/>
          </a:xfrm>
          <a:solidFill>
            <a:srgbClr val="FFC000"/>
          </a:solidFill>
        </p:spPr>
        <p:txBody>
          <a:bodyPr/>
          <a:lstStyle/>
          <a:p>
            <a:pPr eaLnBrk="1" hangingPunct="1"/>
            <a:r>
              <a:rPr lang="en-GB" sz="2400" b="1" dirty="0" smtClean="0">
                <a:latin typeface="Arial" panose="020B0604020202020204" pitchFamily="34" charset="0"/>
                <a:cs typeface="Arial" panose="020B0604020202020204" pitchFamily="34" charset="0"/>
              </a:rPr>
              <a:t>The status of the workshops</a:t>
            </a:r>
            <a:endParaRPr lang="en-US" sz="2400" b="1" dirty="0" smtClean="0">
              <a:latin typeface="Arial" panose="020B0604020202020204" pitchFamily="34" charset="0"/>
              <a:cs typeface="Arial" panose="020B0604020202020204" pitchFamily="34" charset="0"/>
            </a:endParaRPr>
          </a:p>
        </p:txBody>
      </p:sp>
      <p:sp>
        <p:nvSpPr>
          <p:cNvPr id="2" name="Content Placeholder 1"/>
          <p:cNvSpPr>
            <a:spLocks noGrp="1"/>
          </p:cNvSpPr>
          <p:nvPr>
            <p:ph idx="1"/>
          </p:nvPr>
        </p:nvSpPr>
        <p:spPr>
          <a:xfrm>
            <a:off x="685800" y="977032"/>
            <a:ext cx="7772400" cy="4605622"/>
          </a:xfrm>
        </p:spPr>
        <p:txBody>
          <a:bodyPr/>
          <a:lstStyle/>
          <a:p>
            <a:r>
              <a:rPr lang="en-GB" sz="2000" dirty="0">
                <a:latin typeface="Calibri" panose="020F0502020204030204" pitchFamily="34" charset="0"/>
              </a:rPr>
              <a:t>A survey was conducted to </a:t>
            </a:r>
            <a:r>
              <a:rPr lang="en-GB" sz="2000" dirty="0" smtClean="0">
                <a:latin typeface="Calibri" panose="020F0502020204030204" pitchFamily="34" charset="0"/>
              </a:rPr>
              <a:t>examine the </a:t>
            </a:r>
            <a:r>
              <a:rPr lang="en-GB" sz="2000" dirty="0">
                <a:latin typeface="Calibri" panose="020F0502020204030204" pitchFamily="34" charset="0"/>
              </a:rPr>
              <a:t>status of the </a:t>
            </a:r>
            <a:r>
              <a:rPr lang="en-GB" sz="2000" dirty="0" smtClean="0">
                <a:latin typeface="Calibri" panose="020F0502020204030204" pitchFamily="34" charset="0"/>
              </a:rPr>
              <a:t>workshops </a:t>
            </a:r>
            <a:r>
              <a:rPr lang="en-GB" sz="2000" dirty="0">
                <a:latin typeface="Calibri" panose="020F0502020204030204" pitchFamily="34" charset="0"/>
              </a:rPr>
              <a:t>in all regional offices of the </a:t>
            </a:r>
            <a:r>
              <a:rPr lang="en-GB" sz="2000" dirty="0" smtClean="0">
                <a:latin typeface="Calibri" panose="020F0502020204030204" pitchFamily="34" charset="0"/>
              </a:rPr>
              <a:t>Department </a:t>
            </a:r>
            <a:r>
              <a:rPr lang="en-GB" sz="2000" dirty="0">
                <a:latin typeface="Calibri" panose="020F0502020204030204" pitchFamily="34" charset="0"/>
              </a:rPr>
              <a:t>of </a:t>
            </a:r>
            <a:r>
              <a:rPr lang="en-GB" sz="2000" dirty="0" smtClean="0">
                <a:latin typeface="Calibri" panose="020F0502020204030204" pitchFamily="34" charset="0"/>
              </a:rPr>
              <a:t>Public Works</a:t>
            </a:r>
            <a:r>
              <a:rPr lang="en-GB" sz="2000" dirty="0">
                <a:latin typeface="Calibri" panose="020F0502020204030204" pitchFamily="34" charset="0"/>
              </a:rPr>
              <a:t>. The study explored the number of existing workshops, physical readiness of the workshops and human resources available at the workshops.</a:t>
            </a:r>
            <a:endParaRPr lang="en-ZA" sz="2000" dirty="0">
              <a:latin typeface="Calibri" pitchFamily="34" charset="0"/>
              <a:cs typeface="Calibri" pitchFamily="34" charset="0"/>
            </a:endParaRPr>
          </a:p>
          <a:p>
            <a:pPr marL="0" indent="0">
              <a:buNone/>
            </a:pPr>
            <a:r>
              <a:rPr lang="en-ZA" sz="2000" dirty="0" smtClean="0">
                <a:latin typeface="Calibri" pitchFamily="34" charset="0"/>
                <a:cs typeface="Calibri" pitchFamily="34" charset="0"/>
              </a:rPr>
              <a:t> </a:t>
            </a:r>
            <a:endParaRPr lang="en-ZA" sz="2000" dirty="0">
              <a:latin typeface="Calibri" pitchFamily="34" charset="0"/>
              <a:cs typeface="Calibri" pitchFamily="34" charset="0"/>
            </a:endParaRPr>
          </a:p>
        </p:txBody>
      </p:sp>
      <p:sp>
        <p:nvSpPr>
          <p:cNvPr id="26629"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7002903-09A7-482C-8BBF-91F6F035FE36}" type="slidenum">
              <a:rPr lang="en-US" smtClean="0">
                <a:solidFill>
                  <a:srgbClr val="000000"/>
                </a:solidFill>
              </a:rPr>
              <a:pPr eaLnBrk="1" hangingPunct="1"/>
              <a:t>7</a:t>
            </a:fld>
            <a:endParaRPr lang="en-US" smtClean="0">
              <a:solidFill>
                <a:srgbClr val="000000"/>
              </a:solidFill>
            </a:endParaRPr>
          </a:p>
        </p:txBody>
      </p:sp>
      <p:sp>
        <p:nvSpPr>
          <p:cNvPr id="26628" name="Rectangle 3"/>
          <p:cNvSpPr>
            <a:spLocks noChangeArrowheads="1"/>
          </p:cNvSpPr>
          <p:nvPr/>
        </p:nvSpPr>
        <p:spPr bwMode="auto">
          <a:xfrm>
            <a:off x="2286000" y="2828925"/>
            <a:ext cx="4572000" cy="3143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defTabSz="914400" fontAlgn="base">
              <a:lnSpc>
                <a:spcPct val="80000"/>
              </a:lnSpc>
              <a:spcBef>
                <a:spcPct val="0"/>
              </a:spcBef>
              <a:spcAft>
                <a:spcPct val="0"/>
              </a:spcAft>
            </a:pPr>
            <a:r>
              <a:rPr lang="en-US">
                <a:solidFill>
                  <a:srgbClr val="000000"/>
                </a:solidFill>
                <a:latin typeface="Arial" charset="0"/>
                <a:cs typeface="Arial" charset="0"/>
              </a:rPr>
              <a:t>.</a:t>
            </a: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6414457" y="6125686"/>
            <a:ext cx="1614727" cy="56475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7849782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276725" y="375783"/>
            <a:ext cx="8458201" cy="475988"/>
          </a:xfrm>
          <a:solidFill>
            <a:srgbClr val="FFC000"/>
          </a:solidFill>
        </p:spPr>
        <p:txBody>
          <a:bodyPr/>
          <a:lstStyle/>
          <a:p>
            <a:pPr eaLnBrk="1" hangingPunct="1"/>
            <a:r>
              <a:rPr lang="en-US" sz="3200" b="1" dirty="0" smtClean="0">
                <a:latin typeface="Calibri" pitchFamily="34" charset="0"/>
                <a:cs typeface="Calibri" pitchFamily="34" charset="0"/>
              </a:rPr>
              <a:t/>
            </a:r>
            <a:br>
              <a:rPr lang="en-US" sz="3200" b="1" dirty="0" smtClean="0">
                <a:latin typeface="Calibri" pitchFamily="34" charset="0"/>
                <a:cs typeface="Calibri" pitchFamily="34" charset="0"/>
              </a:rPr>
            </a:br>
            <a:r>
              <a:rPr lang="en-ZA" sz="2400" b="1" dirty="0">
                <a:latin typeface="Calibri" pitchFamily="34" charset="0"/>
              </a:rPr>
              <a:t>Current state of readiness of Workshops </a:t>
            </a:r>
            <a:r>
              <a:rPr lang="en-US" sz="3200" b="1" u="sng" dirty="0" smtClean="0">
                <a:latin typeface="Calibri" pitchFamily="34" charset="0"/>
                <a:cs typeface="Calibri" pitchFamily="34" charset="0"/>
              </a:rPr>
              <a:t/>
            </a:r>
            <a:br>
              <a:rPr lang="en-US" sz="3200" b="1" u="sng" dirty="0" smtClean="0">
                <a:latin typeface="Calibri" pitchFamily="34" charset="0"/>
                <a:cs typeface="Calibri" pitchFamily="34" charset="0"/>
              </a:rPr>
            </a:br>
            <a:endParaRPr lang="en-US" sz="3200" b="1" dirty="0" smtClean="0">
              <a:latin typeface="Arial" charset="0"/>
              <a:cs typeface="Arial" charset="0"/>
            </a:endParaRPr>
          </a:p>
        </p:txBody>
      </p:sp>
      <p:sp>
        <p:nvSpPr>
          <p:cNvPr id="2" name="Content Placeholder 1"/>
          <p:cNvSpPr>
            <a:spLocks noGrp="1"/>
          </p:cNvSpPr>
          <p:nvPr>
            <p:ph idx="1"/>
          </p:nvPr>
        </p:nvSpPr>
        <p:spPr>
          <a:xfrm>
            <a:off x="685800" y="851771"/>
            <a:ext cx="7772400" cy="5258758"/>
          </a:xfrm>
        </p:spPr>
        <p:txBody>
          <a:bodyPr/>
          <a:lstStyle/>
          <a:p>
            <a:endParaRPr lang="en-ZA" sz="1800" dirty="0" smtClean="0">
              <a:latin typeface="Calibri" pitchFamily="34" charset="0"/>
              <a:cs typeface="Calibri" pitchFamily="34" charset="0"/>
            </a:endParaRPr>
          </a:p>
          <a:p>
            <a:pPr marL="0" indent="0">
              <a:buNone/>
            </a:pPr>
            <a:r>
              <a:rPr lang="en-ZA" sz="2400" dirty="0">
                <a:latin typeface="Calibri" pitchFamily="34" charset="0"/>
                <a:cs typeface="Calibri" pitchFamily="34" charset="0"/>
              </a:rPr>
              <a:t>	</a:t>
            </a:r>
            <a:r>
              <a:rPr lang="en-ZA" sz="2400" dirty="0" smtClean="0">
                <a:latin typeface="Calibri" pitchFamily="34" charset="0"/>
                <a:cs typeface="Calibri" pitchFamily="34" charset="0"/>
              </a:rPr>
              <a:t> </a:t>
            </a:r>
            <a:endParaRPr lang="en-ZA" sz="2400" dirty="0">
              <a:latin typeface="Calibri" pitchFamily="34" charset="0"/>
              <a:cs typeface="Calibri" pitchFamily="34" charset="0"/>
            </a:endParaRPr>
          </a:p>
        </p:txBody>
      </p:sp>
      <p:sp>
        <p:nvSpPr>
          <p:cNvPr id="26629"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7002903-09A7-482C-8BBF-91F6F035FE36}" type="slidenum">
              <a:rPr lang="en-US" smtClean="0">
                <a:solidFill>
                  <a:srgbClr val="000000"/>
                </a:solidFill>
              </a:rPr>
              <a:pPr eaLnBrk="1" hangingPunct="1"/>
              <a:t>8</a:t>
            </a:fld>
            <a:endParaRPr lang="en-US" smtClean="0">
              <a:solidFill>
                <a:srgbClr val="000000"/>
              </a:solidFill>
            </a:endParaRPr>
          </a:p>
        </p:txBody>
      </p:sp>
      <p:sp>
        <p:nvSpPr>
          <p:cNvPr id="26628" name="Rectangle 3"/>
          <p:cNvSpPr>
            <a:spLocks noChangeArrowheads="1"/>
          </p:cNvSpPr>
          <p:nvPr/>
        </p:nvSpPr>
        <p:spPr bwMode="auto">
          <a:xfrm>
            <a:off x="2286000" y="2828925"/>
            <a:ext cx="4572000" cy="3143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defTabSz="914400" fontAlgn="base">
              <a:lnSpc>
                <a:spcPct val="80000"/>
              </a:lnSpc>
              <a:spcBef>
                <a:spcPct val="0"/>
              </a:spcBef>
              <a:spcAft>
                <a:spcPct val="0"/>
              </a:spcAft>
            </a:pPr>
            <a:r>
              <a:rPr lang="en-US">
                <a:solidFill>
                  <a:srgbClr val="000000"/>
                </a:solidFill>
                <a:latin typeface="Arial" charset="0"/>
                <a:cs typeface="Arial" charset="0"/>
              </a:rPr>
              <a:t>.</a:t>
            </a: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6414457" y="6125686"/>
            <a:ext cx="1614727" cy="56475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graphicFrame>
        <p:nvGraphicFramePr>
          <p:cNvPr id="3" name="Table 2"/>
          <p:cNvGraphicFramePr>
            <a:graphicFrameLocks noGrp="1"/>
          </p:cNvGraphicFramePr>
          <p:nvPr>
            <p:extLst>
              <p:ext uri="{D42A27DB-BD31-4B8C-83A1-F6EECF244321}">
                <p14:modId xmlns:p14="http://schemas.microsoft.com/office/powerpoint/2010/main" xmlns="" val="247660670"/>
              </p:ext>
            </p:extLst>
          </p:nvPr>
        </p:nvGraphicFramePr>
        <p:xfrm>
          <a:off x="276726" y="925730"/>
          <a:ext cx="8458201" cy="4741545"/>
        </p:xfrm>
        <a:graphic>
          <a:graphicData uri="http://schemas.openxmlformats.org/drawingml/2006/table">
            <a:tbl>
              <a:tblPr firstRow="1" firstCol="1" bandRow="1">
                <a:tableStyleId>{5C22544A-7EE6-4342-B048-85BDC9FD1C3A}</a:tableStyleId>
              </a:tblPr>
              <a:tblGrid>
                <a:gridCol w="1856874"/>
                <a:gridCol w="1844842"/>
                <a:gridCol w="2138470"/>
                <a:gridCol w="2618015"/>
              </a:tblGrid>
              <a:tr h="200025">
                <a:tc gridSpan="3">
                  <a:txBody>
                    <a:bodyPr/>
                    <a:lstStyle/>
                    <a:p>
                      <a:pPr marL="0" marR="0">
                        <a:spcBef>
                          <a:spcPts val="0"/>
                        </a:spcBef>
                        <a:spcAft>
                          <a:spcPts val="0"/>
                        </a:spcAft>
                      </a:pPr>
                      <a:r>
                        <a:rPr lang="en-US" sz="1800" dirty="0">
                          <a:solidFill>
                            <a:schemeClr val="tx1"/>
                          </a:solidFill>
                          <a:effectLst/>
                          <a:latin typeface="Calibri" panose="020F0502020204030204" pitchFamily="34" charset="0"/>
                        </a:rPr>
                        <a:t>Table 4.1: Physical readiness of the workshops</a:t>
                      </a:r>
                      <a:endParaRPr lang="en-US" sz="1800" dirty="0">
                        <a:solidFill>
                          <a:schemeClr val="tx1"/>
                        </a:solidFill>
                        <a:effectLst/>
                        <a:latin typeface="Calibri" panose="020F0502020204030204" pitchFamily="34" charset="0"/>
                        <a:ea typeface="Times New Roman" panose="02020603050405020304" pitchFamily="18" charset="0"/>
                      </a:endParaRPr>
                    </a:p>
                  </a:txBody>
                  <a:tcPr marL="68580" marR="68580" marT="0" marB="0" anchor="b"/>
                </a:tc>
                <a:tc hMerge="1">
                  <a:txBody>
                    <a:bodyPr/>
                    <a:lstStyle/>
                    <a:p>
                      <a:endParaRPr lang="en-US"/>
                    </a:p>
                  </a:txBody>
                  <a:tcPr/>
                </a:tc>
                <a:tc hMerge="1">
                  <a:txBody>
                    <a:bodyPr/>
                    <a:lstStyle/>
                    <a:p>
                      <a:endParaRPr lang="en-US"/>
                    </a:p>
                  </a:txBody>
                  <a:tcPr/>
                </a:tc>
                <a:tc>
                  <a:txBody>
                    <a:bodyPr/>
                    <a:lstStyle/>
                    <a:p>
                      <a:endParaRPr lang="en-US" sz="1800" dirty="0">
                        <a:effectLst/>
                        <a:latin typeface="Calibri" panose="020F0502020204030204" pitchFamily="34" charset="0"/>
                      </a:endParaRPr>
                    </a:p>
                  </a:txBody>
                  <a:tcPr marL="68580" marR="68580" marT="0" marB="0" anchor="b"/>
                </a:tc>
              </a:tr>
              <a:tr h="508434">
                <a:tc>
                  <a:txBody>
                    <a:bodyPr/>
                    <a:lstStyle/>
                    <a:p>
                      <a:pPr marL="0" marR="0">
                        <a:spcBef>
                          <a:spcPts val="0"/>
                        </a:spcBef>
                        <a:spcAft>
                          <a:spcPts val="0"/>
                        </a:spcAft>
                      </a:pPr>
                      <a:r>
                        <a:rPr lang="en-US" sz="1800" dirty="0">
                          <a:solidFill>
                            <a:schemeClr val="tx1"/>
                          </a:solidFill>
                          <a:effectLst/>
                          <a:latin typeface="Calibri" panose="020F0502020204030204" pitchFamily="34" charset="0"/>
                        </a:rPr>
                        <a:t>Region</a:t>
                      </a:r>
                      <a:endParaRPr lang="en-US" sz="1800" dirty="0">
                        <a:solidFill>
                          <a:schemeClr val="tx1"/>
                        </a:solidFill>
                        <a:effectLst/>
                        <a:latin typeface="Calibri" panose="020F0502020204030204" pitchFamily="34" charset="0"/>
                        <a:ea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800" b="1" dirty="0">
                          <a:solidFill>
                            <a:schemeClr val="tx1"/>
                          </a:solidFill>
                          <a:effectLst/>
                          <a:latin typeface="Calibri" panose="020F0502020204030204" pitchFamily="34" charset="0"/>
                        </a:rPr>
                        <a:t>No. Workshops</a:t>
                      </a:r>
                      <a:endParaRPr lang="en-US" sz="1800" b="1" dirty="0">
                        <a:solidFill>
                          <a:schemeClr val="tx1"/>
                        </a:solidFill>
                        <a:effectLst/>
                        <a:latin typeface="Calibri" panose="020F0502020204030204" pitchFamily="34" charset="0"/>
                        <a:ea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800" b="1" dirty="0">
                          <a:solidFill>
                            <a:schemeClr val="tx1"/>
                          </a:solidFill>
                          <a:effectLst/>
                          <a:latin typeface="Calibri" panose="020F0502020204030204" pitchFamily="34" charset="0"/>
                        </a:rPr>
                        <a:t>Size per square meter</a:t>
                      </a:r>
                      <a:endParaRPr lang="en-US" sz="1800" b="1" dirty="0">
                        <a:solidFill>
                          <a:schemeClr val="tx1"/>
                        </a:solidFill>
                        <a:effectLst/>
                        <a:latin typeface="Calibri" panose="020F0502020204030204" pitchFamily="34" charset="0"/>
                        <a:ea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800" b="1" dirty="0">
                          <a:solidFill>
                            <a:schemeClr val="tx1"/>
                          </a:solidFill>
                          <a:effectLst/>
                          <a:latin typeface="Calibri" panose="020F0502020204030204" pitchFamily="34" charset="0"/>
                        </a:rPr>
                        <a:t>Status</a:t>
                      </a:r>
                      <a:endParaRPr lang="en-US" sz="1800" b="1" dirty="0">
                        <a:solidFill>
                          <a:schemeClr val="tx1"/>
                        </a:solidFill>
                        <a:effectLst/>
                        <a:latin typeface="Calibri" panose="020F0502020204030204" pitchFamily="34" charset="0"/>
                        <a:ea typeface="Times New Roman" panose="02020603050405020304" pitchFamily="18" charset="0"/>
                      </a:endParaRPr>
                    </a:p>
                  </a:txBody>
                  <a:tcPr marL="68580" marR="68580" marT="0" marB="0" anchor="b"/>
                </a:tc>
              </a:tr>
              <a:tr h="190500">
                <a:tc>
                  <a:txBody>
                    <a:bodyPr/>
                    <a:lstStyle/>
                    <a:p>
                      <a:pPr marL="0" marR="0">
                        <a:spcBef>
                          <a:spcPts val="0"/>
                        </a:spcBef>
                        <a:spcAft>
                          <a:spcPts val="0"/>
                        </a:spcAft>
                      </a:pPr>
                      <a:r>
                        <a:rPr lang="en-US" sz="1800" dirty="0">
                          <a:solidFill>
                            <a:schemeClr val="tx1"/>
                          </a:solidFill>
                          <a:effectLst/>
                          <a:latin typeface="Calibri" panose="020F0502020204030204" pitchFamily="34" charset="0"/>
                        </a:rPr>
                        <a:t>Bloemfontein</a:t>
                      </a:r>
                      <a:endParaRPr lang="en-US" sz="1800" dirty="0">
                        <a:solidFill>
                          <a:schemeClr val="tx1"/>
                        </a:solidFill>
                        <a:effectLst/>
                        <a:latin typeface="Calibri" panose="020F0502020204030204" pitchFamily="34" charset="0"/>
                        <a:ea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800" dirty="0">
                          <a:effectLst/>
                          <a:latin typeface="Calibri" panose="020F0502020204030204" pitchFamily="34" charset="0"/>
                        </a:rPr>
                        <a:t>1</a:t>
                      </a:r>
                      <a:endParaRPr lang="en-US" sz="1800" dirty="0">
                        <a:effectLst/>
                        <a:latin typeface="Calibri" panose="020F0502020204030204" pitchFamily="34"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800">
                          <a:effectLst/>
                          <a:latin typeface="Calibri" panose="020F0502020204030204" pitchFamily="34" charset="0"/>
                        </a:rPr>
                        <a:t>7340</a:t>
                      </a:r>
                      <a:endParaRPr lang="en-US" sz="1800">
                        <a:effectLst/>
                        <a:latin typeface="Calibri" panose="020F0502020204030204" pitchFamily="34"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a:effectLst/>
                          <a:latin typeface="Calibri" panose="020F0502020204030204" pitchFamily="34" charset="0"/>
                        </a:rPr>
                        <a:t>Active</a:t>
                      </a:r>
                      <a:endParaRPr lang="en-US" sz="1800">
                        <a:effectLst/>
                        <a:latin typeface="Calibri" panose="020F0502020204030204" pitchFamily="34" charset="0"/>
                        <a:ea typeface="Times New Roman" panose="02020603050405020304" pitchFamily="18" charset="0"/>
                      </a:endParaRPr>
                    </a:p>
                  </a:txBody>
                  <a:tcPr marL="68580" marR="68580" marT="0" marB="0" anchor="b"/>
                </a:tc>
              </a:tr>
              <a:tr h="381000">
                <a:tc>
                  <a:txBody>
                    <a:bodyPr/>
                    <a:lstStyle/>
                    <a:p>
                      <a:pPr marL="0" marR="0">
                        <a:spcBef>
                          <a:spcPts val="0"/>
                        </a:spcBef>
                        <a:spcAft>
                          <a:spcPts val="0"/>
                        </a:spcAft>
                      </a:pPr>
                      <a:r>
                        <a:rPr lang="en-US" sz="1800" dirty="0" smtClean="0">
                          <a:solidFill>
                            <a:schemeClr val="tx1"/>
                          </a:solidFill>
                          <a:effectLst/>
                          <a:latin typeface="Calibri" panose="020F0502020204030204" pitchFamily="34" charset="0"/>
                        </a:rPr>
                        <a:t>Cape Town</a:t>
                      </a:r>
                      <a:endParaRPr lang="en-US" sz="1800" dirty="0">
                        <a:solidFill>
                          <a:schemeClr val="tx1"/>
                        </a:solidFill>
                        <a:effectLst/>
                        <a:latin typeface="Calibri" panose="020F0502020204030204" pitchFamily="34" charset="0"/>
                        <a:ea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800">
                          <a:effectLst/>
                          <a:latin typeface="Calibri" panose="020F0502020204030204" pitchFamily="34" charset="0"/>
                        </a:rPr>
                        <a:t>5</a:t>
                      </a:r>
                      <a:endParaRPr lang="en-US" sz="1800">
                        <a:effectLst/>
                        <a:latin typeface="Calibri" panose="020F0502020204030204" pitchFamily="34"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800">
                          <a:effectLst/>
                          <a:latin typeface="Calibri" panose="020F0502020204030204" pitchFamily="34" charset="0"/>
                        </a:rPr>
                        <a:t>2949</a:t>
                      </a:r>
                      <a:endParaRPr lang="en-US" sz="1800">
                        <a:effectLst/>
                        <a:latin typeface="Calibri" panose="020F0502020204030204" pitchFamily="34"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effectLst/>
                          <a:latin typeface="Calibri" panose="020F0502020204030204" pitchFamily="34" charset="0"/>
                        </a:rPr>
                        <a:t>All </a:t>
                      </a:r>
                      <a:r>
                        <a:rPr lang="en-US" sz="1800" dirty="0" smtClean="0">
                          <a:effectLst/>
                          <a:latin typeface="Calibri" panose="020F0502020204030204" pitchFamily="34" charset="0"/>
                        </a:rPr>
                        <a:t>active </a:t>
                      </a:r>
                      <a:r>
                        <a:rPr lang="en-US" sz="1800" dirty="0">
                          <a:effectLst/>
                          <a:latin typeface="Calibri" panose="020F0502020204030204" pitchFamily="34" charset="0"/>
                        </a:rPr>
                        <a:t>(attached to </a:t>
                      </a:r>
                      <a:r>
                        <a:rPr lang="en-US" sz="1800" dirty="0" smtClean="0">
                          <a:effectLst/>
                          <a:latin typeface="Calibri" panose="020F0502020204030204" pitchFamily="34" charset="0"/>
                        </a:rPr>
                        <a:t>Defence</a:t>
                      </a:r>
                      <a:r>
                        <a:rPr lang="en-US" sz="1800" dirty="0">
                          <a:effectLst/>
                          <a:latin typeface="Calibri" panose="020F0502020204030204" pitchFamily="34" charset="0"/>
                        </a:rPr>
                        <a:t>)</a:t>
                      </a:r>
                      <a:endParaRPr lang="en-US" sz="1800" dirty="0">
                        <a:effectLst/>
                        <a:latin typeface="Calibri" panose="020F0502020204030204" pitchFamily="34" charset="0"/>
                        <a:ea typeface="Times New Roman" panose="02020603050405020304" pitchFamily="18" charset="0"/>
                      </a:endParaRPr>
                    </a:p>
                  </a:txBody>
                  <a:tcPr marL="68580" marR="68580" marT="0" marB="0" anchor="b"/>
                </a:tc>
              </a:tr>
              <a:tr h="190500">
                <a:tc>
                  <a:txBody>
                    <a:bodyPr/>
                    <a:lstStyle/>
                    <a:p>
                      <a:pPr marL="0" marR="0">
                        <a:spcBef>
                          <a:spcPts val="0"/>
                        </a:spcBef>
                        <a:spcAft>
                          <a:spcPts val="0"/>
                        </a:spcAft>
                      </a:pPr>
                      <a:r>
                        <a:rPr lang="en-US" sz="1800" dirty="0">
                          <a:solidFill>
                            <a:schemeClr val="tx1"/>
                          </a:solidFill>
                          <a:effectLst/>
                          <a:latin typeface="Calibri" panose="020F0502020204030204" pitchFamily="34" charset="0"/>
                        </a:rPr>
                        <a:t>Durban</a:t>
                      </a:r>
                      <a:endParaRPr lang="en-US" sz="1800" dirty="0">
                        <a:solidFill>
                          <a:schemeClr val="tx1"/>
                        </a:solidFill>
                        <a:effectLst/>
                        <a:latin typeface="Calibri" panose="020F0502020204030204" pitchFamily="34" charset="0"/>
                        <a:ea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800">
                          <a:effectLst/>
                          <a:latin typeface="Calibri" panose="020F0502020204030204" pitchFamily="34" charset="0"/>
                        </a:rPr>
                        <a:t>1</a:t>
                      </a:r>
                      <a:endParaRPr lang="en-US" sz="1800">
                        <a:effectLst/>
                        <a:latin typeface="Calibri" panose="020F0502020204030204" pitchFamily="34"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800">
                          <a:effectLst/>
                          <a:latin typeface="Calibri" panose="020F0502020204030204" pitchFamily="34" charset="0"/>
                        </a:rPr>
                        <a:t>16574</a:t>
                      </a:r>
                      <a:endParaRPr lang="en-US" sz="1800">
                        <a:effectLst/>
                        <a:latin typeface="Calibri" panose="020F0502020204030204" pitchFamily="34"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effectLst/>
                          <a:latin typeface="Calibri" panose="020F0502020204030204" pitchFamily="34" charset="0"/>
                        </a:rPr>
                        <a:t>Active</a:t>
                      </a:r>
                      <a:endParaRPr lang="en-US" sz="1800" dirty="0">
                        <a:effectLst/>
                        <a:latin typeface="Calibri" panose="020F0502020204030204" pitchFamily="34" charset="0"/>
                        <a:ea typeface="Times New Roman" panose="02020603050405020304" pitchFamily="18" charset="0"/>
                      </a:endParaRPr>
                    </a:p>
                  </a:txBody>
                  <a:tcPr marL="68580" marR="68580" marT="0" marB="0" anchor="b"/>
                </a:tc>
              </a:tr>
              <a:tr h="352425">
                <a:tc>
                  <a:txBody>
                    <a:bodyPr/>
                    <a:lstStyle/>
                    <a:p>
                      <a:pPr marL="0" marR="0">
                        <a:spcBef>
                          <a:spcPts val="0"/>
                        </a:spcBef>
                        <a:spcAft>
                          <a:spcPts val="0"/>
                        </a:spcAft>
                      </a:pPr>
                      <a:r>
                        <a:rPr lang="en-US" sz="1800" dirty="0">
                          <a:solidFill>
                            <a:schemeClr val="tx1"/>
                          </a:solidFill>
                          <a:effectLst/>
                          <a:latin typeface="Calibri" panose="020F0502020204030204" pitchFamily="34" charset="0"/>
                        </a:rPr>
                        <a:t>Port </a:t>
                      </a:r>
                      <a:r>
                        <a:rPr lang="en-US" sz="1800" dirty="0" err="1">
                          <a:solidFill>
                            <a:schemeClr val="tx1"/>
                          </a:solidFill>
                          <a:effectLst/>
                          <a:latin typeface="Calibri" panose="020F0502020204030204" pitchFamily="34" charset="0"/>
                        </a:rPr>
                        <a:t>Elizaberth</a:t>
                      </a:r>
                      <a:endParaRPr lang="en-US" sz="1800" dirty="0">
                        <a:solidFill>
                          <a:schemeClr val="tx1"/>
                        </a:solidFill>
                        <a:effectLst/>
                        <a:latin typeface="Calibri" panose="020F0502020204030204" pitchFamily="34" charset="0"/>
                        <a:ea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800">
                          <a:effectLst/>
                          <a:latin typeface="Calibri" panose="020F0502020204030204" pitchFamily="34" charset="0"/>
                        </a:rPr>
                        <a:t>1</a:t>
                      </a:r>
                      <a:endParaRPr lang="en-US" sz="1800">
                        <a:effectLst/>
                        <a:latin typeface="Calibri" panose="020F0502020204030204" pitchFamily="34"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800">
                          <a:effectLst/>
                          <a:latin typeface="Calibri" panose="020F0502020204030204" pitchFamily="34" charset="0"/>
                        </a:rPr>
                        <a:t>13244</a:t>
                      </a:r>
                      <a:endParaRPr lang="en-US" sz="1800">
                        <a:effectLst/>
                        <a:latin typeface="Calibri" panose="020F0502020204030204" pitchFamily="34"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a:effectLst/>
                          <a:latin typeface="Calibri" panose="020F0502020204030204" pitchFamily="34" charset="0"/>
                        </a:rPr>
                        <a:t> Active</a:t>
                      </a:r>
                      <a:endParaRPr lang="en-US" sz="1800">
                        <a:effectLst/>
                        <a:latin typeface="Calibri" panose="020F0502020204030204" pitchFamily="34" charset="0"/>
                        <a:ea typeface="Times New Roman" panose="02020603050405020304" pitchFamily="18" charset="0"/>
                      </a:endParaRPr>
                    </a:p>
                  </a:txBody>
                  <a:tcPr marL="68580" marR="68580" marT="0" marB="0" anchor="b"/>
                </a:tc>
              </a:tr>
              <a:tr h="190500">
                <a:tc>
                  <a:txBody>
                    <a:bodyPr/>
                    <a:lstStyle/>
                    <a:p>
                      <a:pPr marL="0" marR="0">
                        <a:spcBef>
                          <a:spcPts val="0"/>
                        </a:spcBef>
                        <a:spcAft>
                          <a:spcPts val="0"/>
                        </a:spcAft>
                      </a:pPr>
                      <a:r>
                        <a:rPr lang="en-US" sz="1800" dirty="0">
                          <a:solidFill>
                            <a:schemeClr val="tx1"/>
                          </a:solidFill>
                          <a:effectLst/>
                          <a:latin typeface="Calibri" panose="020F0502020204030204" pitchFamily="34" charset="0"/>
                        </a:rPr>
                        <a:t>Pretoria</a:t>
                      </a:r>
                      <a:endParaRPr lang="en-US" sz="1800" dirty="0">
                        <a:solidFill>
                          <a:schemeClr val="tx1"/>
                        </a:solidFill>
                        <a:effectLst/>
                        <a:latin typeface="Calibri" panose="020F0502020204030204" pitchFamily="34" charset="0"/>
                        <a:ea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800">
                          <a:effectLst/>
                          <a:latin typeface="Calibri" panose="020F0502020204030204" pitchFamily="34" charset="0"/>
                        </a:rPr>
                        <a:t>1</a:t>
                      </a:r>
                      <a:endParaRPr lang="en-US" sz="1800">
                        <a:effectLst/>
                        <a:latin typeface="Calibri" panose="020F0502020204030204" pitchFamily="34"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800">
                          <a:effectLst/>
                          <a:latin typeface="Calibri" panose="020F0502020204030204" pitchFamily="34" charset="0"/>
                        </a:rPr>
                        <a:t>3897</a:t>
                      </a:r>
                      <a:endParaRPr lang="en-US" sz="1800">
                        <a:effectLst/>
                        <a:latin typeface="Calibri" panose="020F0502020204030204" pitchFamily="34"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a:effectLst/>
                          <a:latin typeface="Calibri" panose="020F0502020204030204" pitchFamily="34" charset="0"/>
                        </a:rPr>
                        <a:t>Active</a:t>
                      </a:r>
                      <a:endParaRPr lang="en-US" sz="1800">
                        <a:effectLst/>
                        <a:latin typeface="Calibri" panose="020F0502020204030204" pitchFamily="34" charset="0"/>
                        <a:ea typeface="Times New Roman" panose="02020603050405020304" pitchFamily="18" charset="0"/>
                      </a:endParaRPr>
                    </a:p>
                  </a:txBody>
                  <a:tcPr marL="68580" marR="68580" marT="0" marB="0" anchor="b"/>
                </a:tc>
              </a:tr>
              <a:tr h="190500">
                <a:tc>
                  <a:txBody>
                    <a:bodyPr/>
                    <a:lstStyle/>
                    <a:p>
                      <a:pPr marL="0" marR="0">
                        <a:spcBef>
                          <a:spcPts val="0"/>
                        </a:spcBef>
                        <a:spcAft>
                          <a:spcPts val="0"/>
                        </a:spcAft>
                      </a:pPr>
                      <a:r>
                        <a:rPr lang="en-US" sz="1800" dirty="0">
                          <a:solidFill>
                            <a:schemeClr val="tx1"/>
                          </a:solidFill>
                          <a:effectLst/>
                          <a:latin typeface="Calibri" panose="020F0502020204030204" pitchFamily="34" charset="0"/>
                        </a:rPr>
                        <a:t>Polokwane</a:t>
                      </a:r>
                      <a:endParaRPr lang="en-US" sz="1800" dirty="0">
                        <a:solidFill>
                          <a:schemeClr val="tx1"/>
                        </a:solidFill>
                        <a:effectLst/>
                        <a:latin typeface="Calibri" panose="020F0502020204030204" pitchFamily="34" charset="0"/>
                        <a:ea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800" dirty="0">
                          <a:effectLst/>
                          <a:latin typeface="Calibri" panose="020F0502020204030204" pitchFamily="34" charset="0"/>
                        </a:rPr>
                        <a:t>4</a:t>
                      </a:r>
                      <a:endParaRPr lang="en-US" sz="1800" dirty="0">
                        <a:effectLst/>
                        <a:latin typeface="Calibri" panose="020F0502020204030204" pitchFamily="34"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800">
                          <a:effectLst/>
                          <a:latin typeface="Calibri" panose="020F0502020204030204" pitchFamily="34" charset="0"/>
                        </a:rPr>
                        <a:t>4423</a:t>
                      </a:r>
                      <a:endParaRPr lang="en-US" sz="1800">
                        <a:effectLst/>
                        <a:latin typeface="Calibri" panose="020F0502020204030204" pitchFamily="34"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a:effectLst/>
                          <a:latin typeface="Calibri" panose="020F0502020204030204" pitchFamily="34" charset="0"/>
                        </a:rPr>
                        <a:t>2 closed, 2 partially active attached to defence</a:t>
                      </a:r>
                      <a:endParaRPr lang="en-US" sz="1800">
                        <a:effectLst/>
                        <a:latin typeface="Calibri" panose="020F0502020204030204" pitchFamily="34" charset="0"/>
                        <a:ea typeface="Times New Roman" panose="02020603050405020304" pitchFamily="18" charset="0"/>
                      </a:endParaRPr>
                    </a:p>
                  </a:txBody>
                  <a:tcPr marL="68580" marR="68580" marT="0" marB="0" anchor="b"/>
                </a:tc>
              </a:tr>
              <a:tr h="238125">
                <a:tc>
                  <a:txBody>
                    <a:bodyPr/>
                    <a:lstStyle/>
                    <a:p>
                      <a:pPr marL="0" marR="0">
                        <a:spcBef>
                          <a:spcPts val="0"/>
                        </a:spcBef>
                        <a:spcAft>
                          <a:spcPts val="0"/>
                        </a:spcAft>
                      </a:pPr>
                      <a:r>
                        <a:rPr lang="en-US" sz="1800" dirty="0">
                          <a:solidFill>
                            <a:schemeClr val="tx1"/>
                          </a:solidFill>
                          <a:effectLst/>
                          <a:latin typeface="Calibri" panose="020F0502020204030204" pitchFamily="34" charset="0"/>
                        </a:rPr>
                        <a:t>Kimberley</a:t>
                      </a:r>
                      <a:endParaRPr lang="en-US" sz="1800" dirty="0">
                        <a:solidFill>
                          <a:schemeClr val="tx1"/>
                        </a:solidFill>
                        <a:effectLst/>
                        <a:latin typeface="Calibri" panose="020F0502020204030204" pitchFamily="34" charset="0"/>
                        <a:ea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800">
                          <a:effectLst/>
                          <a:latin typeface="Calibri" panose="020F0502020204030204" pitchFamily="34" charset="0"/>
                        </a:rPr>
                        <a:t>1</a:t>
                      </a:r>
                      <a:endParaRPr lang="en-US" sz="1800">
                        <a:effectLst/>
                        <a:latin typeface="Calibri" panose="020F0502020204030204" pitchFamily="34"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800">
                          <a:effectLst/>
                          <a:latin typeface="Calibri" panose="020F0502020204030204" pitchFamily="34" charset="0"/>
                        </a:rPr>
                        <a:t>16171</a:t>
                      </a:r>
                      <a:endParaRPr lang="en-US" sz="1800">
                        <a:effectLst/>
                        <a:latin typeface="Calibri" panose="020F0502020204030204" pitchFamily="34"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a:effectLst/>
                          <a:latin typeface="Calibri" panose="020F0502020204030204" pitchFamily="34" charset="0"/>
                        </a:rPr>
                        <a:t>1 closed</a:t>
                      </a:r>
                      <a:endParaRPr lang="en-US" sz="1800">
                        <a:effectLst/>
                        <a:latin typeface="Calibri" panose="020F0502020204030204" pitchFamily="34" charset="0"/>
                        <a:ea typeface="Times New Roman" panose="02020603050405020304" pitchFamily="18" charset="0"/>
                      </a:endParaRPr>
                    </a:p>
                  </a:txBody>
                  <a:tcPr marL="68580" marR="68580" marT="0" marB="0" anchor="b"/>
                </a:tc>
              </a:tr>
              <a:tr h="190500">
                <a:tc>
                  <a:txBody>
                    <a:bodyPr/>
                    <a:lstStyle/>
                    <a:p>
                      <a:pPr marL="0" marR="0">
                        <a:spcBef>
                          <a:spcPts val="0"/>
                        </a:spcBef>
                        <a:spcAft>
                          <a:spcPts val="0"/>
                        </a:spcAft>
                      </a:pPr>
                      <a:r>
                        <a:rPr lang="en-US" sz="1800" dirty="0" err="1">
                          <a:solidFill>
                            <a:schemeClr val="tx1"/>
                          </a:solidFill>
                          <a:effectLst/>
                          <a:latin typeface="Calibri" panose="020F0502020204030204" pitchFamily="34" charset="0"/>
                        </a:rPr>
                        <a:t>Mthatha</a:t>
                      </a:r>
                      <a:endParaRPr lang="en-US" sz="1800" dirty="0">
                        <a:solidFill>
                          <a:schemeClr val="tx1"/>
                        </a:solidFill>
                        <a:effectLst/>
                        <a:latin typeface="Calibri" panose="020F0502020204030204" pitchFamily="34" charset="0"/>
                        <a:ea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800" dirty="0">
                          <a:effectLst/>
                          <a:latin typeface="Calibri" panose="020F0502020204030204" pitchFamily="34" charset="0"/>
                        </a:rPr>
                        <a:t>0</a:t>
                      </a:r>
                      <a:endParaRPr lang="en-US" sz="1800" dirty="0">
                        <a:effectLst/>
                        <a:latin typeface="Calibri" panose="020F0502020204030204" pitchFamily="34"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800">
                          <a:effectLst/>
                          <a:latin typeface="Calibri" panose="020F0502020204030204" pitchFamily="34" charset="0"/>
                        </a:rPr>
                        <a:t> </a:t>
                      </a:r>
                      <a:endParaRPr lang="en-US" sz="1800">
                        <a:effectLst/>
                        <a:latin typeface="Calibri" panose="020F0502020204030204" pitchFamily="34"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a:effectLst/>
                          <a:latin typeface="Calibri" panose="020F0502020204030204" pitchFamily="34" charset="0"/>
                        </a:rPr>
                        <a:t>None</a:t>
                      </a:r>
                      <a:endParaRPr lang="en-US" sz="1800">
                        <a:effectLst/>
                        <a:latin typeface="Calibri" panose="020F0502020204030204" pitchFamily="34" charset="0"/>
                        <a:ea typeface="Times New Roman" panose="02020603050405020304" pitchFamily="18" charset="0"/>
                      </a:endParaRPr>
                    </a:p>
                  </a:txBody>
                  <a:tcPr marL="68580" marR="68580" marT="0" marB="0" anchor="b"/>
                </a:tc>
              </a:tr>
              <a:tr h="190500">
                <a:tc>
                  <a:txBody>
                    <a:bodyPr/>
                    <a:lstStyle/>
                    <a:p>
                      <a:pPr marL="0" marR="0">
                        <a:spcBef>
                          <a:spcPts val="0"/>
                        </a:spcBef>
                        <a:spcAft>
                          <a:spcPts val="0"/>
                        </a:spcAft>
                      </a:pPr>
                      <a:r>
                        <a:rPr lang="en-US" sz="1800" dirty="0">
                          <a:solidFill>
                            <a:schemeClr val="tx1"/>
                          </a:solidFill>
                          <a:effectLst/>
                          <a:latin typeface="Calibri" panose="020F0502020204030204" pitchFamily="34" charset="0"/>
                        </a:rPr>
                        <a:t>Johannesburg</a:t>
                      </a:r>
                      <a:endParaRPr lang="en-US" sz="1800" dirty="0">
                        <a:solidFill>
                          <a:schemeClr val="tx1"/>
                        </a:solidFill>
                        <a:effectLst/>
                        <a:latin typeface="Calibri" panose="020F0502020204030204" pitchFamily="34" charset="0"/>
                        <a:ea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800" dirty="0">
                          <a:effectLst/>
                          <a:latin typeface="Calibri" panose="020F0502020204030204" pitchFamily="34" charset="0"/>
                        </a:rPr>
                        <a:t>0</a:t>
                      </a:r>
                      <a:endParaRPr lang="en-US" sz="1800" dirty="0">
                        <a:effectLst/>
                        <a:latin typeface="Calibri" panose="020F0502020204030204" pitchFamily="34"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800">
                          <a:effectLst/>
                          <a:latin typeface="Calibri" panose="020F0502020204030204" pitchFamily="34" charset="0"/>
                        </a:rPr>
                        <a:t> </a:t>
                      </a:r>
                      <a:endParaRPr lang="en-US" sz="1800">
                        <a:effectLst/>
                        <a:latin typeface="Calibri" panose="020F0502020204030204" pitchFamily="34"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a:effectLst/>
                          <a:latin typeface="Calibri" panose="020F0502020204030204" pitchFamily="34" charset="0"/>
                        </a:rPr>
                        <a:t>None</a:t>
                      </a:r>
                      <a:endParaRPr lang="en-US" sz="1800">
                        <a:effectLst/>
                        <a:latin typeface="Calibri" panose="020F0502020204030204" pitchFamily="34" charset="0"/>
                        <a:ea typeface="Times New Roman" panose="02020603050405020304" pitchFamily="18" charset="0"/>
                      </a:endParaRPr>
                    </a:p>
                  </a:txBody>
                  <a:tcPr marL="68580" marR="68580" marT="0" marB="0" anchor="b"/>
                </a:tc>
              </a:tr>
              <a:tr h="190500">
                <a:tc>
                  <a:txBody>
                    <a:bodyPr/>
                    <a:lstStyle/>
                    <a:p>
                      <a:pPr marL="0" marR="0">
                        <a:spcBef>
                          <a:spcPts val="0"/>
                        </a:spcBef>
                        <a:spcAft>
                          <a:spcPts val="0"/>
                        </a:spcAft>
                      </a:pPr>
                      <a:r>
                        <a:rPr lang="en-US" sz="1800" dirty="0">
                          <a:solidFill>
                            <a:schemeClr val="tx1"/>
                          </a:solidFill>
                          <a:effectLst/>
                          <a:latin typeface="Calibri" panose="020F0502020204030204" pitchFamily="34" charset="0"/>
                        </a:rPr>
                        <a:t>Mmabatho</a:t>
                      </a:r>
                      <a:endParaRPr lang="en-US" sz="1800" dirty="0">
                        <a:solidFill>
                          <a:schemeClr val="tx1"/>
                        </a:solidFill>
                        <a:effectLst/>
                        <a:latin typeface="Calibri" panose="020F0502020204030204" pitchFamily="34" charset="0"/>
                        <a:ea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800" dirty="0">
                          <a:effectLst/>
                          <a:latin typeface="Calibri" panose="020F0502020204030204" pitchFamily="34" charset="0"/>
                        </a:rPr>
                        <a:t>0</a:t>
                      </a:r>
                      <a:endParaRPr lang="en-US" sz="1800" dirty="0">
                        <a:effectLst/>
                        <a:latin typeface="Calibri" panose="020F0502020204030204" pitchFamily="34"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800">
                          <a:effectLst/>
                          <a:latin typeface="Calibri" panose="020F0502020204030204" pitchFamily="34" charset="0"/>
                        </a:rPr>
                        <a:t> </a:t>
                      </a:r>
                      <a:endParaRPr lang="en-US" sz="1800">
                        <a:effectLst/>
                        <a:latin typeface="Calibri" panose="020F0502020204030204" pitchFamily="34"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a:effectLst/>
                          <a:latin typeface="Calibri" panose="020F0502020204030204" pitchFamily="34" charset="0"/>
                        </a:rPr>
                        <a:t>None</a:t>
                      </a:r>
                      <a:endParaRPr lang="en-US" sz="1800">
                        <a:effectLst/>
                        <a:latin typeface="Calibri" panose="020F0502020204030204" pitchFamily="34" charset="0"/>
                        <a:ea typeface="Times New Roman" panose="02020603050405020304" pitchFamily="18" charset="0"/>
                      </a:endParaRPr>
                    </a:p>
                  </a:txBody>
                  <a:tcPr marL="68580" marR="68580" marT="0" marB="0" anchor="b"/>
                </a:tc>
              </a:tr>
              <a:tr h="190500">
                <a:tc>
                  <a:txBody>
                    <a:bodyPr/>
                    <a:lstStyle/>
                    <a:p>
                      <a:pPr marL="0" marR="0">
                        <a:spcBef>
                          <a:spcPts val="0"/>
                        </a:spcBef>
                        <a:spcAft>
                          <a:spcPts val="0"/>
                        </a:spcAft>
                      </a:pPr>
                      <a:r>
                        <a:rPr lang="en-US" sz="1800" dirty="0">
                          <a:solidFill>
                            <a:schemeClr val="tx1"/>
                          </a:solidFill>
                          <a:effectLst/>
                          <a:latin typeface="Calibri" panose="020F0502020204030204" pitchFamily="34" charset="0"/>
                        </a:rPr>
                        <a:t>Nelspruit</a:t>
                      </a:r>
                      <a:endParaRPr lang="en-US" sz="1800" dirty="0">
                        <a:solidFill>
                          <a:schemeClr val="tx1"/>
                        </a:solidFill>
                        <a:effectLst/>
                        <a:latin typeface="Calibri" panose="020F0502020204030204" pitchFamily="34" charset="0"/>
                        <a:ea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800">
                          <a:effectLst/>
                          <a:latin typeface="Calibri" panose="020F0502020204030204" pitchFamily="34" charset="0"/>
                        </a:rPr>
                        <a:t>0</a:t>
                      </a:r>
                      <a:endParaRPr lang="en-US" sz="1800">
                        <a:effectLst/>
                        <a:latin typeface="Calibri" panose="020F0502020204030204" pitchFamily="34"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800" dirty="0">
                          <a:effectLst/>
                          <a:latin typeface="Calibri" panose="020F0502020204030204" pitchFamily="34" charset="0"/>
                        </a:rPr>
                        <a:t> </a:t>
                      </a:r>
                      <a:endParaRPr lang="en-US" sz="1800" dirty="0">
                        <a:effectLst/>
                        <a:latin typeface="Calibri" panose="020F0502020204030204" pitchFamily="34"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a:effectLst/>
                          <a:latin typeface="Calibri" panose="020F0502020204030204" pitchFamily="34" charset="0"/>
                        </a:rPr>
                        <a:t>None</a:t>
                      </a:r>
                      <a:endParaRPr lang="en-US" sz="1800">
                        <a:effectLst/>
                        <a:latin typeface="Calibri" panose="020F0502020204030204" pitchFamily="34" charset="0"/>
                        <a:ea typeface="Times New Roman" panose="02020603050405020304" pitchFamily="18" charset="0"/>
                      </a:endParaRPr>
                    </a:p>
                  </a:txBody>
                  <a:tcPr marL="68580" marR="68580" marT="0" marB="0" anchor="b"/>
                </a:tc>
              </a:tr>
              <a:tr h="200025">
                <a:tc>
                  <a:txBody>
                    <a:bodyPr/>
                    <a:lstStyle/>
                    <a:p>
                      <a:pPr marL="0" marR="0">
                        <a:spcBef>
                          <a:spcPts val="0"/>
                        </a:spcBef>
                        <a:spcAft>
                          <a:spcPts val="0"/>
                        </a:spcAft>
                      </a:pPr>
                      <a:r>
                        <a:rPr lang="en-US" sz="1800" dirty="0">
                          <a:solidFill>
                            <a:schemeClr val="tx1"/>
                          </a:solidFill>
                          <a:effectLst/>
                          <a:latin typeface="Calibri" panose="020F0502020204030204" pitchFamily="34" charset="0"/>
                        </a:rPr>
                        <a:t>Total</a:t>
                      </a:r>
                      <a:endParaRPr lang="en-US" sz="1800" dirty="0">
                        <a:solidFill>
                          <a:schemeClr val="tx1"/>
                        </a:solidFill>
                        <a:effectLst/>
                        <a:latin typeface="Calibri" panose="020F0502020204030204" pitchFamily="34" charset="0"/>
                        <a:ea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800">
                          <a:effectLst/>
                          <a:latin typeface="Calibri" panose="020F0502020204030204" pitchFamily="34" charset="0"/>
                        </a:rPr>
                        <a:t>14</a:t>
                      </a:r>
                      <a:endParaRPr lang="en-US" sz="1800">
                        <a:effectLst/>
                        <a:latin typeface="Calibri" panose="020F0502020204030204" pitchFamily="34"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800" dirty="0">
                          <a:effectLst/>
                          <a:latin typeface="Calibri" panose="020F0502020204030204" pitchFamily="34" charset="0"/>
                        </a:rPr>
                        <a:t>64598</a:t>
                      </a:r>
                      <a:endParaRPr lang="en-US" sz="1800" dirty="0">
                        <a:effectLst/>
                        <a:latin typeface="Calibri" panose="020F0502020204030204" pitchFamily="34"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effectLst/>
                          <a:latin typeface="Calibri" panose="020F0502020204030204" pitchFamily="34" charset="0"/>
                        </a:rPr>
                        <a:t> </a:t>
                      </a:r>
                      <a:endParaRPr lang="en-US" sz="1800" dirty="0">
                        <a:effectLst/>
                        <a:latin typeface="Calibri" panose="020F0502020204030204" pitchFamily="34" charset="0"/>
                        <a:ea typeface="Times New Roman" panose="02020603050405020304" pitchFamily="18" charset="0"/>
                      </a:endParaRPr>
                    </a:p>
                  </a:txBody>
                  <a:tcPr marL="68580" marR="68580" marT="0" marB="0" anchor="b"/>
                </a:tc>
              </a:tr>
            </a:tbl>
          </a:graphicData>
        </a:graphic>
      </p:graphicFrame>
    </p:spTree>
    <p:extLst>
      <p:ext uri="{BB962C8B-B14F-4D97-AF65-F5344CB8AC3E}">
        <p14:creationId xmlns:p14="http://schemas.microsoft.com/office/powerpoint/2010/main" xmlns="" val="4696071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685800" y="375783"/>
            <a:ext cx="7772400" cy="475988"/>
          </a:xfrm>
          <a:solidFill>
            <a:srgbClr val="FFC000"/>
          </a:solidFill>
        </p:spPr>
        <p:txBody>
          <a:bodyPr/>
          <a:lstStyle/>
          <a:p>
            <a:pPr eaLnBrk="1" hangingPunct="1"/>
            <a:r>
              <a:rPr lang="en-US" sz="3200" b="1" dirty="0" smtClean="0">
                <a:latin typeface="Calibri" pitchFamily="34" charset="0"/>
                <a:cs typeface="Calibri" pitchFamily="34" charset="0"/>
              </a:rPr>
              <a:t/>
            </a:r>
            <a:br>
              <a:rPr lang="en-US" sz="3200" b="1" dirty="0" smtClean="0">
                <a:latin typeface="Calibri" pitchFamily="34" charset="0"/>
                <a:cs typeface="Calibri" pitchFamily="34" charset="0"/>
              </a:rPr>
            </a:br>
            <a:r>
              <a:rPr lang="en-ZA" sz="2400" b="1" dirty="0">
                <a:latin typeface="Calibri" pitchFamily="34" charset="0"/>
              </a:rPr>
              <a:t>Current state of readiness of Workshops </a:t>
            </a:r>
            <a:r>
              <a:rPr lang="en-US" sz="3200" b="1" u="sng" dirty="0" smtClean="0">
                <a:latin typeface="Calibri" pitchFamily="34" charset="0"/>
                <a:cs typeface="Calibri" pitchFamily="34" charset="0"/>
              </a:rPr>
              <a:t/>
            </a:r>
            <a:br>
              <a:rPr lang="en-US" sz="3200" b="1" u="sng" dirty="0" smtClean="0">
                <a:latin typeface="Calibri" pitchFamily="34" charset="0"/>
                <a:cs typeface="Calibri" pitchFamily="34" charset="0"/>
              </a:rPr>
            </a:br>
            <a:endParaRPr lang="en-US" sz="3200" b="1" dirty="0" smtClean="0">
              <a:latin typeface="Arial" charset="0"/>
              <a:cs typeface="Arial" charset="0"/>
            </a:endParaRPr>
          </a:p>
        </p:txBody>
      </p:sp>
      <p:sp>
        <p:nvSpPr>
          <p:cNvPr id="2" name="Content Placeholder 1"/>
          <p:cNvSpPr>
            <a:spLocks noGrp="1"/>
          </p:cNvSpPr>
          <p:nvPr>
            <p:ph idx="1"/>
          </p:nvPr>
        </p:nvSpPr>
        <p:spPr>
          <a:xfrm>
            <a:off x="685800" y="851771"/>
            <a:ext cx="7772400" cy="5258758"/>
          </a:xfrm>
        </p:spPr>
        <p:txBody>
          <a:bodyPr/>
          <a:lstStyle/>
          <a:p>
            <a:pPr marL="0" indent="0">
              <a:buNone/>
            </a:pPr>
            <a:r>
              <a:rPr lang="en-GB" sz="2000" dirty="0" smtClean="0">
                <a:latin typeface="Calibri" panose="020F0502020204030204" pitchFamily="34" charset="0"/>
              </a:rPr>
              <a:t>The </a:t>
            </a:r>
            <a:r>
              <a:rPr lang="en-GB" sz="2000" dirty="0">
                <a:latin typeface="Calibri" panose="020F0502020204030204" pitchFamily="34" charset="0"/>
              </a:rPr>
              <a:t>table </a:t>
            </a:r>
            <a:r>
              <a:rPr lang="en-GB" sz="2000" dirty="0" smtClean="0">
                <a:latin typeface="Calibri" panose="020F0502020204030204" pitchFamily="34" charset="0"/>
              </a:rPr>
              <a:t>in the previous slide depicts </a:t>
            </a:r>
            <a:r>
              <a:rPr lang="en-GB" sz="2000" dirty="0">
                <a:latin typeface="Calibri" panose="020F0502020204030204" pitchFamily="34" charset="0"/>
              </a:rPr>
              <a:t>the total number of workshops for </a:t>
            </a:r>
            <a:r>
              <a:rPr lang="en-GB" sz="2000" dirty="0" smtClean="0">
                <a:latin typeface="Calibri" panose="020F0502020204030204" pitchFamily="34" charset="0"/>
              </a:rPr>
              <a:t>Public Works </a:t>
            </a:r>
            <a:r>
              <a:rPr lang="en-GB" sz="2000" dirty="0">
                <a:latin typeface="Calibri" panose="020F0502020204030204" pitchFamily="34" charset="0"/>
              </a:rPr>
              <a:t>and total physical size per region. From the total of eleven (11) regions, four regions have no workshops (</a:t>
            </a:r>
            <a:r>
              <a:rPr lang="en-GB" sz="2000" dirty="0" err="1">
                <a:latin typeface="Calibri" panose="020F0502020204030204" pitchFamily="34" charset="0"/>
              </a:rPr>
              <a:t>Mthatha</a:t>
            </a:r>
            <a:r>
              <a:rPr lang="en-GB" sz="2000" dirty="0">
                <a:latin typeface="Calibri" panose="020F0502020204030204" pitchFamily="34" charset="0"/>
              </a:rPr>
              <a:t>, Johannesburg, Mmabatho and Nelspruit). With the exception of one workshop in Cape Town, all the workshops are attached to the military basis of the National Defence </a:t>
            </a:r>
            <a:r>
              <a:rPr lang="en-GB" sz="2000" dirty="0" smtClean="0">
                <a:latin typeface="Calibri" panose="020F0502020204030204" pitchFamily="34" charset="0"/>
              </a:rPr>
              <a:t>force. </a:t>
            </a:r>
          </a:p>
          <a:p>
            <a:pPr marL="0" indent="0">
              <a:buNone/>
            </a:pPr>
            <a:r>
              <a:rPr lang="en-GB" sz="2000" dirty="0" smtClean="0">
                <a:latin typeface="Calibri" panose="020F0502020204030204" pitchFamily="34" charset="0"/>
              </a:rPr>
              <a:t>It </a:t>
            </a:r>
            <a:r>
              <a:rPr lang="en-GB" sz="2000" dirty="0">
                <a:latin typeface="Calibri" panose="020F0502020204030204" pitchFamily="34" charset="0"/>
              </a:rPr>
              <a:t>is also important to note that not all these workshops are operating at full capacity as workshops were neglected in the </a:t>
            </a:r>
            <a:r>
              <a:rPr lang="en-GB" sz="2000" dirty="0" smtClean="0">
                <a:latin typeface="Calibri" panose="020F0502020204030204" pitchFamily="34" charset="0"/>
              </a:rPr>
              <a:t>Department</a:t>
            </a:r>
            <a:r>
              <a:rPr lang="en-GB" sz="2000" dirty="0">
                <a:latin typeface="Calibri" panose="020F0502020204030204" pitchFamily="34" charset="0"/>
              </a:rPr>
              <a:t>. The trade areas that are generally covered in these workshops are </a:t>
            </a:r>
            <a:r>
              <a:rPr lang="en-GB" sz="2000" b="1" dirty="0">
                <a:latin typeface="Calibri" panose="020F0502020204030204" pitchFamily="34" charset="0"/>
              </a:rPr>
              <a:t>Electrical, Mechanical, Carpentry, and Plumbing and Water services</a:t>
            </a:r>
            <a:r>
              <a:rPr lang="en-GB" sz="2000" dirty="0" smtClean="0">
                <a:latin typeface="Calibri" panose="020F0502020204030204" pitchFamily="34" charset="0"/>
              </a:rPr>
              <a:t>. The need for human resources capacity  has been notable for a long period.</a:t>
            </a:r>
            <a:r>
              <a:rPr lang="en-ZA" sz="2400" dirty="0">
                <a:latin typeface="Calibri" pitchFamily="34" charset="0"/>
                <a:cs typeface="Calibri" pitchFamily="34" charset="0"/>
              </a:rPr>
              <a:t>	</a:t>
            </a:r>
            <a:r>
              <a:rPr lang="en-ZA" sz="2400" dirty="0" smtClean="0">
                <a:latin typeface="Calibri" pitchFamily="34" charset="0"/>
                <a:cs typeface="Calibri" pitchFamily="34" charset="0"/>
              </a:rPr>
              <a:t> </a:t>
            </a:r>
            <a:endParaRPr lang="en-ZA" sz="2400" dirty="0">
              <a:latin typeface="Calibri" pitchFamily="34" charset="0"/>
              <a:cs typeface="Calibri" pitchFamily="34" charset="0"/>
            </a:endParaRPr>
          </a:p>
        </p:txBody>
      </p:sp>
      <p:sp>
        <p:nvSpPr>
          <p:cNvPr id="26629"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7002903-09A7-482C-8BBF-91F6F035FE36}" type="slidenum">
              <a:rPr lang="en-US" smtClean="0">
                <a:solidFill>
                  <a:srgbClr val="000000"/>
                </a:solidFill>
              </a:rPr>
              <a:pPr eaLnBrk="1" hangingPunct="1"/>
              <a:t>9</a:t>
            </a:fld>
            <a:endParaRPr lang="en-US" smtClean="0">
              <a:solidFill>
                <a:srgbClr val="000000"/>
              </a:solidFill>
            </a:endParaRPr>
          </a:p>
        </p:txBody>
      </p:sp>
      <p:sp>
        <p:nvSpPr>
          <p:cNvPr id="26628" name="Rectangle 3"/>
          <p:cNvSpPr>
            <a:spLocks noChangeArrowheads="1"/>
          </p:cNvSpPr>
          <p:nvPr/>
        </p:nvSpPr>
        <p:spPr bwMode="auto">
          <a:xfrm>
            <a:off x="2286000" y="2828925"/>
            <a:ext cx="4572000" cy="3143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defTabSz="914400" fontAlgn="base">
              <a:lnSpc>
                <a:spcPct val="80000"/>
              </a:lnSpc>
              <a:spcBef>
                <a:spcPct val="0"/>
              </a:spcBef>
              <a:spcAft>
                <a:spcPct val="0"/>
              </a:spcAft>
            </a:pPr>
            <a:r>
              <a:rPr lang="en-US">
                <a:solidFill>
                  <a:srgbClr val="000000"/>
                </a:solidFill>
                <a:latin typeface="Arial" charset="0"/>
                <a:cs typeface="Arial" charset="0"/>
              </a:rPr>
              <a:t>.</a:t>
            </a: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6414457" y="6125686"/>
            <a:ext cx="1614727" cy="56475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197430155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PowerPoint DPW Plain">
  <a:themeElements>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pitchFamily="18" charset="0"/>
          </a:defRPr>
        </a:defPPr>
      </a:lstStyle>
    </a:lnDef>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2607</TotalTime>
  <Words>2224</Words>
  <Application>Microsoft Office PowerPoint</Application>
  <PresentationFormat>On-screen Show (4:3)</PresentationFormat>
  <Paragraphs>485</Paragraphs>
  <Slides>23</Slides>
  <Notes>1</Notes>
  <HiddenSlides>0</HiddenSlides>
  <MMClips>0</MMClips>
  <ScaleCrop>false</ScaleCrop>
  <HeadingPairs>
    <vt:vector size="4" baseType="variant">
      <vt:variant>
        <vt:lpstr>Theme</vt:lpstr>
      </vt:variant>
      <vt:variant>
        <vt:i4>2</vt:i4>
      </vt:variant>
      <vt:variant>
        <vt:lpstr>Slide Titles</vt:lpstr>
      </vt:variant>
      <vt:variant>
        <vt:i4>23</vt:i4>
      </vt:variant>
    </vt:vector>
  </HeadingPairs>
  <TitlesOfParts>
    <vt:vector size="25" baseType="lpstr">
      <vt:lpstr>Office Theme</vt:lpstr>
      <vt:lpstr>PowerPoint DPW Plain</vt:lpstr>
      <vt:lpstr>DEPARTMENTAL WORKSHOPS   PROPOSED RESUSCITATION AND INTERVENTIONS PRESENTATION TO THE PORTFOLIO COMMITTEE  20  FEBRUARY 2018 PRESENTED BY FACILITIES MANAGEMENT HEAD OFFICE    </vt:lpstr>
      <vt:lpstr>TABLE OF CONTENTS</vt:lpstr>
      <vt:lpstr>Introduction</vt:lpstr>
      <vt:lpstr>Background</vt:lpstr>
      <vt:lpstr>Background</vt:lpstr>
      <vt:lpstr> A case for the Workshops </vt:lpstr>
      <vt:lpstr>The status of the workshops</vt:lpstr>
      <vt:lpstr> Current state of readiness of Workshops  </vt:lpstr>
      <vt:lpstr> Current state of readiness of Workshops  </vt:lpstr>
      <vt:lpstr> Human resource available in the regions per trade. </vt:lpstr>
      <vt:lpstr> The scope of work </vt:lpstr>
      <vt:lpstr> The scope of work </vt:lpstr>
      <vt:lpstr> Class of work </vt:lpstr>
      <vt:lpstr> Class of work </vt:lpstr>
      <vt:lpstr> Required trade per class of work </vt:lpstr>
      <vt:lpstr> Operational requirements </vt:lpstr>
      <vt:lpstr> Operational requirements </vt:lpstr>
      <vt:lpstr> Material management </vt:lpstr>
      <vt:lpstr> Implementation plan </vt:lpstr>
      <vt:lpstr> Implementation plan </vt:lpstr>
      <vt:lpstr> Implementation plan </vt:lpstr>
      <vt:lpstr> Conclusion </vt:lpstr>
      <vt:lpstr>Slide 23</vt:lpstr>
    </vt:vector>
  </TitlesOfParts>
  <Company>Arctic Consulting</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Bernard Ngosi</dc:creator>
  <cp:lastModifiedBy>PUMZA</cp:lastModifiedBy>
  <cp:revision>187</cp:revision>
  <cp:lastPrinted>2015-09-17T08:41:10Z</cp:lastPrinted>
  <dcterms:created xsi:type="dcterms:W3CDTF">2014-06-18T12:36:56Z</dcterms:created>
  <dcterms:modified xsi:type="dcterms:W3CDTF">2018-02-21T07:55:36Z</dcterms:modified>
</cp:coreProperties>
</file>