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56" r:id="rId2"/>
    <p:sldId id="269" r:id="rId3"/>
    <p:sldId id="295" r:id="rId4"/>
    <p:sldId id="299" r:id="rId5"/>
    <p:sldId id="298" r:id="rId6"/>
    <p:sldId id="293" r:id="rId7"/>
    <p:sldId id="267" r:id="rId8"/>
    <p:sldId id="268" r:id="rId9"/>
    <p:sldId id="285" r:id="rId10"/>
    <p:sldId id="283" r:id="rId11"/>
    <p:sldId id="284" r:id="rId12"/>
    <p:sldId id="300" r:id="rId13"/>
    <p:sldId id="271" r:id="rId14"/>
    <p:sldId id="272" r:id="rId15"/>
    <p:sldId id="297" r:id="rId16"/>
    <p:sldId id="273" r:id="rId17"/>
    <p:sldId id="286" r:id="rId18"/>
    <p:sldId id="291" r:id="rId19"/>
    <p:sldId id="294" r:id="rId20"/>
    <p:sldId id="292" r:id="rId21"/>
    <p:sldId id="260" r:id="rId22"/>
    <p:sldId id="276" r:id="rId23"/>
    <p:sldId id="264" r:id="rId24"/>
    <p:sldId id="290" r:id="rId25"/>
  </p:sldIdLst>
  <p:sldSz cx="12192000" cy="6858000"/>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sie Louw" initials="KL"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6" autoAdjust="0"/>
    <p:restoredTop sz="82783"/>
  </p:normalViewPr>
  <p:slideViewPr>
    <p:cSldViewPr snapToGrid="0" snapToObjects="1">
      <p:cViewPr>
        <p:scale>
          <a:sx n="60" d="100"/>
          <a:sy n="60" d="100"/>
        </p:scale>
        <p:origin x="-126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14624" cy="495736"/>
          </a:xfrm>
          <a:prstGeom prst="rect">
            <a:avLst/>
          </a:prstGeom>
        </p:spPr>
        <p:txBody>
          <a:bodyPr vert="horz" lIns="90742" tIns="45370" rIns="90742" bIns="45370" rtlCol="0"/>
          <a:lstStyle>
            <a:lvl1pPr algn="l">
              <a:defRPr sz="1200"/>
            </a:lvl1pPr>
          </a:lstStyle>
          <a:p>
            <a:endParaRPr lang="en-US"/>
          </a:p>
        </p:txBody>
      </p:sp>
      <p:sp>
        <p:nvSpPr>
          <p:cNvPr id="3" name="Date Placeholder 2"/>
          <p:cNvSpPr>
            <a:spLocks noGrp="1"/>
          </p:cNvSpPr>
          <p:nvPr>
            <p:ph type="dt" sz="quarter" idx="1"/>
          </p:nvPr>
        </p:nvSpPr>
        <p:spPr>
          <a:xfrm>
            <a:off x="3808505" y="0"/>
            <a:ext cx="2914624" cy="495736"/>
          </a:xfrm>
          <a:prstGeom prst="rect">
            <a:avLst/>
          </a:prstGeom>
        </p:spPr>
        <p:txBody>
          <a:bodyPr vert="horz" lIns="90742" tIns="45370" rIns="90742" bIns="45370" rtlCol="0"/>
          <a:lstStyle>
            <a:lvl1pPr algn="r">
              <a:defRPr sz="1200"/>
            </a:lvl1pPr>
          </a:lstStyle>
          <a:p>
            <a:fld id="{B81B334A-189E-4FB8-B8A6-24AA4AA18BBA}" type="datetimeFigureOut">
              <a:rPr lang="en-US" smtClean="0"/>
              <a:pPr/>
              <a:t>2/23/2018</a:t>
            </a:fld>
            <a:endParaRPr lang="en-US"/>
          </a:p>
        </p:txBody>
      </p:sp>
      <p:sp>
        <p:nvSpPr>
          <p:cNvPr id="4" name="Footer Placeholder 3"/>
          <p:cNvSpPr>
            <a:spLocks noGrp="1"/>
          </p:cNvSpPr>
          <p:nvPr>
            <p:ph type="ftr" sz="quarter" idx="2"/>
          </p:nvPr>
        </p:nvSpPr>
        <p:spPr>
          <a:xfrm>
            <a:off x="2" y="9378516"/>
            <a:ext cx="2914624" cy="495736"/>
          </a:xfrm>
          <a:prstGeom prst="rect">
            <a:avLst/>
          </a:prstGeom>
        </p:spPr>
        <p:txBody>
          <a:bodyPr vert="horz" lIns="90742" tIns="45370" rIns="90742" bIns="45370" rtlCol="0" anchor="b"/>
          <a:lstStyle>
            <a:lvl1pPr algn="l">
              <a:defRPr sz="1200"/>
            </a:lvl1pPr>
          </a:lstStyle>
          <a:p>
            <a:endParaRPr lang="en-US"/>
          </a:p>
        </p:txBody>
      </p:sp>
      <p:sp>
        <p:nvSpPr>
          <p:cNvPr id="5" name="Slide Number Placeholder 4"/>
          <p:cNvSpPr>
            <a:spLocks noGrp="1"/>
          </p:cNvSpPr>
          <p:nvPr>
            <p:ph type="sldNum" sz="quarter" idx="3"/>
          </p:nvPr>
        </p:nvSpPr>
        <p:spPr>
          <a:xfrm>
            <a:off x="3808505" y="9378516"/>
            <a:ext cx="2914624" cy="495736"/>
          </a:xfrm>
          <a:prstGeom prst="rect">
            <a:avLst/>
          </a:prstGeom>
        </p:spPr>
        <p:txBody>
          <a:bodyPr vert="horz" lIns="90742" tIns="45370" rIns="90742" bIns="45370" rtlCol="0" anchor="b"/>
          <a:lstStyle>
            <a:lvl1pPr algn="r">
              <a:defRPr sz="1200"/>
            </a:lvl1pPr>
          </a:lstStyle>
          <a:p>
            <a:fld id="{E4C335F4-5954-472C-AF65-378E52847F2D}" type="slidenum">
              <a:rPr lang="en-US" smtClean="0"/>
              <a:pPr/>
              <a:t>‹#›</a:t>
            </a:fld>
            <a:endParaRPr lang="en-US"/>
          </a:p>
        </p:txBody>
      </p:sp>
    </p:spTree>
    <p:extLst>
      <p:ext uri="{BB962C8B-B14F-4D97-AF65-F5344CB8AC3E}">
        <p14:creationId xmlns:p14="http://schemas.microsoft.com/office/powerpoint/2010/main" val="3348832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5427"/>
          </a:xfrm>
          <a:prstGeom prst="rect">
            <a:avLst/>
          </a:prstGeom>
        </p:spPr>
        <p:txBody>
          <a:bodyPr vert="horz" lIns="92465" tIns="46233" rIns="92465" bIns="46233" rtlCol="0"/>
          <a:lstStyle>
            <a:lvl1pPr algn="l">
              <a:defRPr sz="1200"/>
            </a:lvl1pPr>
          </a:lstStyle>
          <a:p>
            <a:endParaRPr lang="en-US"/>
          </a:p>
        </p:txBody>
      </p:sp>
      <p:sp>
        <p:nvSpPr>
          <p:cNvPr id="3" name="Date Placeholder 2"/>
          <p:cNvSpPr>
            <a:spLocks noGrp="1"/>
          </p:cNvSpPr>
          <p:nvPr>
            <p:ph type="dt" idx="1"/>
          </p:nvPr>
        </p:nvSpPr>
        <p:spPr>
          <a:xfrm>
            <a:off x="3809080" y="1"/>
            <a:ext cx="2914015" cy="495427"/>
          </a:xfrm>
          <a:prstGeom prst="rect">
            <a:avLst/>
          </a:prstGeom>
        </p:spPr>
        <p:txBody>
          <a:bodyPr vert="horz" lIns="92465" tIns="46233" rIns="92465" bIns="46233" rtlCol="0"/>
          <a:lstStyle>
            <a:lvl1pPr algn="r">
              <a:defRPr sz="1200"/>
            </a:lvl1pPr>
          </a:lstStyle>
          <a:p>
            <a:fld id="{D6F81BE8-CA69-6343-A7C8-9BE1631228EB}" type="datetimeFigureOut">
              <a:rPr lang="en-US" smtClean="0"/>
              <a:pPr/>
              <a:t>2/23/2018</a:t>
            </a:fld>
            <a:endParaRPr lang="en-US"/>
          </a:p>
        </p:txBody>
      </p:sp>
      <p:sp>
        <p:nvSpPr>
          <p:cNvPr id="4" name="Slide Image Placeholder 3"/>
          <p:cNvSpPr>
            <a:spLocks noGrp="1" noRot="1" noChangeAspect="1"/>
          </p:cNvSpPr>
          <p:nvPr>
            <p:ph type="sldImg" idx="2"/>
          </p:nvPr>
        </p:nvSpPr>
        <p:spPr>
          <a:xfrm>
            <a:off x="400050" y="1235075"/>
            <a:ext cx="5924550" cy="3332163"/>
          </a:xfrm>
          <a:prstGeom prst="rect">
            <a:avLst/>
          </a:prstGeom>
          <a:noFill/>
          <a:ln w="12700">
            <a:solidFill>
              <a:prstClr val="black"/>
            </a:solidFill>
          </a:ln>
        </p:spPr>
        <p:txBody>
          <a:bodyPr vert="horz" lIns="92465" tIns="46233" rIns="92465" bIns="46233" rtlCol="0" anchor="ctr"/>
          <a:lstStyle/>
          <a:p>
            <a:endParaRPr lang="en-US"/>
          </a:p>
        </p:txBody>
      </p:sp>
      <p:sp>
        <p:nvSpPr>
          <p:cNvPr id="5" name="Notes Placeholder 4"/>
          <p:cNvSpPr>
            <a:spLocks noGrp="1"/>
          </p:cNvSpPr>
          <p:nvPr>
            <p:ph type="body" sz="quarter" idx="3"/>
          </p:nvPr>
        </p:nvSpPr>
        <p:spPr>
          <a:xfrm>
            <a:off x="672465" y="4751983"/>
            <a:ext cx="5379720" cy="3887986"/>
          </a:xfrm>
          <a:prstGeom prst="rect">
            <a:avLst/>
          </a:prstGeom>
        </p:spPr>
        <p:txBody>
          <a:bodyPr vert="horz" lIns="92465" tIns="46233" rIns="92465" bIns="4623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8826"/>
            <a:ext cx="2914015" cy="495426"/>
          </a:xfrm>
          <a:prstGeom prst="rect">
            <a:avLst/>
          </a:prstGeom>
        </p:spPr>
        <p:txBody>
          <a:bodyPr vert="horz" lIns="92465" tIns="46233" rIns="92465" bIns="46233" rtlCol="0" anchor="b"/>
          <a:lstStyle>
            <a:lvl1pPr algn="l">
              <a:defRPr sz="1200"/>
            </a:lvl1pPr>
          </a:lstStyle>
          <a:p>
            <a:endParaRPr lang="en-US"/>
          </a:p>
        </p:txBody>
      </p:sp>
      <p:sp>
        <p:nvSpPr>
          <p:cNvPr id="7" name="Slide Number Placeholder 6"/>
          <p:cNvSpPr>
            <a:spLocks noGrp="1"/>
          </p:cNvSpPr>
          <p:nvPr>
            <p:ph type="sldNum" sz="quarter" idx="5"/>
          </p:nvPr>
        </p:nvSpPr>
        <p:spPr>
          <a:xfrm>
            <a:off x="3809080" y="9378826"/>
            <a:ext cx="2914015" cy="495426"/>
          </a:xfrm>
          <a:prstGeom prst="rect">
            <a:avLst/>
          </a:prstGeom>
        </p:spPr>
        <p:txBody>
          <a:bodyPr vert="horz" lIns="92465" tIns="46233" rIns="92465" bIns="46233" rtlCol="0" anchor="b"/>
          <a:lstStyle>
            <a:lvl1pPr algn="r">
              <a:defRPr sz="1200"/>
            </a:lvl1pPr>
          </a:lstStyle>
          <a:p>
            <a:fld id="{DB705996-6285-7E45-8E45-0D4C5F9FD5CC}" type="slidenum">
              <a:rPr lang="en-US" smtClean="0"/>
              <a:pPr/>
              <a:t>‹#›</a:t>
            </a:fld>
            <a:endParaRPr lang="en-US"/>
          </a:p>
        </p:txBody>
      </p:sp>
    </p:spTree>
    <p:extLst>
      <p:ext uri="{BB962C8B-B14F-4D97-AF65-F5344CB8AC3E}">
        <p14:creationId xmlns:p14="http://schemas.microsoft.com/office/powerpoint/2010/main" val="136278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05996-6285-7E45-8E45-0D4C5F9FD5CC}" type="slidenum">
              <a:rPr lang="en-US" smtClean="0"/>
              <a:pPr/>
              <a:t>16</a:t>
            </a:fld>
            <a:endParaRPr lang="en-US"/>
          </a:p>
        </p:txBody>
      </p:sp>
    </p:spTree>
    <p:extLst>
      <p:ext uri="{BB962C8B-B14F-4D97-AF65-F5344CB8AC3E}">
        <p14:creationId xmlns:p14="http://schemas.microsoft.com/office/powerpoint/2010/main" val="20513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EEB98E-F584-4A51-B0E1-32AF7C88261E}" type="datetime1">
              <a:rPr lang="en-US" smtClean="0"/>
              <a:pPr/>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135049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4CCEE-443C-42C0-9FE8-57E8E50831E2}" type="datetime1">
              <a:rPr lang="en-US" smtClean="0"/>
              <a:pPr/>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19253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526AE-7544-4DDD-8F26-4EF6815D113A}" type="datetime1">
              <a:rPr lang="en-US" smtClean="0"/>
              <a:pPr/>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1762924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FB530-7586-485E-9287-B6ED1060F484}" type="datetime1">
              <a:rPr lang="en-US" smtClean="0"/>
              <a:pPr/>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204489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8B576-B97C-4D7E-B56D-5449618FE2EF}" type="datetime1">
              <a:rPr lang="en-US" smtClean="0"/>
              <a:pPr/>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196892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4A1E77-9F17-41B3-9C5F-CE58E26496E4}" type="datetime1">
              <a:rPr lang="en-US" smtClean="0"/>
              <a:pPr/>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22171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A74AB-ACA6-4A08-86FD-2FF5CC1B914C}" type="datetime1">
              <a:rPr lang="en-US" smtClean="0"/>
              <a:pPr/>
              <a:t>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193466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D580C1-19D7-4598-B187-52AAE1E732D5}" type="datetime1">
              <a:rPr lang="en-US" smtClean="0"/>
              <a:pPr/>
              <a:t>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188034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B83D8F-7DB5-487C-968A-B8573EBA1927}" type="datetime1">
              <a:rPr lang="en-US" smtClean="0"/>
              <a:pPr/>
              <a:t>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411826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8FC84-5F8B-4167-B731-191191D8D103}" type="datetime1">
              <a:rPr lang="en-US" smtClean="0"/>
              <a:pPr/>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197870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7CF6C-0D93-4E2A-8F02-CB7CCA723686}" type="datetime1">
              <a:rPr lang="en-US" smtClean="0"/>
              <a:pPr/>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DBAA6-A86F-A64B-9700-0B6BB73FB553}" type="slidenum">
              <a:rPr lang="en-US" smtClean="0"/>
              <a:pPr/>
              <a:t>‹#›</a:t>
            </a:fld>
            <a:endParaRPr lang="en-US"/>
          </a:p>
        </p:txBody>
      </p:sp>
    </p:spTree>
    <p:extLst>
      <p:ext uri="{BB962C8B-B14F-4D97-AF65-F5344CB8AC3E}">
        <p14:creationId xmlns:p14="http://schemas.microsoft.com/office/powerpoint/2010/main" val="1994320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B0328-118E-45B0-9CFF-C92E9015DF4F}" type="datetime1">
              <a:rPr lang="en-US" smtClean="0"/>
              <a:pPr/>
              <a:t>2/23/2018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DBAA6-A86F-A64B-9700-0B6BB73FB553}" type="slidenum">
              <a:rPr lang="en-US" smtClean="0"/>
              <a:pPr/>
              <a:t>‹#›</a:t>
            </a:fld>
            <a:endParaRPr lang="en-US"/>
          </a:p>
        </p:txBody>
      </p:sp>
    </p:spTree>
    <p:extLst>
      <p:ext uri="{BB962C8B-B14F-4D97-AF65-F5344CB8AC3E}">
        <p14:creationId xmlns:p14="http://schemas.microsoft.com/office/powerpoint/2010/main" val="1025202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Schoor@treasury.gov.z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73237"/>
          </a:xfrm>
        </p:spPr>
        <p:txBody>
          <a:bodyPr/>
          <a:lstStyle/>
          <a:p>
            <a:r>
              <a:rPr lang="en-US" b="1" dirty="0" smtClean="0"/>
              <a:t>Border Management Authority Bill</a:t>
            </a:r>
            <a:endParaRPr lang="en-US" b="1" dirty="0"/>
          </a:p>
        </p:txBody>
      </p:sp>
      <p:sp>
        <p:nvSpPr>
          <p:cNvPr id="3" name="Subtitle 2"/>
          <p:cNvSpPr>
            <a:spLocks noGrp="1"/>
          </p:cNvSpPr>
          <p:nvPr>
            <p:ph type="subTitle" idx="1"/>
          </p:nvPr>
        </p:nvSpPr>
        <p:spPr/>
        <p:txBody>
          <a:bodyPr/>
          <a:lstStyle/>
          <a:p>
            <a:r>
              <a:rPr lang="en-US" dirty="0" smtClean="0"/>
              <a:t>Presentation by National Treasury to the National of Council of Provinces </a:t>
            </a:r>
          </a:p>
          <a:p>
            <a:r>
              <a:rPr lang="en-US" dirty="0" smtClean="0"/>
              <a:t>20 February 2018</a:t>
            </a:r>
            <a:endParaRPr lang="en-US" dirty="0"/>
          </a:p>
        </p:txBody>
      </p:sp>
    </p:spTree>
    <p:extLst>
      <p:ext uri="{BB962C8B-B14F-4D97-AF65-F5344CB8AC3E}">
        <p14:creationId xmlns:p14="http://schemas.microsoft.com/office/powerpoint/2010/main" val="783368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360363" cy="844724"/>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ZA" dirty="0" smtClean="0"/>
              <a:t>   What is the linkage between Tax and Customs?</a:t>
            </a:r>
            <a:endParaRPr lang="en-ZA" sz="2000" dirty="0"/>
          </a:p>
        </p:txBody>
      </p:sp>
      <p:sp>
        <p:nvSpPr>
          <p:cNvPr id="7" name="Content Placeholder 2"/>
          <p:cNvSpPr txBox="1">
            <a:spLocks/>
          </p:cNvSpPr>
          <p:nvPr/>
        </p:nvSpPr>
        <p:spPr>
          <a:xfrm>
            <a:off x="346035" y="980728"/>
            <a:ext cx="11450123" cy="5400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3050" indent="-273050" algn="just">
              <a:spcBef>
                <a:spcPct val="0"/>
              </a:spcBef>
              <a:spcAft>
                <a:spcPts val="2400"/>
              </a:spcAft>
            </a:pPr>
            <a:r>
              <a:rPr lang="en-ZA" sz="2400" dirty="0" smtClean="0"/>
              <a:t>Customs collects multiple revenue streams in terms of tax and customs legislation and is integral to protecting the overall tax basis</a:t>
            </a:r>
          </a:p>
          <a:p>
            <a:pPr marL="273050" indent="-273050" algn="just">
              <a:spcBef>
                <a:spcPct val="0"/>
              </a:spcBef>
              <a:spcAft>
                <a:spcPts val="2400"/>
              </a:spcAft>
            </a:pPr>
            <a:r>
              <a:rPr lang="en-ZA" sz="2400" dirty="0" smtClean="0"/>
              <a:t>Control over VAT supply chain from VAT collections on imports (Customs &amp; Excise Division) through to VAT refunds domestically to intermediate businesses (Domestic Revenue) or on export (Domestic Revenue &amp; Customs and Excise) and ultimate collection of VAT from domestic consumers (Domestic Revenue)</a:t>
            </a:r>
          </a:p>
          <a:p>
            <a:pPr marL="273050" indent="-273050" algn="just">
              <a:spcBef>
                <a:spcPct val="0"/>
              </a:spcBef>
              <a:spcAft>
                <a:spcPts val="2400"/>
              </a:spcAft>
            </a:pPr>
            <a:r>
              <a:rPr lang="en-ZA" sz="2400" dirty="0" smtClean="0"/>
              <a:t>Management and control through common systems platforms</a:t>
            </a:r>
          </a:p>
          <a:p>
            <a:pPr marL="273050" indent="-273050" algn="just">
              <a:spcBef>
                <a:spcPct val="0"/>
              </a:spcBef>
              <a:spcAft>
                <a:spcPts val="2400"/>
              </a:spcAft>
            </a:pPr>
            <a:r>
              <a:rPr lang="en-ZA" sz="2400" dirty="0" smtClean="0"/>
              <a:t>Import and export values, including adjustments and mispricing, have both customs and tax impact</a:t>
            </a:r>
          </a:p>
          <a:p>
            <a:pPr marL="273050" indent="-273050" algn="just">
              <a:spcBef>
                <a:spcPct val="0"/>
              </a:spcBef>
              <a:spcAft>
                <a:spcPts val="2400"/>
              </a:spcAft>
            </a:pPr>
            <a:r>
              <a:rPr lang="en-ZA" sz="2400" dirty="0" smtClean="0"/>
              <a:t>Trade-based illicit financial flows require dual customs and tax oversight from revenue and goods control perspective</a:t>
            </a:r>
          </a:p>
        </p:txBody>
      </p:sp>
    </p:spTree>
    <p:extLst>
      <p:ext uri="{BB962C8B-B14F-4D97-AF65-F5344CB8AC3E}">
        <p14:creationId xmlns:p14="http://schemas.microsoft.com/office/powerpoint/2010/main" val="722881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12076386" cy="8447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ZA" dirty="0" smtClean="0"/>
              <a:t>SARS’ mandate</a:t>
            </a:r>
            <a:endParaRPr lang="en-ZA" sz="2000" dirty="0"/>
          </a:p>
        </p:txBody>
      </p:sp>
      <p:sp>
        <p:nvSpPr>
          <p:cNvPr id="7" name="Content Placeholder 2"/>
          <p:cNvSpPr txBox="1">
            <a:spLocks/>
          </p:cNvSpPr>
          <p:nvPr/>
        </p:nvSpPr>
        <p:spPr>
          <a:xfrm>
            <a:off x="346035" y="723900"/>
            <a:ext cx="11450123" cy="5657428"/>
          </a:xfrm>
          <a:prstGeom prst="rect">
            <a:avLst/>
          </a:prstGeom>
        </p:spPr>
        <p:txBody>
          <a:bodyPr vert="horz" lIns="91440" tIns="45720" rIns="91440" bIns="45720" rtlCol="0" anchor="ctr">
            <a:noAutofit/>
          </a:bodyPr>
          <a:lstStyle>
            <a:defPPr>
              <a:defRPr lang="en-US"/>
            </a:defPPr>
            <a:lvl1pPr>
              <a:spcBef>
                <a:spcPct val="0"/>
              </a:spcBef>
              <a:buNone/>
              <a:defRPr sz="4400">
                <a:latin typeface="+mj-lt"/>
                <a:ea typeface="+mj-ea"/>
                <a:cs typeface="+mj-cs"/>
              </a:defRPr>
            </a:lvl1pPr>
          </a:lstStyle>
          <a:p>
            <a:r>
              <a:rPr lang="en-ZA" sz="1800" b="1" u="sng" dirty="0"/>
              <a:t>SARS Mandate</a:t>
            </a:r>
          </a:p>
          <a:p>
            <a:r>
              <a:rPr lang="en-ZA" sz="1800" dirty="0"/>
              <a:t>To collect all revenues due, ensure optimal compliance with Tax, Customs and Excise legislation and provide a customs and excise service that will facilitate legitimate trade as well as protect our economy and society.</a:t>
            </a:r>
          </a:p>
          <a:p>
            <a:endParaRPr lang="en-ZA" sz="1800" dirty="0"/>
          </a:p>
          <a:p>
            <a:r>
              <a:rPr lang="en-ZA" sz="1800" b="1" u="sng" dirty="0"/>
              <a:t>Customs &amp; Excise Mandate</a:t>
            </a:r>
          </a:p>
          <a:p>
            <a:r>
              <a:rPr lang="en-ZA" sz="1800" dirty="0"/>
              <a:t>To be the first line of control over the movement of goods across our borders and thereby securing the country’s interests and </a:t>
            </a:r>
            <a:r>
              <a:rPr lang="en-ZA" sz="1800" dirty="0" smtClean="0"/>
              <a:t>safeguarding </a:t>
            </a:r>
            <a:r>
              <a:rPr lang="en-ZA" sz="1800" dirty="0"/>
              <a:t>revenue collection. We also ensure that all excisable goods manufactured and administered within the country are correctly accounted for and compliant with the laws of the state.</a:t>
            </a:r>
          </a:p>
          <a:p>
            <a:endParaRPr lang="en-ZA" sz="1800" dirty="0"/>
          </a:p>
          <a:p>
            <a:r>
              <a:rPr lang="en-ZA" sz="1800" b="1" u="sng" dirty="0"/>
              <a:t>Delivery Strategy</a:t>
            </a:r>
          </a:p>
          <a:p>
            <a:r>
              <a:rPr lang="en-ZA" sz="1800" b="1" dirty="0"/>
              <a:t>Facilitate Legitimate Trade -</a:t>
            </a:r>
            <a:r>
              <a:rPr lang="en-ZA" sz="1800" dirty="0"/>
              <a:t> 	</a:t>
            </a:r>
          </a:p>
          <a:p>
            <a:pPr marL="285750" indent="-285750">
              <a:buFont typeface="Arial" panose="020B0604020202020204" pitchFamily="34" charset="0"/>
              <a:buChar char="•"/>
            </a:pPr>
            <a:r>
              <a:rPr lang="en-ZA" sz="1800" dirty="0"/>
              <a:t>For compliant clients, SARS offers a swift and seamless service. For those that do not comply, we crack down hard to ensure a fair and level playing field for importers, exporters and the domestic market.</a:t>
            </a:r>
          </a:p>
          <a:p>
            <a:r>
              <a:rPr lang="en-ZA" sz="1800" b="1" dirty="0"/>
              <a:t>Collect Duties due to the Fiscus – (± </a:t>
            </a:r>
            <a:r>
              <a:rPr lang="en-ZA" sz="1800" b="1" dirty="0" smtClean="0"/>
              <a:t>R322 </a:t>
            </a:r>
            <a:r>
              <a:rPr lang="en-ZA" sz="1800" b="1" dirty="0"/>
              <a:t>Billion of total SARS Revenue Collection </a:t>
            </a:r>
            <a:r>
              <a:rPr lang="en-ZA" sz="1800" b="1" dirty="0" smtClean="0"/>
              <a:t>2016/17)</a:t>
            </a:r>
            <a:r>
              <a:rPr lang="en-ZA" sz="1800" dirty="0"/>
              <a:t>	</a:t>
            </a:r>
          </a:p>
          <a:p>
            <a:pPr marL="285750" indent="-285750">
              <a:buFont typeface="Arial" panose="020B0604020202020204" pitchFamily="34" charset="0"/>
              <a:buChar char="•"/>
            </a:pPr>
            <a:r>
              <a:rPr lang="en-ZA" sz="1800" dirty="0"/>
              <a:t>Collecting revenue from a range of duties and taxes on imported and domestically produced goods. We also administer refunds for exported goods and ensure compliance with duty suspension.</a:t>
            </a:r>
          </a:p>
          <a:p>
            <a:r>
              <a:rPr lang="en-ZA" sz="1800" b="1" dirty="0"/>
              <a:t>Protect our People, Environment and Local Industry –</a:t>
            </a:r>
          </a:p>
          <a:p>
            <a:pPr marL="285750" indent="-285750">
              <a:buFont typeface="Arial" panose="020B0604020202020204" pitchFamily="34" charset="0"/>
              <a:buChar char="•"/>
            </a:pPr>
            <a:r>
              <a:rPr lang="en-ZA" sz="1800" dirty="0"/>
              <a:t>Protecting the economy and society from unfair trade practices and dangerous, harmful as well as unsafe </a:t>
            </a:r>
            <a:r>
              <a:rPr lang="en-ZA" sz="1800" dirty="0" smtClean="0"/>
              <a:t>goods</a:t>
            </a:r>
            <a:r>
              <a:rPr lang="en-ZA" sz="1800" dirty="0"/>
              <a:t>;</a:t>
            </a:r>
            <a:r>
              <a:rPr lang="en-ZA" sz="1800" dirty="0" smtClean="0"/>
              <a:t> </a:t>
            </a:r>
            <a:r>
              <a:rPr lang="en-ZA" sz="1800" dirty="0"/>
              <a:t>preventing dangerous and unsafe goods from entering or leaving South Africa; preventing smuggling; </a:t>
            </a:r>
            <a:r>
              <a:rPr lang="en-ZA" sz="1800" dirty="0" smtClean="0"/>
              <a:t>and detecting </a:t>
            </a:r>
            <a:r>
              <a:rPr lang="en-ZA" sz="1800" dirty="0"/>
              <a:t>commercial </a:t>
            </a:r>
            <a:r>
              <a:rPr lang="en-ZA" sz="1800" dirty="0" smtClean="0"/>
              <a:t>fraud.</a:t>
            </a:r>
            <a:endParaRPr lang="en-ZA" sz="1800" dirty="0"/>
          </a:p>
          <a:p>
            <a:endParaRPr lang="en-ZA" sz="1800" dirty="0"/>
          </a:p>
        </p:txBody>
      </p:sp>
    </p:spTree>
    <p:extLst>
      <p:ext uri="{BB962C8B-B14F-4D97-AF65-F5344CB8AC3E}">
        <p14:creationId xmlns:p14="http://schemas.microsoft.com/office/powerpoint/2010/main" val="4204199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12076386" cy="844724"/>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ZA" dirty="0" smtClean="0"/>
              <a:t>SARS progress over customs administration over last 20 years </a:t>
            </a:r>
            <a:endParaRPr lang="en-ZA" sz="2000" dirty="0"/>
          </a:p>
        </p:txBody>
      </p:sp>
      <p:sp>
        <p:nvSpPr>
          <p:cNvPr id="7" name="Content Placeholder 2"/>
          <p:cNvSpPr txBox="1">
            <a:spLocks/>
          </p:cNvSpPr>
          <p:nvPr/>
        </p:nvSpPr>
        <p:spPr>
          <a:xfrm>
            <a:off x="346035" y="723900"/>
            <a:ext cx="11450123" cy="565742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3050" indent="-273050" algn="just">
              <a:spcBef>
                <a:spcPct val="0"/>
              </a:spcBef>
              <a:spcAft>
                <a:spcPts val="600"/>
              </a:spcAft>
            </a:pPr>
            <a:r>
              <a:rPr lang="en-ZA" sz="1800" dirty="0" smtClean="0"/>
              <a:t>Reduced paper</a:t>
            </a:r>
          </a:p>
          <a:p>
            <a:pPr marL="673100" lvl="1" indent="-273050" algn="just">
              <a:spcBef>
                <a:spcPct val="0"/>
              </a:spcBef>
              <a:spcAft>
                <a:spcPts val="600"/>
              </a:spcAft>
            </a:pPr>
            <a:r>
              <a:rPr lang="en-ZA" sz="1800" dirty="0" smtClean="0"/>
              <a:t>40 million pieces of paper reduced to 800 thousand</a:t>
            </a:r>
          </a:p>
          <a:p>
            <a:pPr marL="273050" indent="-273050" algn="just">
              <a:spcBef>
                <a:spcPct val="0"/>
              </a:spcBef>
              <a:spcAft>
                <a:spcPts val="600"/>
              </a:spcAft>
            </a:pPr>
            <a:r>
              <a:rPr lang="en-ZA" sz="1800" dirty="0" smtClean="0"/>
              <a:t>Move from manual to electronic:</a:t>
            </a:r>
          </a:p>
          <a:p>
            <a:pPr marL="673100" lvl="1" indent="-273050" algn="just">
              <a:spcBef>
                <a:spcPct val="0"/>
              </a:spcBef>
              <a:spcAft>
                <a:spcPts val="600"/>
              </a:spcAft>
            </a:pPr>
            <a:r>
              <a:rPr lang="en-ZA" sz="1800" dirty="0" smtClean="0"/>
              <a:t>Moved from manual and electronic receipt of declarations to &gt;6 million declarations processed electronically </a:t>
            </a:r>
          </a:p>
          <a:p>
            <a:pPr marL="273050" indent="-273050" algn="just">
              <a:spcBef>
                <a:spcPct val="0"/>
              </a:spcBef>
              <a:spcAft>
                <a:spcPts val="600"/>
              </a:spcAft>
            </a:pPr>
            <a:r>
              <a:rPr lang="en-ZA" sz="1800" dirty="0" smtClean="0"/>
              <a:t>Service delivery and trade facilitation</a:t>
            </a:r>
          </a:p>
          <a:p>
            <a:pPr marL="673100" lvl="1" indent="-273050" algn="just">
              <a:spcBef>
                <a:spcPct val="0"/>
              </a:spcBef>
              <a:spcAft>
                <a:spcPts val="600"/>
              </a:spcAft>
            </a:pPr>
            <a:r>
              <a:rPr lang="en-ZA" sz="1800" dirty="0" smtClean="0"/>
              <a:t>Real time processing response time reduced to 7 seconds on average</a:t>
            </a:r>
          </a:p>
          <a:p>
            <a:pPr marL="673100" lvl="1" indent="-273050" algn="just">
              <a:spcBef>
                <a:spcPct val="0"/>
              </a:spcBef>
              <a:spcAft>
                <a:spcPts val="600"/>
              </a:spcAft>
            </a:pPr>
            <a:r>
              <a:rPr lang="en-ZA" sz="1800" dirty="0" smtClean="0"/>
              <a:t>Number of days to import goods halved</a:t>
            </a:r>
          </a:p>
          <a:p>
            <a:pPr marL="673100" lvl="1" indent="-273050" algn="just">
              <a:spcBef>
                <a:spcPct val="0"/>
              </a:spcBef>
              <a:spcAft>
                <a:spcPts val="600"/>
              </a:spcAft>
            </a:pPr>
            <a:r>
              <a:rPr lang="en-ZA" sz="1800" dirty="0" smtClean="0"/>
              <a:t>Port throughput for imports reduced from average of 2 hours in 2006 to 89% passing through within 22 minutes</a:t>
            </a:r>
          </a:p>
          <a:p>
            <a:pPr marL="673100" lvl="1" indent="-273050" algn="just">
              <a:spcBef>
                <a:spcPct val="0"/>
              </a:spcBef>
              <a:spcAft>
                <a:spcPts val="600"/>
              </a:spcAft>
            </a:pPr>
            <a:r>
              <a:rPr lang="en-ZA" sz="1800" dirty="0"/>
              <a:t>Port throughput for </a:t>
            </a:r>
            <a:r>
              <a:rPr lang="en-ZA" sz="1800" dirty="0" smtClean="0"/>
              <a:t>exports reduced </a:t>
            </a:r>
            <a:r>
              <a:rPr lang="en-ZA" sz="1800" dirty="0"/>
              <a:t>from average of </a:t>
            </a:r>
            <a:r>
              <a:rPr lang="en-ZA" sz="1800" dirty="0" smtClean="0"/>
              <a:t>1.5 </a:t>
            </a:r>
            <a:r>
              <a:rPr lang="en-ZA" sz="1800" dirty="0"/>
              <a:t>hours in 2006 to </a:t>
            </a:r>
            <a:r>
              <a:rPr lang="en-ZA" sz="1800" dirty="0" smtClean="0"/>
              <a:t>94% </a:t>
            </a:r>
            <a:r>
              <a:rPr lang="en-ZA" sz="1800" dirty="0"/>
              <a:t>passing through within </a:t>
            </a:r>
            <a:r>
              <a:rPr lang="en-ZA" sz="1800" dirty="0" smtClean="0"/>
              <a:t>17 </a:t>
            </a:r>
            <a:r>
              <a:rPr lang="en-ZA" sz="1800" dirty="0"/>
              <a:t>minutes</a:t>
            </a:r>
          </a:p>
          <a:p>
            <a:pPr marL="273050" indent="-273050" algn="just">
              <a:spcBef>
                <a:spcPct val="0"/>
              </a:spcBef>
              <a:spcAft>
                <a:spcPts val="600"/>
              </a:spcAft>
            </a:pPr>
            <a:r>
              <a:rPr lang="en-ZA" sz="1800" dirty="0" smtClean="0"/>
              <a:t>Better risk controls:</a:t>
            </a:r>
          </a:p>
          <a:p>
            <a:pPr marL="673100" lvl="1" indent="-273050" algn="just">
              <a:spcBef>
                <a:spcPct val="0"/>
              </a:spcBef>
              <a:spcAft>
                <a:spcPts val="600"/>
              </a:spcAft>
            </a:pPr>
            <a:r>
              <a:rPr lang="en-ZA" sz="1800" dirty="0" smtClean="0"/>
              <a:t>From manual risk screening of declarations according to available capacity on or after arrival of goods to 100% automatic screening of electronic declarations in advance</a:t>
            </a:r>
          </a:p>
          <a:p>
            <a:pPr marL="273050" indent="-273050" algn="just">
              <a:spcBef>
                <a:spcPct val="0"/>
              </a:spcBef>
              <a:spcAft>
                <a:spcPts val="600"/>
              </a:spcAft>
            </a:pPr>
            <a:r>
              <a:rPr lang="en-ZA" sz="1800" dirty="0" smtClean="0"/>
              <a:t>Revenue collection:</a:t>
            </a:r>
          </a:p>
          <a:p>
            <a:pPr marL="673100" lvl="1" indent="-273050" algn="just">
              <a:spcBef>
                <a:spcPct val="0"/>
              </a:spcBef>
              <a:spcAft>
                <a:spcPts val="600"/>
              </a:spcAft>
            </a:pPr>
            <a:r>
              <a:rPr lang="en-ZA" sz="1800" dirty="0" smtClean="0"/>
              <a:t> 1994/95  = R113.8 billion (R16.4 billion collected by Customs &amp; Excise)</a:t>
            </a:r>
          </a:p>
          <a:p>
            <a:pPr marL="673100" lvl="1" indent="-273050" algn="just">
              <a:spcBef>
                <a:spcPct val="0"/>
              </a:spcBef>
              <a:spcAft>
                <a:spcPts val="600"/>
              </a:spcAft>
            </a:pPr>
            <a:r>
              <a:rPr lang="en-ZA" sz="1800" dirty="0" smtClean="0"/>
              <a:t>2015/16 = R1.0697 trillion (&gt;R300 billion collected by Customs &amp; Excise)</a:t>
            </a:r>
          </a:p>
          <a:p>
            <a:pPr marL="273050" indent="-273050" algn="just">
              <a:spcBef>
                <a:spcPct val="0"/>
              </a:spcBef>
              <a:spcAft>
                <a:spcPts val="600"/>
              </a:spcAft>
            </a:pPr>
            <a:r>
              <a:rPr lang="en-ZA" sz="1800" dirty="0" smtClean="0"/>
              <a:t>Ito World Bank logistics performance index 2016 SA is now ranked 18 of 160 countries for customs (previously 42)</a:t>
            </a:r>
          </a:p>
        </p:txBody>
      </p:sp>
    </p:spTree>
    <p:extLst>
      <p:ext uri="{BB962C8B-B14F-4D97-AF65-F5344CB8AC3E}">
        <p14:creationId xmlns:p14="http://schemas.microsoft.com/office/powerpoint/2010/main" val="722143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103"/>
            <a:ext cx="10515600" cy="1325563"/>
          </a:xfrm>
        </p:spPr>
        <p:txBody>
          <a:bodyPr/>
          <a:lstStyle/>
          <a:p>
            <a:r>
              <a:rPr lang="en-US" b="1" dirty="0" smtClean="0"/>
              <a:t>Customs </a:t>
            </a:r>
            <a:r>
              <a:rPr lang="en-US" b="1" dirty="0" err="1" smtClean="0"/>
              <a:t>modernisation</a:t>
            </a:r>
            <a:r>
              <a:rPr lang="en-US" b="1" dirty="0" smtClean="0"/>
              <a:t> reform by SARS </a:t>
            </a:r>
            <a:endParaRPr lang="en-US" b="1" dirty="0"/>
          </a:p>
        </p:txBody>
      </p:sp>
      <p:sp>
        <p:nvSpPr>
          <p:cNvPr id="3" name="Content Placeholder 2"/>
          <p:cNvSpPr>
            <a:spLocks noGrp="1"/>
          </p:cNvSpPr>
          <p:nvPr>
            <p:ph idx="1"/>
          </p:nvPr>
        </p:nvSpPr>
        <p:spPr>
          <a:xfrm>
            <a:off x="838200" y="1399943"/>
            <a:ext cx="10515600" cy="4749346"/>
          </a:xfrm>
        </p:spPr>
        <p:txBody>
          <a:bodyPr>
            <a:noAutofit/>
          </a:bodyPr>
          <a:lstStyle/>
          <a:p>
            <a:r>
              <a:rPr lang="en-US" sz="2000" dirty="0" smtClean="0"/>
              <a:t>SARS has focused for 20 years on establishing the necessary internal integration to delivery on its mandate of administering the revenue collection and the movement of goods</a:t>
            </a:r>
          </a:p>
          <a:p>
            <a:r>
              <a:rPr lang="en-US" sz="2000" dirty="0" smtClean="0"/>
              <a:t>In 2003, SARS Customs began to re-write the South African Customs legislation to</a:t>
            </a:r>
            <a:endParaRPr lang="en-ZA" sz="2000" dirty="0" smtClean="0"/>
          </a:p>
          <a:p>
            <a:pPr lvl="1"/>
            <a:r>
              <a:rPr lang="en-US" sz="2000" dirty="0" smtClean="0"/>
              <a:t>Give effect to Revised Kyoto Convention (RKC) and other binding international instruments, </a:t>
            </a:r>
            <a:endParaRPr lang="en-ZA" sz="2000" dirty="0"/>
          </a:p>
          <a:p>
            <a:pPr lvl="1"/>
            <a:r>
              <a:rPr lang="en-US" sz="2000" dirty="0" smtClean="0"/>
              <a:t>Establish a sound, clear and logical legislative framework that would enhance and “speak to” the many other legislative instruments that rely for their implementation on customs control</a:t>
            </a:r>
            <a:endParaRPr lang="en-ZA" sz="2000" dirty="0" smtClean="0"/>
          </a:p>
          <a:p>
            <a:r>
              <a:rPr lang="en-US" sz="2000" dirty="0" smtClean="0"/>
              <a:t>The </a:t>
            </a:r>
            <a:r>
              <a:rPr lang="en-US" sz="2000" dirty="0"/>
              <a:t>rewrite of the current Customs and Excise Act, 1964, was a huge task that took several years to </a:t>
            </a:r>
            <a:r>
              <a:rPr lang="en-US" sz="2000" dirty="0" smtClean="0"/>
              <a:t>complete.</a:t>
            </a:r>
          </a:p>
          <a:p>
            <a:r>
              <a:rPr lang="en-US" sz="2000" dirty="0" smtClean="0"/>
              <a:t>New </a:t>
            </a:r>
            <a:r>
              <a:rPr lang="en-US" sz="2000" dirty="0"/>
              <a:t>Customs Control Act, 2014 and Customs Duty Act, 2014, and the Customs and Excise Amendment Act, 2014  were passed by Parliament in 2013 and </a:t>
            </a:r>
            <a:r>
              <a:rPr lang="en-US" sz="2000" dirty="0" smtClean="0"/>
              <a:t>assented to in </a:t>
            </a:r>
            <a:r>
              <a:rPr lang="en-US" sz="2000" dirty="0"/>
              <a:t>July 2014 </a:t>
            </a:r>
          </a:p>
          <a:p>
            <a:pPr lvl="1"/>
            <a:r>
              <a:rPr lang="en-US" sz="1600" dirty="0"/>
              <a:t>These Acts will only come into effect when preparations are completed, on a date yet to be determined by the President</a:t>
            </a:r>
            <a:endParaRPr lang="en-ZA" sz="2000" dirty="0"/>
          </a:p>
          <a:p>
            <a:endParaRPr lang="en-ZA" sz="2000"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13</a:t>
            </a:fld>
            <a:endParaRPr lang="en-US"/>
          </a:p>
        </p:txBody>
      </p:sp>
    </p:spTree>
    <p:extLst>
      <p:ext uri="{BB962C8B-B14F-4D97-AF65-F5344CB8AC3E}">
        <p14:creationId xmlns:p14="http://schemas.microsoft.com/office/powerpoint/2010/main" val="2141631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87100" cy="1325563"/>
          </a:xfrm>
        </p:spPr>
        <p:txBody>
          <a:bodyPr/>
          <a:lstStyle/>
          <a:p>
            <a:r>
              <a:rPr lang="en-US" b="1" dirty="0" smtClean="0"/>
              <a:t> SARS preparations on new Customs Acts</a:t>
            </a:r>
            <a:endParaRPr lang="en-US" b="1" strike="sngStrike" dirty="0"/>
          </a:p>
        </p:txBody>
      </p:sp>
      <p:sp>
        <p:nvSpPr>
          <p:cNvPr id="3" name="Content Placeholder 2"/>
          <p:cNvSpPr>
            <a:spLocks noGrp="1"/>
          </p:cNvSpPr>
          <p:nvPr>
            <p:ph idx="1"/>
          </p:nvPr>
        </p:nvSpPr>
        <p:spPr>
          <a:xfrm>
            <a:off x="838200" y="1497724"/>
            <a:ext cx="10515600" cy="4679239"/>
          </a:xfrm>
        </p:spPr>
        <p:txBody>
          <a:bodyPr>
            <a:normAutofit fontScale="85000" lnSpcReduction="20000"/>
          </a:bodyPr>
          <a:lstStyle/>
          <a:p>
            <a:r>
              <a:rPr lang="en-US" sz="2400" dirty="0" smtClean="0"/>
              <a:t>SARS is currently preparing for the implementation of the new Customs Acts</a:t>
            </a:r>
          </a:p>
          <a:p>
            <a:r>
              <a:rPr lang="en-US" sz="2400" dirty="0" smtClean="0"/>
              <a:t>Main attention is currently on extensive systems development required to further enhance and </a:t>
            </a:r>
            <a:r>
              <a:rPr lang="en-US" sz="2400" dirty="0" err="1" smtClean="0"/>
              <a:t>modernise</a:t>
            </a:r>
            <a:r>
              <a:rPr lang="en-US" sz="2400" dirty="0" smtClean="0"/>
              <a:t> current platforms, divided into three broad work streams-</a:t>
            </a:r>
          </a:p>
          <a:p>
            <a:pPr lvl="1"/>
            <a:r>
              <a:rPr lang="en-US" dirty="0" smtClean="0"/>
              <a:t>New automated Registration, Licensing and Accreditation system</a:t>
            </a:r>
          </a:p>
          <a:p>
            <a:pPr lvl="1"/>
            <a:r>
              <a:rPr lang="en-US" dirty="0" smtClean="0"/>
              <a:t>Advance and Arrival Reporting of conveyances and goods</a:t>
            </a:r>
          </a:p>
          <a:p>
            <a:pPr lvl="1"/>
            <a:r>
              <a:rPr lang="en-US" dirty="0" smtClean="0"/>
              <a:t>Enhanced automated and </a:t>
            </a:r>
            <a:r>
              <a:rPr lang="en-US" dirty="0" err="1" smtClean="0"/>
              <a:t>modernised</a:t>
            </a:r>
            <a:r>
              <a:rPr lang="en-US" dirty="0" smtClean="0"/>
              <a:t> customs declaration system</a:t>
            </a:r>
          </a:p>
          <a:p>
            <a:r>
              <a:rPr lang="en-ZA" sz="2400" dirty="0" smtClean="0"/>
              <a:t>These </a:t>
            </a:r>
            <a:r>
              <a:rPr lang="en-ZA" sz="2400" dirty="0"/>
              <a:t>areas </a:t>
            </a:r>
            <a:r>
              <a:rPr lang="en-ZA" sz="2400" dirty="0" smtClean="0"/>
              <a:t>have been further </a:t>
            </a:r>
            <a:r>
              <a:rPr lang="en-ZA" sz="2400" dirty="0"/>
              <a:t>broken down into sub-phases </a:t>
            </a:r>
            <a:r>
              <a:rPr lang="en-ZA" sz="2400" dirty="0" smtClean="0"/>
              <a:t>to be </a:t>
            </a:r>
            <a:r>
              <a:rPr lang="en-ZA" sz="2400" dirty="0"/>
              <a:t>implemented over an 8 year </a:t>
            </a:r>
            <a:r>
              <a:rPr lang="en-ZA" sz="2400" dirty="0" smtClean="0"/>
              <a:t>period</a:t>
            </a:r>
          </a:p>
          <a:p>
            <a:r>
              <a:rPr lang="en-ZA" sz="2400" dirty="0" smtClean="0"/>
              <a:t>The </a:t>
            </a:r>
            <a:r>
              <a:rPr lang="en-ZA" sz="2400" dirty="0"/>
              <a:t>first </a:t>
            </a:r>
            <a:r>
              <a:rPr lang="en-ZA" sz="2400" dirty="0" smtClean="0"/>
              <a:t>release, scheduled </a:t>
            </a:r>
            <a:r>
              <a:rPr lang="en-ZA" sz="2400" dirty="0"/>
              <a:t>for April </a:t>
            </a:r>
            <a:r>
              <a:rPr lang="en-ZA" sz="2400" dirty="0" smtClean="0"/>
              <a:t>2018, is aimed at introducing </a:t>
            </a:r>
            <a:r>
              <a:rPr lang="en-ZA" sz="2400" dirty="0"/>
              <a:t>integrated supply chain management with automated accounting of all goods imported or </a:t>
            </a:r>
            <a:r>
              <a:rPr lang="en-ZA" sz="2400" dirty="0" smtClean="0"/>
              <a:t>exported and reconciliation </a:t>
            </a:r>
            <a:r>
              <a:rPr lang="en-ZA" sz="2400" dirty="0"/>
              <a:t>with customs </a:t>
            </a:r>
            <a:r>
              <a:rPr lang="en-ZA" sz="2400" dirty="0" smtClean="0"/>
              <a:t>declarations</a:t>
            </a:r>
          </a:p>
          <a:p>
            <a:r>
              <a:rPr lang="en-ZA" sz="2400" dirty="0" smtClean="0"/>
              <a:t>Also within </a:t>
            </a:r>
            <a:r>
              <a:rPr lang="en-ZA" sz="2400" dirty="0"/>
              <a:t>2018, </a:t>
            </a:r>
            <a:r>
              <a:rPr lang="en-ZA" sz="2400" dirty="0" smtClean="0"/>
              <a:t>Customs </a:t>
            </a:r>
            <a:r>
              <a:rPr lang="en-ZA" sz="2400" dirty="0"/>
              <a:t>Risk systems and case workflows will </a:t>
            </a:r>
            <a:r>
              <a:rPr lang="en-ZA" sz="2400" dirty="0" smtClean="0"/>
              <a:t>be further enhanced to support </a:t>
            </a:r>
            <a:r>
              <a:rPr lang="en-ZA" sz="2400" dirty="0"/>
              <a:t>the implementation of the new Acts, and the first new declaration types will also see </a:t>
            </a:r>
            <a:r>
              <a:rPr lang="en-ZA" sz="2400" dirty="0" smtClean="0"/>
              <a:t>implementation</a:t>
            </a:r>
          </a:p>
          <a:p>
            <a:r>
              <a:rPr lang="en-ZA" sz="2400" dirty="0" smtClean="0"/>
              <a:t>From February </a:t>
            </a:r>
            <a:r>
              <a:rPr lang="en-ZA" sz="2400" dirty="0"/>
              <a:t>2019, the first phase of Registration and Licensing will be implemented, with provision for full automated processing, on-line application, a variety of new client types and a single view of the client across SARS products.</a:t>
            </a: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14</a:t>
            </a:fld>
            <a:endParaRPr lang="en-US"/>
          </a:p>
        </p:txBody>
      </p:sp>
    </p:spTree>
    <p:extLst>
      <p:ext uri="{BB962C8B-B14F-4D97-AF65-F5344CB8AC3E}">
        <p14:creationId xmlns:p14="http://schemas.microsoft.com/office/powerpoint/2010/main" val="2139407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How does BMA take into account Davis Tax Committee and other recommendations?</a:t>
            </a:r>
            <a:endParaRPr lang="en-US" sz="3200" b="1" strike="sngStrike" dirty="0"/>
          </a:p>
        </p:txBody>
      </p:sp>
      <p:sp>
        <p:nvSpPr>
          <p:cNvPr id="3" name="Content Placeholder 2"/>
          <p:cNvSpPr>
            <a:spLocks noGrp="1"/>
          </p:cNvSpPr>
          <p:nvPr>
            <p:ph idx="1"/>
          </p:nvPr>
        </p:nvSpPr>
        <p:spPr>
          <a:xfrm>
            <a:off x="838200" y="1536700"/>
            <a:ext cx="10515600" cy="4991100"/>
          </a:xfrm>
        </p:spPr>
        <p:txBody>
          <a:bodyPr>
            <a:normAutofit/>
          </a:bodyPr>
          <a:lstStyle/>
          <a:p>
            <a:r>
              <a:rPr lang="en-US" sz="2200" dirty="0" smtClean="0"/>
              <a:t>It </a:t>
            </a:r>
            <a:r>
              <a:rPr lang="en-US" sz="2200" dirty="0"/>
              <a:t>is important that the BMA documents clearly outline how the recommendations of the DTC are taken into account? </a:t>
            </a:r>
          </a:p>
          <a:p>
            <a:pPr lvl="1"/>
            <a:r>
              <a:rPr lang="en-US" sz="2200" dirty="0"/>
              <a:t>DTC recommends the powers of SARS and BMA be kept separate (BMA not to be assigned current powers of SARS with regard to revenue, collection and control of goods)</a:t>
            </a:r>
          </a:p>
          <a:p>
            <a:pPr lvl="1"/>
            <a:r>
              <a:rPr lang="en-US" sz="2200" dirty="0"/>
              <a:t>DTC recommends that the BMA “should focus on more on other issues at ports of entry, </a:t>
            </a:r>
            <a:r>
              <a:rPr lang="en-US" sz="2200" dirty="0" err="1"/>
              <a:t>eg</a:t>
            </a:r>
            <a:r>
              <a:rPr lang="en-US" sz="2200" dirty="0"/>
              <a:t> illegal immigration and human trafficking”</a:t>
            </a:r>
          </a:p>
          <a:p>
            <a:r>
              <a:rPr lang="en-US" sz="2200" dirty="0"/>
              <a:t>It is also important for BMA documents to spell out </a:t>
            </a:r>
            <a:r>
              <a:rPr lang="en-US" sz="2200" dirty="0" smtClean="0"/>
              <a:t>whether it will  deviate </a:t>
            </a:r>
            <a:r>
              <a:rPr lang="en-US" sz="2200" dirty="0"/>
              <a:t>from the Katz Commission recommendations made 20 years ago?</a:t>
            </a:r>
          </a:p>
          <a:p>
            <a:r>
              <a:rPr lang="en-US" sz="2200" dirty="0"/>
              <a:t>How does BMA take into account the SEIS study and the GTAC report?</a:t>
            </a:r>
          </a:p>
          <a:p>
            <a:pPr lvl="1"/>
            <a:r>
              <a:rPr lang="en-US" sz="2200" dirty="0"/>
              <a:t>An approach involving mandatory coordination and integration of operations and systems is less costly, quicker to implement, provide quicker results and also supported by SEIS study, than one involving the dismantling and re-integration of existing institutions</a:t>
            </a:r>
          </a:p>
          <a:p>
            <a:pPr marL="0" indent="0">
              <a:buNone/>
            </a:pPr>
            <a:endParaRPr lang="en-US"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15</a:t>
            </a:fld>
            <a:endParaRPr lang="en-US"/>
          </a:p>
        </p:txBody>
      </p:sp>
    </p:spTree>
    <p:extLst>
      <p:ext uri="{BB962C8B-B14F-4D97-AF65-F5344CB8AC3E}">
        <p14:creationId xmlns:p14="http://schemas.microsoft.com/office/powerpoint/2010/main" val="1809487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does an integrated approach mean? </a:t>
            </a:r>
          </a:p>
        </p:txBody>
      </p:sp>
      <p:sp>
        <p:nvSpPr>
          <p:cNvPr id="3" name="Content Placeholder 2"/>
          <p:cNvSpPr>
            <a:spLocks noGrp="1"/>
          </p:cNvSpPr>
          <p:nvPr>
            <p:ph idx="1"/>
          </p:nvPr>
        </p:nvSpPr>
        <p:spPr/>
        <p:txBody>
          <a:bodyPr>
            <a:normAutofit fontScale="47500" lnSpcReduction="20000"/>
          </a:bodyPr>
          <a:lstStyle/>
          <a:p>
            <a:r>
              <a:rPr lang="en-US" sz="3600" dirty="0"/>
              <a:t>An integrated approach can mean different things</a:t>
            </a:r>
          </a:p>
          <a:p>
            <a:r>
              <a:rPr lang="en-US" sz="3600" dirty="0"/>
              <a:t>It should at least mean </a:t>
            </a:r>
            <a:r>
              <a:rPr lang="en-US" sz="3600" dirty="0" smtClean="0"/>
              <a:t>integrated </a:t>
            </a:r>
            <a:r>
              <a:rPr lang="en-US" sz="3600" dirty="0"/>
              <a:t>operations and seamless operations at our borders</a:t>
            </a:r>
          </a:p>
          <a:p>
            <a:r>
              <a:rPr lang="en-US" sz="3600" dirty="0"/>
              <a:t>Integration should require relevant organs of state to integrate SYSTEMS and OPERATIONAL PLATFORMS</a:t>
            </a:r>
          </a:p>
          <a:p>
            <a:pPr lvl="1"/>
            <a:r>
              <a:rPr lang="en-US" sz="3600" dirty="0"/>
              <a:t>via interlinked, seamless and cohesive systems and workflows aimed at eliminating duplication and redundancies and </a:t>
            </a:r>
            <a:r>
              <a:rPr lang="en-US" sz="3600" dirty="0" err="1"/>
              <a:t>optimising</a:t>
            </a:r>
            <a:r>
              <a:rPr lang="en-US" sz="3600" dirty="0"/>
              <a:t> activities</a:t>
            </a:r>
          </a:p>
          <a:p>
            <a:pPr lvl="1"/>
            <a:r>
              <a:rPr lang="en-US" sz="3600" dirty="0"/>
              <a:t>Sharing of appropriate information</a:t>
            </a:r>
          </a:p>
          <a:p>
            <a:pPr marL="914400" lvl="2" indent="0">
              <a:buNone/>
            </a:pPr>
            <a:r>
              <a:rPr lang="en-US" sz="3600" strike="sngStrike" dirty="0"/>
              <a:t> </a:t>
            </a:r>
            <a:endParaRPr lang="en-US" sz="3600" dirty="0" smtClean="0"/>
          </a:p>
          <a:p>
            <a:r>
              <a:rPr lang="en-US" sz="3600" dirty="0" smtClean="0"/>
              <a:t>Should </a:t>
            </a:r>
            <a:r>
              <a:rPr lang="en-US" sz="3600" dirty="0"/>
              <a:t>it mean integrated institutions?</a:t>
            </a:r>
          </a:p>
          <a:p>
            <a:pPr lvl="1"/>
            <a:r>
              <a:rPr lang="en-US" sz="3600" dirty="0"/>
              <a:t>This is not possible in some cases, for example, the BMA cannot constitutionally incorporate the functions of the SANDF. </a:t>
            </a:r>
          </a:p>
          <a:p>
            <a:pPr lvl="1"/>
            <a:r>
              <a:rPr lang="en-US" sz="3600" dirty="0"/>
              <a:t>Should SARS be required to split customs function, with the BMA taking over processing environments that are dedicated for goods only?</a:t>
            </a:r>
          </a:p>
          <a:p>
            <a:r>
              <a:rPr lang="en-US" sz="3600" dirty="0"/>
              <a:t>How wide should the ambit of BMA be?</a:t>
            </a:r>
          </a:p>
          <a:p>
            <a:pPr lvl="1"/>
            <a:r>
              <a:rPr lang="en-US" sz="3600" dirty="0"/>
              <a:t>Will BMA cover customs passenger halls in airports where people with their luggage come out?</a:t>
            </a:r>
          </a:p>
          <a:p>
            <a:pPr lvl="1"/>
            <a:r>
              <a:rPr lang="en-US" sz="3600" dirty="0"/>
              <a:t>Will BMA deal with customs commercial cargo processing areas at ports that handle containers, cars, oil </a:t>
            </a:r>
            <a:r>
              <a:rPr lang="en-US" sz="3600" dirty="0" err="1"/>
              <a:t>etc</a:t>
            </a:r>
            <a:r>
              <a:rPr lang="en-US" sz="3600" dirty="0"/>
              <a:t>, as well?</a:t>
            </a:r>
          </a:p>
          <a:p>
            <a:pPr marL="0" indent="0">
              <a:buNone/>
            </a:pPr>
            <a:endParaRPr lang="en-US" strike="sngStrike"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16</a:t>
            </a:fld>
            <a:endParaRPr lang="en-US"/>
          </a:p>
        </p:txBody>
      </p:sp>
    </p:spTree>
    <p:extLst>
      <p:ext uri="{BB962C8B-B14F-4D97-AF65-F5344CB8AC3E}">
        <p14:creationId xmlns:p14="http://schemas.microsoft.com/office/powerpoint/2010/main" val="1289180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SARS approach to customs/excise operations</a:t>
            </a:r>
            <a:endParaRPr lang="en-US" dirty="0"/>
          </a:p>
        </p:txBody>
      </p:sp>
      <p:sp>
        <p:nvSpPr>
          <p:cNvPr id="3" name="Content Placeholder 2"/>
          <p:cNvSpPr>
            <a:spLocks noGrp="1"/>
          </p:cNvSpPr>
          <p:nvPr>
            <p:ph idx="1"/>
          </p:nvPr>
        </p:nvSpPr>
        <p:spPr>
          <a:xfrm>
            <a:off x="838200" y="1690687"/>
            <a:ext cx="10515600" cy="4954811"/>
          </a:xfrm>
        </p:spPr>
        <p:txBody>
          <a:bodyPr>
            <a:normAutofit fontScale="62500" lnSpcReduction="20000"/>
          </a:bodyPr>
          <a:lstStyle/>
          <a:p>
            <a:r>
              <a:rPr lang="en-US" sz="3200" dirty="0" smtClean="0"/>
              <a:t>SARS believes that revenue and customs operational value chain must remain intact, any break in this chain will introduce significant risks</a:t>
            </a:r>
          </a:p>
          <a:p>
            <a:r>
              <a:rPr lang="en-US" sz="3200" dirty="0" smtClean="0"/>
              <a:t>The revenue collection function of customs cannot be separated from the administration function, because SARS needs the following -</a:t>
            </a:r>
          </a:p>
          <a:p>
            <a:pPr lvl="1"/>
            <a:r>
              <a:rPr lang="en-US" sz="3200" dirty="0" smtClean="0"/>
              <a:t>Nature of the goods to do the correct tariff classification</a:t>
            </a:r>
          </a:p>
          <a:p>
            <a:pPr lvl="1"/>
            <a:r>
              <a:rPr lang="en-US" sz="3200" dirty="0" smtClean="0"/>
              <a:t>Type of goods to place the correct value on it to calculate the  duty</a:t>
            </a:r>
          </a:p>
          <a:p>
            <a:pPr lvl="1"/>
            <a:r>
              <a:rPr lang="en-US" sz="3200" dirty="0" smtClean="0"/>
              <a:t>Origin of the goods to determine correct tariff in terms of international trade agreements</a:t>
            </a:r>
          </a:p>
          <a:p>
            <a:r>
              <a:rPr lang="en-US" sz="3200" dirty="0" smtClean="0"/>
              <a:t>SARS needs to be able to control goods to validate risk or potentially detain/seize goods if required, for example liens for debt</a:t>
            </a:r>
          </a:p>
          <a:p>
            <a:r>
              <a:rPr lang="en-US" sz="3200" dirty="0" smtClean="0"/>
              <a:t>SARS deals with the movement of goods and the persons moving such goods, both at and away from ports of Cargo processing environments are generally separate from people processing environments, and goods brought as accompanied luggage is relatively small</a:t>
            </a:r>
          </a:p>
          <a:p>
            <a:pPr lvl="1"/>
            <a:r>
              <a:rPr lang="en-US" sz="3200" dirty="0" smtClean="0"/>
              <a:t>Different players at different ports, and for different purposes</a:t>
            </a:r>
          </a:p>
          <a:p>
            <a:r>
              <a:rPr lang="en-US" sz="3200" dirty="0" smtClean="0"/>
              <a:t>Currently there is co-ordination between different players, but it is not legislatively mandatory (though the Constitution generally requires organs of state to cooperate, collaborate and coordinate)</a:t>
            </a:r>
          </a:p>
          <a:p>
            <a:r>
              <a:rPr lang="en-US" sz="3200" dirty="0" smtClean="0"/>
              <a:t>BMA Bill will</a:t>
            </a:r>
            <a:r>
              <a:rPr lang="en-US" sz="3200" dirty="0" smtClean="0">
                <a:solidFill>
                  <a:srgbClr val="FF0000"/>
                </a:solidFill>
              </a:rPr>
              <a:t> </a:t>
            </a:r>
            <a:r>
              <a:rPr lang="en-US" sz="3200" dirty="0" smtClean="0"/>
              <a:t>make co-ordination/integration mandatory at </a:t>
            </a:r>
            <a:r>
              <a:rPr lang="en-US" sz="3200" dirty="0"/>
              <a:t>o</a:t>
            </a:r>
            <a:r>
              <a:rPr lang="en-US" sz="3200" dirty="0" smtClean="0"/>
              <a:t>ur borders</a:t>
            </a:r>
          </a:p>
          <a:p>
            <a:endParaRPr lang="en-US"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17</a:t>
            </a:fld>
            <a:endParaRPr lang="en-US"/>
          </a:p>
        </p:txBody>
      </p:sp>
    </p:spTree>
    <p:extLst>
      <p:ext uri="{BB962C8B-B14F-4D97-AF65-F5344CB8AC3E}">
        <p14:creationId xmlns:p14="http://schemas.microsoft.com/office/powerpoint/2010/main" val="1906831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178" y="175934"/>
            <a:ext cx="10515600" cy="769992"/>
          </a:xfrm>
        </p:spPr>
        <p:txBody>
          <a:bodyPr>
            <a:normAutofit/>
          </a:bodyPr>
          <a:lstStyle/>
          <a:p>
            <a:r>
              <a:rPr lang="en-US" dirty="0" smtClean="0"/>
              <a:t>Structured border coordination is in place</a:t>
            </a:r>
            <a:endParaRPr lang="en-US" dirty="0"/>
          </a:p>
        </p:txBody>
      </p:sp>
      <p:sp>
        <p:nvSpPr>
          <p:cNvPr id="3" name="Content Placeholder 2"/>
          <p:cNvSpPr>
            <a:spLocks noGrp="1"/>
          </p:cNvSpPr>
          <p:nvPr>
            <p:ph idx="1"/>
          </p:nvPr>
        </p:nvSpPr>
        <p:spPr>
          <a:xfrm>
            <a:off x="220717" y="945926"/>
            <a:ext cx="11650717" cy="5707122"/>
          </a:xfrm>
        </p:spPr>
        <p:txBody>
          <a:bodyPr>
            <a:noAutofit/>
          </a:bodyPr>
          <a:lstStyle/>
          <a:p>
            <a:r>
              <a:rPr lang="en-US" sz="2000" dirty="0"/>
              <a:t>Current co-ordination mechanisms </a:t>
            </a:r>
            <a:r>
              <a:rPr lang="en-US" sz="2000" dirty="0" smtClean="0"/>
              <a:t>between </a:t>
            </a:r>
            <a:r>
              <a:rPr lang="en-US" sz="2000" dirty="0"/>
              <a:t>SARS, DHA and other </a:t>
            </a:r>
            <a:r>
              <a:rPr lang="en-US" sz="2000" dirty="0" smtClean="0"/>
              <a:t>departments/entities </a:t>
            </a:r>
            <a:r>
              <a:rPr lang="en-US" sz="2000" dirty="0"/>
              <a:t>has evolved over last 20 </a:t>
            </a:r>
            <a:r>
              <a:rPr lang="en-US" sz="2000" dirty="0" smtClean="0"/>
              <a:t>years</a:t>
            </a:r>
          </a:p>
          <a:p>
            <a:r>
              <a:rPr lang="en-ZA" sz="2000" dirty="0"/>
              <a:t>Not explicitly legislated for, but all players aware of the need to co-ordinated and work together at border posts (and border lines</a:t>
            </a:r>
            <a:r>
              <a:rPr lang="en-ZA" sz="2000" dirty="0" smtClean="0"/>
              <a:t>)</a:t>
            </a:r>
          </a:p>
          <a:p>
            <a:pPr marL="0" indent="0">
              <a:buNone/>
            </a:pPr>
            <a:endParaRPr lang="en-ZA" sz="2000" b="1" dirty="0"/>
          </a:p>
          <a:p>
            <a:pPr marL="0" indent="0">
              <a:buNone/>
            </a:pPr>
            <a:r>
              <a:rPr lang="en-ZA" sz="2000" b="1" dirty="0" smtClean="0"/>
              <a:t>History:</a:t>
            </a:r>
          </a:p>
          <a:p>
            <a:pPr>
              <a:lnSpc>
                <a:spcPct val="100000"/>
              </a:lnSpc>
              <a:spcBef>
                <a:spcPts val="0"/>
              </a:spcBef>
            </a:pPr>
            <a:r>
              <a:rPr lang="en-ZA" sz="2000" dirty="0" smtClean="0"/>
              <a:t>Border </a:t>
            </a:r>
            <a:r>
              <a:rPr lang="en-ZA" sz="2000" dirty="0"/>
              <a:t>Affairs Coordinating Committee (BACC</a:t>
            </a:r>
            <a:r>
              <a:rPr lang="en-ZA" sz="2000" dirty="0" smtClean="0"/>
              <a:t>), 1996  - SAPS;</a:t>
            </a:r>
            <a:endParaRPr lang="en-ZA" sz="2000" dirty="0"/>
          </a:p>
          <a:p>
            <a:pPr>
              <a:lnSpc>
                <a:spcPct val="100000"/>
              </a:lnSpc>
              <a:spcBef>
                <a:spcPts val="0"/>
              </a:spcBef>
            </a:pPr>
            <a:r>
              <a:rPr lang="en-ZA" sz="2000" dirty="0" smtClean="0"/>
              <a:t>National </a:t>
            </a:r>
            <a:r>
              <a:rPr lang="en-ZA" sz="2000" dirty="0"/>
              <a:t>Inter-Departmental Structure (NIDS) </a:t>
            </a:r>
            <a:r>
              <a:rPr lang="en-ZA" sz="2000" dirty="0" smtClean="0"/>
              <a:t>, 1997 - SAPS. Primarily focused on </a:t>
            </a:r>
            <a:r>
              <a:rPr lang="en-ZA" sz="2000" dirty="0"/>
              <a:t>supporting </a:t>
            </a:r>
            <a:r>
              <a:rPr lang="en-ZA" sz="2000" dirty="0" smtClean="0"/>
              <a:t>National </a:t>
            </a:r>
            <a:r>
              <a:rPr lang="en-ZA" sz="2000" dirty="0"/>
              <a:t>Crime Prevention Strategy with a particular focus on transnational crime, border control and Ports of Entry</a:t>
            </a:r>
            <a:endParaRPr lang="en-ZA" sz="2000" dirty="0" smtClean="0"/>
          </a:p>
          <a:p>
            <a:pPr>
              <a:lnSpc>
                <a:spcPct val="100000"/>
              </a:lnSpc>
              <a:spcBef>
                <a:spcPts val="0"/>
              </a:spcBef>
            </a:pPr>
            <a:r>
              <a:rPr lang="en-ZA" sz="2000" dirty="0" smtClean="0"/>
              <a:t>Border </a:t>
            </a:r>
            <a:r>
              <a:rPr lang="en-ZA" sz="2000" dirty="0"/>
              <a:t>Control Operational Coordinating Committee (BCOCC</a:t>
            </a:r>
            <a:r>
              <a:rPr lang="en-ZA" sz="2000" dirty="0" smtClean="0"/>
              <a:t>), 2001 - SAPS (2001-2004), DHA  (2004-2006); SARS (2007-2014); DHA (2014-present). Primary focus </a:t>
            </a:r>
            <a:r>
              <a:rPr lang="en-ZA" sz="2000" dirty="0"/>
              <a:t>to provide  co-ordination support to all organs of state operating at the </a:t>
            </a:r>
            <a:r>
              <a:rPr lang="en-ZA" sz="2000" dirty="0" smtClean="0"/>
              <a:t>border and facilitating </a:t>
            </a:r>
            <a:r>
              <a:rPr lang="en-ZA" sz="2000" dirty="0"/>
              <a:t>inter-agency </a:t>
            </a:r>
            <a:r>
              <a:rPr lang="en-ZA" sz="2000" dirty="0" smtClean="0"/>
              <a:t>cooperation on border management matters; and</a:t>
            </a:r>
            <a:endParaRPr lang="en-ZA" sz="2000" dirty="0"/>
          </a:p>
          <a:p>
            <a:pPr>
              <a:lnSpc>
                <a:spcPct val="100000"/>
              </a:lnSpc>
              <a:spcBef>
                <a:spcPts val="0"/>
              </a:spcBef>
            </a:pPr>
            <a:r>
              <a:rPr lang="en-ZA" sz="2000" dirty="0" smtClean="0"/>
              <a:t>Inter-Agency </a:t>
            </a:r>
            <a:r>
              <a:rPr lang="en-ZA" sz="2000" dirty="0"/>
              <a:t>Clearing Forum (</a:t>
            </a:r>
            <a:r>
              <a:rPr lang="en-ZA" sz="2000" dirty="0" smtClean="0"/>
              <a:t>IACF), 2010 - Initially co-chaired by DHA and SARS, currently chaired by DHA. Primary focus was on FIFA 210 Soccer World Cup preparations, but structure retained as an oversight and consultation mechanism</a:t>
            </a:r>
            <a:endParaRPr lang="en-ZA" sz="2000"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18</a:t>
            </a:fld>
            <a:endParaRPr lang="en-US"/>
          </a:p>
        </p:txBody>
      </p:sp>
    </p:spTree>
    <p:extLst>
      <p:ext uri="{BB962C8B-B14F-4D97-AF65-F5344CB8AC3E}">
        <p14:creationId xmlns:p14="http://schemas.microsoft.com/office/powerpoint/2010/main" val="2118897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178" y="175934"/>
            <a:ext cx="10515600" cy="769992"/>
          </a:xfrm>
        </p:spPr>
        <p:txBody>
          <a:bodyPr/>
          <a:lstStyle/>
          <a:p>
            <a:r>
              <a:rPr lang="en-US" dirty="0" smtClean="0"/>
              <a:t>Structured border coordination (</a:t>
            </a:r>
            <a:r>
              <a:rPr lang="en-US" dirty="0" err="1" smtClean="0"/>
              <a:t>cont</a:t>
            </a:r>
            <a:r>
              <a:rPr lang="en-US" dirty="0" smtClean="0"/>
              <a:t>)</a:t>
            </a:r>
            <a:endParaRPr lang="en-US" dirty="0"/>
          </a:p>
        </p:txBody>
      </p:sp>
      <p:sp>
        <p:nvSpPr>
          <p:cNvPr id="3" name="Content Placeholder 2"/>
          <p:cNvSpPr>
            <a:spLocks noGrp="1"/>
          </p:cNvSpPr>
          <p:nvPr>
            <p:ph idx="1"/>
          </p:nvPr>
        </p:nvSpPr>
        <p:spPr>
          <a:xfrm>
            <a:off x="220717" y="945926"/>
            <a:ext cx="11650717" cy="5707122"/>
          </a:xfrm>
        </p:spPr>
        <p:txBody>
          <a:bodyPr>
            <a:noAutofit/>
          </a:bodyPr>
          <a:lstStyle/>
          <a:p>
            <a:pPr marL="0" indent="0">
              <a:buNone/>
            </a:pPr>
            <a:r>
              <a:rPr lang="en-ZA" sz="2400" b="1" dirty="0" smtClean="0"/>
              <a:t>Approach:</a:t>
            </a:r>
          </a:p>
          <a:p>
            <a:pPr>
              <a:lnSpc>
                <a:spcPct val="100000"/>
              </a:lnSpc>
              <a:spcBef>
                <a:spcPts val="0"/>
              </a:spcBef>
            </a:pPr>
            <a:r>
              <a:rPr lang="en-ZA" sz="2400" dirty="0" smtClean="0"/>
              <a:t>Border </a:t>
            </a:r>
            <a:r>
              <a:rPr lang="en-ZA" sz="2400" dirty="0"/>
              <a:t>management activities </a:t>
            </a:r>
            <a:r>
              <a:rPr lang="en-ZA" sz="2400" dirty="0" smtClean="0"/>
              <a:t>co-ordinated </a:t>
            </a:r>
            <a:r>
              <a:rPr lang="en-ZA" sz="2400" dirty="0"/>
              <a:t>on a </a:t>
            </a:r>
            <a:r>
              <a:rPr lang="en-ZA" sz="2400" dirty="0" smtClean="0"/>
              <a:t>non-statutory basis, but under </a:t>
            </a:r>
            <a:r>
              <a:rPr lang="en-ZA" sz="2400" dirty="0"/>
              <a:t>the principles of Cooperative Government in Chapter 3 of the </a:t>
            </a:r>
            <a:r>
              <a:rPr lang="en-ZA" sz="2400" dirty="0" smtClean="0"/>
              <a:t>Constitution;</a:t>
            </a:r>
          </a:p>
          <a:p>
            <a:pPr>
              <a:lnSpc>
                <a:spcPct val="100000"/>
              </a:lnSpc>
              <a:spcBef>
                <a:spcPts val="0"/>
              </a:spcBef>
            </a:pPr>
            <a:r>
              <a:rPr lang="en-ZA" sz="2400" dirty="0" smtClean="0"/>
              <a:t>Organs of state took lead on matters relating to their specific mandates, with cooperation and coordination facilitated by lead agency; and</a:t>
            </a:r>
          </a:p>
          <a:p>
            <a:pPr>
              <a:lnSpc>
                <a:spcPct val="100000"/>
              </a:lnSpc>
              <a:spcBef>
                <a:spcPts val="0"/>
              </a:spcBef>
            </a:pPr>
            <a:r>
              <a:rPr lang="en-ZA" sz="2400" dirty="0" smtClean="0"/>
              <a:t>Entirely voluntary, with no obligation to participate in or agree to joint initiatives, take on board input from other organs of state or commit to consolidated workflows and operations at ports of entry or along the border.</a:t>
            </a:r>
          </a:p>
          <a:p>
            <a:pPr marL="0" indent="0">
              <a:buNone/>
            </a:pPr>
            <a:r>
              <a:rPr lang="en-ZA" sz="2400" b="1" dirty="0" smtClean="0"/>
              <a:t>Previous proposal to remedy perceived limitations of voluntary coordination approach:</a:t>
            </a:r>
          </a:p>
          <a:p>
            <a:r>
              <a:rPr lang="en-ZA" sz="2400" b="1" dirty="0" smtClean="0"/>
              <a:t>2008 Draft Integrated Border Management Strategy:  </a:t>
            </a:r>
            <a:r>
              <a:rPr lang="en-ZA" sz="2400" dirty="0" smtClean="0"/>
              <a:t>Force inter-agency cooperation and compliance through legislation. Through an Act of Parliament regulate cooperation </a:t>
            </a:r>
            <a:r>
              <a:rPr lang="en-ZA" sz="2400" dirty="0"/>
              <a:t>and coordination of the </a:t>
            </a:r>
            <a:r>
              <a:rPr lang="en-ZA" sz="2400" dirty="0" smtClean="0"/>
              <a:t>organs of state on border matters and establish a structure as a statutory body with </a:t>
            </a:r>
            <a:r>
              <a:rPr lang="en-ZA" sz="2400" dirty="0"/>
              <a:t>communications, command and control powers in order to operate and coordinate </a:t>
            </a:r>
            <a:r>
              <a:rPr lang="en-ZA" sz="2400" dirty="0" smtClean="0"/>
              <a:t>border </a:t>
            </a:r>
            <a:r>
              <a:rPr lang="en-ZA" sz="2400" dirty="0"/>
              <a:t>management </a:t>
            </a:r>
            <a:r>
              <a:rPr lang="en-ZA" sz="2400" dirty="0" smtClean="0"/>
              <a:t>activities</a:t>
            </a:r>
            <a:endParaRPr lang="en-ZA" sz="2400"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19</a:t>
            </a:fld>
            <a:endParaRPr lang="en-US"/>
          </a:p>
        </p:txBody>
      </p:sp>
    </p:spTree>
    <p:extLst>
      <p:ext uri="{BB962C8B-B14F-4D97-AF65-F5344CB8AC3E}">
        <p14:creationId xmlns:p14="http://schemas.microsoft.com/office/powerpoint/2010/main" val="2208258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00"/>
            <a:ext cx="10515600" cy="889000"/>
          </a:xfrm>
        </p:spPr>
        <p:txBody>
          <a:bodyPr>
            <a:normAutofit/>
          </a:bodyPr>
          <a:lstStyle/>
          <a:p>
            <a:r>
              <a:rPr lang="en-US" sz="3600" dirty="0" smtClean="0"/>
              <a:t>Delegation</a:t>
            </a:r>
            <a:endParaRPr lang="en-US" sz="3600" dirty="0"/>
          </a:p>
        </p:txBody>
      </p:sp>
      <p:sp>
        <p:nvSpPr>
          <p:cNvPr id="3" name="Content Placeholder 2"/>
          <p:cNvSpPr>
            <a:spLocks noGrp="1"/>
          </p:cNvSpPr>
          <p:nvPr>
            <p:ph idx="1"/>
          </p:nvPr>
        </p:nvSpPr>
        <p:spPr>
          <a:xfrm>
            <a:off x="838200" y="1739900"/>
            <a:ext cx="10515600" cy="4437063"/>
          </a:xfrm>
        </p:spPr>
        <p:txBody>
          <a:bodyPr>
            <a:noAutofit/>
          </a:bodyPr>
          <a:lstStyle/>
          <a:p>
            <a:pPr>
              <a:buFont typeface="Arial" panose="020B0604020202020204" pitchFamily="34" charset="0"/>
              <a:buChar char="•"/>
            </a:pPr>
            <a:r>
              <a:rPr lang="en-US" dirty="0" smtClean="0"/>
              <a:t>National Treasury</a:t>
            </a:r>
          </a:p>
          <a:p>
            <a:pPr lvl="1">
              <a:buFont typeface="Arial" panose="020B0604020202020204" pitchFamily="34" charset="0"/>
              <a:buChar char="•"/>
            </a:pPr>
            <a:r>
              <a:rPr lang="en-US" dirty="0" smtClean="0"/>
              <a:t>Ismail Momoniat, DDG: Tax Policy and Financial Sector Regulation, Ismail.Momoniat@treasury.gov.za</a:t>
            </a:r>
          </a:p>
          <a:p>
            <a:pPr lvl="1">
              <a:buFont typeface="Arial" panose="020B0604020202020204" pitchFamily="34" charset="0"/>
              <a:buChar char="•"/>
            </a:pPr>
            <a:r>
              <a:rPr lang="en-US" dirty="0" smtClean="0"/>
              <a:t>George Tembo, Public Finance, George.Tembo@treasury.gov.za</a:t>
            </a:r>
          </a:p>
          <a:p>
            <a:pPr lvl="1">
              <a:buFont typeface="Arial" panose="020B0604020202020204" pitchFamily="34" charset="0"/>
              <a:buChar char="•"/>
            </a:pPr>
            <a:r>
              <a:rPr lang="en-US" dirty="0" smtClean="0"/>
              <a:t>Empie van Schoor</a:t>
            </a:r>
            <a:r>
              <a:rPr lang="en-US" dirty="0"/>
              <a:t>, Legislation, Empie van </a:t>
            </a:r>
            <a:r>
              <a:rPr lang="en-US" dirty="0" smtClean="0">
                <a:hlinkClick r:id="rId2"/>
              </a:rPr>
              <a:t>Schoor@treasury.gov.za</a:t>
            </a:r>
            <a:endParaRPr lang="en-US" dirty="0"/>
          </a:p>
          <a:p>
            <a:pPr>
              <a:buFont typeface="Arial" panose="020B0604020202020204" pitchFamily="34" charset="0"/>
              <a:buChar char="•"/>
            </a:pPr>
            <a:r>
              <a:rPr lang="en-US" dirty="0" smtClean="0"/>
              <a:t>SARS officials present</a:t>
            </a:r>
          </a:p>
          <a:p>
            <a:pPr lvl="1">
              <a:buFont typeface="Arial" panose="020B0604020202020204" pitchFamily="34" charset="0"/>
              <a:buChar char="•"/>
            </a:pPr>
            <a:r>
              <a:rPr lang="en-US" dirty="0" smtClean="0"/>
              <a:t>Mpho Mashaba</a:t>
            </a:r>
          </a:p>
          <a:p>
            <a:pPr lvl="1">
              <a:buFont typeface="Arial" panose="020B0604020202020204" pitchFamily="34" charset="0"/>
              <a:buChar char="•"/>
            </a:pPr>
            <a:r>
              <a:rPr lang="en-US" dirty="0" smtClean="0"/>
              <a:t>William Mpye</a:t>
            </a:r>
          </a:p>
          <a:p>
            <a:pPr lvl="1">
              <a:buFont typeface="Arial" panose="020B0604020202020204" pitchFamily="34" charset="0"/>
              <a:buChar char="•"/>
            </a:pPr>
            <a:r>
              <a:rPr lang="en-US" dirty="0" smtClean="0"/>
              <a:t>Mark van den </a:t>
            </a:r>
            <a:r>
              <a:rPr lang="en-US" dirty="0" err="1" smtClean="0"/>
              <a:t>Broek</a:t>
            </a:r>
            <a:endParaRPr lang="en-US" dirty="0" smtClean="0"/>
          </a:p>
          <a:p>
            <a:pPr>
              <a:buFont typeface="Arial" panose="020B0604020202020204" pitchFamily="34" charset="0"/>
              <a:buChar char="•"/>
            </a:pPr>
            <a:endParaRPr lang="en-US" dirty="0" smtClean="0"/>
          </a:p>
          <a:p>
            <a:pPr marL="0" indent="0">
              <a:buNone/>
            </a:pPr>
            <a:endParaRPr lang="en-US" sz="1600" dirty="0" smtClean="0"/>
          </a:p>
          <a:p>
            <a:pPr lvl="1"/>
            <a:endParaRPr lang="en-US" sz="1600"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2</a:t>
            </a:fld>
            <a:endParaRPr lang="en-US"/>
          </a:p>
        </p:txBody>
      </p:sp>
    </p:spTree>
    <p:extLst>
      <p:ext uri="{BB962C8B-B14F-4D97-AF65-F5344CB8AC3E}">
        <p14:creationId xmlns:p14="http://schemas.microsoft.com/office/powerpoint/2010/main" val="773836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mandatory coordination in statute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ZA" b="1" dirty="0" smtClean="0"/>
              <a:t>National Intelligence Coordinating Committee (NICOC):</a:t>
            </a:r>
          </a:p>
          <a:p>
            <a:r>
              <a:rPr lang="en-ZA" dirty="0" smtClean="0"/>
              <a:t>Established and empowered in terms of Section 4 of the National Strategic Intelligence Act</a:t>
            </a:r>
          </a:p>
          <a:p>
            <a:r>
              <a:rPr lang="en-ZA" dirty="0" smtClean="0"/>
              <a:t>Membership constituted of various organs of state</a:t>
            </a:r>
          </a:p>
          <a:p>
            <a:r>
              <a:rPr lang="en-ZA" dirty="0" smtClean="0"/>
              <a:t>Specific functions provided for, including </a:t>
            </a:r>
          </a:p>
          <a:p>
            <a:pPr lvl="1"/>
            <a:r>
              <a:rPr lang="en-ZA" dirty="0" smtClean="0"/>
              <a:t>coordination and interpretation of intelligence supplied;</a:t>
            </a:r>
          </a:p>
          <a:p>
            <a:pPr lvl="1"/>
            <a:r>
              <a:rPr lang="en-ZA" dirty="0" smtClean="0"/>
              <a:t>coordination and prioritisation of intelligence activities;</a:t>
            </a:r>
          </a:p>
          <a:p>
            <a:pPr lvl="1"/>
            <a:r>
              <a:rPr lang="en-ZA" dirty="0" smtClean="0"/>
              <a:t>Advising on intelligence policy and functions;</a:t>
            </a:r>
          </a:p>
          <a:p>
            <a:pPr lvl="1"/>
            <a:r>
              <a:rPr lang="en-ZA" dirty="0" smtClean="0"/>
              <a:t>Formulation of national strategic intelligence policy for Cabinet approval; </a:t>
            </a:r>
          </a:p>
          <a:p>
            <a:pPr lvl="1"/>
            <a:r>
              <a:rPr lang="en-ZA" dirty="0" smtClean="0"/>
              <a:t>Coordination of flow of strategic intelligence between departments; and</a:t>
            </a:r>
          </a:p>
          <a:p>
            <a:pPr lvl="1"/>
            <a:r>
              <a:rPr lang="en-ZA" dirty="0" smtClean="0"/>
              <a:t>Recommendations to Cabinet on intelligence priorities.</a:t>
            </a:r>
          </a:p>
          <a:p>
            <a:r>
              <a:rPr lang="en-ZA" dirty="0" smtClean="0"/>
              <a:t>Does not gather intelligence operationally</a:t>
            </a:r>
          </a:p>
          <a:p>
            <a:r>
              <a:rPr lang="en-ZA" dirty="0" smtClean="0"/>
              <a:t>State Security Agency required to provide logistical, technical and administrative support</a:t>
            </a:r>
            <a:endParaRPr lang="en-ZA"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20</a:t>
            </a:fld>
            <a:endParaRPr lang="en-US"/>
          </a:p>
        </p:txBody>
      </p:sp>
    </p:spTree>
    <p:extLst>
      <p:ext uri="{BB962C8B-B14F-4D97-AF65-F5344CB8AC3E}">
        <p14:creationId xmlns:p14="http://schemas.microsoft.com/office/powerpoint/2010/main" val="4285549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 view on Border Management Bill</a:t>
            </a: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Border Management bill is a FRAMEWORK bill that spells out a vision</a:t>
            </a:r>
          </a:p>
          <a:p>
            <a:r>
              <a:rPr lang="en-US" sz="3200" dirty="0" smtClean="0"/>
              <a:t>What do we legislate for now, and what and who will decide on key decisions along the road</a:t>
            </a:r>
          </a:p>
          <a:p>
            <a:pPr lvl="1"/>
            <a:r>
              <a:rPr lang="en-US" sz="2900" dirty="0" smtClean="0"/>
              <a:t>Is it only one Minister or will it involve other Ministers who have an interest?</a:t>
            </a:r>
            <a:endParaRPr lang="en-US" dirty="0" smtClean="0"/>
          </a:p>
          <a:p>
            <a:r>
              <a:rPr lang="en-US" dirty="0" smtClean="0"/>
              <a:t>Bill should be clear whether it applies to SARS or not, or what activities will it affect or not</a:t>
            </a:r>
          </a:p>
          <a:p>
            <a:pPr lvl="1"/>
            <a:r>
              <a:rPr lang="en-US" dirty="0"/>
              <a:t>Not providing details on SARS creates UNCERTAINTY for SARS and customs </a:t>
            </a:r>
            <a:r>
              <a:rPr lang="en-US" dirty="0" smtClean="0"/>
              <a:t>administration</a:t>
            </a:r>
          </a:p>
          <a:p>
            <a:pPr lvl="1"/>
            <a:r>
              <a:rPr lang="en-US" sz="2900" dirty="0" smtClean="0"/>
              <a:t>Any legislative changes to SARS should be done via the annual TALAB bill</a:t>
            </a:r>
          </a:p>
          <a:p>
            <a:r>
              <a:rPr lang="en-US" dirty="0" smtClean="0"/>
              <a:t>Shift of functions or staff at some point in the future must be with the concurrence of both the Minister and Commissioner</a:t>
            </a:r>
          </a:p>
          <a:p>
            <a:pPr lvl="1"/>
            <a:r>
              <a:rPr lang="en-US" sz="2900" dirty="0" smtClean="0"/>
              <a:t>Current bill makes this the sole decision of the Minister of Home Affairs</a:t>
            </a:r>
          </a:p>
          <a:p>
            <a:pPr lvl="1"/>
            <a:r>
              <a:rPr lang="en-US" sz="2900" dirty="0" smtClean="0"/>
              <a:t>Any legislative changes to SARS should be done via the annual TALAB Bill just prior to such decisions are to be taken</a:t>
            </a:r>
          </a:p>
          <a:p>
            <a:pPr lvl="1"/>
            <a:endParaRPr lang="en-US" dirty="0">
              <a:solidFill>
                <a:srgbClr val="FF0000"/>
              </a:solidFill>
            </a:endParaRPr>
          </a:p>
          <a:p>
            <a:pPr marL="457200" lvl="1" indent="0">
              <a:buNone/>
            </a:pPr>
            <a:endParaRPr lang="en-US"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21</a:t>
            </a:fld>
            <a:endParaRPr lang="en-US"/>
          </a:p>
        </p:txBody>
      </p:sp>
    </p:spTree>
    <p:extLst>
      <p:ext uri="{BB962C8B-B14F-4D97-AF65-F5344CB8AC3E}">
        <p14:creationId xmlns:p14="http://schemas.microsoft.com/office/powerpoint/2010/main" val="521595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Home Affairs and Treasury have engaged in consultation process over BMA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National Treasury (with SARS)  has engaged with DHA on BMA Bill</a:t>
            </a:r>
          </a:p>
          <a:p>
            <a:pPr lvl="1"/>
            <a:r>
              <a:rPr lang="en-US" dirty="0" smtClean="0"/>
              <a:t>Treasury and SARS (but at request of DHA) did not participate actively in NEDLAC process</a:t>
            </a:r>
          </a:p>
          <a:p>
            <a:r>
              <a:rPr lang="en-US" dirty="0" smtClean="0"/>
              <a:t>Large area of agreement</a:t>
            </a:r>
          </a:p>
          <a:p>
            <a:pPr lvl="1"/>
            <a:r>
              <a:rPr lang="en-US" dirty="0" smtClean="0"/>
              <a:t>Revenue collection is sole responsibility of SARS</a:t>
            </a:r>
          </a:p>
          <a:p>
            <a:pPr lvl="2"/>
            <a:r>
              <a:rPr lang="en-US" dirty="0" smtClean="0"/>
              <a:t>BMA has no intention to take responsibility for revenue collection</a:t>
            </a:r>
            <a:endParaRPr lang="en-US" strike="sngStrike" dirty="0" smtClean="0"/>
          </a:p>
          <a:p>
            <a:pPr lvl="1"/>
            <a:r>
              <a:rPr lang="en-US" dirty="0" smtClean="0"/>
              <a:t>Information sharing between SARS and BMA is critical to an integrated approach</a:t>
            </a:r>
            <a:endParaRPr lang="en-US" strike="sngStrike" dirty="0" smtClean="0"/>
          </a:p>
          <a:p>
            <a:pPr lvl="1"/>
            <a:r>
              <a:rPr lang="en-US" dirty="0" smtClean="0"/>
              <a:t>Integration of systems can be achieved through better co-ordination </a:t>
            </a:r>
          </a:p>
          <a:p>
            <a:pPr marL="457200" lvl="1" indent="0">
              <a:buNone/>
            </a:pPr>
            <a:endParaRPr lang="en-US" strike="sngStrike" dirty="0" smtClean="0"/>
          </a:p>
          <a:p>
            <a:r>
              <a:rPr lang="en-US" dirty="0" smtClean="0"/>
              <a:t>Areas where we have not got agreement on </a:t>
            </a:r>
          </a:p>
          <a:p>
            <a:pPr lvl="1"/>
            <a:r>
              <a:rPr lang="en-US" dirty="0"/>
              <a:t>R</a:t>
            </a:r>
            <a:r>
              <a:rPr lang="en-US" dirty="0" smtClean="0"/>
              <a:t>evenue collection role of SARS cannot be legislated away to BMA law </a:t>
            </a:r>
          </a:p>
          <a:p>
            <a:pPr lvl="1"/>
            <a:r>
              <a:rPr lang="en-US" dirty="0" smtClean="0"/>
              <a:t>Integration of institutions versus integration of systems and operational platforms</a:t>
            </a:r>
          </a:p>
          <a:p>
            <a:pPr lvl="1"/>
            <a:r>
              <a:rPr lang="en-US" dirty="0" smtClean="0"/>
              <a:t>Whether it is necessary to transfer any staff from SARS, and the impact of any staff transfers on the integrity of the revenue and customs value chain </a:t>
            </a:r>
            <a:r>
              <a:rPr lang="en-US" strike="sngStrike" dirty="0" smtClean="0"/>
              <a:t> </a:t>
            </a:r>
          </a:p>
        </p:txBody>
      </p:sp>
      <p:sp>
        <p:nvSpPr>
          <p:cNvPr id="4" name="Slide Number Placeholder 3"/>
          <p:cNvSpPr>
            <a:spLocks noGrp="1"/>
          </p:cNvSpPr>
          <p:nvPr>
            <p:ph type="sldNum" sz="quarter" idx="12"/>
          </p:nvPr>
        </p:nvSpPr>
        <p:spPr/>
        <p:txBody>
          <a:bodyPr/>
          <a:lstStyle/>
          <a:p>
            <a:fld id="{82ADBAA6-A86F-A64B-9700-0B6BB73FB553}" type="slidenum">
              <a:rPr lang="en-US" smtClean="0"/>
              <a:pPr/>
              <a:t>22</a:t>
            </a:fld>
            <a:endParaRPr lang="en-US"/>
          </a:p>
        </p:txBody>
      </p:sp>
    </p:spTree>
    <p:extLst>
      <p:ext uri="{BB962C8B-B14F-4D97-AF65-F5344CB8AC3E}">
        <p14:creationId xmlns:p14="http://schemas.microsoft.com/office/powerpoint/2010/main" val="1424439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clause to include in Bill</a:t>
            </a:r>
            <a:endParaRPr lang="en-US" dirty="0"/>
          </a:p>
        </p:txBody>
      </p:sp>
      <p:sp>
        <p:nvSpPr>
          <p:cNvPr id="3" name="Content Placeholder 2"/>
          <p:cNvSpPr>
            <a:spLocks noGrp="1"/>
          </p:cNvSpPr>
          <p:nvPr>
            <p:ph idx="1"/>
          </p:nvPr>
        </p:nvSpPr>
        <p:spPr/>
        <p:txBody>
          <a:bodyPr>
            <a:normAutofit fontScale="70000" lnSpcReduction="20000"/>
          </a:bodyPr>
          <a:lstStyle/>
          <a:p>
            <a:r>
              <a:rPr lang="en-ZA" dirty="0" smtClean="0"/>
              <a:t>Concerns raised by DTC, amongst others, could (for </a:t>
            </a:r>
            <a:r>
              <a:rPr lang="en-ZA" dirty="0" err="1" smtClean="0"/>
              <a:t>eg</a:t>
            </a:r>
            <a:r>
              <a:rPr lang="en-ZA" dirty="0" smtClean="0"/>
              <a:t>) be taken into account by including following </a:t>
            </a:r>
            <a:r>
              <a:rPr lang="en-ZA"/>
              <a:t>p</a:t>
            </a:r>
            <a:r>
              <a:rPr lang="en-ZA" smtClean="0"/>
              <a:t>roposed text under </a:t>
            </a:r>
            <a:r>
              <a:rPr lang="en-ZA" dirty="0"/>
              <a:t>Clause </a:t>
            </a:r>
            <a:r>
              <a:rPr lang="en-ZA" dirty="0" smtClean="0"/>
              <a:t>2:</a:t>
            </a:r>
          </a:p>
          <a:p>
            <a:endParaRPr lang="en-ZA" dirty="0"/>
          </a:p>
          <a:p>
            <a:endParaRPr lang="en-ZA" dirty="0" smtClean="0"/>
          </a:p>
          <a:p>
            <a:pPr marL="1876425" indent="-977900">
              <a:buNone/>
            </a:pPr>
            <a:r>
              <a:rPr lang="en-ZA" i="1" u="sng" dirty="0" smtClean="0"/>
              <a:t>“(4)(a)</a:t>
            </a:r>
            <a:r>
              <a:rPr lang="en-ZA" i="1" u="sng" dirty="0"/>
              <a:t>	Subject to this subsection, this Act does not apply to the functions </a:t>
            </a:r>
            <a:r>
              <a:rPr lang="en-ZA" i="1" u="sng" dirty="0" smtClean="0"/>
              <a:t>performed </a:t>
            </a:r>
            <a:r>
              <a:rPr lang="en-ZA" i="1" u="sng" dirty="0"/>
              <a:t>under customs and excise legislation and any tax Act as defined </a:t>
            </a:r>
            <a:r>
              <a:rPr lang="en-ZA" i="1" u="sng" dirty="0" smtClean="0"/>
              <a:t>in </a:t>
            </a:r>
            <a:r>
              <a:rPr lang="en-ZA" i="1" u="sng" dirty="0"/>
              <a:t>the Tax Administration Act, 2011 (Act No. 28 of 2011), herein called </a:t>
            </a:r>
            <a:r>
              <a:rPr lang="en-ZA" i="1" u="sng" dirty="0" smtClean="0"/>
              <a:t>“</a:t>
            </a:r>
            <a:r>
              <a:rPr lang="en-ZA" i="1" u="sng" dirty="0"/>
              <a:t>custom functions.	</a:t>
            </a:r>
            <a:r>
              <a:rPr lang="en-ZA" i="1" u="sng" dirty="0" smtClean="0"/>
              <a:t>…</a:t>
            </a:r>
            <a:endParaRPr lang="en-ZA" i="1" u="sng" dirty="0"/>
          </a:p>
          <a:p>
            <a:pPr marL="1876425" indent="-974725" defTabSz="898525">
              <a:buAutoNum type="alphaLcParenBoth" startAt="2"/>
            </a:pPr>
            <a:r>
              <a:rPr lang="en-ZA" i="1" u="sng" dirty="0" smtClean="0"/>
              <a:t>The </a:t>
            </a:r>
            <a:r>
              <a:rPr lang="en-ZA" i="1" u="sng" dirty="0"/>
              <a:t>Authority and the South African Revenue Service must, within six months after </a:t>
            </a:r>
            <a:r>
              <a:rPr lang="en-ZA" i="1" u="sng" dirty="0" smtClean="0"/>
              <a:t>the </a:t>
            </a:r>
            <a:r>
              <a:rPr lang="en-ZA" i="1" u="sng" dirty="0"/>
              <a:t>commencement of this section, conclude an implementation protocol, as envisaged in section 35 of the Intergovernmental Relations Framework Act, 2005 (Act No. 13 of 2005), for mandatory co-ordination of customs functions within the border law enforcement area and at ports of </a:t>
            </a:r>
            <a:r>
              <a:rPr lang="en-ZA" i="1" u="sng" dirty="0" smtClean="0"/>
              <a:t>entry</a:t>
            </a:r>
          </a:p>
          <a:p>
            <a:pPr marL="1876425" indent="-974725" defTabSz="898525">
              <a:buAutoNum type="alphaLcParenBoth" startAt="2"/>
            </a:pPr>
            <a:r>
              <a:rPr lang="en-ZA" i="1" u="sng" dirty="0"/>
              <a:t>If the Authority and the South African Revenue Service does not conclude an implementation protocol as required by paragraph (b), the Minister of Home Affairs and the Minister of Finance must determine the protocol.”.</a:t>
            </a:r>
            <a:endParaRPr lang="en-US" i="1" u="sng"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82ADBAA6-A86F-A64B-9700-0B6BB73FB553}" type="slidenum">
              <a:rPr lang="en-US" smtClean="0"/>
              <a:pPr/>
              <a:t>23</a:t>
            </a:fld>
            <a:endParaRPr lang="en-US"/>
          </a:p>
        </p:txBody>
      </p:sp>
    </p:spTree>
    <p:extLst>
      <p:ext uri="{BB962C8B-B14F-4D97-AF65-F5344CB8AC3E}">
        <p14:creationId xmlns:p14="http://schemas.microsoft.com/office/powerpoint/2010/main" val="112028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NT and SARS committed to an integrated  and </a:t>
            </a:r>
            <a:r>
              <a:rPr lang="en-US" dirty="0" err="1" smtClean="0"/>
              <a:t>co-ordinated</a:t>
            </a:r>
            <a:r>
              <a:rPr lang="en-US" dirty="0" smtClean="0"/>
              <a:t> approach, which is based on mandatory co-ordination and integrated operations but not institutional integration or fragmentation of SARS or tax administration</a:t>
            </a:r>
          </a:p>
          <a:p>
            <a:pPr lvl="1"/>
            <a:r>
              <a:rPr lang="en-US" dirty="0" smtClean="0"/>
              <a:t>Need to take into account SEIS and DTC assessments</a:t>
            </a:r>
          </a:p>
          <a:p>
            <a:pPr lvl="1"/>
            <a:r>
              <a:rPr lang="en-US" dirty="0" smtClean="0"/>
              <a:t>Objectives of the BMA Bill can be achieved by improving making coordination by MANDATORY BY LEGISLATION</a:t>
            </a:r>
          </a:p>
          <a:p>
            <a:pPr lvl="1"/>
            <a:r>
              <a:rPr lang="en-US" dirty="0" smtClean="0"/>
              <a:t>Treasury proposes amendment to BMA Bill to make it clear that SARS is EXCLUDED as is the case with police and </a:t>
            </a:r>
            <a:r>
              <a:rPr lang="en-US" dirty="0" err="1" smtClean="0"/>
              <a:t>defence</a:t>
            </a:r>
            <a:r>
              <a:rPr lang="en-US" dirty="0" smtClean="0"/>
              <a:t>, and that revenue value-chain is not broken</a:t>
            </a:r>
          </a:p>
          <a:p>
            <a:r>
              <a:rPr lang="en-US" dirty="0" smtClean="0"/>
              <a:t>Key objective</a:t>
            </a:r>
          </a:p>
          <a:p>
            <a:pPr lvl="1"/>
            <a:r>
              <a:rPr lang="en-US" dirty="0" smtClean="0"/>
              <a:t>Key objective is no fragmentation </a:t>
            </a:r>
            <a:r>
              <a:rPr lang="en-US" dirty="0"/>
              <a:t>of tax administration and </a:t>
            </a:r>
            <a:r>
              <a:rPr lang="en-US" dirty="0" smtClean="0"/>
              <a:t>revenue collection</a:t>
            </a:r>
          </a:p>
          <a:p>
            <a:r>
              <a:rPr lang="en-US" dirty="0" smtClean="0"/>
              <a:t>BMA Bill must not generate uncertainty for SARS, and we should only legislate any changes to SARS functions via the annual TALAB bills</a:t>
            </a:r>
          </a:p>
          <a:p>
            <a:pPr lvl="1"/>
            <a:r>
              <a:rPr lang="en-US" dirty="0" smtClean="0"/>
              <a:t>Proposed clause will give effect to this approach</a:t>
            </a:r>
          </a:p>
          <a:p>
            <a:r>
              <a:rPr lang="en-US" dirty="0" smtClean="0"/>
              <a:t>NT </a:t>
            </a:r>
            <a:r>
              <a:rPr lang="en-US" dirty="0"/>
              <a:t>b</a:t>
            </a:r>
            <a:r>
              <a:rPr lang="en-US" dirty="0" smtClean="0"/>
              <a:t>udget divisions still needs to get more realistic budgets for the BMA, taking into account new functions, staff transfers and level of remuneration of its </a:t>
            </a:r>
            <a:r>
              <a:rPr lang="en-US" dirty="0" err="1" smtClean="0"/>
              <a:t>stafff</a:t>
            </a:r>
            <a:endParaRPr lang="en-US" dirty="0" smtClean="0"/>
          </a:p>
          <a:p>
            <a:endParaRPr lang="en-US"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24</a:t>
            </a:fld>
            <a:endParaRPr lang="en-US"/>
          </a:p>
        </p:txBody>
      </p:sp>
    </p:spTree>
    <p:extLst>
      <p:ext uri="{BB962C8B-B14F-4D97-AF65-F5344CB8AC3E}">
        <p14:creationId xmlns:p14="http://schemas.microsoft.com/office/powerpoint/2010/main" val="404161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600"/>
            <a:ext cx="10515600" cy="990600"/>
          </a:xfrm>
        </p:spPr>
        <p:txBody>
          <a:bodyPr>
            <a:normAutofit/>
          </a:bodyPr>
          <a:lstStyle/>
          <a:p>
            <a:r>
              <a:rPr lang="en-US" sz="3600" b="1" dirty="0" smtClean="0"/>
              <a:t>Background</a:t>
            </a:r>
            <a:endParaRPr lang="en-US" sz="3600" b="1" dirty="0"/>
          </a:p>
        </p:txBody>
      </p:sp>
      <p:sp>
        <p:nvSpPr>
          <p:cNvPr id="3" name="Content Placeholder 2"/>
          <p:cNvSpPr>
            <a:spLocks noGrp="1"/>
          </p:cNvSpPr>
          <p:nvPr>
            <p:ph idx="1"/>
          </p:nvPr>
        </p:nvSpPr>
        <p:spPr>
          <a:xfrm>
            <a:off x="838199" y="1257300"/>
            <a:ext cx="10686393" cy="4919663"/>
          </a:xfrm>
        </p:spPr>
        <p:txBody>
          <a:bodyPr>
            <a:noAutofit/>
          </a:bodyPr>
          <a:lstStyle/>
          <a:p>
            <a:pPr>
              <a:buFont typeface="Arial" panose="020B0604020202020204" pitchFamily="34" charset="0"/>
              <a:buChar char="•"/>
            </a:pPr>
            <a:r>
              <a:rPr lang="en-US" sz="2400" dirty="0" smtClean="0"/>
              <a:t>NT and SARS have remained consistently engaged at various stages in the development of the BMA Bill</a:t>
            </a:r>
          </a:p>
          <a:p>
            <a:pPr>
              <a:buFont typeface="Arial" panose="020B0604020202020204" pitchFamily="34" charset="0"/>
              <a:buChar char="•"/>
            </a:pPr>
            <a:r>
              <a:rPr lang="en-US" sz="2400" dirty="0" smtClean="0"/>
              <a:t>At no stage of the BMA Bill process has the customs </a:t>
            </a:r>
            <a:r>
              <a:rPr lang="en-US" sz="2400" dirty="0" err="1" smtClean="0"/>
              <a:t>modernisation</a:t>
            </a:r>
            <a:r>
              <a:rPr lang="en-US" sz="2400" dirty="0" smtClean="0"/>
              <a:t> process been taken into account, and the role of SARS</a:t>
            </a:r>
          </a:p>
          <a:p>
            <a:pPr>
              <a:buFont typeface="Arial" panose="020B0604020202020204" pitchFamily="34" charset="0"/>
              <a:buChar char="•"/>
            </a:pPr>
            <a:r>
              <a:rPr lang="en-US" sz="2400" dirty="0" smtClean="0"/>
              <a:t>Concerns were raised and inputs made prior to Cabinet’s consideration of the first iteration of the Bill, and thereafter at many points in the process</a:t>
            </a:r>
          </a:p>
          <a:p>
            <a:pPr>
              <a:buFont typeface="Arial" panose="020B0604020202020204" pitchFamily="34" charset="0"/>
              <a:buChar char="•"/>
            </a:pPr>
            <a:r>
              <a:rPr lang="en-US" sz="2400" dirty="0" smtClean="0"/>
              <a:t>Process in Portfolio Committee did not take account of National Treasury input and SARS was totally excluded from deliberations, and neither was the Standing Committee on Finance involved</a:t>
            </a:r>
            <a:endParaRPr lang="en-US" sz="2400" dirty="0"/>
          </a:p>
          <a:p>
            <a:pPr>
              <a:buFont typeface="Arial" panose="020B0604020202020204" pitchFamily="34" charset="0"/>
              <a:buChar char="•"/>
            </a:pPr>
            <a:r>
              <a:rPr lang="en-US" sz="2400" dirty="0" smtClean="0"/>
              <a:t>Amendment from Treasury is a simple one, and an expectation that the Treasury input will be taken into account during the NCOP process</a:t>
            </a:r>
          </a:p>
        </p:txBody>
      </p:sp>
      <p:sp>
        <p:nvSpPr>
          <p:cNvPr id="4" name="Slide Number Placeholder 3"/>
          <p:cNvSpPr>
            <a:spLocks noGrp="1"/>
          </p:cNvSpPr>
          <p:nvPr>
            <p:ph type="sldNum" sz="quarter" idx="12"/>
          </p:nvPr>
        </p:nvSpPr>
        <p:spPr/>
        <p:txBody>
          <a:bodyPr/>
          <a:lstStyle/>
          <a:p>
            <a:fld id="{82ADBAA6-A86F-A64B-9700-0B6BB73FB553}" type="slidenum">
              <a:rPr lang="en-US" smtClean="0"/>
              <a:pPr/>
              <a:t>3</a:t>
            </a:fld>
            <a:endParaRPr lang="en-US"/>
          </a:p>
        </p:txBody>
      </p:sp>
    </p:spTree>
    <p:extLst>
      <p:ext uri="{BB962C8B-B14F-4D97-AF65-F5344CB8AC3E}">
        <p14:creationId xmlns:p14="http://schemas.microsoft.com/office/powerpoint/2010/main" val="475536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600"/>
            <a:ext cx="10515600" cy="990600"/>
          </a:xfrm>
        </p:spPr>
        <p:txBody>
          <a:bodyPr>
            <a:normAutofit/>
          </a:bodyPr>
          <a:lstStyle/>
          <a:p>
            <a:r>
              <a:rPr lang="en-US" sz="3600" b="1" dirty="0" smtClean="0"/>
              <a:t>NT and SARS support objectives of Bill</a:t>
            </a:r>
            <a:endParaRPr lang="en-US" sz="3600" b="1" dirty="0"/>
          </a:p>
        </p:txBody>
      </p:sp>
      <p:sp>
        <p:nvSpPr>
          <p:cNvPr id="3" name="Content Placeholder 2"/>
          <p:cNvSpPr>
            <a:spLocks noGrp="1"/>
          </p:cNvSpPr>
          <p:nvPr>
            <p:ph idx="1"/>
          </p:nvPr>
        </p:nvSpPr>
        <p:spPr>
          <a:xfrm>
            <a:off x="838200" y="1257300"/>
            <a:ext cx="10515600" cy="4919663"/>
          </a:xfrm>
        </p:spPr>
        <p:txBody>
          <a:bodyPr>
            <a:noAutofit/>
          </a:bodyPr>
          <a:lstStyle/>
          <a:p>
            <a:pPr>
              <a:buFont typeface="Arial" panose="020B0604020202020204" pitchFamily="34" charset="0"/>
              <a:buChar char="•"/>
            </a:pPr>
            <a:r>
              <a:rPr lang="en-US" sz="2400" dirty="0" smtClean="0"/>
              <a:t>NT and SARS support objectives pf the BMA Bill as outlined in par 1.1 on the Memorandum on the Object of the Bill</a:t>
            </a:r>
          </a:p>
          <a:p>
            <a:pPr>
              <a:buFont typeface="Arial" panose="020B0604020202020204" pitchFamily="34" charset="0"/>
              <a:buChar char="•"/>
            </a:pPr>
            <a:r>
              <a:rPr lang="en-US" sz="2400" dirty="0" smtClean="0"/>
              <a:t>NT and SARS support need for integrated &amp; coordinated border  management that facilitates secure travel and legitimate trade</a:t>
            </a:r>
          </a:p>
          <a:p>
            <a:pPr>
              <a:buFont typeface="Arial" panose="020B0604020202020204" pitchFamily="34" charset="0"/>
              <a:buChar char="•"/>
            </a:pPr>
            <a:r>
              <a:rPr lang="en-US" sz="2400" dirty="0" smtClean="0"/>
              <a:t>This objective is critical to the functioning of the economy and for economic growth</a:t>
            </a:r>
          </a:p>
          <a:p>
            <a:pPr>
              <a:buFont typeface="Arial" panose="020B0604020202020204" pitchFamily="34" charset="0"/>
              <a:buChar char="•"/>
            </a:pPr>
            <a:r>
              <a:rPr lang="en-US" sz="2400" dirty="0" smtClean="0"/>
              <a:t>How we achieve this is the key question, and  must be achieved without risking or fragmenting the existing tax system</a:t>
            </a:r>
            <a:r>
              <a:rPr lang="en-US" sz="2400" dirty="0"/>
              <a:t>?</a:t>
            </a:r>
            <a:endParaRPr lang="en-US" sz="2400" dirty="0" smtClean="0"/>
          </a:p>
          <a:p>
            <a:pPr marL="0" indent="0">
              <a:buNone/>
            </a:pPr>
            <a:endParaRPr lang="en-US" sz="2400" dirty="0" smtClean="0"/>
          </a:p>
          <a:p>
            <a:pPr lvl="1"/>
            <a:endParaRPr lang="en-US"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4</a:t>
            </a:fld>
            <a:endParaRPr lang="en-US"/>
          </a:p>
        </p:txBody>
      </p:sp>
    </p:spTree>
    <p:extLst>
      <p:ext uri="{BB962C8B-B14F-4D97-AF65-F5344CB8AC3E}">
        <p14:creationId xmlns:p14="http://schemas.microsoft.com/office/powerpoint/2010/main" val="490708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600"/>
            <a:ext cx="10515600" cy="990600"/>
          </a:xfrm>
        </p:spPr>
        <p:txBody>
          <a:bodyPr>
            <a:normAutofit fontScale="90000"/>
          </a:bodyPr>
          <a:lstStyle/>
          <a:p>
            <a:r>
              <a:rPr lang="en-US" sz="3600" b="1" dirty="0"/>
              <a:t>NT and SARS support integrated </a:t>
            </a:r>
            <a:r>
              <a:rPr lang="en-US" sz="3600" b="1" dirty="0" smtClean="0"/>
              <a:t>and </a:t>
            </a:r>
            <a:r>
              <a:rPr lang="en-US" sz="3600" b="1" dirty="0" err="1" smtClean="0"/>
              <a:t>co-ordinated</a:t>
            </a:r>
            <a:r>
              <a:rPr lang="en-US" sz="3600" b="1" dirty="0" smtClean="0"/>
              <a:t> operational </a:t>
            </a:r>
            <a:r>
              <a:rPr lang="en-US" sz="3600" b="1" dirty="0"/>
              <a:t>approach</a:t>
            </a:r>
            <a:r>
              <a:rPr lang="is-IS" sz="3600" b="1" dirty="0"/>
              <a:t>….</a:t>
            </a:r>
            <a:r>
              <a:rPr lang="en-US" sz="3600" b="1" dirty="0"/>
              <a:t> </a:t>
            </a:r>
          </a:p>
        </p:txBody>
      </p:sp>
      <p:sp>
        <p:nvSpPr>
          <p:cNvPr id="3" name="Content Placeholder 2"/>
          <p:cNvSpPr>
            <a:spLocks noGrp="1"/>
          </p:cNvSpPr>
          <p:nvPr>
            <p:ph idx="1"/>
          </p:nvPr>
        </p:nvSpPr>
        <p:spPr>
          <a:xfrm>
            <a:off x="838200" y="1257300"/>
            <a:ext cx="10515600" cy="4919663"/>
          </a:xfrm>
        </p:spPr>
        <p:txBody>
          <a:bodyPr>
            <a:noAutofit/>
          </a:bodyPr>
          <a:lstStyle/>
          <a:p>
            <a:r>
              <a:rPr lang="en-US" sz="2000" dirty="0"/>
              <a:t>Border management involves many players, and must operate as an integrated seamless operation for its users</a:t>
            </a:r>
          </a:p>
          <a:p>
            <a:r>
              <a:rPr lang="en-US" sz="2000" dirty="0" smtClean="0"/>
              <a:t>At least 21 departments /entities </a:t>
            </a:r>
            <a:r>
              <a:rPr lang="en-US" sz="2000" dirty="0"/>
              <a:t>currently, like Home Affairs (immigration), SARS/NT/</a:t>
            </a:r>
            <a:r>
              <a:rPr lang="en-US" sz="2000" dirty="0" err="1"/>
              <a:t>dti</a:t>
            </a:r>
            <a:r>
              <a:rPr lang="en-US" sz="2000" dirty="0"/>
              <a:t> (revenue, goods control and trade facilitation), Health (disease control), Agriculture (protecting our ecosystem from invasive plants </a:t>
            </a:r>
            <a:r>
              <a:rPr lang="en-US" sz="2000" dirty="0" err="1"/>
              <a:t>etc</a:t>
            </a:r>
            <a:r>
              <a:rPr lang="en-US" sz="2000" dirty="0"/>
              <a:t>), Police (prevention of crime, </a:t>
            </a:r>
            <a:r>
              <a:rPr lang="en-US" sz="2000" dirty="0" smtClean="0"/>
              <a:t>human trafficking, </a:t>
            </a:r>
            <a:r>
              <a:rPr lang="en-US" sz="2000" dirty="0"/>
              <a:t>smuggling, drugs </a:t>
            </a:r>
            <a:r>
              <a:rPr lang="en-US" sz="2000" dirty="0" err="1"/>
              <a:t>etc</a:t>
            </a:r>
            <a:r>
              <a:rPr lang="en-US" sz="2000" dirty="0"/>
              <a:t>), FIC/SARB/NT (exchange control, money laundering), </a:t>
            </a:r>
            <a:r>
              <a:rPr lang="en-US" sz="2000" dirty="0" err="1"/>
              <a:t>Defence</a:t>
            </a:r>
            <a:r>
              <a:rPr lang="en-US" sz="2000" dirty="0"/>
              <a:t> (protecting sovereignty)</a:t>
            </a:r>
          </a:p>
          <a:p>
            <a:r>
              <a:rPr lang="en-US" sz="2000" dirty="0"/>
              <a:t>Key Question: How best do we ensure </a:t>
            </a:r>
            <a:r>
              <a:rPr lang="en-US" sz="2000" dirty="0" smtClean="0"/>
              <a:t>a better integrated and </a:t>
            </a:r>
            <a:r>
              <a:rPr lang="en-US" sz="2000" dirty="0" err="1" smtClean="0"/>
              <a:t>co-ordinated</a:t>
            </a:r>
            <a:r>
              <a:rPr lang="en-US" sz="2000" dirty="0" smtClean="0"/>
              <a:t> </a:t>
            </a:r>
            <a:r>
              <a:rPr lang="en-US" sz="2000" dirty="0"/>
              <a:t> </a:t>
            </a:r>
            <a:r>
              <a:rPr lang="en-US" sz="2000" dirty="0" smtClean="0"/>
              <a:t>approach </a:t>
            </a:r>
            <a:r>
              <a:rPr lang="en-US" sz="2000" dirty="0"/>
              <a:t>to operations related to border management?</a:t>
            </a:r>
          </a:p>
          <a:p>
            <a:r>
              <a:rPr lang="en-US" sz="2000" dirty="0"/>
              <a:t>Borders are critical </a:t>
            </a:r>
            <a:r>
              <a:rPr lang="en-US" sz="2000" dirty="0" smtClean="0"/>
              <a:t>for dealing </a:t>
            </a:r>
            <a:r>
              <a:rPr lang="en-US" sz="2000" dirty="0"/>
              <a:t>with the flow of people (primarily home affairs) and the flow of goods (primarily SARS)</a:t>
            </a:r>
          </a:p>
          <a:p>
            <a:pPr lvl="1"/>
            <a:r>
              <a:rPr lang="en-US" sz="2000" dirty="0"/>
              <a:t>Some flows like </a:t>
            </a:r>
            <a:r>
              <a:rPr lang="en-US" sz="2000" dirty="0" smtClean="0"/>
              <a:t>those </a:t>
            </a:r>
            <a:r>
              <a:rPr lang="en-US" sz="2000" dirty="0"/>
              <a:t>of services and capital may bypass physical borders, and operate in cyberspace</a:t>
            </a:r>
          </a:p>
          <a:p>
            <a:r>
              <a:rPr lang="en-US" sz="2000" dirty="0"/>
              <a:t>Treasury and Home Affairs </a:t>
            </a:r>
            <a:r>
              <a:rPr lang="en-US" sz="2000" dirty="0" smtClean="0"/>
              <a:t>have engaged on operational implications to </a:t>
            </a:r>
            <a:r>
              <a:rPr lang="en-US" sz="2000" dirty="0"/>
              <a:t>ensure Bill does not lead to unintended consequences and fragmentation of tax administration and collection</a:t>
            </a:r>
          </a:p>
          <a:p>
            <a:pPr marL="0" indent="0">
              <a:buNone/>
            </a:pPr>
            <a:endParaRPr lang="en-US" sz="2000" dirty="0" smtClean="0"/>
          </a:p>
          <a:p>
            <a:pPr lvl="1"/>
            <a:endParaRPr lang="en-US" sz="1600"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5</a:t>
            </a:fld>
            <a:endParaRPr lang="en-US"/>
          </a:p>
        </p:txBody>
      </p:sp>
    </p:spTree>
    <p:extLst>
      <p:ext uri="{BB962C8B-B14F-4D97-AF65-F5344CB8AC3E}">
        <p14:creationId xmlns:p14="http://schemas.microsoft.com/office/powerpoint/2010/main" val="423968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99"/>
            <a:ext cx="10515600" cy="1193799"/>
          </a:xfrm>
        </p:spPr>
        <p:txBody>
          <a:bodyPr>
            <a:normAutofit/>
          </a:bodyPr>
          <a:lstStyle/>
          <a:p>
            <a:r>
              <a:rPr lang="en-US" sz="3600" b="1" dirty="0" smtClean="0"/>
              <a:t>BMA Bill: Details included and not included</a:t>
            </a:r>
            <a:endParaRPr lang="en-US" sz="3600" b="1" dirty="0"/>
          </a:p>
        </p:txBody>
      </p:sp>
      <p:sp>
        <p:nvSpPr>
          <p:cNvPr id="3" name="Content Placeholder 2"/>
          <p:cNvSpPr>
            <a:spLocks noGrp="1"/>
          </p:cNvSpPr>
          <p:nvPr>
            <p:ph idx="1"/>
          </p:nvPr>
        </p:nvSpPr>
        <p:spPr>
          <a:xfrm>
            <a:off x="838200" y="533400"/>
            <a:ext cx="10515600" cy="5822950"/>
          </a:xfrm>
        </p:spPr>
        <p:txBody>
          <a:bodyPr>
            <a:noAutofit/>
          </a:bodyPr>
          <a:lstStyle/>
          <a:p>
            <a:endParaRPr lang="en-US" sz="1800" dirty="0" smtClean="0"/>
          </a:p>
          <a:p>
            <a:r>
              <a:rPr lang="en-US" sz="1800" dirty="0"/>
              <a:t>BMA Bill aims to establish a Border Management Authority </a:t>
            </a:r>
            <a:endParaRPr lang="en-US" sz="1800" dirty="0" smtClean="0"/>
          </a:p>
          <a:p>
            <a:r>
              <a:rPr lang="en-US" sz="1800" dirty="0" smtClean="0"/>
              <a:t>BMA Bill is a framework Bill so does </a:t>
            </a:r>
            <a:r>
              <a:rPr lang="en-US" sz="1800" dirty="0"/>
              <a:t>not spell out what functions/resources to be transferred, but </a:t>
            </a:r>
            <a:r>
              <a:rPr lang="en-US" sz="1800" dirty="0" smtClean="0"/>
              <a:t>only provides </a:t>
            </a:r>
            <a:r>
              <a:rPr lang="en-US" sz="1800" dirty="0"/>
              <a:t>for a framework and end-vision </a:t>
            </a:r>
          </a:p>
          <a:p>
            <a:pPr lvl="1"/>
            <a:r>
              <a:rPr lang="en-US" sz="1800" dirty="0"/>
              <a:t>It is accepted that the end-vision will only be achieved in five to ten years time.</a:t>
            </a:r>
          </a:p>
          <a:p>
            <a:pPr lvl="1"/>
            <a:r>
              <a:rPr lang="en-US" sz="1800" dirty="0"/>
              <a:t>Details on how to get to the vision not dealt with in the Bill</a:t>
            </a:r>
          </a:p>
          <a:p>
            <a:r>
              <a:rPr lang="en-US" sz="1800" dirty="0" smtClean="0"/>
              <a:t>Some, but not all,  detailed info is spelled out in various studies</a:t>
            </a:r>
          </a:p>
          <a:p>
            <a:pPr lvl="1"/>
            <a:r>
              <a:rPr lang="en-US" sz="1800" dirty="0" smtClean="0"/>
              <a:t>GTAC study conducted for DHA </a:t>
            </a:r>
          </a:p>
          <a:p>
            <a:pPr lvl="2"/>
            <a:r>
              <a:rPr lang="en-US" sz="1800" u="sng" dirty="0" smtClean="0"/>
              <a:t>Note Well: This is NOT a Treasury study, but a GTAC study</a:t>
            </a:r>
          </a:p>
          <a:p>
            <a:pPr lvl="1"/>
            <a:r>
              <a:rPr lang="en-US" sz="1800" dirty="0" smtClean="0"/>
              <a:t>Socio Economic Impact Assessment conducted for DHA by external service provider</a:t>
            </a:r>
          </a:p>
          <a:p>
            <a:pPr lvl="1"/>
            <a:r>
              <a:rPr lang="en-US" sz="1800" dirty="0" smtClean="0"/>
              <a:t>Davis Tax Committee report</a:t>
            </a:r>
          </a:p>
          <a:p>
            <a:pPr lvl="1"/>
            <a:r>
              <a:rPr lang="en-US" sz="1800" dirty="0" smtClean="0"/>
              <a:t>Important that all above documents are taken into account by parliamentary hearings when considering the Bill</a:t>
            </a:r>
          </a:p>
          <a:p>
            <a:r>
              <a:rPr lang="en-US" sz="1800" dirty="0" smtClean="0"/>
              <a:t>Bill  (as is the case with all bills) and current documents do not deal with following type operational details:</a:t>
            </a:r>
          </a:p>
          <a:p>
            <a:pPr lvl="1"/>
            <a:r>
              <a:rPr lang="en-US" sz="1800" dirty="0" smtClean="0"/>
              <a:t>Which staff from which department/entity will be moved to BMA</a:t>
            </a:r>
          </a:p>
          <a:p>
            <a:pPr lvl="1"/>
            <a:r>
              <a:rPr lang="en-US" sz="1800" dirty="0" smtClean="0"/>
              <a:t>What assets and liabilities will be moved from departments/entities to BMA</a:t>
            </a:r>
          </a:p>
          <a:p>
            <a:pPr lvl="1"/>
            <a:r>
              <a:rPr lang="en-US" sz="1800" dirty="0" smtClean="0"/>
              <a:t>Budget for BMA</a:t>
            </a:r>
          </a:p>
          <a:p>
            <a:r>
              <a:rPr lang="en-US" sz="1800" dirty="0" smtClean="0"/>
              <a:t>Treasury has not received specific details to enable it the implementation plan, costs, budget </a:t>
            </a:r>
            <a:r>
              <a:rPr lang="en-US" sz="1800" dirty="0" err="1" smtClean="0"/>
              <a:t>etc</a:t>
            </a:r>
            <a:endParaRPr lang="en-US" sz="1800" dirty="0" smtClean="0"/>
          </a:p>
          <a:p>
            <a:pPr marL="0" indent="0">
              <a:buNone/>
            </a:pPr>
            <a:endParaRPr lang="en-US" sz="2000" dirty="0" smtClean="0"/>
          </a:p>
          <a:p>
            <a:pPr lvl="1"/>
            <a:endParaRPr lang="en-US" sz="2000" dirty="0"/>
          </a:p>
        </p:txBody>
      </p:sp>
      <p:sp>
        <p:nvSpPr>
          <p:cNvPr id="4" name="Slide Number Placeholder 3"/>
          <p:cNvSpPr>
            <a:spLocks noGrp="1"/>
          </p:cNvSpPr>
          <p:nvPr>
            <p:ph type="sldNum" sz="quarter" idx="12"/>
          </p:nvPr>
        </p:nvSpPr>
        <p:spPr/>
        <p:txBody>
          <a:bodyPr/>
          <a:lstStyle/>
          <a:p>
            <a:fld id="{82ADBAA6-A86F-A64B-9700-0B6BB73FB553}" type="slidenum">
              <a:rPr lang="en-US" smtClean="0"/>
              <a:pPr/>
              <a:t>6</a:t>
            </a:fld>
            <a:endParaRPr lang="en-US"/>
          </a:p>
        </p:txBody>
      </p:sp>
    </p:spTree>
    <p:extLst>
      <p:ext uri="{BB962C8B-B14F-4D97-AF65-F5344CB8AC3E}">
        <p14:creationId xmlns:p14="http://schemas.microsoft.com/office/powerpoint/2010/main" val="2045869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 presentation today on Bill wearing only tax and revenue hat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NT presentation will not deal with budget challenges, nor with PFMA challenges, until we have more detailed </a:t>
            </a:r>
            <a:r>
              <a:rPr lang="en-US" dirty="0" smtClean="0"/>
              <a:t>information</a:t>
            </a:r>
          </a:p>
          <a:p>
            <a:pPr lvl="1"/>
            <a:r>
              <a:rPr lang="en-US" dirty="0" smtClean="0"/>
              <a:t>BMA budget: Will it increase the level of spending significantly? </a:t>
            </a:r>
          </a:p>
          <a:p>
            <a:pPr lvl="1"/>
            <a:r>
              <a:rPr lang="en-US" dirty="0" smtClean="0"/>
              <a:t>Will remuneration levels all go up for CURRENT staff, to the highest level?</a:t>
            </a:r>
          </a:p>
          <a:p>
            <a:pPr lvl="1"/>
            <a:r>
              <a:rPr lang="en-US" dirty="0" smtClean="0"/>
              <a:t>HEROIC ASSUMPTION: All affected entities and </a:t>
            </a:r>
            <a:r>
              <a:rPr lang="en-US" dirty="0" err="1" smtClean="0"/>
              <a:t>depts</a:t>
            </a:r>
            <a:r>
              <a:rPr lang="en-US" dirty="0" smtClean="0"/>
              <a:t> will give up their budgets to the BMA? </a:t>
            </a:r>
            <a:endParaRPr lang="en-US" dirty="0"/>
          </a:p>
          <a:p>
            <a:r>
              <a:rPr lang="en-US" dirty="0" smtClean="0"/>
              <a:t>NT focus TODAY will focus only on tax policy and revenue framework</a:t>
            </a:r>
          </a:p>
          <a:p>
            <a:r>
              <a:rPr lang="en-US" dirty="0" smtClean="0"/>
              <a:t>Currently</a:t>
            </a:r>
            <a:r>
              <a:rPr lang="en-US" dirty="0"/>
              <a:t>, tax policy and tax admin done by Treasury and SARS, under Min of Finance</a:t>
            </a:r>
          </a:p>
          <a:p>
            <a:pPr lvl="1"/>
            <a:r>
              <a:rPr lang="en-US" dirty="0"/>
              <a:t>NT primarily responsible for policy, SARS for collection/tax administration</a:t>
            </a:r>
          </a:p>
          <a:p>
            <a:pPr lvl="1"/>
            <a:r>
              <a:rPr lang="en-US" dirty="0" smtClean="0"/>
              <a:t>Constitution </a:t>
            </a:r>
            <a:r>
              <a:rPr lang="en-US" dirty="0" err="1" smtClean="0"/>
              <a:t>authorises</a:t>
            </a:r>
            <a:r>
              <a:rPr lang="en-US" dirty="0" smtClean="0"/>
              <a:t> that only the Minister of Finance can </a:t>
            </a:r>
            <a:r>
              <a:rPr lang="en-US" dirty="0"/>
              <a:t>introduce customs or excise duty or levy, as </a:t>
            </a:r>
            <a:r>
              <a:rPr lang="en-US" dirty="0" smtClean="0"/>
              <a:t>it can only be imposed in terms of a money bill</a:t>
            </a:r>
            <a:endParaRPr lang="en-US" dirty="0"/>
          </a:p>
          <a:p>
            <a:endParaRPr lang="en-US" dirty="0" smtClean="0"/>
          </a:p>
        </p:txBody>
      </p:sp>
      <p:sp>
        <p:nvSpPr>
          <p:cNvPr id="4" name="Slide Number Placeholder 3"/>
          <p:cNvSpPr>
            <a:spLocks noGrp="1"/>
          </p:cNvSpPr>
          <p:nvPr>
            <p:ph type="sldNum" sz="quarter" idx="12"/>
          </p:nvPr>
        </p:nvSpPr>
        <p:spPr/>
        <p:txBody>
          <a:bodyPr/>
          <a:lstStyle/>
          <a:p>
            <a:fld id="{82ADBAA6-A86F-A64B-9700-0B6BB73FB553}" type="slidenum">
              <a:rPr lang="en-US" smtClean="0"/>
              <a:pPr/>
              <a:t>7</a:t>
            </a:fld>
            <a:endParaRPr lang="en-US"/>
          </a:p>
        </p:txBody>
      </p:sp>
    </p:spTree>
    <p:extLst>
      <p:ext uri="{BB962C8B-B14F-4D97-AF65-F5344CB8AC3E}">
        <p14:creationId xmlns:p14="http://schemas.microsoft.com/office/powerpoint/2010/main" val="393352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tax and revenue framework?</a:t>
            </a:r>
            <a:endParaRPr lang="en-US" dirty="0"/>
          </a:p>
        </p:txBody>
      </p:sp>
      <p:sp>
        <p:nvSpPr>
          <p:cNvPr id="3" name="Content Placeholder 2"/>
          <p:cNvSpPr>
            <a:spLocks noGrp="1"/>
          </p:cNvSpPr>
          <p:nvPr>
            <p:ph idx="1"/>
          </p:nvPr>
        </p:nvSpPr>
        <p:spPr>
          <a:xfrm>
            <a:off x="838200" y="1371600"/>
            <a:ext cx="10515600" cy="4805363"/>
          </a:xfrm>
        </p:spPr>
        <p:txBody>
          <a:bodyPr>
            <a:normAutofit fontScale="77500" lnSpcReduction="20000"/>
          </a:bodyPr>
          <a:lstStyle/>
          <a:p>
            <a:r>
              <a:rPr lang="en-US" dirty="0" smtClean="0"/>
              <a:t>Tax revenue collection is one of the most essential elements of any sovereign state, as it provides for how the government will fund its activities</a:t>
            </a:r>
          </a:p>
          <a:p>
            <a:r>
              <a:rPr lang="en-US" dirty="0" smtClean="0"/>
              <a:t>Tax administration and collection are governed by Tax Administration Act, 2011</a:t>
            </a:r>
          </a:p>
          <a:p>
            <a:r>
              <a:rPr lang="en-US" dirty="0" smtClean="0"/>
              <a:t>One of the first decisions in 1994 by new democratic government was to establish the Katz Commission to deal with very weak tax system</a:t>
            </a:r>
          </a:p>
          <a:p>
            <a:pPr lvl="1"/>
            <a:r>
              <a:rPr lang="en-US" sz="2600" dirty="0" smtClean="0"/>
              <a:t>Announcement made in first democratic Budget 22 June 1994 by Minister of Finance Derek Keys</a:t>
            </a:r>
          </a:p>
          <a:p>
            <a:r>
              <a:rPr lang="en-US" dirty="0" smtClean="0"/>
              <a:t>First and most urgent report of Katz Commission was to establish SARS as a separate entity from the then Department of Finance</a:t>
            </a:r>
          </a:p>
          <a:p>
            <a:r>
              <a:rPr lang="en-US" dirty="0" smtClean="0"/>
              <a:t>Inland Revenue and Customs and Excise units within Department of Finance were merged to take advantage of synergies between them and formed the basis of the new SARS</a:t>
            </a:r>
            <a:endParaRPr lang="en-US" dirty="0" smtClean="0">
              <a:solidFill>
                <a:schemeClr val="accent2">
                  <a:lumMod val="75000"/>
                </a:schemeClr>
              </a:solidFill>
            </a:endParaRPr>
          </a:p>
          <a:p>
            <a:r>
              <a:rPr lang="en-US" dirty="0" smtClean="0"/>
              <a:t>SARS Act passed in 1997 after which SARS was established on 1 October 1997</a:t>
            </a:r>
          </a:p>
          <a:p>
            <a:r>
              <a:rPr lang="en-US" dirty="0"/>
              <a:t>Customs/excise are forms of taxes, so covered as part of general tax framework</a:t>
            </a:r>
          </a:p>
          <a:p>
            <a:pPr lvl="1"/>
            <a:r>
              <a:rPr lang="en-US" sz="2600" dirty="0"/>
              <a:t>SARS was created as a UNIFIED customs/excise and tax service in order to respond to inefficient and fragmented collection value </a:t>
            </a:r>
            <a:r>
              <a:rPr lang="en-US" sz="2600" dirty="0" smtClean="0"/>
              <a:t>chains</a:t>
            </a:r>
          </a:p>
        </p:txBody>
      </p:sp>
      <p:sp>
        <p:nvSpPr>
          <p:cNvPr id="4" name="Slide Number Placeholder 3"/>
          <p:cNvSpPr>
            <a:spLocks noGrp="1"/>
          </p:cNvSpPr>
          <p:nvPr>
            <p:ph type="sldNum" sz="quarter" idx="12"/>
          </p:nvPr>
        </p:nvSpPr>
        <p:spPr/>
        <p:txBody>
          <a:bodyPr/>
          <a:lstStyle/>
          <a:p>
            <a:fld id="{82ADBAA6-A86F-A64B-9700-0B6BB73FB553}" type="slidenum">
              <a:rPr lang="en-US" smtClean="0"/>
              <a:pPr/>
              <a:t>8</a:t>
            </a:fld>
            <a:endParaRPr lang="en-US"/>
          </a:p>
        </p:txBody>
      </p:sp>
    </p:spTree>
    <p:extLst>
      <p:ext uri="{BB962C8B-B14F-4D97-AF65-F5344CB8AC3E}">
        <p14:creationId xmlns:p14="http://schemas.microsoft.com/office/powerpoint/2010/main" val="9716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normAutofit/>
          </a:bodyPr>
          <a:lstStyle/>
          <a:p>
            <a:r>
              <a:rPr lang="en-US" sz="3600" dirty="0" smtClean="0"/>
              <a:t>What is our tax and revenue framework? (</a:t>
            </a:r>
            <a:r>
              <a:rPr lang="en-US" sz="3600" dirty="0" err="1" smtClean="0"/>
              <a:t>cont</a:t>
            </a:r>
            <a:r>
              <a:rPr lang="en-US" sz="3600" dirty="0" smtClean="0"/>
              <a:t>)</a:t>
            </a:r>
            <a:endParaRPr lang="en-US" sz="3600" dirty="0"/>
          </a:p>
        </p:txBody>
      </p:sp>
      <p:sp>
        <p:nvSpPr>
          <p:cNvPr id="3" name="Content Placeholder 2"/>
          <p:cNvSpPr>
            <a:spLocks noGrp="1"/>
          </p:cNvSpPr>
          <p:nvPr>
            <p:ph idx="1"/>
          </p:nvPr>
        </p:nvSpPr>
        <p:spPr>
          <a:xfrm>
            <a:off x="838200" y="1295400"/>
            <a:ext cx="10515600" cy="4881563"/>
          </a:xfrm>
        </p:spPr>
        <p:txBody>
          <a:bodyPr>
            <a:normAutofit fontScale="92500"/>
          </a:bodyPr>
          <a:lstStyle/>
          <a:p>
            <a:pPr lvl="0"/>
            <a:r>
              <a:rPr lang="en-ZA" dirty="0"/>
              <a:t>The Katz Commission recognised the critical point made by international expert </a:t>
            </a:r>
            <a:r>
              <a:rPr lang="en-ZA" dirty="0" err="1"/>
              <a:t>Milka</a:t>
            </a:r>
            <a:r>
              <a:rPr lang="en-ZA" dirty="0"/>
              <a:t> </a:t>
            </a:r>
            <a:r>
              <a:rPr lang="en-ZA" dirty="0" err="1"/>
              <a:t>Casanegra</a:t>
            </a:r>
            <a:r>
              <a:rPr lang="en-ZA" dirty="0"/>
              <a:t> de </a:t>
            </a:r>
            <a:r>
              <a:rPr lang="en-ZA" dirty="0" err="1"/>
              <a:t>Jantscher</a:t>
            </a:r>
            <a:r>
              <a:rPr lang="en-ZA" dirty="0"/>
              <a:t> that; “In developing countries, tax administration </a:t>
            </a:r>
            <a:r>
              <a:rPr lang="en-ZA" b="1" dirty="0"/>
              <a:t>is</a:t>
            </a:r>
            <a:r>
              <a:rPr lang="en-ZA" dirty="0"/>
              <a:t> tax policy</a:t>
            </a:r>
            <a:r>
              <a:rPr lang="en-ZA" dirty="0" smtClean="0"/>
              <a:t>”</a:t>
            </a:r>
          </a:p>
          <a:p>
            <a:pPr lvl="0"/>
            <a:r>
              <a:rPr lang="en-ZA" dirty="0" smtClean="0"/>
              <a:t> </a:t>
            </a:r>
            <a:r>
              <a:rPr lang="en-US" sz="2800" dirty="0" smtClean="0"/>
              <a:t>We cannot </a:t>
            </a:r>
            <a:r>
              <a:rPr lang="en-US" dirty="0" smtClean="0"/>
              <a:t>split</a:t>
            </a:r>
            <a:r>
              <a:rPr lang="en-US" sz="2800" dirty="0" smtClean="0"/>
              <a:t> the setting of a tax or levy from administration and enforcement, given that any gaps lead to tax evasion and avoidance</a:t>
            </a:r>
            <a:endParaRPr lang="en-ZA" sz="2800" dirty="0" smtClean="0"/>
          </a:p>
          <a:p>
            <a:r>
              <a:rPr lang="en-US" dirty="0" smtClean="0"/>
              <a:t>NT/SARS work jointly to determine tax policy proposals and drafting of legislation, as is done annually through Tax Laws Amendment Bill and Tax Laws Administration Bill</a:t>
            </a:r>
          </a:p>
          <a:p>
            <a:r>
              <a:rPr lang="en-US" dirty="0" smtClean="0"/>
              <a:t>Annual tax money Bill and s75 Bill are really one bill, and only split because of Constitutional technicality on what is a money bill and what not</a:t>
            </a:r>
          </a:p>
          <a:p>
            <a:pPr lvl="1"/>
            <a:r>
              <a:rPr lang="en-US" dirty="0" smtClean="0"/>
              <a:t>SCOF considers both bills through ONE process</a:t>
            </a:r>
          </a:p>
          <a:p>
            <a:pPr lvl="1"/>
            <a:r>
              <a:rPr lang="en-US" dirty="0" smtClean="0"/>
              <a:t>Only Minister of Finance can table a money bill</a:t>
            </a:r>
            <a:r>
              <a:rPr lang="en-US" dirty="0"/>
              <a:t> </a:t>
            </a:r>
            <a:r>
              <a:rPr lang="en-US" dirty="0" smtClean="0"/>
              <a:t>in terms of the Constitution</a:t>
            </a:r>
          </a:p>
        </p:txBody>
      </p:sp>
      <p:sp>
        <p:nvSpPr>
          <p:cNvPr id="4" name="Slide Number Placeholder 3"/>
          <p:cNvSpPr>
            <a:spLocks noGrp="1"/>
          </p:cNvSpPr>
          <p:nvPr>
            <p:ph type="sldNum" sz="quarter" idx="12"/>
          </p:nvPr>
        </p:nvSpPr>
        <p:spPr/>
        <p:txBody>
          <a:bodyPr/>
          <a:lstStyle/>
          <a:p>
            <a:fld id="{82ADBAA6-A86F-A64B-9700-0B6BB73FB553}" type="slidenum">
              <a:rPr lang="en-US" smtClean="0"/>
              <a:pPr/>
              <a:t>9</a:t>
            </a:fld>
            <a:endParaRPr lang="en-US"/>
          </a:p>
        </p:txBody>
      </p:sp>
    </p:spTree>
    <p:extLst>
      <p:ext uri="{BB962C8B-B14F-4D97-AF65-F5344CB8AC3E}">
        <p14:creationId xmlns:p14="http://schemas.microsoft.com/office/powerpoint/2010/main" val="3947166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3125</TotalTime>
  <Words>3370</Words>
  <Application>Microsoft Office PowerPoint</Application>
  <PresentationFormat>Custom</PresentationFormat>
  <Paragraphs>249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Border Management Authority Bill</vt:lpstr>
      <vt:lpstr>Delegation</vt:lpstr>
      <vt:lpstr>Background</vt:lpstr>
      <vt:lpstr>NT and SARS support objectives of Bill</vt:lpstr>
      <vt:lpstr>NT and SARS support integrated and co-ordinated operational approach…. </vt:lpstr>
      <vt:lpstr>BMA Bill: Details included and not included</vt:lpstr>
      <vt:lpstr>NT presentation today on Bill wearing only tax and revenue hat</vt:lpstr>
      <vt:lpstr>What is our tax and revenue framework?</vt:lpstr>
      <vt:lpstr>What is our tax and revenue framework? (cont)</vt:lpstr>
      <vt:lpstr>PowerPoint Presentation</vt:lpstr>
      <vt:lpstr>PowerPoint Presentation</vt:lpstr>
      <vt:lpstr>PowerPoint Presentation</vt:lpstr>
      <vt:lpstr>Customs modernisation reform by SARS </vt:lpstr>
      <vt:lpstr> SARS preparations on new Customs Acts</vt:lpstr>
      <vt:lpstr>How does BMA take into account Davis Tax Committee and other recommendations?</vt:lpstr>
      <vt:lpstr>What does an integrated approach mean? </vt:lpstr>
      <vt:lpstr>SARS approach to customs/excise operations</vt:lpstr>
      <vt:lpstr>Structured border coordination is in place</vt:lpstr>
      <vt:lpstr>Structured border coordination (cont)</vt:lpstr>
      <vt:lpstr>Example of mandatory coordination in statute</vt:lpstr>
      <vt:lpstr>NT view on Border Management Bill</vt:lpstr>
      <vt:lpstr>Home Affairs and Treasury have engaged in consultation process over BMA</vt:lpstr>
      <vt:lpstr>Proposed clause to include in Bill</vt:lpstr>
      <vt:lpstr>Way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Border Management Authority Bill</dc:title>
  <dc:creator>Microsoft Office User</dc:creator>
  <cp:lastModifiedBy>Asanda</cp:lastModifiedBy>
  <cp:revision>105</cp:revision>
  <cp:lastPrinted>2018-02-12T12:48:57Z</cp:lastPrinted>
  <dcterms:created xsi:type="dcterms:W3CDTF">2016-08-13T09:31:39Z</dcterms:created>
  <dcterms:modified xsi:type="dcterms:W3CDTF">2018-02-23T08:38:17Z</dcterms:modified>
</cp:coreProperties>
</file>