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accent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7D679B-A44E-453A-8CD6-FF7E7A7CC62F}"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ZA"/>
        </a:p>
      </dgm:t>
    </dgm:pt>
    <dgm:pt modelId="{EE7E2504-8A4C-44D1-9B9E-EADC8F3B9A1C}">
      <dgm:prSet phldrT="[Text]"/>
      <dgm:spPr/>
      <dgm:t>
        <a:bodyPr/>
        <a:lstStyle/>
        <a:p>
          <a:r>
            <a:rPr lang="en-US" dirty="0" smtClean="0"/>
            <a:t>National executive Committee</a:t>
          </a:r>
          <a:endParaRPr lang="en-ZA" dirty="0"/>
        </a:p>
      </dgm:t>
    </dgm:pt>
    <dgm:pt modelId="{8127712F-7210-4F20-83D0-437B1EFF6F90}" type="parTrans" cxnId="{0B2C4334-A98D-41A5-B549-2F6F90E9B0EF}">
      <dgm:prSet/>
      <dgm:spPr/>
      <dgm:t>
        <a:bodyPr/>
        <a:lstStyle/>
        <a:p>
          <a:endParaRPr lang="en-ZA"/>
        </a:p>
      </dgm:t>
    </dgm:pt>
    <dgm:pt modelId="{49FA0BA7-927C-416B-AD1B-83D20665CF72}" type="sibTrans" cxnId="{0B2C4334-A98D-41A5-B549-2F6F90E9B0EF}">
      <dgm:prSet/>
      <dgm:spPr/>
      <dgm:t>
        <a:bodyPr/>
        <a:lstStyle/>
        <a:p>
          <a:endParaRPr lang="en-ZA"/>
        </a:p>
      </dgm:t>
    </dgm:pt>
    <dgm:pt modelId="{24312FAD-9592-4A3B-8D90-217096A66E0F}">
      <dgm:prSet phldrT="[Text]"/>
      <dgm:spPr/>
      <dgm:t>
        <a:bodyPr/>
        <a:lstStyle/>
        <a:p>
          <a:r>
            <a:rPr lang="en-US" dirty="0" smtClean="0"/>
            <a:t>Provinces</a:t>
          </a:r>
          <a:endParaRPr lang="en-ZA" dirty="0"/>
        </a:p>
      </dgm:t>
    </dgm:pt>
    <dgm:pt modelId="{68600D82-6E28-4166-B08A-3E966D6865AD}" type="parTrans" cxnId="{2867D30A-F168-4153-A879-6FB11D7C7223}">
      <dgm:prSet/>
      <dgm:spPr/>
      <dgm:t>
        <a:bodyPr/>
        <a:lstStyle/>
        <a:p>
          <a:endParaRPr lang="en-ZA"/>
        </a:p>
      </dgm:t>
    </dgm:pt>
    <dgm:pt modelId="{46F26BB9-9D78-481D-913A-398CA010BFDB}" type="sibTrans" cxnId="{2867D30A-F168-4153-A879-6FB11D7C7223}">
      <dgm:prSet/>
      <dgm:spPr/>
      <dgm:t>
        <a:bodyPr/>
        <a:lstStyle/>
        <a:p>
          <a:endParaRPr lang="en-ZA"/>
        </a:p>
      </dgm:t>
    </dgm:pt>
    <dgm:pt modelId="{9A6D7D0C-772A-49BB-AB47-D9815739BC55}">
      <dgm:prSet/>
      <dgm:spPr/>
      <dgm:t>
        <a:bodyPr/>
        <a:lstStyle/>
        <a:p>
          <a:r>
            <a:rPr lang="en-US" dirty="0" smtClean="0"/>
            <a:t>Associate members</a:t>
          </a:r>
          <a:endParaRPr lang="en-ZA" dirty="0"/>
        </a:p>
      </dgm:t>
    </dgm:pt>
    <dgm:pt modelId="{FEB9DD16-F574-4F8B-96EA-A190652D78B0}" type="parTrans" cxnId="{0B46C10E-B68E-4F2C-9038-975090CF4E13}">
      <dgm:prSet/>
      <dgm:spPr/>
      <dgm:t>
        <a:bodyPr/>
        <a:lstStyle/>
        <a:p>
          <a:endParaRPr lang="en-ZA"/>
        </a:p>
      </dgm:t>
    </dgm:pt>
    <dgm:pt modelId="{FB46B3F3-CFBE-456C-AB4C-1BF5D5F3FADD}" type="sibTrans" cxnId="{0B46C10E-B68E-4F2C-9038-975090CF4E13}">
      <dgm:prSet/>
      <dgm:spPr/>
      <dgm:t>
        <a:bodyPr/>
        <a:lstStyle/>
        <a:p>
          <a:endParaRPr lang="en-ZA"/>
        </a:p>
      </dgm:t>
    </dgm:pt>
    <dgm:pt modelId="{951B6017-B780-4512-86E5-DCA3F1A9122D}">
      <dgm:prSet/>
      <dgm:spPr/>
      <dgm:t>
        <a:bodyPr/>
        <a:lstStyle/>
        <a:p>
          <a:r>
            <a:rPr lang="en-US" dirty="0" smtClean="0"/>
            <a:t>Districts</a:t>
          </a:r>
        </a:p>
        <a:p>
          <a:endParaRPr lang="en-ZA" dirty="0"/>
        </a:p>
      </dgm:t>
    </dgm:pt>
    <dgm:pt modelId="{2586F5ED-0751-4F08-9677-A03847CFCF25}" type="parTrans" cxnId="{D1BF2176-6492-4ADA-9944-CA2B838E1CEB}">
      <dgm:prSet/>
      <dgm:spPr/>
      <dgm:t>
        <a:bodyPr/>
        <a:lstStyle/>
        <a:p>
          <a:endParaRPr lang="en-ZA"/>
        </a:p>
      </dgm:t>
    </dgm:pt>
    <dgm:pt modelId="{AEE495B7-6FC2-40AD-9707-E8C7540AF254}" type="sibTrans" cxnId="{D1BF2176-6492-4ADA-9944-CA2B838E1CEB}">
      <dgm:prSet/>
      <dgm:spPr/>
      <dgm:t>
        <a:bodyPr/>
        <a:lstStyle/>
        <a:p>
          <a:endParaRPr lang="en-ZA"/>
        </a:p>
      </dgm:t>
    </dgm:pt>
    <dgm:pt modelId="{CEEAE0C0-D56E-4641-8185-7BE1AFA116A6}">
      <dgm:prSet/>
      <dgm:spPr/>
      <dgm:t>
        <a:bodyPr/>
        <a:lstStyle/>
        <a:p>
          <a:r>
            <a:rPr lang="en-US" dirty="0" smtClean="0"/>
            <a:t>Municipalities</a:t>
          </a:r>
          <a:endParaRPr lang="en-ZA" dirty="0"/>
        </a:p>
      </dgm:t>
    </dgm:pt>
    <dgm:pt modelId="{6665D0B7-7CDC-48EC-B13F-BB7A57DEEBC7}" type="parTrans" cxnId="{2D00C9EE-C5E4-49E9-A9D1-2B7D6956E80C}">
      <dgm:prSet/>
      <dgm:spPr/>
      <dgm:t>
        <a:bodyPr/>
        <a:lstStyle/>
        <a:p>
          <a:endParaRPr lang="en-ZA"/>
        </a:p>
      </dgm:t>
    </dgm:pt>
    <dgm:pt modelId="{BC93B76C-FB07-4985-834C-55E6304C393C}" type="sibTrans" cxnId="{2D00C9EE-C5E4-49E9-A9D1-2B7D6956E80C}">
      <dgm:prSet/>
      <dgm:spPr/>
      <dgm:t>
        <a:bodyPr/>
        <a:lstStyle/>
        <a:p>
          <a:endParaRPr lang="en-ZA"/>
        </a:p>
      </dgm:t>
    </dgm:pt>
    <dgm:pt modelId="{8490094D-250A-4CC4-9203-0942C330E2A5}">
      <dgm:prSet/>
      <dgm:spPr/>
      <dgm:t>
        <a:bodyPr/>
        <a:lstStyle/>
        <a:p>
          <a:r>
            <a:rPr lang="en-US" dirty="0" smtClean="0"/>
            <a:t>Presidium</a:t>
          </a:r>
          <a:endParaRPr lang="en-ZA" dirty="0"/>
        </a:p>
      </dgm:t>
    </dgm:pt>
    <dgm:pt modelId="{274A6B3B-E435-4BCB-846D-CFCBCE2E1A02}" type="parTrans" cxnId="{EC0B8795-8847-44AF-8F0D-6E7B74654C52}">
      <dgm:prSet/>
      <dgm:spPr/>
      <dgm:t>
        <a:bodyPr/>
        <a:lstStyle/>
        <a:p>
          <a:endParaRPr lang="en-ZA"/>
        </a:p>
      </dgm:t>
    </dgm:pt>
    <dgm:pt modelId="{877D9013-7221-4956-BFC9-2E21B3103DBB}" type="sibTrans" cxnId="{EC0B8795-8847-44AF-8F0D-6E7B74654C52}">
      <dgm:prSet/>
      <dgm:spPr/>
      <dgm:t>
        <a:bodyPr/>
        <a:lstStyle/>
        <a:p>
          <a:endParaRPr lang="en-ZA"/>
        </a:p>
      </dgm:t>
    </dgm:pt>
    <dgm:pt modelId="{36ADEE12-EA2B-4A25-A357-69D547639F12}" type="pres">
      <dgm:prSet presAssocID="{067D679B-A44E-453A-8CD6-FF7E7A7CC62F}" presName="Name0" presStyleCnt="0">
        <dgm:presLayoutVars>
          <dgm:dir/>
          <dgm:resizeHandles val="exact"/>
        </dgm:presLayoutVars>
      </dgm:prSet>
      <dgm:spPr/>
      <dgm:t>
        <a:bodyPr/>
        <a:lstStyle/>
        <a:p>
          <a:endParaRPr lang="en-ZA"/>
        </a:p>
      </dgm:t>
    </dgm:pt>
    <dgm:pt modelId="{F9718024-0351-42E4-A5FE-49668A794FF4}" type="pres">
      <dgm:prSet presAssocID="{EE7E2504-8A4C-44D1-9B9E-EADC8F3B9A1C}" presName="node" presStyleLbl="node1" presStyleIdx="0" presStyleCnt="6">
        <dgm:presLayoutVars>
          <dgm:bulletEnabled val="1"/>
        </dgm:presLayoutVars>
      </dgm:prSet>
      <dgm:spPr/>
      <dgm:t>
        <a:bodyPr/>
        <a:lstStyle/>
        <a:p>
          <a:endParaRPr lang="en-ZA"/>
        </a:p>
      </dgm:t>
    </dgm:pt>
    <dgm:pt modelId="{77F595B9-14E4-4892-AA33-DA80862D081A}" type="pres">
      <dgm:prSet presAssocID="{49FA0BA7-927C-416B-AD1B-83D20665CF72}" presName="sibTrans" presStyleLbl="sibTrans2D1" presStyleIdx="0" presStyleCnt="6"/>
      <dgm:spPr/>
      <dgm:t>
        <a:bodyPr/>
        <a:lstStyle/>
        <a:p>
          <a:endParaRPr lang="en-ZA"/>
        </a:p>
      </dgm:t>
    </dgm:pt>
    <dgm:pt modelId="{D2E4779E-EBC8-4E87-8F2B-08C0A1FEA2CE}" type="pres">
      <dgm:prSet presAssocID="{49FA0BA7-927C-416B-AD1B-83D20665CF72}" presName="connectorText" presStyleLbl="sibTrans2D1" presStyleIdx="0" presStyleCnt="6"/>
      <dgm:spPr/>
      <dgm:t>
        <a:bodyPr/>
        <a:lstStyle/>
        <a:p>
          <a:endParaRPr lang="en-ZA"/>
        </a:p>
      </dgm:t>
    </dgm:pt>
    <dgm:pt modelId="{C40E7B99-20A0-4039-B084-F310FEC9AED7}" type="pres">
      <dgm:prSet presAssocID="{8490094D-250A-4CC4-9203-0942C330E2A5}" presName="node" presStyleLbl="node1" presStyleIdx="1" presStyleCnt="6" custRadScaleRad="53993" custRadScaleInc="-198153">
        <dgm:presLayoutVars>
          <dgm:bulletEnabled val="1"/>
        </dgm:presLayoutVars>
      </dgm:prSet>
      <dgm:spPr/>
      <dgm:t>
        <a:bodyPr/>
        <a:lstStyle/>
        <a:p>
          <a:endParaRPr lang="en-ZA"/>
        </a:p>
      </dgm:t>
    </dgm:pt>
    <dgm:pt modelId="{10B998F0-FDC7-41E2-B371-A58F4813728F}" type="pres">
      <dgm:prSet presAssocID="{877D9013-7221-4956-BFC9-2E21B3103DBB}" presName="sibTrans" presStyleLbl="sibTrans2D1" presStyleIdx="1" presStyleCnt="6"/>
      <dgm:spPr/>
      <dgm:t>
        <a:bodyPr/>
        <a:lstStyle/>
        <a:p>
          <a:endParaRPr lang="en-ZA"/>
        </a:p>
      </dgm:t>
    </dgm:pt>
    <dgm:pt modelId="{1D2F840B-DE2F-481C-BB0B-1B1E5FD07A68}" type="pres">
      <dgm:prSet presAssocID="{877D9013-7221-4956-BFC9-2E21B3103DBB}" presName="connectorText" presStyleLbl="sibTrans2D1" presStyleIdx="1" presStyleCnt="6"/>
      <dgm:spPr/>
      <dgm:t>
        <a:bodyPr/>
        <a:lstStyle/>
        <a:p>
          <a:endParaRPr lang="en-ZA"/>
        </a:p>
      </dgm:t>
    </dgm:pt>
    <dgm:pt modelId="{29A6752B-84EE-48D3-A74E-FAF30FD7D240}" type="pres">
      <dgm:prSet presAssocID="{24312FAD-9592-4A3B-8D90-217096A66E0F}" presName="node" presStyleLbl="node1" presStyleIdx="2" presStyleCnt="6" custRadScaleRad="80230" custRadScaleInc="-164323">
        <dgm:presLayoutVars>
          <dgm:bulletEnabled val="1"/>
        </dgm:presLayoutVars>
      </dgm:prSet>
      <dgm:spPr/>
      <dgm:t>
        <a:bodyPr/>
        <a:lstStyle/>
        <a:p>
          <a:endParaRPr lang="en-ZA"/>
        </a:p>
      </dgm:t>
    </dgm:pt>
    <dgm:pt modelId="{E7A0EDFE-71A1-4CB1-8DC5-4D46A4946F15}" type="pres">
      <dgm:prSet presAssocID="{46F26BB9-9D78-481D-913A-398CA010BFDB}" presName="sibTrans" presStyleLbl="sibTrans2D1" presStyleIdx="2" presStyleCnt="6"/>
      <dgm:spPr/>
      <dgm:t>
        <a:bodyPr/>
        <a:lstStyle/>
        <a:p>
          <a:endParaRPr lang="en-ZA"/>
        </a:p>
      </dgm:t>
    </dgm:pt>
    <dgm:pt modelId="{ECF34108-2DE6-4575-9149-0CC1847282FA}" type="pres">
      <dgm:prSet presAssocID="{46F26BB9-9D78-481D-913A-398CA010BFDB}" presName="connectorText" presStyleLbl="sibTrans2D1" presStyleIdx="2" presStyleCnt="6"/>
      <dgm:spPr/>
      <dgm:t>
        <a:bodyPr/>
        <a:lstStyle/>
        <a:p>
          <a:endParaRPr lang="en-ZA"/>
        </a:p>
      </dgm:t>
    </dgm:pt>
    <dgm:pt modelId="{D00846FE-AC45-4EE8-B129-0A8DD33030E4}" type="pres">
      <dgm:prSet presAssocID="{951B6017-B780-4512-86E5-DCA3F1A9122D}" presName="node" presStyleLbl="node1" presStyleIdx="3" presStyleCnt="6" custRadScaleRad="21040" custRadScaleInc="-18959">
        <dgm:presLayoutVars>
          <dgm:bulletEnabled val="1"/>
        </dgm:presLayoutVars>
      </dgm:prSet>
      <dgm:spPr/>
      <dgm:t>
        <a:bodyPr/>
        <a:lstStyle/>
        <a:p>
          <a:endParaRPr lang="en-ZA"/>
        </a:p>
      </dgm:t>
    </dgm:pt>
    <dgm:pt modelId="{83DFD28F-3299-4D0A-A656-5B21858DBCF7}" type="pres">
      <dgm:prSet presAssocID="{AEE495B7-6FC2-40AD-9707-E8C7540AF254}" presName="sibTrans" presStyleLbl="sibTrans2D1" presStyleIdx="3" presStyleCnt="6"/>
      <dgm:spPr/>
      <dgm:t>
        <a:bodyPr/>
        <a:lstStyle/>
        <a:p>
          <a:endParaRPr lang="en-ZA"/>
        </a:p>
      </dgm:t>
    </dgm:pt>
    <dgm:pt modelId="{D4B827B5-3FF6-4962-AC35-77F9678AF982}" type="pres">
      <dgm:prSet presAssocID="{AEE495B7-6FC2-40AD-9707-E8C7540AF254}" presName="connectorText" presStyleLbl="sibTrans2D1" presStyleIdx="3" presStyleCnt="6"/>
      <dgm:spPr/>
      <dgm:t>
        <a:bodyPr/>
        <a:lstStyle/>
        <a:p>
          <a:endParaRPr lang="en-ZA"/>
        </a:p>
      </dgm:t>
    </dgm:pt>
    <dgm:pt modelId="{7F4B918F-64D8-414E-8F4D-4C109714AB81}" type="pres">
      <dgm:prSet presAssocID="{CEEAE0C0-D56E-4641-8185-7BE1AFA116A6}" presName="node" presStyleLbl="node1" presStyleIdx="4" presStyleCnt="6" custRadScaleRad="66703" custRadScaleInc="-210837">
        <dgm:presLayoutVars>
          <dgm:bulletEnabled val="1"/>
        </dgm:presLayoutVars>
      </dgm:prSet>
      <dgm:spPr/>
      <dgm:t>
        <a:bodyPr/>
        <a:lstStyle/>
        <a:p>
          <a:endParaRPr lang="en-ZA"/>
        </a:p>
      </dgm:t>
    </dgm:pt>
    <dgm:pt modelId="{65AB9AB6-8333-4E86-8E41-E650791A88FE}" type="pres">
      <dgm:prSet presAssocID="{BC93B76C-FB07-4985-834C-55E6304C393C}" presName="sibTrans" presStyleLbl="sibTrans2D1" presStyleIdx="4" presStyleCnt="6" custLinFactY="-61236" custLinFactNeighborX="-81932" custLinFactNeighborY="-100000"/>
      <dgm:spPr/>
      <dgm:t>
        <a:bodyPr/>
        <a:lstStyle/>
        <a:p>
          <a:endParaRPr lang="en-ZA"/>
        </a:p>
      </dgm:t>
    </dgm:pt>
    <dgm:pt modelId="{453B4480-C090-4EAF-B124-D00944587A2E}" type="pres">
      <dgm:prSet presAssocID="{BC93B76C-FB07-4985-834C-55E6304C393C}" presName="connectorText" presStyleLbl="sibTrans2D1" presStyleIdx="4" presStyleCnt="6"/>
      <dgm:spPr/>
      <dgm:t>
        <a:bodyPr/>
        <a:lstStyle/>
        <a:p>
          <a:endParaRPr lang="en-ZA"/>
        </a:p>
      </dgm:t>
    </dgm:pt>
    <dgm:pt modelId="{799EB28A-F01E-4020-B0AA-739180BBAC0F}" type="pres">
      <dgm:prSet presAssocID="{9A6D7D0C-772A-49BB-AB47-D9815739BC55}" presName="node" presStyleLbl="node1" presStyleIdx="5" presStyleCnt="6" custRadScaleRad="78754" custRadScaleInc="-58605">
        <dgm:presLayoutVars>
          <dgm:bulletEnabled val="1"/>
        </dgm:presLayoutVars>
      </dgm:prSet>
      <dgm:spPr/>
      <dgm:t>
        <a:bodyPr/>
        <a:lstStyle/>
        <a:p>
          <a:endParaRPr lang="en-ZA"/>
        </a:p>
      </dgm:t>
    </dgm:pt>
    <dgm:pt modelId="{2D53E3B3-EC63-4CAD-A9C1-8378D49B35BB}" type="pres">
      <dgm:prSet presAssocID="{FB46B3F3-CFBE-456C-AB4C-1BF5D5F3FADD}" presName="sibTrans" presStyleLbl="sibTrans2D1" presStyleIdx="5" presStyleCnt="6" custLinFactY="100000" custLinFactNeighborX="56600" custLinFactNeighborY="174376"/>
      <dgm:spPr/>
      <dgm:t>
        <a:bodyPr/>
        <a:lstStyle/>
        <a:p>
          <a:endParaRPr lang="en-ZA"/>
        </a:p>
      </dgm:t>
    </dgm:pt>
    <dgm:pt modelId="{E20BF0C3-D012-407E-B7B7-7B2DD74737EF}" type="pres">
      <dgm:prSet presAssocID="{FB46B3F3-CFBE-456C-AB4C-1BF5D5F3FADD}" presName="connectorText" presStyleLbl="sibTrans2D1" presStyleIdx="5" presStyleCnt="6"/>
      <dgm:spPr/>
      <dgm:t>
        <a:bodyPr/>
        <a:lstStyle/>
        <a:p>
          <a:endParaRPr lang="en-ZA"/>
        </a:p>
      </dgm:t>
    </dgm:pt>
  </dgm:ptLst>
  <dgm:cxnLst>
    <dgm:cxn modelId="{47B09E66-F048-4EED-9A8D-4B5E0F28557C}" type="presOf" srcId="{46F26BB9-9D78-481D-913A-398CA010BFDB}" destId="{ECF34108-2DE6-4575-9149-0CC1847282FA}" srcOrd="1" destOrd="0" presId="urn:microsoft.com/office/officeart/2005/8/layout/cycle7"/>
    <dgm:cxn modelId="{99E7F6F1-2E42-4FC7-996B-71DC8C80D41F}" type="presOf" srcId="{8490094D-250A-4CC4-9203-0942C330E2A5}" destId="{C40E7B99-20A0-4039-B084-F310FEC9AED7}" srcOrd="0" destOrd="0" presId="urn:microsoft.com/office/officeart/2005/8/layout/cycle7"/>
    <dgm:cxn modelId="{1ABBE368-26AB-41E7-B20B-63ED6CFAC34F}" type="presOf" srcId="{CEEAE0C0-D56E-4641-8185-7BE1AFA116A6}" destId="{7F4B918F-64D8-414E-8F4D-4C109714AB81}" srcOrd="0" destOrd="0" presId="urn:microsoft.com/office/officeart/2005/8/layout/cycle7"/>
    <dgm:cxn modelId="{0B2C4334-A98D-41A5-B549-2F6F90E9B0EF}" srcId="{067D679B-A44E-453A-8CD6-FF7E7A7CC62F}" destId="{EE7E2504-8A4C-44D1-9B9E-EADC8F3B9A1C}" srcOrd="0" destOrd="0" parTransId="{8127712F-7210-4F20-83D0-437B1EFF6F90}" sibTransId="{49FA0BA7-927C-416B-AD1B-83D20665CF72}"/>
    <dgm:cxn modelId="{AE1FEDA1-AE74-4FDF-9258-2AF28F7C27DB}" type="presOf" srcId="{951B6017-B780-4512-86E5-DCA3F1A9122D}" destId="{D00846FE-AC45-4EE8-B129-0A8DD33030E4}" srcOrd="0" destOrd="0" presId="urn:microsoft.com/office/officeart/2005/8/layout/cycle7"/>
    <dgm:cxn modelId="{BB3D4730-BC13-4605-9A0D-615D2CC39A38}" type="presOf" srcId="{24312FAD-9592-4A3B-8D90-217096A66E0F}" destId="{29A6752B-84EE-48D3-A74E-FAF30FD7D240}" srcOrd="0" destOrd="0" presId="urn:microsoft.com/office/officeart/2005/8/layout/cycle7"/>
    <dgm:cxn modelId="{D1BF2176-6492-4ADA-9944-CA2B838E1CEB}" srcId="{067D679B-A44E-453A-8CD6-FF7E7A7CC62F}" destId="{951B6017-B780-4512-86E5-DCA3F1A9122D}" srcOrd="3" destOrd="0" parTransId="{2586F5ED-0751-4F08-9677-A03847CFCF25}" sibTransId="{AEE495B7-6FC2-40AD-9707-E8C7540AF254}"/>
    <dgm:cxn modelId="{B0C74565-6CBB-4CA7-8984-EA0C6844BB30}" type="presOf" srcId="{49FA0BA7-927C-416B-AD1B-83D20665CF72}" destId="{77F595B9-14E4-4892-AA33-DA80862D081A}" srcOrd="0" destOrd="0" presId="urn:microsoft.com/office/officeart/2005/8/layout/cycle7"/>
    <dgm:cxn modelId="{2D00C9EE-C5E4-49E9-A9D1-2B7D6956E80C}" srcId="{067D679B-A44E-453A-8CD6-FF7E7A7CC62F}" destId="{CEEAE0C0-D56E-4641-8185-7BE1AFA116A6}" srcOrd="4" destOrd="0" parTransId="{6665D0B7-7CDC-48EC-B13F-BB7A57DEEBC7}" sibTransId="{BC93B76C-FB07-4985-834C-55E6304C393C}"/>
    <dgm:cxn modelId="{0B46C10E-B68E-4F2C-9038-975090CF4E13}" srcId="{067D679B-A44E-453A-8CD6-FF7E7A7CC62F}" destId="{9A6D7D0C-772A-49BB-AB47-D9815739BC55}" srcOrd="5" destOrd="0" parTransId="{FEB9DD16-F574-4F8B-96EA-A190652D78B0}" sibTransId="{FB46B3F3-CFBE-456C-AB4C-1BF5D5F3FADD}"/>
    <dgm:cxn modelId="{EC0B8795-8847-44AF-8F0D-6E7B74654C52}" srcId="{067D679B-A44E-453A-8CD6-FF7E7A7CC62F}" destId="{8490094D-250A-4CC4-9203-0942C330E2A5}" srcOrd="1" destOrd="0" parTransId="{274A6B3B-E435-4BCB-846D-CFCBCE2E1A02}" sibTransId="{877D9013-7221-4956-BFC9-2E21B3103DBB}"/>
    <dgm:cxn modelId="{219EB623-CF7A-4136-A6CD-FA485A1751DA}" type="presOf" srcId="{FB46B3F3-CFBE-456C-AB4C-1BF5D5F3FADD}" destId="{2D53E3B3-EC63-4CAD-A9C1-8378D49B35BB}" srcOrd="0" destOrd="0" presId="urn:microsoft.com/office/officeart/2005/8/layout/cycle7"/>
    <dgm:cxn modelId="{2867D30A-F168-4153-A879-6FB11D7C7223}" srcId="{067D679B-A44E-453A-8CD6-FF7E7A7CC62F}" destId="{24312FAD-9592-4A3B-8D90-217096A66E0F}" srcOrd="2" destOrd="0" parTransId="{68600D82-6E28-4166-B08A-3E966D6865AD}" sibTransId="{46F26BB9-9D78-481D-913A-398CA010BFDB}"/>
    <dgm:cxn modelId="{BF165FAB-A777-4685-8CCD-E82079A51DE0}" type="presOf" srcId="{AEE495B7-6FC2-40AD-9707-E8C7540AF254}" destId="{83DFD28F-3299-4D0A-A656-5B21858DBCF7}" srcOrd="0" destOrd="0" presId="urn:microsoft.com/office/officeart/2005/8/layout/cycle7"/>
    <dgm:cxn modelId="{34EC3D48-035A-4DA7-AE91-8C3E8D0DEDD6}" type="presOf" srcId="{EE7E2504-8A4C-44D1-9B9E-EADC8F3B9A1C}" destId="{F9718024-0351-42E4-A5FE-49668A794FF4}" srcOrd="0" destOrd="0" presId="urn:microsoft.com/office/officeart/2005/8/layout/cycle7"/>
    <dgm:cxn modelId="{732B993C-9BD1-42E5-A4EE-9E14598D2703}" type="presOf" srcId="{BC93B76C-FB07-4985-834C-55E6304C393C}" destId="{65AB9AB6-8333-4E86-8E41-E650791A88FE}" srcOrd="0" destOrd="0" presId="urn:microsoft.com/office/officeart/2005/8/layout/cycle7"/>
    <dgm:cxn modelId="{4138A49B-FBE6-4AA9-BBDA-79F46F10D544}" type="presOf" srcId="{AEE495B7-6FC2-40AD-9707-E8C7540AF254}" destId="{D4B827B5-3FF6-4962-AC35-77F9678AF982}" srcOrd="1" destOrd="0" presId="urn:microsoft.com/office/officeart/2005/8/layout/cycle7"/>
    <dgm:cxn modelId="{E42B36C1-C7CA-4AF9-B83E-1D3770AD5710}" type="presOf" srcId="{FB46B3F3-CFBE-456C-AB4C-1BF5D5F3FADD}" destId="{E20BF0C3-D012-407E-B7B7-7B2DD74737EF}" srcOrd="1" destOrd="0" presId="urn:microsoft.com/office/officeart/2005/8/layout/cycle7"/>
    <dgm:cxn modelId="{532793E1-DDEC-4073-A032-F641926EDF20}" type="presOf" srcId="{46F26BB9-9D78-481D-913A-398CA010BFDB}" destId="{E7A0EDFE-71A1-4CB1-8DC5-4D46A4946F15}" srcOrd="0" destOrd="0" presId="urn:microsoft.com/office/officeart/2005/8/layout/cycle7"/>
    <dgm:cxn modelId="{552CC3C6-DB73-48E6-A87B-B08287D3E529}" type="presOf" srcId="{067D679B-A44E-453A-8CD6-FF7E7A7CC62F}" destId="{36ADEE12-EA2B-4A25-A357-69D547639F12}" srcOrd="0" destOrd="0" presId="urn:microsoft.com/office/officeart/2005/8/layout/cycle7"/>
    <dgm:cxn modelId="{E2FC8EB5-2164-497E-A1C3-E2C2B18919C3}" type="presOf" srcId="{BC93B76C-FB07-4985-834C-55E6304C393C}" destId="{453B4480-C090-4EAF-B124-D00944587A2E}" srcOrd="1" destOrd="0" presId="urn:microsoft.com/office/officeart/2005/8/layout/cycle7"/>
    <dgm:cxn modelId="{0BA34E7B-BE10-4472-B5E8-FF8E550B6847}" type="presOf" srcId="{877D9013-7221-4956-BFC9-2E21B3103DBB}" destId="{10B998F0-FDC7-41E2-B371-A58F4813728F}" srcOrd="0" destOrd="0" presId="urn:microsoft.com/office/officeart/2005/8/layout/cycle7"/>
    <dgm:cxn modelId="{9B4E677D-E5ED-4FED-BB71-DD81982BB7AF}" type="presOf" srcId="{877D9013-7221-4956-BFC9-2E21B3103DBB}" destId="{1D2F840B-DE2F-481C-BB0B-1B1E5FD07A68}" srcOrd="1" destOrd="0" presId="urn:microsoft.com/office/officeart/2005/8/layout/cycle7"/>
    <dgm:cxn modelId="{610DDC47-DE70-48AE-AB5B-28D1C18E7550}" type="presOf" srcId="{9A6D7D0C-772A-49BB-AB47-D9815739BC55}" destId="{799EB28A-F01E-4020-B0AA-739180BBAC0F}" srcOrd="0" destOrd="0" presId="urn:microsoft.com/office/officeart/2005/8/layout/cycle7"/>
    <dgm:cxn modelId="{93F5E4DF-7CE6-4978-8295-4740B9DAE6E5}" type="presOf" srcId="{49FA0BA7-927C-416B-AD1B-83D20665CF72}" destId="{D2E4779E-EBC8-4E87-8F2B-08C0A1FEA2CE}" srcOrd="1" destOrd="0" presId="urn:microsoft.com/office/officeart/2005/8/layout/cycle7"/>
    <dgm:cxn modelId="{A097BC0D-9283-4740-8DFB-0B1739DA0F7A}" type="presParOf" srcId="{36ADEE12-EA2B-4A25-A357-69D547639F12}" destId="{F9718024-0351-42E4-A5FE-49668A794FF4}" srcOrd="0" destOrd="0" presId="urn:microsoft.com/office/officeart/2005/8/layout/cycle7"/>
    <dgm:cxn modelId="{95825D10-2B77-47F3-8DD2-ECE7021138F0}" type="presParOf" srcId="{36ADEE12-EA2B-4A25-A357-69D547639F12}" destId="{77F595B9-14E4-4892-AA33-DA80862D081A}" srcOrd="1" destOrd="0" presId="urn:microsoft.com/office/officeart/2005/8/layout/cycle7"/>
    <dgm:cxn modelId="{AD7A7E6D-B6E6-4DB2-A449-868DEA50B8FD}" type="presParOf" srcId="{77F595B9-14E4-4892-AA33-DA80862D081A}" destId="{D2E4779E-EBC8-4E87-8F2B-08C0A1FEA2CE}" srcOrd="0" destOrd="0" presId="urn:microsoft.com/office/officeart/2005/8/layout/cycle7"/>
    <dgm:cxn modelId="{555F40D0-C90B-46BC-ADBE-8FD943A536DD}" type="presParOf" srcId="{36ADEE12-EA2B-4A25-A357-69D547639F12}" destId="{C40E7B99-20A0-4039-B084-F310FEC9AED7}" srcOrd="2" destOrd="0" presId="urn:microsoft.com/office/officeart/2005/8/layout/cycle7"/>
    <dgm:cxn modelId="{1B014F08-7DF2-4190-963B-815D9126C9B2}" type="presParOf" srcId="{36ADEE12-EA2B-4A25-A357-69D547639F12}" destId="{10B998F0-FDC7-41E2-B371-A58F4813728F}" srcOrd="3" destOrd="0" presId="urn:microsoft.com/office/officeart/2005/8/layout/cycle7"/>
    <dgm:cxn modelId="{9C22E65B-65E2-4A0A-8C8A-5CA348865105}" type="presParOf" srcId="{10B998F0-FDC7-41E2-B371-A58F4813728F}" destId="{1D2F840B-DE2F-481C-BB0B-1B1E5FD07A68}" srcOrd="0" destOrd="0" presId="urn:microsoft.com/office/officeart/2005/8/layout/cycle7"/>
    <dgm:cxn modelId="{1C695FD5-E360-429C-8037-8D79A073B637}" type="presParOf" srcId="{36ADEE12-EA2B-4A25-A357-69D547639F12}" destId="{29A6752B-84EE-48D3-A74E-FAF30FD7D240}" srcOrd="4" destOrd="0" presId="urn:microsoft.com/office/officeart/2005/8/layout/cycle7"/>
    <dgm:cxn modelId="{26643835-D2DB-4A0B-A6A9-E08C3C5199AD}" type="presParOf" srcId="{36ADEE12-EA2B-4A25-A357-69D547639F12}" destId="{E7A0EDFE-71A1-4CB1-8DC5-4D46A4946F15}" srcOrd="5" destOrd="0" presId="urn:microsoft.com/office/officeart/2005/8/layout/cycle7"/>
    <dgm:cxn modelId="{7D67F59F-4CAE-4A28-9FF1-4A29F2736CFC}" type="presParOf" srcId="{E7A0EDFE-71A1-4CB1-8DC5-4D46A4946F15}" destId="{ECF34108-2DE6-4575-9149-0CC1847282FA}" srcOrd="0" destOrd="0" presId="urn:microsoft.com/office/officeart/2005/8/layout/cycle7"/>
    <dgm:cxn modelId="{4B7D2E0B-3C5C-46AE-BEE0-ACD2168DA5B7}" type="presParOf" srcId="{36ADEE12-EA2B-4A25-A357-69D547639F12}" destId="{D00846FE-AC45-4EE8-B129-0A8DD33030E4}" srcOrd="6" destOrd="0" presId="urn:microsoft.com/office/officeart/2005/8/layout/cycle7"/>
    <dgm:cxn modelId="{0CEF9269-60E3-4221-841F-321BEF917DAD}" type="presParOf" srcId="{36ADEE12-EA2B-4A25-A357-69D547639F12}" destId="{83DFD28F-3299-4D0A-A656-5B21858DBCF7}" srcOrd="7" destOrd="0" presId="urn:microsoft.com/office/officeart/2005/8/layout/cycle7"/>
    <dgm:cxn modelId="{D5D96D0F-9CEA-4C0E-8BD2-6262F0092E6D}" type="presParOf" srcId="{83DFD28F-3299-4D0A-A656-5B21858DBCF7}" destId="{D4B827B5-3FF6-4962-AC35-77F9678AF982}" srcOrd="0" destOrd="0" presId="urn:microsoft.com/office/officeart/2005/8/layout/cycle7"/>
    <dgm:cxn modelId="{4F397D33-F8B6-46FF-9BB6-DEB2A31D9F66}" type="presParOf" srcId="{36ADEE12-EA2B-4A25-A357-69D547639F12}" destId="{7F4B918F-64D8-414E-8F4D-4C109714AB81}" srcOrd="8" destOrd="0" presId="urn:microsoft.com/office/officeart/2005/8/layout/cycle7"/>
    <dgm:cxn modelId="{8B6FB4A6-9EDA-48E5-8EB8-275D535150DC}" type="presParOf" srcId="{36ADEE12-EA2B-4A25-A357-69D547639F12}" destId="{65AB9AB6-8333-4E86-8E41-E650791A88FE}" srcOrd="9" destOrd="0" presId="urn:microsoft.com/office/officeart/2005/8/layout/cycle7"/>
    <dgm:cxn modelId="{3F02A07C-6AD1-4983-A7CA-BEC8A7772AAA}" type="presParOf" srcId="{65AB9AB6-8333-4E86-8E41-E650791A88FE}" destId="{453B4480-C090-4EAF-B124-D00944587A2E}" srcOrd="0" destOrd="0" presId="urn:microsoft.com/office/officeart/2005/8/layout/cycle7"/>
    <dgm:cxn modelId="{7DD81723-F819-4F2B-B3EC-B92EA47D4137}" type="presParOf" srcId="{36ADEE12-EA2B-4A25-A357-69D547639F12}" destId="{799EB28A-F01E-4020-B0AA-739180BBAC0F}" srcOrd="10" destOrd="0" presId="urn:microsoft.com/office/officeart/2005/8/layout/cycle7"/>
    <dgm:cxn modelId="{C55BCF42-49D6-4351-8E03-2F07284F9952}" type="presParOf" srcId="{36ADEE12-EA2B-4A25-A357-69D547639F12}" destId="{2D53E3B3-EC63-4CAD-A9C1-8378D49B35BB}" srcOrd="11" destOrd="0" presId="urn:microsoft.com/office/officeart/2005/8/layout/cycle7"/>
    <dgm:cxn modelId="{53A99F6E-7F1D-4A82-86A3-7DC1E585009F}" type="presParOf" srcId="{2D53E3B3-EC63-4CAD-A9C1-8378D49B35BB}" destId="{E20BF0C3-D012-407E-B7B7-7B2DD74737EF}"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718024-0351-42E4-A5FE-49668A794FF4}">
      <dsp:nvSpPr>
        <dsp:cNvPr id="0" name=""/>
        <dsp:cNvSpPr/>
      </dsp:nvSpPr>
      <dsp:spPr>
        <a:xfrm>
          <a:off x="3528855" y="1921"/>
          <a:ext cx="1367933" cy="68396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National executive Committee</a:t>
          </a:r>
          <a:endParaRPr lang="en-ZA" sz="1300" kern="1200" dirty="0"/>
        </a:p>
      </dsp:txBody>
      <dsp:txXfrm>
        <a:off x="3528855" y="1921"/>
        <a:ext cx="1367933" cy="683966"/>
      </dsp:txXfrm>
    </dsp:sp>
    <dsp:sp modelId="{77F595B9-14E4-4892-AA33-DA80862D081A}">
      <dsp:nvSpPr>
        <dsp:cNvPr id="0" name=""/>
        <dsp:cNvSpPr/>
      </dsp:nvSpPr>
      <dsp:spPr>
        <a:xfrm rot="5360988">
          <a:off x="4079601" y="743928"/>
          <a:ext cx="278237" cy="23938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p>
      </dsp:txBody>
      <dsp:txXfrm rot="5360988">
        <a:off x="4079601" y="743928"/>
        <a:ext cx="278237" cy="239388"/>
      </dsp:txXfrm>
    </dsp:sp>
    <dsp:sp modelId="{C40E7B99-20A0-4039-B084-F310FEC9AED7}">
      <dsp:nvSpPr>
        <dsp:cNvPr id="0" name=""/>
        <dsp:cNvSpPr/>
      </dsp:nvSpPr>
      <dsp:spPr>
        <a:xfrm>
          <a:off x="3540652" y="1041358"/>
          <a:ext cx="1367933" cy="68396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Presidium</a:t>
          </a:r>
          <a:endParaRPr lang="en-ZA" sz="1300" kern="1200" dirty="0"/>
        </a:p>
      </dsp:txBody>
      <dsp:txXfrm>
        <a:off x="3540652" y="1041358"/>
        <a:ext cx="1367933" cy="683966"/>
      </dsp:txXfrm>
    </dsp:sp>
    <dsp:sp modelId="{10B998F0-FDC7-41E2-B371-A58F4813728F}">
      <dsp:nvSpPr>
        <dsp:cNvPr id="0" name=""/>
        <dsp:cNvSpPr/>
      </dsp:nvSpPr>
      <dsp:spPr>
        <a:xfrm rot="1204304">
          <a:off x="4934956" y="1574029"/>
          <a:ext cx="278237" cy="23938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p>
      </dsp:txBody>
      <dsp:txXfrm rot="1204304">
        <a:off x="4934956" y="1574029"/>
        <a:ext cx="278237" cy="239388"/>
      </dsp:txXfrm>
    </dsp:sp>
    <dsp:sp modelId="{29A6752B-84EE-48D3-A74E-FAF30FD7D240}">
      <dsp:nvSpPr>
        <dsp:cNvPr id="0" name=""/>
        <dsp:cNvSpPr/>
      </dsp:nvSpPr>
      <dsp:spPr>
        <a:xfrm>
          <a:off x="5239564" y="1662122"/>
          <a:ext cx="1367933" cy="68396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Provinces</a:t>
          </a:r>
          <a:endParaRPr lang="en-ZA" sz="1300" kern="1200" dirty="0"/>
        </a:p>
      </dsp:txBody>
      <dsp:txXfrm>
        <a:off x="5239564" y="1662122"/>
        <a:ext cx="1367933" cy="683966"/>
      </dsp:txXfrm>
    </dsp:sp>
    <dsp:sp modelId="{E7A0EDFE-71A1-4CB1-8DC5-4D46A4946F15}">
      <dsp:nvSpPr>
        <dsp:cNvPr id="0" name=""/>
        <dsp:cNvSpPr/>
      </dsp:nvSpPr>
      <dsp:spPr>
        <a:xfrm rot="8832217">
          <a:off x="4952611" y="2420395"/>
          <a:ext cx="278237" cy="23938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p>
      </dsp:txBody>
      <dsp:txXfrm rot="8832217">
        <a:off x="4952611" y="2420395"/>
        <a:ext cx="278237" cy="239388"/>
      </dsp:txXfrm>
    </dsp:sp>
    <dsp:sp modelId="{D00846FE-AC45-4EE8-B129-0A8DD33030E4}">
      <dsp:nvSpPr>
        <dsp:cNvPr id="0" name=""/>
        <dsp:cNvSpPr/>
      </dsp:nvSpPr>
      <dsp:spPr>
        <a:xfrm>
          <a:off x="3575964" y="2734090"/>
          <a:ext cx="1367933" cy="68396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Districts</a:t>
          </a:r>
        </a:p>
        <a:p>
          <a:pPr lvl="0" algn="ctr" defTabSz="577850">
            <a:lnSpc>
              <a:spcPct val="90000"/>
            </a:lnSpc>
            <a:spcBef>
              <a:spcPct val="0"/>
            </a:spcBef>
            <a:spcAft>
              <a:spcPct val="35000"/>
            </a:spcAft>
          </a:pPr>
          <a:endParaRPr lang="en-ZA" sz="1300" kern="1200" dirty="0"/>
        </a:p>
      </dsp:txBody>
      <dsp:txXfrm>
        <a:off x="3575964" y="2734090"/>
        <a:ext cx="1367933" cy="683966"/>
      </dsp:txXfrm>
    </dsp:sp>
    <dsp:sp modelId="{83DFD28F-3299-4D0A-A656-5B21858DBCF7}">
      <dsp:nvSpPr>
        <dsp:cNvPr id="0" name=""/>
        <dsp:cNvSpPr/>
      </dsp:nvSpPr>
      <dsp:spPr>
        <a:xfrm rot="5272239">
          <a:off x="4139988" y="3472141"/>
          <a:ext cx="278237" cy="23938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p>
      </dsp:txBody>
      <dsp:txXfrm rot="5272239">
        <a:off x="4139988" y="3472141"/>
        <a:ext cx="278237" cy="239388"/>
      </dsp:txXfrm>
    </dsp:sp>
    <dsp:sp modelId="{7F4B918F-64D8-414E-8F4D-4C109714AB81}">
      <dsp:nvSpPr>
        <dsp:cNvPr id="0" name=""/>
        <dsp:cNvSpPr/>
      </dsp:nvSpPr>
      <dsp:spPr>
        <a:xfrm>
          <a:off x="3614317" y="3765614"/>
          <a:ext cx="1367933" cy="68396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Municipalities</a:t>
          </a:r>
          <a:endParaRPr lang="en-ZA" sz="1300" kern="1200" dirty="0"/>
        </a:p>
      </dsp:txBody>
      <dsp:txXfrm>
        <a:off x="3614317" y="3765614"/>
        <a:ext cx="1367933" cy="683966"/>
      </dsp:txXfrm>
    </dsp:sp>
    <dsp:sp modelId="{65AB9AB6-8333-4E86-8E41-E650791A88FE}">
      <dsp:nvSpPr>
        <dsp:cNvPr id="0" name=""/>
        <dsp:cNvSpPr/>
      </dsp:nvSpPr>
      <dsp:spPr>
        <a:xfrm rot="13559392">
          <a:off x="3019685" y="2658357"/>
          <a:ext cx="278237" cy="23938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p>
      </dsp:txBody>
      <dsp:txXfrm rot="13559392">
        <a:off x="3019685" y="2658357"/>
        <a:ext cx="278237" cy="239388"/>
      </dsp:txXfrm>
    </dsp:sp>
    <dsp:sp modelId="{799EB28A-F01E-4020-B0AA-739180BBAC0F}">
      <dsp:nvSpPr>
        <dsp:cNvPr id="0" name=""/>
        <dsp:cNvSpPr/>
      </dsp:nvSpPr>
      <dsp:spPr>
        <a:xfrm>
          <a:off x="1791290" y="1878482"/>
          <a:ext cx="1367933" cy="68396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Associate members</a:t>
          </a:r>
          <a:endParaRPr lang="en-ZA" sz="1300" kern="1200" dirty="0"/>
        </a:p>
      </dsp:txBody>
      <dsp:txXfrm>
        <a:off x="1791290" y="1878482"/>
        <a:ext cx="1367933" cy="683966"/>
      </dsp:txXfrm>
    </dsp:sp>
    <dsp:sp modelId="{2D53E3B3-EC63-4CAD-A9C1-8378D49B35BB}">
      <dsp:nvSpPr>
        <dsp:cNvPr id="0" name=""/>
        <dsp:cNvSpPr/>
      </dsp:nvSpPr>
      <dsp:spPr>
        <a:xfrm rot="18767852">
          <a:off x="3362403" y="1819315"/>
          <a:ext cx="278237" cy="23938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p>
      </dsp:txBody>
      <dsp:txXfrm rot="18767852">
        <a:off x="3362403" y="1819315"/>
        <a:ext cx="278237" cy="239388"/>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DANCESPORT SOUTH AFRICA</a:t>
            </a: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0304" y="4634181"/>
            <a:ext cx="1863211" cy="1863211"/>
          </a:xfrm>
          <a:prstGeom prst="rect">
            <a:avLst/>
          </a:prstGeom>
        </p:spPr>
      </p:pic>
      <p:sp>
        <p:nvSpPr>
          <p:cNvPr id="3" name="Subtitle 2"/>
          <p:cNvSpPr>
            <a:spLocks noGrp="1"/>
          </p:cNvSpPr>
          <p:nvPr>
            <p:ph type="subTitle" idx="1"/>
          </p:nvPr>
        </p:nvSpPr>
        <p:spPr>
          <a:xfrm>
            <a:off x="1111909" y="4776955"/>
            <a:ext cx="8707094" cy="1577662"/>
          </a:xfrm>
        </p:spPr>
        <p:txBody>
          <a:bodyPr>
            <a:normAutofit/>
          </a:bodyPr>
          <a:lstStyle/>
          <a:p>
            <a:pPr algn="ctr"/>
            <a:r>
              <a:rPr lang="en-US" dirty="0" smtClean="0"/>
              <a:t>Portfolio Committee on Sport</a:t>
            </a:r>
          </a:p>
          <a:p>
            <a:pPr algn="ctr"/>
            <a:r>
              <a:rPr lang="en-US" dirty="0" smtClean="0"/>
              <a:t>Parliament of South Africa </a:t>
            </a:r>
          </a:p>
          <a:p>
            <a:pPr algn="ctr"/>
            <a:r>
              <a:rPr lang="en-US" dirty="0" smtClean="0"/>
              <a:t>Cape town</a:t>
            </a:r>
          </a:p>
          <a:p>
            <a:pPr algn="ctr"/>
            <a:r>
              <a:rPr lang="en-US" dirty="0" smtClean="0"/>
              <a:t>20/02/2018 </a:t>
            </a:r>
            <a:endParaRPr lang="en-ZA" dirty="0"/>
          </a:p>
        </p:txBody>
      </p:sp>
    </p:spTree>
    <p:extLst>
      <p:ext uri="{BB962C8B-B14F-4D97-AF65-F5344CB8AC3E}">
        <p14:creationId xmlns:p14="http://schemas.microsoft.com/office/powerpoint/2010/main" xmlns="" val="3947476942"/>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Rectangle 2"/>
          <p:cNvSpPr/>
          <p:nvPr/>
        </p:nvSpPr>
        <p:spPr>
          <a:xfrm>
            <a:off x="1966242" y="283335"/>
            <a:ext cx="7177758" cy="5865324"/>
          </a:xfrm>
          <a:prstGeom prst="rect">
            <a:avLst/>
          </a:prstGeom>
        </p:spPr>
        <p:txBody>
          <a:bodyPr wrap="square">
            <a:spAutoFit/>
          </a:bodyPr>
          <a:lstStyle/>
          <a:p>
            <a:pPr marL="457200" lvl="0" indent="-457200">
              <a:lnSpc>
                <a:spcPct val="107000"/>
              </a:lnSpc>
              <a:spcAft>
                <a:spcPts val="0"/>
              </a:spcAft>
              <a:buFont typeface="Wingdings" panose="05000000000000000000" pitchFamily="2" charset="2"/>
              <a:buChar char="Ø"/>
            </a:pPr>
            <a:r>
              <a:rPr lang="en-ZA"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 funding of these critical projects is integral to an effective </a:t>
            </a:r>
            <a:r>
              <a:rPr lang="en-ZA" sz="3200" dirty="0" err="1">
                <a:solidFill>
                  <a:schemeClr val="accent2"/>
                </a:solidFill>
                <a:latin typeface="Calibri" panose="020F0502020204030204" pitchFamily="34" charset="0"/>
                <a:ea typeface="Calibri" panose="020F0502020204030204" pitchFamily="34" charset="0"/>
                <a:cs typeface="Times New Roman" panose="02020603050405020304" pitchFamily="18" charset="0"/>
              </a:rPr>
              <a:t>DanceSport</a:t>
            </a:r>
            <a:r>
              <a:rPr lang="en-ZA"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is necessary to sustain growth and development of the sport.</a:t>
            </a:r>
          </a:p>
          <a:p>
            <a:pPr marL="457200" lvl="0" indent="-457200">
              <a:lnSpc>
                <a:spcPct val="107000"/>
              </a:lnSpc>
              <a:spcAft>
                <a:spcPts val="0"/>
              </a:spcAft>
              <a:buFont typeface="Wingdings" panose="05000000000000000000" pitchFamily="2" charset="2"/>
              <a:buChar char="Ø"/>
            </a:pPr>
            <a:r>
              <a:rPr lang="en-ZA"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It is also serves as a catalyst in the drive to expand the service and membership to previously disadvantaged communities and areas.</a:t>
            </a:r>
          </a:p>
          <a:p>
            <a:pPr marL="457200" lvl="0" indent="-457200">
              <a:lnSpc>
                <a:spcPct val="107000"/>
              </a:lnSpc>
              <a:spcAft>
                <a:spcPts val="800"/>
              </a:spcAft>
              <a:buFont typeface="Wingdings" panose="05000000000000000000" pitchFamily="2" charset="2"/>
              <a:buChar char="Ø"/>
            </a:pPr>
            <a:r>
              <a:rPr lang="en-ZA"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Improve its image and realize its potential to develop its athletes to compete on an international circuit.</a:t>
            </a:r>
          </a:p>
        </p:txBody>
      </p:sp>
    </p:spTree>
    <p:extLst>
      <p:ext uri="{BB962C8B-B14F-4D97-AF65-F5344CB8AC3E}">
        <p14:creationId xmlns:p14="http://schemas.microsoft.com/office/powerpoint/2010/main" xmlns="" val="1279218517"/>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Rectangle 2"/>
          <p:cNvSpPr/>
          <p:nvPr/>
        </p:nvSpPr>
        <p:spPr>
          <a:xfrm>
            <a:off x="1966241" y="283335"/>
            <a:ext cx="7422457" cy="6415089"/>
          </a:xfrm>
          <a:prstGeom prst="rect">
            <a:avLst/>
          </a:prstGeom>
        </p:spPr>
        <p:txBody>
          <a:bodyPr wrap="square">
            <a:spAutoFit/>
          </a:bodyPr>
          <a:lstStyle/>
          <a:p>
            <a:pPr marL="342900" lvl="0" indent="-342900">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 international competitions as well as its inclusion in the World Games and hopefully soon the Olympics and All Africa games, also adds to its attraction as a sport.</a:t>
            </a:r>
          </a:p>
          <a:p>
            <a:pPr marL="342900" lvl="0" indent="-342900">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 fact that the sport can be enjoyed by both male and female on an equal basis is another.</a:t>
            </a:r>
          </a:p>
          <a:p>
            <a:pPr marL="342900" lvl="0" indent="-342900">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Dancing has evolved from a social past time to a serious competitive sport today.</a:t>
            </a:r>
          </a:p>
          <a:p>
            <a:pPr marL="342900" lvl="0" indent="-342900">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We do have clubs established and with the previous allocation of the funds from SRSA.</a:t>
            </a:r>
          </a:p>
          <a:p>
            <a:pPr marL="342900" lvl="0" indent="-342900">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We need to increase numbers on the professional circuit thereby making it more lucrative, attractive and sustainable for top athletes that have taken up the sport as a profession.</a:t>
            </a:r>
          </a:p>
          <a:p>
            <a:pPr marL="342900" lvl="0" indent="-342900">
              <a:lnSpc>
                <a:spcPct val="107000"/>
              </a:lnSpc>
              <a:spcAft>
                <a:spcPts val="80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Once again the previous allocation of funding has allowed a few professional partnership to make it on the local and international circuit.</a:t>
            </a:r>
            <a:endParaRPr lang="en-ZA" sz="24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743773536"/>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4" name="Rectangle 3"/>
          <p:cNvSpPr/>
          <p:nvPr/>
        </p:nvSpPr>
        <p:spPr>
          <a:xfrm>
            <a:off x="2352541" y="683592"/>
            <a:ext cx="6096000" cy="6002412"/>
          </a:xfrm>
          <a:prstGeom prst="rect">
            <a:avLst/>
          </a:prstGeom>
        </p:spPr>
        <p:txBody>
          <a:bodyPr>
            <a:spAutoFit/>
          </a:bodyPr>
          <a:lstStyle/>
          <a:p>
            <a:pPr marL="285750" lvl="0" indent="-285750" algn="ctr">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However we also need to increase the skills of all those unskilled teachers, especially in the townships or rural areas.</a:t>
            </a:r>
          </a:p>
          <a:p>
            <a:pPr marL="285750" lvl="0" indent="-285750" algn="ctr">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Historically dancing was mostly confirmed to studios in the suburbs and if there was some activity in the townships, it disappeared when the teacher or coach moved elsewhere.</a:t>
            </a:r>
          </a:p>
          <a:p>
            <a:pPr marL="285750" lvl="0" indent="-285750" algn="ctr">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Thus today, we still find that the greater majority of qualified teachers operate from studios in the suburbs.</a:t>
            </a:r>
          </a:p>
          <a:p>
            <a:pPr marL="285750" lvl="0" indent="-285750" algn="ctr">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There are very few teachers and coaches at club level in the disadvantaged areas.</a:t>
            </a:r>
          </a:p>
          <a:p>
            <a:pPr marL="285750" lvl="0" indent="-285750" algn="ctr">
              <a:lnSpc>
                <a:spcPct val="107000"/>
              </a:lnSpc>
              <a:spcAft>
                <a:spcPts val="0"/>
              </a:spcAft>
              <a:buFont typeface="Wingdings" panose="05000000000000000000" pitchFamily="2" charset="2"/>
              <a:buChar char="Ø"/>
            </a:pPr>
            <a:r>
              <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These projects would go to address these areas of growth</a:t>
            </a:r>
            <a:r>
              <a:rPr lang="en-ZA" sz="24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endParaRPr lang="en-ZA" sz="24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95981588"/>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4" name="Rectangle 3"/>
          <p:cNvSpPr/>
          <p:nvPr/>
        </p:nvSpPr>
        <p:spPr>
          <a:xfrm>
            <a:off x="2082085" y="363093"/>
            <a:ext cx="7010400" cy="5245154"/>
          </a:xfrm>
          <a:prstGeom prst="rect">
            <a:avLst/>
          </a:prstGeom>
        </p:spPr>
        <p:txBody>
          <a:bodyPr wrap="square">
            <a:spAutoFit/>
          </a:bodyPr>
          <a:lstStyle/>
          <a:p>
            <a:pPr marL="285750" lvl="0" indent="-285750" algn="ctr">
              <a:lnSpc>
                <a:spcPct val="107000"/>
              </a:lnSpc>
              <a:spcAft>
                <a:spcPts val="0"/>
              </a:spcAft>
              <a:buFont typeface="Wingdings" panose="05000000000000000000" pitchFamily="2" charset="2"/>
              <a:buChar char="Ø"/>
            </a:pPr>
            <a:r>
              <a:rPr lang="en-ZA" sz="3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In 2017, we received an amount of R750 000 from the SRSA.</a:t>
            </a:r>
          </a:p>
          <a:p>
            <a:pPr marL="285750" lvl="0" indent="-285750" algn="ctr">
              <a:lnSpc>
                <a:spcPct val="107000"/>
              </a:lnSpc>
              <a:spcAft>
                <a:spcPts val="800"/>
              </a:spcAft>
              <a:buFont typeface="Wingdings" panose="05000000000000000000" pitchFamily="2" charset="2"/>
              <a:buChar char="Ø"/>
            </a:pPr>
            <a:r>
              <a:rPr lang="en-ZA" sz="3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The money was utilized for the following:</a:t>
            </a:r>
          </a:p>
          <a:p>
            <a:pPr marL="285750" lvl="0" indent="-285750" algn="ctr">
              <a:lnSpc>
                <a:spcPct val="107000"/>
              </a:lnSpc>
              <a:spcAft>
                <a:spcPts val="800"/>
              </a:spcAft>
              <a:buFont typeface="Arial" panose="020B0604020202020204" pitchFamily="34" charset="0"/>
              <a:buChar char="•"/>
            </a:pPr>
            <a:r>
              <a:rPr lang="en-ZA" sz="3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	administration</a:t>
            </a:r>
          </a:p>
          <a:p>
            <a:pPr marL="285750" indent="-285750" algn="ctr">
              <a:lnSpc>
                <a:spcPct val="107000"/>
              </a:lnSpc>
              <a:spcAft>
                <a:spcPts val="800"/>
              </a:spcAft>
              <a:buFont typeface="Arial" panose="020B0604020202020204" pitchFamily="34" charset="0"/>
              <a:buChar char="•"/>
            </a:pPr>
            <a:r>
              <a:rPr lang="en-ZA" sz="3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Inter-provincial Championship</a:t>
            </a:r>
          </a:p>
          <a:p>
            <a:pPr marL="285750" indent="-285750" algn="ctr">
              <a:lnSpc>
                <a:spcPct val="107000"/>
              </a:lnSpc>
              <a:spcAft>
                <a:spcPts val="800"/>
              </a:spcAft>
              <a:buFont typeface="Arial" panose="020B0604020202020204" pitchFamily="34" charset="0"/>
              <a:buChar char="•"/>
            </a:pPr>
            <a:r>
              <a:rPr lang="en-ZA" sz="3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 the South African National Championship</a:t>
            </a:r>
          </a:p>
          <a:p>
            <a:pPr marL="285750" indent="-285750" algn="ctr">
              <a:lnSpc>
                <a:spcPct val="107000"/>
              </a:lnSpc>
              <a:spcAft>
                <a:spcPts val="800"/>
              </a:spcAft>
              <a:buFont typeface="Arial" panose="020B0604020202020204" pitchFamily="34" charset="0"/>
              <a:buChar char="•"/>
            </a:pPr>
            <a:r>
              <a:rPr lang="en-ZA" sz="3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the Adjudicators Congress</a:t>
            </a:r>
            <a:endParaRPr lang="en-ZA"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680953" y="5492337"/>
            <a:ext cx="6096000" cy="1454950"/>
          </a:xfrm>
          <a:prstGeom prst="rect">
            <a:avLst/>
          </a:prstGeom>
        </p:spPr>
        <p:txBody>
          <a:bodyPr>
            <a:spAutoFit/>
          </a:bodyPr>
          <a:lstStyle/>
          <a:p>
            <a:pPr marL="457200" indent="-457200">
              <a:lnSpc>
                <a:spcPct val="107000"/>
              </a:lnSpc>
              <a:spcAft>
                <a:spcPts val="80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 National Conference that will be held on </a:t>
            </a:r>
            <a:r>
              <a:rPr lang="en-ZA" sz="28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24th </a:t>
            </a: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March 2018  </a:t>
            </a:r>
            <a:r>
              <a:rPr lang="en-ZA" sz="28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however the </a:t>
            </a: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funds </a:t>
            </a:r>
            <a:r>
              <a:rPr lang="en-ZA" sz="28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Doesn’t permit</a:t>
            </a: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xmlns="" val="2458183811"/>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Title 2"/>
          <p:cNvSpPr>
            <a:spLocks noGrp="1"/>
          </p:cNvSpPr>
          <p:nvPr>
            <p:ph type="title"/>
          </p:nvPr>
        </p:nvSpPr>
        <p:spPr/>
        <p:txBody>
          <a:bodyPr/>
          <a:lstStyle/>
          <a:p>
            <a:pPr algn="ctr"/>
            <a:r>
              <a:rPr lang="en-ZA" dirty="0" smtClean="0"/>
              <a:t>Challenges</a:t>
            </a:r>
            <a:r>
              <a:rPr lang="en-ZA" dirty="0"/>
              <a:t/>
            </a:r>
            <a:br>
              <a:rPr lang="en-ZA" dirty="0"/>
            </a:br>
            <a:endParaRPr lang="en-ZA" dirty="0"/>
          </a:p>
        </p:txBody>
      </p:sp>
      <p:sp>
        <p:nvSpPr>
          <p:cNvPr id="4" name="Content Placeholder 3"/>
          <p:cNvSpPr>
            <a:spLocks noGrp="1"/>
          </p:cNvSpPr>
          <p:nvPr>
            <p:ph idx="1"/>
          </p:nvPr>
        </p:nvSpPr>
        <p:spPr>
          <a:xfrm>
            <a:off x="909153" y="2031800"/>
            <a:ext cx="8596668" cy="3880773"/>
          </a:xfrm>
        </p:spPr>
        <p:txBody>
          <a:bodyPr>
            <a:normAutofit/>
          </a:bodyPr>
          <a:lstStyle/>
          <a:p>
            <a:pPr lvl="0"/>
            <a:r>
              <a:rPr lang="en-ZA" sz="2400" dirty="0">
                <a:solidFill>
                  <a:schemeClr val="accent2"/>
                </a:solidFill>
              </a:rPr>
              <a:t>To expand disabled </a:t>
            </a:r>
            <a:r>
              <a:rPr lang="en-ZA" sz="2400" dirty="0" err="1">
                <a:solidFill>
                  <a:schemeClr val="accent2"/>
                </a:solidFill>
              </a:rPr>
              <a:t>DanceSport</a:t>
            </a:r>
            <a:r>
              <a:rPr lang="en-ZA" sz="2400" dirty="0">
                <a:solidFill>
                  <a:schemeClr val="accent2"/>
                </a:solidFill>
              </a:rPr>
              <a:t> for </a:t>
            </a:r>
            <a:r>
              <a:rPr lang="en-ZA" sz="2400" dirty="0" smtClean="0">
                <a:solidFill>
                  <a:schemeClr val="accent2"/>
                </a:solidFill>
              </a:rPr>
              <a:t>physically </a:t>
            </a:r>
            <a:r>
              <a:rPr lang="en-ZA" sz="2400" dirty="0">
                <a:solidFill>
                  <a:schemeClr val="accent2"/>
                </a:solidFill>
              </a:rPr>
              <a:t>challenged, visual impaired and learners with barriers.</a:t>
            </a:r>
          </a:p>
          <a:p>
            <a:pPr lvl="0"/>
            <a:r>
              <a:rPr lang="en-ZA" sz="2400" dirty="0">
                <a:solidFill>
                  <a:schemeClr val="accent2"/>
                </a:solidFill>
              </a:rPr>
              <a:t>Funding for couples to represent the RSA to the World </a:t>
            </a:r>
            <a:r>
              <a:rPr lang="en-ZA" sz="2400" dirty="0" err="1">
                <a:solidFill>
                  <a:schemeClr val="accent2"/>
                </a:solidFill>
              </a:rPr>
              <a:t>DanceSport</a:t>
            </a:r>
            <a:r>
              <a:rPr lang="en-ZA" sz="2400" dirty="0">
                <a:solidFill>
                  <a:schemeClr val="accent2"/>
                </a:solidFill>
              </a:rPr>
              <a:t> Championships in different countries.</a:t>
            </a:r>
          </a:p>
          <a:p>
            <a:r>
              <a:rPr lang="en-US" sz="2400" dirty="0" smtClean="0">
                <a:solidFill>
                  <a:schemeClr val="accent2"/>
                </a:solidFill>
              </a:rPr>
              <a:t>Affording our Championship couples South African </a:t>
            </a:r>
            <a:r>
              <a:rPr lang="en-US" sz="2400" dirty="0" err="1" smtClean="0">
                <a:solidFill>
                  <a:schemeClr val="accent2"/>
                </a:solidFill>
              </a:rPr>
              <a:t>colours</a:t>
            </a:r>
            <a:r>
              <a:rPr lang="en-US" sz="2400" dirty="0" smtClean="0">
                <a:solidFill>
                  <a:schemeClr val="accent2"/>
                </a:solidFill>
              </a:rPr>
              <a:t> and Blazers</a:t>
            </a:r>
          </a:p>
          <a:p>
            <a:r>
              <a:rPr lang="en-US" sz="2400" dirty="0" smtClean="0">
                <a:solidFill>
                  <a:schemeClr val="accent2"/>
                </a:solidFill>
              </a:rPr>
              <a:t>Full </a:t>
            </a:r>
            <a:r>
              <a:rPr lang="en-US" sz="2400" dirty="0" err="1" smtClean="0">
                <a:solidFill>
                  <a:schemeClr val="accent2"/>
                </a:solidFill>
              </a:rPr>
              <a:t>intergration</a:t>
            </a:r>
            <a:r>
              <a:rPr lang="en-US" sz="2400" dirty="0" smtClean="0">
                <a:solidFill>
                  <a:schemeClr val="accent2"/>
                </a:solidFill>
              </a:rPr>
              <a:t> of all genres of Dances into one body as some they don’t want to adhere to any organization due to commercial reasons</a:t>
            </a:r>
            <a:endParaRPr lang="en-ZA" sz="2400" dirty="0">
              <a:solidFill>
                <a:schemeClr val="accent2"/>
              </a:solidFill>
            </a:endParaRPr>
          </a:p>
        </p:txBody>
      </p:sp>
    </p:spTree>
    <p:extLst>
      <p:ext uri="{BB962C8B-B14F-4D97-AF65-F5344CB8AC3E}">
        <p14:creationId xmlns:p14="http://schemas.microsoft.com/office/powerpoint/2010/main" xmlns="" val="2645965912"/>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Rectangle 2"/>
          <p:cNvSpPr/>
          <p:nvPr/>
        </p:nvSpPr>
        <p:spPr>
          <a:xfrm>
            <a:off x="1966242" y="283335"/>
            <a:ext cx="7177758" cy="5967916"/>
          </a:xfrm>
          <a:prstGeom prst="rect">
            <a:avLst/>
          </a:prstGeom>
        </p:spPr>
        <p:txBody>
          <a:bodyPr wrap="square">
            <a:spAutoFit/>
          </a:bodyPr>
          <a:lstStyle/>
          <a:p>
            <a:pPr marL="457200" indent="-457200">
              <a:lnSpc>
                <a:spcPct val="107000"/>
              </a:lnSpc>
              <a:spcAft>
                <a:spcPts val="800"/>
              </a:spcAft>
              <a:buFont typeface="Wingdings" panose="05000000000000000000" pitchFamily="2" charset="2"/>
              <a:buChar char="Ø"/>
            </a:pPr>
            <a:r>
              <a:rPr lang="en-ZA"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Athletes participate in </a:t>
            </a:r>
            <a:r>
              <a:rPr lang="en-ZA" sz="3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three </a:t>
            </a:r>
            <a:r>
              <a:rPr lang="en-ZA"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of the five World Championship Log ladder competitions, plus the South African Championship.</a:t>
            </a:r>
          </a:p>
          <a:p>
            <a:pPr marL="457200" indent="-457200">
              <a:lnSpc>
                <a:spcPct val="107000"/>
              </a:lnSpc>
              <a:spcAft>
                <a:spcPts val="800"/>
              </a:spcAft>
              <a:buFont typeface="Wingdings" panose="05000000000000000000" pitchFamily="2" charset="2"/>
              <a:buChar char="Ø"/>
            </a:pPr>
            <a:r>
              <a:rPr lang="en-ZA"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Their names are placed on the log ladder. After competition of the SA Championships, the two couples per age and per style are elected to represent. In many cases the couples does not have the funding to represent.</a:t>
            </a:r>
            <a:endParaRPr lang="en-ZA"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148129500"/>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5" name="Rectangle 4"/>
          <p:cNvSpPr/>
          <p:nvPr/>
        </p:nvSpPr>
        <p:spPr>
          <a:xfrm>
            <a:off x="2125014" y="631065"/>
            <a:ext cx="6645499" cy="4524315"/>
          </a:xfrm>
          <a:prstGeom prst="rect">
            <a:avLst/>
          </a:prstGeom>
        </p:spPr>
        <p:txBody>
          <a:bodyPr wrap="square">
            <a:spAutoFit/>
          </a:bodyPr>
          <a:lstStyle/>
          <a:p>
            <a:r>
              <a:rPr lang="en-US" sz="3600" dirty="0">
                <a:solidFill>
                  <a:schemeClr val="accent2"/>
                </a:solidFill>
              </a:rPr>
              <a:t>Thank you for your Audience</a:t>
            </a:r>
            <a:br>
              <a:rPr lang="en-US" sz="3600" dirty="0">
                <a:solidFill>
                  <a:schemeClr val="accent2"/>
                </a:solidFill>
              </a:rPr>
            </a:br>
            <a:r>
              <a:rPr lang="en-US" sz="3600" dirty="0">
                <a:solidFill>
                  <a:schemeClr val="accent2"/>
                </a:solidFill>
              </a:rPr>
              <a:t>this is just but few elements that could be squeeze due to time constraints , however a comprehensive presentation in terms of Demographic, stats and race can always be made available upon request.</a:t>
            </a:r>
            <a:endParaRPr lang="en-ZA" sz="3600" dirty="0">
              <a:solidFill>
                <a:schemeClr val="accent2"/>
              </a:solidFill>
            </a:endParaRPr>
          </a:p>
        </p:txBody>
      </p:sp>
    </p:spTree>
    <p:extLst>
      <p:ext uri="{BB962C8B-B14F-4D97-AF65-F5344CB8AC3E}">
        <p14:creationId xmlns:p14="http://schemas.microsoft.com/office/powerpoint/2010/main" xmlns="" val="1947650508"/>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5" name="Title 4"/>
          <p:cNvSpPr>
            <a:spLocks noGrp="1"/>
          </p:cNvSpPr>
          <p:nvPr>
            <p:ph type="ctrTitle"/>
          </p:nvPr>
        </p:nvSpPr>
        <p:spPr/>
        <p:txBody>
          <a:bodyPr/>
          <a:lstStyle/>
          <a:p>
            <a:r>
              <a:rPr lang="en-US" sz="4000" dirty="0" smtClean="0"/>
              <a:t>The greatest enemy of mankind is the incapacity to exercise their full potential</a:t>
            </a:r>
            <a:endParaRPr lang="en-ZA" sz="4000" dirty="0"/>
          </a:p>
        </p:txBody>
      </p:sp>
      <p:sp>
        <p:nvSpPr>
          <p:cNvPr id="6" name="Subtitle 5"/>
          <p:cNvSpPr>
            <a:spLocks noGrp="1"/>
          </p:cNvSpPr>
          <p:nvPr>
            <p:ph type="subTitle" idx="1"/>
          </p:nvPr>
        </p:nvSpPr>
        <p:spPr/>
        <p:txBody>
          <a:bodyPr>
            <a:normAutofit lnSpcReduction="10000"/>
          </a:bodyPr>
          <a:lstStyle/>
          <a:p>
            <a:r>
              <a:rPr lang="en-US" dirty="0" smtClean="0"/>
              <a:t>Thank you</a:t>
            </a:r>
          </a:p>
          <a:p>
            <a:r>
              <a:rPr lang="en-US" dirty="0" smtClean="0"/>
              <a:t>Presented By KP Ford on Behalf of </a:t>
            </a:r>
            <a:r>
              <a:rPr lang="en-US" dirty="0" err="1" smtClean="0"/>
              <a:t>Dancesport</a:t>
            </a:r>
            <a:r>
              <a:rPr lang="en-US" dirty="0" smtClean="0"/>
              <a:t> South Africa</a:t>
            </a:r>
          </a:p>
          <a:p>
            <a:r>
              <a:rPr lang="en-US" dirty="0" smtClean="0"/>
              <a:t>Prepared By Freddy </a:t>
            </a:r>
            <a:r>
              <a:rPr lang="en-US" dirty="0" err="1" smtClean="0"/>
              <a:t>Mamalema</a:t>
            </a:r>
            <a:r>
              <a:rPr lang="en-US" dirty="0" smtClean="0"/>
              <a:t> </a:t>
            </a:r>
            <a:r>
              <a:rPr lang="en-US" dirty="0" err="1" smtClean="0"/>
              <a:t>Matsaung</a:t>
            </a:r>
            <a:endParaRPr lang="en-ZA" dirty="0"/>
          </a:p>
        </p:txBody>
      </p:sp>
    </p:spTree>
    <p:extLst>
      <p:ext uri="{BB962C8B-B14F-4D97-AF65-F5344CB8AC3E}">
        <p14:creationId xmlns:p14="http://schemas.microsoft.com/office/powerpoint/2010/main" xmlns="" val="3149482409"/>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4" name="Rectangle 3"/>
          <p:cNvSpPr/>
          <p:nvPr/>
        </p:nvSpPr>
        <p:spPr>
          <a:xfrm>
            <a:off x="2635876" y="1178152"/>
            <a:ext cx="6096000" cy="1475404"/>
          </a:xfrm>
          <a:prstGeom prst="rect">
            <a:avLst/>
          </a:prstGeom>
        </p:spPr>
        <p:txBody>
          <a:bodyPr>
            <a:spAutoFit/>
          </a:bodyPr>
          <a:lstStyle/>
          <a:p>
            <a:pPr algn="ctr">
              <a:lnSpc>
                <a:spcPct val="107000"/>
              </a:lnSpc>
              <a:spcAft>
                <a:spcPts val="800"/>
              </a:spcAft>
            </a:pPr>
            <a:r>
              <a:rPr lang="en-ZA" sz="2800"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The chairperson of Portfolio Committee on Sport </a:t>
            </a:r>
            <a:r>
              <a:rPr lang="en-ZA" sz="28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and members of the portfolio committee </a:t>
            </a:r>
            <a:r>
              <a:rPr lang="en-ZA" sz="2800"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,Salutation</a:t>
            </a:r>
            <a:endParaRPr lang="en-ZA" sz="2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1416676" y="2627290"/>
            <a:ext cx="7727324" cy="2376997"/>
          </a:xfrm>
          <a:prstGeom prst="rect">
            <a:avLst/>
          </a:prstGeom>
        </p:spPr>
        <p:txBody>
          <a:bodyPr wrap="square">
            <a:spAutoFit/>
          </a:bodyPr>
          <a:lstStyle/>
          <a:p>
            <a:pPr lvl="0" algn="ctr">
              <a:lnSpc>
                <a:spcPct val="107000"/>
              </a:lnSpc>
              <a:spcAft>
                <a:spcPts val="0"/>
              </a:spcAft>
            </a:pPr>
            <a:r>
              <a:rPr lang="en-ZA" sz="28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Thank </a:t>
            </a:r>
            <a:r>
              <a:rPr lang="en-ZA" sz="28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you for the </a:t>
            </a:r>
            <a:r>
              <a:rPr lang="en-ZA" sz="28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invitation</a:t>
            </a:r>
            <a:r>
              <a:rPr lang="en-ZA" sz="28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ZA" sz="28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is an Honour and </a:t>
            </a:r>
            <a:r>
              <a:rPr lang="en-ZA" sz="2800" dirty="0" err="1"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Priviledge</a:t>
            </a:r>
            <a:endParaRPr lang="en-ZA" sz="28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0"/>
              </a:spcAft>
            </a:pPr>
            <a:r>
              <a:rPr lang="en-ZA" sz="28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Unfortunately </a:t>
            </a:r>
            <a:r>
              <a:rPr lang="en-ZA" sz="28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we got short notice as a results not all members </a:t>
            </a:r>
            <a:r>
              <a:rPr lang="en-ZA" sz="2800" dirty="0" err="1"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couldnt</a:t>
            </a:r>
            <a:r>
              <a:rPr lang="en-ZA" sz="28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ZA" sz="28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make it however I will try my best to present the organisation .</a:t>
            </a:r>
            <a:endParaRPr lang="en-ZA"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917156239"/>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Title 2"/>
          <p:cNvSpPr>
            <a:spLocks noGrp="1"/>
          </p:cNvSpPr>
          <p:nvPr>
            <p:ph type="title"/>
          </p:nvPr>
        </p:nvSpPr>
        <p:spPr/>
        <p:txBody>
          <a:bodyPr/>
          <a:lstStyle/>
          <a:p>
            <a:pPr algn="ctr"/>
            <a:r>
              <a:rPr lang="en-US" dirty="0" smtClean="0"/>
              <a:t>Synopsis of </a:t>
            </a:r>
            <a:r>
              <a:rPr lang="en-US" dirty="0" err="1" smtClean="0"/>
              <a:t>Dancesport</a:t>
            </a:r>
            <a:endParaRPr lang="en-ZA" dirty="0"/>
          </a:p>
        </p:txBody>
      </p:sp>
      <p:sp>
        <p:nvSpPr>
          <p:cNvPr id="4" name="Content Placeholder 3"/>
          <p:cNvSpPr>
            <a:spLocks noGrp="1"/>
          </p:cNvSpPr>
          <p:nvPr>
            <p:ph idx="1"/>
          </p:nvPr>
        </p:nvSpPr>
        <p:spPr>
          <a:xfrm>
            <a:off x="922032" y="2134831"/>
            <a:ext cx="8596668" cy="3880773"/>
          </a:xfrm>
        </p:spPr>
        <p:txBody>
          <a:bodyPr>
            <a:normAutofit fontScale="92500"/>
          </a:bodyPr>
          <a:lstStyle/>
          <a:p>
            <a:r>
              <a:rPr lang="en-US" sz="2800" dirty="0" err="1" smtClean="0">
                <a:solidFill>
                  <a:schemeClr val="accent2"/>
                </a:solidFill>
              </a:rPr>
              <a:t>Dancesport</a:t>
            </a:r>
            <a:r>
              <a:rPr lang="en-US" sz="2800" dirty="0" smtClean="0">
                <a:solidFill>
                  <a:schemeClr val="accent2"/>
                </a:solidFill>
              </a:rPr>
              <a:t> South Africa </a:t>
            </a:r>
            <a:r>
              <a:rPr lang="en-US" sz="2800" dirty="0" err="1" smtClean="0">
                <a:solidFill>
                  <a:schemeClr val="accent2"/>
                </a:solidFill>
              </a:rPr>
              <a:t>formely</a:t>
            </a:r>
            <a:r>
              <a:rPr lang="en-US" sz="2800" dirty="0" smtClean="0">
                <a:solidFill>
                  <a:schemeClr val="accent2"/>
                </a:solidFill>
              </a:rPr>
              <a:t> known as FEDANSA(Federation of </a:t>
            </a:r>
            <a:r>
              <a:rPr lang="en-US" sz="2800" dirty="0" err="1">
                <a:solidFill>
                  <a:schemeClr val="accent2"/>
                </a:solidFill>
              </a:rPr>
              <a:t>D</a:t>
            </a:r>
            <a:r>
              <a:rPr lang="en-US" sz="2800" dirty="0" err="1" smtClean="0">
                <a:solidFill>
                  <a:schemeClr val="accent2"/>
                </a:solidFill>
              </a:rPr>
              <a:t>ancesport</a:t>
            </a:r>
            <a:r>
              <a:rPr lang="en-US" sz="2800" dirty="0" smtClean="0">
                <a:solidFill>
                  <a:schemeClr val="accent2"/>
                </a:solidFill>
              </a:rPr>
              <a:t> south Africa)</a:t>
            </a:r>
          </a:p>
          <a:p>
            <a:r>
              <a:rPr lang="en-US" sz="2800" dirty="0" smtClean="0">
                <a:solidFill>
                  <a:schemeClr val="accent2"/>
                </a:solidFill>
              </a:rPr>
              <a:t>Full representative of both genders(male &amp;female)</a:t>
            </a:r>
          </a:p>
          <a:p>
            <a:r>
              <a:rPr lang="en-US" sz="2800" dirty="0" smtClean="0">
                <a:solidFill>
                  <a:schemeClr val="accent2"/>
                </a:solidFill>
              </a:rPr>
              <a:t>Athlete orientated in their approach (purely Development in nature)</a:t>
            </a:r>
          </a:p>
          <a:p>
            <a:r>
              <a:rPr lang="en-US" sz="2800" dirty="0" err="1" smtClean="0">
                <a:solidFill>
                  <a:schemeClr val="accent2"/>
                </a:solidFill>
              </a:rPr>
              <a:t>Affialiates</a:t>
            </a:r>
            <a:r>
              <a:rPr lang="en-US" sz="2800" dirty="0" smtClean="0">
                <a:solidFill>
                  <a:schemeClr val="accent2"/>
                </a:solidFill>
              </a:rPr>
              <a:t> of SASCOC ,thus endorsed as the sole custodian of </a:t>
            </a:r>
            <a:r>
              <a:rPr lang="en-US" sz="2800" dirty="0" err="1" smtClean="0">
                <a:solidFill>
                  <a:schemeClr val="accent2"/>
                </a:solidFill>
              </a:rPr>
              <a:t>Dancesport</a:t>
            </a:r>
            <a:r>
              <a:rPr lang="en-US" sz="2800" dirty="0" smtClean="0">
                <a:solidFill>
                  <a:schemeClr val="accent2"/>
                </a:solidFill>
              </a:rPr>
              <a:t> in South Africa</a:t>
            </a:r>
          </a:p>
          <a:p>
            <a:r>
              <a:rPr lang="en-US" sz="2800" dirty="0" smtClean="0">
                <a:solidFill>
                  <a:schemeClr val="accent2"/>
                </a:solidFill>
              </a:rPr>
              <a:t>Members of World </a:t>
            </a:r>
            <a:r>
              <a:rPr lang="en-US" sz="2800" dirty="0" err="1" smtClean="0">
                <a:solidFill>
                  <a:schemeClr val="accent2"/>
                </a:solidFill>
              </a:rPr>
              <a:t>DanceSport</a:t>
            </a:r>
            <a:r>
              <a:rPr lang="en-US" sz="2800" dirty="0" smtClean="0">
                <a:solidFill>
                  <a:schemeClr val="accent2"/>
                </a:solidFill>
              </a:rPr>
              <a:t> Federation (WDSF)</a:t>
            </a:r>
            <a:endParaRPr lang="en-ZA" sz="2800" dirty="0">
              <a:solidFill>
                <a:schemeClr val="accent2"/>
              </a:solidFill>
            </a:endParaRPr>
          </a:p>
        </p:txBody>
      </p:sp>
    </p:spTree>
    <p:extLst>
      <p:ext uri="{BB962C8B-B14F-4D97-AF65-F5344CB8AC3E}">
        <p14:creationId xmlns:p14="http://schemas.microsoft.com/office/powerpoint/2010/main" xmlns="" val="160380813"/>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Title 2"/>
          <p:cNvSpPr>
            <a:spLocks noGrp="1"/>
          </p:cNvSpPr>
          <p:nvPr>
            <p:ph type="title"/>
          </p:nvPr>
        </p:nvSpPr>
        <p:spPr/>
        <p:txBody>
          <a:bodyPr/>
          <a:lstStyle/>
          <a:p>
            <a:pPr algn="ctr"/>
            <a:r>
              <a:rPr lang="en-US" dirty="0" smtClean="0"/>
              <a:t>Organogram</a:t>
            </a:r>
            <a:endParaRPr lang="en-ZA" dirty="0"/>
          </a:p>
        </p:txBody>
      </p:sp>
      <p:graphicFrame>
        <p:nvGraphicFramePr>
          <p:cNvPr id="5" name="Diagram 4"/>
          <p:cNvGraphicFramePr/>
          <p:nvPr>
            <p:extLst>
              <p:ext uri="{D42A27DB-BD31-4B8C-83A1-F6EECF244321}">
                <p14:modId xmlns:p14="http://schemas.microsoft.com/office/powerpoint/2010/main" xmlns="" val="1282932593"/>
              </p:ext>
            </p:extLst>
          </p:nvPr>
        </p:nvGraphicFramePr>
        <p:xfrm>
          <a:off x="1297903" y="1439333"/>
          <a:ext cx="8425645" cy="52061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054852612"/>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Rectangle 2"/>
          <p:cNvSpPr/>
          <p:nvPr/>
        </p:nvSpPr>
        <p:spPr>
          <a:xfrm>
            <a:off x="2352634" y="542909"/>
            <a:ext cx="5363199" cy="1096519"/>
          </a:xfrm>
          <a:prstGeom prst="rect">
            <a:avLst/>
          </a:prstGeom>
        </p:spPr>
        <p:txBody>
          <a:bodyPr wrap="none">
            <a:spAutoFit/>
          </a:bodyPr>
          <a:lstStyle/>
          <a:p>
            <a:pPr lvl="0" algn="ctr">
              <a:lnSpc>
                <a:spcPct val="107000"/>
              </a:lnSpc>
              <a:spcAft>
                <a:spcPts val="800"/>
              </a:spcAft>
            </a:pPr>
            <a:r>
              <a:rPr lang="en-ZA" sz="2800" dirty="0" err="1">
                <a:solidFill>
                  <a:schemeClr val="accent2"/>
                </a:solidFill>
                <a:latin typeface="Calibri" panose="020F0502020204030204" pitchFamily="34" charset="0"/>
                <a:ea typeface="Calibri" panose="020F0502020204030204" pitchFamily="34" charset="0"/>
                <a:cs typeface="Times New Roman" panose="02020603050405020304" pitchFamily="18" charset="0"/>
              </a:rPr>
              <a:t>DanceSport</a:t>
            </a: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is structured in all nine </a:t>
            </a:r>
            <a:endParaRPr lang="en-ZA" sz="28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en-ZA" sz="28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provinces </a:t>
            </a: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in the RSA</a:t>
            </a:r>
            <a:r>
              <a:rPr lang="en-ZA" dirty="0">
                <a:latin typeface="Calibri" panose="020F0502020204030204" pitchFamily="34" charset="0"/>
                <a:ea typeface="Calibri" panose="020F0502020204030204" pitchFamily="34" charset="0"/>
                <a:cs typeface="Times New Roman" panose="02020603050405020304" pitchFamily="18" charset="0"/>
              </a:rPr>
              <a: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519966" y="1863211"/>
            <a:ext cx="6096000" cy="3356303"/>
          </a:xfrm>
          <a:prstGeom prst="rect">
            <a:avLst/>
          </a:prstGeom>
        </p:spPr>
        <p:txBody>
          <a:bodyPr>
            <a:spAutoFit/>
          </a:bodyPr>
          <a:lstStyle/>
          <a:p>
            <a:pPr algn="ctr">
              <a:lnSpc>
                <a:spcPct val="107000"/>
              </a:lnSpc>
              <a:spcAft>
                <a:spcPts val="800"/>
              </a:spcAft>
            </a:pPr>
            <a:r>
              <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Eastern Cape   Free State Gauteng KZN Limpopo Mpumalanga Northern Cape North West Province Western Cape</a:t>
            </a:r>
            <a:endParaRPr lang="en-ZA" sz="40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44518106"/>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Rectangle 2"/>
          <p:cNvSpPr/>
          <p:nvPr/>
        </p:nvSpPr>
        <p:spPr>
          <a:xfrm>
            <a:off x="2202287" y="540913"/>
            <a:ext cx="6941713" cy="4682116"/>
          </a:xfrm>
          <a:prstGeom prst="rect">
            <a:avLst/>
          </a:prstGeom>
        </p:spPr>
        <p:txBody>
          <a:bodyPr wrap="square">
            <a:spAutoFit/>
          </a:bodyPr>
          <a:lstStyle/>
          <a:p>
            <a:pPr lvl="0">
              <a:lnSpc>
                <a:spcPct val="107000"/>
              </a:lnSpc>
              <a:spcAft>
                <a:spcPts val="0"/>
              </a:spcAft>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 three big provinces is </a:t>
            </a:r>
            <a:r>
              <a:rPr lang="en-ZA" sz="28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Gauteng, </a:t>
            </a: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KZN and Western Cape.</a:t>
            </a:r>
          </a:p>
          <a:p>
            <a:pPr lvl="0">
              <a:lnSpc>
                <a:spcPct val="107000"/>
              </a:lnSpc>
              <a:spcAft>
                <a:spcPts val="0"/>
              </a:spcAft>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As a we try our utmost to do Development in the smaller provinces.</a:t>
            </a:r>
          </a:p>
          <a:p>
            <a:pPr lvl="0">
              <a:lnSpc>
                <a:spcPct val="107000"/>
              </a:lnSpc>
              <a:spcAft>
                <a:spcPts val="0"/>
              </a:spcAft>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Although </a:t>
            </a:r>
            <a:r>
              <a:rPr lang="en-ZA" sz="2800" dirty="0" err="1">
                <a:solidFill>
                  <a:schemeClr val="accent2"/>
                </a:solidFill>
                <a:latin typeface="Calibri" panose="020F0502020204030204" pitchFamily="34" charset="0"/>
                <a:ea typeface="Calibri" panose="020F0502020204030204" pitchFamily="34" charset="0"/>
                <a:cs typeface="Times New Roman" panose="02020603050405020304" pitchFamily="18" charset="0"/>
              </a:rPr>
              <a:t>DanceSport</a:t>
            </a: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is being seen as the fastest growing sport and the third biggest, we are also perceived as being a Cinderella Sport.</a:t>
            </a:r>
          </a:p>
          <a:p>
            <a:pPr lvl="0">
              <a:lnSpc>
                <a:spcPct val="107000"/>
              </a:lnSpc>
              <a:spcAft>
                <a:spcPts val="800"/>
              </a:spcAft>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Over the years we were mostly funded by the Department of Sport &amp; Recreation South Africa.</a:t>
            </a:r>
            <a:endParaRPr lang="en-ZA"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058463487"/>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Rectangle 2"/>
          <p:cNvSpPr/>
          <p:nvPr/>
        </p:nvSpPr>
        <p:spPr>
          <a:xfrm>
            <a:off x="1798750" y="712109"/>
            <a:ext cx="7461160" cy="5332229"/>
          </a:xfrm>
          <a:prstGeom prst="rect">
            <a:avLst/>
          </a:prstGeom>
        </p:spPr>
        <p:txBody>
          <a:bodyPr wrap="square">
            <a:spAutoFit/>
          </a:bodyPr>
          <a:lstStyle/>
          <a:p>
            <a:pPr lvl="0" algn="ctr">
              <a:lnSpc>
                <a:spcPct val="107000"/>
              </a:lnSpc>
              <a:spcAft>
                <a:spcPts val="0"/>
              </a:spcAft>
            </a:pPr>
            <a:r>
              <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With the funds received we </a:t>
            </a:r>
            <a:r>
              <a:rPr lang="en-ZA" sz="40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always endure  </a:t>
            </a:r>
            <a:r>
              <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to </a:t>
            </a:r>
            <a:r>
              <a:rPr lang="en-ZA" sz="40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develop in  </a:t>
            </a:r>
            <a:r>
              <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 </a:t>
            </a:r>
            <a:r>
              <a:rPr lang="en-ZA" sz="40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following categories:</a:t>
            </a:r>
            <a:endPar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gn="ctr">
              <a:lnSpc>
                <a:spcPct val="107000"/>
              </a:lnSpc>
              <a:spcAft>
                <a:spcPts val="0"/>
              </a:spcAft>
              <a:buFont typeface="Symbol" panose="05050102010706020507" pitchFamily="18" charset="2"/>
              <a:buChar char=""/>
            </a:pPr>
            <a:r>
              <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coaches workshops</a:t>
            </a:r>
          </a:p>
          <a:p>
            <a:pPr marL="742950" lvl="1" indent="-285750" algn="ctr">
              <a:lnSpc>
                <a:spcPct val="107000"/>
              </a:lnSpc>
              <a:spcAft>
                <a:spcPts val="0"/>
              </a:spcAft>
              <a:buFont typeface="Symbol" panose="05050102010706020507" pitchFamily="18" charset="2"/>
              <a:buChar char=""/>
            </a:pPr>
            <a:r>
              <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dance of the year development</a:t>
            </a:r>
          </a:p>
          <a:p>
            <a:pPr marL="742950" lvl="1" indent="-285750" algn="ctr">
              <a:lnSpc>
                <a:spcPct val="107000"/>
              </a:lnSpc>
              <a:spcAft>
                <a:spcPts val="0"/>
              </a:spcAft>
              <a:buFont typeface="Symbol" panose="05050102010706020507" pitchFamily="18" charset="2"/>
              <a:buChar char=""/>
            </a:pPr>
            <a:r>
              <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dancer support</a:t>
            </a:r>
          </a:p>
          <a:p>
            <a:pPr marL="742950" lvl="1" indent="-285750" algn="ctr">
              <a:lnSpc>
                <a:spcPct val="107000"/>
              </a:lnSpc>
              <a:spcAft>
                <a:spcPts val="0"/>
              </a:spcAft>
              <a:buFont typeface="Symbol" panose="05050102010706020507" pitchFamily="18" charset="2"/>
              <a:buChar char=""/>
            </a:pPr>
            <a:r>
              <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inclusive programmes</a:t>
            </a:r>
          </a:p>
          <a:p>
            <a:pPr marL="742950" lvl="1" indent="-285750" algn="ctr">
              <a:lnSpc>
                <a:spcPct val="107000"/>
              </a:lnSpc>
              <a:spcAft>
                <a:spcPts val="800"/>
              </a:spcAft>
              <a:buFont typeface="Symbol" panose="05050102010706020507" pitchFamily="18" charset="2"/>
              <a:buChar char=""/>
            </a:pPr>
            <a:r>
              <a:rPr lang="en-ZA"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transformation workshops</a:t>
            </a:r>
            <a:endParaRPr lang="en-ZA" sz="40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181000248"/>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Rectangle 2"/>
          <p:cNvSpPr/>
          <p:nvPr/>
        </p:nvSpPr>
        <p:spPr>
          <a:xfrm>
            <a:off x="2185114" y="444200"/>
            <a:ext cx="6727065" cy="2858475"/>
          </a:xfrm>
          <a:prstGeom prst="rect">
            <a:avLst/>
          </a:prstGeom>
        </p:spPr>
        <p:txBody>
          <a:bodyPr wrap="square">
            <a:spAutoFit/>
          </a:bodyPr>
          <a:lstStyle/>
          <a:p>
            <a:pPr marL="457200" lvl="0" indent="-457200">
              <a:lnSpc>
                <a:spcPct val="107000"/>
              </a:lnSpc>
              <a:spcAft>
                <a:spcPts val="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lobbies for the promotion of the sport and other stakeholders and role players.</a:t>
            </a:r>
          </a:p>
          <a:p>
            <a:pPr marL="457200" lvl="0" indent="-457200">
              <a:lnSpc>
                <a:spcPct val="107000"/>
              </a:lnSpc>
              <a:spcAft>
                <a:spcPts val="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Development, administration and recruitment of </a:t>
            </a:r>
            <a:r>
              <a:rPr lang="en-ZA" sz="28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members.</a:t>
            </a:r>
          </a:p>
          <a:p>
            <a:pPr marL="457200" lvl="0" indent="-457200">
              <a:lnSpc>
                <a:spcPct val="107000"/>
              </a:lnSpc>
              <a:spcAft>
                <a:spcPts val="0"/>
              </a:spcAft>
              <a:buFont typeface="Wingdings" panose="05000000000000000000" pitchFamily="2" charset="2"/>
              <a:buChar char="Ø"/>
            </a:pPr>
            <a:r>
              <a:rPr lang="en-ZA" sz="28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Management </a:t>
            </a: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and coordination of competitions and major events.</a:t>
            </a:r>
            <a:endParaRPr lang="en-ZA"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167943" y="3302675"/>
            <a:ext cx="6096000" cy="3401637"/>
          </a:xfrm>
          <a:prstGeom prst="rect">
            <a:avLst/>
          </a:prstGeom>
        </p:spPr>
        <p:txBody>
          <a:bodyPr>
            <a:spAutoFit/>
          </a:bodyPr>
          <a:lstStyle/>
          <a:p>
            <a:pPr marL="457200" lvl="0" indent="-457200">
              <a:lnSpc>
                <a:spcPct val="107000"/>
              </a:lnSpc>
              <a:spcAft>
                <a:spcPts val="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Coordination and organization of the South African Championships.</a:t>
            </a:r>
          </a:p>
          <a:p>
            <a:pPr marL="457200" lvl="0" indent="-457200">
              <a:lnSpc>
                <a:spcPct val="107000"/>
              </a:lnSpc>
              <a:spcAft>
                <a:spcPts val="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Coordination of and presentation of colours to represent the country.</a:t>
            </a:r>
          </a:p>
          <a:p>
            <a:pPr marL="457200" lvl="0" indent="-457200">
              <a:lnSpc>
                <a:spcPct val="107000"/>
              </a:lnSpc>
              <a:spcAft>
                <a:spcPts val="80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Coordination and participation in international events.</a:t>
            </a:r>
          </a:p>
          <a:p>
            <a:pPr marL="228600">
              <a:lnSpc>
                <a:spcPct val="107000"/>
              </a:lnSpc>
              <a:spcAft>
                <a:spcPts val="800"/>
              </a:spcAft>
            </a:pPr>
            <a:endPar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580050232"/>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031" y="0"/>
            <a:ext cx="1863211" cy="1863211"/>
          </a:xfrm>
          <a:prstGeom prst="rect">
            <a:avLst/>
          </a:prstGeom>
        </p:spPr>
      </p:pic>
      <p:sp>
        <p:nvSpPr>
          <p:cNvPr id="3" name="Rectangle 2"/>
          <p:cNvSpPr/>
          <p:nvPr/>
        </p:nvSpPr>
        <p:spPr>
          <a:xfrm>
            <a:off x="1605634" y="631065"/>
            <a:ext cx="7886096" cy="6526210"/>
          </a:xfrm>
          <a:prstGeom prst="rect">
            <a:avLst/>
          </a:prstGeom>
        </p:spPr>
        <p:txBody>
          <a:bodyPr wrap="square">
            <a:spAutoFit/>
          </a:bodyPr>
          <a:lstStyle/>
          <a:p>
            <a:pPr marL="457200" lvl="0" indent="-457200">
              <a:lnSpc>
                <a:spcPct val="107000"/>
              </a:lnSpc>
              <a:spcAft>
                <a:spcPts val="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As a voluntary community organisation primarily funded by its members, DSSA needs partners.</a:t>
            </a:r>
          </a:p>
          <a:p>
            <a:pPr marL="457200" lvl="0" indent="-457200">
              <a:lnSpc>
                <a:spcPct val="107000"/>
              </a:lnSpc>
              <a:spcAft>
                <a:spcPts val="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The federation relies on attracting and retaining its members through promoting fun, health and glamour through the achievements of </a:t>
            </a:r>
            <a:r>
              <a:rPr lang="en-ZA" sz="2800" dirty="0" err="1">
                <a:solidFill>
                  <a:schemeClr val="accent2"/>
                </a:solidFill>
                <a:latin typeface="Calibri" panose="020F0502020204030204" pitchFamily="34" charset="0"/>
                <a:ea typeface="Calibri" panose="020F0502020204030204" pitchFamily="34" charset="0"/>
                <a:cs typeface="Times New Roman" panose="02020603050405020304" pitchFamily="18" charset="0"/>
              </a:rPr>
              <a:t>DanceSport</a:t>
            </a: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athletes.</a:t>
            </a:r>
          </a:p>
          <a:p>
            <a:pPr marL="457200" lvl="0" indent="-457200">
              <a:lnSpc>
                <a:spcPct val="107000"/>
              </a:lnSpc>
              <a:spcAft>
                <a:spcPts val="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Dance has over the years evolved from a recreation actively loosely organised to a fully-fledged sport with ambitions to be included in the Olympic Games.</a:t>
            </a:r>
          </a:p>
          <a:p>
            <a:pPr marL="457200" lvl="0" indent="-457200">
              <a:lnSpc>
                <a:spcPct val="107000"/>
              </a:lnSpc>
              <a:spcAft>
                <a:spcPts val="0"/>
              </a:spcAft>
              <a:buFont typeface="Wingdings" panose="05000000000000000000" pitchFamily="2" charset="2"/>
              <a:buChar char="Ø"/>
            </a:pPr>
            <a:r>
              <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Making the transition together with ensuring the total transformation of the sport is not easy without the financial and moral support from the Lotto trust</a:t>
            </a:r>
            <a:r>
              <a:rPr lang="en-ZA" sz="28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endParaRPr lang="en-ZA" sz="28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103184280"/>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109</TotalTime>
  <Words>886</Words>
  <Application>Microsoft Office PowerPoint</Application>
  <PresentationFormat>Custom</PresentationFormat>
  <Paragraphs>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DANCESPORT SOUTH AFRICA</vt:lpstr>
      <vt:lpstr>Slide 2</vt:lpstr>
      <vt:lpstr>Synopsis of Dancesport</vt:lpstr>
      <vt:lpstr>Organogram</vt:lpstr>
      <vt:lpstr>Slide 5</vt:lpstr>
      <vt:lpstr>Slide 6</vt:lpstr>
      <vt:lpstr>Slide 7</vt:lpstr>
      <vt:lpstr>Slide 8</vt:lpstr>
      <vt:lpstr>Slide 9</vt:lpstr>
      <vt:lpstr>Slide 10</vt:lpstr>
      <vt:lpstr>Slide 11</vt:lpstr>
      <vt:lpstr>Slide 12</vt:lpstr>
      <vt:lpstr>Slide 13</vt:lpstr>
      <vt:lpstr>Challenges </vt:lpstr>
      <vt:lpstr>Slide 15</vt:lpstr>
      <vt:lpstr>Slide 16</vt:lpstr>
      <vt:lpstr>The greatest enemy of mankind is the incapacity to exercise their full potential</vt:lpstr>
    </vt:vector>
  </TitlesOfParts>
  <Company>Old Mutual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 COMMITTEE ON SPORT</dc:title>
  <dc:creator>Matsaung Freddy</dc:creator>
  <cp:lastModifiedBy>PUMZA</cp:lastModifiedBy>
  <cp:revision>10</cp:revision>
  <dcterms:created xsi:type="dcterms:W3CDTF">2018-02-20T05:25:50Z</dcterms:created>
  <dcterms:modified xsi:type="dcterms:W3CDTF">2018-02-21T07:02:26Z</dcterms:modified>
</cp:coreProperties>
</file>