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257" r:id="rId3"/>
    <p:sldId id="278" r:id="rId4"/>
    <p:sldId id="279" r:id="rId5"/>
    <p:sldId id="282" r:id="rId6"/>
    <p:sldId id="280" r:id="rId7"/>
    <p:sldId id="283" r:id="rId8"/>
    <p:sldId id="284" r:id="rId9"/>
    <p:sldId id="285" r:id="rId10"/>
    <p:sldId id="260" r:id="rId11"/>
    <p:sldId id="274" r:id="rId12"/>
    <p:sldId id="281" r:id="rId13"/>
    <p:sldId id="269" r:id="rId14"/>
    <p:sldId id="262" r:id="rId15"/>
    <p:sldId id="275" r:id="rId16"/>
    <p:sldId id="273" r:id="rId17"/>
    <p:sldId id="287" r:id="rId18"/>
    <p:sldId id="264" r:id="rId19"/>
    <p:sldId id="270" r:id="rId20"/>
    <p:sldId id="271" r:id="rId21"/>
    <p:sldId id="288" r:id="rId22"/>
    <p:sldId id="289" r:id="rId23"/>
    <p:sldId id="277" r:id="rId24"/>
    <p:sldId id="268" r:id="rId25"/>
    <p:sldId id="290" r:id="rId26"/>
  </p:sldIdLst>
  <p:sldSz cx="9144000" cy="6858000" type="screen4x3"/>
  <p:notesSz cx="6794500" cy="9906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94665"/>
  </p:normalViewPr>
  <p:slideViewPr>
    <p:cSldViewPr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7020"/>
          </a:xfrm>
          <a:prstGeom prst="rect">
            <a:avLst/>
          </a:prstGeom>
        </p:spPr>
        <p:txBody>
          <a:bodyPr vert="horz" lIns="91431" tIns="45715" rIns="91431" bIns="45715" rtlCol="0"/>
          <a:lstStyle>
            <a:lvl1pPr algn="l">
              <a:defRPr sz="1200"/>
            </a:lvl1pPr>
          </a:lstStyle>
          <a:p>
            <a:endParaRPr lang="en-ZA"/>
          </a:p>
        </p:txBody>
      </p:sp>
      <p:sp>
        <p:nvSpPr>
          <p:cNvPr id="3" name="Date Placeholder 2"/>
          <p:cNvSpPr>
            <a:spLocks noGrp="1"/>
          </p:cNvSpPr>
          <p:nvPr>
            <p:ph type="dt" sz="quarter" idx="1"/>
          </p:nvPr>
        </p:nvSpPr>
        <p:spPr>
          <a:xfrm>
            <a:off x="3848646" y="0"/>
            <a:ext cx="2944283" cy="497020"/>
          </a:xfrm>
          <a:prstGeom prst="rect">
            <a:avLst/>
          </a:prstGeom>
        </p:spPr>
        <p:txBody>
          <a:bodyPr vert="horz" lIns="91431" tIns="45715" rIns="91431" bIns="45715" rtlCol="0"/>
          <a:lstStyle>
            <a:lvl1pPr algn="r">
              <a:defRPr sz="1200"/>
            </a:lvl1pPr>
          </a:lstStyle>
          <a:p>
            <a:fld id="{7629CBAC-2269-402B-84C9-B5F2CEAFFED5}" type="datetimeFigureOut">
              <a:rPr lang="en-ZA" smtClean="0"/>
              <a:pPr/>
              <a:t>2018/02/15</a:t>
            </a:fld>
            <a:endParaRPr lang="en-ZA"/>
          </a:p>
        </p:txBody>
      </p:sp>
      <p:sp>
        <p:nvSpPr>
          <p:cNvPr id="4" name="Footer Placeholder 3"/>
          <p:cNvSpPr>
            <a:spLocks noGrp="1"/>
          </p:cNvSpPr>
          <p:nvPr>
            <p:ph type="ftr" sz="quarter" idx="2"/>
          </p:nvPr>
        </p:nvSpPr>
        <p:spPr>
          <a:xfrm>
            <a:off x="1" y="9408981"/>
            <a:ext cx="2944283" cy="497019"/>
          </a:xfrm>
          <a:prstGeom prst="rect">
            <a:avLst/>
          </a:prstGeom>
        </p:spPr>
        <p:txBody>
          <a:bodyPr vert="horz" lIns="91431" tIns="45715" rIns="91431" bIns="45715" rtlCol="0" anchor="b"/>
          <a:lstStyle>
            <a:lvl1pPr algn="l">
              <a:defRPr sz="1200"/>
            </a:lvl1pPr>
          </a:lstStyle>
          <a:p>
            <a:endParaRPr lang="en-ZA"/>
          </a:p>
        </p:txBody>
      </p:sp>
      <p:sp>
        <p:nvSpPr>
          <p:cNvPr id="5" name="Slide Number Placeholder 4"/>
          <p:cNvSpPr>
            <a:spLocks noGrp="1"/>
          </p:cNvSpPr>
          <p:nvPr>
            <p:ph type="sldNum" sz="quarter" idx="3"/>
          </p:nvPr>
        </p:nvSpPr>
        <p:spPr>
          <a:xfrm>
            <a:off x="3848646" y="9408981"/>
            <a:ext cx="2944283" cy="497019"/>
          </a:xfrm>
          <a:prstGeom prst="rect">
            <a:avLst/>
          </a:prstGeom>
        </p:spPr>
        <p:txBody>
          <a:bodyPr vert="horz" lIns="91431" tIns="45715" rIns="91431" bIns="45715" rtlCol="0" anchor="b"/>
          <a:lstStyle>
            <a:lvl1pPr algn="r">
              <a:defRPr sz="1200"/>
            </a:lvl1pPr>
          </a:lstStyle>
          <a:p>
            <a:fld id="{1F656FD8-5074-4F49-A001-A7DD87E74461}" type="slidenum">
              <a:rPr lang="en-ZA" smtClean="0"/>
              <a:pPr/>
              <a:t>‹#›</a:t>
            </a:fld>
            <a:endParaRPr lang="en-ZA"/>
          </a:p>
        </p:txBody>
      </p:sp>
    </p:spTree>
    <p:extLst>
      <p:ext uri="{BB962C8B-B14F-4D97-AF65-F5344CB8AC3E}">
        <p14:creationId xmlns:p14="http://schemas.microsoft.com/office/powerpoint/2010/main" xmlns="" val="3660367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1431" tIns="45715" rIns="91431" bIns="45715" rtlCol="0"/>
          <a:lstStyle>
            <a:lvl1pPr algn="l">
              <a:defRPr sz="1200"/>
            </a:lvl1pPr>
          </a:lstStyle>
          <a:p>
            <a:endParaRPr lang="en-ZA"/>
          </a:p>
        </p:txBody>
      </p:sp>
      <p:sp>
        <p:nvSpPr>
          <p:cNvPr id="3" name="Date Placeholder 2"/>
          <p:cNvSpPr>
            <a:spLocks noGrp="1"/>
          </p:cNvSpPr>
          <p:nvPr>
            <p:ph type="dt" idx="1"/>
          </p:nvPr>
        </p:nvSpPr>
        <p:spPr>
          <a:xfrm>
            <a:off x="3848646" y="0"/>
            <a:ext cx="2944283" cy="495300"/>
          </a:xfrm>
          <a:prstGeom prst="rect">
            <a:avLst/>
          </a:prstGeom>
        </p:spPr>
        <p:txBody>
          <a:bodyPr vert="horz" lIns="91431" tIns="45715" rIns="91431" bIns="45715" rtlCol="0"/>
          <a:lstStyle>
            <a:lvl1pPr algn="r">
              <a:defRPr sz="1200"/>
            </a:lvl1pPr>
          </a:lstStyle>
          <a:p>
            <a:fld id="{7B2E50D9-086D-4F66-A0DA-988D91929147}" type="datetimeFigureOut">
              <a:rPr lang="en-ZA" smtClean="0"/>
              <a:pPr/>
              <a:t>2018/02/15</a:t>
            </a:fld>
            <a:endParaRPr lang="en-ZA"/>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31" tIns="45715" rIns="91431" bIns="45715" rtlCol="0" anchor="ctr"/>
          <a:lstStyle/>
          <a:p>
            <a:endParaRPr lang="en-ZA"/>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31" tIns="45715" rIns="91431"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08981"/>
            <a:ext cx="2944283" cy="495300"/>
          </a:xfrm>
          <a:prstGeom prst="rect">
            <a:avLst/>
          </a:prstGeom>
        </p:spPr>
        <p:txBody>
          <a:bodyPr vert="horz" lIns="91431" tIns="45715" rIns="91431" bIns="45715" rtlCol="0" anchor="b"/>
          <a:lstStyle>
            <a:lvl1pPr algn="l">
              <a:defRPr sz="1200"/>
            </a:lvl1pPr>
          </a:lstStyle>
          <a:p>
            <a:endParaRPr lang="en-ZA"/>
          </a:p>
        </p:txBody>
      </p:sp>
      <p:sp>
        <p:nvSpPr>
          <p:cNvPr id="7" name="Slide Number Placeholder 6"/>
          <p:cNvSpPr>
            <a:spLocks noGrp="1"/>
          </p:cNvSpPr>
          <p:nvPr>
            <p:ph type="sldNum" sz="quarter" idx="5"/>
          </p:nvPr>
        </p:nvSpPr>
        <p:spPr>
          <a:xfrm>
            <a:off x="3848646" y="9408981"/>
            <a:ext cx="2944283" cy="495300"/>
          </a:xfrm>
          <a:prstGeom prst="rect">
            <a:avLst/>
          </a:prstGeom>
        </p:spPr>
        <p:txBody>
          <a:bodyPr vert="horz" lIns="91431" tIns="45715" rIns="91431" bIns="45715" rtlCol="0" anchor="b"/>
          <a:lstStyle>
            <a:lvl1pPr algn="r">
              <a:defRPr sz="1200"/>
            </a:lvl1pPr>
          </a:lstStyle>
          <a:p>
            <a:fld id="{11F4C85D-BA8E-4E76-AF58-4F207C4FA6DA}" type="slidenum">
              <a:rPr lang="en-ZA" smtClean="0"/>
              <a:pPr/>
              <a:t>‹#›</a:t>
            </a:fld>
            <a:endParaRPr lang="en-ZA"/>
          </a:p>
        </p:txBody>
      </p:sp>
    </p:spTree>
    <p:extLst>
      <p:ext uri="{BB962C8B-B14F-4D97-AF65-F5344CB8AC3E}">
        <p14:creationId xmlns:p14="http://schemas.microsoft.com/office/powerpoint/2010/main" xmlns="" val="197086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F4C85D-BA8E-4E76-AF58-4F207C4FA6DA}" type="slidenum">
              <a:rPr lang="en-ZA" smtClean="0"/>
              <a:pPr/>
              <a:t>13</a:t>
            </a:fld>
            <a:endParaRPr lang="en-ZA"/>
          </a:p>
        </p:txBody>
      </p:sp>
    </p:spTree>
    <p:extLst>
      <p:ext uri="{BB962C8B-B14F-4D97-AF65-F5344CB8AC3E}">
        <p14:creationId xmlns:p14="http://schemas.microsoft.com/office/powerpoint/2010/main" xmlns="" val="269016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LIDE THEM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DA201B-3635-4440-A65F-9E5256A6689E}" type="datetime1">
              <a:rPr lang="en-US" smtClean="0"/>
              <a:pPr>
                <a:defRPr/>
              </a:pPr>
              <a:t>2/15/2018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1C9B53-87E7-455D-B473-A2F41B7B130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686EEE-2450-4481-8C6E-582E095EEB6B}" type="datetime1">
              <a:rPr lang="en-US" smtClean="0"/>
              <a:pPr>
                <a:defRPr/>
              </a:pPr>
              <a:t>2/15/2018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D57D8E-E20C-44D9-BFA0-48DFB5F811E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A5C809-5114-4EA5-90D3-71F1569CCBFF}" type="datetime1">
              <a:rPr lang="en-US" smtClean="0"/>
              <a:pPr>
                <a:defRPr/>
              </a:pPr>
              <a:t>2/15/2018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A7CD95-D022-4B44-9F8E-1CB6D484B89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4" descr="SLIDE LAYOUT.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8857EC-0D06-4B09-954B-23AA3876E6C0}" type="datetime1">
              <a:rPr lang="en-US" smtClean="0"/>
              <a:pPr>
                <a:defRPr/>
              </a:pPr>
              <a:t>2/15/2018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C0FB3B-E127-4538-8BF0-727AB6DD82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LIDE THEME.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49DC91F-C458-40FB-AD9D-B14860940CFB}" type="datetime1">
              <a:rPr lang="en-US" smtClean="0"/>
              <a:pPr>
                <a:defRPr/>
              </a:pPr>
              <a:t>2/15/2018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504AC1-7774-43E3-A200-BD23370D36C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36DCFE0-7C22-413E-8D77-584F0A792A11}" type="datetime1">
              <a:rPr lang="en-US" smtClean="0"/>
              <a:pPr>
                <a:defRPr/>
              </a:pPr>
              <a:t>2/15/2018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3CD65C-E33B-4A0C-B7FF-21B4D94CD3E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C351454-03C4-44D8-B326-66C6BC4579C1}" type="datetime1">
              <a:rPr lang="en-US" smtClean="0"/>
              <a:pPr>
                <a:defRPr/>
              </a:pPr>
              <a:t>2/15/2018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719FACA-483C-4CAE-B890-E9DC75B10FE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E4A779D-88F2-472A-AE5D-C312D7C28F94}" type="datetime1">
              <a:rPr lang="en-US" smtClean="0"/>
              <a:pPr>
                <a:defRPr/>
              </a:pPr>
              <a:t>2/15/2018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B7407C-9488-40F3-9DCD-A6CB370806A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C15D02-2C31-419B-AF27-6E28C775EB4E}" type="datetime1">
              <a:rPr lang="en-US" smtClean="0"/>
              <a:pPr>
                <a:defRPr/>
              </a:pPr>
              <a:t>2/15/2018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E7F5D3F-68A4-4645-A1E8-B850E938C4D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EAF05F-152A-439F-9EF6-08C5CB66BBC0}" type="datetime1">
              <a:rPr lang="en-US" smtClean="0"/>
              <a:pPr>
                <a:defRPr/>
              </a:pPr>
              <a:t>2/15/2018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D9E803-A8EC-436F-ADED-7ECE083FB25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F2C439-1C0F-4931-A5A7-492290C12712}" type="datetime1">
              <a:rPr lang="en-US" smtClean="0"/>
              <a:pPr>
                <a:defRPr/>
              </a:pPr>
              <a:t>2/15/2018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08E70E-D583-4CCD-A746-14C92405968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F4EEDFF-87E3-4058-944A-60D5DD7EFCAD}" type="datetime1">
              <a:rPr lang="en-US" smtClean="0"/>
              <a:pPr>
                <a:defRPr/>
              </a:pPr>
              <a:t>2/15/2018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473FCC8-B5EC-4D66-84BC-022FB409A2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1115616" y="1988840"/>
            <a:ext cx="6784170" cy="3373065"/>
          </a:xfrm>
        </p:spPr>
        <p:txBody>
          <a:bodyPr/>
          <a:lstStyle/>
          <a:p>
            <a:r>
              <a:rPr lang="en-ZA" sz="3200" b="1" dirty="0" smtClean="0"/>
              <a:t>Revised </a:t>
            </a:r>
            <a:r>
              <a:rPr lang="en-ZA" sz="3200" b="1" dirty="0"/>
              <a:t>C</a:t>
            </a:r>
            <a:r>
              <a:rPr lang="en-ZA" sz="3200" b="1" dirty="0" smtClean="0"/>
              <a:t>onvention </a:t>
            </a:r>
            <a:r>
              <a:rPr lang="en-ZA" sz="3200" b="1" dirty="0"/>
              <a:t>on the </a:t>
            </a:r>
            <a:r>
              <a:rPr lang="en-ZA" sz="3200" b="1" dirty="0" smtClean="0"/>
              <a:t>Recognition </a:t>
            </a:r>
            <a:r>
              <a:rPr lang="en-ZA" sz="3200" b="1" dirty="0"/>
              <a:t>of </a:t>
            </a:r>
            <a:r>
              <a:rPr lang="en-ZA" sz="3200" b="1" dirty="0" smtClean="0"/>
              <a:t>Studies</a:t>
            </a:r>
            <a:r>
              <a:rPr lang="en-ZA" sz="3200" b="1" dirty="0"/>
              <a:t>, </a:t>
            </a:r>
            <a:r>
              <a:rPr lang="en-ZA" sz="3200" b="1" dirty="0" smtClean="0"/>
              <a:t>Certificates</a:t>
            </a:r>
            <a:r>
              <a:rPr lang="en-ZA" sz="3200" b="1" dirty="0"/>
              <a:t>, </a:t>
            </a:r>
            <a:r>
              <a:rPr lang="en-ZA" sz="3200" b="1" dirty="0" smtClean="0"/>
              <a:t>Diplomas</a:t>
            </a:r>
            <a:r>
              <a:rPr lang="en-ZA" sz="3200" b="1" dirty="0"/>
              <a:t>, </a:t>
            </a:r>
            <a:r>
              <a:rPr lang="en-ZA" sz="3200" b="1" dirty="0" smtClean="0"/>
              <a:t>Degrees</a:t>
            </a:r>
            <a:r>
              <a:rPr lang="en-ZA" sz="3200" b="1" dirty="0"/>
              <a:t>, and </a:t>
            </a:r>
            <a:r>
              <a:rPr lang="en-ZA" sz="3200" b="1" dirty="0" smtClean="0"/>
              <a:t>Other </a:t>
            </a:r>
            <a:r>
              <a:rPr lang="en-ZA" sz="3200" b="1" dirty="0"/>
              <a:t>A</a:t>
            </a:r>
            <a:r>
              <a:rPr lang="en-ZA" sz="3200" b="1" dirty="0" smtClean="0"/>
              <a:t>cademic </a:t>
            </a:r>
            <a:r>
              <a:rPr lang="en-ZA" sz="3200" b="1" dirty="0"/>
              <a:t>Q</a:t>
            </a:r>
            <a:r>
              <a:rPr lang="en-ZA" sz="3200" b="1" dirty="0" smtClean="0"/>
              <a:t>ualifications </a:t>
            </a:r>
            <a:r>
              <a:rPr lang="en-ZA" sz="3200" b="1" dirty="0"/>
              <a:t>in </a:t>
            </a:r>
            <a:r>
              <a:rPr lang="en-ZA" sz="3200" b="1" dirty="0" smtClean="0"/>
              <a:t>Higher </a:t>
            </a:r>
            <a:r>
              <a:rPr lang="en-ZA" sz="3200" b="1" dirty="0"/>
              <a:t>E</a:t>
            </a:r>
            <a:r>
              <a:rPr lang="en-ZA" sz="3200" b="1" dirty="0" smtClean="0"/>
              <a:t>ducation </a:t>
            </a:r>
            <a:r>
              <a:rPr lang="en-ZA" sz="3200" b="1" dirty="0"/>
              <a:t>in African </a:t>
            </a:r>
            <a:r>
              <a:rPr lang="en-ZA" sz="3200" b="1" dirty="0" smtClean="0"/>
              <a:t>States (Addis Convention, 12 December 2014) </a:t>
            </a:r>
            <a:br>
              <a:rPr lang="en-ZA" sz="3200" b="1" dirty="0" smtClean="0"/>
            </a:br>
            <a:endParaRPr lang="en-US" sz="3200" b="1" dirty="0" smtClean="0"/>
          </a:p>
        </p:txBody>
      </p:sp>
      <p:sp>
        <p:nvSpPr>
          <p:cNvPr id="9" name="Subtitle 2"/>
          <p:cNvSpPr>
            <a:spLocks noGrp="1"/>
          </p:cNvSpPr>
          <p:nvPr>
            <p:ph type="subTitle" idx="1"/>
          </p:nvPr>
        </p:nvSpPr>
        <p:spPr>
          <a:xfrm>
            <a:off x="1331640" y="5085184"/>
            <a:ext cx="6400800" cy="1104528"/>
          </a:xfrm>
        </p:spPr>
        <p:txBody>
          <a:bodyPr rtlCol="0">
            <a:normAutofit fontScale="92500" lnSpcReduction="10000"/>
          </a:bodyPr>
          <a:lstStyle/>
          <a:p>
            <a:pPr fontAlgn="auto">
              <a:spcAft>
                <a:spcPts val="0"/>
              </a:spcAft>
              <a:defRPr/>
            </a:pPr>
            <a:r>
              <a:rPr lang="en-ZA" sz="2400" b="1" dirty="0" smtClean="0"/>
              <a:t>Presentation to the Portfolio Committee on Higher Education </a:t>
            </a:r>
            <a:r>
              <a:rPr lang="en-ZA" sz="2400" b="1" dirty="0"/>
              <a:t>and Training </a:t>
            </a:r>
            <a:endParaRPr lang="en-ZA" sz="2400" b="1" dirty="0" smtClean="0"/>
          </a:p>
          <a:p>
            <a:pPr fontAlgn="auto">
              <a:spcAft>
                <a:spcPts val="0"/>
              </a:spcAft>
              <a:defRPr/>
            </a:pPr>
            <a:r>
              <a:rPr lang="en-ZA" sz="2400" dirty="0" smtClean="0"/>
              <a:t>14 February 2018</a:t>
            </a:r>
            <a:endParaRPr lang="en-US" sz="2400" dirty="0">
              <a:solidFill>
                <a:schemeClr val="tx1"/>
              </a:solidFill>
            </a:endParaRPr>
          </a:p>
        </p:txBody>
      </p:sp>
      <p:sp>
        <p:nvSpPr>
          <p:cNvPr id="5" name="Slide Number Placeholder 4"/>
          <p:cNvSpPr>
            <a:spLocks noGrp="1"/>
          </p:cNvSpPr>
          <p:nvPr>
            <p:ph type="sldNum" sz="quarter" idx="12"/>
          </p:nvPr>
        </p:nvSpPr>
        <p:spPr/>
        <p:txBody>
          <a:bodyPr/>
          <a:lstStyle/>
          <a:p>
            <a:pPr>
              <a:defRPr/>
            </a:pPr>
            <a:fld id="{4E1C9B53-87E7-455D-B473-A2F41B7B130F}"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19" y="836712"/>
            <a:ext cx="8229600" cy="432048"/>
          </a:xfrm>
        </p:spPr>
        <p:txBody>
          <a:bodyPr/>
          <a:lstStyle/>
          <a:p>
            <a:r>
              <a:rPr lang="en-ZA" dirty="0" smtClean="0"/>
              <a:t>OBJECTIVES OF THE ADDIS CONVENTION</a:t>
            </a:r>
            <a:endParaRPr lang="en-ZA" dirty="0"/>
          </a:p>
        </p:txBody>
      </p:sp>
      <p:sp>
        <p:nvSpPr>
          <p:cNvPr id="3" name="Content Placeholder 2"/>
          <p:cNvSpPr>
            <a:spLocks noGrp="1"/>
          </p:cNvSpPr>
          <p:nvPr>
            <p:ph idx="1"/>
          </p:nvPr>
        </p:nvSpPr>
        <p:spPr>
          <a:xfrm>
            <a:off x="611560" y="1772816"/>
            <a:ext cx="7920880" cy="4464496"/>
          </a:xfrm>
        </p:spPr>
        <p:txBody>
          <a:bodyPr/>
          <a:lstStyle/>
          <a:p>
            <a:endParaRPr lang="en-ZA" sz="2400" dirty="0" smtClean="0"/>
          </a:p>
          <a:p>
            <a:pPr marL="0" indent="0">
              <a:buNone/>
            </a:pPr>
            <a:r>
              <a:rPr lang="en-ZA" sz="2400" dirty="0" smtClean="0"/>
              <a:t>The objectives are to:</a:t>
            </a:r>
          </a:p>
          <a:p>
            <a:pPr>
              <a:buFont typeface="Wingdings" panose="05000000000000000000" pitchFamily="2" charset="2"/>
              <a:buChar char="§"/>
            </a:pPr>
            <a:r>
              <a:rPr lang="en-ZA" sz="2400" dirty="0" smtClean="0"/>
              <a:t>Strengthen </a:t>
            </a:r>
            <a:r>
              <a:rPr lang="en-ZA" sz="2400" dirty="0"/>
              <a:t>and promote inter-regional and international </a:t>
            </a:r>
            <a:r>
              <a:rPr lang="en-ZA" sz="2400" dirty="0" smtClean="0"/>
              <a:t>cooperation </a:t>
            </a:r>
            <a:r>
              <a:rPr lang="en-ZA" sz="2400" dirty="0"/>
              <a:t>in the field of recognition of </a:t>
            </a:r>
            <a:r>
              <a:rPr lang="en-ZA" sz="2400" dirty="0" smtClean="0"/>
              <a:t>qualifications</a:t>
            </a:r>
            <a:endParaRPr lang="en-ZA" sz="2400" dirty="0"/>
          </a:p>
          <a:p>
            <a:pPr>
              <a:buFont typeface="Wingdings" panose="05000000000000000000" pitchFamily="2" charset="2"/>
              <a:buChar char="§"/>
            </a:pPr>
            <a:r>
              <a:rPr lang="en-ZA" sz="2400" dirty="0" smtClean="0"/>
              <a:t>Define </a:t>
            </a:r>
            <a:r>
              <a:rPr lang="en-ZA" sz="2400" dirty="0"/>
              <a:t>and put in place effective quality assurance and accreditation mechanisms at the national, regional and continental </a:t>
            </a:r>
            <a:r>
              <a:rPr lang="en-ZA" sz="2400" dirty="0" smtClean="0"/>
              <a:t>levels</a:t>
            </a:r>
            <a:endParaRPr lang="en-ZA" sz="2400" dirty="0"/>
          </a:p>
          <a:p>
            <a:pPr>
              <a:buFont typeface="Wingdings" panose="05000000000000000000" pitchFamily="2" charset="2"/>
              <a:buChar char="§"/>
            </a:pPr>
            <a:r>
              <a:rPr lang="en-ZA" sz="2400" dirty="0" smtClean="0"/>
              <a:t>Encourage </a:t>
            </a:r>
            <a:r>
              <a:rPr lang="en-ZA" sz="2400" dirty="0"/>
              <a:t>and promote the </a:t>
            </a:r>
            <a:r>
              <a:rPr lang="en-ZA" sz="2400" dirty="0" smtClean="0"/>
              <a:t>most </a:t>
            </a:r>
            <a:r>
              <a:rPr lang="en-ZA" sz="2400" dirty="0"/>
              <a:t>effective </a:t>
            </a:r>
            <a:r>
              <a:rPr lang="en-ZA" sz="2400" dirty="0" smtClean="0"/>
              <a:t>use </a:t>
            </a:r>
            <a:r>
              <a:rPr lang="en-ZA" sz="2400" dirty="0"/>
              <a:t>of human resources available in Africa </a:t>
            </a:r>
            <a:endParaRPr lang="en-ZA" sz="2400" dirty="0" smtClean="0"/>
          </a:p>
          <a:p>
            <a:pPr>
              <a:buFont typeface="Wingdings" panose="05000000000000000000" pitchFamily="2" charset="2"/>
              <a:buChar char="§"/>
            </a:pPr>
            <a:r>
              <a:rPr lang="en-ZA" sz="2400" dirty="0" smtClean="0"/>
              <a:t>Speed </a:t>
            </a:r>
            <a:r>
              <a:rPr lang="en-ZA" sz="2400" dirty="0"/>
              <a:t>up the development of </a:t>
            </a:r>
            <a:r>
              <a:rPr lang="en-ZA" sz="2400" dirty="0" smtClean="0"/>
              <a:t>countries </a:t>
            </a:r>
            <a:r>
              <a:rPr lang="en-ZA" sz="2400" dirty="0"/>
              <a:t>and to limit </a:t>
            </a:r>
            <a:r>
              <a:rPr lang="en-ZA" sz="2400" dirty="0" smtClean="0"/>
              <a:t>the African brain-drain</a:t>
            </a:r>
            <a:endParaRPr lang="en-ZA" sz="2400"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10</a:t>
            </a:fld>
            <a:endParaRPr lang="en-US" dirty="0"/>
          </a:p>
        </p:txBody>
      </p:sp>
    </p:spTree>
    <p:extLst>
      <p:ext uri="{BB962C8B-B14F-4D97-AF65-F5344CB8AC3E}">
        <p14:creationId xmlns:p14="http://schemas.microsoft.com/office/powerpoint/2010/main" xmlns="" val="38723668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7920880" cy="1070992"/>
          </a:xfrm>
        </p:spPr>
        <p:txBody>
          <a:bodyPr/>
          <a:lstStyle/>
          <a:p>
            <a:r>
              <a:rPr lang="en-ZA" dirty="0" smtClean="0"/>
              <a:t>OBJECTIVES OF THE ADDIS CONVENTION CONT.</a:t>
            </a:r>
            <a:endParaRPr lang="en-ZA" dirty="0"/>
          </a:p>
        </p:txBody>
      </p:sp>
      <p:sp>
        <p:nvSpPr>
          <p:cNvPr id="3" name="Content Placeholder 2"/>
          <p:cNvSpPr>
            <a:spLocks noGrp="1"/>
          </p:cNvSpPr>
          <p:nvPr>
            <p:ph idx="1"/>
          </p:nvPr>
        </p:nvSpPr>
        <p:spPr>
          <a:xfrm>
            <a:off x="611560" y="2060848"/>
            <a:ext cx="7704856" cy="4104456"/>
          </a:xfrm>
        </p:spPr>
        <p:txBody>
          <a:bodyPr/>
          <a:lstStyle/>
          <a:p>
            <a:pPr>
              <a:buFont typeface="Wingdings" panose="05000000000000000000" pitchFamily="2" charset="2"/>
              <a:buChar char="§"/>
            </a:pPr>
            <a:r>
              <a:rPr lang="en-ZA" sz="2400" dirty="0"/>
              <a:t>Facilitate the exchange and greater mobility of students, teachers and researchers of the continent </a:t>
            </a:r>
            <a:endParaRPr lang="en-ZA" sz="2400" dirty="0" smtClean="0"/>
          </a:p>
          <a:p>
            <a:pPr>
              <a:buFont typeface="Wingdings" panose="05000000000000000000" pitchFamily="2" charset="2"/>
              <a:buChar char="§"/>
            </a:pPr>
            <a:endParaRPr lang="en-ZA" sz="2400" dirty="0"/>
          </a:p>
          <a:p>
            <a:pPr>
              <a:buFont typeface="Wingdings" panose="05000000000000000000" pitchFamily="2" charset="2"/>
              <a:buChar char="§"/>
            </a:pPr>
            <a:r>
              <a:rPr lang="en-ZA" sz="2400" dirty="0" smtClean="0"/>
              <a:t>Set </a:t>
            </a:r>
            <a:r>
              <a:rPr lang="en-ZA" sz="2400" dirty="0"/>
              <a:t>up high-level joint training and research </a:t>
            </a:r>
            <a:r>
              <a:rPr lang="en-ZA" sz="2400" dirty="0" smtClean="0"/>
              <a:t>programmes</a:t>
            </a:r>
          </a:p>
          <a:p>
            <a:pPr marL="0" indent="0">
              <a:buNone/>
            </a:pPr>
            <a:r>
              <a:rPr lang="en-ZA" sz="2400" dirty="0" smtClean="0"/>
              <a:t> </a:t>
            </a:r>
            <a:endParaRPr lang="en-ZA" sz="2400" dirty="0"/>
          </a:p>
          <a:p>
            <a:pPr>
              <a:buFont typeface="Wingdings" panose="05000000000000000000" pitchFamily="2" charset="2"/>
              <a:buChar char="§"/>
            </a:pPr>
            <a:r>
              <a:rPr lang="en-ZA" sz="2400" dirty="0"/>
              <a:t>Improve and reinforce the collection and exchange of information </a:t>
            </a:r>
            <a:endParaRPr lang="en-ZA" sz="2400" dirty="0" smtClean="0"/>
          </a:p>
          <a:p>
            <a:pPr>
              <a:buFont typeface="Wingdings" panose="05000000000000000000" pitchFamily="2" charset="2"/>
              <a:buChar char="§"/>
            </a:pPr>
            <a:endParaRPr lang="en-ZA" sz="2400" dirty="0"/>
          </a:p>
          <a:p>
            <a:pPr>
              <a:buFont typeface="Wingdings" panose="05000000000000000000" pitchFamily="2" charset="2"/>
              <a:buChar char="§"/>
            </a:pPr>
            <a:r>
              <a:rPr lang="en-ZA" sz="2400" dirty="0"/>
              <a:t>Contribute to the harmonisation of qualifications, taking into account current global trends</a:t>
            </a:r>
          </a:p>
          <a:p>
            <a:pPr marL="0" indent="0">
              <a:buNone/>
            </a:pPr>
            <a:endParaRPr lang="en-GB" sz="2400" dirty="0" smtClean="0"/>
          </a:p>
          <a:p>
            <a:pPr marL="0" indent="0">
              <a:buNone/>
            </a:pPr>
            <a:endParaRPr lang="en-ZA" dirty="0"/>
          </a:p>
          <a:p>
            <a:endParaRPr lang="en-ZA"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11</a:t>
            </a:fld>
            <a:endParaRPr lang="en-US" dirty="0"/>
          </a:p>
        </p:txBody>
      </p:sp>
    </p:spTree>
    <p:extLst>
      <p:ext uri="{BB962C8B-B14F-4D97-AF65-F5344CB8AC3E}">
        <p14:creationId xmlns:p14="http://schemas.microsoft.com/office/powerpoint/2010/main" xmlns="" val="1405894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7920880" cy="724942"/>
          </a:xfrm>
        </p:spPr>
        <p:txBody>
          <a:bodyPr/>
          <a:lstStyle/>
          <a:p>
            <a:r>
              <a:rPr lang="en-ZA" sz="3200" dirty="0" smtClean="0"/>
              <a:t>IMPLICATIONS OF THE AGREEMENT</a:t>
            </a:r>
            <a:endParaRPr lang="en-ZA" sz="3200" dirty="0"/>
          </a:p>
        </p:txBody>
      </p:sp>
      <p:sp>
        <p:nvSpPr>
          <p:cNvPr id="3" name="Content Placeholder 2"/>
          <p:cNvSpPr>
            <a:spLocks noGrp="1"/>
          </p:cNvSpPr>
          <p:nvPr>
            <p:ph idx="1"/>
          </p:nvPr>
        </p:nvSpPr>
        <p:spPr>
          <a:xfrm>
            <a:off x="611560" y="1556792"/>
            <a:ext cx="7848872" cy="4680520"/>
          </a:xfrm>
        </p:spPr>
        <p:txBody>
          <a:bodyPr/>
          <a:lstStyle/>
          <a:p>
            <a:pPr marL="0" indent="0">
              <a:buNone/>
            </a:pPr>
            <a:r>
              <a:rPr lang="en-ZA" sz="2400" dirty="0" smtClean="0"/>
              <a:t>Signing the Addis Convention:</a:t>
            </a:r>
          </a:p>
          <a:p>
            <a:pPr>
              <a:buFont typeface="Wingdings" panose="05000000000000000000" pitchFamily="2" charset="2"/>
              <a:buChar char="§"/>
            </a:pPr>
            <a:r>
              <a:rPr lang="en-ZA" sz="2400" dirty="0" smtClean="0"/>
              <a:t>Strengthens and promotes multilateralism and International cooperation.</a:t>
            </a:r>
          </a:p>
          <a:p>
            <a:pPr>
              <a:buFont typeface="Wingdings" panose="05000000000000000000" pitchFamily="2" charset="2"/>
              <a:buChar char="§"/>
            </a:pPr>
            <a:r>
              <a:rPr lang="en-ZA" sz="2400" dirty="0" smtClean="0"/>
              <a:t>Ensures credible and reliable recognition of qualifications achieved across countries on the continent and safeguards those qualifications.</a:t>
            </a:r>
          </a:p>
          <a:p>
            <a:pPr>
              <a:buFont typeface="Wingdings" panose="05000000000000000000" pitchFamily="2" charset="2"/>
              <a:buChar char="§"/>
            </a:pPr>
            <a:r>
              <a:rPr lang="en-ZA" sz="2400" dirty="0" smtClean="0"/>
              <a:t>Contributes to harmonisation of qualifications across the continent.</a:t>
            </a:r>
          </a:p>
          <a:p>
            <a:pPr>
              <a:buFont typeface="Wingdings" panose="05000000000000000000" pitchFamily="2" charset="2"/>
              <a:buChar char="§"/>
            </a:pPr>
            <a:r>
              <a:rPr lang="en-ZA" sz="2400" dirty="0" smtClean="0"/>
              <a:t>Enhances South Africa as an educational destination for many </a:t>
            </a:r>
            <a:r>
              <a:rPr lang="en-ZA" sz="2400" dirty="0"/>
              <a:t>c</a:t>
            </a:r>
            <a:r>
              <a:rPr lang="en-ZA" sz="2400" dirty="0" smtClean="0"/>
              <a:t>ountries because of the excellence of our research and higher education system (there are approximately 66 000 foreign students studying at our Institutions). </a:t>
            </a:r>
          </a:p>
          <a:p>
            <a:pPr marL="0" indent="0">
              <a:buNone/>
            </a:pPr>
            <a:endParaRPr lang="en-ZA" sz="2400"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12</a:t>
            </a:fld>
            <a:endParaRPr lang="en-US" dirty="0"/>
          </a:p>
        </p:txBody>
      </p:sp>
    </p:spTree>
    <p:extLst>
      <p:ext uri="{BB962C8B-B14F-4D97-AF65-F5344CB8AC3E}">
        <p14:creationId xmlns:p14="http://schemas.microsoft.com/office/powerpoint/2010/main" xmlns="" val="2097308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229600" cy="763488"/>
          </a:xfrm>
        </p:spPr>
        <p:txBody>
          <a:bodyPr/>
          <a:lstStyle/>
          <a:p>
            <a:r>
              <a:rPr lang="en-ZA" dirty="0" smtClean="0"/>
              <a:t>IMPLICATIONS CONT.</a:t>
            </a:r>
            <a:endParaRPr lang="en-ZA" dirty="0"/>
          </a:p>
        </p:txBody>
      </p:sp>
      <p:sp>
        <p:nvSpPr>
          <p:cNvPr id="3" name="Content Placeholder 2"/>
          <p:cNvSpPr>
            <a:spLocks noGrp="1"/>
          </p:cNvSpPr>
          <p:nvPr>
            <p:ph idx="1"/>
          </p:nvPr>
        </p:nvSpPr>
        <p:spPr>
          <a:xfrm>
            <a:off x="611560" y="1312168"/>
            <a:ext cx="8229600" cy="5015582"/>
          </a:xfrm>
        </p:spPr>
        <p:txBody>
          <a:bodyPr/>
          <a:lstStyle/>
          <a:p>
            <a:pPr>
              <a:buFont typeface="Wingdings" panose="05000000000000000000" pitchFamily="2" charset="2"/>
              <a:buChar char="§"/>
            </a:pPr>
            <a:r>
              <a:rPr lang="en-ZA" sz="2400" dirty="0"/>
              <a:t>Foreign students add value to our research </a:t>
            </a:r>
            <a:r>
              <a:rPr lang="en-ZA" sz="2400" dirty="0" smtClean="0"/>
              <a:t>productivity. </a:t>
            </a:r>
            <a:endParaRPr lang="en-ZA" sz="2400" dirty="0"/>
          </a:p>
          <a:p>
            <a:pPr>
              <a:buFont typeface="Wingdings" panose="05000000000000000000" pitchFamily="2" charset="2"/>
              <a:buChar char="§"/>
            </a:pPr>
            <a:r>
              <a:rPr lang="en-ZA" sz="2400" dirty="0" smtClean="0"/>
              <a:t>South Africa’s reputation as a leading country in SADC </a:t>
            </a:r>
            <a:r>
              <a:rPr lang="en-ZA" sz="2400" dirty="0"/>
              <a:t>and </a:t>
            </a:r>
            <a:r>
              <a:rPr lang="en-ZA" sz="2400" dirty="0" smtClean="0"/>
              <a:t>in Africa </a:t>
            </a:r>
            <a:r>
              <a:rPr lang="en-ZA" sz="2400" dirty="0"/>
              <a:t>in </a:t>
            </a:r>
            <a:r>
              <a:rPr lang="en-ZA" sz="2400" dirty="0" smtClean="0"/>
              <a:t>Mutual Recognition of Qualifications agreements which enable regional and continental mobility of students, is enhanced.</a:t>
            </a:r>
          </a:p>
          <a:p>
            <a:pPr>
              <a:buFont typeface="Wingdings" panose="05000000000000000000" pitchFamily="2" charset="2"/>
              <a:buChar char="§"/>
            </a:pPr>
            <a:r>
              <a:rPr lang="en-ZA" sz="2400" dirty="0" smtClean="0"/>
              <a:t>South </a:t>
            </a:r>
            <a:r>
              <a:rPr lang="en-ZA" sz="2400" dirty="0"/>
              <a:t>Africa </a:t>
            </a:r>
            <a:r>
              <a:rPr lang="en-ZA" sz="2400" dirty="0" smtClean="0"/>
              <a:t>is acknowledged as having a well-established National </a:t>
            </a:r>
            <a:r>
              <a:rPr lang="en-ZA" sz="2400" dirty="0"/>
              <a:t>Qualifications Framework (NQF) and implementation </a:t>
            </a:r>
            <a:r>
              <a:rPr lang="en-ZA" sz="2400" dirty="0" smtClean="0"/>
              <a:t>system, which includes the DHET structures and committees and SAQA.</a:t>
            </a:r>
          </a:p>
          <a:p>
            <a:pPr>
              <a:buFont typeface="Wingdings" panose="05000000000000000000" pitchFamily="2" charset="2"/>
              <a:buChar char="§"/>
            </a:pPr>
            <a:r>
              <a:rPr lang="en-ZA" sz="2400" dirty="0" smtClean="0"/>
              <a:t>Provides </a:t>
            </a:r>
            <a:r>
              <a:rPr lang="en-ZA" sz="2400" dirty="0"/>
              <a:t>a credible and accountable mechanism to manage the recognition of studies, certificates, diplomas, degrees and other academic qualifications in higher education </a:t>
            </a:r>
            <a:r>
              <a:rPr lang="en-ZA" sz="2400" dirty="0" smtClean="0"/>
              <a:t>between other African States and South Africa.</a:t>
            </a:r>
            <a:endParaRPr lang="en-ZA" sz="2400" dirty="0"/>
          </a:p>
          <a:p>
            <a:pPr>
              <a:buFont typeface="Wingdings" panose="05000000000000000000" pitchFamily="2" charset="2"/>
              <a:buChar char="§"/>
            </a:pPr>
            <a:endParaRPr lang="en-ZA" sz="2400" dirty="0" smtClean="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13</a:t>
            </a:fld>
            <a:endParaRPr lang="en-US" dirty="0"/>
          </a:p>
        </p:txBody>
      </p:sp>
    </p:spTree>
    <p:extLst>
      <p:ext uri="{BB962C8B-B14F-4D97-AF65-F5344CB8AC3E}">
        <p14:creationId xmlns:p14="http://schemas.microsoft.com/office/powerpoint/2010/main" xmlns="" val="379245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lstStyle/>
          <a:p>
            <a:pPr algn="just"/>
            <a:r>
              <a:rPr lang="en-ZA" sz="3200" dirty="0"/>
              <a:t>ORGANISATIONAL AND PERSONNEL </a:t>
            </a:r>
            <a:r>
              <a:rPr lang="en-ZA" sz="3200" dirty="0" smtClean="0"/>
              <a:t>IMPLICATIONS</a:t>
            </a:r>
            <a:endParaRPr lang="en-ZA" dirty="0"/>
          </a:p>
        </p:txBody>
      </p:sp>
      <p:sp>
        <p:nvSpPr>
          <p:cNvPr id="3" name="Content Placeholder 2"/>
          <p:cNvSpPr>
            <a:spLocks noGrp="1"/>
          </p:cNvSpPr>
          <p:nvPr>
            <p:ph idx="1"/>
          </p:nvPr>
        </p:nvSpPr>
        <p:spPr>
          <a:xfrm>
            <a:off x="457200" y="1772817"/>
            <a:ext cx="8229600" cy="4680520"/>
          </a:xfrm>
        </p:spPr>
        <p:txBody>
          <a:bodyPr/>
          <a:lstStyle/>
          <a:p>
            <a:pPr>
              <a:buFont typeface="Wingdings" panose="05000000000000000000" pitchFamily="2" charset="2"/>
              <a:buChar char="§"/>
            </a:pPr>
            <a:r>
              <a:rPr lang="en-ZA" sz="2400" dirty="0" smtClean="0"/>
              <a:t>The Department’s NQF Directorate performs NQF-related functions, such as monitoring and evaluation and oversight roles; and chairing of the Mutual Recognition of Qualifications Committee which deals with bilateral agreements and conventions such as the Addis Convention and the SADC Regional NQF.</a:t>
            </a:r>
          </a:p>
          <a:p>
            <a:pPr>
              <a:buFont typeface="Wingdings" panose="05000000000000000000" pitchFamily="2" charset="2"/>
              <a:buChar char="§"/>
            </a:pPr>
            <a:r>
              <a:rPr lang="en-ZA" sz="2400" dirty="0" smtClean="0"/>
              <a:t>The Department has the Inter-departmental NQF Steering Committee, which is chaired by the DDG: Planning, Policy and Strategy, which deals with all NQF-related matters;</a:t>
            </a:r>
          </a:p>
          <a:p>
            <a:pPr>
              <a:buFont typeface="Wingdings" panose="05000000000000000000" pitchFamily="2" charset="2"/>
              <a:buChar char="§"/>
            </a:pPr>
            <a:r>
              <a:rPr lang="en-ZA" sz="2400" dirty="0"/>
              <a:t>Presently, no additional organisational and personnel implications are envisaged</a:t>
            </a:r>
            <a:r>
              <a:rPr lang="en-ZA" sz="2400" dirty="0" smtClean="0"/>
              <a:t>. As the implementation of the Convention increases workload, this position will be reviewed.</a:t>
            </a:r>
            <a:endParaRPr lang="en-ZA" sz="2400" dirty="0"/>
          </a:p>
          <a:p>
            <a:pPr marL="0" indent="0">
              <a:buNone/>
            </a:pPr>
            <a:endParaRPr lang="en-ZA" sz="2400" dirty="0" smtClean="0"/>
          </a:p>
          <a:p>
            <a:pPr marL="0" indent="0">
              <a:buNone/>
            </a:pPr>
            <a:endParaRPr lang="en-ZA" sz="2400" dirty="0" smtClean="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14</a:t>
            </a:fld>
            <a:endParaRPr lang="en-US" dirty="0"/>
          </a:p>
        </p:txBody>
      </p:sp>
    </p:spTree>
    <p:extLst>
      <p:ext uri="{BB962C8B-B14F-4D97-AF65-F5344CB8AC3E}">
        <p14:creationId xmlns:p14="http://schemas.microsoft.com/office/powerpoint/2010/main" xmlns="" val="997022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323" y="471637"/>
            <a:ext cx="8229600" cy="1143000"/>
          </a:xfrm>
        </p:spPr>
        <p:txBody>
          <a:bodyPr/>
          <a:lstStyle/>
          <a:p>
            <a:r>
              <a:rPr lang="en-ZA" dirty="0" smtClean="0"/>
              <a:t>ORGANISATIONAL AND PERSONNEL IMPLICATIONS </a:t>
            </a:r>
            <a:endParaRPr lang="en-ZA" dirty="0"/>
          </a:p>
        </p:txBody>
      </p:sp>
      <p:sp>
        <p:nvSpPr>
          <p:cNvPr id="3" name="Content Placeholder 2"/>
          <p:cNvSpPr>
            <a:spLocks noGrp="1"/>
          </p:cNvSpPr>
          <p:nvPr>
            <p:ph idx="1"/>
          </p:nvPr>
        </p:nvSpPr>
        <p:spPr>
          <a:xfrm>
            <a:off x="457200" y="1844824"/>
            <a:ext cx="8075240" cy="4281339"/>
          </a:xfrm>
        </p:spPr>
        <p:txBody>
          <a:bodyPr/>
          <a:lstStyle/>
          <a:p>
            <a:pPr>
              <a:buFont typeface="Wingdings" panose="05000000000000000000" pitchFamily="2" charset="2"/>
              <a:buChar char="§"/>
            </a:pPr>
            <a:r>
              <a:rPr lang="en-ZA" sz="2400" dirty="0"/>
              <a:t>SAQA has </a:t>
            </a:r>
            <a:r>
              <a:rPr lang="en-ZA" sz="2400" dirty="0" smtClean="0"/>
              <a:t>well-established </a:t>
            </a:r>
            <a:r>
              <a:rPr lang="en-ZA" sz="2400" dirty="0"/>
              <a:t>and functioning </a:t>
            </a:r>
            <a:r>
              <a:rPr lang="en-ZA" sz="2400" dirty="0" smtClean="0"/>
              <a:t>Directorates </a:t>
            </a:r>
            <a:r>
              <a:rPr lang="en-ZA" sz="2400" dirty="0"/>
              <a:t>for foreign qualifications </a:t>
            </a:r>
            <a:r>
              <a:rPr lang="en-ZA" sz="2400" dirty="0" smtClean="0"/>
              <a:t>evaluation, verification of qualifications and </a:t>
            </a:r>
            <a:r>
              <a:rPr lang="en-ZA" sz="2400" dirty="0"/>
              <a:t>for </a:t>
            </a:r>
            <a:r>
              <a:rPr lang="en-ZA" sz="2400" dirty="0" smtClean="0"/>
              <a:t>international liaison, in accordance with the requirements of the NQF Act, section 13 (1).</a:t>
            </a:r>
            <a:endParaRPr lang="en-ZA" sz="2400" dirty="0"/>
          </a:p>
          <a:p>
            <a:pPr>
              <a:buFont typeface="Wingdings" panose="05000000000000000000" pitchFamily="2" charset="2"/>
              <a:buChar char="§"/>
            </a:pPr>
            <a:r>
              <a:rPr lang="en-ZA" sz="2400" dirty="0"/>
              <a:t>SAQA has well developed processes for the implementation of the Addis Convention </a:t>
            </a:r>
            <a:r>
              <a:rPr lang="en-ZA" sz="2400" dirty="0" smtClean="0"/>
              <a:t>through these directorates.</a:t>
            </a:r>
          </a:p>
          <a:p>
            <a:pPr>
              <a:buFont typeface="Wingdings" panose="05000000000000000000" pitchFamily="2" charset="2"/>
              <a:buChar char="§"/>
            </a:pPr>
            <a:r>
              <a:rPr lang="en-ZA" sz="2400" dirty="0" smtClean="0"/>
              <a:t>Presently, no </a:t>
            </a:r>
            <a:r>
              <a:rPr lang="en-ZA" sz="2400" dirty="0"/>
              <a:t>additional organisational and personnel implications are envisaged</a:t>
            </a:r>
            <a:r>
              <a:rPr lang="en-ZA" sz="2400" dirty="0" smtClean="0"/>
              <a:t>.</a:t>
            </a:r>
          </a:p>
          <a:p>
            <a:pPr>
              <a:buFont typeface="Wingdings" panose="05000000000000000000" pitchFamily="2" charset="2"/>
              <a:buChar char="§"/>
            </a:pPr>
            <a:r>
              <a:rPr lang="en-ZA" sz="2400" dirty="0" smtClean="0"/>
              <a:t>As the implementation of the Convention increases present workload, this position will be reviewed.</a:t>
            </a:r>
            <a:endParaRPr lang="en-ZA" sz="2400" dirty="0"/>
          </a:p>
          <a:p>
            <a:pPr>
              <a:buFont typeface="Wingdings" panose="05000000000000000000" pitchFamily="2" charset="2"/>
              <a:buChar char="§"/>
            </a:pPr>
            <a:endParaRPr lang="en-ZA" sz="2400"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15</a:t>
            </a:fld>
            <a:endParaRPr lang="en-US" dirty="0"/>
          </a:p>
        </p:txBody>
      </p:sp>
    </p:spTree>
    <p:extLst>
      <p:ext uri="{BB962C8B-B14F-4D97-AF65-F5344CB8AC3E}">
        <p14:creationId xmlns:p14="http://schemas.microsoft.com/office/powerpoint/2010/main" xmlns="" val="3203127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2"/>
            <a:ext cx="7931224" cy="724942"/>
          </a:xfrm>
        </p:spPr>
        <p:txBody>
          <a:bodyPr/>
          <a:lstStyle/>
          <a:p>
            <a:r>
              <a:rPr lang="en-ZA" sz="4000" dirty="0" smtClean="0"/>
              <a:t>FINANCIAL IMPLICATIONS</a:t>
            </a:r>
            <a:endParaRPr lang="en-ZA" sz="4000" dirty="0"/>
          </a:p>
        </p:txBody>
      </p:sp>
      <p:sp>
        <p:nvSpPr>
          <p:cNvPr id="3" name="Content Placeholder 2"/>
          <p:cNvSpPr>
            <a:spLocks noGrp="1"/>
          </p:cNvSpPr>
          <p:nvPr>
            <p:ph idx="1"/>
          </p:nvPr>
        </p:nvSpPr>
        <p:spPr>
          <a:xfrm>
            <a:off x="539552" y="1268760"/>
            <a:ext cx="8147248" cy="5040560"/>
          </a:xfrm>
        </p:spPr>
        <p:txBody>
          <a:bodyPr/>
          <a:lstStyle/>
          <a:p>
            <a:pPr lvl="1">
              <a:buFont typeface="Wingdings" charset="2"/>
              <a:buChar char="§"/>
            </a:pPr>
            <a:r>
              <a:rPr lang="en-GB" sz="2400" dirty="0" smtClean="0"/>
              <a:t>The functions associated with the implementation of the Addis  Convention are already embedded in the current organizational structure of both DHET and SAQA (Branch </a:t>
            </a:r>
            <a:r>
              <a:rPr lang="en-GB" sz="2400" dirty="0"/>
              <a:t>Planning, Policy and Strategy </a:t>
            </a:r>
            <a:r>
              <a:rPr lang="en-GB" sz="2400" dirty="0" smtClean="0"/>
              <a:t>which includes the NQF Directorate and the International Relations </a:t>
            </a:r>
            <a:r>
              <a:rPr lang="en-GB" sz="2400" smtClean="0"/>
              <a:t>Chief Directorate)</a:t>
            </a:r>
            <a:endParaRPr lang="en-GB" sz="2400" dirty="0"/>
          </a:p>
          <a:p>
            <a:pPr lvl="1">
              <a:buFont typeface="Wingdings" charset="2"/>
              <a:buChar char="§"/>
            </a:pPr>
            <a:endParaRPr lang="en-GB" sz="2400" dirty="0" smtClean="0"/>
          </a:p>
          <a:p>
            <a:pPr lvl="1">
              <a:buFont typeface="Wingdings" charset="2"/>
              <a:buChar char="§"/>
            </a:pPr>
            <a:r>
              <a:rPr lang="en-GB" sz="2400" dirty="0" smtClean="0"/>
              <a:t>The current work performed includes the participation in the initial stages of implementing the Addis Convention</a:t>
            </a:r>
          </a:p>
          <a:p>
            <a:pPr lvl="1">
              <a:buFont typeface="Wingdings" charset="2"/>
              <a:buChar char="§"/>
            </a:pPr>
            <a:endParaRPr lang="en-GB" sz="2400" dirty="0" smtClean="0"/>
          </a:p>
          <a:p>
            <a:pPr lvl="1">
              <a:buFont typeface="Wingdings" charset="2"/>
              <a:buChar char="§"/>
            </a:pPr>
            <a:r>
              <a:rPr lang="en-GB" sz="2400" dirty="0"/>
              <a:t>The costs associated with the oversight and monitoring and evaluation of implementation will be covered by the </a:t>
            </a:r>
            <a:r>
              <a:rPr lang="en-GB" sz="2400" dirty="0" smtClean="0"/>
              <a:t>current  </a:t>
            </a:r>
            <a:r>
              <a:rPr lang="en-GB" sz="2400" dirty="0"/>
              <a:t>allocation to the Department</a:t>
            </a:r>
            <a:r>
              <a:rPr lang="en-GB" sz="2400" dirty="0" smtClean="0"/>
              <a:t>.</a:t>
            </a:r>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16</a:t>
            </a:fld>
            <a:endParaRPr lang="en-US" dirty="0"/>
          </a:p>
        </p:txBody>
      </p:sp>
    </p:spTree>
    <p:extLst>
      <p:ext uri="{BB962C8B-B14F-4D97-AF65-F5344CB8AC3E}">
        <p14:creationId xmlns:p14="http://schemas.microsoft.com/office/powerpoint/2010/main" xmlns="" val="4167835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FINANCIAL IMPLICATIONS CONT.</a:t>
            </a:r>
            <a:endParaRPr lang="en-ZA"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ZA" sz="2400" dirty="0" smtClean="0"/>
              <a:t>It is envisaged that in </a:t>
            </a:r>
            <a:r>
              <a:rPr lang="en-ZA" sz="2400" dirty="0"/>
              <a:t>future, additional responsibilities, such as advocacy and </a:t>
            </a:r>
            <a:r>
              <a:rPr lang="en-ZA" sz="2400" dirty="0" smtClean="0"/>
              <a:t>the </a:t>
            </a:r>
            <a:r>
              <a:rPr lang="en-ZA" sz="2400" dirty="0"/>
              <a:t>development of national policy and guidelines to effect </a:t>
            </a:r>
            <a:r>
              <a:rPr lang="en-ZA" sz="2400" dirty="0" smtClean="0"/>
              <a:t>implementation</a:t>
            </a:r>
            <a:r>
              <a:rPr lang="en-ZA" sz="2400" dirty="0"/>
              <a:t>, that may be required to be performed by </a:t>
            </a:r>
            <a:r>
              <a:rPr lang="en-ZA" sz="2400" dirty="0" smtClean="0"/>
              <a:t>the </a:t>
            </a:r>
            <a:r>
              <a:rPr lang="en-ZA" sz="2400" dirty="0"/>
              <a:t>Department and/or SAQA, will require additional </a:t>
            </a:r>
            <a:r>
              <a:rPr lang="en-ZA" sz="2400" dirty="0" smtClean="0"/>
              <a:t>funding</a:t>
            </a:r>
            <a:r>
              <a:rPr lang="en-ZA" sz="2400" dirty="0"/>
              <a:t>.</a:t>
            </a:r>
          </a:p>
          <a:p>
            <a:pPr>
              <a:buFont typeface="Wingdings" panose="05000000000000000000" pitchFamily="2" charset="2"/>
              <a:buChar char="§"/>
            </a:pPr>
            <a:r>
              <a:rPr lang="en-ZA" sz="2400" dirty="0" smtClean="0"/>
              <a:t>National </a:t>
            </a:r>
            <a:r>
              <a:rPr lang="en-ZA" sz="2400" dirty="0"/>
              <a:t>Treasury will be approached at the appropriate time </a:t>
            </a:r>
            <a:r>
              <a:rPr lang="en-ZA" sz="2400" dirty="0" smtClean="0"/>
              <a:t>should </a:t>
            </a:r>
            <a:r>
              <a:rPr lang="en-ZA" sz="2400" dirty="0"/>
              <a:t>additional funding be required.</a:t>
            </a:r>
          </a:p>
          <a:p>
            <a:endParaRPr lang="en-ZA"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17</a:t>
            </a:fld>
            <a:endParaRPr lang="en-US"/>
          </a:p>
        </p:txBody>
      </p:sp>
    </p:spTree>
    <p:extLst>
      <p:ext uri="{BB962C8B-B14F-4D97-AF65-F5344CB8AC3E}">
        <p14:creationId xmlns:p14="http://schemas.microsoft.com/office/powerpoint/2010/main" xmlns="" val="3038207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COMMUNICATION IMPLICATIONS</a:t>
            </a:r>
          </a:p>
        </p:txBody>
      </p:sp>
      <p:sp>
        <p:nvSpPr>
          <p:cNvPr id="3" name="Content Placeholder 2"/>
          <p:cNvSpPr>
            <a:spLocks noGrp="1"/>
          </p:cNvSpPr>
          <p:nvPr>
            <p:ph idx="1"/>
          </p:nvPr>
        </p:nvSpPr>
        <p:spPr>
          <a:xfrm>
            <a:off x="457200" y="1412776"/>
            <a:ext cx="8229600" cy="4525963"/>
          </a:xfrm>
        </p:spPr>
        <p:txBody>
          <a:bodyPr/>
          <a:lstStyle/>
          <a:p>
            <a:pPr>
              <a:buFont typeface="Wingdings" panose="05000000000000000000" pitchFamily="2" charset="2"/>
              <a:buChar char="§"/>
            </a:pPr>
            <a:r>
              <a:rPr lang="en-ZA" sz="2400" dirty="0"/>
              <a:t>The Minister of Higher Education and Training will submit the request for ratification of the Addis Convention by South Africa to Parliament </a:t>
            </a:r>
          </a:p>
          <a:p>
            <a:pPr>
              <a:buFont typeface="Wingdings" panose="05000000000000000000" pitchFamily="2" charset="2"/>
              <a:buChar char="§"/>
            </a:pPr>
            <a:r>
              <a:rPr lang="en-ZA" sz="2400" dirty="0" smtClean="0"/>
              <a:t>The </a:t>
            </a:r>
            <a:r>
              <a:rPr lang="en-ZA" sz="2400" dirty="0"/>
              <a:t>Minister of Higher Education and Training will communicate and engage with all affected </a:t>
            </a:r>
            <a:r>
              <a:rPr lang="en-ZA" sz="2400" dirty="0" smtClean="0"/>
              <a:t>parties.</a:t>
            </a:r>
          </a:p>
          <a:p>
            <a:pPr>
              <a:buFont typeface="Wingdings" panose="05000000000000000000" pitchFamily="2" charset="2"/>
              <a:buChar char="§"/>
            </a:pPr>
            <a:r>
              <a:rPr lang="en-ZA" sz="2400" dirty="0" smtClean="0"/>
              <a:t>Both the Department and SAQA will </a:t>
            </a:r>
            <a:r>
              <a:rPr lang="en-ZA" sz="2400" dirty="0"/>
              <a:t>communicate the </a:t>
            </a:r>
            <a:r>
              <a:rPr lang="en-ZA" sz="2400" dirty="0" smtClean="0"/>
              <a:t>content and implementation plans for the Addis </a:t>
            </a:r>
            <a:r>
              <a:rPr lang="en-ZA" sz="2400" dirty="0"/>
              <a:t>Convention to all stakeholders and have workshops to communicate the implementation of the </a:t>
            </a:r>
            <a:r>
              <a:rPr lang="en-ZA" sz="2400" dirty="0" smtClean="0"/>
              <a:t>convention.</a:t>
            </a:r>
          </a:p>
          <a:p>
            <a:pPr>
              <a:buFont typeface="Wingdings" panose="05000000000000000000" pitchFamily="2" charset="2"/>
              <a:buChar char="§"/>
            </a:pPr>
            <a:r>
              <a:rPr lang="en-ZA" sz="2400" dirty="0" smtClean="0"/>
              <a:t>Once </a:t>
            </a:r>
            <a:r>
              <a:rPr lang="en-ZA" sz="2400" dirty="0"/>
              <a:t>the </a:t>
            </a:r>
            <a:r>
              <a:rPr lang="en-ZA" sz="2400" dirty="0" smtClean="0"/>
              <a:t>convention </a:t>
            </a:r>
            <a:r>
              <a:rPr lang="en-ZA" sz="2400" dirty="0"/>
              <a:t>has been ratified, the </a:t>
            </a:r>
            <a:r>
              <a:rPr lang="en-ZA" sz="2400" dirty="0" smtClean="0"/>
              <a:t>Department will </a:t>
            </a:r>
            <a:r>
              <a:rPr lang="en-ZA" sz="2400" dirty="0"/>
              <a:t>use the channels </a:t>
            </a:r>
            <a:r>
              <a:rPr lang="en-ZA" sz="2400" dirty="0" smtClean="0"/>
              <a:t>in the Department and of </a:t>
            </a:r>
            <a:r>
              <a:rPr lang="en-ZA" sz="2400" dirty="0"/>
              <a:t>the </a:t>
            </a:r>
            <a:r>
              <a:rPr lang="en-ZA" sz="2400" dirty="0" smtClean="0"/>
              <a:t>GCIS </a:t>
            </a:r>
            <a:r>
              <a:rPr lang="en-ZA" sz="2400" dirty="0"/>
              <a:t>for </a:t>
            </a:r>
            <a:r>
              <a:rPr lang="en-ZA" sz="2400" dirty="0" smtClean="0"/>
              <a:t>communication.</a:t>
            </a:r>
          </a:p>
          <a:p>
            <a:pPr marL="0" indent="0">
              <a:buNone/>
            </a:pPr>
            <a:endParaRPr lang="en-ZA" sz="2400"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18</a:t>
            </a:fld>
            <a:endParaRPr lang="en-US" dirty="0"/>
          </a:p>
        </p:txBody>
      </p:sp>
    </p:spTree>
    <p:extLst>
      <p:ext uri="{BB962C8B-B14F-4D97-AF65-F5344CB8AC3E}">
        <p14:creationId xmlns:p14="http://schemas.microsoft.com/office/powerpoint/2010/main" xmlns="" val="3881634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1143000"/>
          </a:xfrm>
        </p:spPr>
        <p:txBody>
          <a:bodyPr/>
          <a:lstStyle/>
          <a:p>
            <a:r>
              <a:rPr lang="en-ZA" dirty="0" smtClean="0"/>
              <a:t>IMPLICATIONS FOR VULNERABLE GROUPS</a:t>
            </a:r>
            <a:endParaRPr lang="en-ZA" dirty="0"/>
          </a:p>
        </p:txBody>
      </p:sp>
      <p:sp>
        <p:nvSpPr>
          <p:cNvPr id="3" name="Content Placeholder 2"/>
          <p:cNvSpPr>
            <a:spLocks noGrp="1"/>
          </p:cNvSpPr>
          <p:nvPr>
            <p:ph idx="1"/>
          </p:nvPr>
        </p:nvSpPr>
        <p:spPr>
          <a:xfrm>
            <a:off x="457200" y="1856311"/>
            <a:ext cx="8229600" cy="4525963"/>
          </a:xfrm>
        </p:spPr>
        <p:txBody>
          <a:bodyPr/>
          <a:lstStyle/>
          <a:p>
            <a:pPr>
              <a:buFont typeface="Wingdings" panose="05000000000000000000" pitchFamily="2" charset="2"/>
              <a:buChar char="§"/>
            </a:pPr>
            <a:r>
              <a:rPr lang="en-GB" sz="2400" dirty="0" smtClean="0"/>
              <a:t>The White Paper for Post-School Education and Training (2013) proposes the development of an internationalisation policy. A draft Internationalisation Policy has been developed by the department, and is currently being consulted upon.</a:t>
            </a:r>
          </a:p>
          <a:p>
            <a:pPr>
              <a:buFont typeface="Wingdings" panose="05000000000000000000" pitchFamily="2" charset="2"/>
              <a:buChar char="§"/>
            </a:pPr>
            <a:r>
              <a:rPr lang="en-GB" sz="2400" dirty="0" smtClean="0"/>
              <a:t>This draft Policy recognises the global trends of migration and mobility of peoples</a:t>
            </a:r>
            <a:r>
              <a:rPr lang="en-GB" sz="2400" smtClean="0"/>
              <a:t>, including </a:t>
            </a:r>
            <a:r>
              <a:rPr lang="en-GB" sz="2400" dirty="0" smtClean="0"/>
              <a:t>vulnerable groups.</a:t>
            </a:r>
            <a:endParaRPr lang="en-GB" sz="2400" dirty="0"/>
          </a:p>
          <a:p>
            <a:pPr>
              <a:buFont typeface="Wingdings" panose="05000000000000000000" pitchFamily="2" charset="2"/>
              <a:buChar char="§"/>
            </a:pPr>
            <a:r>
              <a:rPr lang="en-GB" sz="2400" dirty="0" smtClean="0"/>
              <a:t>The </a:t>
            </a:r>
            <a:r>
              <a:rPr lang="en-GB" sz="2400" dirty="0"/>
              <a:t>Convention </a:t>
            </a:r>
            <a:r>
              <a:rPr lang="en-GB" sz="2400" dirty="0" smtClean="0"/>
              <a:t>provides </a:t>
            </a:r>
            <a:r>
              <a:rPr lang="en-GB" sz="2400" dirty="0"/>
              <a:t>an enabling framework for the implementation of the international Migration White Paper recommendations, which seeks to enhance the mobility of people, and </a:t>
            </a:r>
            <a:r>
              <a:rPr lang="en-GB" sz="2400" dirty="0" smtClean="0"/>
              <a:t>specifically students</a:t>
            </a:r>
            <a:r>
              <a:rPr lang="en-GB" sz="2400" dirty="0"/>
              <a:t>, between countries. </a:t>
            </a:r>
            <a:endParaRPr lang="en-ZA" sz="2400"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19</a:t>
            </a:fld>
            <a:endParaRPr lang="en-US" dirty="0"/>
          </a:p>
        </p:txBody>
      </p:sp>
    </p:spTree>
    <p:extLst>
      <p:ext uri="{BB962C8B-B14F-4D97-AF65-F5344CB8AC3E}">
        <p14:creationId xmlns:p14="http://schemas.microsoft.com/office/powerpoint/2010/main" xmlns="" val="1292741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PURPOSE</a:t>
            </a:r>
            <a:endParaRPr lang="en-ZA" dirty="0"/>
          </a:p>
        </p:txBody>
      </p:sp>
      <p:sp>
        <p:nvSpPr>
          <p:cNvPr id="3" name="Content Placeholder 2"/>
          <p:cNvSpPr>
            <a:spLocks noGrp="1"/>
          </p:cNvSpPr>
          <p:nvPr>
            <p:ph idx="1"/>
          </p:nvPr>
        </p:nvSpPr>
        <p:spPr>
          <a:xfrm>
            <a:off x="971600" y="2215845"/>
            <a:ext cx="7488832" cy="3301387"/>
          </a:xfrm>
        </p:spPr>
        <p:txBody>
          <a:bodyPr/>
          <a:lstStyle/>
          <a:p>
            <a:pPr marL="0" indent="0" algn="just">
              <a:buNone/>
            </a:pPr>
            <a:r>
              <a:rPr lang="en-ZA" sz="2400" dirty="0" smtClean="0"/>
              <a:t>To present the </a:t>
            </a:r>
            <a:r>
              <a:rPr lang="en-ZA" sz="2400" b="1" dirty="0"/>
              <a:t>Revised Convention on the Recognition of Studies, Certificates, Diplomas, Degrees, and Other Academic Qualifications in Higher Education in African States (Addis Convention 2014</a:t>
            </a:r>
            <a:r>
              <a:rPr lang="en-ZA" sz="2400" b="1" dirty="0" smtClean="0"/>
              <a:t>)</a:t>
            </a:r>
            <a:r>
              <a:rPr lang="en-ZA" sz="2400" dirty="0" smtClean="0"/>
              <a:t>, as per the Announcement, </a:t>
            </a:r>
            <a:r>
              <a:rPr lang="en-ZA" sz="2400" dirty="0" err="1" smtClean="0"/>
              <a:t>Tablings</a:t>
            </a:r>
            <a:r>
              <a:rPr lang="en-ZA" sz="2400" dirty="0" smtClean="0"/>
              <a:t> and Committee (ATC) Reports of Tuesday 28 November 2017, to the  Portfolio Committee on Higher Education and Training, with the purpose to seek the Committee’s approval. </a:t>
            </a:r>
            <a:endParaRPr lang="en-ZA" sz="2400"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2</a:t>
            </a:fld>
            <a:endParaRPr lang="en-US" dirty="0"/>
          </a:p>
        </p:txBody>
      </p:sp>
    </p:spTree>
    <p:extLst>
      <p:ext uri="{BB962C8B-B14F-4D97-AF65-F5344CB8AC3E}">
        <p14:creationId xmlns:p14="http://schemas.microsoft.com/office/powerpoint/2010/main" xmlns="" val="3320057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4"/>
            <a:ext cx="7776864" cy="652934"/>
          </a:xfrm>
        </p:spPr>
        <p:txBody>
          <a:bodyPr/>
          <a:lstStyle/>
          <a:p>
            <a:r>
              <a:rPr lang="en-ZA" sz="3200" dirty="0" smtClean="0"/>
              <a:t>OPINION FROM THE OFFICES OF THE CHIEF STATE LAW ADVISORS</a:t>
            </a:r>
            <a:endParaRPr lang="en-ZA" sz="3200" dirty="0"/>
          </a:p>
        </p:txBody>
      </p:sp>
      <p:sp>
        <p:nvSpPr>
          <p:cNvPr id="3" name="Content Placeholder 2"/>
          <p:cNvSpPr>
            <a:spLocks noGrp="1"/>
          </p:cNvSpPr>
          <p:nvPr>
            <p:ph idx="1"/>
          </p:nvPr>
        </p:nvSpPr>
        <p:spPr>
          <a:xfrm>
            <a:off x="539552" y="1556792"/>
            <a:ext cx="7992888" cy="4680520"/>
          </a:xfrm>
        </p:spPr>
        <p:txBody>
          <a:bodyPr/>
          <a:lstStyle/>
          <a:p>
            <a:pPr>
              <a:buFont typeface="Wingdings" panose="05000000000000000000" pitchFamily="2" charset="2"/>
              <a:buChar char="§"/>
            </a:pPr>
            <a:r>
              <a:rPr lang="en-GB" sz="2400" dirty="0" smtClean="0"/>
              <a:t>The </a:t>
            </a:r>
            <a:r>
              <a:rPr lang="en-GB" sz="2400" dirty="0"/>
              <a:t>State Law </a:t>
            </a:r>
            <a:r>
              <a:rPr lang="en-GB" sz="2400" dirty="0" smtClean="0"/>
              <a:t>Advisors </a:t>
            </a:r>
            <a:r>
              <a:rPr lang="en-GB" sz="2400" dirty="0"/>
              <a:t>at the Department of Justice and Constitutional Development </a:t>
            </a:r>
            <a:r>
              <a:rPr lang="en-GB" sz="2400" dirty="0" smtClean="0"/>
              <a:t>advised that the </a:t>
            </a:r>
            <a:r>
              <a:rPr lang="en-GB" sz="2400" dirty="0"/>
              <a:t>Convention is consistent with the </a:t>
            </a:r>
            <a:r>
              <a:rPr lang="en-GB" sz="2400" dirty="0" smtClean="0"/>
              <a:t>Domestic </a:t>
            </a:r>
            <a:r>
              <a:rPr lang="en-GB" sz="2400" dirty="0"/>
              <a:t>L</a:t>
            </a:r>
            <a:r>
              <a:rPr lang="en-GB" sz="2400" dirty="0" smtClean="0"/>
              <a:t>aw </a:t>
            </a:r>
            <a:r>
              <a:rPr lang="en-GB" sz="2400" dirty="0"/>
              <a:t>of the </a:t>
            </a:r>
            <a:r>
              <a:rPr lang="en-GB" sz="2400" dirty="0" smtClean="0"/>
              <a:t>Republic and the Constitution</a:t>
            </a:r>
          </a:p>
          <a:p>
            <a:pPr>
              <a:buFont typeface="Wingdings" panose="05000000000000000000" pitchFamily="2" charset="2"/>
              <a:buChar char="§"/>
            </a:pPr>
            <a:r>
              <a:rPr lang="en-GB" sz="2400" dirty="0" smtClean="0"/>
              <a:t>The office of the Chief State Law Advisor: International </a:t>
            </a:r>
            <a:r>
              <a:rPr lang="en-GB" sz="2400" dirty="0"/>
              <a:t>L</a:t>
            </a:r>
            <a:r>
              <a:rPr lang="en-GB" sz="2400" dirty="0" smtClean="0"/>
              <a:t>aw advised that the Convention does not violate International Law; and that following </a:t>
            </a:r>
            <a:r>
              <a:rPr lang="en-GB" sz="2400" dirty="0"/>
              <a:t>P</a:t>
            </a:r>
            <a:r>
              <a:rPr lang="en-GB" sz="2400" dirty="0" smtClean="0"/>
              <a:t>arliamentary approval the instrument of ratification must be deposited with DIRCO, where after it will be sent to UNESCO. </a:t>
            </a:r>
            <a:endParaRPr lang="en-ZA" sz="2400" dirty="0"/>
          </a:p>
          <a:p>
            <a:pPr>
              <a:buFont typeface="Wingdings" panose="05000000000000000000" pitchFamily="2" charset="2"/>
              <a:buChar char="§"/>
            </a:pPr>
            <a:r>
              <a:rPr lang="en-ZA" sz="2400" dirty="0" smtClean="0"/>
              <a:t>They advised that the NQF Act, read together with the Higher Education Act, No. 101 of 1997 is consistent with the requirements of the revised Addis Convention.</a:t>
            </a:r>
          </a:p>
          <a:p>
            <a:pPr marL="0" indent="0">
              <a:buNone/>
            </a:pPr>
            <a:endParaRPr lang="en-ZA" sz="2400"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20</a:t>
            </a:fld>
            <a:endParaRPr lang="en-US" dirty="0"/>
          </a:p>
        </p:txBody>
      </p:sp>
    </p:spTree>
    <p:extLst>
      <p:ext uri="{BB962C8B-B14F-4D97-AF65-F5344CB8AC3E}">
        <p14:creationId xmlns:p14="http://schemas.microsoft.com/office/powerpoint/2010/main" xmlns="" val="29262044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890" y="975693"/>
            <a:ext cx="8229600" cy="1143000"/>
          </a:xfrm>
        </p:spPr>
        <p:txBody>
          <a:bodyPr/>
          <a:lstStyle/>
          <a:p>
            <a:r>
              <a:rPr lang="en-ZA" dirty="0" smtClean="0"/>
              <a:t>STATEMENT ON SELF-EXECUTING PROVISIONS</a:t>
            </a:r>
            <a:endParaRPr lang="en-ZA" dirty="0"/>
          </a:p>
        </p:txBody>
      </p:sp>
      <p:sp>
        <p:nvSpPr>
          <p:cNvPr id="3" name="Content Placeholder 2"/>
          <p:cNvSpPr>
            <a:spLocks noGrp="1"/>
          </p:cNvSpPr>
          <p:nvPr>
            <p:ph idx="1"/>
          </p:nvPr>
        </p:nvSpPr>
        <p:spPr>
          <a:xfrm>
            <a:off x="611560" y="2348880"/>
            <a:ext cx="7632848" cy="3777283"/>
          </a:xfrm>
        </p:spPr>
        <p:txBody>
          <a:bodyPr/>
          <a:lstStyle/>
          <a:p>
            <a:pPr>
              <a:buFont typeface="Wingdings" panose="05000000000000000000" pitchFamily="2" charset="2"/>
              <a:buChar char="§"/>
            </a:pPr>
            <a:r>
              <a:rPr lang="en-ZA" sz="2400" dirty="0" smtClean="0"/>
              <a:t>The Addis Convention has no self-executing provision, and therefore it may be tabled for ratification in Parliament in terms of the SECTION 231 (4) of the Constitution, to be enacted into law.</a:t>
            </a:r>
          </a:p>
          <a:p>
            <a:pPr>
              <a:buFont typeface="Wingdings" panose="05000000000000000000" pitchFamily="2" charset="2"/>
              <a:buChar char="§"/>
            </a:pPr>
            <a:r>
              <a:rPr lang="en-ZA" sz="2400" dirty="0" smtClean="0"/>
              <a:t>The </a:t>
            </a:r>
            <a:r>
              <a:rPr lang="en-ZA" sz="2400" dirty="0"/>
              <a:t>implementation of the Addis Convention </a:t>
            </a:r>
            <a:r>
              <a:rPr lang="en-ZA" sz="2400" dirty="0" smtClean="0"/>
              <a:t>is enabled </a:t>
            </a:r>
            <a:r>
              <a:rPr lang="en-ZA" sz="2400" dirty="0"/>
              <a:t>through the NQF Act, No. 67 of </a:t>
            </a:r>
            <a:r>
              <a:rPr lang="en-ZA" sz="2400" dirty="0" smtClean="0"/>
              <a:t>2008, as</a:t>
            </a:r>
            <a:r>
              <a:rPr lang="en-GB" sz="2400" dirty="0"/>
              <a:t> </a:t>
            </a:r>
            <a:r>
              <a:rPr lang="en-GB" sz="2400" dirty="0" smtClean="0"/>
              <a:t>it is already </a:t>
            </a:r>
            <a:r>
              <a:rPr lang="en-GB" sz="2400" dirty="0"/>
              <a:t>supported by the </a:t>
            </a:r>
            <a:r>
              <a:rPr lang="en-GB" sz="2400" dirty="0" smtClean="0"/>
              <a:t>provisions made in the NQF </a:t>
            </a:r>
            <a:r>
              <a:rPr lang="en-GB" sz="2400" dirty="0"/>
              <a:t>Act, No. 67 of </a:t>
            </a:r>
            <a:r>
              <a:rPr lang="en-GB" sz="2400" dirty="0" smtClean="0"/>
              <a:t>2008.</a:t>
            </a:r>
            <a:endParaRPr lang="en-ZA" sz="2400" dirty="0"/>
          </a:p>
          <a:p>
            <a:pPr>
              <a:buFont typeface="Wingdings" panose="05000000000000000000" pitchFamily="2" charset="2"/>
              <a:buChar char="§"/>
            </a:pPr>
            <a:endParaRPr lang="en-ZA" sz="2400" dirty="0"/>
          </a:p>
          <a:p>
            <a:endParaRPr lang="en-ZA"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21</a:t>
            </a:fld>
            <a:endParaRPr lang="en-US"/>
          </a:p>
        </p:txBody>
      </p:sp>
    </p:spTree>
    <p:extLst>
      <p:ext uri="{BB962C8B-B14F-4D97-AF65-F5344CB8AC3E}">
        <p14:creationId xmlns:p14="http://schemas.microsoft.com/office/powerpoint/2010/main" xmlns="" val="296187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ZA" dirty="0"/>
              <a:t>STATEMENT ON SELF-EXECUTING </a:t>
            </a:r>
            <a:r>
              <a:rPr lang="en-ZA" dirty="0" smtClean="0"/>
              <a:t>PROVISIONS</a:t>
            </a:r>
            <a:endParaRPr lang="en-ZA"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ZA" sz="2400" dirty="0"/>
              <a:t>The NQF Act, (Act 67 of 2008) section 8 (1) to (4) provides for the responsibilities of the Minister who has the overall executive responsibility, </a:t>
            </a:r>
            <a:r>
              <a:rPr lang="en-ZA" sz="2400" i="1" dirty="0"/>
              <a:t>inter alia, </a:t>
            </a:r>
            <a:r>
              <a:rPr lang="en-ZA" sz="2400" dirty="0"/>
              <a:t>for the NQF, SAQA, the three QCs, and must uphold the coherence and public credibility of the NQF.</a:t>
            </a:r>
          </a:p>
          <a:p>
            <a:pPr>
              <a:buFont typeface="Wingdings" panose="05000000000000000000" pitchFamily="2" charset="2"/>
              <a:buChar char="§"/>
            </a:pPr>
            <a:r>
              <a:rPr lang="en-ZA" sz="2400" dirty="0"/>
              <a:t>The NQF Act, section 13 (1) (m) gives SAQA the responsibility to verify qualifications and to evaluate foreign qualifications</a:t>
            </a:r>
            <a:r>
              <a:rPr lang="en-ZA" sz="2400" dirty="0" smtClean="0"/>
              <a:t>.</a:t>
            </a:r>
          </a:p>
          <a:p>
            <a:pPr>
              <a:buFont typeface="Wingdings" panose="05000000000000000000" pitchFamily="2" charset="2"/>
              <a:buChar char="§"/>
            </a:pPr>
            <a:r>
              <a:rPr lang="en-ZA" sz="2400" dirty="0"/>
              <a:t>South Africa’s well established NQF system, its NQF steering mechanisms such as those in the department and in SAQA will enable the activities to be managed through existing structures and funding.</a:t>
            </a:r>
          </a:p>
          <a:p>
            <a:pPr>
              <a:buFont typeface="Wingdings" panose="05000000000000000000" pitchFamily="2" charset="2"/>
              <a:buChar char="§"/>
            </a:pPr>
            <a:endParaRPr lang="en-ZA" sz="2400" dirty="0"/>
          </a:p>
          <a:p>
            <a:endParaRPr lang="en-ZA" sz="2400"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22</a:t>
            </a:fld>
            <a:endParaRPr lang="en-US"/>
          </a:p>
        </p:txBody>
      </p:sp>
    </p:spTree>
    <p:extLst>
      <p:ext uri="{BB962C8B-B14F-4D97-AF65-F5344CB8AC3E}">
        <p14:creationId xmlns:p14="http://schemas.microsoft.com/office/powerpoint/2010/main" xmlns="" val="3824789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20688"/>
            <a:ext cx="7848872" cy="1080120"/>
          </a:xfrm>
        </p:spPr>
        <p:txBody>
          <a:bodyPr/>
          <a:lstStyle/>
          <a:p>
            <a:r>
              <a:rPr lang="en-ZA" sz="3200" dirty="0" smtClean="0"/>
              <a:t>STATEMENT ON SELF-EXECUTING PROVISIONS</a:t>
            </a:r>
            <a:endParaRPr lang="en-ZA" sz="3200" dirty="0"/>
          </a:p>
        </p:txBody>
      </p:sp>
      <p:sp>
        <p:nvSpPr>
          <p:cNvPr id="3" name="Content Placeholder 2"/>
          <p:cNvSpPr>
            <a:spLocks noGrp="1"/>
          </p:cNvSpPr>
          <p:nvPr>
            <p:ph idx="1"/>
          </p:nvPr>
        </p:nvSpPr>
        <p:spPr>
          <a:xfrm>
            <a:off x="581844" y="1268760"/>
            <a:ext cx="7920880" cy="4968552"/>
          </a:xfrm>
        </p:spPr>
        <p:txBody>
          <a:bodyPr/>
          <a:lstStyle/>
          <a:p>
            <a:pPr marL="0" indent="0">
              <a:buNone/>
            </a:pPr>
            <a:endParaRPr lang="en-ZA" sz="2400" dirty="0" smtClean="0"/>
          </a:p>
          <a:p>
            <a:pPr marL="0" indent="0">
              <a:buNone/>
            </a:pPr>
            <a:r>
              <a:rPr lang="en-ZA" sz="2400" dirty="0" smtClean="0"/>
              <a:t>The Department is satisfied that the following articles from the revised Addis Convention can be complied with:</a:t>
            </a:r>
          </a:p>
          <a:p>
            <a:pPr marL="0" indent="0">
              <a:buNone/>
            </a:pPr>
            <a:endParaRPr lang="en-ZA" sz="2400" dirty="0" smtClean="0"/>
          </a:p>
          <a:p>
            <a:pPr marL="0" indent="0">
              <a:buNone/>
            </a:pPr>
            <a:r>
              <a:rPr lang="en-ZA" sz="2400" dirty="0" smtClean="0"/>
              <a:t>Article II.2: We have the mechanisms to achieve the goals of the Article II</a:t>
            </a:r>
          </a:p>
          <a:p>
            <a:pPr marL="0" indent="0">
              <a:buNone/>
            </a:pPr>
            <a:endParaRPr lang="en-ZA" sz="2400" dirty="0" smtClean="0"/>
          </a:p>
          <a:p>
            <a:pPr marL="0" indent="0">
              <a:buNone/>
            </a:pPr>
            <a:r>
              <a:rPr lang="en-ZA" sz="2400" dirty="0" smtClean="0"/>
              <a:t>Article IV.13: We receive funding from the </a:t>
            </a:r>
            <a:r>
              <a:rPr lang="en-ZA" sz="2400" dirty="0" err="1" smtClean="0"/>
              <a:t>Fiscus</a:t>
            </a:r>
            <a:r>
              <a:rPr lang="en-ZA" sz="2400" dirty="0" smtClean="0"/>
              <a:t> for the regulatory and implementation bodies</a:t>
            </a:r>
          </a:p>
          <a:p>
            <a:pPr marL="0" indent="0">
              <a:buNone/>
            </a:pPr>
            <a:endParaRPr lang="en-ZA" sz="2400" dirty="0" smtClean="0"/>
          </a:p>
          <a:p>
            <a:pPr marL="0" indent="0">
              <a:buNone/>
            </a:pPr>
            <a:r>
              <a:rPr lang="en-ZA" sz="2400" dirty="0" smtClean="0"/>
              <a:t>Article V.1: South Africa will sign and ratify the Convention, as a Member State of the Africa Region</a:t>
            </a:r>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23</a:t>
            </a:fld>
            <a:endParaRPr lang="en-US"/>
          </a:p>
        </p:txBody>
      </p:sp>
    </p:spTree>
    <p:extLst>
      <p:ext uri="{BB962C8B-B14F-4D97-AF65-F5344CB8AC3E}">
        <p14:creationId xmlns:p14="http://schemas.microsoft.com/office/powerpoint/2010/main" xmlns="" val="639864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578221"/>
            <a:ext cx="6408712" cy="1143000"/>
          </a:xfrm>
        </p:spPr>
        <p:txBody>
          <a:bodyPr/>
          <a:lstStyle/>
          <a:p>
            <a:r>
              <a:rPr lang="en-ZA" dirty="0"/>
              <a:t>RECOMMENDATION</a:t>
            </a:r>
          </a:p>
        </p:txBody>
      </p:sp>
      <p:sp>
        <p:nvSpPr>
          <p:cNvPr id="3" name="Content Placeholder 2"/>
          <p:cNvSpPr>
            <a:spLocks noGrp="1"/>
          </p:cNvSpPr>
          <p:nvPr>
            <p:ph idx="1"/>
          </p:nvPr>
        </p:nvSpPr>
        <p:spPr>
          <a:xfrm>
            <a:off x="827584" y="1916832"/>
            <a:ext cx="7632848" cy="3672407"/>
          </a:xfrm>
        </p:spPr>
        <p:txBody>
          <a:bodyPr/>
          <a:lstStyle/>
          <a:p>
            <a:pPr marL="0" indent="0" algn="just">
              <a:buNone/>
            </a:pPr>
            <a:r>
              <a:rPr lang="en-ZA" sz="2400" dirty="0" smtClean="0"/>
              <a:t>The Minister of Higher Education and Training, hereby recommends </a:t>
            </a:r>
            <a:r>
              <a:rPr lang="en-ZA" sz="2400" dirty="0"/>
              <a:t>that </a:t>
            </a:r>
            <a:r>
              <a:rPr lang="en-ZA" sz="2400" dirty="0" smtClean="0"/>
              <a:t>the Portfolio Committee on Higher Education and Training present to Parliament for ratification the </a:t>
            </a:r>
            <a:r>
              <a:rPr lang="en-ZA" sz="2400" b="1" dirty="0"/>
              <a:t>Revised Convention on the Recognition of Studies, Certificates, Diplomas, Degrees, and Other Academic Qualifications in Higher Education in African States (Addis Convention, 12 December 2014</a:t>
            </a:r>
            <a:r>
              <a:rPr lang="en-ZA" sz="2400" b="1" dirty="0" smtClean="0"/>
              <a:t>)</a:t>
            </a:r>
            <a:r>
              <a:rPr lang="en-ZA" sz="2400" dirty="0" smtClean="0"/>
              <a:t>, and approves the depositing of the instrument </a:t>
            </a:r>
            <a:r>
              <a:rPr lang="en-ZA" sz="2400" dirty="0"/>
              <a:t>of ratification with </a:t>
            </a:r>
            <a:r>
              <a:rPr lang="en-ZA" sz="2400" dirty="0" smtClean="0"/>
              <a:t>UNESCO by DIRCO</a:t>
            </a:r>
            <a:endParaRPr lang="en-ZA" sz="2400"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24</a:t>
            </a:fld>
            <a:endParaRPr lang="en-US"/>
          </a:p>
        </p:txBody>
      </p:sp>
    </p:spTree>
    <p:extLst>
      <p:ext uri="{BB962C8B-B14F-4D97-AF65-F5344CB8AC3E}">
        <p14:creationId xmlns:p14="http://schemas.microsoft.com/office/powerpoint/2010/main" xmlns="" val="3301672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ZA" dirty="0" smtClean="0"/>
          </a:p>
          <a:p>
            <a:pPr marL="0" indent="0" algn="ctr">
              <a:buNone/>
            </a:pPr>
            <a:endParaRPr lang="en-ZA" dirty="0"/>
          </a:p>
          <a:p>
            <a:pPr marL="0" indent="0" algn="ctr">
              <a:buNone/>
            </a:pPr>
            <a:endParaRPr lang="en-ZA" dirty="0" smtClean="0"/>
          </a:p>
          <a:p>
            <a:pPr marL="0" indent="0" algn="ctr">
              <a:buNone/>
            </a:pPr>
            <a:r>
              <a:rPr lang="en-ZA" dirty="0" err="1" smtClean="0"/>
              <a:t>Baie</a:t>
            </a:r>
            <a:r>
              <a:rPr lang="en-ZA" dirty="0" smtClean="0"/>
              <a:t> </a:t>
            </a:r>
            <a:r>
              <a:rPr lang="en-ZA" dirty="0" err="1" smtClean="0"/>
              <a:t>Dankie</a:t>
            </a:r>
            <a:endParaRPr lang="en-ZA"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25</a:t>
            </a:fld>
            <a:endParaRPr lang="en-US"/>
          </a:p>
        </p:txBody>
      </p:sp>
    </p:spTree>
    <p:extLst>
      <p:ext uri="{BB962C8B-B14F-4D97-AF65-F5344CB8AC3E}">
        <p14:creationId xmlns:p14="http://schemas.microsoft.com/office/powerpoint/2010/main" xmlns="" val="986222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8147248" cy="936104"/>
          </a:xfrm>
        </p:spPr>
        <p:txBody>
          <a:bodyPr/>
          <a:lstStyle/>
          <a:p>
            <a:pPr algn="l"/>
            <a:r>
              <a:rPr lang="en-ZA" sz="2800" dirty="0" smtClean="0"/>
              <a:t>REQUIREMENTS TO SUBMIT AN INTERNATIONAL AGREEMENT TO PARLIAMENT</a:t>
            </a:r>
            <a:endParaRPr lang="en-ZA" sz="2800" dirty="0"/>
          </a:p>
        </p:txBody>
      </p:sp>
      <p:sp>
        <p:nvSpPr>
          <p:cNvPr id="3" name="Content Placeholder 2"/>
          <p:cNvSpPr>
            <a:spLocks noGrp="1"/>
          </p:cNvSpPr>
          <p:nvPr>
            <p:ph idx="1"/>
          </p:nvPr>
        </p:nvSpPr>
        <p:spPr>
          <a:xfrm>
            <a:off x="827584" y="1916832"/>
            <a:ext cx="7632848" cy="4439518"/>
          </a:xfrm>
        </p:spPr>
        <p:txBody>
          <a:bodyPr/>
          <a:lstStyle/>
          <a:p>
            <a:pPr marL="0" indent="0">
              <a:buNone/>
            </a:pPr>
            <a:r>
              <a:rPr lang="en-ZA" sz="2000" dirty="0" smtClean="0"/>
              <a:t>In terms of the requirements of Section 231 (2) of the Constitution of South Africa and sections 341 and 342 of the National Assembly Rules, the following are provided:</a:t>
            </a:r>
          </a:p>
          <a:p>
            <a:pPr marL="0" indent="0">
              <a:buNone/>
            </a:pPr>
            <a:endParaRPr lang="en-ZA" sz="2000" dirty="0" smtClean="0"/>
          </a:p>
          <a:p>
            <a:pPr lvl="1"/>
            <a:r>
              <a:rPr lang="en-ZA" sz="2000" dirty="0" smtClean="0"/>
              <a:t>A copy of the Addis Convention</a:t>
            </a:r>
          </a:p>
          <a:p>
            <a:pPr lvl="1"/>
            <a:r>
              <a:rPr lang="en-ZA" sz="2000" dirty="0" smtClean="0"/>
              <a:t>An explanatory memorandum which comprises the history, the objectives and implications of the agreement;</a:t>
            </a:r>
          </a:p>
          <a:p>
            <a:pPr lvl="1"/>
            <a:r>
              <a:rPr lang="en-ZA" sz="2000" dirty="0" smtClean="0"/>
              <a:t>Legal opinions by the Chief State Law Advisors (for Domestic and International Law)</a:t>
            </a:r>
          </a:p>
          <a:p>
            <a:pPr lvl="1"/>
            <a:r>
              <a:rPr lang="en-ZA" sz="2000" dirty="0" smtClean="0"/>
              <a:t>A statement about whether the agreement contains any self-executing provision that will become Law in the Republic</a:t>
            </a:r>
          </a:p>
          <a:p>
            <a:pPr lvl="1"/>
            <a:r>
              <a:rPr lang="en-ZA" sz="2000" dirty="0" smtClean="0"/>
              <a:t>Documents submitted submitted on 15 November 2017</a:t>
            </a:r>
            <a:endParaRPr lang="en-ZA" sz="2000"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3</a:t>
            </a:fld>
            <a:endParaRPr lang="en-US" dirty="0"/>
          </a:p>
        </p:txBody>
      </p:sp>
    </p:spTree>
    <p:extLst>
      <p:ext uri="{BB962C8B-B14F-4D97-AF65-F5344CB8AC3E}">
        <p14:creationId xmlns:p14="http://schemas.microsoft.com/office/powerpoint/2010/main" xmlns="" val="2807096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7488832" cy="987742"/>
          </a:xfrm>
        </p:spPr>
        <p:txBody>
          <a:bodyPr/>
          <a:lstStyle/>
          <a:p>
            <a:r>
              <a:rPr lang="en-ZA" dirty="0" smtClean="0"/>
              <a:t>BACKGROUND</a:t>
            </a:r>
            <a:endParaRPr lang="en-ZA" dirty="0"/>
          </a:p>
        </p:txBody>
      </p:sp>
      <p:sp>
        <p:nvSpPr>
          <p:cNvPr id="3" name="Content Placeholder 2"/>
          <p:cNvSpPr>
            <a:spLocks noGrp="1"/>
          </p:cNvSpPr>
          <p:nvPr>
            <p:ph idx="1"/>
          </p:nvPr>
        </p:nvSpPr>
        <p:spPr>
          <a:xfrm>
            <a:off x="611560" y="1556792"/>
            <a:ext cx="7992888" cy="4608512"/>
          </a:xfrm>
        </p:spPr>
        <p:txBody>
          <a:bodyPr/>
          <a:lstStyle/>
          <a:p>
            <a:pPr algn="just">
              <a:buFont typeface="Wingdings" panose="05000000000000000000" pitchFamily="2" charset="2"/>
              <a:buChar char="§"/>
            </a:pPr>
            <a:r>
              <a:rPr lang="en-ZA" sz="1800" dirty="0"/>
              <a:t>The Addis Convention replaces the Arusha Convention of </a:t>
            </a:r>
            <a:r>
              <a:rPr lang="en-ZA" sz="1800" dirty="0" smtClean="0"/>
              <a:t>1981 </a:t>
            </a:r>
            <a:endParaRPr lang="en-ZA" sz="1800" dirty="0"/>
          </a:p>
          <a:p>
            <a:pPr algn="just">
              <a:buFont typeface="Wingdings" panose="05000000000000000000" pitchFamily="2" charset="2"/>
              <a:buChar char="§"/>
            </a:pPr>
            <a:r>
              <a:rPr lang="en-ZA" sz="1800" dirty="0"/>
              <a:t>South Africa was not a signatory of the Arusha Convention.</a:t>
            </a:r>
          </a:p>
          <a:p>
            <a:pPr algn="just">
              <a:buFont typeface="Wingdings" panose="05000000000000000000" pitchFamily="2" charset="2"/>
              <a:buChar char="§"/>
            </a:pPr>
            <a:r>
              <a:rPr lang="en-ZA" sz="1800" dirty="0"/>
              <a:t> In a meeting of African States in Addis Ababa on December 2014 it was agreed to develop a  revised Convention, (now called the Addis Convention</a:t>
            </a:r>
            <a:r>
              <a:rPr lang="en-ZA" sz="1800" dirty="0" smtClean="0"/>
              <a:t>)</a:t>
            </a:r>
          </a:p>
          <a:p>
            <a:pPr algn="just">
              <a:buFont typeface="Wingdings" panose="05000000000000000000" pitchFamily="2" charset="2"/>
              <a:buChar char="§"/>
            </a:pPr>
            <a:r>
              <a:rPr lang="en-ZA" sz="1800" b="1" dirty="0"/>
              <a:t>The revised Addis Convention provides the general guidelines for the implementation of the recognition of studies, certificates, diplomas, degrees, and other academic qualifications in higher education in African States</a:t>
            </a:r>
            <a:r>
              <a:rPr lang="en-ZA" sz="1800" dirty="0" smtClean="0"/>
              <a:t>.</a:t>
            </a:r>
          </a:p>
          <a:p>
            <a:pPr>
              <a:buFont typeface="Wingdings" panose="05000000000000000000" pitchFamily="2" charset="2"/>
              <a:buChar char="§"/>
            </a:pPr>
            <a:r>
              <a:rPr lang="en-ZA" sz="1800" dirty="0" smtClean="0"/>
              <a:t>Internal and external stakeholder consultations: 2015</a:t>
            </a:r>
          </a:p>
          <a:p>
            <a:pPr>
              <a:buFont typeface="Wingdings" panose="05000000000000000000" pitchFamily="2" charset="2"/>
              <a:buChar char="§"/>
            </a:pPr>
            <a:r>
              <a:rPr lang="en-ZA" sz="1800" dirty="0" smtClean="0"/>
              <a:t>Opinions of the State Law Advisors for Domestic Law and International Law obtained: 2015</a:t>
            </a:r>
          </a:p>
          <a:p>
            <a:pPr>
              <a:buFont typeface="Wingdings" panose="05000000000000000000" pitchFamily="2" charset="2"/>
              <a:buChar char="§"/>
            </a:pPr>
            <a:r>
              <a:rPr lang="en-ZA" sz="1800" dirty="0" smtClean="0"/>
              <a:t>Presentations of a Cabinet memorandum to the SPCHD Directors-General Cluster: 2015 and again 2016</a:t>
            </a:r>
          </a:p>
          <a:p>
            <a:pPr>
              <a:buFont typeface="Wingdings" panose="05000000000000000000" pitchFamily="2" charset="2"/>
              <a:buChar char="§"/>
            </a:pPr>
            <a:r>
              <a:rPr lang="en-ZA" sz="1800" dirty="0" smtClean="0"/>
              <a:t>Further internal and external consultations: 2016.</a:t>
            </a:r>
          </a:p>
          <a:p>
            <a:pPr>
              <a:buFont typeface="Wingdings" panose="05000000000000000000" pitchFamily="2" charset="2"/>
              <a:buChar char="§"/>
            </a:pPr>
            <a:r>
              <a:rPr lang="en-ZA" sz="1800" dirty="0"/>
              <a:t>The </a:t>
            </a:r>
            <a:r>
              <a:rPr lang="en-ZA" sz="1800" dirty="0" smtClean="0"/>
              <a:t>Addis Convention was presented by the Minister </a:t>
            </a:r>
            <a:r>
              <a:rPr lang="en-ZA" sz="1800" dirty="0"/>
              <a:t>to Cabinet on 29 March 2017. </a:t>
            </a:r>
          </a:p>
          <a:p>
            <a:pPr>
              <a:buFont typeface="Wingdings" panose="05000000000000000000" pitchFamily="2" charset="2"/>
              <a:buChar char="§"/>
            </a:pPr>
            <a:endParaRPr lang="en-ZA" sz="2400" dirty="0" smtClean="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4</a:t>
            </a:fld>
            <a:endParaRPr lang="en-US" dirty="0"/>
          </a:p>
        </p:txBody>
      </p:sp>
    </p:spTree>
    <p:extLst>
      <p:ext uri="{BB962C8B-B14F-4D97-AF65-F5344CB8AC3E}">
        <p14:creationId xmlns:p14="http://schemas.microsoft.com/office/powerpoint/2010/main" xmlns="" val="2660739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ZA" dirty="0" smtClean="0"/>
              <a:t>BACKGROUND</a:t>
            </a:r>
            <a:endParaRPr lang="en-ZA" dirty="0"/>
          </a:p>
        </p:txBody>
      </p:sp>
      <p:sp>
        <p:nvSpPr>
          <p:cNvPr id="3" name="Content Placeholder 2"/>
          <p:cNvSpPr>
            <a:spLocks noGrp="1"/>
          </p:cNvSpPr>
          <p:nvPr>
            <p:ph idx="1"/>
          </p:nvPr>
        </p:nvSpPr>
        <p:spPr>
          <a:xfrm>
            <a:off x="457200" y="1196752"/>
            <a:ext cx="8229600" cy="5159598"/>
          </a:xfrm>
        </p:spPr>
        <p:txBody>
          <a:bodyPr/>
          <a:lstStyle/>
          <a:p>
            <a:pPr>
              <a:buFont typeface="Wingdings" panose="05000000000000000000" pitchFamily="2" charset="2"/>
              <a:buChar char="§"/>
            </a:pPr>
            <a:r>
              <a:rPr lang="en-ZA" sz="2000" dirty="0" smtClean="0"/>
              <a:t>The </a:t>
            </a:r>
            <a:r>
              <a:rPr lang="en-ZA" sz="2000" dirty="0"/>
              <a:t>Minister of Higher Education and Training submitted a letter and the Convention to the Speaker of the National Assembly, requesting the Speaker’s assistance in the tabling of the Addis Convention to </a:t>
            </a:r>
            <a:r>
              <a:rPr lang="en-ZA" sz="2000" dirty="0" smtClean="0"/>
              <a:t>Parliament: 15 November 2017.</a:t>
            </a:r>
          </a:p>
          <a:p>
            <a:pPr>
              <a:buFont typeface="Wingdings" panose="05000000000000000000" pitchFamily="2" charset="2"/>
              <a:buChar char="§"/>
            </a:pPr>
            <a:endParaRPr lang="en-ZA" sz="2000" dirty="0" smtClean="0"/>
          </a:p>
          <a:p>
            <a:pPr>
              <a:buFont typeface="Wingdings" panose="05000000000000000000" pitchFamily="2" charset="2"/>
              <a:buChar char="§"/>
            </a:pPr>
            <a:r>
              <a:rPr lang="en-ZA" sz="2000" dirty="0" smtClean="0"/>
              <a:t>All required documents submitted (in the Committee’s pack)</a:t>
            </a:r>
          </a:p>
          <a:p>
            <a:pPr>
              <a:buFont typeface="Wingdings" panose="05000000000000000000" pitchFamily="2" charset="2"/>
              <a:buChar char="§"/>
            </a:pPr>
            <a:endParaRPr lang="en-ZA" sz="2000" dirty="0" smtClean="0"/>
          </a:p>
          <a:p>
            <a:pPr>
              <a:buFont typeface="Wingdings" panose="05000000000000000000" pitchFamily="2" charset="2"/>
              <a:buChar char="§"/>
            </a:pPr>
            <a:r>
              <a:rPr lang="en-ZA" sz="2000" dirty="0" smtClean="0"/>
              <a:t>The Speaker of the National Assembly referred the Revised Addis Convention to the Select Committee on Education and Recreation for consideration and report: ACT of 28 November 2017.</a:t>
            </a:r>
          </a:p>
          <a:p>
            <a:pPr>
              <a:buFont typeface="Wingdings" panose="05000000000000000000" pitchFamily="2" charset="2"/>
              <a:buChar char="§"/>
            </a:pPr>
            <a:endParaRPr lang="en-ZA" sz="2000" dirty="0" smtClean="0"/>
          </a:p>
          <a:p>
            <a:pPr>
              <a:buFont typeface="Wingdings" panose="05000000000000000000" pitchFamily="2" charset="2"/>
              <a:buChar char="§"/>
            </a:pPr>
            <a:r>
              <a:rPr lang="en-ZA" sz="2000" dirty="0" smtClean="0"/>
              <a:t>Request to present to </a:t>
            </a:r>
            <a:r>
              <a:rPr lang="en-ZA" sz="2000" dirty="0"/>
              <a:t> </a:t>
            </a:r>
            <a:r>
              <a:rPr lang="en-ZA" sz="2000" dirty="0" smtClean="0"/>
              <a:t>the Portfolio Committee on Higher Education and Training was received on 5 February 2018.</a:t>
            </a:r>
          </a:p>
          <a:p>
            <a:pPr>
              <a:buFont typeface="Wingdings" panose="05000000000000000000" pitchFamily="2" charset="2"/>
              <a:buChar char="§"/>
            </a:pPr>
            <a:endParaRPr lang="en-ZA" sz="2400" dirty="0" smtClean="0"/>
          </a:p>
          <a:p>
            <a:endParaRPr lang="en-ZA"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5</a:t>
            </a:fld>
            <a:endParaRPr lang="en-US"/>
          </a:p>
        </p:txBody>
      </p:sp>
    </p:spTree>
    <p:extLst>
      <p:ext uri="{BB962C8B-B14F-4D97-AF65-F5344CB8AC3E}">
        <p14:creationId xmlns:p14="http://schemas.microsoft.com/office/powerpoint/2010/main" xmlns="" val="4219423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76672"/>
            <a:ext cx="7488832" cy="792088"/>
          </a:xfrm>
        </p:spPr>
        <p:txBody>
          <a:bodyPr/>
          <a:lstStyle/>
          <a:p>
            <a:r>
              <a:rPr lang="en-ZA" dirty="0" smtClean="0"/>
              <a:t>CONSULTATION</a:t>
            </a:r>
            <a:endParaRPr lang="en-ZA" dirty="0"/>
          </a:p>
        </p:txBody>
      </p:sp>
      <p:sp>
        <p:nvSpPr>
          <p:cNvPr id="3" name="Content Placeholder 2"/>
          <p:cNvSpPr>
            <a:spLocks noGrp="1"/>
          </p:cNvSpPr>
          <p:nvPr>
            <p:ph idx="1"/>
          </p:nvPr>
        </p:nvSpPr>
        <p:spPr>
          <a:xfrm>
            <a:off x="683568" y="1268760"/>
            <a:ext cx="7848872" cy="4824536"/>
          </a:xfrm>
        </p:spPr>
        <p:txBody>
          <a:bodyPr/>
          <a:lstStyle/>
          <a:p>
            <a:pPr marL="0" indent="0">
              <a:buNone/>
            </a:pPr>
            <a:r>
              <a:rPr lang="en-ZA" sz="2000" dirty="0" smtClean="0"/>
              <a:t>The following organisations have been consulted:</a:t>
            </a:r>
          </a:p>
          <a:p>
            <a:pPr marL="0" indent="0">
              <a:buNone/>
            </a:pPr>
            <a:endParaRPr lang="en-ZA" sz="2000" dirty="0" smtClean="0"/>
          </a:p>
          <a:p>
            <a:pPr>
              <a:buFont typeface="Wingdings" panose="05000000000000000000" pitchFamily="2" charset="2"/>
              <a:buChar char="§"/>
            </a:pPr>
            <a:r>
              <a:rPr lang="en-ZA" sz="2000" dirty="0" smtClean="0"/>
              <a:t>SAQA; the 3 Quality Councils; education and training providers (public and private); Sector Education and Training Authorities (SETAs); the National Skills Authority (NSA)(comprising government, organised business and labour, public and private education and training, and  community constituencies); professional bodies/associations.</a:t>
            </a:r>
          </a:p>
          <a:p>
            <a:pPr>
              <a:buFont typeface="Wingdings" panose="05000000000000000000" pitchFamily="2" charset="2"/>
              <a:buChar char="§"/>
            </a:pPr>
            <a:endParaRPr lang="en-ZA" sz="2000" dirty="0" smtClean="0"/>
          </a:p>
          <a:p>
            <a:pPr marL="0" indent="0">
              <a:buNone/>
            </a:pPr>
            <a:r>
              <a:rPr lang="en-ZA" sz="2000" dirty="0" smtClean="0"/>
              <a:t>The following Government Departments:</a:t>
            </a:r>
          </a:p>
          <a:p>
            <a:pPr marL="0" indent="0">
              <a:buNone/>
            </a:pPr>
            <a:endParaRPr lang="en-ZA" sz="2000" dirty="0" smtClean="0"/>
          </a:p>
          <a:p>
            <a:pPr>
              <a:buFont typeface="Wingdings" panose="05000000000000000000" pitchFamily="2" charset="2"/>
              <a:buChar char="§"/>
            </a:pPr>
            <a:r>
              <a:rPr lang="en-ZA" sz="2000" dirty="0"/>
              <a:t>The Department of Basic </a:t>
            </a:r>
            <a:r>
              <a:rPr lang="en-ZA" sz="2000" dirty="0" smtClean="0"/>
              <a:t>Education (DBE); Department of International Relations and Cooperative Governance (DIRCO); The Department </a:t>
            </a:r>
            <a:r>
              <a:rPr lang="en-ZA" sz="2000" dirty="0"/>
              <a:t>of Home </a:t>
            </a:r>
            <a:r>
              <a:rPr lang="en-ZA" sz="2000" dirty="0" smtClean="0"/>
              <a:t>Affairs (DHA); and the Department of Justice (</a:t>
            </a:r>
            <a:r>
              <a:rPr lang="en-ZA" sz="2000" dirty="0" err="1" smtClean="0"/>
              <a:t>DoJ</a:t>
            </a:r>
            <a:r>
              <a:rPr lang="en-ZA" sz="2000" dirty="0" smtClean="0"/>
              <a:t>) through the office of the Chief </a:t>
            </a:r>
            <a:r>
              <a:rPr lang="en-ZA" sz="2000" dirty="0"/>
              <a:t>State Law </a:t>
            </a:r>
            <a:r>
              <a:rPr lang="en-ZA" sz="2000" dirty="0" smtClean="0"/>
              <a:t>Advisor.</a:t>
            </a:r>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6</a:t>
            </a:fld>
            <a:endParaRPr lang="en-US" dirty="0"/>
          </a:p>
        </p:txBody>
      </p:sp>
    </p:spTree>
    <p:extLst>
      <p:ext uri="{BB962C8B-B14F-4D97-AF65-F5344CB8AC3E}">
        <p14:creationId xmlns:p14="http://schemas.microsoft.com/office/powerpoint/2010/main" xmlns="" val="630294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620688"/>
            <a:ext cx="7272808" cy="850106"/>
          </a:xfrm>
        </p:spPr>
        <p:txBody>
          <a:bodyPr/>
          <a:lstStyle/>
          <a:p>
            <a:r>
              <a:rPr lang="en-ZA" smtClean="0"/>
              <a:t>HISTORY </a:t>
            </a:r>
            <a:endParaRPr lang="en-ZA" dirty="0"/>
          </a:p>
        </p:txBody>
      </p:sp>
      <p:sp>
        <p:nvSpPr>
          <p:cNvPr id="3" name="Content Placeholder 2"/>
          <p:cNvSpPr>
            <a:spLocks noGrp="1"/>
          </p:cNvSpPr>
          <p:nvPr>
            <p:ph idx="1"/>
          </p:nvPr>
        </p:nvSpPr>
        <p:spPr>
          <a:xfrm>
            <a:off x="683568" y="1600200"/>
            <a:ext cx="7920880" cy="4709120"/>
          </a:xfrm>
        </p:spPr>
        <p:txBody>
          <a:bodyPr/>
          <a:lstStyle/>
          <a:p>
            <a:pPr>
              <a:buFont typeface="Wingdings" charset="2"/>
              <a:buChar char="§"/>
            </a:pPr>
            <a:r>
              <a:rPr lang="en-GB" sz="2400" dirty="0"/>
              <a:t>The Arusha Convention sought to provide an enabling environment across African States for higher education qualifications such as certificates, diplomas, degrees and other academic qualifications to be </a:t>
            </a:r>
            <a:r>
              <a:rPr lang="en-GB" sz="2400" b="1" i="1" dirty="0"/>
              <a:t>recognized by each other</a:t>
            </a:r>
            <a:r>
              <a:rPr lang="en-GB" sz="2400" dirty="0"/>
              <a:t>. This was enabled through accepting principles of harmonization and referencing of qualifications, which the signatories to the Arusha Convention agreed </a:t>
            </a:r>
            <a:r>
              <a:rPr lang="en-GB" sz="2400" dirty="0" smtClean="0"/>
              <a:t>upon.</a:t>
            </a:r>
          </a:p>
          <a:p>
            <a:pPr>
              <a:buFont typeface="Wingdings" charset="2"/>
              <a:buChar char="§"/>
            </a:pPr>
            <a:r>
              <a:rPr lang="en-GB" sz="2400" dirty="0" smtClean="0"/>
              <a:t>In 2014</a:t>
            </a:r>
            <a:r>
              <a:rPr lang="en-GB" sz="2400" dirty="0"/>
              <a:t>, </a:t>
            </a:r>
            <a:r>
              <a:rPr lang="en-GB" sz="2400" dirty="0" smtClean="0"/>
              <a:t>calls for amendments </a:t>
            </a:r>
            <a:r>
              <a:rPr lang="en-GB" sz="2400" dirty="0"/>
              <a:t>to the Arusha </a:t>
            </a:r>
            <a:r>
              <a:rPr lang="en-GB" sz="2400" dirty="0" smtClean="0"/>
              <a:t>Convention arose, </a:t>
            </a:r>
            <a:r>
              <a:rPr lang="en-GB" sz="2400" dirty="0"/>
              <a:t>especially in the </a:t>
            </a:r>
            <a:r>
              <a:rPr lang="en-GB" sz="2400" dirty="0" smtClean="0"/>
              <a:t>light of the </a:t>
            </a:r>
            <a:r>
              <a:rPr lang="en-GB" sz="2400" dirty="0"/>
              <a:t>launch of the Second Decade of Education for Africa (2006 to 2015) Plan of </a:t>
            </a:r>
            <a:r>
              <a:rPr lang="en-GB" sz="2400" dirty="0" smtClean="0"/>
              <a:t>Action, </a:t>
            </a:r>
            <a:r>
              <a:rPr lang="en-GB" sz="2400" dirty="0"/>
              <a:t>which refers to higher education as one of seven areas of </a:t>
            </a:r>
            <a:r>
              <a:rPr lang="en-GB" sz="2400" dirty="0" smtClean="0"/>
              <a:t>focus</a:t>
            </a:r>
            <a:endParaRPr lang="en-ZA" sz="2400"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7</a:t>
            </a:fld>
            <a:endParaRPr lang="en-US"/>
          </a:p>
        </p:txBody>
      </p:sp>
    </p:spTree>
    <p:extLst>
      <p:ext uri="{BB962C8B-B14F-4D97-AF65-F5344CB8AC3E}">
        <p14:creationId xmlns:p14="http://schemas.microsoft.com/office/powerpoint/2010/main" xmlns="" val="3666321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HISTORY CONT.</a:t>
            </a:r>
            <a:endParaRPr lang="en-ZA" dirty="0"/>
          </a:p>
        </p:txBody>
      </p:sp>
      <p:sp>
        <p:nvSpPr>
          <p:cNvPr id="3" name="Content Placeholder 2"/>
          <p:cNvSpPr>
            <a:spLocks noGrp="1"/>
          </p:cNvSpPr>
          <p:nvPr>
            <p:ph idx="1"/>
          </p:nvPr>
        </p:nvSpPr>
        <p:spPr>
          <a:xfrm>
            <a:off x="457200" y="1268760"/>
            <a:ext cx="8229600" cy="4857403"/>
          </a:xfrm>
        </p:spPr>
        <p:txBody>
          <a:bodyPr/>
          <a:lstStyle/>
          <a:p>
            <a:pPr>
              <a:buFont typeface="Wingdings" panose="05000000000000000000" pitchFamily="2" charset="2"/>
              <a:buChar char="§"/>
            </a:pPr>
            <a:r>
              <a:rPr lang="en-GB" sz="2400" dirty="0" smtClean="0"/>
              <a:t>The consideration </a:t>
            </a:r>
            <a:r>
              <a:rPr lang="en-GB" sz="2400" dirty="0"/>
              <a:t>of the paramount role that the systems of education can and must play in promoting continental integration through co-operation between higher education institutions; </a:t>
            </a:r>
            <a:endParaRPr lang="en-GB" sz="2400" dirty="0" smtClean="0"/>
          </a:p>
          <a:p>
            <a:pPr>
              <a:buFont typeface="Wingdings" panose="05000000000000000000" pitchFamily="2" charset="2"/>
              <a:buChar char="§"/>
            </a:pPr>
            <a:r>
              <a:rPr lang="en-GB" sz="2400" dirty="0" smtClean="0"/>
              <a:t>Reaffirmation of the </a:t>
            </a:r>
            <a:r>
              <a:rPr lang="en-GB" sz="2400" dirty="0"/>
              <a:t>World Declaration on Higher Education for the Twenty-First century: Vision and Action</a:t>
            </a:r>
            <a:r>
              <a:rPr lang="en-GB" sz="2400" dirty="0" smtClean="0"/>
              <a:t>”.</a:t>
            </a:r>
          </a:p>
          <a:p>
            <a:pPr>
              <a:buFont typeface="Wingdings" panose="05000000000000000000" pitchFamily="2" charset="2"/>
              <a:buChar char="§"/>
            </a:pPr>
            <a:r>
              <a:rPr lang="en-GB" sz="2400" dirty="0"/>
              <a:t>Developments in African States related to the development of National Qualifications </a:t>
            </a:r>
            <a:r>
              <a:rPr lang="en-GB" sz="2400" dirty="0" smtClean="0"/>
              <a:t>Frameworks; and</a:t>
            </a:r>
          </a:p>
          <a:p>
            <a:pPr>
              <a:buFont typeface="Wingdings" panose="05000000000000000000" pitchFamily="2" charset="2"/>
              <a:buChar char="§"/>
            </a:pPr>
            <a:r>
              <a:rPr lang="en-GB" sz="2400" dirty="0" smtClean="0"/>
              <a:t>More </a:t>
            </a:r>
            <a:r>
              <a:rPr lang="en-GB" sz="2400" dirty="0"/>
              <a:t>focus on developments in the area of recognition of prior learning (RPL), and articulation, mobility and access to lifelong learning </a:t>
            </a:r>
            <a:r>
              <a:rPr lang="en-GB" sz="2400" dirty="0" smtClean="0"/>
              <a:t>opportunities.</a:t>
            </a:r>
          </a:p>
          <a:p>
            <a:pPr marL="0" indent="0">
              <a:buNone/>
            </a:pPr>
            <a:endParaRPr lang="en-ZA" sz="2400" dirty="0"/>
          </a:p>
          <a:p>
            <a:endParaRPr lang="en-ZA" sz="2400"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8</a:t>
            </a:fld>
            <a:endParaRPr lang="en-US"/>
          </a:p>
        </p:txBody>
      </p:sp>
    </p:spTree>
    <p:extLst>
      <p:ext uri="{BB962C8B-B14F-4D97-AF65-F5344CB8AC3E}">
        <p14:creationId xmlns:p14="http://schemas.microsoft.com/office/powerpoint/2010/main" xmlns="" val="747220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HISTORY CONT.</a:t>
            </a:r>
            <a:endParaRPr lang="en-ZA" dirty="0"/>
          </a:p>
        </p:txBody>
      </p:sp>
      <p:sp>
        <p:nvSpPr>
          <p:cNvPr id="3" name="Content Placeholder 2"/>
          <p:cNvSpPr>
            <a:spLocks noGrp="1"/>
          </p:cNvSpPr>
          <p:nvPr>
            <p:ph idx="1"/>
          </p:nvPr>
        </p:nvSpPr>
        <p:spPr>
          <a:xfrm>
            <a:off x="457200" y="1052736"/>
            <a:ext cx="8229600" cy="5073427"/>
          </a:xfrm>
        </p:spPr>
        <p:txBody>
          <a:bodyPr/>
          <a:lstStyle/>
          <a:p>
            <a:pPr>
              <a:buFont typeface="Wingdings" panose="05000000000000000000" pitchFamily="2" charset="2"/>
              <a:buChar char="§"/>
            </a:pPr>
            <a:r>
              <a:rPr lang="en-GB" sz="2400" dirty="0"/>
              <a:t>South Africa participated in the 2014 </a:t>
            </a:r>
            <a:r>
              <a:rPr lang="en-GB" sz="2400" dirty="0" smtClean="0"/>
              <a:t>Convention</a:t>
            </a:r>
            <a:r>
              <a:rPr lang="en-GB" sz="2400" dirty="0"/>
              <a:t>.</a:t>
            </a:r>
            <a:r>
              <a:rPr lang="en-GB" sz="2400" dirty="0" smtClean="0"/>
              <a:t> </a:t>
            </a:r>
          </a:p>
          <a:p>
            <a:pPr>
              <a:buFont typeface="Wingdings" panose="05000000000000000000" pitchFamily="2" charset="2"/>
              <a:buChar char="§"/>
            </a:pPr>
            <a:r>
              <a:rPr lang="en-GB" sz="2400" dirty="0" smtClean="0"/>
              <a:t>Through </a:t>
            </a:r>
            <a:r>
              <a:rPr lang="en-GB" sz="2400" dirty="0"/>
              <a:t>the Department of Higher Education and Training (DHET) and SAQA, South Africa had already provided initial written input into the first proposed revisions of the Arusha </a:t>
            </a:r>
            <a:r>
              <a:rPr lang="en-GB" sz="2400" dirty="0" smtClean="0"/>
              <a:t>Convention, earlier in 2014.</a:t>
            </a:r>
          </a:p>
          <a:p>
            <a:pPr>
              <a:buFont typeface="Wingdings" panose="05000000000000000000" pitchFamily="2" charset="2"/>
              <a:buChar char="§"/>
            </a:pPr>
            <a:r>
              <a:rPr lang="en-GB" sz="2400" dirty="0"/>
              <a:t>The revised Arusha Convention was adopted in Addis Ababa, Ethiopia, on 12 December 2014, renamed the “Addis Convention”, and signed by 17 Member States. South Africa participated in drafting the Addis Convention, but did not sign </a:t>
            </a:r>
            <a:r>
              <a:rPr lang="en-GB" sz="2400" dirty="0" smtClean="0"/>
              <a:t>it.</a:t>
            </a:r>
          </a:p>
          <a:p>
            <a:pPr>
              <a:buFont typeface="Wingdings" panose="05000000000000000000" pitchFamily="2" charset="2"/>
              <a:buChar char="§"/>
            </a:pPr>
            <a:r>
              <a:rPr lang="en-GB" sz="2400" dirty="0"/>
              <a:t>The Convention will come into force once 10 Member States have ratified it.</a:t>
            </a:r>
            <a:endParaRPr lang="en-ZA" sz="2400" dirty="0"/>
          </a:p>
          <a:p>
            <a:pPr>
              <a:buFont typeface="Wingdings" panose="05000000000000000000" pitchFamily="2" charset="2"/>
              <a:buChar char="§"/>
            </a:pPr>
            <a:endParaRPr lang="en-ZA" sz="2400" dirty="0"/>
          </a:p>
          <a:p>
            <a:endParaRPr lang="en-ZA" sz="2400" dirty="0"/>
          </a:p>
          <a:p>
            <a:endParaRPr lang="en-ZA" sz="2400" dirty="0"/>
          </a:p>
        </p:txBody>
      </p:sp>
      <p:sp>
        <p:nvSpPr>
          <p:cNvPr id="4" name="Slide Number Placeholder 3"/>
          <p:cNvSpPr>
            <a:spLocks noGrp="1"/>
          </p:cNvSpPr>
          <p:nvPr>
            <p:ph type="sldNum" sz="quarter" idx="12"/>
          </p:nvPr>
        </p:nvSpPr>
        <p:spPr/>
        <p:txBody>
          <a:bodyPr/>
          <a:lstStyle/>
          <a:p>
            <a:pPr>
              <a:defRPr/>
            </a:pPr>
            <a:fld id="{B0C0FB3B-E127-4538-8BF0-727AB6DD8228}" type="slidenum">
              <a:rPr lang="en-US" smtClean="0"/>
              <a:pPr>
                <a:defRPr/>
              </a:pPr>
              <a:t>9</a:t>
            </a:fld>
            <a:endParaRPr lang="en-US"/>
          </a:p>
        </p:txBody>
      </p:sp>
    </p:spTree>
    <p:extLst>
      <p:ext uri="{BB962C8B-B14F-4D97-AF65-F5344CB8AC3E}">
        <p14:creationId xmlns:p14="http://schemas.microsoft.com/office/powerpoint/2010/main" xmlns="" val="3206260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1459</TotalTime>
  <Words>2124</Words>
  <Application>Microsoft Office PowerPoint</Application>
  <PresentationFormat>On-screen Show (4:3)</PresentationFormat>
  <Paragraphs>159</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Revised Convention on the Recognition of Studies, Certificates, Diplomas, Degrees, and Other Academic Qualifications in Higher Education in African States (Addis Convention, 12 December 2014)  </vt:lpstr>
      <vt:lpstr>PURPOSE</vt:lpstr>
      <vt:lpstr>REQUIREMENTS TO SUBMIT AN INTERNATIONAL AGREEMENT TO PARLIAMENT</vt:lpstr>
      <vt:lpstr>BACKGROUND</vt:lpstr>
      <vt:lpstr>BACKGROUND</vt:lpstr>
      <vt:lpstr>CONSULTATION</vt:lpstr>
      <vt:lpstr>HISTORY </vt:lpstr>
      <vt:lpstr>HISTORY CONT.</vt:lpstr>
      <vt:lpstr>HISTORY CONT.</vt:lpstr>
      <vt:lpstr>OBJECTIVES OF THE ADDIS CONVENTION</vt:lpstr>
      <vt:lpstr>OBJECTIVES OF THE ADDIS CONVENTION CONT.</vt:lpstr>
      <vt:lpstr>IMPLICATIONS OF THE AGREEMENT</vt:lpstr>
      <vt:lpstr>IMPLICATIONS CONT.</vt:lpstr>
      <vt:lpstr>ORGANISATIONAL AND PERSONNEL IMPLICATIONS</vt:lpstr>
      <vt:lpstr>ORGANISATIONAL AND PERSONNEL IMPLICATIONS </vt:lpstr>
      <vt:lpstr>FINANCIAL IMPLICATIONS</vt:lpstr>
      <vt:lpstr>FINANCIAL IMPLICATIONS CONT.</vt:lpstr>
      <vt:lpstr>COMMUNICATION IMPLICATIONS</vt:lpstr>
      <vt:lpstr>IMPLICATIONS FOR VULNERABLE GROUPS</vt:lpstr>
      <vt:lpstr>OPINION FROM THE OFFICES OF THE CHIEF STATE LAW ADVISORS</vt:lpstr>
      <vt:lpstr>STATEMENT ON SELF-EXECUTING PROVISIONS</vt:lpstr>
      <vt:lpstr>STATEMENT ON SELF-EXECUTING PROVISIONS</vt:lpstr>
      <vt:lpstr>STATEMENT ON SELF-EXECUTING PROVISIONS</vt:lpstr>
      <vt:lpstr>RECOMMENDATION</vt:lpstr>
      <vt:lpstr>Slide 25</vt:lpstr>
    </vt:vector>
  </TitlesOfParts>
  <Company>African Graphix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Leruo Sandamela</dc:creator>
  <cp:lastModifiedBy>PUMZA</cp:lastModifiedBy>
  <cp:revision>137</cp:revision>
  <cp:lastPrinted>2017-11-23T12:21:20Z</cp:lastPrinted>
  <dcterms:created xsi:type="dcterms:W3CDTF">2010-05-07T06:42:18Z</dcterms:created>
  <dcterms:modified xsi:type="dcterms:W3CDTF">2018-02-15T09:04:43Z</dcterms:modified>
</cp:coreProperties>
</file>