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7"/>
  </p:notesMasterIdLst>
  <p:sldIdLst>
    <p:sldId id="256" r:id="rId6"/>
    <p:sldId id="337" r:id="rId7"/>
    <p:sldId id="268" r:id="rId8"/>
    <p:sldId id="269" r:id="rId9"/>
    <p:sldId id="271" r:id="rId10"/>
    <p:sldId id="272" r:id="rId11"/>
    <p:sldId id="336" r:id="rId12"/>
    <p:sldId id="338" r:id="rId13"/>
    <p:sldId id="302" r:id="rId14"/>
    <p:sldId id="304" r:id="rId15"/>
    <p:sldId id="305" r:id="rId16"/>
    <p:sldId id="306" r:id="rId17"/>
    <p:sldId id="307" r:id="rId18"/>
    <p:sldId id="309" r:id="rId19"/>
    <p:sldId id="339" r:id="rId20"/>
    <p:sldId id="310" r:id="rId21"/>
    <p:sldId id="317" r:id="rId22"/>
    <p:sldId id="316" r:id="rId23"/>
    <p:sldId id="311" r:id="rId24"/>
    <p:sldId id="313" r:id="rId25"/>
    <p:sldId id="314" r:id="rId26"/>
    <p:sldId id="318" r:id="rId27"/>
    <p:sldId id="319" r:id="rId28"/>
    <p:sldId id="340" r:id="rId29"/>
    <p:sldId id="320" r:id="rId30"/>
    <p:sldId id="321" r:id="rId31"/>
    <p:sldId id="322" r:id="rId32"/>
    <p:sldId id="323" r:id="rId33"/>
    <p:sldId id="324" r:id="rId34"/>
    <p:sldId id="341" r:id="rId35"/>
    <p:sldId id="342" r:id="rId36"/>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0575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8" autoAdjust="0"/>
    <p:restoredTop sz="94660"/>
  </p:normalViewPr>
  <p:slideViewPr>
    <p:cSldViewPr snapToGrid="0">
      <p:cViewPr varScale="1">
        <p:scale>
          <a:sx n="116" d="100"/>
          <a:sy n="116" d="100"/>
        </p:scale>
        <p:origin x="-2028" y="-114"/>
      </p:cViewPr>
      <p:guideLst>
        <p:guide orient="horz" pos="2160"/>
        <p:guide pos="2880"/>
      </p:guideLst>
    </p:cSldViewPr>
  </p:slideViewPr>
  <p:notesTextViewPr>
    <p:cViewPr>
      <p:scale>
        <a:sx n="1" d="1"/>
        <a:sy n="1" d="1"/>
      </p:scale>
      <p:origin x="0" y="0"/>
    </p:cViewPr>
  </p:notesTextViewPr>
  <p:notesViewPr>
    <p:cSldViewPr snapToGrid="0">
      <p:cViewPr varScale="1">
        <p:scale>
          <a:sx n="54" d="100"/>
          <a:sy n="54" d="100"/>
        </p:scale>
        <p:origin x="2010" y="11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61E3ED93-C3F3-48B7-9186-3B87DA955497}" type="datetimeFigureOut">
              <a:rPr lang="en-ZA" smtClean="0"/>
              <a:pPr/>
              <a:t>2018/02/15</a:t>
            </a:fld>
            <a:endParaRPr lang="en-ZA" dirty="0"/>
          </a:p>
        </p:txBody>
      </p:sp>
      <p:sp>
        <p:nvSpPr>
          <p:cNvPr id="4" name="Slide Image Placeholder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9FF9CE7A-632F-4E84-A4BA-371F69F5C40E}" type="slidenum">
              <a:rPr lang="en-ZA" smtClean="0"/>
              <a:pPr/>
              <a:t>‹#›</a:t>
            </a:fld>
            <a:endParaRPr lang="en-ZA" dirty="0"/>
          </a:p>
        </p:txBody>
      </p:sp>
    </p:spTree>
    <p:extLst>
      <p:ext uri="{BB962C8B-B14F-4D97-AF65-F5344CB8AC3E}">
        <p14:creationId xmlns:p14="http://schemas.microsoft.com/office/powerpoint/2010/main" xmlns="" val="209149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3</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1427735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13</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3702101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14</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1670792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16</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1837365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17</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3307406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18</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2276686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19</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2331496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20</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187673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21</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247379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22</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763468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23</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1536531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4</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3659555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25</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16492535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26</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3964025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27</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27364230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28</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927410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29</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25617663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30</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3105292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5</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1031959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6</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905726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7</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1317935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9</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1856094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10</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3648822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11</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1442535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j-lt"/>
                <a:ea typeface="+mn-ea"/>
                <a:cs typeface="+mn-cs"/>
              </a:rPr>
              <a:t>It can be easier in the moment to steer clear of failure, schedule work without interruptions, require compliance with company norms, and turn to experts for solutions.</a:t>
            </a:r>
          </a:p>
          <a:p>
            <a:pPr lvl="0"/>
            <a:r>
              <a:rPr lang="en-US" sz="1000" kern="1200" dirty="0" smtClean="0">
                <a:solidFill>
                  <a:schemeClr val="tx1"/>
                </a:solidFill>
                <a:effectLst/>
                <a:latin typeface="+mj-lt"/>
                <a:ea typeface="+mn-ea"/>
                <a:cs typeface="+mn-cs"/>
              </a:rPr>
              <a:t>But these quick fixes short-circuit learning and growth.</a:t>
            </a:r>
          </a:p>
          <a:p>
            <a:pPr lvl="0"/>
            <a:r>
              <a:rPr lang="en-US" sz="1000" b="1" kern="1200" dirty="0" smtClean="0">
                <a:solidFill>
                  <a:schemeClr val="tx1"/>
                </a:solidFill>
                <a:effectLst/>
                <a:latin typeface="+mj-lt"/>
                <a:ea typeface="+mn-ea"/>
                <a:cs typeface="+mn-cs"/>
              </a:rPr>
              <a:t>If leaders instead work to counter the four biases, they’ll develop employees who are always improving—and that will give their companies a competitive advantage.</a:t>
            </a:r>
          </a:p>
        </p:txBody>
      </p:sp>
      <p:sp>
        <p:nvSpPr>
          <p:cNvPr id="4" name="Footer Placeholder 3"/>
          <p:cNvSpPr>
            <a:spLocks noGrp="1"/>
          </p:cNvSpPr>
          <p:nvPr>
            <p:ph type="ftr" sz="quarter" idx="10"/>
          </p:nvPr>
        </p:nvSpPr>
        <p:spPr/>
        <p:txBody>
          <a:bodyPr/>
          <a:lstStyle/>
          <a:p>
            <a:r>
              <a:rPr lang="en-US" sz="800" dirty="0" smtClean="0"/>
              <a:t>Harvard Business Review</a:t>
            </a:r>
            <a:endParaRPr lang="en-US" sz="800" dirty="0"/>
          </a:p>
        </p:txBody>
      </p:sp>
      <p:sp>
        <p:nvSpPr>
          <p:cNvPr id="5" name="Slide Number Placeholder 4"/>
          <p:cNvSpPr>
            <a:spLocks noGrp="1"/>
          </p:cNvSpPr>
          <p:nvPr>
            <p:ph type="sldNum" sz="quarter" idx="11"/>
          </p:nvPr>
        </p:nvSpPr>
        <p:spPr/>
        <p:txBody>
          <a:bodyPr/>
          <a:lstStyle/>
          <a:p>
            <a:fld id="{F19303DE-3E45-4DD3-9505-92EF4803EF97}" type="slidenum">
              <a:rPr lang="en-US" sz="800" smtClean="0"/>
              <a:pPr/>
              <a:t>12</a:t>
            </a:fld>
            <a:endParaRPr lang="en-US" sz="800" dirty="0"/>
          </a:p>
        </p:txBody>
      </p:sp>
      <p:sp>
        <p:nvSpPr>
          <p:cNvPr id="6" name="Header Placeholder 5"/>
          <p:cNvSpPr>
            <a:spLocks noGrp="1"/>
          </p:cNvSpPr>
          <p:nvPr>
            <p:ph type="hdr" sz="quarter" idx="12"/>
          </p:nvPr>
        </p:nvSpPr>
        <p:spPr/>
        <p:txBody>
          <a:bodyPr/>
          <a:lstStyle/>
          <a:p>
            <a:r>
              <a:rPr lang="en-US" sz="800" dirty="0" smtClean="0"/>
              <a:t>Why Organizations Don’t Learn</a:t>
            </a:r>
            <a:endParaRPr lang="en-US" sz="800" dirty="0"/>
          </a:p>
        </p:txBody>
      </p:sp>
      <p:sp>
        <p:nvSpPr>
          <p:cNvPr id="7" name="Date Placeholder 6"/>
          <p:cNvSpPr>
            <a:spLocks noGrp="1"/>
          </p:cNvSpPr>
          <p:nvPr>
            <p:ph type="dt" idx="13"/>
          </p:nvPr>
        </p:nvSpPr>
        <p:spPr/>
        <p:txBody>
          <a:bodyPr/>
          <a:lstStyle/>
          <a:p>
            <a:r>
              <a:rPr lang="en-US" sz="800" dirty="0" smtClean="0"/>
              <a:t>Based on the article by Francesca Gino and Bradley Staats</a:t>
            </a:r>
            <a:endParaRPr lang="en-US" sz="800" dirty="0"/>
          </a:p>
        </p:txBody>
      </p:sp>
    </p:spTree>
    <p:extLst>
      <p:ext uri="{BB962C8B-B14F-4D97-AF65-F5344CB8AC3E}">
        <p14:creationId xmlns:p14="http://schemas.microsoft.com/office/powerpoint/2010/main" xmlns="" val="1968875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28650" y="4589464"/>
            <a:ext cx="7772400" cy="1247774"/>
          </a:xfrm>
        </p:spPr>
        <p:txBody>
          <a:bodyPr anchor="b">
            <a:noAutofit/>
          </a:bodyPr>
          <a:lstStyle>
            <a:lvl1pPr algn="l">
              <a:defRPr sz="3600" baseline="0">
                <a:solidFill>
                  <a:schemeClr val="bg1"/>
                </a:solidFill>
              </a:defRPr>
            </a:lvl1pPr>
          </a:lstStyle>
          <a:p>
            <a:r>
              <a:rPr lang="en-US" dirty="0" smtClean="0"/>
              <a:t>Main heading must be .36 Arial</a:t>
            </a:r>
            <a:endParaRPr lang="en-US" dirty="0"/>
          </a:p>
        </p:txBody>
      </p:sp>
      <p:sp>
        <p:nvSpPr>
          <p:cNvPr id="3" name="Subtitle 2"/>
          <p:cNvSpPr>
            <a:spLocks noGrp="1"/>
          </p:cNvSpPr>
          <p:nvPr>
            <p:ph type="subTitle" idx="1" hasCustomPrompt="1"/>
          </p:nvPr>
        </p:nvSpPr>
        <p:spPr>
          <a:xfrm>
            <a:off x="628650" y="5905500"/>
            <a:ext cx="6858000" cy="314326"/>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Subheading must be .18 Arial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fld id="{753DA6A9-549D-472C-A7A9-74D8BEF4B61C}" type="datetimeFigureOut">
              <a:rPr lang="en-ZA" smtClean="0"/>
              <a:pPr/>
              <a:t>2018/02/15</a:t>
            </a:fld>
            <a:endParaRPr lang="en-ZA" dirty="0"/>
          </a:p>
        </p:txBody>
      </p:sp>
    </p:spTree>
    <p:extLst>
      <p:ext uri="{BB962C8B-B14F-4D97-AF65-F5344CB8AC3E}">
        <p14:creationId xmlns:p14="http://schemas.microsoft.com/office/powerpoint/2010/main" xmlns="" val="200727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600556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
    <p:spTree>
      <p:nvGrpSpPr>
        <p:cNvPr id="1" name=""/>
        <p:cNvGrpSpPr/>
        <p:nvPr/>
      </p:nvGrpSpPr>
      <p:grpSpPr>
        <a:xfrm>
          <a:off x="0" y="0"/>
          <a:ext cx="0" cy="0"/>
          <a:chOff x="0" y="0"/>
          <a:chExt cx="0" cy="0"/>
        </a:xfrm>
      </p:grpSpPr>
      <p:sp>
        <p:nvSpPr>
          <p:cNvPr id="8" name="Content Placeholder 7"/>
          <p:cNvSpPr>
            <a:spLocks noGrp="1"/>
          </p:cNvSpPr>
          <p:nvPr>
            <p:ph sz="quarter" idx="12" hasCustomPrompt="1"/>
          </p:nvPr>
        </p:nvSpPr>
        <p:spPr>
          <a:xfrm>
            <a:off x="465394" y="699210"/>
            <a:ext cx="8219768" cy="5216535"/>
          </a:xfrm>
          <a:prstGeom prst="rect">
            <a:avLst/>
          </a:prstGeom>
        </p:spPr>
        <p:txBody>
          <a:bodyPr vert="horz"/>
          <a:lstStyle>
            <a:lvl1pPr>
              <a:lnSpc>
                <a:spcPct val="100000"/>
              </a:lnSpc>
              <a:spcBef>
                <a:spcPts val="0"/>
              </a:spcBef>
              <a:spcAft>
                <a:spcPts val="4000"/>
              </a:spcAft>
              <a:tabLst/>
              <a:defRPr sz="2800" b="0" kern="0" spc="-150">
                <a:latin typeface="Arial Black"/>
                <a:cs typeface="Arial Black"/>
              </a:defRPr>
            </a:lvl1pPr>
            <a:lvl2pPr>
              <a:spcBef>
                <a:spcPts val="2000"/>
              </a:spcBef>
              <a:spcAft>
                <a:spcPts val="1200"/>
              </a:spcAft>
              <a:defRPr sz="3200"/>
            </a:lvl2pPr>
          </a:lstStyle>
          <a:p>
            <a:pPr lvl="0"/>
            <a:r>
              <a:rPr lang="en-US" dirty="0" smtClean="0"/>
              <a:t>Click To Edit Master Text Styles</a:t>
            </a:r>
          </a:p>
          <a:p>
            <a:pPr lvl="1"/>
            <a:r>
              <a:rPr lang="en-US" dirty="0" smtClean="0"/>
              <a:t>Second level</a:t>
            </a:r>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xmlns="" val="99342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title must be .28 Arial</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atin typeface="Arial" panose="020B0604020202020204" pitchFamily="34" charset="0"/>
                <a:cs typeface="Arial" panose="020B0604020202020204" pitchFamily="34" charset="0"/>
              </a:defRPr>
            </a:lvl1pPr>
          </a:lstStyle>
          <a:p>
            <a:fld id="{753DA6A9-549D-472C-A7A9-74D8BEF4B61C}" type="datetimeFigureOut">
              <a:rPr lang="en-ZA" smtClean="0"/>
              <a:pPr/>
              <a:t>2018/02/15</a:t>
            </a:fld>
            <a:endParaRPr lang="en-ZA" dirty="0"/>
          </a:p>
        </p:txBody>
      </p:sp>
      <p:sp>
        <p:nvSpPr>
          <p:cNvPr id="6" name="Slide Number Placeholder 5"/>
          <p:cNvSpPr>
            <a:spLocks noGrp="1"/>
          </p:cNvSpPr>
          <p:nvPr>
            <p:ph type="sldNum" sz="quarter" idx="12"/>
          </p:nvPr>
        </p:nvSpPr>
        <p:spPr/>
        <p:txBody>
          <a:bodyPr/>
          <a:lstStyle/>
          <a:p>
            <a:fld id="{E35C4349-23A9-46D1-9DE0-D8B8CE4BD3E1}" type="slidenum">
              <a:rPr lang="en-ZA" smtClean="0"/>
              <a:pPr/>
              <a:t>‹#›</a:t>
            </a:fld>
            <a:endParaRPr lang="en-ZA" dirty="0"/>
          </a:p>
        </p:txBody>
      </p:sp>
    </p:spTree>
    <p:extLst>
      <p:ext uri="{BB962C8B-B14F-4D97-AF65-F5344CB8AC3E}">
        <p14:creationId xmlns:p14="http://schemas.microsoft.com/office/powerpoint/2010/main" xmlns="" val="781162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sz="1800">
                <a:latin typeface="Arial" panose="020B0604020202020204" pitchFamily="34" charset="0"/>
                <a:cs typeface="Arial" panose="020B0604020202020204" pitchFamily="34" charset="0"/>
              </a:defRPr>
            </a:lvl1pPr>
          </a:lstStyle>
          <a:p>
            <a:fld id="{753DA6A9-549D-472C-A7A9-74D8BEF4B61C}" type="datetimeFigureOut">
              <a:rPr lang="en-ZA" smtClean="0"/>
              <a:pPr/>
              <a:t>2018/02/15</a:t>
            </a:fld>
            <a:endParaRPr lang="en-ZA" dirty="0"/>
          </a:p>
        </p:txBody>
      </p:sp>
      <p:sp>
        <p:nvSpPr>
          <p:cNvPr id="6" name="Slide Number Placeholder 5"/>
          <p:cNvSpPr>
            <a:spLocks noGrp="1"/>
          </p:cNvSpPr>
          <p:nvPr>
            <p:ph type="sldNum" sz="quarter" idx="12"/>
          </p:nvPr>
        </p:nvSpPr>
        <p:spPr/>
        <p:txBody>
          <a:bodyPr/>
          <a:lstStyle/>
          <a:p>
            <a:fld id="{E35C4349-23A9-46D1-9DE0-D8B8CE4BD3E1}" type="slidenum">
              <a:rPr lang="en-ZA" smtClean="0"/>
              <a:pPr/>
              <a:t>‹#›</a:t>
            </a:fld>
            <a:endParaRPr lang="en-ZA" dirty="0"/>
          </a:p>
        </p:txBody>
      </p:sp>
    </p:spTree>
    <p:extLst>
      <p:ext uri="{BB962C8B-B14F-4D97-AF65-F5344CB8AC3E}">
        <p14:creationId xmlns:p14="http://schemas.microsoft.com/office/powerpoint/2010/main" xmlns="" val="319966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155700"/>
            <a:ext cx="3886200" cy="5021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155700"/>
            <a:ext cx="3886200" cy="5021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a:latin typeface="Arial" panose="020B0604020202020204" pitchFamily="34" charset="0"/>
                <a:cs typeface="Arial" panose="020B0604020202020204" pitchFamily="34" charset="0"/>
              </a:defRPr>
            </a:lvl1pPr>
          </a:lstStyle>
          <a:p>
            <a:fld id="{753DA6A9-549D-472C-A7A9-74D8BEF4B61C}" type="datetimeFigureOut">
              <a:rPr lang="en-ZA" smtClean="0"/>
              <a:pPr/>
              <a:t>2018/02/15</a:t>
            </a:fld>
            <a:endParaRPr lang="en-ZA" dirty="0"/>
          </a:p>
        </p:txBody>
      </p:sp>
      <p:sp>
        <p:nvSpPr>
          <p:cNvPr id="7" name="Slide Number Placeholder 6"/>
          <p:cNvSpPr>
            <a:spLocks noGrp="1"/>
          </p:cNvSpPr>
          <p:nvPr>
            <p:ph type="sldNum" sz="quarter" idx="12"/>
          </p:nvPr>
        </p:nvSpPr>
        <p:spPr/>
        <p:txBody>
          <a:bodyPr/>
          <a:lstStyle/>
          <a:p>
            <a:fld id="{E35C4349-23A9-46D1-9DE0-D8B8CE4BD3E1}" type="slidenum">
              <a:rPr lang="en-ZA" smtClean="0"/>
              <a:pPr/>
              <a:t>‹#›</a:t>
            </a:fld>
            <a:endParaRPr lang="en-ZA" dirty="0"/>
          </a:p>
        </p:txBody>
      </p:sp>
    </p:spTree>
    <p:extLst>
      <p:ext uri="{BB962C8B-B14F-4D97-AF65-F5344CB8AC3E}">
        <p14:creationId xmlns:p14="http://schemas.microsoft.com/office/powerpoint/2010/main" xmlns="" val="3887879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E35C4349-23A9-46D1-9DE0-D8B8CE4BD3E1}" type="slidenum">
              <a:rPr lang="en-ZA" smtClean="0"/>
              <a:pPr/>
              <a:t>‹#›</a:t>
            </a:fld>
            <a:endParaRPr lang="en-ZA" dirty="0"/>
          </a:p>
        </p:txBody>
      </p:sp>
    </p:spTree>
    <p:extLst>
      <p:ext uri="{BB962C8B-B14F-4D97-AF65-F5344CB8AC3E}">
        <p14:creationId xmlns:p14="http://schemas.microsoft.com/office/powerpoint/2010/main" xmlns="" val="130678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53DA6A9-549D-472C-A7A9-74D8BEF4B61C}" type="datetimeFigureOut">
              <a:rPr lang="en-ZA" smtClean="0"/>
              <a:pPr/>
              <a:t>2018/02/15</a:t>
            </a:fld>
            <a:endParaRPr lang="en-ZA"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ZA" dirty="0"/>
          </a:p>
        </p:txBody>
      </p:sp>
      <p:sp>
        <p:nvSpPr>
          <p:cNvPr id="4" name="Slide Number Placeholder 3"/>
          <p:cNvSpPr>
            <a:spLocks noGrp="1"/>
          </p:cNvSpPr>
          <p:nvPr>
            <p:ph type="sldNum" sz="quarter" idx="12"/>
          </p:nvPr>
        </p:nvSpPr>
        <p:spPr/>
        <p:txBody>
          <a:bodyPr/>
          <a:lstStyle/>
          <a:p>
            <a:fld id="{E35C4349-23A9-46D1-9DE0-D8B8CE4BD3E1}" type="slidenum">
              <a:rPr lang="en-ZA" smtClean="0"/>
              <a:pPr/>
              <a:t>‹#›</a:t>
            </a:fld>
            <a:endParaRPr lang="en-ZA" dirty="0"/>
          </a:p>
        </p:txBody>
      </p:sp>
    </p:spTree>
    <p:extLst>
      <p:ext uri="{BB962C8B-B14F-4D97-AF65-F5344CB8AC3E}">
        <p14:creationId xmlns:p14="http://schemas.microsoft.com/office/powerpoint/2010/main" xmlns="" val="3746042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114426"/>
            <a:ext cx="2949178" cy="942974"/>
          </a:xfrm>
        </p:spPr>
        <p:txBody>
          <a:bodyPr anchor="b">
            <a:normAutofit/>
          </a:bodyPr>
          <a:lstStyle>
            <a:lvl1pPr>
              <a:defRPr sz="200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6200" y="1114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399"/>
            <a:ext cx="2949178" cy="39306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35C4349-23A9-46D1-9DE0-D8B8CE4BD3E1}" type="slidenum">
              <a:rPr lang="en-ZA" smtClean="0"/>
              <a:pPr/>
              <a:t>‹#›</a:t>
            </a:fld>
            <a:endParaRPr lang="en-ZA" dirty="0"/>
          </a:p>
        </p:txBody>
      </p:sp>
    </p:spTree>
    <p:extLst>
      <p:ext uri="{BB962C8B-B14F-4D97-AF65-F5344CB8AC3E}">
        <p14:creationId xmlns:p14="http://schemas.microsoft.com/office/powerpoint/2010/main" xmlns="" val="97758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0884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lvl1pPr>
              <a:defRPr>
                <a:solidFill>
                  <a:srgbClr val="50575F"/>
                </a:solidFill>
              </a:defRPr>
            </a:lvl1pPr>
            <a:lvl2pPr>
              <a:defRPr>
                <a:solidFill>
                  <a:srgbClr val="50575F"/>
                </a:solidFill>
              </a:defRPr>
            </a:lvl2pPr>
            <a:lvl3pPr>
              <a:defRPr>
                <a:solidFill>
                  <a:srgbClr val="50575F"/>
                </a:solidFill>
              </a:defRPr>
            </a:lvl3pPr>
            <a:lvl4pPr>
              <a:defRPr>
                <a:solidFill>
                  <a:srgbClr val="50575F"/>
                </a:solidFill>
              </a:defRPr>
            </a:lvl4pPr>
            <a:lvl5pPr>
              <a:defRPr>
                <a:solidFill>
                  <a:srgbClr val="50575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2F939D2D-83EC-47E6-9A96-4CD2DB2D3099}" type="datetimeFigureOut">
              <a:rPr lang="en-ZA" smtClean="0"/>
              <a:pPr/>
              <a:t>2018/02/15</a:t>
            </a:fld>
            <a:endParaRPr lang="en-ZA" dirty="0"/>
          </a:p>
        </p:txBody>
      </p:sp>
      <p:sp>
        <p:nvSpPr>
          <p:cNvPr id="6" name="Slide Number Placeholder 5"/>
          <p:cNvSpPr>
            <a:spLocks noGrp="1"/>
          </p:cNvSpPr>
          <p:nvPr>
            <p:ph type="sldNum" sz="quarter" idx="12"/>
          </p:nvPr>
        </p:nvSpPr>
        <p:spPr/>
        <p:txBody>
          <a:bodyPr/>
          <a:lstStyle>
            <a:lvl1pPr>
              <a:defRPr>
                <a:solidFill>
                  <a:srgbClr val="50575F"/>
                </a:solidFill>
              </a:defRPr>
            </a:lvl1pPr>
          </a:lstStyle>
          <a:p>
            <a:fld id="{8AACF080-9DDD-4989-B070-1CBD42B065C6}" type="slidenum">
              <a:rPr lang="en-ZA" smtClean="0"/>
              <a:pPr/>
              <a:t>‹#›</a:t>
            </a:fld>
            <a:endParaRPr lang="en-ZA" dirty="0"/>
          </a:p>
        </p:txBody>
      </p:sp>
    </p:spTree>
    <p:extLst>
      <p:ext uri="{BB962C8B-B14F-4D97-AF65-F5344CB8AC3E}">
        <p14:creationId xmlns:p14="http://schemas.microsoft.com/office/powerpoint/2010/main" xmlns="" val="112756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101600"/>
            <a:ext cx="7886700" cy="87947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181100"/>
            <a:ext cx="7886700" cy="49958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olidFill>
                <a:latin typeface="Arial" panose="020B0604020202020204" pitchFamily="34" charset="0"/>
                <a:cs typeface="Arial" panose="020B0604020202020204" pitchFamily="34" charset="0"/>
              </a:defRPr>
            </a:lvl1pPr>
          </a:lstStyle>
          <a:p>
            <a:fld id="{E35C4349-23A9-46D1-9DE0-D8B8CE4BD3E1}" type="slidenum">
              <a:rPr lang="en-ZA" smtClean="0"/>
              <a:pPr/>
              <a:t>‹#›</a:t>
            </a:fld>
            <a:endParaRPr lang="en-ZA" dirty="0"/>
          </a:p>
        </p:txBody>
      </p:sp>
      <p:pic>
        <p:nvPicPr>
          <p:cNvPr id="8" name="Picture 7"/>
          <p:cNvPicPr/>
          <p:nvPr userDrawn="1"/>
        </p:nvPicPr>
        <p:blipFill rotWithShape="1">
          <a:blip r:embed="rId14" cstate="print">
            <a:extLst>
              <a:ext uri="{BEBA8EAE-BF5A-486C-A8C5-ECC9F3942E4B}">
                <a14:imgProps xmlns:a14="http://schemas.microsoft.com/office/drawing/2010/main" xmlns="">
                  <a14:imgLayer r:embed="rId15">
                    <a14:imgEffect>
                      <a14:backgroundRemoval t="10024" b="15977" l="16159" r="23077">
                        <a14:foregroundMark x1="22109" y1="11221" x2="22109" y2="11221"/>
                        <a14:foregroundMark x1="21577" y1="11563" x2="21577" y2="11563"/>
                        <a14:foregroundMark x1="22109" y1="11221" x2="22109" y2="11221"/>
                        <a14:foregroundMark x1="22109" y1="11563" x2="22109" y2="11563"/>
                      </a14:backgroundRemoval>
                    </a14:imgEffect>
                  </a14:imgLayer>
                </a14:imgProps>
              </a:ext>
              <a:ext uri="{28A0092B-C50C-407E-A947-70E740481C1C}">
                <a14:useLocalDpi xmlns:a14="http://schemas.microsoft.com/office/drawing/2010/main" xmlns="" val="0"/>
              </a:ext>
            </a:extLst>
          </a:blip>
          <a:srcRect l="15493" t="9976" r="76697" b="83967"/>
          <a:stretch/>
        </p:blipFill>
        <p:spPr bwMode="auto">
          <a:xfrm>
            <a:off x="8515350" y="265760"/>
            <a:ext cx="590550" cy="64770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572474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9" r:id="rId7"/>
    <p:sldLayoutId id="2147483670" r:id="rId8"/>
    <p:sldLayoutId id="2147483674" r:id="rId9"/>
    <p:sldLayoutId id="2147483671" r:id="rId10"/>
    <p:sldLayoutId id="2147483682" r:id="rId11"/>
  </p:sldLayoutIdLst>
  <p:txStyles>
    <p:titleStyle>
      <a:lvl1pPr algn="l" defTabSz="914400" rtl="0" eaLnBrk="1" latinLnBrk="0" hangingPunct="1">
        <a:lnSpc>
          <a:spcPct val="90000"/>
        </a:lnSpc>
        <a:spcBef>
          <a:spcPct val="0"/>
        </a:spcBef>
        <a:buNone/>
        <a:defRPr sz="28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F58220"/>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F58220"/>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F58220"/>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F58220"/>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114550" indent="-285750" algn="l" defTabSz="914400" rtl="0" eaLnBrk="1" latinLnBrk="0" hangingPunct="1">
        <a:lnSpc>
          <a:spcPct val="90000"/>
        </a:lnSpc>
        <a:spcBef>
          <a:spcPts val="500"/>
        </a:spcBef>
        <a:buClr>
          <a:srgbClr val="F58220"/>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8650" y="4443212"/>
            <a:ext cx="7772400" cy="1159098"/>
          </a:xfrm>
        </p:spPr>
        <p:txBody>
          <a:bodyPr/>
          <a:lstStyle/>
          <a:p>
            <a:pPr algn="ctr"/>
            <a:r>
              <a:rPr lang="en-ZA" dirty="0" smtClean="0"/>
              <a:t/>
            </a:r>
            <a:br>
              <a:rPr lang="en-ZA" dirty="0" smtClean="0"/>
            </a:br>
            <a:r>
              <a:rPr lang="en-ZA" dirty="0"/>
              <a:t/>
            </a:r>
            <a:br>
              <a:rPr lang="en-ZA" dirty="0"/>
            </a:br>
            <a:r>
              <a:rPr lang="en-ZA" dirty="0" smtClean="0"/>
              <a:t>Remedial Action on Free State Litigated Projects</a:t>
            </a:r>
            <a:endParaRPr lang="en-ZA" dirty="0"/>
          </a:p>
        </p:txBody>
      </p:sp>
    </p:spTree>
    <p:extLst>
      <p:ext uri="{BB962C8B-B14F-4D97-AF65-F5344CB8AC3E}">
        <p14:creationId xmlns:p14="http://schemas.microsoft.com/office/powerpoint/2010/main" xmlns="" val="2553248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r>
              <a:rPr lang="en-US" b="1" dirty="0" err="1"/>
              <a:t>Karatech</a:t>
            </a:r>
            <a:r>
              <a:rPr lang="en-US" b="1" dirty="0"/>
              <a:t> cc - App 3918 – Retail 330-01</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10</a:t>
            </a:fld>
            <a:endParaRPr lang="en-US" dirty="0"/>
          </a:p>
        </p:txBody>
      </p:sp>
      <p:sp>
        <p:nvSpPr>
          <p:cNvPr id="7" name="TextBox 6"/>
          <p:cNvSpPr txBox="1"/>
          <p:nvPr/>
        </p:nvSpPr>
        <p:spPr>
          <a:xfrm>
            <a:off x="451229" y="851374"/>
            <a:ext cx="8509000" cy="6432530"/>
          </a:xfrm>
          <a:prstGeom prst="rect">
            <a:avLst/>
          </a:prstGeom>
          <a:noFill/>
        </p:spPr>
        <p:txBody>
          <a:bodyPr wrap="square" rtlCol="0">
            <a:spAutoFit/>
          </a:bodyPr>
          <a:lstStyle/>
          <a:p>
            <a:pPr algn="just"/>
            <a:r>
              <a:rPr lang="en-US" sz="1600" b="1" dirty="0"/>
              <a:t> </a:t>
            </a:r>
            <a:endParaRPr lang="en-US" sz="1600" b="1" dirty="0" smtClean="0"/>
          </a:p>
          <a:p>
            <a:pPr algn="just"/>
            <a:r>
              <a:rPr lang="en-US" b="1" dirty="0"/>
              <a:t>September </a:t>
            </a:r>
            <a:r>
              <a:rPr lang="en-US" b="1" dirty="0" smtClean="0"/>
              <a:t>2013</a:t>
            </a:r>
          </a:p>
          <a:p>
            <a:pPr algn="just"/>
            <a:endParaRPr lang="en-ZA" dirty="0"/>
          </a:p>
          <a:p>
            <a:pPr algn="just"/>
            <a:r>
              <a:rPr lang="en-US" dirty="0"/>
              <a:t>During this visit the mentor further reported that there was a lack of resources to support the functions necessary for the business. Financial management was still a problem as reports from the accounting officer were non-existent. Other problematic areas included the marketing plan to ensure targeted sales were being achieved, internal systems and control measures to ensure efficiency and the lack of financial reporting.</a:t>
            </a:r>
            <a:endParaRPr lang="en-ZA" dirty="0"/>
          </a:p>
          <a:p>
            <a:pPr algn="just"/>
            <a:r>
              <a:rPr lang="en-US" dirty="0"/>
              <a:t>The client was battling with his administrative functions of providing invoices to his major clients in </a:t>
            </a:r>
            <a:r>
              <a:rPr lang="en-US" dirty="0" smtClean="0"/>
              <a:t>time</a:t>
            </a:r>
          </a:p>
          <a:p>
            <a:pPr algn="just"/>
            <a:endParaRPr lang="en-ZA" dirty="0"/>
          </a:p>
          <a:p>
            <a:pPr algn="just"/>
            <a:r>
              <a:rPr lang="en-US" b="1" dirty="0"/>
              <a:t>February </a:t>
            </a:r>
            <a:r>
              <a:rPr lang="en-US" b="1" dirty="0" smtClean="0"/>
              <a:t>2015</a:t>
            </a:r>
          </a:p>
          <a:p>
            <a:pPr algn="just"/>
            <a:endParaRPr lang="en-ZA" dirty="0"/>
          </a:p>
          <a:p>
            <a:pPr algn="just"/>
            <a:r>
              <a:rPr lang="en-US" b="1" dirty="0"/>
              <a:t> </a:t>
            </a:r>
            <a:r>
              <a:rPr lang="en-US" dirty="0"/>
              <a:t>On the 20 February 2015 </a:t>
            </a:r>
            <a:r>
              <a:rPr lang="en-US" b="1" dirty="0"/>
              <a:t>sefa</a:t>
            </a:r>
            <a:r>
              <a:rPr lang="en-US" dirty="0"/>
              <a:t> attended to a site visit with the client to further establish the reasons why the client was unable to meet monthly repayments and what plans the client had to settle the arrears on the account</a:t>
            </a:r>
            <a:r>
              <a:rPr lang="en-US" dirty="0" smtClean="0"/>
              <a:t>.</a:t>
            </a:r>
          </a:p>
          <a:p>
            <a:pPr algn="just"/>
            <a:endParaRPr lang="en-US" dirty="0" smtClean="0"/>
          </a:p>
          <a:p>
            <a:pPr algn="just"/>
            <a:r>
              <a:rPr lang="en-US" dirty="0"/>
              <a:t>During the site visit the reasons offered by the client for non-payment were as a result of Afrox not paying some invoices (no documentation to support this statement). Client took a year to complete one project and he felt he may have lost money to complete same.</a:t>
            </a:r>
          </a:p>
          <a:p>
            <a:pPr algn="just"/>
            <a:endParaRPr lang="en-US" dirty="0" smtClean="0"/>
          </a:p>
          <a:p>
            <a:pPr algn="just"/>
            <a:endParaRPr lang="en-ZA" dirty="0"/>
          </a:p>
          <a:p>
            <a:pPr algn="just"/>
            <a:endParaRPr lang="en-ZA" dirty="0"/>
          </a:p>
        </p:txBody>
      </p:sp>
    </p:spTree>
    <p:extLst>
      <p:ext uri="{BB962C8B-B14F-4D97-AF65-F5344CB8AC3E}">
        <p14:creationId xmlns:p14="http://schemas.microsoft.com/office/powerpoint/2010/main" xmlns="" val="170909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r>
              <a:rPr lang="en-US" b="1" dirty="0" err="1"/>
              <a:t>Karatech</a:t>
            </a:r>
            <a:r>
              <a:rPr lang="en-US" b="1" dirty="0"/>
              <a:t> cc - App 3918 – Retail 330-01</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11</a:t>
            </a:fld>
            <a:endParaRPr lang="en-US" dirty="0"/>
          </a:p>
        </p:txBody>
      </p:sp>
      <p:sp>
        <p:nvSpPr>
          <p:cNvPr id="7" name="TextBox 6"/>
          <p:cNvSpPr txBox="1"/>
          <p:nvPr/>
        </p:nvSpPr>
        <p:spPr>
          <a:xfrm>
            <a:off x="288738" y="620121"/>
            <a:ext cx="8226612" cy="5601533"/>
          </a:xfrm>
          <a:prstGeom prst="rect">
            <a:avLst/>
          </a:prstGeom>
          <a:noFill/>
        </p:spPr>
        <p:txBody>
          <a:bodyPr wrap="square" rtlCol="0">
            <a:spAutoFit/>
          </a:bodyPr>
          <a:lstStyle/>
          <a:p>
            <a:pPr algn="just"/>
            <a:r>
              <a:rPr lang="en-US" sz="1600" b="1" dirty="0"/>
              <a:t> </a:t>
            </a:r>
            <a:endParaRPr lang="en-US" sz="1600" b="1" dirty="0" smtClean="0"/>
          </a:p>
          <a:p>
            <a:pPr algn="just"/>
            <a:endParaRPr lang="en-ZA" dirty="0"/>
          </a:p>
          <a:p>
            <a:pPr algn="just"/>
            <a:r>
              <a:rPr lang="en-US" dirty="0"/>
              <a:t>The client also appeared to be partnering with </a:t>
            </a:r>
            <a:r>
              <a:rPr lang="en-US" dirty="0" err="1"/>
              <a:t>Siyazazi</a:t>
            </a:r>
            <a:r>
              <a:rPr lang="en-US" dirty="0"/>
              <a:t> Investment Holdings which provides training to aspirant artisans earmarked for Sasol, Afrox and </a:t>
            </a:r>
            <a:r>
              <a:rPr lang="en-US" dirty="0" err="1"/>
              <a:t>Natref</a:t>
            </a:r>
            <a:r>
              <a:rPr lang="en-US" dirty="0"/>
              <a:t>. The details of this partnership still remain vague and unfulfilled to </a:t>
            </a:r>
            <a:r>
              <a:rPr lang="en-US" b="1" dirty="0" err="1"/>
              <a:t>sefa</a:t>
            </a:r>
            <a:r>
              <a:rPr lang="en-US" dirty="0"/>
              <a:t>. </a:t>
            </a:r>
            <a:endParaRPr lang="en-US" dirty="0" smtClean="0"/>
          </a:p>
          <a:p>
            <a:pPr algn="just"/>
            <a:endParaRPr lang="en-US" dirty="0"/>
          </a:p>
          <a:p>
            <a:pPr algn="just"/>
            <a:r>
              <a:rPr lang="en-US" b="1" dirty="0"/>
              <a:t>June 2015</a:t>
            </a:r>
            <a:endParaRPr lang="en-ZA" dirty="0"/>
          </a:p>
          <a:p>
            <a:pPr algn="just"/>
            <a:r>
              <a:rPr lang="en-US" dirty="0"/>
              <a:t>Areas of engagement of this mentor appointment relate to filling the position of company bookkeeper, ensuring availability of financial management reports. Investigating the possibility of arranging a cession of the payments from Afrox and Sasol to </a:t>
            </a:r>
            <a:r>
              <a:rPr lang="en-US" b="1" dirty="0"/>
              <a:t>sefa</a:t>
            </a:r>
            <a:r>
              <a:rPr lang="en-US" dirty="0" smtClean="0"/>
              <a:t>.</a:t>
            </a:r>
          </a:p>
          <a:p>
            <a:pPr algn="just"/>
            <a:endParaRPr lang="en-US" dirty="0"/>
          </a:p>
          <a:p>
            <a:pPr algn="just"/>
            <a:r>
              <a:rPr lang="en-US" dirty="0"/>
              <a:t>One of the most striking findings of the mentor during this visit is the customers of our client requesting for outstanding documents in order to process payments to our client.</a:t>
            </a:r>
          </a:p>
          <a:p>
            <a:pPr algn="just"/>
            <a:endParaRPr lang="en-ZA" dirty="0"/>
          </a:p>
          <a:p>
            <a:pPr algn="just"/>
            <a:r>
              <a:rPr lang="en-US" dirty="0"/>
              <a:t>There were also three months of financial information missing which were material in the compiling of financial management reports.</a:t>
            </a:r>
            <a:endParaRPr lang="en-ZA" dirty="0"/>
          </a:p>
          <a:p>
            <a:pPr algn="just"/>
            <a:endParaRPr lang="en-ZA" dirty="0"/>
          </a:p>
          <a:p>
            <a:pPr algn="just"/>
            <a:endParaRPr lang="en-ZA" dirty="0"/>
          </a:p>
        </p:txBody>
      </p:sp>
    </p:spTree>
    <p:extLst>
      <p:ext uri="{BB962C8B-B14F-4D97-AF65-F5344CB8AC3E}">
        <p14:creationId xmlns:p14="http://schemas.microsoft.com/office/powerpoint/2010/main" xmlns="" val="3266148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r>
              <a:rPr lang="en-US" b="1" dirty="0" err="1"/>
              <a:t>Karatech</a:t>
            </a:r>
            <a:r>
              <a:rPr lang="en-US" b="1" dirty="0"/>
              <a:t> cc - App 3918 – Retail 330-01</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12</a:t>
            </a:fld>
            <a:endParaRPr lang="en-US" dirty="0"/>
          </a:p>
        </p:txBody>
      </p:sp>
      <p:sp>
        <p:nvSpPr>
          <p:cNvPr id="7" name="TextBox 6"/>
          <p:cNvSpPr txBox="1"/>
          <p:nvPr/>
        </p:nvSpPr>
        <p:spPr>
          <a:xfrm>
            <a:off x="288738" y="899900"/>
            <a:ext cx="8226612" cy="5078313"/>
          </a:xfrm>
          <a:prstGeom prst="rect">
            <a:avLst/>
          </a:prstGeom>
          <a:noFill/>
        </p:spPr>
        <p:txBody>
          <a:bodyPr wrap="square" rtlCol="0">
            <a:spAutoFit/>
          </a:bodyPr>
          <a:lstStyle/>
          <a:p>
            <a:pPr algn="just"/>
            <a:r>
              <a:rPr lang="en-US" dirty="0"/>
              <a:t> </a:t>
            </a:r>
            <a:endParaRPr lang="en-ZA" dirty="0"/>
          </a:p>
          <a:p>
            <a:pPr algn="just"/>
            <a:r>
              <a:rPr lang="en-US" dirty="0"/>
              <a:t>The report also showed that there was very little difference in the amount of work received R1 290 952 as opposed to the amount of creditors generated R1 211 018 for the same period</a:t>
            </a:r>
            <a:r>
              <a:rPr lang="en-US" dirty="0" smtClean="0"/>
              <a:t>.</a:t>
            </a:r>
          </a:p>
          <a:p>
            <a:pPr algn="just"/>
            <a:endParaRPr lang="en-ZA" dirty="0"/>
          </a:p>
          <a:p>
            <a:pPr algn="just"/>
            <a:r>
              <a:rPr lang="en-US" dirty="0"/>
              <a:t>The accounting officer was unable to prepare financial reports due to the client not providing the relevant information</a:t>
            </a:r>
            <a:endParaRPr lang="en-ZA" dirty="0"/>
          </a:p>
          <a:p>
            <a:pPr algn="just"/>
            <a:r>
              <a:rPr lang="en-US" dirty="0"/>
              <a:t> </a:t>
            </a:r>
            <a:endParaRPr lang="en-ZA" dirty="0"/>
          </a:p>
          <a:p>
            <a:pPr algn="just"/>
            <a:r>
              <a:rPr lang="en-US" dirty="0"/>
              <a:t>The mentor had proposed that the client employ a bookkeeper to provide accurate financial information on which to make business assertions</a:t>
            </a:r>
            <a:r>
              <a:rPr lang="en-US" dirty="0" smtClean="0"/>
              <a:t>.</a:t>
            </a:r>
          </a:p>
          <a:p>
            <a:pPr algn="just"/>
            <a:endParaRPr lang="en-US" dirty="0" smtClean="0"/>
          </a:p>
          <a:p>
            <a:pPr algn="just"/>
            <a:r>
              <a:rPr lang="en-US" b="1" dirty="0"/>
              <a:t>October 2016</a:t>
            </a:r>
          </a:p>
          <a:p>
            <a:pPr algn="just"/>
            <a:endParaRPr lang="en-ZA" dirty="0"/>
          </a:p>
          <a:p>
            <a:pPr algn="just"/>
            <a:r>
              <a:rPr lang="en-US" dirty="0"/>
              <a:t>During October </a:t>
            </a:r>
            <a:r>
              <a:rPr lang="en-US" b="1" dirty="0"/>
              <a:t>sefa </a:t>
            </a:r>
            <a:r>
              <a:rPr lang="en-US" dirty="0"/>
              <a:t>prepared a restructuring of the facility in an attempt to assist the client once again. This was after </a:t>
            </a:r>
            <a:r>
              <a:rPr lang="en-US" b="1" dirty="0" err="1"/>
              <a:t>sefa</a:t>
            </a:r>
            <a:r>
              <a:rPr lang="en-US" dirty="0" err="1"/>
              <a:t>’s</a:t>
            </a:r>
            <a:r>
              <a:rPr lang="en-US" dirty="0"/>
              <a:t> attorneys had brought an application for summary judgment due to non-payment of the monthly instalments on the loan agreement.</a:t>
            </a:r>
          </a:p>
          <a:p>
            <a:pPr algn="just"/>
            <a:endParaRPr lang="en-ZA" dirty="0"/>
          </a:p>
        </p:txBody>
      </p:sp>
    </p:spTree>
    <p:extLst>
      <p:ext uri="{BB962C8B-B14F-4D97-AF65-F5344CB8AC3E}">
        <p14:creationId xmlns:p14="http://schemas.microsoft.com/office/powerpoint/2010/main" xmlns="" val="2426118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r>
              <a:rPr lang="en-US" b="1" dirty="0" err="1"/>
              <a:t>Karatech</a:t>
            </a:r>
            <a:r>
              <a:rPr lang="en-US" b="1" dirty="0"/>
              <a:t> cc - App 3918 – Retail 330-01</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13</a:t>
            </a:fld>
            <a:endParaRPr lang="en-US" dirty="0"/>
          </a:p>
        </p:txBody>
      </p:sp>
      <p:sp>
        <p:nvSpPr>
          <p:cNvPr id="7" name="TextBox 6"/>
          <p:cNvSpPr txBox="1"/>
          <p:nvPr/>
        </p:nvSpPr>
        <p:spPr>
          <a:xfrm>
            <a:off x="356336" y="917051"/>
            <a:ext cx="8226612" cy="3108543"/>
          </a:xfrm>
          <a:prstGeom prst="rect">
            <a:avLst/>
          </a:prstGeom>
          <a:noFill/>
        </p:spPr>
        <p:txBody>
          <a:bodyPr wrap="square" rtlCol="0">
            <a:spAutoFit/>
          </a:bodyPr>
          <a:lstStyle/>
          <a:p>
            <a:pPr algn="just"/>
            <a:r>
              <a:rPr lang="en-US" sz="1600" b="1" dirty="0"/>
              <a:t> </a:t>
            </a:r>
            <a:endParaRPr lang="en-ZA" dirty="0"/>
          </a:p>
          <a:p>
            <a:pPr algn="just"/>
            <a:r>
              <a:rPr lang="en-US" dirty="0"/>
              <a:t>The client defended the matter and offered to pay </a:t>
            </a:r>
            <a:r>
              <a:rPr lang="en-US" b="1" dirty="0" err="1"/>
              <a:t>sefa</a:t>
            </a:r>
            <a:r>
              <a:rPr lang="en-US" dirty="0"/>
              <a:t> an amount of R45 000 per month. </a:t>
            </a:r>
            <a:r>
              <a:rPr lang="en-US" b="1" dirty="0" err="1"/>
              <a:t>sefa</a:t>
            </a:r>
            <a:r>
              <a:rPr lang="en-US" b="1" dirty="0"/>
              <a:t> </a:t>
            </a:r>
            <a:r>
              <a:rPr lang="en-US" dirty="0"/>
              <a:t>accepted this arrangement and same was made an order of court, whereby </a:t>
            </a:r>
            <a:r>
              <a:rPr lang="en-US" b="1" dirty="0" err="1"/>
              <a:t>sefa</a:t>
            </a:r>
            <a:r>
              <a:rPr lang="en-US" dirty="0"/>
              <a:t> would proceed with a writ of execution if the client failed to </a:t>
            </a:r>
            <a:r>
              <a:rPr lang="en-US" dirty="0" err="1"/>
              <a:t>honour</a:t>
            </a:r>
            <a:r>
              <a:rPr lang="en-US" dirty="0"/>
              <a:t> his arrangements</a:t>
            </a:r>
            <a:r>
              <a:rPr lang="en-US" dirty="0" smtClean="0"/>
              <a:t>.</a:t>
            </a:r>
          </a:p>
          <a:p>
            <a:pPr algn="just"/>
            <a:endParaRPr lang="en-ZA" dirty="0"/>
          </a:p>
          <a:p>
            <a:pPr algn="just"/>
            <a:r>
              <a:rPr lang="en-US" dirty="0"/>
              <a:t>In terms of this arrangement </a:t>
            </a:r>
            <a:r>
              <a:rPr lang="en-US" b="1" dirty="0" err="1"/>
              <a:t>sefa</a:t>
            </a:r>
            <a:r>
              <a:rPr lang="en-US" dirty="0"/>
              <a:t> extended the term of the loan by a further 13 months</a:t>
            </a:r>
            <a:endParaRPr lang="en-ZA" dirty="0"/>
          </a:p>
          <a:p>
            <a:pPr algn="just"/>
            <a:r>
              <a:rPr lang="en-US" dirty="0"/>
              <a:t> </a:t>
            </a:r>
            <a:endParaRPr lang="en-ZA" dirty="0"/>
          </a:p>
          <a:p>
            <a:pPr algn="just"/>
            <a:r>
              <a:rPr lang="en-US" dirty="0"/>
              <a:t>No further payments were received on the account since the R 45 000 paid on the 29 September 2016.</a:t>
            </a:r>
            <a:endParaRPr lang="en-ZA" dirty="0"/>
          </a:p>
        </p:txBody>
      </p:sp>
    </p:spTree>
    <p:extLst>
      <p:ext uri="{BB962C8B-B14F-4D97-AF65-F5344CB8AC3E}">
        <p14:creationId xmlns:p14="http://schemas.microsoft.com/office/powerpoint/2010/main" xmlns="" val="4153188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r>
              <a:rPr lang="en-US" b="1" dirty="0" err="1" smtClean="0"/>
              <a:t>Karatech</a:t>
            </a:r>
            <a:r>
              <a:rPr lang="en-US" b="1" dirty="0" smtClean="0"/>
              <a:t> cc – App 3918 </a:t>
            </a:r>
            <a:r>
              <a:rPr lang="en-US" b="1" dirty="0"/>
              <a:t>– </a:t>
            </a:r>
            <a:r>
              <a:rPr lang="en-US" b="1" dirty="0" smtClean="0"/>
              <a:t>Retail 330-01</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14</a:t>
            </a:fld>
            <a:endParaRPr lang="en-US" dirty="0"/>
          </a:p>
        </p:txBody>
      </p:sp>
      <p:sp>
        <p:nvSpPr>
          <p:cNvPr id="7" name="TextBox 6"/>
          <p:cNvSpPr txBox="1"/>
          <p:nvPr/>
        </p:nvSpPr>
        <p:spPr>
          <a:xfrm>
            <a:off x="458694" y="1768376"/>
            <a:ext cx="8226612" cy="3139321"/>
          </a:xfrm>
          <a:prstGeom prst="rect">
            <a:avLst/>
          </a:prstGeom>
          <a:noFill/>
        </p:spPr>
        <p:txBody>
          <a:bodyPr wrap="square" rtlCol="0">
            <a:spAutoFit/>
          </a:bodyPr>
          <a:lstStyle/>
          <a:p>
            <a:pPr algn="just"/>
            <a:r>
              <a:rPr lang="en-US" dirty="0" smtClean="0"/>
              <a:t>The </a:t>
            </a:r>
            <a:r>
              <a:rPr lang="en-US" dirty="0"/>
              <a:t>client and the sureties failed to make the payments in terms of the settlement Agreement. </a:t>
            </a:r>
            <a:r>
              <a:rPr lang="en-US" b="1" dirty="0"/>
              <a:t>sefa</a:t>
            </a:r>
            <a:r>
              <a:rPr lang="en-US" dirty="0"/>
              <a:t> external Attorneys issued a writ of attachment against the Immovable Property of the sureties. </a:t>
            </a:r>
            <a:endParaRPr lang="en-US" dirty="0" smtClean="0"/>
          </a:p>
          <a:p>
            <a:pPr algn="just"/>
            <a:endParaRPr lang="en-US" dirty="0"/>
          </a:p>
          <a:p>
            <a:pPr algn="just"/>
            <a:r>
              <a:rPr lang="en-US" dirty="0" smtClean="0"/>
              <a:t>On </a:t>
            </a:r>
            <a:r>
              <a:rPr lang="en-US" dirty="0"/>
              <a:t>19 June 2017, a warrant of attachment against the Immovable Property was executed and same was sent to </a:t>
            </a:r>
            <a:r>
              <a:rPr lang="en-US" b="1" dirty="0"/>
              <a:t>sefa</a:t>
            </a:r>
            <a:r>
              <a:rPr lang="en-US" dirty="0"/>
              <a:t> external Attorneys on 10 July 2017.</a:t>
            </a:r>
            <a:endParaRPr lang="en-ZA" dirty="0"/>
          </a:p>
          <a:p>
            <a:pPr algn="just"/>
            <a:r>
              <a:rPr lang="en-US" dirty="0"/>
              <a:t> </a:t>
            </a:r>
            <a:endParaRPr lang="en-ZA" dirty="0"/>
          </a:p>
          <a:p>
            <a:pPr algn="just"/>
            <a:r>
              <a:rPr lang="en-US" b="1" dirty="0"/>
              <a:t>sefa</a:t>
            </a:r>
            <a:r>
              <a:rPr lang="en-US" dirty="0"/>
              <a:t> external Attorneys are waiting for the Sheriff to advise them with the date of sale of the Immovable Property</a:t>
            </a:r>
            <a:r>
              <a:rPr lang="en-US" dirty="0" smtClean="0"/>
              <a:t>.</a:t>
            </a:r>
            <a:r>
              <a:rPr lang="en-ZA" b="1" dirty="0"/>
              <a:t> </a:t>
            </a:r>
            <a:endParaRPr lang="en-ZA" b="1" dirty="0" smtClean="0"/>
          </a:p>
          <a:p>
            <a:pPr algn="just"/>
            <a:endParaRPr lang="en-ZA" b="1" dirty="0" smtClean="0"/>
          </a:p>
          <a:p>
            <a:pPr algn="just"/>
            <a:r>
              <a:rPr lang="en-ZA" b="1" dirty="0" smtClean="0"/>
              <a:t>After  </a:t>
            </a:r>
            <a:r>
              <a:rPr lang="en-ZA" b="1" dirty="0"/>
              <a:t>receiving a  request from Portfolio </a:t>
            </a:r>
            <a:r>
              <a:rPr lang="en-ZA" b="1" dirty="0" smtClean="0"/>
              <a:t>Committee sefa suspended legal action.</a:t>
            </a:r>
            <a:endParaRPr lang="en-US" dirty="0"/>
          </a:p>
        </p:txBody>
      </p:sp>
    </p:spTree>
    <p:extLst>
      <p:ext uri="{BB962C8B-B14F-4D97-AF65-F5344CB8AC3E}">
        <p14:creationId xmlns:p14="http://schemas.microsoft.com/office/powerpoint/2010/main" xmlns="" val="2714083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112" y="1709738"/>
            <a:ext cx="8178918" cy="2852737"/>
          </a:xfrm>
        </p:spPr>
        <p:txBody>
          <a:bodyPr/>
          <a:lstStyle/>
          <a:p>
            <a:r>
              <a:rPr lang="en-ZA" dirty="0" smtClean="0">
                <a:latin typeface="Gill Sans MT" panose="020B0502020104020203" pitchFamily="34" charset="0"/>
              </a:rPr>
              <a:t>Direct Lending</a:t>
            </a:r>
            <a:endParaRPr lang="en-ZA" dirty="0">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fld id="{8AACF080-9DDD-4989-B070-1CBD42B065C6}" type="slidenum">
              <a:rPr lang="en-ZA" smtClean="0"/>
              <a:pPr/>
              <a:t>15</a:t>
            </a:fld>
            <a:endParaRPr lang="en-ZA" dirty="0"/>
          </a:p>
        </p:txBody>
      </p:sp>
      <p:sp>
        <p:nvSpPr>
          <p:cNvPr id="6" name="Text Placeholder 2"/>
          <p:cNvSpPr>
            <a:spLocks noGrp="1"/>
          </p:cNvSpPr>
          <p:nvPr>
            <p:ph type="body" idx="1"/>
          </p:nvPr>
        </p:nvSpPr>
        <p:spPr>
          <a:xfrm>
            <a:off x="542000" y="4589463"/>
            <a:ext cx="7886700" cy="1500187"/>
          </a:xfrm>
        </p:spPr>
        <p:txBody>
          <a:bodyPr/>
          <a:lstStyle/>
          <a:p>
            <a:pPr algn="ctr"/>
            <a:r>
              <a:rPr lang="en-ZA" dirty="0" err="1" smtClean="0">
                <a:latin typeface="Gill Sans MT" panose="020B0502020104020203" pitchFamily="34" charset="0"/>
              </a:rPr>
              <a:t>Retmil</a:t>
            </a:r>
            <a:r>
              <a:rPr lang="en-ZA" dirty="0" smtClean="0">
                <a:latin typeface="Gill Sans MT" panose="020B0502020104020203" pitchFamily="34" charset="0"/>
              </a:rPr>
              <a:t> Financial Services (Pty) Ltd – Retail Financial Intermediary (‘RFI’)</a:t>
            </a:r>
          </a:p>
          <a:p>
            <a:endParaRPr lang="en-ZA" dirty="0">
              <a:latin typeface="Gill Sans MT" panose="020B0502020104020203" pitchFamily="34" charset="0"/>
            </a:endParaRPr>
          </a:p>
        </p:txBody>
      </p:sp>
    </p:spTree>
    <p:extLst>
      <p:ext uri="{BB962C8B-B14F-4D97-AF65-F5344CB8AC3E}">
        <p14:creationId xmlns:p14="http://schemas.microsoft.com/office/powerpoint/2010/main" xmlns="" val="2796483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pPr algn="ctr"/>
            <a:r>
              <a:rPr lang="en-ZA" b="1" dirty="0" err="1"/>
              <a:t>Retmil</a:t>
            </a:r>
            <a:r>
              <a:rPr lang="en-ZA" b="1" dirty="0"/>
              <a:t> Financial Services (Pty) Ltd</a:t>
            </a:r>
            <a:r>
              <a:rPr lang="en-US" b="1" dirty="0" smtClean="0"/>
              <a:t/>
            </a:r>
            <a:br>
              <a:rPr lang="en-US" b="1" dirty="0" smtClean="0"/>
            </a:br>
            <a:r>
              <a:rPr lang="en-ZA" dirty="0"/>
              <a:t>Retail Financial Intermediary “RFI”</a:t>
            </a:r>
          </a:p>
        </p:txBody>
      </p:sp>
      <p:sp>
        <p:nvSpPr>
          <p:cNvPr id="2" name="Slide Number Placeholder 1"/>
          <p:cNvSpPr>
            <a:spLocks noGrp="1"/>
          </p:cNvSpPr>
          <p:nvPr>
            <p:ph type="sldNum" sz="quarter" idx="12"/>
          </p:nvPr>
        </p:nvSpPr>
        <p:spPr/>
        <p:txBody>
          <a:bodyPr/>
          <a:lstStyle/>
          <a:p>
            <a:fld id="{DD3FF57B-5F25-B54A-A918-FB50C2689073}" type="slidenum">
              <a:rPr lang="en-US" smtClean="0"/>
              <a:pPr/>
              <a:t>16</a:t>
            </a:fld>
            <a:endParaRPr lang="en-US" dirty="0"/>
          </a:p>
        </p:txBody>
      </p:sp>
      <p:sp>
        <p:nvSpPr>
          <p:cNvPr id="5" name="Rectangle 1"/>
          <p:cNvSpPr>
            <a:spLocks noChangeArrowheads="1"/>
          </p:cNvSpPr>
          <p:nvPr/>
        </p:nvSpPr>
        <p:spPr bwMode="auto">
          <a:xfrm>
            <a:off x="1552575" y="14065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graphicFrame>
        <p:nvGraphicFramePr>
          <p:cNvPr id="6" name="Table 5"/>
          <p:cNvGraphicFramePr>
            <a:graphicFrameLocks noGrp="1"/>
          </p:cNvGraphicFramePr>
          <p:nvPr>
            <p:extLst>
              <p:ext uri="{D42A27DB-BD31-4B8C-83A1-F6EECF244321}">
                <p14:modId xmlns:p14="http://schemas.microsoft.com/office/powerpoint/2010/main" xmlns="" val="278286928"/>
              </p:ext>
            </p:extLst>
          </p:nvPr>
        </p:nvGraphicFramePr>
        <p:xfrm>
          <a:off x="628650" y="1224437"/>
          <a:ext cx="7321550" cy="5348210"/>
        </p:xfrm>
        <a:graphic>
          <a:graphicData uri="http://schemas.openxmlformats.org/drawingml/2006/table">
            <a:tbl>
              <a:tblPr firstRow="1" firstCol="1" lastRow="1" lastCol="1" bandRow="1" bandCol="1">
                <a:tableStyleId>{2D5ABB26-0587-4C30-8999-92F81FD0307C}</a:tableStyleId>
              </a:tblPr>
              <a:tblGrid>
                <a:gridCol w="2509342">
                  <a:extLst>
                    <a:ext uri="{9D8B030D-6E8A-4147-A177-3AD203B41FA5}">
                      <a16:colId xmlns:a16="http://schemas.microsoft.com/office/drawing/2014/main" xmlns="" val="20000"/>
                    </a:ext>
                  </a:extLst>
                </a:gridCol>
                <a:gridCol w="4812208">
                  <a:extLst>
                    <a:ext uri="{9D8B030D-6E8A-4147-A177-3AD203B41FA5}">
                      <a16:colId xmlns:a16="http://schemas.microsoft.com/office/drawing/2014/main" xmlns="" val="20001"/>
                    </a:ext>
                  </a:extLst>
                </a:gridCol>
              </a:tblGrid>
              <a:tr h="283991">
                <a:tc gridSpan="2">
                  <a:txBody>
                    <a:bodyPr/>
                    <a:lstStyle/>
                    <a:p>
                      <a:pPr algn="just">
                        <a:lnSpc>
                          <a:spcPct val="150000"/>
                        </a:lnSpc>
                        <a:spcAft>
                          <a:spcPts val="0"/>
                        </a:spcAft>
                      </a:pPr>
                      <a:r>
                        <a:rPr lang="en-ZA" sz="1400" cap="all" dirty="0">
                          <a:effectLst/>
                        </a:rPr>
                        <a:t>FACILITY INFORMATION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xmlns="" val="10000"/>
                  </a:ext>
                </a:extLst>
              </a:tr>
              <a:tr h="283991">
                <a:tc>
                  <a:txBody>
                    <a:bodyPr/>
                    <a:lstStyle/>
                    <a:p>
                      <a:pPr algn="just">
                        <a:lnSpc>
                          <a:spcPct val="150000"/>
                        </a:lnSpc>
                        <a:spcAft>
                          <a:spcPts val="0"/>
                        </a:spcAft>
                      </a:pPr>
                      <a:r>
                        <a:rPr lang="en-ZA" sz="1400" dirty="0">
                          <a:effectLst/>
                        </a:rPr>
                        <a:t>Facility Type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a:effectLst/>
                        </a:rPr>
                        <a:t>Term Loan</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42797">
                <a:tc>
                  <a:txBody>
                    <a:bodyPr/>
                    <a:lstStyle/>
                    <a:p>
                      <a:pPr marL="12700" indent="-12700">
                        <a:lnSpc>
                          <a:spcPct val="150000"/>
                        </a:lnSpc>
                        <a:spcAft>
                          <a:spcPts val="0"/>
                        </a:spcAft>
                      </a:pPr>
                      <a:r>
                        <a:rPr lang="en-ZA" sz="1400" dirty="0">
                          <a:effectLst/>
                        </a:rPr>
                        <a:t>Amount Approved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R45 000 000- settlement per court order</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42797">
                <a:tc>
                  <a:txBody>
                    <a:bodyPr/>
                    <a:lstStyle/>
                    <a:p>
                      <a:pPr marL="12700" indent="-12700">
                        <a:lnSpc>
                          <a:spcPct val="150000"/>
                        </a:lnSpc>
                        <a:spcAft>
                          <a:spcPts val="0"/>
                        </a:spcAft>
                      </a:pPr>
                      <a:r>
                        <a:rPr lang="en-ZA" sz="1400" dirty="0">
                          <a:effectLst/>
                        </a:rPr>
                        <a:t>Date Approved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28 July 2016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42797">
                <a:tc>
                  <a:txBody>
                    <a:bodyPr/>
                    <a:lstStyle/>
                    <a:p>
                      <a:pPr marL="12700" indent="-12700">
                        <a:lnSpc>
                          <a:spcPct val="150000"/>
                        </a:lnSpc>
                        <a:spcAft>
                          <a:spcPts val="0"/>
                        </a:spcAft>
                      </a:pPr>
                      <a:r>
                        <a:rPr lang="en-ZA" sz="1400">
                          <a:effectLst/>
                        </a:rPr>
                        <a:t>Amount disbursed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R45 000 000 (consolidation of an existing debt)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342797">
                <a:tc>
                  <a:txBody>
                    <a:bodyPr/>
                    <a:lstStyle/>
                    <a:p>
                      <a:pPr marL="12700" indent="-12700">
                        <a:lnSpc>
                          <a:spcPct val="150000"/>
                        </a:lnSpc>
                        <a:spcAft>
                          <a:spcPts val="0"/>
                        </a:spcAft>
                      </a:pPr>
                      <a:r>
                        <a:rPr lang="en-ZA" sz="1400">
                          <a:effectLst/>
                        </a:rPr>
                        <a:t>Date Disbursed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28 July 2016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342797">
                <a:tc>
                  <a:txBody>
                    <a:bodyPr/>
                    <a:lstStyle/>
                    <a:p>
                      <a:pPr marL="12700" indent="-12700">
                        <a:lnSpc>
                          <a:spcPct val="150000"/>
                        </a:lnSpc>
                        <a:spcAft>
                          <a:spcPts val="0"/>
                        </a:spcAft>
                      </a:pPr>
                      <a:r>
                        <a:rPr lang="en-ZA" sz="1400" dirty="0">
                          <a:effectLst/>
                        </a:rPr>
                        <a:t>Available Amount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R0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342797">
                <a:tc>
                  <a:txBody>
                    <a:bodyPr/>
                    <a:lstStyle/>
                    <a:p>
                      <a:pPr marL="12700" indent="-12700">
                        <a:lnSpc>
                          <a:spcPct val="150000"/>
                        </a:lnSpc>
                        <a:spcAft>
                          <a:spcPts val="0"/>
                        </a:spcAft>
                      </a:pPr>
                      <a:r>
                        <a:rPr lang="en-ZA" sz="1400" dirty="0">
                          <a:effectLst/>
                        </a:rPr>
                        <a:t>Current Exposure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R44 415 754.54 ( 4 August 2017)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567981">
                <a:tc>
                  <a:txBody>
                    <a:bodyPr/>
                    <a:lstStyle/>
                    <a:p>
                      <a:pPr marL="12700" indent="-12700">
                        <a:lnSpc>
                          <a:spcPct val="150000"/>
                        </a:lnSpc>
                        <a:spcAft>
                          <a:spcPts val="0"/>
                        </a:spcAft>
                      </a:pPr>
                      <a:r>
                        <a:rPr lang="en-ZA" sz="1400">
                          <a:effectLst/>
                        </a:rPr>
                        <a:t>Instalments Expected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R1 481 692 (before consolidation)</a:t>
                      </a:r>
                    </a:p>
                    <a:p>
                      <a:pPr>
                        <a:lnSpc>
                          <a:spcPct val="150000"/>
                        </a:lnSpc>
                        <a:spcAft>
                          <a:spcPts val="0"/>
                        </a:spcAft>
                      </a:pPr>
                      <a:r>
                        <a:rPr lang="en-ZA" sz="1400" dirty="0">
                          <a:effectLst/>
                        </a:rPr>
                        <a:t>R   558 277 ( after consolidation)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342797">
                <a:tc>
                  <a:txBody>
                    <a:bodyPr/>
                    <a:lstStyle/>
                    <a:p>
                      <a:pPr marL="12700" indent="-12700">
                        <a:lnSpc>
                          <a:spcPct val="150000"/>
                        </a:lnSpc>
                        <a:spcAft>
                          <a:spcPts val="0"/>
                        </a:spcAft>
                      </a:pPr>
                      <a:r>
                        <a:rPr lang="en-ZA" sz="1400">
                          <a:effectLst/>
                        </a:rPr>
                        <a:t>Instalments Received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R4 386 501,90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342797">
                <a:tc>
                  <a:txBody>
                    <a:bodyPr/>
                    <a:lstStyle/>
                    <a:p>
                      <a:pPr marL="12700" indent="-12700">
                        <a:lnSpc>
                          <a:spcPct val="150000"/>
                        </a:lnSpc>
                        <a:spcAft>
                          <a:spcPts val="0"/>
                        </a:spcAft>
                      </a:pPr>
                      <a:r>
                        <a:rPr lang="en-ZA" sz="1400">
                          <a:effectLst/>
                        </a:rPr>
                        <a:t>Capital / Interest Arrears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R1 404 949.19 as at 31 July 2017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r h="567981">
                <a:tc>
                  <a:txBody>
                    <a:bodyPr/>
                    <a:lstStyle/>
                    <a:p>
                      <a:pPr marL="12700" indent="-12700">
                        <a:lnSpc>
                          <a:spcPct val="150000"/>
                        </a:lnSpc>
                        <a:spcAft>
                          <a:spcPts val="0"/>
                        </a:spcAft>
                      </a:pPr>
                      <a:r>
                        <a:rPr lang="en-ZA" sz="1400">
                          <a:effectLst/>
                        </a:rPr>
                        <a:t>Sector</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General-non sector specific ( </a:t>
                      </a:r>
                      <a:r>
                        <a:rPr lang="en-US" sz="1400" dirty="0">
                          <a:effectLst/>
                        </a:rPr>
                        <a:t>asset finance, property loans, equity finance and working capital)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1"/>
                  </a:ext>
                </a:extLst>
              </a:tr>
              <a:tr h="342797">
                <a:tc>
                  <a:txBody>
                    <a:bodyPr/>
                    <a:lstStyle/>
                    <a:p>
                      <a:pPr marL="12700" indent="-12700">
                        <a:lnSpc>
                          <a:spcPct val="150000"/>
                        </a:lnSpc>
                        <a:spcAft>
                          <a:spcPts val="0"/>
                        </a:spcAft>
                      </a:pPr>
                      <a:r>
                        <a:rPr lang="en-ZA" sz="1400">
                          <a:effectLst/>
                        </a:rPr>
                        <a:t>Number of Branches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One in Bloemfontein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2"/>
                  </a:ext>
                </a:extLst>
              </a:tr>
              <a:tr h="342797">
                <a:tc>
                  <a:txBody>
                    <a:bodyPr/>
                    <a:lstStyle/>
                    <a:p>
                      <a:pPr marL="12700" indent="-12700">
                        <a:lnSpc>
                          <a:spcPct val="150000"/>
                        </a:lnSpc>
                        <a:spcAft>
                          <a:spcPts val="0"/>
                        </a:spcAft>
                      </a:pPr>
                      <a:r>
                        <a:rPr lang="en-ZA" sz="1400">
                          <a:effectLst/>
                        </a:rPr>
                        <a:t>Financial Year End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rPr>
                        <a:t>February</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xmlns="" val="3026055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pPr algn="ctr"/>
            <a:r>
              <a:rPr lang="en-ZA" b="1" dirty="0" err="1"/>
              <a:t>Retmil</a:t>
            </a:r>
            <a:r>
              <a:rPr lang="en-ZA" b="1" dirty="0"/>
              <a:t> Financial Services (Pty) Ltd</a:t>
            </a:r>
            <a:r>
              <a:rPr lang="en-US" b="1" dirty="0"/>
              <a:t/>
            </a:r>
            <a:br>
              <a:rPr lang="en-US" b="1" dirty="0"/>
            </a:br>
            <a:r>
              <a:rPr lang="en-ZA" dirty="0"/>
              <a:t>Retail Financial Intermediary “RFI”</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17</a:t>
            </a:fld>
            <a:endParaRPr lang="en-US" dirty="0"/>
          </a:p>
        </p:txBody>
      </p:sp>
      <p:sp>
        <p:nvSpPr>
          <p:cNvPr id="7" name="TextBox 6"/>
          <p:cNvSpPr txBox="1"/>
          <p:nvPr/>
        </p:nvSpPr>
        <p:spPr>
          <a:xfrm>
            <a:off x="288738" y="1120676"/>
            <a:ext cx="8226612" cy="369332"/>
          </a:xfrm>
          <a:prstGeom prst="rect">
            <a:avLst/>
          </a:prstGeom>
          <a:noFill/>
        </p:spPr>
        <p:txBody>
          <a:bodyPr wrap="square" rtlCol="0">
            <a:spAutoFit/>
          </a:bodyPr>
          <a:lstStyle/>
          <a:p>
            <a:pPr lvl="0"/>
            <a:r>
              <a:rPr lang="en-ZA" dirty="0"/>
              <a:t> </a:t>
            </a:r>
            <a:r>
              <a:rPr lang="en-ZA" b="1" dirty="0"/>
              <a:t>TRANSACTION SUMMARY</a:t>
            </a:r>
            <a:r>
              <a:rPr lang="en-ZA" dirty="0"/>
              <a:t>     </a:t>
            </a:r>
          </a:p>
        </p:txBody>
      </p:sp>
      <p:graphicFrame>
        <p:nvGraphicFramePr>
          <p:cNvPr id="3" name="Table 2"/>
          <p:cNvGraphicFramePr>
            <a:graphicFrameLocks noGrp="1"/>
          </p:cNvGraphicFramePr>
          <p:nvPr>
            <p:extLst>
              <p:ext uri="{D42A27DB-BD31-4B8C-83A1-F6EECF244321}">
                <p14:modId xmlns:p14="http://schemas.microsoft.com/office/powerpoint/2010/main" xmlns="" val="2347842115"/>
              </p:ext>
            </p:extLst>
          </p:nvPr>
        </p:nvGraphicFramePr>
        <p:xfrm>
          <a:off x="431801" y="1494018"/>
          <a:ext cx="7746999" cy="4937760"/>
        </p:xfrm>
        <a:graphic>
          <a:graphicData uri="http://schemas.openxmlformats.org/drawingml/2006/table">
            <a:tbl>
              <a:tblPr firstRow="1" firstCol="1" lastRow="1" lastCol="1" bandRow="1" bandCol="1">
                <a:tableStyleId>{2D5ABB26-0587-4C30-8999-92F81FD0307C}</a:tableStyleId>
              </a:tblPr>
              <a:tblGrid>
                <a:gridCol w="1673499">
                  <a:extLst>
                    <a:ext uri="{9D8B030D-6E8A-4147-A177-3AD203B41FA5}">
                      <a16:colId xmlns:a16="http://schemas.microsoft.com/office/drawing/2014/main" xmlns="" val="20000"/>
                    </a:ext>
                  </a:extLst>
                </a:gridCol>
                <a:gridCol w="6073500">
                  <a:extLst>
                    <a:ext uri="{9D8B030D-6E8A-4147-A177-3AD203B41FA5}">
                      <a16:colId xmlns:a16="http://schemas.microsoft.com/office/drawing/2014/main" xmlns="" val="20001"/>
                    </a:ext>
                  </a:extLst>
                </a:gridCol>
              </a:tblGrid>
              <a:tr h="301615">
                <a:tc>
                  <a:txBody>
                    <a:bodyPr/>
                    <a:lstStyle/>
                    <a:p>
                      <a:pPr algn="just">
                        <a:lnSpc>
                          <a:spcPct val="150000"/>
                        </a:lnSpc>
                        <a:spcAft>
                          <a:spcPts val="0"/>
                        </a:spcAft>
                      </a:pPr>
                      <a:r>
                        <a:rPr lang="en-ZA" sz="1350" dirty="0">
                          <a:effectLst/>
                        </a:rPr>
                        <a:t>Pricing</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350">
                          <a:effectLst/>
                        </a:rPr>
                        <a:t>Interest rate: Prime lending rate less (- 2%)</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3016151">
                <a:tc>
                  <a:txBody>
                    <a:bodyPr/>
                    <a:lstStyle/>
                    <a:p>
                      <a:pPr algn="just">
                        <a:lnSpc>
                          <a:spcPct val="150000"/>
                        </a:lnSpc>
                        <a:spcAft>
                          <a:spcPts val="0"/>
                        </a:spcAft>
                      </a:pPr>
                      <a:r>
                        <a:rPr lang="en-ZA" sz="1350" dirty="0">
                          <a:effectLst/>
                        </a:rPr>
                        <a:t>Conditions</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50000"/>
                        </a:lnSpc>
                        <a:spcAft>
                          <a:spcPts val="0"/>
                        </a:spcAft>
                        <a:buFont typeface="Symbol" panose="05050102010706020507" pitchFamily="18" charset="2"/>
                        <a:buChar char=""/>
                      </a:pPr>
                      <a:r>
                        <a:rPr lang="en-US" sz="1350" dirty="0" err="1">
                          <a:effectLst/>
                        </a:rPr>
                        <a:t>sefa</a:t>
                      </a:r>
                      <a:r>
                        <a:rPr lang="en-US" sz="1350" dirty="0">
                          <a:effectLst/>
                        </a:rPr>
                        <a:t> shall furnish </a:t>
                      </a:r>
                      <a:r>
                        <a:rPr lang="en-US" sz="1350" dirty="0" err="1">
                          <a:effectLst/>
                        </a:rPr>
                        <a:t>Retmil</a:t>
                      </a:r>
                      <a:r>
                        <a:rPr lang="en-US" sz="1350" dirty="0">
                          <a:effectLst/>
                        </a:rPr>
                        <a:t> with monthly statements on or before the 7th of every month</a:t>
                      </a:r>
                      <a:endParaRPr lang="en-ZA" sz="1350" dirty="0">
                        <a:effectLst/>
                      </a:endParaRPr>
                    </a:p>
                    <a:p>
                      <a:pPr marL="342900" lvl="0" indent="-342900" algn="just">
                        <a:lnSpc>
                          <a:spcPct val="150000"/>
                        </a:lnSpc>
                        <a:spcAft>
                          <a:spcPts val="0"/>
                        </a:spcAft>
                        <a:buFont typeface="Symbol" panose="05050102010706020507" pitchFamily="18" charset="2"/>
                        <a:buChar char=""/>
                      </a:pPr>
                      <a:r>
                        <a:rPr lang="en-US" sz="1350" dirty="0" err="1">
                          <a:effectLst/>
                        </a:rPr>
                        <a:t>Retmil</a:t>
                      </a:r>
                      <a:r>
                        <a:rPr lang="en-US" sz="1350" dirty="0">
                          <a:effectLst/>
                        </a:rPr>
                        <a:t> shall furnish </a:t>
                      </a:r>
                      <a:r>
                        <a:rPr lang="en-US" sz="1350" dirty="0" err="1">
                          <a:effectLst/>
                        </a:rPr>
                        <a:t>sefa</a:t>
                      </a:r>
                      <a:r>
                        <a:rPr lang="en-US" sz="1350" dirty="0">
                          <a:effectLst/>
                        </a:rPr>
                        <a:t> with monthly management accounts   and debtors listing starting from 1 September 2016</a:t>
                      </a:r>
                      <a:endParaRPr lang="en-ZA" sz="1350" dirty="0">
                        <a:effectLst/>
                      </a:endParaRPr>
                    </a:p>
                    <a:p>
                      <a:pPr marL="342900" lvl="0" indent="-342900" algn="just">
                        <a:lnSpc>
                          <a:spcPct val="150000"/>
                        </a:lnSpc>
                        <a:spcAft>
                          <a:spcPts val="0"/>
                        </a:spcAft>
                        <a:buFont typeface="Symbol" panose="05050102010706020507" pitchFamily="18" charset="2"/>
                        <a:buChar char=""/>
                      </a:pPr>
                      <a:r>
                        <a:rPr lang="en-US" sz="1350" dirty="0">
                          <a:effectLst/>
                        </a:rPr>
                        <a:t>Each party </a:t>
                      </a:r>
                      <a:r>
                        <a:rPr lang="en-US" sz="1350" dirty="0" err="1">
                          <a:effectLst/>
                        </a:rPr>
                        <a:t>sefa</a:t>
                      </a:r>
                      <a:r>
                        <a:rPr lang="en-US" sz="1350" dirty="0">
                          <a:effectLst/>
                        </a:rPr>
                        <a:t> and </a:t>
                      </a:r>
                      <a:r>
                        <a:rPr lang="en-US" sz="1350" dirty="0" err="1">
                          <a:effectLst/>
                        </a:rPr>
                        <a:t>Retmil</a:t>
                      </a:r>
                      <a:r>
                        <a:rPr lang="en-US" sz="1350" dirty="0">
                          <a:effectLst/>
                        </a:rPr>
                        <a:t> to pay its own legal costs</a:t>
                      </a:r>
                      <a:endParaRPr lang="en-ZA" sz="1350" dirty="0">
                        <a:effectLst/>
                      </a:endParaRPr>
                    </a:p>
                    <a:p>
                      <a:pPr marL="342900" lvl="0" indent="-342900" algn="just">
                        <a:lnSpc>
                          <a:spcPct val="150000"/>
                        </a:lnSpc>
                        <a:spcAft>
                          <a:spcPts val="0"/>
                        </a:spcAft>
                        <a:buFont typeface="Symbol" panose="05050102010706020507" pitchFamily="18" charset="2"/>
                        <a:buChar char=""/>
                      </a:pPr>
                      <a:r>
                        <a:rPr lang="en-ZA" sz="1350" dirty="0">
                          <a:effectLst/>
                        </a:rPr>
                        <a:t>Should </a:t>
                      </a:r>
                      <a:r>
                        <a:rPr lang="en-ZA" sz="1350" dirty="0" err="1">
                          <a:effectLst/>
                        </a:rPr>
                        <a:t>Retmil</a:t>
                      </a:r>
                      <a:r>
                        <a:rPr lang="en-ZA" sz="1350" dirty="0">
                          <a:effectLst/>
                        </a:rPr>
                        <a:t> default on its monthly payments and/or any other stipulation herein the Deed of Settlement and fails to do so within 7 working days after having been so notified, </a:t>
                      </a:r>
                      <a:r>
                        <a:rPr lang="en-ZA" sz="1350" dirty="0" err="1">
                          <a:effectLst/>
                        </a:rPr>
                        <a:t>sefa</a:t>
                      </a:r>
                      <a:r>
                        <a:rPr lang="en-ZA" sz="1350" dirty="0">
                          <a:effectLst/>
                        </a:rPr>
                        <a:t> will apart from any other rights it may have, be entitled to consider executing the Deed of Pledge and Cession referred to and the full then outstanding capital amount would become due and payable</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508076">
                <a:tc>
                  <a:txBody>
                    <a:bodyPr/>
                    <a:lstStyle/>
                    <a:p>
                      <a:pPr algn="just">
                        <a:lnSpc>
                          <a:spcPct val="150000"/>
                        </a:lnSpc>
                        <a:spcAft>
                          <a:spcPts val="0"/>
                        </a:spcAft>
                      </a:pPr>
                      <a:r>
                        <a:rPr lang="en-ZA" sz="1350">
                          <a:effectLst/>
                        </a:rPr>
                        <a:t>Securities</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50000"/>
                        </a:lnSpc>
                        <a:spcAft>
                          <a:spcPts val="0"/>
                        </a:spcAft>
                        <a:buFont typeface="Symbol" panose="05050102010706020507" pitchFamily="18" charset="2"/>
                        <a:buChar char=""/>
                      </a:pPr>
                      <a:r>
                        <a:rPr lang="en-ZA" sz="1350" dirty="0">
                          <a:effectLst/>
                        </a:rPr>
                        <a:t>Cession of </a:t>
                      </a:r>
                      <a:r>
                        <a:rPr lang="en-ZA" sz="1350" dirty="0" err="1">
                          <a:effectLst/>
                        </a:rPr>
                        <a:t>Keyman</a:t>
                      </a:r>
                      <a:r>
                        <a:rPr lang="en-ZA" sz="1350" dirty="0">
                          <a:effectLst/>
                        </a:rPr>
                        <a:t> Life Policy for R 15 million</a:t>
                      </a:r>
                    </a:p>
                    <a:p>
                      <a:pPr marL="342900" lvl="0" indent="-342900" algn="just">
                        <a:lnSpc>
                          <a:spcPct val="150000"/>
                        </a:lnSpc>
                        <a:spcAft>
                          <a:spcPts val="0"/>
                        </a:spcAft>
                        <a:buFont typeface="Symbol" panose="05050102010706020507" pitchFamily="18" charset="2"/>
                        <a:buChar char=""/>
                      </a:pPr>
                      <a:r>
                        <a:rPr lang="en-ZA" sz="1350" dirty="0">
                          <a:effectLst/>
                        </a:rPr>
                        <a:t>Personal </a:t>
                      </a:r>
                      <a:r>
                        <a:rPr lang="en-ZA" sz="1350" dirty="0" err="1">
                          <a:effectLst/>
                        </a:rPr>
                        <a:t>suretyship</a:t>
                      </a:r>
                      <a:r>
                        <a:rPr lang="en-ZA" sz="1350" dirty="0">
                          <a:effectLst/>
                        </a:rPr>
                        <a:t> by Ms M </a:t>
                      </a:r>
                      <a:r>
                        <a:rPr lang="en-ZA" sz="1350" dirty="0" err="1">
                          <a:effectLst/>
                        </a:rPr>
                        <a:t>Notley</a:t>
                      </a:r>
                      <a:r>
                        <a:rPr lang="en-ZA" sz="1350" dirty="0">
                          <a:effectLst/>
                        </a:rPr>
                        <a:t>	</a:t>
                      </a:r>
                    </a:p>
                    <a:p>
                      <a:pPr marL="342900" lvl="0" indent="-342900" algn="just">
                        <a:lnSpc>
                          <a:spcPct val="150000"/>
                        </a:lnSpc>
                        <a:spcAft>
                          <a:spcPts val="0"/>
                        </a:spcAft>
                        <a:buFont typeface="Symbol" panose="05050102010706020507" pitchFamily="18" charset="2"/>
                        <a:buChar char=""/>
                      </a:pPr>
                      <a:r>
                        <a:rPr lang="en-ZA" sz="1350" dirty="0">
                          <a:effectLst/>
                        </a:rPr>
                        <a:t>Special power of attorney over bank accounts	</a:t>
                      </a:r>
                    </a:p>
                    <a:p>
                      <a:pPr marL="342900" lvl="0" indent="-342900" algn="just">
                        <a:lnSpc>
                          <a:spcPct val="150000"/>
                        </a:lnSpc>
                        <a:spcAft>
                          <a:spcPts val="0"/>
                        </a:spcAft>
                        <a:buFont typeface="Symbol" panose="05050102010706020507" pitchFamily="18" charset="2"/>
                        <a:buChar char=""/>
                      </a:pPr>
                      <a:r>
                        <a:rPr lang="en-ZA" sz="1350" dirty="0">
                          <a:effectLst/>
                        </a:rPr>
                        <a:t>Pledge of all shares in </a:t>
                      </a:r>
                      <a:r>
                        <a:rPr lang="en-ZA" sz="1350" dirty="0" err="1">
                          <a:effectLst/>
                        </a:rPr>
                        <a:t>Retmil</a:t>
                      </a:r>
                      <a:r>
                        <a:rPr lang="en-ZA" sz="1350" dirty="0">
                          <a:effectLst/>
                        </a:rPr>
                        <a:t> in favour of </a:t>
                      </a:r>
                      <a:r>
                        <a:rPr lang="en-ZA" sz="1350" dirty="0" err="1">
                          <a:effectLst/>
                        </a:rPr>
                        <a:t>sefa</a:t>
                      </a:r>
                      <a:r>
                        <a:rPr lang="en-ZA" sz="1350" dirty="0">
                          <a:effectLst/>
                        </a:rPr>
                        <a:t>	</a:t>
                      </a:r>
                    </a:p>
                    <a:p>
                      <a:pPr marL="342900" lvl="0" indent="-342900" algn="just">
                        <a:lnSpc>
                          <a:spcPct val="150000"/>
                        </a:lnSpc>
                        <a:spcAft>
                          <a:spcPts val="0"/>
                        </a:spcAft>
                        <a:buFont typeface="Symbol" panose="05050102010706020507" pitchFamily="18" charset="2"/>
                        <a:buChar char=""/>
                      </a:pPr>
                      <a:r>
                        <a:rPr lang="en-ZA" sz="1350" dirty="0">
                          <a:effectLst/>
                        </a:rPr>
                        <a:t>Cession of </a:t>
                      </a:r>
                      <a:r>
                        <a:rPr lang="en-ZA" sz="1350" dirty="0" err="1">
                          <a:effectLst/>
                        </a:rPr>
                        <a:t>sefa</a:t>
                      </a:r>
                      <a:r>
                        <a:rPr lang="en-ZA" sz="1350" dirty="0">
                          <a:effectLst/>
                        </a:rPr>
                        <a:t> funded book debts of </a:t>
                      </a:r>
                      <a:r>
                        <a:rPr lang="en-ZA" sz="1350" dirty="0" err="1">
                          <a:effectLst/>
                        </a:rPr>
                        <a:t>Retmil</a:t>
                      </a:r>
                      <a:r>
                        <a:rPr lang="en-ZA" sz="1350" dirty="0">
                          <a:effectLst/>
                        </a:rPr>
                        <a:t> in favour of </a:t>
                      </a:r>
                      <a:r>
                        <a:rPr lang="en-ZA" sz="1350" dirty="0" err="1">
                          <a:effectLst/>
                        </a:rPr>
                        <a:t>sefa</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306904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pPr algn="ctr"/>
            <a:r>
              <a:rPr lang="en-ZA" b="1" dirty="0" err="1"/>
              <a:t>Retmil</a:t>
            </a:r>
            <a:r>
              <a:rPr lang="en-ZA" b="1" dirty="0"/>
              <a:t> Financial Services (Pty) Ltd</a:t>
            </a:r>
            <a:r>
              <a:rPr lang="en-US" b="1" dirty="0"/>
              <a:t/>
            </a:r>
            <a:br>
              <a:rPr lang="en-US" b="1" dirty="0"/>
            </a:br>
            <a:r>
              <a:rPr lang="en-ZA" dirty="0"/>
              <a:t>Retail Financial Intermediary “RFI”</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18</a:t>
            </a:fld>
            <a:endParaRPr lang="en-US" dirty="0"/>
          </a:p>
        </p:txBody>
      </p:sp>
      <p:sp>
        <p:nvSpPr>
          <p:cNvPr id="7" name="TextBox 6"/>
          <p:cNvSpPr txBox="1"/>
          <p:nvPr/>
        </p:nvSpPr>
        <p:spPr>
          <a:xfrm>
            <a:off x="458694" y="1146076"/>
            <a:ext cx="8226612" cy="369332"/>
          </a:xfrm>
          <a:prstGeom prst="rect">
            <a:avLst/>
          </a:prstGeom>
          <a:noFill/>
        </p:spPr>
        <p:txBody>
          <a:bodyPr wrap="square" rtlCol="0">
            <a:spAutoFit/>
          </a:bodyPr>
          <a:lstStyle/>
          <a:p>
            <a:pPr lvl="0"/>
            <a:r>
              <a:rPr lang="en-ZA" b="1" dirty="0"/>
              <a:t>TRANSACTION SUMMARY</a:t>
            </a:r>
            <a:r>
              <a:rPr lang="en-ZA"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1870149531"/>
              </p:ext>
            </p:extLst>
          </p:nvPr>
        </p:nvGraphicFramePr>
        <p:xfrm>
          <a:off x="458694" y="1600836"/>
          <a:ext cx="7567706" cy="5120640"/>
        </p:xfrm>
        <a:graphic>
          <a:graphicData uri="http://schemas.openxmlformats.org/drawingml/2006/table">
            <a:tbl>
              <a:tblPr firstRow="1" firstCol="1" lastRow="1" lastCol="1" bandRow="1" bandCol="1">
                <a:tableStyleId>{2D5ABB26-0587-4C30-8999-92F81FD0307C}</a:tableStyleId>
              </a:tblPr>
              <a:tblGrid>
                <a:gridCol w="1634770">
                  <a:extLst>
                    <a:ext uri="{9D8B030D-6E8A-4147-A177-3AD203B41FA5}">
                      <a16:colId xmlns:a16="http://schemas.microsoft.com/office/drawing/2014/main" xmlns="" val="20000"/>
                    </a:ext>
                  </a:extLst>
                </a:gridCol>
                <a:gridCol w="5932936">
                  <a:extLst>
                    <a:ext uri="{9D8B030D-6E8A-4147-A177-3AD203B41FA5}">
                      <a16:colId xmlns:a16="http://schemas.microsoft.com/office/drawing/2014/main" xmlns="" val="20001"/>
                    </a:ext>
                  </a:extLst>
                </a:gridCol>
              </a:tblGrid>
              <a:tr h="0">
                <a:tc gridSpan="2">
                  <a:txBody>
                    <a:bodyPr/>
                    <a:lstStyle/>
                    <a:p>
                      <a:pPr algn="just">
                        <a:lnSpc>
                          <a:spcPct val="150000"/>
                        </a:lnSpc>
                        <a:spcAft>
                          <a:spcPts val="0"/>
                        </a:spcAft>
                      </a:pPr>
                      <a:r>
                        <a:rPr lang="en-ZA" sz="1400" dirty="0">
                          <a:effectLst/>
                        </a:rPr>
                        <a:t>Loan Agreement Terms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ZA"/>
                    </a:p>
                  </a:txBody>
                  <a:tcPr/>
                </a:tc>
                <a:extLst>
                  <a:ext uri="{0D108BD9-81ED-4DB2-BD59-A6C34878D82A}">
                    <a16:rowId xmlns:a16="http://schemas.microsoft.com/office/drawing/2014/main" xmlns="" val="10000"/>
                  </a:ext>
                </a:extLst>
              </a:tr>
              <a:tr h="215900">
                <a:tc>
                  <a:txBody>
                    <a:bodyPr/>
                    <a:lstStyle/>
                    <a:p>
                      <a:pPr algn="just">
                        <a:lnSpc>
                          <a:spcPct val="150000"/>
                        </a:lnSpc>
                        <a:spcAft>
                          <a:spcPts val="0"/>
                        </a:spcAft>
                      </a:pPr>
                      <a:r>
                        <a:rPr lang="en-ZA" sz="1400">
                          <a:effectLst/>
                        </a:rPr>
                        <a:t>Lending Methodology</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n-ZA" sz="1400">
                          <a:effectLst/>
                        </a:rPr>
                        <a:t>Individual - SME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215900">
                <a:tc>
                  <a:txBody>
                    <a:bodyPr/>
                    <a:lstStyle/>
                    <a:p>
                      <a:pPr algn="just">
                        <a:lnSpc>
                          <a:spcPct val="150000"/>
                        </a:lnSpc>
                        <a:spcAft>
                          <a:spcPts val="0"/>
                        </a:spcAft>
                      </a:pPr>
                      <a:r>
                        <a:rPr lang="en-ZA" sz="1400" dirty="0">
                          <a:effectLst/>
                        </a:rPr>
                        <a:t>Head Office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n-GB" sz="1400" dirty="0">
                          <a:effectLst/>
                        </a:rPr>
                        <a:t>36 </a:t>
                      </a:r>
                      <a:r>
                        <a:rPr lang="en-GB" sz="1400" dirty="0" err="1">
                          <a:effectLst/>
                        </a:rPr>
                        <a:t>Kellner</a:t>
                      </a:r>
                      <a:r>
                        <a:rPr lang="en-GB" sz="1400" dirty="0">
                          <a:effectLst/>
                        </a:rPr>
                        <a:t> Street</a:t>
                      </a:r>
                      <a:endParaRPr lang="en-ZA" sz="1400" dirty="0">
                        <a:effectLst/>
                      </a:endParaRPr>
                    </a:p>
                    <a:p>
                      <a:pPr algn="just">
                        <a:lnSpc>
                          <a:spcPct val="150000"/>
                        </a:lnSpc>
                        <a:spcAft>
                          <a:spcPts val="0"/>
                        </a:spcAft>
                      </a:pPr>
                      <a:r>
                        <a:rPr lang="en-GB" sz="1400" dirty="0" err="1">
                          <a:effectLst/>
                        </a:rPr>
                        <a:t>Westdene</a:t>
                      </a:r>
                      <a:endParaRPr lang="en-ZA" sz="1400" dirty="0">
                        <a:effectLst/>
                      </a:endParaRPr>
                    </a:p>
                    <a:p>
                      <a:pPr algn="just">
                        <a:lnSpc>
                          <a:spcPct val="150000"/>
                        </a:lnSpc>
                        <a:spcAft>
                          <a:spcPts val="0"/>
                        </a:spcAft>
                      </a:pPr>
                      <a:r>
                        <a:rPr lang="en-GB" sz="1400" dirty="0">
                          <a:effectLst/>
                        </a:rPr>
                        <a:t>Bloemfontein</a:t>
                      </a:r>
                      <a:endParaRPr lang="en-ZA" sz="1400" dirty="0">
                        <a:effectLst/>
                      </a:endParaRPr>
                    </a:p>
                    <a:p>
                      <a:pPr algn="just">
                        <a:lnSpc>
                          <a:spcPct val="150000"/>
                        </a:lnSpc>
                        <a:spcAft>
                          <a:spcPts val="0"/>
                        </a:spcAft>
                      </a:pPr>
                      <a:r>
                        <a:rPr lang="en-GB" sz="1400" dirty="0">
                          <a:effectLst/>
                        </a:rPr>
                        <a:t>9301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215900">
                <a:tc>
                  <a:txBody>
                    <a:bodyPr/>
                    <a:lstStyle/>
                    <a:p>
                      <a:pPr algn="just">
                        <a:lnSpc>
                          <a:spcPct val="150000"/>
                        </a:lnSpc>
                        <a:spcAft>
                          <a:spcPts val="0"/>
                        </a:spcAft>
                      </a:pPr>
                      <a:r>
                        <a:rPr lang="en-ZA" sz="1400">
                          <a:effectLst/>
                        </a:rPr>
                        <a:t>Purpose of facility</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n-ZA" sz="1400">
                          <a:effectLst/>
                        </a:rPr>
                        <a:t>On-lending</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215900">
                <a:tc>
                  <a:txBody>
                    <a:bodyPr/>
                    <a:lstStyle/>
                    <a:p>
                      <a:pPr marL="12700" indent="-12700" algn="just">
                        <a:lnSpc>
                          <a:spcPct val="150000"/>
                        </a:lnSpc>
                        <a:spcAft>
                          <a:spcPts val="0"/>
                        </a:spcAft>
                      </a:pPr>
                      <a:r>
                        <a:rPr lang="en-ZA" sz="1400">
                          <a:effectLst/>
                        </a:rPr>
                        <a:t>Repayment terms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400" dirty="0">
                          <a:effectLst/>
                        </a:rPr>
                        <a:t>The settlement of R45 million owed by </a:t>
                      </a:r>
                      <a:r>
                        <a:rPr lang="en-US" sz="1400" dirty="0" err="1">
                          <a:effectLst/>
                        </a:rPr>
                        <a:t>Retmil</a:t>
                      </a:r>
                      <a:r>
                        <a:rPr lang="en-US" sz="1400" dirty="0">
                          <a:effectLst/>
                        </a:rPr>
                        <a:t> to </a:t>
                      </a:r>
                      <a:r>
                        <a:rPr lang="en-US" sz="1400" dirty="0" err="1">
                          <a:effectLst/>
                        </a:rPr>
                        <a:t>sefa</a:t>
                      </a:r>
                      <a:r>
                        <a:rPr lang="en-US" sz="1400" dirty="0">
                          <a:effectLst/>
                        </a:rPr>
                        <a:t> as at July 2016 is repayable as follows:</a:t>
                      </a:r>
                      <a:endParaRPr lang="en-ZA" sz="1400" dirty="0">
                        <a:effectLst/>
                      </a:endParaRPr>
                    </a:p>
                    <a:p>
                      <a:pPr marL="342900" lvl="0" indent="-342900" algn="just">
                        <a:lnSpc>
                          <a:spcPct val="150000"/>
                        </a:lnSpc>
                        <a:spcAft>
                          <a:spcPts val="0"/>
                        </a:spcAft>
                        <a:buFont typeface="Symbol" panose="05050102010706020507" pitchFamily="18" charset="2"/>
                        <a:buChar char=""/>
                      </a:pPr>
                      <a:r>
                        <a:rPr lang="en-US" sz="1400" dirty="0">
                          <a:effectLst/>
                        </a:rPr>
                        <a:t>The R45 million calculated at prime rate less 2% with effect from 28 July 2016;</a:t>
                      </a:r>
                      <a:endParaRPr lang="en-ZA" sz="1400" dirty="0">
                        <a:effectLst/>
                      </a:endParaRPr>
                    </a:p>
                    <a:p>
                      <a:pPr marL="342900" lvl="0" indent="-342900" algn="just">
                        <a:lnSpc>
                          <a:spcPct val="150000"/>
                        </a:lnSpc>
                        <a:spcAft>
                          <a:spcPts val="0"/>
                        </a:spcAft>
                        <a:buFont typeface="Symbol" panose="05050102010706020507" pitchFamily="18" charset="2"/>
                        <a:buChar char=""/>
                      </a:pPr>
                      <a:r>
                        <a:rPr lang="en-US" sz="1400" dirty="0">
                          <a:effectLst/>
                        </a:rPr>
                        <a:t>Six months installment in the amount of R500,000.00 per month with effect from 1 September 2016; and</a:t>
                      </a:r>
                      <a:endParaRPr lang="en-ZA" sz="1400" dirty="0">
                        <a:effectLst/>
                      </a:endParaRPr>
                    </a:p>
                    <a:p>
                      <a:pPr marL="342900" lvl="0" indent="-342900" algn="just">
                        <a:lnSpc>
                          <a:spcPct val="150000"/>
                        </a:lnSpc>
                        <a:spcAft>
                          <a:spcPts val="0"/>
                        </a:spcAft>
                        <a:buFont typeface="Symbol" panose="05050102010706020507" pitchFamily="18" charset="2"/>
                        <a:buChar char=""/>
                      </a:pPr>
                      <a:r>
                        <a:rPr lang="en-US" sz="1400" dirty="0">
                          <a:effectLst/>
                        </a:rPr>
                        <a:t>Then the outstanding balance shall be paid in monthly instalments of R250k capital plus interest from the 1 March 2017.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043099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pPr algn="ctr"/>
            <a:r>
              <a:rPr lang="en-ZA" b="1" dirty="0" err="1"/>
              <a:t>Retmil</a:t>
            </a:r>
            <a:r>
              <a:rPr lang="en-ZA" b="1" dirty="0"/>
              <a:t> Financial Services (Pty) Ltd</a:t>
            </a:r>
            <a:r>
              <a:rPr lang="en-US" b="1" dirty="0"/>
              <a:t/>
            </a:r>
            <a:br>
              <a:rPr lang="en-US" b="1" dirty="0"/>
            </a:br>
            <a:r>
              <a:rPr lang="en-ZA" dirty="0"/>
              <a:t>Retail Financial Intermediary “RFI”</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19</a:t>
            </a:fld>
            <a:endParaRPr lang="en-US" dirty="0"/>
          </a:p>
        </p:txBody>
      </p:sp>
      <p:sp>
        <p:nvSpPr>
          <p:cNvPr id="7" name="TextBox 6"/>
          <p:cNvSpPr txBox="1"/>
          <p:nvPr/>
        </p:nvSpPr>
        <p:spPr>
          <a:xfrm>
            <a:off x="211540" y="860800"/>
            <a:ext cx="8412351" cy="6355586"/>
          </a:xfrm>
          <a:prstGeom prst="rect">
            <a:avLst/>
          </a:prstGeom>
          <a:noFill/>
        </p:spPr>
        <p:txBody>
          <a:bodyPr wrap="square" rtlCol="0">
            <a:spAutoFit/>
          </a:bodyPr>
          <a:lstStyle/>
          <a:p>
            <a:pPr algn="just"/>
            <a:r>
              <a:rPr lang="en-ZA" sz="1600" dirty="0"/>
              <a:t> </a:t>
            </a:r>
          </a:p>
          <a:p>
            <a:pPr lvl="0" algn="just"/>
            <a:r>
              <a:rPr lang="en-GB" sz="1600" b="1" dirty="0" smtClean="0"/>
              <a:t>PURPOSE</a:t>
            </a:r>
          </a:p>
          <a:p>
            <a:pPr lvl="0" algn="just"/>
            <a:endParaRPr lang="en-ZA" sz="1000" dirty="0"/>
          </a:p>
          <a:p>
            <a:pPr algn="just"/>
            <a:r>
              <a:rPr lang="en-ZA" sz="1600" dirty="0"/>
              <a:t>To provide the committee with an update on the </a:t>
            </a:r>
            <a:r>
              <a:rPr lang="en-ZA" sz="1600" dirty="0" err="1"/>
              <a:t>Retmil</a:t>
            </a:r>
            <a:r>
              <a:rPr lang="en-ZA" sz="1600" dirty="0"/>
              <a:t> Financial Services (Pty) Ltd (</a:t>
            </a:r>
            <a:r>
              <a:rPr lang="en-ZA" sz="1600" dirty="0" err="1"/>
              <a:t>Retmil</a:t>
            </a:r>
            <a:r>
              <a:rPr lang="en-ZA" sz="1600" dirty="0"/>
              <a:t>)</a:t>
            </a:r>
            <a:r>
              <a:rPr lang="en-US" sz="1600" dirty="0"/>
              <a:t>. </a:t>
            </a:r>
            <a:endParaRPr lang="en-ZA" sz="1600" dirty="0"/>
          </a:p>
          <a:p>
            <a:pPr algn="just"/>
            <a:r>
              <a:rPr lang="en-US" sz="1600" dirty="0"/>
              <a:t> </a:t>
            </a:r>
            <a:endParaRPr lang="en-ZA" sz="1600" dirty="0"/>
          </a:p>
          <a:p>
            <a:pPr lvl="0" algn="just"/>
            <a:r>
              <a:rPr lang="en-GB" sz="1600" b="1" cap="all" dirty="0"/>
              <a:t>Background</a:t>
            </a:r>
            <a:r>
              <a:rPr lang="en-GB" sz="1600" b="1" dirty="0"/>
              <a:t> </a:t>
            </a:r>
            <a:endParaRPr lang="en-ZA" sz="1600" dirty="0"/>
          </a:p>
          <a:p>
            <a:pPr algn="just"/>
            <a:endParaRPr lang="en-ZA" sz="1600" dirty="0"/>
          </a:p>
          <a:p>
            <a:pPr algn="just"/>
            <a:r>
              <a:rPr lang="en-US" sz="1600" dirty="0" err="1" smtClean="0"/>
              <a:t>Retmil</a:t>
            </a:r>
            <a:r>
              <a:rPr lang="en-US" sz="1600" dirty="0" smtClean="0"/>
              <a:t> </a:t>
            </a:r>
            <a:r>
              <a:rPr lang="en-US" sz="1600" dirty="0"/>
              <a:t>has been a </a:t>
            </a:r>
            <a:r>
              <a:rPr lang="en-US" sz="1600" b="1" dirty="0" err="1"/>
              <a:t>sefa</a:t>
            </a:r>
            <a:r>
              <a:rPr lang="en-US" sz="1600" b="1" dirty="0"/>
              <a:t> client</a:t>
            </a:r>
            <a:r>
              <a:rPr lang="en-US" sz="1600" dirty="0"/>
              <a:t> since 2004 and focuses on providing access to funding to SMEs in the Free State Province. Loan products are asset finance, property loans, equity finance and working capital loans. Services offered include viability studies, management buy-outs, B-BBEE Buy-ins, mentorship business plans, UIF, Financial Statements etc. </a:t>
            </a:r>
            <a:r>
              <a:rPr lang="en-US" sz="1600" dirty="0" err="1"/>
              <a:t>Retmil</a:t>
            </a:r>
            <a:r>
              <a:rPr lang="en-US" sz="1600" dirty="0"/>
              <a:t> has fully drawn up on its facilities</a:t>
            </a:r>
            <a:r>
              <a:rPr lang="en-US" sz="1600" dirty="0" smtClean="0"/>
              <a:t>.</a:t>
            </a:r>
          </a:p>
          <a:p>
            <a:pPr algn="just"/>
            <a:endParaRPr lang="en-US" sz="1600" dirty="0"/>
          </a:p>
          <a:p>
            <a:pPr lvl="0" algn="just"/>
            <a:r>
              <a:rPr lang="en-US" sz="1600" b="1" cap="all" dirty="0"/>
              <a:t>SEQUENCE OF </a:t>
            </a:r>
            <a:r>
              <a:rPr lang="en-US" sz="1600" b="1" cap="all" dirty="0" smtClean="0"/>
              <a:t>EVENTS</a:t>
            </a:r>
          </a:p>
          <a:p>
            <a:pPr lvl="0" algn="just"/>
            <a:endParaRPr lang="en-US" sz="800" b="1" cap="all" dirty="0"/>
          </a:p>
          <a:p>
            <a:pPr lvl="0" algn="just"/>
            <a:endParaRPr lang="en-ZA" sz="100" dirty="0"/>
          </a:p>
          <a:p>
            <a:pPr lvl="0" algn="just"/>
            <a:r>
              <a:rPr lang="en-ZA" sz="1600" dirty="0"/>
              <a:t>From November 2004 to January 2009, </a:t>
            </a:r>
            <a:r>
              <a:rPr lang="en-ZA" sz="1600" dirty="0" err="1"/>
              <a:t>Khula</a:t>
            </a:r>
            <a:r>
              <a:rPr lang="en-ZA" sz="1600" dirty="0"/>
              <a:t> Enterprise Finance Ltd approved, to </a:t>
            </a:r>
            <a:r>
              <a:rPr lang="en-ZA" sz="1600" dirty="0" err="1"/>
              <a:t>Retmil</a:t>
            </a:r>
            <a:r>
              <a:rPr lang="en-ZA" sz="1600" dirty="0"/>
              <a:t>, a total of R69 000 000.00 in business loans and R1 4000 000 in seed loans (grants</a:t>
            </a:r>
            <a:r>
              <a:rPr lang="en-ZA" sz="1600" dirty="0" smtClean="0"/>
              <a:t>).</a:t>
            </a:r>
          </a:p>
          <a:p>
            <a:pPr lvl="0" algn="just"/>
            <a:endParaRPr lang="en-ZA" sz="800" dirty="0"/>
          </a:p>
          <a:p>
            <a:pPr lvl="0" algn="just"/>
            <a:r>
              <a:rPr lang="en-ZA" sz="1600" dirty="0"/>
              <a:t>In April 2011, the business loans were consolidated to one facility with a value of R41 575 194.32 repayable over 84 months. </a:t>
            </a:r>
          </a:p>
          <a:p>
            <a:pPr lvl="0" algn="just"/>
            <a:r>
              <a:rPr lang="en-ZA" sz="1600" dirty="0"/>
              <a:t>Subsequent to that, in August 2012 </a:t>
            </a:r>
            <a:r>
              <a:rPr lang="en-ZA" sz="1600" b="1" dirty="0"/>
              <a:t>sefa </a:t>
            </a:r>
            <a:r>
              <a:rPr lang="en-ZA" sz="1600" dirty="0"/>
              <a:t>approved an</a:t>
            </a:r>
            <a:r>
              <a:rPr lang="en-ZA" sz="1600" b="1" dirty="0"/>
              <a:t> </a:t>
            </a:r>
            <a:r>
              <a:rPr lang="en-ZA" sz="1600" dirty="0"/>
              <a:t>additional business loan of R30 000 000.00. </a:t>
            </a:r>
          </a:p>
          <a:p>
            <a:pPr lvl="0" algn="just"/>
            <a:endParaRPr lang="en-ZA" sz="1600" dirty="0"/>
          </a:p>
          <a:p>
            <a:pPr lvl="0" algn="just"/>
            <a:r>
              <a:rPr lang="en-US" sz="1600" dirty="0"/>
              <a:t>In July 2016, when </a:t>
            </a:r>
            <a:r>
              <a:rPr lang="en-US" sz="1600" dirty="0" err="1"/>
              <a:t>Retmil</a:t>
            </a:r>
            <a:r>
              <a:rPr lang="en-US" sz="1600" dirty="0"/>
              <a:t> was handed over to Legal for judgement with the </a:t>
            </a:r>
            <a:r>
              <a:rPr lang="en-ZA" sz="1600" dirty="0"/>
              <a:t>total exposure of R46 364 273,90. </a:t>
            </a:r>
            <a:r>
              <a:rPr lang="en-US" sz="1600" dirty="0"/>
              <a:t>        </a:t>
            </a:r>
            <a:endParaRPr lang="en-ZA" sz="1600" dirty="0"/>
          </a:p>
          <a:p>
            <a:pPr algn="just"/>
            <a:r>
              <a:rPr lang="en-US" sz="1600" dirty="0"/>
              <a:t> </a:t>
            </a:r>
            <a:endParaRPr lang="en-ZA" sz="1600" dirty="0"/>
          </a:p>
          <a:p>
            <a:pPr algn="just"/>
            <a:endParaRPr lang="en-ZA" dirty="0"/>
          </a:p>
          <a:p>
            <a:pPr algn="just"/>
            <a:r>
              <a:rPr lang="en-US" dirty="0"/>
              <a:t> </a:t>
            </a:r>
            <a:endParaRPr lang="en-ZA" dirty="0"/>
          </a:p>
        </p:txBody>
      </p:sp>
    </p:spTree>
    <p:extLst>
      <p:ext uri="{BB962C8B-B14F-4D97-AF65-F5344CB8AC3E}">
        <p14:creationId xmlns:p14="http://schemas.microsoft.com/office/powerpoint/2010/main" xmlns="" val="3430575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112" y="1709738"/>
            <a:ext cx="8178918" cy="2852737"/>
          </a:xfrm>
        </p:spPr>
        <p:txBody>
          <a:bodyPr/>
          <a:lstStyle/>
          <a:p>
            <a:r>
              <a:rPr lang="en-ZA" dirty="0" smtClean="0">
                <a:latin typeface="Gill Sans MT" panose="020B0502020104020203" pitchFamily="34" charset="0"/>
              </a:rPr>
              <a:t>Direct Lending</a:t>
            </a:r>
            <a:endParaRPr lang="en-ZA" dirty="0">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fld id="{8AACF080-9DDD-4989-B070-1CBD42B065C6}" type="slidenum">
              <a:rPr lang="en-ZA" smtClean="0"/>
              <a:pPr/>
              <a:t>2</a:t>
            </a:fld>
            <a:endParaRPr lang="en-ZA" dirty="0"/>
          </a:p>
        </p:txBody>
      </p:sp>
      <p:sp>
        <p:nvSpPr>
          <p:cNvPr id="6" name="Text Placeholder 2"/>
          <p:cNvSpPr>
            <a:spLocks noGrp="1"/>
          </p:cNvSpPr>
          <p:nvPr>
            <p:ph type="body" idx="1"/>
          </p:nvPr>
        </p:nvSpPr>
        <p:spPr>
          <a:xfrm>
            <a:off x="542000" y="4589463"/>
            <a:ext cx="7886700" cy="1500187"/>
          </a:xfrm>
        </p:spPr>
        <p:txBody>
          <a:bodyPr/>
          <a:lstStyle/>
          <a:p>
            <a:pPr algn="ctr"/>
            <a:r>
              <a:rPr lang="en-ZA" b="1" dirty="0" err="1" smtClean="0">
                <a:latin typeface="Gill Sans MT" panose="020B0502020104020203" pitchFamily="34" charset="0"/>
              </a:rPr>
              <a:t>Mampotla</a:t>
            </a:r>
            <a:r>
              <a:rPr lang="en-ZA" b="1" dirty="0" smtClean="0">
                <a:latin typeface="Gill Sans MT" panose="020B0502020104020203" pitchFamily="34" charset="0"/>
              </a:rPr>
              <a:t> Trading Enterprise cc – App. 5919</a:t>
            </a:r>
          </a:p>
          <a:p>
            <a:endParaRPr lang="en-ZA" dirty="0">
              <a:latin typeface="Gill Sans MT" panose="020B0502020104020203" pitchFamily="34" charset="0"/>
            </a:endParaRPr>
          </a:p>
        </p:txBody>
      </p:sp>
    </p:spTree>
    <p:extLst>
      <p:ext uri="{BB962C8B-B14F-4D97-AF65-F5344CB8AC3E}">
        <p14:creationId xmlns:p14="http://schemas.microsoft.com/office/powerpoint/2010/main" xmlns="" val="1637978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pPr algn="ctr"/>
            <a:r>
              <a:rPr lang="en-ZA" b="1" dirty="0" err="1"/>
              <a:t>Retmil</a:t>
            </a:r>
            <a:r>
              <a:rPr lang="en-ZA" b="1" dirty="0"/>
              <a:t> Financial Services (Pty) Ltd</a:t>
            </a:r>
            <a:r>
              <a:rPr lang="en-US" b="1" dirty="0"/>
              <a:t/>
            </a:r>
            <a:br>
              <a:rPr lang="en-US" b="1" dirty="0"/>
            </a:br>
            <a:r>
              <a:rPr lang="en-ZA" dirty="0"/>
              <a:t>Retail Financial Intermediary “RFI”</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20</a:t>
            </a:fld>
            <a:endParaRPr lang="en-US" dirty="0"/>
          </a:p>
        </p:txBody>
      </p:sp>
      <p:sp>
        <p:nvSpPr>
          <p:cNvPr id="7" name="TextBox 6"/>
          <p:cNvSpPr txBox="1"/>
          <p:nvPr/>
        </p:nvSpPr>
        <p:spPr>
          <a:xfrm>
            <a:off x="288738" y="981074"/>
            <a:ext cx="8226612" cy="5632311"/>
          </a:xfrm>
          <a:prstGeom prst="rect">
            <a:avLst/>
          </a:prstGeom>
          <a:noFill/>
        </p:spPr>
        <p:txBody>
          <a:bodyPr wrap="square" rtlCol="0">
            <a:spAutoFit/>
          </a:bodyPr>
          <a:lstStyle/>
          <a:p>
            <a:pPr algn="just"/>
            <a:r>
              <a:rPr lang="en-ZA" dirty="0"/>
              <a:t> </a:t>
            </a:r>
          </a:p>
          <a:p>
            <a:pPr lvl="0" algn="just"/>
            <a:r>
              <a:rPr lang="en-US" dirty="0"/>
              <a:t>On 28 July 2016, the High Court of SA ordered a Deed of Settlement between </a:t>
            </a:r>
            <a:r>
              <a:rPr lang="en-US" b="1" dirty="0" err="1"/>
              <a:t>sefa</a:t>
            </a:r>
            <a:r>
              <a:rPr lang="en-US" dirty="0"/>
              <a:t> and </a:t>
            </a:r>
            <a:r>
              <a:rPr lang="en-US" dirty="0" err="1"/>
              <a:t>Retmil</a:t>
            </a:r>
            <a:r>
              <a:rPr lang="en-US" dirty="0"/>
              <a:t>. The settlement of R45 million owed by </a:t>
            </a:r>
            <a:r>
              <a:rPr lang="en-US" dirty="0" err="1"/>
              <a:t>Retmil</a:t>
            </a:r>
            <a:r>
              <a:rPr lang="en-US" dirty="0"/>
              <a:t> to </a:t>
            </a:r>
            <a:r>
              <a:rPr lang="en-US" b="1" dirty="0" err="1"/>
              <a:t>sefa</a:t>
            </a:r>
            <a:r>
              <a:rPr lang="en-US" b="1" dirty="0"/>
              <a:t> </a:t>
            </a:r>
            <a:r>
              <a:rPr lang="en-US" dirty="0"/>
              <a:t>as at of June 2016 is repayable as follows</a:t>
            </a:r>
            <a:r>
              <a:rPr lang="en-US" dirty="0" smtClean="0"/>
              <a:t>:</a:t>
            </a:r>
          </a:p>
          <a:p>
            <a:pPr lvl="0" algn="just"/>
            <a:endParaRPr lang="en-ZA" dirty="0"/>
          </a:p>
          <a:p>
            <a:pPr marL="285750" lvl="0" indent="-285750" algn="just">
              <a:buFont typeface="Arial" panose="020B0604020202020204" pitchFamily="34" charset="0"/>
              <a:buChar char="•"/>
            </a:pPr>
            <a:r>
              <a:rPr lang="en-US" dirty="0"/>
              <a:t>The R45 million calculated at prime rate less 2% with effect from 28 July 2016;</a:t>
            </a:r>
            <a:endParaRPr lang="en-ZA" dirty="0"/>
          </a:p>
          <a:p>
            <a:pPr marL="285750" lvl="0" indent="-285750" algn="just">
              <a:buFont typeface="Arial" panose="020B0604020202020204" pitchFamily="34" charset="0"/>
              <a:buChar char="•"/>
            </a:pPr>
            <a:r>
              <a:rPr lang="en-US" dirty="0"/>
              <a:t>Six months installment in the amount of R500 000 per month with effect from 1 September 2016</a:t>
            </a:r>
            <a:r>
              <a:rPr lang="en-US" dirty="0" smtClean="0"/>
              <a:t>;</a:t>
            </a:r>
            <a:endParaRPr lang="en-ZA" dirty="0"/>
          </a:p>
          <a:p>
            <a:pPr marL="285750" lvl="0" indent="-285750" algn="just">
              <a:buFont typeface="Arial" panose="020B0604020202020204" pitchFamily="34" charset="0"/>
              <a:buChar char="•"/>
            </a:pPr>
            <a:r>
              <a:rPr lang="en-US" dirty="0"/>
              <a:t>Then the outstanding balance shall be paid in monthly instalments of R250k capital plus interest from the 1 March 2017; </a:t>
            </a:r>
            <a:endParaRPr lang="en-ZA" dirty="0"/>
          </a:p>
          <a:p>
            <a:pPr marL="285750" lvl="0" indent="-285750" algn="just">
              <a:buFont typeface="Arial" panose="020B0604020202020204" pitchFamily="34" charset="0"/>
              <a:buChar char="•"/>
            </a:pPr>
            <a:r>
              <a:rPr lang="en-US" b="1" dirty="0" err="1"/>
              <a:t>sefa</a:t>
            </a:r>
            <a:r>
              <a:rPr lang="en-US" dirty="0"/>
              <a:t> shall furnish </a:t>
            </a:r>
            <a:r>
              <a:rPr lang="en-US" dirty="0" err="1"/>
              <a:t>Retmil</a:t>
            </a:r>
            <a:r>
              <a:rPr lang="en-US" dirty="0"/>
              <a:t> with monthly statements on or before the 7th of every month</a:t>
            </a:r>
            <a:r>
              <a:rPr lang="en-US" dirty="0" smtClean="0"/>
              <a:t>;</a:t>
            </a:r>
            <a:endParaRPr lang="en-ZA" dirty="0"/>
          </a:p>
          <a:p>
            <a:pPr marL="285750" lvl="0" indent="-285750" algn="just">
              <a:buFont typeface="Arial" panose="020B0604020202020204" pitchFamily="34" charset="0"/>
              <a:buChar char="•"/>
            </a:pPr>
            <a:r>
              <a:rPr lang="en-US" dirty="0" err="1"/>
              <a:t>Retmil</a:t>
            </a:r>
            <a:r>
              <a:rPr lang="en-US" dirty="0"/>
              <a:t> shall furnish </a:t>
            </a:r>
            <a:r>
              <a:rPr lang="en-US" b="1" dirty="0" err="1"/>
              <a:t>sefa</a:t>
            </a:r>
            <a:r>
              <a:rPr lang="en-US" dirty="0"/>
              <a:t> with monthly management accounts and debtors listing starting from 1 September 2016; </a:t>
            </a:r>
            <a:r>
              <a:rPr lang="en-US" dirty="0" smtClean="0"/>
              <a:t>and</a:t>
            </a:r>
            <a:endParaRPr lang="en-ZA" dirty="0"/>
          </a:p>
          <a:p>
            <a:pPr marL="285750" lvl="0" indent="-285750" algn="just">
              <a:buFont typeface="Arial" panose="020B0604020202020204" pitchFamily="34" charset="0"/>
              <a:buChar char="•"/>
            </a:pPr>
            <a:r>
              <a:rPr lang="en-US" dirty="0"/>
              <a:t>Each party </a:t>
            </a:r>
            <a:r>
              <a:rPr lang="en-US" b="1" dirty="0" err="1"/>
              <a:t>sefa</a:t>
            </a:r>
            <a:r>
              <a:rPr lang="en-US" dirty="0"/>
              <a:t> and </a:t>
            </a:r>
            <a:r>
              <a:rPr lang="en-US" dirty="0" err="1"/>
              <a:t>Retmil</a:t>
            </a:r>
            <a:r>
              <a:rPr lang="en-US" dirty="0"/>
              <a:t> to pay its own legal costs</a:t>
            </a:r>
            <a:r>
              <a:rPr lang="en-US" dirty="0" smtClean="0"/>
              <a:t>.</a:t>
            </a:r>
            <a:endParaRPr lang="en-ZA" dirty="0"/>
          </a:p>
          <a:p>
            <a:pPr marL="285750" lvl="0" indent="-285750" algn="just">
              <a:buFont typeface="Arial" panose="020B0604020202020204" pitchFamily="34" charset="0"/>
              <a:buChar char="•"/>
            </a:pPr>
            <a:r>
              <a:rPr lang="en-US" dirty="0"/>
              <a:t>Should </a:t>
            </a:r>
            <a:r>
              <a:rPr lang="en-US" dirty="0" err="1"/>
              <a:t>Retmil</a:t>
            </a:r>
            <a:r>
              <a:rPr lang="en-US" dirty="0"/>
              <a:t> default on its monthly payments and/or any other stipulation herein the Deed of Settlement and fails to do so within 7 working days after having been so notified, </a:t>
            </a:r>
            <a:r>
              <a:rPr lang="en-US" b="1" dirty="0" err="1"/>
              <a:t>sefa</a:t>
            </a:r>
            <a:r>
              <a:rPr lang="en-US" dirty="0"/>
              <a:t> will apart from any other rights it may have, be entitled to consider executing the Deed of Pledge and Cession referred to and the full then outstanding capital amount would become due and payable. </a:t>
            </a:r>
            <a:endParaRPr lang="en-ZA" dirty="0"/>
          </a:p>
        </p:txBody>
      </p:sp>
    </p:spTree>
    <p:extLst>
      <p:ext uri="{BB962C8B-B14F-4D97-AF65-F5344CB8AC3E}">
        <p14:creationId xmlns:p14="http://schemas.microsoft.com/office/powerpoint/2010/main" xmlns="" val="2112618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pPr algn="ctr"/>
            <a:r>
              <a:rPr lang="en-ZA" b="1" dirty="0" err="1"/>
              <a:t>Retmil</a:t>
            </a:r>
            <a:r>
              <a:rPr lang="en-ZA" b="1" dirty="0"/>
              <a:t> Financial Services (Pty) Ltd</a:t>
            </a:r>
            <a:r>
              <a:rPr lang="en-US" b="1" dirty="0"/>
              <a:t/>
            </a:r>
            <a:br>
              <a:rPr lang="en-US" b="1" dirty="0"/>
            </a:br>
            <a:r>
              <a:rPr lang="en-ZA" dirty="0"/>
              <a:t>Retail Financial Intermediary “RFI”</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21</a:t>
            </a:fld>
            <a:endParaRPr lang="en-US" dirty="0"/>
          </a:p>
        </p:txBody>
      </p:sp>
      <p:sp>
        <p:nvSpPr>
          <p:cNvPr id="7" name="TextBox 6"/>
          <p:cNvSpPr txBox="1"/>
          <p:nvPr/>
        </p:nvSpPr>
        <p:spPr>
          <a:xfrm>
            <a:off x="383631" y="1167874"/>
            <a:ext cx="8226612" cy="5539978"/>
          </a:xfrm>
          <a:prstGeom prst="rect">
            <a:avLst/>
          </a:prstGeom>
          <a:noFill/>
        </p:spPr>
        <p:txBody>
          <a:bodyPr wrap="square" rtlCol="0">
            <a:spAutoFit/>
          </a:bodyPr>
          <a:lstStyle/>
          <a:p>
            <a:pPr algn="just"/>
            <a:r>
              <a:rPr lang="en-ZA" sz="1600" dirty="0"/>
              <a:t> </a:t>
            </a:r>
            <a:r>
              <a:rPr lang="en-US" sz="1600" b="1" dirty="0" smtClean="0"/>
              <a:t>February 2016</a:t>
            </a:r>
            <a:endParaRPr lang="en-ZA" sz="1600" b="1" dirty="0" smtClean="0"/>
          </a:p>
          <a:p>
            <a:pPr algn="just"/>
            <a:endParaRPr lang="en-ZA" sz="1600" dirty="0" smtClean="0"/>
          </a:p>
          <a:p>
            <a:pPr algn="just"/>
            <a:r>
              <a:rPr lang="en-ZA" sz="1600" dirty="0" smtClean="0"/>
              <a:t>The </a:t>
            </a:r>
            <a:r>
              <a:rPr lang="en-ZA" sz="1600" dirty="0"/>
              <a:t>application was brought back to Court by </a:t>
            </a:r>
            <a:r>
              <a:rPr lang="en-ZA" sz="1600" dirty="0" err="1"/>
              <a:t>Retmil</a:t>
            </a:r>
            <a:r>
              <a:rPr lang="en-ZA" sz="1600" dirty="0"/>
              <a:t> in February 2016 on the date of the hearing.  </a:t>
            </a:r>
            <a:r>
              <a:rPr lang="en-ZA" sz="1600" dirty="0" err="1"/>
              <a:t>Retmil</a:t>
            </a:r>
            <a:r>
              <a:rPr lang="en-ZA" sz="1600" dirty="0"/>
              <a:t> alleged that they have now perused all documents from </a:t>
            </a:r>
            <a:r>
              <a:rPr lang="en-ZA" sz="1600" b="1" dirty="0" err="1"/>
              <a:t>sefa</a:t>
            </a:r>
            <a:r>
              <a:rPr lang="en-ZA" sz="1600" dirty="0"/>
              <a:t> and have noted that they have not been furnished with all documentation. </a:t>
            </a:r>
            <a:r>
              <a:rPr lang="en-ZA" sz="1600" b="1" dirty="0" err="1"/>
              <a:t>sefa</a:t>
            </a:r>
            <a:r>
              <a:rPr lang="en-ZA" sz="1600" dirty="0"/>
              <a:t> opposed this and argued that this sudden application was tactically designed to delay finalization of the matter. The court ruled in </a:t>
            </a:r>
            <a:r>
              <a:rPr lang="en-ZA" sz="1600" b="1" dirty="0" err="1"/>
              <a:t>sefa</a:t>
            </a:r>
            <a:r>
              <a:rPr lang="en-ZA" sz="1600" b="1" dirty="0"/>
              <a:t> </a:t>
            </a:r>
            <a:r>
              <a:rPr lang="en-ZA" sz="1600" dirty="0"/>
              <a:t>favour and dismissed </a:t>
            </a:r>
            <a:r>
              <a:rPr lang="en-ZA" sz="1600" dirty="0" err="1"/>
              <a:t>Retmil’s</a:t>
            </a:r>
            <a:r>
              <a:rPr lang="en-ZA" sz="1600" dirty="0"/>
              <a:t> application for further documentations</a:t>
            </a:r>
            <a:r>
              <a:rPr lang="en-ZA" sz="1600" dirty="0" smtClean="0"/>
              <a:t>.</a:t>
            </a:r>
          </a:p>
          <a:p>
            <a:pPr algn="just"/>
            <a:endParaRPr lang="en-ZA" sz="1600" dirty="0"/>
          </a:p>
          <a:p>
            <a:pPr algn="just"/>
            <a:r>
              <a:rPr lang="en-ZA" sz="1600" dirty="0" smtClean="0"/>
              <a:t>The </a:t>
            </a:r>
            <a:r>
              <a:rPr lang="en-ZA" sz="1600" dirty="0"/>
              <a:t>court directed the parties as follows</a:t>
            </a:r>
            <a:r>
              <a:rPr lang="en-ZA" sz="1600" dirty="0" smtClean="0"/>
              <a:t>:</a:t>
            </a:r>
          </a:p>
          <a:p>
            <a:pPr algn="just"/>
            <a:endParaRPr lang="en-ZA" sz="1600" dirty="0"/>
          </a:p>
          <a:p>
            <a:pPr marL="285750" lvl="0" indent="-285750" algn="just">
              <a:buFont typeface="Arial" panose="020B0604020202020204" pitchFamily="34" charset="0"/>
              <a:buChar char="•"/>
            </a:pPr>
            <a:r>
              <a:rPr lang="en-ZA" sz="1600" dirty="0" err="1"/>
              <a:t>Retmil</a:t>
            </a:r>
            <a:r>
              <a:rPr lang="en-ZA" sz="1600" dirty="0"/>
              <a:t> to file its answering affidavit on or before 05</a:t>
            </a:r>
            <a:r>
              <a:rPr lang="en-ZA" sz="1600" baseline="30000" dirty="0"/>
              <a:t>th</a:t>
            </a:r>
            <a:r>
              <a:rPr lang="en-ZA" sz="1600" dirty="0"/>
              <a:t> April 2016.</a:t>
            </a:r>
          </a:p>
          <a:p>
            <a:pPr marL="285750" lvl="0" indent="-285750" algn="just">
              <a:buFont typeface="Arial" panose="020B0604020202020204" pitchFamily="34" charset="0"/>
              <a:buChar char="•"/>
            </a:pPr>
            <a:r>
              <a:rPr lang="en-ZA" sz="1600" b="1" dirty="0"/>
              <a:t>sefa </a:t>
            </a:r>
            <a:r>
              <a:rPr lang="en-ZA" sz="1600" dirty="0"/>
              <a:t>to file its replying affidavit (if necessary) within 10 days from the date of receipt of the answering affidavit (already filed and served on </a:t>
            </a:r>
            <a:r>
              <a:rPr lang="en-ZA" sz="1600" dirty="0" err="1"/>
              <a:t>Retmil</a:t>
            </a:r>
            <a:r>
              <a:rPr lang="en-ZA" sz="1600" dirty="0"/>
              <a:t> in on 29 April 2016</a:t>
            </a:r>
            <a:r>
              <a:rPr lang="en-ZA" sz="1600" dirty="0" smtClean="0"/>
              <a:t>).</a:t>
            </a:r>
          </a:p>
          <a:p>
            <a:pPr marL="285750" lvl="0" indent="-285750" algn="just">
              <a:buFont typeface="Arial" panose="020B0604020202020204" pitchFamily="34" charset="0"/>
              <a:buChar char="•"/>
            </a:pPr>
            <a:endParaRPr lang="en-ZA" sz="1600" dirty="0"/>
          </a:p>
          <a:p>
            <a:pPr algn="just"/>
            <a:r>
              <a:rPr lang="en-ZA" sz="1600" dirty="0"/>
              <a:t>The matter was set down for hearing on 29 July 2016 and the Court ordered </a:t>
            </a:r>
            <a:r>
              <a:rPr lang="en-ZA" sz="1600" dirty="0" err="1"/>
              <a:t>Retmil</a:t>
            </a:r>
            <a:r>
              <a:rPr lang="en-ZA" sz="1600" dirty="0"/>
              <a:t> to make   monthly payments of R500k effective from 1 September 2016 for a period of 6 (six) months. Thereafter make monthly payments of R250k capital plus with effect from 1 March 2017 until the outstanding amount of R45 million is paid </a:t>
            </a:r>
            <a:r>
              <a:rPr lang="en-GB" sz="1600" dirty="0"/>
              <a:t>in full. </a:t>
            </a:r>
            <a:r>
              <a:rPr lang="en-GB" sz="1600" dirty="0" err="1"/>
              <a:t>Retmil</a:t>
            </a:r>
            <a:r>
              <a:rPr lang="en-GB" sz="1600" dirty="0"/>
              <a:t> shall furnish </a:t>
            </a:r>
            <a:r>
              <a:rPr lang="en-GB" sz="1600" b="1" dirty="0"/>
              <a:t>sefa</a:t>
            </a:r>
            <a:r>
              <a:rPr lang="en-GB" sz="1600" dirty="0"/>
              <a:t> with monthly management statements as well as a list of </a:t>
            </a:r>
            <a:r>
              <a:rPr lang="en-GB" sz="1600" dirty="0" err="1"/>
              <a:t>Retmil’s</a:t>
            </a:r>
            <a:r>
              <a:rPr lang="en-GB" sz="1600" dirty="0"/>
              <a:t> debtors outstanding, however </a:t>
            </a:r>
            <a:r>
              <a:rPr lang="en-GB" sz="1600" dirty="0" err="1"/>
              <a:t>Retmil</a:t>
            </a:r>
            <a:r>
              <a:rPr lang="en-GB" sz="1600" dirty="0"/>
              <a:t> is failing to furnish its monthly management statements as well as a list of its debtors, but is continuing to make the monthly payments as per the Court Order. </a:t>
            </a:r>
            <a:endParaRPr lang="en-ZA" dirty="0"/>
          </a:p>
          <a:p>
            <a:pPr algn="just"/>
            <a:r>
              <a:rPr lang="en-US" dirty="0"/>
              <a:t> </a:t>
            </a:r>
            <a:endParaRPr lang="en-ZA" dirty="0"/>
          </a:p>
        </p:txBody>
      </p:sp>
    </p:spTree>
    <p:extLst>
      <p:ext uri="{BB962C8B-B14F-4D97-AF65-F5344CB8AC3E}">
        <p14:creationId xmlns:p14="http://schemas.microsoft.com/office/powerpoint/2010/main" xmlns="" val="3470484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pPr algn="ctr"/>
            <a:r>
              <a:rPr lang="en-ZA" b="1" dirty="0" err="1"/>
              <a:t>Retmil</a:t>
            </a:r>
            <a:r>
              <a:rPr lang="en-ZA" b="1" dirty="0"/>
              <a:t> Financial Services (Pty) Ltd</a:t>
            </a:r>
            <a:r>
              <a:rPr lang="en-US" b="1" dirty="0"/>
              <a:t/>
            </a:r>
            <a:br>
              <a:rPr lang="en-US" b="1" dirty="0"/>
            </a:br>
            <a:r>
              <a:rPr lang="en-ZA" dirty="0"/>
              <a:t>Retail Financial Intermediary “RFI”</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22</a:t>
            </a:fld>
            <a:endParaRPr lang="en-US" dirty="0"/>
          </a:p>
        </p:txBody>
      </p:sp>
      <p:sp>
        <p:nvSpPr>
          <p:cNvPr id="7" name="TextBox 6"/>
          <p:cNvSpPr txBox="1"/>
          <p:nvPr/>
        </p:nvSpPr>
        <p:spPr>
          <a:xfrm>
            <a:off x="236282" y="1375624"/>
            <a:ext cx="8226612" cy="5078313"/>
          </a:xfrm>
          <a:prstGeom prst="rect">
            <a:avLst/>
          </a:prstGeom>
          <a:noFill/>
        </p:spPr>
        <p:txBody>
          <a:bodyPr wrap="square" rtlCol="0">
            <a:spAutoFit/>
          </a:bodyPr>
          <a:lstStyle/>
          <a:p>
            <a:pPr algn="just"/>
            <a:r>
              <a:rPr lang="en-ZA" dirty="0"/>
              <a:t> </a:t>
            </a:r>
          </a:p>
          <a:p>
            <a:pPr lvl="0" algn="just"/>
            <a:r>
              <a:rPr lang="en-US" b="1" dirty="0" smtClean="0"/>
              <a:t>28 July 2016</a:t>
            </a:r>
          </a:p>
          <a:p>
            <a:pPr lvl="0" algn="just"/>
            <a:endParaRPr lang="en-ZA" dirty="0"/>
          </a:p>
          <a:p>
            <a:pPr algn="just"/>
            <a:r>
              <a:rPr lang="en-ZA" dirty="0"/>
              <a:t>The Court ordered a R45 000 000 settlement amount with effect from 28 July 2016 whereas within </a:t>
            </a:r>
            <a:r>
              <a:rPr lang="en-ZA" b="1" dirty="0" err="1"/>
              <a:t>sefa</a:t>
            </a:r>
            <a:r>
              <a:rPr lang="en-ZA" dirty="0"/>
              <a:t> books the balance as at 31 July was R46 364 274.</a:t>
            </a:r>
            <a:r>
              <a:rPr lang="en-ZA" b="1" dirty="0"/>
              <a:t> </a:t>
            </a:r>
            <a:r>
              <a:rPr lang="en-ZA" dirty="0"/>
              <a:t>To enable the Finance Division to close the existing accounts and open a new account using Court Order amount, EXCO approved the write-off of R1 364 274 difference in September 2016.</a:t>
            </a:r>
          </a:p>
          <a:p>
            <a:pPr algn="just"/>
            <a:r>
              <a:rPr lang="en-ZA" dirty="0"/>
              <a:t> </a:t>
            </a:r>
          </a:p>
          <a:p>
            <a:pPr algn="just"/>
            <a:r>
              <a:rPr lang="en-US" b="1" dirty="0" smtClean="0"/>
              <a:t>Compliance with Court Order </a:t>
            </a:r>
          </a:p>
          <a:p>
            <a:pPr algn="just"/>
            <a:endParaRPr lang="en-ZA" dirty="0"/>
          </a:p>
          <a:p>
            <a:pPr marL="285750" lvl="0" indent="-285750" algn="just">
              <a:buFont typeface="Arial" panose="020B0604020202020204" pitchFamily="34" charset="0"/>
              <a:buChar char="•"/>
            </a:pPr>
            <a:r>
              <a:rPr lang="en-US" dirty="0"/>
              <a:t>For the first six months, </a:t>
            </a:r>
            <a:r>
              <a:rPr lang="en-US" dirty="0" err="1"/>
              <a:t>Retmil</a:t>
            </a:r>
            <a:r>
              <a:rPr lang="en-US" dirty="0"/>
              <a:t> adhered to the repayment agreement of R500 000 per month</a:t>
            </a:r>
            <a:r>
              <a:rPr lang="en-US" dirty="0" smtClean="0"/>
              <a:t>.</a:t>
            </a:r>
            <a:endParaRPr lang="en-ZA" dirty="0"/>
          </a:p>
          <a:p>
            <a:pPr marL="285750" lvl="0" indent="-285750" algn="just">
              <a:buFont typeface="Arial" panose="020B0604020202020204" pitchFamily="34" charset="0"/>
              <a:buChar char="•"/>
            </a:pPr>
            <a:r>
              <a:rPr lang="en-US" dirty="0" err="1"/>
              <a:t>Retmil</a:t>
            </a:r>
            <a:r>
              <a:rPr lang="en-US" dirty="0"/>
              <a:t> has never </a:t>
            </a:r>
            <a:r>
              <a:rPr lang="en-US" dirty="0" err="1"/>
              <a:t>honoured</a:t>
            </a:r>
            <a:r>
              <a:rPr lang="en-US" dirty="0"/>
              <a:t> the monthly reporting </a:t>
            </a:r>
            <a:endParaRPr lang="en-ZA" dirty="0"/>
          </a:p>
          <a:p>
            <a:pPr marL="285750" lvl="0" indent="-285750" algn="just">
              <a:buFont typeface="Arial" panose="020B0604020202020204" pitchFamily="34" charset="0"/>
              <a:buChar char="•"/>
            </a:pPr>
            <a:r>
              <a:rPr lang="en-US" dirty="0" err="1"/>
              <a:t>Retmil</a:t>
            </a:r>
            <a:r>
              <a:rPr lang="en-US" dirty="0"/>
              <a:t> is in arrears with monthly </a:t>
            </a:r>
            <a:r>
              <a:rPr lang="en-US" dirty="0" smtClean="0"/>
              <a:t>payment</a:t>
            </a:r>
          </a:p>
          <a:p>
            <a:pPr lvl="0" algn="just"/>
            <a:endParaRPr lang="en-ZA" dirty="0"/>
          </a:p>
          <a:p>
            <a:pPr algn="just"/>
            <a:r>
              <a:rPr lang="en-US" dirty="0"/>
              <a:t>Legal has been </a:t>
            </a:r>
            <a:r>
              <a:rPr lang="en-US" dirty="0" smtClean="0"/>
              <a:t>advised by sefa Finance Department </a:t>
            </a:r>
            <a:r>
              <a:rPr lang="en-US" dirty="0"/>
              <a:t>of the </a:t>
            </a:r>
            <a:r>
              <a:rPr lang="en-US" dirty="0" smtClean="0"/>
              <a:t>breach. A letter of default has already been sent to </a:t>
            </a:r>
            <a:r>
              <a:rPr lang="en-US" dirty="0" err="1" smtClean="0"/>
              <a:t>Retmil</a:t>
            </a:r>
            <a:r>
              <a:rPr lang="en-US" dirty="0"/>
              <a:t>. </a:t>
            </a:r>
            <a:endParaRPr lang="en-ZA" dirty="0"/>
          </a:p>
        </p:txBody>
      </p:sp>
    </p:spTree>
    <p:extLst>
      <p:ext uri="{BB962C8B-B14F-4D97-AF65-F5344CB8AC3E}">
        <p14:creationId xmlns:p14="http://schemas.microsoft.com/office/powerpoint/2010/main" xmlns="" val="368763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pPr algn="ctr"/>
            <a:r>
              <a:rPr lang="en-ZA" b="1" dirty="0" err="1"/>
              <a:t>Retmil</a:t>
            </a:r>
            <a:r>
              <a:rPr lang="en-ZA" b="1" dirty="0"/>
              <a:t> Financial Services (Pty) Ltd</a:t>
            </a:r>
            <a:r>
              <a:rPr lang="en-US" b="1" dirty="0"/>
              <a:t/>
            </a:r>
            <a:br>
              <a:rPr lang="en-US" b="1" dirty="0"/>
            </a:br>
            <a:r>
              <a:rPr lang="en-ZA" dirty="0"/>
              <a:t>Retail Financial Intermediary “RFI”</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23</a:t>
            </a:fld>
            <a:endParaRPr lang="en-US" dirty="0"/>
          </a:p>
        </p:txBody>
      </p:sp>
      <p:sp>
        <p:nvSpPr>
          <p:cNvPr id="7" name="TextBox 6"/>
          <p:cNvSpPr txBox="1"/>
          <p:nvPr/>
        </p:nvSpPr>
        <p:spPr>
          <a:xfrm>
            <a:off x="288738" y="1278038"/>
            <a:ext cx="8226612" cy="2031325"/>
          </a:xfrm>
          <a:prstGeom prst="rect">
            <a:avLst/>
          </a:prstGeom>
          <a:noFill/>
        </p:spPr>
        <p:txBody>
          <a:bodyPr wrap="square" rtlCol="0">
            <a:spAutoFit/>
          </a:bodyPr>
          <a:lstStyle/>
          <a:p>
            <a:pPr algn="just"/>
            <a:r>
              <a:rPr lang="en-ZA" dirty="0"/>
              <a:t> </a:t>
            </a:r>
          </a:p>
          <a:p>
            <a:pPr lvl="0" algn="just"/>
            <a:r>
              <a:rPr lang="en-US" b="1" dirty="0" smtClean="0"/>
              <a:t>The Way Forward</a:t>
            </a:r>
            <a:endParaRPr lang="en-ZA" b="1" dirty="0"/>
          </a:p>
          <a:p>
            <a:pPr algn="just"/>
            <a:r>
              <a:rPr lang="en-US" dirty="0"/>
              <a:t> </a:t>
            </a:r>
            <a:endParaRPr lang="en-ZA" dirty="0"/>
          </a:p>
          <a:p>
            <a:pPr marL="285750" indent="-285750" algn="just">
              <a:buFont typeface="Arial" panose="020B0604020202020204" pitchFamily="34" charset="0"/>
              <a:buChar char="•"/>
            </a:pPr>
            <a:r>
              <a:rPr lang="en-GB" b="1" dirty="0"/>
              <a:t>sefa</a:t>
            </a:r>
            <a:r>
              <a:rPr lang="en-GB" dirty="0"/>
              <a:t>  </a:t>
            </a:r>
            <a:r>
              <a:rPr lang="en-GB" dirty="0" smtClean="0"/>
              <a:t>has </a:t>
            </a:r>
            <a:r>
              <a:rPr lang="en-GB" dirty="0"/>
              <a:t>now </a:t>
            </a:r>
            <a:r>
              <a:rPr lang="en-GB" dirty="0" smtClean="0"/>
              <a:t>approached the High Court in Bloemfontein </a:t>
            </a:r>
            <a:r>
              <a:rPr lang="en-GB" dirty="0"/>
              <a:t>to enforce its rights </a:t>
            </a:r>
            <a:r>
              <a:rPr lang="en-GB" dirty="0" smtClean="0"/>
              <a:t>in terms of the Court Order. </a:t>
            </a:r>
          </a:p>
          <a:p>
            <a:pPr algn="just"/>
            <a:endParaRPr lang="en-GB" dirty="0"/>
          </a:p>
          <a:p>
            <a:pPr algn="just"/>
            <a:r>
              <a:rPr lang="en-US" dirty="0"/>
              <a:t> </a:t>
            </a:r>
            <a:endParaRPr lang="en-ZA" dirty="0"/>
          </a:p>
        </p:txBody>
      </p:sp>
    </p:spTree>
    <p:extLst>
      <p:ext uri="{BB962C8B-B14F-4D97-AF65-F5344CB8AC3E}">
        <p14:creationId xmlns:p14="http://schemas.microsoft.com/office/powerpoint/2010/main" xmlns="" val="34401973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112" y="1709738"/>
            <a:ext cx="8178918" cy="2852737"/>
          </a:xfrm>
        </p:spPr>
        <p:txBody>
          <a:bodyPr anchor="t"/>
          <a:lstStyle/>
          <a:p>
            <a:pPr algn="ctr"/>
            <a:r>
              <a:rPr lang="en-ZA" dirty="0" smtClean="0">
                <a:solidFill>
                  <a:schemeClr val="tx1"/>
                </a:solidFill>
                <a:latin typeface="Gill Sans MT" panose="020B0502020104020203" pitchFamily="34" charset="0"/>
              </a:rPr>
              <a:t>Other</a:t>
            </a:r>
            <a:endParaRPr lang="en-ZA" dirty="0">
              <a:solidFill>
                <a:schemeClr val="tx1"/>
              </a:solidFill>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fld id="{8AACF080-9DDD-4989-B070-1CBD42B065C6}" type="slidenum">
              <a:rPr lang="en-ZA" smtClean="0"/>
              <a:pPr/>
              <a:t>24</a:t>
            </a:fld>
            <a:endParaRPr lang="en-ZA" dirty="0"/>
          </a:p>
        </p:txBody>
      </p:sp>
      <p:sp>
        <p:nvSpPr>
          <p:cNvPr id="6" name="Text Placeholder 2"/>
          <p:cNvSpPr>
            <a:spLocks noGrp="1"/>
          </p:cNvSpPr>
          <p:nvPr>
            <p:ph type="body" idx="1"/>
          </p:nvPr>
        </p:nvSpPr>
        <p:spPr>
          <a:xfrm>
            <a:off x="542000" y="4589463"/>
            <a:ext cx="7886700" cy="1500187"/>
          </a:xfrm>
        </p:spPr>
        <p:txBody>
          <a:bodyPr/>
          <a:lstStyle/>
          <a:p>
            <a:pPr algn="ctr"/>
            <a:r>
              <a:rPr lang="en-ZA" b="1" dirty="0" err="1" smtClean="0">
                <a:latin typeface="Gill Sans MT" panose="020B0502020104020203" pitchFamily="34" charset="0"/>
              </a:rPr>
              <a:t>Tinky</a:t>
            </a:r>
            <a:r>
              <a:rPr lang="en-ZA" b="1" dirty="0" smtClean="0">
                <a:latin typeface="Gill Sans MT" panose="020B0502020104020203" pitchFamily="34" charset="0"/>
              </a:rPr>
              <a:t> Tavern (Pty) Ltd</a:t>
            </a:r>
            <a:endParaRPr lang="en-ZA" b="1" dirty="0">
              <a:latin typeface="Gill Sans MT" panose="020B0502020104020203" pitchFamily="34" charset="0"/>
            </a:endParaRPr>
          </a:p>
        </p:txBody>
      </p:sp>
    </p:spTree>
    <p:extLst>
      <p:ext uri="{BB962C8B-B14F-4D97-AF65-F5344CB8AC3E}">
        <p14:creationId xmlns:p14="http://schemas.microsoft.com/office/powerpoint/2010/main" xmlns="" val="2050213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pPr algn="ctr"/>
            <a:r>
              <a:rPr lang="en-US" b="1" dirty="0" smtClean="0"/>
              <a:t>Tinky Tavern (Pty) Ltd</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25</a:t>
            </a:fld>
            <a:endParaRPr lang="en-US" dirty="0"/>
          </a:p>
        </p:txBody>
      </p:sp>
      <p:sp>
        <p:nvSpPr>
          <p:cNvPr id="7" name="TextBox 6"/>
          <p:cNvSpPr txBox="1"/>
          <p:nvPr/>
        </p:nvSpPr>
        <p:spPr>
          <a:xfrm>
            <a:off x="288738" y="1278038"/>
            <a:ext cx="8226612" cy="9233297"/>
          </a:xfrm>
          <a:prstGeom prst="rect">
            <a:avLst/>
          </a:prstGeom>
          <a:noFill/>
        </p:spPr>
        <p:txBody>
          <a:bodyPr wrap="square" rtlCol="0">
            <a:spAutoFit/>
          </a:bodyPr>
          <a:lstStyle/>
          <a:p>
            <a:pPr marL="285750" indent="-285750" algn="just">
              <a:buFont typeface="Arial" panose="020B0604020202020204" pitchFamily="34" charset="0"/>
              <a:buChar char="•"/>
            </a:pPr>
            <a:r>
              <a:rPr lang="en-ZA" dirty="0" smtClean="0"/>
              <a:t>5 May 2016 - </a:t>
            </a:r>
            <a:r>
              <a:rPr lang="en-ZA" dirty="0" err="1" smtClean="0"/>
              <a:t>Tinky</a:t>
            </a:r>
            <a:r>
              <a:rPr lang="en-ZA" dirty="0" smtClean="0"/>
              <a:t> Tavern –</a:t>
            </a:r>
            <a:r>
              <a:rPr lang="en-US" b="1" dirty="0" err="1" smtClean="0"/>
              <a:t>sefa</a:t>
            </a:r>
            <a:r>
              <a:rPr lang="en-US" dirty="0" err="1" smtClean="0"/>
              <a:t>’s</a:t>
            </a:r>
            <a:r>
              <a:rPr lang="en-US" dirty="0" smtClean="0"/>
              <a:t> </a:t>
            </a:r>
            <a:r>
              <a:rPr lang="en-US" dirty="0"/>
              <a:t>first encounter with Mrs. </a:t>
            </a:r>
            <a:r>
              <a:rPr lang="en-US" dirty="0" smtClean="0"/>
              <a:t>Patel.  </a:t>
            </a:r>
          </a:p>
          <a:p>
            <a:pPr algn="just"/>
            <a:endParaRPr lang="en-US" dirty="0" smtClean="0"/>
          </a:p>
          <a:p>
            <a:pPr marL="285750" indent="-285750" algn="just">
              <a:buFont typeface="Wingdings" panose="05000000000000000000" pitchFamily="2" charset="2"/>
              <a:buChar char="§"/>
            </a:pPr>
            <a:r>
              <a:rPr lang="en-US" dirty="0" smtClean="0"/>
              <a:t>She </a:t>
            </a:r>
            <a:r>
              <a:rPr lang="en-US" dirty="0"/>
              <a:t>visited </a:t>
            </a:r>
            <a:r>
              <a:rPr lang="en-US" b="1" dirty="0"/>
              <a:t>sefa</a:t>
            </a:r>
            <a:r>
              <a:rPr lang="en-US" dirty="0"/>
              <a:t> Bloemfontein office to enquire about finance to expand her tavern business. The officials advised her that </a:t>
            </a:r>
            <a:r>
              <a:rPr lang="en-US" b="1" dirty="0"/>
              <a:t>sefa</a:t>
            </a:r>
            <a:r>
              <a:rPr lang="en-US" dirty="0"/>
              <a:t> doesn’t finance liquor stores because it is part of excluded areas in terms of </a:t>
            </a:r>
            <a:r>
              <a:rPr lang="en-US" b="1" dirty="0" err="1"/>
              <a:t>sefa</a:t>
            </a:r>
            <a:r>
              <a:rPr lang="en-US" dirty="0" err="1"/>
              <a:t>’s</a:t>
            </a:r>
            <a:r>
              <a:rPr lang="en-US" dirty="0"/>
              <a:t> mandate. </a:t>
            </a:r>
            <a:endParaRPr lang="en-US" dirty="0" smtClean="0"/>
          </a:p>
          <a:p>
            <a:pPr marL="285750" indent="-285750" algn="just">
              <a:buFont typeface="Wingdings" panose="05000000000000000000" pitchFamily="2" charset="2"/>
              <a:buChar char="§"/>
            </a:pPr>
            <a:r>
              <a:rPr lang="en-US" dirty="0" smtClean="0"/>
              <a:t>She </a:t>
            </a:r>
            <a:r>
              <a:rPr lang="en-US" dirty="0"/>
              <a:t>was however provided with an application form for the expansion of her existing shop in Senekal. She submitted the required information 2 months later on 19 July 2016. The documents submitted indicated that she was a 50% shareholder of the business.  </a:t>
            </a:r>
            <a:endParaRPr lang="en-US" dirty="0" smtClean="0"/>
          </a:p>
          <a:p>
            <a:pPr marL="285750" indent="-285750" algn="just">
              <a:buFont typeface="Wingdings" panose="05000000000000000000" pitchFamily="2" charset="2"/>
              <a:buChar char="§"/>
            </a:pPr>
            <a:r>
              <a:rPr lang="en-US" dirty="0" smtClean="0"/>
              <a:t>The </a:t>
            </a:r>
            <a:r>
              <a:rPr lang="en-US" dirty="0"/>
              <a:t>investment team visited the site in Senekal on 11 August 2016. During the deliberations on site, it emerged that Mrs. Patel was intending to resign from her job because the business was growing.  She had been an active shareholder and director of the company since 2011 but had not played an active role in the business.  </a:t>
            </a:r>
            <a:endParaRPr lang="en-US" dirty="0" smtClean="0"/>
          </a:p>
          <a:p>
            <a:pPr marL="285750" indent="-285750" algn="just">
              <a:buFont typeface="Wingdings" panose="05000000000000000000" pitchFamily="2" charset="2"/>
              <a:buChar char="§"/>
            </a:pPr>
            <a:r>
              <a:rPr lang="en-US" dirty="0" smtClean="0"/>
              <a:t>Since </a:t>
            </a:r>
            <a:r>
              <a:rPr lang="en-US" dirty="0"/>
              <a:t>the business was growing she wanted to concentrate on it.  She was intending to resign from her full time employment. It was at this stage that the </a:t>
            </a:r>
            <a:r>
              <a:rPr lang="en-US" b="1" dirty="0"/>
              <a:t>sefa</a:t>
            </a:r>
            <a:r>
              <a:rPr lang="en-US" dirty="0"/>
              <a:t> official indicated that she would need to furnish </a:t>
            </a:r>
            <a:r>
              <a:rPr lang="en-US" b="1" dirty="0"/>
              <a:t>sefa </a:t>
            </a:r>
            <a:r>
              <a:rPr lang="en-US" dirty="0"/>
              <a:t>with a resignation letter as proof that she was no longer working but concentrating on the business.</a:t>
            </a:r>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r>
              <a:rPr lang="en-ZA" dirty="0" smtClean="0"/>
              <a:t> </a:t>
            </a:r>
            <a:endParaRPr lang="en-ZA" dirty="0"/>
          </a:p>
        </p:txBody>
      </p:sp>
    </p:spTree>
    <p:extLst>
      <p:ext uri="{BB962C8B-B14F-4D97-AF65-F5344CB8AC3E}">
        <p14:creationId xmlns:p14="http://schemas.microsoft.com/office/powerpoint/2010/main" xmlns="" val="752116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smtClean="0"/>
              <a:t>Tinky Tavern (Pty) Ltd (contd..)</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26</a:t>
            </a:fld>
            <a:endParaRPr lang="en-US" dirty="0"/>
          </a:p>
        </p:txBody>
      </p:sp>
      <p:sp>
        <p:nvSpPr>
          <p:cNvPr id="7" name="TextBox 6"/>
          <p:cNvSpPr txBox="1"/>
          <p:nvPr/>
        </p:nvSpPr>
        <p:spPr>
          <a:xfrm>
            <a:off x="288738" y="1278038"/>
            <a:ext cx="8226612" cy="8125301"/>
          </a:xfrm>
          <a:prstGeom prst="rect">
            <a:avLst/>
          </a:prstGeom>
          <a:noFill/>
        </p:spPr>
        <p:txBody>
          <a:bodyPr wrap="square" rtlCol="0">
            <a:spAutoFit/>
          </a:bodyPr>
          <a:lstStyle/>
          <a:p>
            <a:pPr marL="285750" indent="-285750" algn="just">
              <a:buFont typeface="Wingdings" panose="05000000000000000000" pitchFamily="2" charset="2"/>
              <a:buChar char="§"/>
            </a:pPr>
            <a:r>
              <a:rPr lang="en-US" dirty="0" smtClean="0"/>
              <a:t>Mrs</a:t>
            </a:r>
            <a:r>
              <a:rPr lang="en-US" dirty="0"/>
              <a:t>. Patel was also advised to submit proof of the growing demand in Senekal and the historical financial information of the business. </a:t>
            </a:r>
            <a:endParaRPr lang="en-US" dirty="0" smtClean="0"/>
          </a:p>
          <a:p>
            <a:pPr marL="285750" indent="-285750" algn="just">
              <a:buFont typeface="Wingdings" panose="05000000000000000000" pitchFamily="2" charset="2"/>
              <a:buChar char="§"/>
            </a:pPr>
            <a:r>
              <a:rPr lang="en-US" b="1" dirty="0" smtClean="0"/>
              <a:t>27 October 2016 </a:t>
            </a:r>
            <a:r>
              <a:rPr lang="en-US" dirty="0" smtClean="0"/>
              <a:t>- due </a:t>
            </a:r>
            <a:r>
              <a:rPr lang="en-US" dirty="0"/>
              <a:t>to poor quality of information provided, the loan application was declined and the reasons were provided in a letter dated 27 October </a:t>
            </a:r>
            <a:r>
              <a:rPr lang="en-US" dirty="0" smtClean="0"/>
              <a:t>2016.</a:t>
            </a:r>
            <a:endParaRPr lang="en-ZA" dirty="0"/>
          </a:p>
          <a:p>
            <a:pPr marL="285750" indent="-285750" algn="just">
              <a:buFont typeface="Wingdings" panose="05000000000000000000" pitchFamily="2" charset="2"/>
              <a:buChar char="§"/>
            </a:pPr>
            <a:r>
              <a:rPr lang="en-US" dirty="0" smtClean="0"/>
              <a:t>December 2016 - Mrs</a:t>
            </a:r>
            <a:r>
              <a:rPr lang="en-US" dirty="0"/>
              <a:t>. Patel was not happy with the outcome of her application.  </a:t>
            </a:r>
            <a:r>
              <a:rPr lang="en-US" dirty="0" err="1"/>
              <a:t>Mrs</a:t>
            </a:r>
            <a:r>
              <a:rPr lang="en-US" dirty="0"/>
              <a:t> Patel, her husband and her kids came to </a:t>
            </a:r>
            <a:r>
              <a:rPr lang="en-US" b="1" dirty="0"/>
              <a:t>sefa</a:t>
            </a:r>
            <a:r>
              <a:rPr lang="en-US" dirty="0"/>
              <a:t> office during the first week of December 2016.  It was at this stage where she informed about </a:t>
            </a:r>
            <a:r>
              <a:rPr lang="en-US" b="1" dirty="0"/>
              <a:t>sefa</a:t>
            </a:r>
            <a:r>
              <a:rPr lang="en-US" dirty="0"/>
              <a:t> of her intentions to relocate to either Kroonstad or Bethlehem. She also outlined her plan to open a </a:t>
            </a:r>
            <a:r>
              <a:rPr lang="en-US" dirty="0" err="1"/>
              <a:t>Saverite</a:t>
            </a:r>
            <a:r>
              <a:rPr lang="en-US" dirty="0"/>
              <a:t> franchise, but told the investment team that she would bring her new proposal after her trip from India. </a:t>
            </a:r>
            <a:endParaRPr lang="en-US" dirty="0" smtClean="0"/>
          </a:p>
          <a:p>
            <a:pPr marL="285750" indent="-285750" algn="just">
              <a:buFont typeface="Wingdings" panose="05000000000000000000" pitchFamily="2" charset="2"/>
              <a:buChar char="§"/>
            </a:pPr>
            <a:r>
              <a:rPr lang="en-US" dirty="0" smtClean="0"/>
              <a:t>On </a:t>
            </a:r>
            <a:r>
              <a:rPr lang="en-US" b="1" dirty="0"/>
              <a:t>22 February 2017</a:t>
            </a:r>
            <a:r>
              <a:rPr lang="en-US" dirty="0"/>
              <a:t>, Mrs. Patel discussed her new proposal with </a:t>
            </a:r>
            <a:r>
              <a:rPr lang="en-US" b="1" dirty="0"/>
              <a:t>sefa </a:t>
            </a:r>
            <a:r>
              <a:rPr lang="en-US" dirty="0"/>
              <a:t>Regional Manager in </a:t>
            </a:r>
            <a:r>
              <a:rPr lang="en-US" dirty="0" err="1"/>
              <a:t>Clarens</a:t>
            </a:r>
            <a:r>
              <a:rPr lang="en-US" dirty="0"/>
              <a:t> during </a:t>
            </a:r>
            <a:r>
              <a:rPr lang="en-US" b="1" dirty="0"/>
              <a:t>sefa </a:t>
            </a:r>
            <a:r>
              <a:rPr lang="en-US" dirty="0"/>
              <a:t>breakfast session. She explained that she was renting a townhouse in Bethlehem and saw a big opportunity to expand and open a supermarket there.</a:t>
            </a:r>
            <a:endParaRPr lang="en-ZA" dirty="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r>
              <a:rPr lang="en-ZA" dirty="0" smtClean="0"/>
              <a:t> </a:t>
            </a:r>
            <a:endParaRPr lang="en-ZA" dirty="0"/>
          </a:p>
        </p:txBody>
      </p:sp>
    </p:spTree>
    <p:extLst>
      <p:ext uri="{BB962C8B-B14F-4D97-AF65-F5344CB8AC3E}">
        <p14:creationId xmlns:p14="http://schemas.microsoft.com/office/powerpoint/2010/main" xmlns="" val="1359666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smtClean="0"/>
              <a:t>Tinky Tavern (Pty) Ltd (contd..)</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27</a:t>
            </a:fld>
            <a:endParaRPr lang="en-US" dirty="0"/>
          </a:p>
        </p:txBody>
      </p:sp>
      <p:sp>
        <p:nvSpPr>
          <p:cNvPr id="7" name="TextBox 6"/>
          <p:cNvSpPr txBox="1"/>
          <p:nvPr/>
        </p:nvSpPr>
        <p:spPr>
          <a:xfrm>
            <a:off x="288738" y="1278038"/>
            <a:ext cx="8226612" cy="8402300"/>
          </a:xfrm>
          <a:prstGeom prst="rect">
            <a:avLst/>
          </a:prstGeom>
          <a:noFill/>
        </p:spPr>
        <p:txBody>
          <a:bodyPr wrap="square" rtlCol="0">
            <a:spAutoFit/>
          </a:bodyPr>
          <a:lstStyle/>
          <a:p>
            <a:pPr marL="285750" indent="-285750" algn="just">
              <a:buFont typeface="Wingdings" panose="05000000000000000000" pitchFamily="2" charset="2"/>
              <a:buChar char="§"/>
            </a:pPr>
            <a:r>
              <a:rPr lang="en-US" dirty="0"/>
              <a:t>On </a:t>
            </a:r>
            <a:r>
              <a:rPr lang="en-US" b="1" dirty="0"/>
              <a:t>22 February 2017 </a:t>
            </a:r>
            <a:r>
              <a:rPr lang="en-US" dirty="0"/>
              <a:t>in </a:t>
            </a:r>
            <a:r>
              <a:rPr lang="en-US" dirty="0" err="1"/>
              <a:t>Clarens</a:t>
            </a:r>
            <a:r>
              <a:rPr lang="en-US" dirty="0"/>
              <a:t> </a:t>
            </a:r>
            <a:r>
              <a:rPr lang="en-US" dirty="0" err="1"/>
              <a:t>Protea</a:t>
            </a:r>
            <a:r>
              <a:rPr lang="en-US" dirty="0"/>
              <a:t> Hotel, Mrs. Patel told </a:t>
            </a:r>
            <a:r>
              <a:rPr lang="en-US" b="1" dirty="0"/>
              <a:t>sefa </a:t>
            </a:r>
            <a:r>
              <a:rPr lang="en-US" dirty="0"/>
              <a:t>Regional Manager that she had secured a nice spot next to the taxi rank for her new supermarket. She asked the Regional Manager to pay her a visit and inspect her new premises.  </a:t>
            </a:r>
            <a:endParaRPr lang="en-US" dirty="0" smtClean="0"/>
          </a:p>
          <a:p>
            <a:pPr marL="285750" indent="-285750" algn="just">
              <a:buFont typeface="Wingdings" panose="05000000000000000000" pitchFamily="2" charset="2"/>
              <a:buChar char="§"/>
            </a:pPr>
            <a:r>
              <a:rPr lang="en-US" dirty="0" smtClean="0"/>
              <a:t>On </a:t>
            </a:r>
            <a:r>
              <a:rPr lang="en-US" b="1" dirty="0"/>
              <a:t>2nd March 2017, sefa </a:t>
            </a:r>
            <a:r>
              <a:rPr lang="en-US" dirty="0"/>
              <a:t>Regional Manager took an official trip to conduct a site visit in Bethlehem. On his arrival, there were renovations and partitioning taking place on site, and Mrs. Patel presented him with proof of purchase of new equipment as well as a copy of a signed lease agreement. The lease agreement indicated the starting date of the lease of 1 April 2017. Some of the equipment was already stored inside the premises. The receipts of the new equipment were dated 1 March 2017. The landlord was around and his vehicle was parked across the street, and the official from </a:t>
            </a:r>
            <a:r>
              <a:rPr lang="en-US" b="1" dirty="0"/>
              <a:t>SEDA </a:t>
            </a:r>
            <a:r>
              <a:rPr lang="en-US" dirty="0"/>
              <a:t>was also present to assess branding of the shop.  On 2</a:t>
            </a:r>
            <a:r>
              <a:rPr lang="en-US" baseline="30000" dirty="0"/>
              <a:t>nd</a:t>
            </a:r>
            <a:r>
              <a:rPr lang="en-US" dirty="0"/>
              <a:t> March 2017, </a:t>
            </a:r>
            <a:r>
              <a:rPr lang="en-US" b="1" dirty="0"/>
              <a:t>sefa</a:t>
            </a:r>
            <a:r>
              <a:rPr lang="en-US" dirty="0"/>
              <a:t> Regional Manager discussed the deal with Mr. Tau from SEDA.</a:t>
            </a:r>
            <a:endParaRPr lang="en-ZA" dirty="0"/>
          </a:p>
          <a:p>
            <a:pPr algn="just"/>
            <a:r>
              <a:rPr lang="en-US" dirty="0" smtClean="0"/>
              <a:t>.</a:t>
            </a:r>
            <a:endParaRPr lang="en-ZA" dirty="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r>
              <a:rPr lang="en-ZA" dirty="0" smtClean="0"/>
              <a:t> </a:t>
            </a:r>
            <a:endParaRPr lang="en-ZA" dirty="0"/>
          </a:p>
        </p:txBody>
      </p:sp>
    </p:spTree>
    <p:extLst>
      <p:ext uri="{BB962C8B-B14F-4D97-AF65-F5344CB8AC3E}">
        <p14:creationId xmlns:p14="http://schemas.microsoft.com/office/powerpoint/2010/main" xmlns="" val="2187156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smtClean="0"/>
              <a:t>Tinky Tavern (Pty) Ltd (contd..)</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28</a:t>
            </a:fld>
            <a:endParaRPr lang="en-US" dirty="0"/>
          </a:p>
        </p:txBody>
      </p:sp>
      <p:sp>
        <p:nvSpPr>
          <p:cNvPr id="7" name="TextBox 6"/>
          <p:cNvSpPr txBox="1"/>
          <p:nvPr/>
        </p:nvSpPr>
        <p:spPr>
          <a:xfrm>
            <a:off x="288738" y="1278038"/>
            <a:ext cx="8226612" cy="8956298"/>
          </a:xfrm>
          <a:prstGeom prst="rect">
            <a:avLst/>
          </a:prstGeom>
          <a:noFill/>
        </p:spPr>
        <p:txBody>
          <a:bodyPr wrap="square" rtlCol="0">
            <a:spAutoFit/>
          </a:bodyPr>
          <a:lstStyle/>
          <a:p>
            <a:pPr marL="285750" indent="-285750" algn="just">
              <a:buFont typeface="Wingdings" panose="05000000000000000000" pitchFamily="2" charset="2"/>
              <a:buChar char="§"/>
            </a:pPr>
            <a:r>
              <a:rPr lang="en-US" dirty="0" smtClean="0"/>
              <a:t>The </a:t>
            </a:r>
            <a:r>
              <a:rPr lang="en-US" dirty="0"/>
              <a:t>e-mail of 1</a:t>
            </a:r>
            <a:r>
              <a:rPr lang="en-US" baseline="30000" dirty="0"/>
              <a:t>st</a:t>
            </a:r>
            <a:r>
              <a:rPr lang="en-US" dirty="0"/>
              <a:t> November 2017 you forwarded us an e-mail which was from </a:t>
            </a:r>
            <a:r>
              <a:rPr lang="en-US" b="1" dirty="0"/>
              <a:t>sefa</a:t>
            </a:r>
            <a:r>
              <a:rPr lang="en-US" dirty="0"/>
              <a:t> official in Bloemfontein office dated 10 April 2017.  Insofar as this e-mail is concerned you indicated that </a:t>
            </a:r>
            <a:r>
              <a:rPr lang="en-US" b="1" dirty="0" err="1"/>
              <a:t>sefa</a:t>
            </a:r>
            <a:r>
              <a:rPr lang="en-US" dirty="0" err="1"/>
              <a:t>’s</a:t>
            </a:r>
            <a:r>
              <a:rPr lang="en-US" dirty="0"/>
              <a:t> email </a:t>
            </a:r>
            <a:r>
              <a:rPr lang="en-US" i="1" dirty="0"/>
              <a:t>‘suggests that the Bloemfontein Office required the applicant to have proof of lease before the loan could be considered’  </a:t>
            </a:r>
            <a:r>
              <a:rPr lang="en-US" dirty="0"/>
              <a:t>  Our view is that this suggestion could not be possible.  Firstly, </a:t>
            </a:r>
            <a:r>
              <a:rPr lang="en-US" b="1" dirty="0" err="1"/>
              <a:t>sefa</a:t>
            </a:r>
            <a:r>
              <a:rPr lang="en-US" dirty="0" err="1"/>
              <a:t>’s</a:t>
            </a:r>
            <a:r>
              <a:rPr lang="en-US" dirty="0"/>
              <a:t> e-mail is dated 10 April 2017.  The effective date of the lease agreement is 1 April 2017.  Secondly, at the time the e-mail was sent, the client had already signed the lease agreement.   Whilst the lease agreement is unfortunately not dated, it is clear that the client had already concluded the lease agreement with the landlord way before </a:t>
            </a:r>
            <a:r>
              <a:rPr lang="en-US" b="1" dirty="0" err="1"/>
              <a:t>sefa</a:t>
            </a:r>
            <a:r>
              <a:rPr lang="en-US" dirty="0" err="1"/>
              <a:t>’s</a:t>
            </a:r>
            <a:r>
              <a:rPr lang="en-US" dirty="0"/>
              <a:t> correspondence.</a:t>
            </a:r>
            <a:endParaRPr lang="en-ZA" dirty="0"/>
          </a:p>
          <a:p>
            <a:pPr marL="285750" indent="-285750" algn="just">
              <a:buFont typeface="Wingdings" panose="05000000000000000000" pitchFamily="2" charset="2"/>
              <a:buChar char="§"/>
            </a:pPr>
            <a:r>
              <a:rPr lang="en-US" dirty="0"/>
              <a:t>It is our view that sefa official’s e-mail of 10 April 2017 was in fact responding to the lease agreement provided by the client.</a:t>
            </a:r>
            <a:endParaRPr lang="en-ZA" dirty="0"/>
          </a:p>
          <a:p>
            <a:pPr marL="285750" indent="-285750" algn="just">
              <a:buFont typeface="Wingdings" panose="05000000000000000000" pitchFamily="2" charset="2"/>
              <a:buChar char="§"/>
            </a:pPr>
            <a:r>
              <a:rPr lang="en-US" dirty="0"/>
              <a:t>The client at that point had already paid the deposit for the lease and also contributed to other costs.  </a:t>
            </a:r>
            <a:r>
              <a:rPr lang="en-US" b="1" dirty="0"/>
              <a:t>sefa</a:t>
            </a:r>
            <a:r>
              <a:rPr lang="en-US" dirty="0"/>
              <a:t> merely requested proof of the costs incurred (i.e. proof of owner’s contribution).  Therefore, </a:t>
            </a:r>
            <a:r>
              <a:rPr lang="en-US" b="1" dirty="0"/>
              <a:t>sefa</a:t>
            </a:r>
            <a:r>
              <a:rPr lang="en-US" dirty="0"/>
              <a:t> was not requesting her to pay the deposit.</a:t>
            </a:r>
            <a:endParaRPr lang="en-ZA" dirty="0"/>
          </a:p>
          <a:p>
            <a:pPr algn="just"/>
            <a:r>
              <a:rPr lang="en-US" dirty="0" smtClean="0"/>
              <a:t>.</a:t>
            </a:r>
            <a:endParaRPr lang="en-ZA" dirty="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r>
              <a:rPr lang="en-ZA" dirty="0" smtClean="0"/>
              <a:t> </a:t>
            </a:r>
            <a:endParaRPr lang="en-ZA" dirty="0"/>
          </a:p>
        </p:txBody>
      </p:sp>
    </p:spTree>
    <p:extLst>
      <p:ext uri="{BB962C8B-B14F-4D97-AF65-F5344CB8AC3E}">
        <p14:creationId xmlns:p14="http://schemas.microsoft.com/office/powerpoint/2010/main" xmlns="" val="9699249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smtClean="0"/>
              <a:t>Tinky Tavern (Pty) Ltd (contd..)</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29</a:t>
            </a:fld>
            <a:endParaRPr lang="en-US" dirty="0"/>
          </a:p>
        </p:txBody>
      </p:sp>
      <p:sp>
        <p:nvSpPr>
          <p:cNvPr id="7" name="TextBox 6"/>
          <p:cNvSpPr txBox="1"/>
          <p:nvPr/>
        </p:nvSpPr>
        <p:spPr>
          <a:xfrm>
            <a:off x="288738" y="1278038"/>
            <a:ext cx="8226612" cy="9787295"/>
          </a:xfrm>
          <a:prstGeom prst="rect">
            <a:avLst/>
          </a:prstGeom>
          <a:noFill/>
        </p:spPr>
        <p:txBody>
          <a:bodyPr wrap="square" rtlCol="0">
            <a:spAutoFit/>
          </a:bodyPr>
          <a:lstStyle/>
          <a:p>
            <a:pPr marL="285750" indent="-285750">
              <a:buFont typeface="Arial" panose="020B0604020202020204" pitchFamily="34" charset="0"/>
              <a:buChar char="•"/>
            </a:pPr>
            <a:r>
              <a:rPr lang="en-US" dirty="0"/>
              <a:t>We have submitted her application 3 times to our committees, viz. on 7 July, 28 July and, 27 October 2017. Before her application was submitted for the third time, we asked SEDA to provide assistance with her business plan. This intervention also proved to be inadequate. The committee declined her application on all three occasions.  The following reasons were cited as main reasons:</a:t>
            </a:r>
            <a:endParaRPr lang="en-ZA" dirty="0"/>
          </a:p>
          <a:p>
            <a:pPr marL="285750" lvl="0" indent="-285750">
              <a:buFont typeface="Wingdings" panose="05000000000000000000" pitchFamily="2" charset="2"/>
              <a:buChar char="§"/>
            </a:pPr>
            <a:r>
              <a:rPr lang="en-US" dirty="0"/>
              <a:t>The information supplied </a:t>
            </a:r>
            <a:r>
              <a:rPr lang="en-US" b="1" dirty="0"/>
              <a:t>on market analysis is not relevant</a:t>
            </a:r>
            <a:r>
              <a:rPr lang="en-US" dirty="0"/>
              <a:t> and did not address the targeted customers, and competition posed by nearby retailers (e.g. Boxer, Shoprite and </a:t>
            </a:r>
            <a:r>
              <a:rPr lang="en-US" dirty="0" err="1"/>
              <a:t>SuperSave</a:t>
            </a:r>
            <a:r>
              <a:rPr lang="en-US" dirty="0"/>
              <a:t>) in Bethlehem.</a:t>
            </a:r>
            <a:endParaRPr lang="en-ZA" dirty="0"/>
          </a:p>
          <a:p>
            <a:pPr marL="742950" lvl="1" indent="-285750">
              <a:buFont typeface="Wingdings" panose="05000000000000000000" pitchFamily="2" charset="2"/>
              <a:buChar char="§"/>
            </a:pPr>
            <a:r>
              <a:rPr lang="en-US" dirty="0"/>
              <a:t>Sales projections are unrealistic with low affordability from a cash flow perspective and there are no assumptions to justify the projections.</a:t>
            </a:r>
            <a:endParaRPr lang="en-ZA" dirty="0"/>
          </a:p>
          <a:p>
            <a:pPr marL="742950" lvl="1" indent="-285750">
              <a:buFont typeface="Arial" panose="020B0604020202020204" pitchFamily="34" charset="0"/>
              <a:buChar char="•"/>
            </a:pPr>
            <a:r>
              <a:rPr lang="en-US" dirty="0"/>
              <a:t>Projections are overstated with GP margins of 70% against the industry average of 21%.</a:t>
            </a:r>
            <a:endParaRPr lang="en-ZA" dirty="0"/>
          </a:p>
          <a:p>
            <a:pPr marL="742950" lvl="1" indent="-285750">
              <a:buFont typeface="Arial" panose="020B0604020202020204" pitchFamily="34" charset="0"/>
              <a:buChar char="•"/>
            </a:pPr>
            <a:r>
              <a:rPr lang="en-US" dirty="0"/>
              <a:t>There is an unresolved legal dispute between Mrs. Patel and the landlord where the Lessor has exercised his rights of hypothec over the equipment and assets.</a:t>
            </a:r>
            <a:endParaRPr lang="en-ZA" dirty="0"/>
          </a:p>
          <a:p>
            <a:pPr marL="742950" lvl="1" indent="-285750">
              <a:buFont typeface="Arial" panose="020B0604020202020204" pitchFamily="34" charset="0"/>
              <a:buChar char="•"/>
            </a:pPr>
            <a:r>
              <a:rPr lang="en-US" dirty="0"/>
              <a:t>Understatement of salaries and wages in the budgets.</a:t>
            </a:r>
            <a:endParaRPr lang="en-ZA" dirty="0"/>
          </a:p>
          <a:p>
            <a:pPr marL="742950" lvl="1" indent="-285750">
              <a:buFont typeface="Arial" panose="020B0604020202020204" pitchFamily="34" charset="0"/>
              <a:buChar char="•"/>
            </a:pPr>
            <a:r>
              <a:rPr lang="en-US" dirty="0"/>
              <a:t>Stock level assumptions in the budget are inadequate.</a:t>
            </a:r>
            <a:endParaRPr lang="en-ZA" dirty="0"/>
          </a:p>
          <a:p>
            <a:pPr lvl="0"/>
            <a:r>
              <a:rPr lang="en-US" dirty="0"/>
              <a:t>The business will require more funding, which will make </a:t>
            </a:r>
            <a:r>
              <a:rPr lang="en-US" dirty="0" err="1"/>
              <a:t>repayability</a:t>
            </a:r>
            <a:r>
              <a:rPr lang="en-US" dirty="0"/>
              <a:t> of the loan highly questionable.</a:t>
            </a:r>
            <a:endParaRPr lang="en-ZA" dirty="0"/>
          </a:p>
          <a:p>
            <a:pPr algn="just"/>
            <a:r>
              <a:rPr lang="en-US" dirty="0" smtClean="0"/>
              <a:t>.</a:t>
            </a:r>
            <a:endParaRPr lang="en-ZA" dirty="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r>
              <a:rPr lang="en-ZA" dirty="0" smtClean="0"/>
              <a:t> </a:t>
            </a:r>
            <a:endParaRPr lang="en-ZA" dirty="0"/>
          </a:p>
        </p:txBody>
      </p:sp>
    </p:spTree>
    <p:extLst>
      <p:ext uri="{BB962C8B-B14F-4D97-AF65-F5344CB8AC3E}">
        <p14:creationId xmlns:p14="http://schemas.microsoft.com/office/powerpoint/2010/main" xmlns="" val="255391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9144000" cy="879474"/>
          </a:xfrm>
        </p:spPr>
        <p:txBody>
          <a:bodyPr>
            <a:normAutofit/>
          </a:bodyPr>
          <a:lstStyle/>
          <a:p>
            <a:r>
              <a:rPr lang="en-US" b="1" dirty="0" err="1" smtClean="0"/>
              <a:t>Mampotla</a:t>
            </a:r>
            <a:r>
              <a:rPr lang="en-US" b="1" dirty="0" smtClean="0"/>
              <a:t> Trading Enterprise cc - App </a:t>
            </a:r>
            <a:r>
              <a:rPr lang="en-US" b="1" dirty="0"/>
              <a:t>5919 </a:t>
            </a:r>
            <a:r>
              <a:rPr lang="en-US" b="1" dirty="0" smtClean="0"/>
              <a:t/>
            </a:r>
            <a:br>
              <a:rPr lang="en-US" b="1" dirty="0" smtClean="0"/>
            </a:br>
            <a:r>
              <a:rPr lang="en-US" b="1" dirty="0" smtClean="0"/>
              <a:t>– Retail 658-01</a:t>
            </a:r>
            <a:endParaRPr lang="en-ZA" dirty="0"/>
          </a:p>
        </p:txBody>
      </p:sp>
      <p:sp>
        <p:nvSpPr>
          <p:cNvPr id="2" name="Slide Number Placeholder 1"/>
          <p:cNvSpPr>
            <a:spLocks noGrp="1"/>
          </p:cNvSpPr>
          <p:nvPr>
            <p:ph type="sldNum" sz="quarter" idx="12"/>
          </p:nvPr>
        </p:nvSpPr>
        <p:spPr/>
        <p:txBody>
          <a:bodyPr/>
          <a:lstStyle/>
          <a:p>
            <a:fld id="{DD3FF57B-5F25-B54A-A918-FB50C2689073}" type="slidenum">
              <a:rPr lang="en-US" smtClean="0"/>
              <a:pPr/>
              <a:t>3</a:t>
            </a:fld>
            <a:endParaRPr lang="en-US" dirty="0"/>
          </a:p>
        </p:txBody>
      </p:sp>
      <p:sp>
        <p:nvSpPr>
          <p:cNvPr id="7" name="TextBox 6"/>
          <p:cNvSpPr txBox="1"/>
          <p:nvPr/>
        </p:nvSpPr>
        <p:spPr>
          <a:xfrm>
            <a:off x="481134" y="1213283"/>
            <a:ext cx="7775761" cy="5632311"/>
          </a:xfrm>
          <a:prstGeom prst="rect">
            <a:avLst/>
          </a:prstGeom>
          <a:noFill/>
        </p:spPr>
        <p:txBody>
          <a:bodyPr wrap="square" rtlCol="0">
            <a:spAutoFit/>
          </a:bodyPr>
          <a:lstStyle/>
          <a:p>
            <a:pPr algn="just"/>
            <a:r>
              <a:rPr lang="en-US" dirty="0" smtClean="0"/>
              <a:t>This </a:t>
            </a:r>
            <a:r>
              <a:rPr lang="en-US" dirty="0"/>
              <a:t>client approached </a:t>
            </a:r>
            <a:r>
              <a:rPr lang="en-US" b="1" dirty="0"/>
              <a:t>sefa</a:t>
            </a:r>
            <a:r>
              <a:rPr lang="en-US" dirty="0"/>
              <a:t> around the </a:t>
            </a:r>
            <a:r>
              <a:rPr lang="en-US" b="1" dirty="0"/>
              <a:t>19</a:t>
            </a:r>
            <a:r>
              <a:rPr lang="en-US" b="1" baseline="30000" dirty="0"/>
              <a:t>th</a:t>
            </a:r>
            <a:r>
              <a:rPr lang="en-US" b="1" dirty="0"/>
              <a:t>June 2014 </a:t>
            </a:r>
            <a:r>
              <a:rPr lang="en-US" dirty="0"/>
              <a:t>for a bridging loan that would be used to </a:t>
            </a:r>
            <a:r>
              <a:rPr lang="en-US" b="1" dirty="0"/>
              <a:t>buy material and pay for labor to fund the contract received by the Department of Human Settlements – Free State (DOHS) </a:t>
            </a:r>
            <a:r>
              <a:rPr lang="en-US" dirty="0"/>
              <a:t>to finish incomplete and build new units 129 in Springfontein. The funding would be required for 120 days only.</a:t>
            </a:r>
            <a:endParaRPr lang="en-ZA" dirty="0"/>
          </a:p>
          <a:p>
            <a:pPr algn="just"/>
            <a:r>
              <a:rPr lang="en-US" dirty="0"/>
              <a:t> </a:t>
            </a:r>
            <a:endParaRPr lang="en-ZA" dirty="0"/>
          </a:p>
          <a:p>
            <a:pPr marL="285750" indent="-285750" algn="just">
              <a:buFont typeface="Arial" panose="020B0604020202020204" pitchFamily="34" charset="0"/>
              <a:buChar char="•"/>
            </a:pPr>
            <a:r>
              <a:rPr lang="en-US" b="1" dirty="0" smtClean="0"/>
              <a:t>Securities for the Loan</a:t>
            </a:r>
          </a:p>
          <a:p>
            <a:pPr marL="742950" lvl="1" indent="-285750" algn="just">
              <a:buFont typeface="Arial" panose="020B0604020202020204" pitchFamily="34" charset="0"/>
              <a:buChar char="•"/>
            </a:pPr>
            <a:r>
              <a:rPr lang="en-ZA" dirty="0" smtClean="0"/>
              <a:t>Limited </a:t>
            </a:r>
            <a:r>
              <a:rPr lang="en-ZA" dirty="0"/>
              <a:t>surety by </a:t>
            </a:r>
            <a:r>
              <a:rPr lang="en-ZA" dirty="0" err="1"/>
              <a:t>Mampotla</a:t>
            </a:r>
            <a:r>
              <a:rPr lang="en-ZA" dirty="0"/>
              <a:t> </a:t>
            </a:r>
            <a:r>
              <a:rPr lang="en-ZA" dirty="0" err="1"/>
              <a:t>Dorah</a:t>
            </a:r>
            <a:r>
              <a:rPr lang="en-ZA" dirty="0"/>
              <a:t> </a:t>
            </a:r>
            <a:r>
              <a:rPr lang="en-ZA" dirty="0" err="1"/>
              <a:t>Masoa</a:t>
            </a:r>
            <a:r>
              <a:rPr lang="en-ZA" dirty="0"/>
              <a:t> (ID 6302250597088) and </a:t>
            </a:r>
            <a:r>
              <a:rPr lang="en-ZA" dirty="0" err="1" smtClean="0"/>
              <a:t>Olefile</a:t>
            </a:r>
            <a:r>
              <a:rPr lang="en-ZA" dirty="0" smtClean="0"/>
              <a:t> </a:t>
            </a:r>
            <a:r>
              <a:rPr lang="en-ZA" dirty="0" err="1"/>
              <a:t>Masoa</a:t>
            </a:r>
            <a:r>
              <a:rPr lang="en-ZA" dirty="0"/>
              <a:t> (ID 5812265811086) married in community of property.</a:t>
            </a:r>
          </a:p>
          <a:p>
            <a:pPr marL="285750" indent="-285750" algn="just">
              <a:buFont typeface="Arial" panose="020B0604020202020204" pitchFamily="34" charset="0"/>
              <a:buChar char="•"/>
            </a:pPr>
            <a:r>
              <a:rPr lang="en-US" b="1" dirty="0" smtClean="0"/>
              <a:t>Method of Payment</a:t>
            </a:r>
            <a:endParaRPr lang="en-ZA" b="1" dirty="0" smtClean="0"/>
          </a:p>
          <a:p>
            <a:pPr marL="742950" lvl="1" indent="-285750" algn="just">
              <a:buFont typeface="Arial" panose="020B0604020202020204" pitchFamily="34" charset="0"/>
              <a:buChar char="•"/>
            </a:pPr>
            <a:r>
              <a:rPr lang="en-ZA" dirty="0" smtClean="0"/>
              <a:t>Joint </a:t>
            </a:r>
            <a:r>
              <a:rPr lang="en-ZA" dirty="0"/>
              <a:t>bank </a:t>
            </a:r>
            <a:r>
              <a:rPr lang="en-ZA" dirty="0" smtClean="0"/>
              <a:t>account signatory with sefa.</a:t>
            </a:r>
          </a:p>
          <a:p>
            <a:pPr marL="285750" lvl="0" indent="-285750" algn="just">
              <a:buFont typeface="Arial" panose="020B0604020202020204" pitchFamily="34" charset="0"/>
              <a:buChar char="•"/>
            </a:pPr>
            <a:endParaRPr lang="en-ZA" dirty="0"/>
          </a:p>
          <a:p>
            <a:r>
              <a:rPr lang="en-US" dirty="0" smtClean="0"/>
              <a:t>R4</a:t>
            </a:r>
            <a:r>
              <a:rPr lang="en-US" dirty="0"/>
              <a:t> 803 630.17 was disbursed on the facility commencing </a:t>
            </a:r>
            <a:r>
              <a:rPr lang="en-US" b="1" dirty="0"/>
              <a:t>5</a:t>
            </a:r>
            <a:r>
              <a:rPr lang="en-US" b="1" baseline="30000" dirty="0"/>
              <a:t>th</a:t>
            </a:r>
            <a:r>
              <a:rPr lang="en-US" b="1" dirty="0"/>
              <a:t> August 2014 </a:t>
            </a:r>
            <a:r>
              <a:rPr lang="en-US" dirty="0"/>
              <a:t>up to </a:t>
            </a:r>
            <a:r>
              <a:rPr lang="en-US" b="1" dirty="0"/>
              <a:t>2</a:t>
            </a:r>
            <a:r>
              <a:rPr lang="en-US" b="1" baseline="30000" dirty="0"/>
              <a:t>nd</a:t>
            </a:r>
            <a:r>
              <a:rPr lang="en-US" b="1" dirty="0"/>
              <a:t> July 2015</a:t>
            </a:r>
            <a:r>
              <a:rPr lang="en-US" dirty="0"/>
              <a:t>; which included the facility fee of </a:t>
            </a:r>
            <a:r>
              <a:rPr lang="en-US" b="1" dirty="0"/>
              <a:t>R251 865.10</a:t>
            </a:r>
            <a:r>
              <a:rPr lang="en-US" dirty="0"/>
              <a:t>. </a:t>
            </a:r>
            <a:endParaRPr lang="en-ZA" dirty="0"/>
          </a:p>
          <a:p>
            <a:r>
              <a:rPr lang="en-US" dirty="0"/>
              <a:t> </a:t>
            </a:r>
            <a:endParaRPr lang="en-ZA" dirty="0"/>
          </a:p>
          <a:p>
            <a:pPr algn="just"/>
            <a:r>
              <a:rPr lang="en-US" b="1" dirty="0" smtClean="0"/>
              <a:t>Challenges: </a:t>
            </a:r>
            <a:r>
              <a:rPr lang="en-US" dirty="0" smtClean="0"/>
              <a:t>The </a:t>
            </a:r>
            <a:r>
              <a:rPr lang="en-US" dirty="0"/>
              <a:t>Department had initially allocated 129 low cost houses to </a:t>
            </a:r>
            <a:r>
              <a:rPr lang="en-US" dirty="0" err="1"/>
              <a:t>Mampotla</a:t>
            </a:r>
            <a:r>
              <a:rPr lang="en-US" dirty="0"/>
              <a:t> Trading Enterprise for construction. Out of these 129 houses, only 89 sites / stands were adequate to build on. The Department was constantly engaging the relevant stakeholders to find solutions with regard to the other 40 houses which were not registered</a:t>
            </a:r>
            <a:r>
              <a:rPr lang="en-US" dirty="0" smtClean="0"/>
              <a:t>.</a:t>
            </a:r>
            <a:endParaRPr lang="en-ZA" sz="2400" dirty="0"/>
          </a:p>
        </p:txBody>
      </p:sp>
    </p:spTree>
    <p:extLst>
      <p:ext uri="{BB962C8B-B14F-4D97-AF65-F5344CB8AC3E}">
        <p14:creationId xmlns:p14="http://schemas.microsoft.com/office/powerpoint/2010/main" xmlns="" val="3784588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smtClean="0"/>
              <a:t>Tinky Tavern (Pty) Ltd (contd..)</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30</a:t>
            </a:fld>
            <a:endParaRPr lang="en-US" dirty="0"/>
          </a:p>
        </p:txBody>
      </p:sp>
      <p:sp>
        <p:nvSpPr>
          <p:cNvPr id="7" name="TextBox 6"/>
          <p:cNvSpPr txBox="1"/>
          <p:nvPr/>
        </p:nvSpPr>
        <p:spPr>
          <a:xfrm>
            <a:off x="288738" y="1278038"/>
            <a:ext cx="8226612" cy="8002191"/>
          </a:xfrm>
          <a:prstGeom prst="rect">
            <a:avLst/>
          </a:prstGeom>
          <a:noFill/>
        </p:spPr>
        <p:txBody>
          <a:bodyPr wrap="square" rtlCol="0">
            <a:spAutoFit/>
          </a:bodyPr>
          <a:lstStyle/>
          <a:p>
            <a:r>
              <a:rPr lang="en-US" b="1" dirty="0"/>
              <a:t>November 2017</a:t>
            </a:r>
          </a:p>
          <a:p>
            <a:endParaRPr lang="en-ZA" sz="1000" dirty="0"/>
          </a:p>
          <a:p>
            <a:pPr algn="just"/>
            <a:r>
              <a:rPr lang="en-ZA" dirty="0"/>
              <a:t>On 28 November 2017, the client </a:t>
            </a:r>
            <a:r>
              <a:rPr lang="en-ZA" b="1" dirty="0"/>
              <a:t>brought an application before </a:t>
            </a:r>
            <a:r>
              <a:rPr lang="en-ZA" b="1" dirty="0" smtClean="0"/>
              <a:t>Constitutional </a:t>
            </a:r>
            <a:r>
              <a:rPr lang="en-ZA" b="1" dirty="0" err="1" smtClean="0"/>
              <a:t>cCurt</a:t>
            </a:r>
            <a:r>
              <a:rPr lang="en-ZA" b="1" dirty="0"/>
              <a:t>, </a:t>
            </a:r>
            <a:r>
              <a:rPr lang="en-ZA" dirty="0"/>
              <a:t>requesting the said court to grant it direct access to present its dispute with </a:t>
            </a:r>
            <a:r>
              <a:rPr lang="en-ZA" b="1" dirty="0"/>
              <a:t>sefa</a:t>
            </a:r>
            <a:r>
              <a:rPr lang="en-ZA" dirty="0"/>
              <a:t>.  However, </a:t>
            </a:r>
            <a:r>
              <a:rPr lang="en-ZA" b="1" dirty="0"/>
              <a:t>the court dismissed the application as it did not have jurisdiction to entertain it</a:t>
            </a:r>
            <a:r>
              <a:rPr lang="en-ZA" dirty="0"/>
              <a:t>.</a:t>
            </a:r>
          </a:p>
          <a:p>
            <a:pPr algn="just"/>
            <a:endParaRPr lang="en-US" b="1" dirty="0"/>
          </a:p>
          <a:p>
            <a:pPr algn="just"/>
            <a:r>
              <a:rPr lang="en-US" b="1" dirty="0" smtClean="0"/>
              <a:t>January </a:t>
            </a:r>
            <a:r>
              <a:rPr lang="en-US" b="1" dirty="0"/>
              <a:t>2018 </a:t>
            </a:r>
          </a:p>
          <a:p>
            <a:pPr algn="just"/>
            <a:endParaRPr lang="en-US" dirty="0"/>
          </a:p>
          <a:p>
            <a:pPr algn="just"/>
            <a:r>
              <a:rPr lang="en-US" dirty="0"/>
              <a:t>In January 2018 the </a:t>
            </a:r>
            <a:r>
              <a:rPr lang="en-US" b="1" dirty="0"/>
              <a:t>client referred her complaint against sefa to the Office of the Public Protector.</a:t>
            </a:r>
            <a:r>
              <a:rPr lang="en-US" dirty="0"/>
              <a:t>  The said office after having heard the presentation from both parties, </a:t>
            </a:r>
            <a:r>
              <a:rPr lang="en-US" b="1" dirty="0"/>
              <a:t>dismissed the complaint as having no merit.</a:t>
            </a:r>
            <a:endParaRPr lang="en-ZA" b="1" dirty="0"/>
          </a:p>
          <a:p>
            <a:pPr algn="just"/>
            <a:r>
              <a:rPr lang="en-US" dirty="0" smtClean="0"/>
              <a:t>.</a:t>
            </a:r>
            <a:endParaRPr lang="en-ZA" dirty="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endParaRPr lang="en-ZA" dirty="0"/>
          </a:p>
          <a:p>
            <a:pPr algn="just"/>
            <a:endParaRPr lang="en-ZA" dirty="0" smtClean="0"/>
          </a:p>
          <a:p>
            <a:pPr algn="just"/>
            <a:r>
              <a:rPr lang="en-ZA" dirty="0" smtClean="0"/>
              <a:t> </a:t>
            </a:r>
            <a:endParaRPr lang="en-ZA" dirty="0"/>
          </a:p>
        </p:txBody>
      </p:sp>
    </p:spTree>
    <p:extLst>
      <p:ext uri="{BB962C8B-B14F-4D97-AF65-F5344CB8AC3E}">
        <p14:creationId xmlns:p14="http://schemas.microsoft.com/office/powerpoint/2010/main" xmlns="" val="35828688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112" y="1709738"/>
            <a:ext cx="8178918" cy="2852737"/>
          </a:xfrm>
        </p:spPr>
        <p:txBody>
          <a:bodyPr/>
          <a:lstStyle/>
          <a:p>
            <a:r>
              <a:rPr lang="en-ZA" dirty="0" smtClean="0">
                <a:latin typeface="Gill Sans MT" panose="020B0502020104020203" pitchFamily="34" charset="0"/>
              </a:rPr>
              <a:t>Direct Lending</a:t>
            </a:r>
            <a:endParaRPr lang="en-ZA" dirty="0">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fld id="{8AACF080-9DDD-4989-B070-1CBD42B065C6}" type="slidenum">
              <a:rPr lang="en-ZA" smtClean="0"/>
              <a:pPr/>
              <a:t>31</a:t>
            </a:fld>
            <a:endParaRPr lang="en-ZA" dirty="0"/>
          </a:p>
        </p:txBody>
      </p:sp>
      <p:sp>
        <p:nvSpPr>
          <p:cNvPr id="6" name="Text Placeholder 2"/>
          <p:cNvSpPr>
            <a:spLocks noGrp="1"/>
          </p:cNvSpPr>
          <p:nvPr>
            <p:ph type="body" idx="1"/>
          </p:nvPr>
        </p:nvSpPr>
        <p:spPr>
          <a:xfrm>
            <a:off x="542000" y="4589463"/>
            <a:ext cx="7886700" cy="1500187"/>
          </a:xfrm>
        </p:spPr>
        <p:txBody>
          <a:bodyPr/>
          <a:lstStyle/>
          <a:p>
            <a:pPr algn="ctr"/>
            <a:r>
              <a:rPr lang="en-ZA" b="1" dirty="0" smtClean="0">
                <a:latin typeface="Gill Sans MT" panose="020B0502020104020203" pitchFamily="34" charset="0"/>
              </a:rPr>
              <a:t>The End</a:t>
            </a:r>
            <a:endParaRPr lang="en-ZA" b="1" dirty="0">
              <a:latin typeface="Gill Sans MT" panose="020B0502020104020203" pitchFamily="34" charset="0"/>
            </a:endParaRPr>
          </a:p>
        </p:txBody>
      </p:sp>
    </p:spTree>
    <p:extLst>
      <p:ext uri="{BB962C8B-B14F-4D97-AF65-F5344CB8AC3E}">
        <p14:creationId xmlns:p14="http://schemas.microsoft.com/office/powerpoint/2010/main" xmlns="" val="1430467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D3FF57B-5F25-B54A-A918-FB50C2689073}" type="slidenum">
              <a:rPr lang="en-US" smtClean="0"/>
              <a:pPr/>
              <a:t>4</a:t>
            </a:fld>
            <a:endParaRPr lang="en-US" dirty="0"/>
          </a:p>
        </p:txBody>
      </p:sp>
      <p:sp>
        <p:nvSpPr>
          <p:cNvPr id="7" name="TextBox 6"/>
          <p:cNvSpPr txBox="1"/>
          <p:nvPr/>
        </p:nvSpPr>
        <p:spPr>
          <a:xfrm>
            <a:off x="655946" y="1278038"/>
            <a:ext cx="7600949" cy="5078313"/>
          </a:xfrm>
          <a:prstGeom prst="rect">
            <a:avLst/>
          </a:prstGeom>
          <a:noFill/>
        </p:spPr>
        <p:txBody>
          <a:bodyPr wrap="square" rtlCol="0">
            <a:spAutoFit/>
          </a:bodyPr>
          <a:lstStyle/>
          <a:p>
            <a:pPr algn="just"/>
            <a:r>
              <a:rPr lang="en-US" b="1" dirty="0" smtClean="0"/>
              <a:t>Challenges: </a:t>
            </a:r>
          </a:p>
          <a:p>
            <a:pPr algn="just"/>
            <a:endParaRPr lang="en-US" dirty="0" smtClean="0"/>
          </a:p>
          <a:p>
            <a:pPr algn="just"/>
            <a:r>
              <a:rPr lang="en-US" dirty="0" smtClean="0"/>
              <a:t>The </a:t>
            </a:r>
            <a:r>
              <a:rPr lang="en-US" dirty="0"/>
              <a:t>contractor completed 70 houses, of which 13 were still waiting for occupants or beneficiaries to sign happy letters as the inspections were already completed. Furthermore not having the other 40 houses have made it difficult to budget for the entire project and completion thereof</a:t>
            </a:r>
            <a:r>
              <a:rPr lang="en-US" dirty="0" smtClean="0"/>
              <a:t>.</a:t>
            </a:r>
          </a:p>
          <a:p>
            <a:endParaRPr lang="en-US" dirty="0" smtClean="0"/>
          </a:p>
          <a:p>
            <a:pPr algn="just"/>
            <a:r>
              <a:rPr lang="en-US" dirty="0"/>
              <a:t>There were also exceptional cases where water levels were too low and hampered the building process.</a:t>
            </a:r>
            <a:endParaRPr lang="en-ZA" dirty="0"/>
          </a:p>
          <a:p>
            <a:r>
              <a:rPr lang="en-US" b="1" dirty="0"/>
              <a:t> </a:t>
            </a:r>
            <a:endParaRPr lang="en-ZA" dirty="0"/>
          </a:p>
          <a:p>
            <a:pPr algn="just"/>
            <a:r>
              <a:rPr lang="en-US" dirty="0"/>
              <a:t>The Department decided to reallocate the project from Springfontein to </a:t>
            </a:r>
            <a:r>
              <a:rPr lang="en-US" dirty="0" err="1"/>
              <a:t>Edenburg</a:t>
            </a:r>
            <a:r>
              <a:rPr lang="en-US" dirty="0"/>
              <a:t>. </a:t>
            </a:r>
            <a:endParaRPr lang="en-US" dirty="0" smtClean="0"/>
          </a:p>
          <a:p>
            <a:endParaRPr lang="en-ZA" dirty="0"/>
          </a:p>
          <a:p>
            <a:pPr algn="just"/>
            <a:r>
              <a:rPr lang="en-US" dirty="0"/>
              <a:t>Further delays in providing milestones eventually caused the project to grind to a halt. </a:t>
            </a:r>
            <a:r>
              <a:rPr lang="en-US" dirty="0" err="1" smtClean="0"/>
              <a:t>Mampotla</a:t>
            </a:r>
            <a:r>
              <a:rPr lang="en-US" dirty="0" smtClean="0"/>
              <a:t> also </a:t>
            </a:r>
            <a:r>
              <a:rPr lang="en-US" dirty="0"/>
              <a:t>reported that the building materials were being depleted and eventually the project collapsed after protracted disputes with the department of Human Settlement.</a:t>
            </a:r>
            <a:endParaRPr lang="en-ZA" dirty="0"/>
          </a:p>
          <a:p>
            <a:endParaRPr lang="en-ZA" dirty="0"/>
          </a:p>
        </p:txBody>
      </p:sp>
      <p:sp>
        <p:nvSpPr>
          <p:cNvPr id="3" name="Title 2"/>
          <p:cNvSpPr>
            <a:spLocks noGrp="1"/>
          </p:cNvSpPr>
          <p:nvPr>
            <p:ph type="title"/>
          </p:nvPr>
        </p:nvSpPr>
        <p:spPr>
          <a:xfrm>
            <a:off x="0" y="101600"/>
            <a:ext cx="8515350" cy="879474"/>
          </a:xfrm>
        </p:spPr>
        <p:txBody>
          <a:bodyPr/>
          <a:lstStyle/>
          <a:p>
            <a:r>
              <a:rPr lang="en-US" b="1" dirty="0" err="1"/>
              <a:t>Mampotla</a:t>
            </a:r>
            <a:r>
              <a:rPr lang="en-US" b="1" dirty="0"/>
              <a:t> Trading Enterprise cc - App 5919 </a:t>
            </a:r>
            <a:br>
              <a:rPr lang="en-US" b="1" dirty="0"/>
            </a:br>
            <a:r>
              <a:rPr lang="en-US" b="1" dirty="0"/>
              <a:t>– Retail 658-01</a:t>
            </a:r>
            <a:endParaRPr lang="en-ZA" dirty="0"/>
          </a:p>
        </p:txBody>
      </p:sp>
    </p:spTree>
    <p:extLst>
      <p:ext uri="{BB962C8B-B14F-4D97-AF65-F5344CB8AC3E}">
        <p14:creationId xmlns:p14="http://schemas.microsoft.com/office/powerpoint/2010/main" xmlns="" val="3250430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r>
              <a:rPr lang="en-US" b="1" dirty="0" err="1"/>
              <a:t>Mampotla</a:t>
            </a:r>
            <a:r>
              <a:rPr lang="en-US" b="1" dirty="0"/>
              <a:t> Trading Enterprise cc - App 5919 </a:t>
            </a:r>
            <a:br>
              <a:rPr lang="en-US" b="1" dirty="0"/>
            </a:br>
            <a:r>
              <a:rPr lang="en-US" b="1" dirty="0"/>
              <a:t>– Retail 658-01</a:t>
            </a:r>
            <a:endParaRPr lang="en-ZA" dirty="0"/>
          </a:p>
        </p:txBody>
      </p:sp>
      <p:sp>
        <p:nvSpPr>
          <p:cNvPr id="2" name="Slide Number Placeholder 1"/>
          <p:cNvSpPr>
            <a:spLocks noGrp="1"/>
          </p:cNvSpPr>
          <p:nvPr>
            <p:ph type="sldNum" sz="quarter" idx="12"/>
          </p:nvPr>
        </p:nvSpPr>
        <p:spPr/>
        <p:txBody>
          <a:bodyPr/>
          <a:lstStyle/>
          <a:p>
            <a:fld id="{DD3FF57B-5F25-B54A-A918-FB50C2689073}" type="slidenum">
              <a:rPr lang="en-US" smtClean="0"/>
              <a:pPr/>
              <a:t>5</a:t>
            </a:fld>
            <a:endParaRPr lang="en-US" dirty="0"/>
          </a:p>
        </p:txBody>
      </p:sp>
      <p:sp>
        <p:nvSpPr>
          <p:cNvPr id="7" name="TextBox 6"/>
          <p:cNvSpPr txBox="1"/>
          <p:nvPr/>
        </p:nvSpPr>
        <p:spPr>
          <a:xfrm>
            <a:off x="453201" y="1319661"/>
            <a:ext cx="7600949" cy="5447645"/>
          </a:xfrm>
          <a:prstGeom prst="rect">
            <a:avLst/>
          </a:prstGeom>
          <a:noFill/>
        </p:spPr>
        <p:txBody>
          <a:bodyPr wrap="square" rtlCol="0">
            <a:spAutoFit/>
          </a:bodyPr>
          <a:lstStyle/>
          <a:p>
            <a:r>
              <a:rPr lang="en-US" sz="1600" b="1" dirty="0"/>
              <a:t> </a:t>
            </a:r>
            <a:r>
              <a:rPr lang="en-US" b="1" dirty="0" smtClean="0"/>
              <a:t>April 2015</a:t>
            </a:r>
          </a:p>
          <a:p>
            <a:endParaRPr lang="en-ZA" dirty="0"/>
          </a:p>
          <a:p>
            <a:pPr algn="just"/>
            <a:r>
              <a:rPr lang="en-US" dirty="0"/>
              <a:t>The facility </a:t>
            </a:r>
            <a:r>
              <a:rPr lang="en-US" b="1" dirty="0"/>
              <a:t>was restructured on the 23 April 2015 </a:t>
            </a:r>
            <a:r>
              <a:rPr lang="en-US" dirty="0"/>
              <a:t>to allow the client the opportunity </a:t>
            </a:r>
            <a:r>
              <a:rPr lang="en-US" b="1" dirty="0"/>
              <a:t>to further draw down on the facility to facilitate </a:t>
            </a:r>
            <a:r>
              <a:rPr lang="en-US" dirty="0"/>
              <a:t>further purchases of stock and make payment of salaries.</a:t>
            </a:r>
            <a:endParaRPr lang="en-ZA" dirty="0"/>
          </a:p>
          <a:p>
            <a:r>
              <a:rPr lang="en-US" dirty="0"/>
              <a:t> </a:t>
            </a:r>
            <a:endParaRPr lang="en-ZA" dirty="0"/>
          </a:p>
          <a:p>
            <a:r>
              <a:rPr lang="en-US" b="1" dirty="0"/>
              <a:t>August </a:t>
            </a:r>
            <a:r>
              <a:rPr lang="en-US" b="1" dirty="0" smtClean="0"/>
              <a:t>2015</a:t>
            </a:r>
          </a:p>
          <a:p>
            <a:endParaRPr lang="en-ZA" dirty="0"/>
          </a:p>
          <a:p>
            <a:pPr algn="just"/>
            <a:r>
              <a:rPr lang="en-US" dirty="0"/>
              <a:t>The client was </a:t>
            </a:r>
            <a:r>
              <a:rPr lang="en-US" b="1" dirty="0"/>
              <a:t>requested to make payments to sefa </a:t>
            </a:r>
            <a:r>
              <a:rPr lang="en-US" dirty="0"/>
              <a:t>as there were funds being received by the DOHS and that the facility would expire on the </a:t>
            </a:r>
            <a:r>
              <a:rPr lang="en-US" b="1" dirty="0"/>
              <a:t>30 September </a:t>
            </a:r>
            <a:r>
              <a:rPr lang="en-US" b="1" dirty="0" smtClean="0"/>
              <a:t>2015.</a:t>
            </a:r>
          </a:p>
          <a:p>
            <a:pPr algn="just"/>
            <a:endParaRPr lang="en-US" dirty="0" smtClean="0"/>
          </a:p>
          <a:p>
            <a:r>
              <a:rPr lang="en-US" b="1" dirty="0"/>
              <a:t>February </a:t>
            </a:r>
            <a:r>
              <a:rPr lang="en-US" b="1" dirty="0" smtClean="0"/>
              <a:t>2016</a:t>
            </a:r>
          </a:p>
          <a:p>
            <a:endParaRPr lang="en-ZA" dirty="0"/>
          </a:p>
          <a:p>
            <a:pPr algn="just"/>
            <a:r>
              <a:rPr lang="en-ZA" dirty="0"/>
              <a:t>On 22 February 2016 </a:t>
            </a:r>
            <a:r>
              <a:rPr lang="en-ZA" b="1" dirty="0"/>
              <a:t>summons were issued out of the Bloemfontein High Court under case number 827/2017 against the Defendants. </a:t>
            </a:r>
            <a:r>
              <a:rPr lang="en-ZA" dirty="0"/>
              <a:t>On 26 February 2016 the Sheriff Bloemfontein East (“the Sheriff”) served the summons upon the Defendants chosen </a:t>
            </a:r>
            <a:r>
              <a:rPr lang="en-ZA" i="1" dirty="0" err="1"/>
              <a:t>Domicilium</a:t>
            </a:r>
            <a:r>
              <a:rPr lang="en-ZA" i="1" dirty="0"/>
              <a:t> </a:t>
            </a:r>
            <a:r>
              <a:rPr lang="en-ZA" i="1" dirty="0" err="1"/>
              <a:t>citandi</a:t>
            </a:r>
            <a:r>
              <a:rPr lang="en-ZA" i="1" dirty="0"/>
              <a:t> et </a:t>
            </a:r>
            <a:r>
              <a:rPr lang="en-ZA" i="1" dirty="0" err="1"/>
              <a:t>executandi</a:t>
            </a:r>
            <a:r>
              <a:rPr lang="en-ZA" i="1" dirty="0"/>
              <a:t> </a:t>
            </a:r>
            <a:r>
              <a:rPr lang="en-ZA" dirty="0"/>
              <a:t>being 26797 </a:t>
            </a:r>
            <a:r>
              <a:rPr lang="en-ZA" dirty="0" err="1"/>
              <a:t>Doorn</a:t>
            </a:r>
            <a:r>
              <a:rPr lang="en-ZA" dirty="0"/>
              <a:t> Street, Vista Park Bloemfontein and were received by B M </a:t>
            </a:r>
            <a:r>
              <a:rPr lang="en-ZA" dirty="0" err="1"/>
              <a:t>Masoa</a:t>
            </a:r>
            <a:r>
              <a:rPr lang="en-ZA" dirty="0"/>
              <a:t>, a M</a:t>
            </a:r>
            <a:r>
              <a:rPr lang="en-ZA" dirty="0" smtClean="0"/>
              <a:t>anager.</a:t>
            </a:r>
            <a:endParaRPr lang="en-ZA" sz="2400" dirty="0"/>
          </a:p>
        </p:txBody>
      </p:sp>
    </p:spTree>
    <p:extLst>
      <p:ext uri="{BB962C8B-B14F-4D97-AF65-F5344CB8AC3E}">
        <p14:creationId xmlns:p14="http://schemas.microsoft.com/office/powerpoint/2010/main" xmlns="" val="1603687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r>
              <a:rPr lang="en-US" b="1" dirty="0" err="1"/>
              <a:t>Mampotla</a:t>
            </a:r>
            <a:r>
              <a:rPr lang="en-US" b="1" dirty="0"/>
              <a:t> Trading Enterprise cc - App 5919 </a:t>
            </a:r>
            <a:br>
              <a:rPr lang="en-US" b="1" dirty="0"/>
            </a:br>
            <a:r>
              <a:rPr lang="en-US" b="1" dirty="0"/>
              <a:t>– Retail 658-01</a:t>
            </a:r>
            <a:endParaRPr lang="en-ZA" dirty="0"/>
          </a:p>
        </p:txBody>
      </p:sp>
      <p:sp>
        <p:nvSpPr>
          <p:cNvPr id="2" name="Slide Number Placeholder 1"/>
          <p:cNvSpPr>
            <a:spLocks noGrp="1"/>
          </p:cNvSpPr>
          <p:nvPr>
            <p:ph type="sldNum" sz="quarter" idx="12"/>
          </p:nvPr>
        </p:nvSpPr>
        <p:spPr/>
        <p:txBody>
          <a:bodyPr/>
          <a:lstStyle/>
          <a:p>
            <a:fld id="{DD3FF57B-5F25-B54A-A918-FB50C2689073}" type="slidenum">
              <a:rPr lang="en-US" smtClean="0"/>
              <a:pPr/>
              <a:t>6</a:t>
            </a:fld>
            <a:endParaRPr lang="en-US" dirty="0"/>
          </a:p>
        </p:txBody>
      </p:sp>
      <p:sp>
        <p:nvSpPr>
          <p:cNvPr id="7" name="TextBox 6"/>
          <p:cNvSpPr txBox="1"/>
          <p:nvPr/>
        </p:nvSpPr>
        <p:spPr>
          <a:xfrm>
            <a:off x="464877" y="1097277"/>
            <a:ext cx="7942144" cy="5139869"/>
          </a:xfrm>
          <a:prstGeom prst="rect">
            <a:avLst/>
          </a:prstGeom>
          <a:noFill/>
        </p:spPr>
        <p:txBody>
          <a:bodyPr wrap="square" rtlCol="0">
            <a:spAutoFit/>
          </a:bodyPr>
          <a:lstStyle/>
          <a:p>
            <a:r>
              <a:rPr lang="en-US" b="1" dirty="0" smtClean="0"/>
              <a:t>April 2016</a:t>
            </a:r>
          </a:p>
          <a:p>
            <a:endParaRPr lang="en-ZA" sz="1000" dirty="0"/>
          </a:p>
          <a:p>
            <a:pPr algn="just"/>
            <a:r>
              <a:rPr lang="en-ZA" dirty="0"/>
              <a:t>In light of the proper service on the Defendants and the time for delivery of the notice of intention to defend having expired on 11 March 2016, </a:t>
            </a:r>
            <a:r>
              <a:rPr lang="en-ZA" b="1" dirty="0"/>
              <a:t>sefa lodged the request for default judgment on 14 April 2016 against the Defendants </a:t>
            </a:r>
            <a:r>
              <a:rPr lang="en-ZA" dirty="0" smtClean="0"/>
              <a:t>.</a:t>
            </a:r>
          </a:p>
          <a:p>
            <a:endParaRPr lang="en-ZA" sz="500" dirty="0"/>
          </a:p>
          <a:p>
            <a:r>
              <a:rPr lang="en-ZA" dirty="0"/>
              <a:t>The </a:t>
            </a:r>
            <a:r>
              <a:rPr lang="en-ZA" b="1" dirty="0"/>
              <a:t>Bloemfontein High Court granted default judgment against the Defendants </a:t>
            </a:r>
            <a:r>
              <a:rPr lang="en-ZA" dirty="0"/>
              <a:t>in the amount of R3 464 511.68 </a:t>
            </a:r>
            <a:endParaRPr lang="en-ZA" dirty="0" smtClean="0"/>
          </a:p>
          <a:p>
            <a:endParaRPr lang="en-ZA" dirty="0" smtClean="0"/>
          </a:p>
          <a:p>
            <a:pPr algn="just"/>
            <a:r>
              <a:rPr lang="en-ZA" b="1" dirty="0"/>
              <a:t>June </a:t>
            </a:r>
            <a:r>
              <a:rPr lang="en-ZA" b="1" dirty="0" smtClean="0"/>
              <a:t>2016</a:t>
            </a:r>
          </a:p>
          <a:p>
            <a:pPr algn="just"/>
            <a:endParaRPr lang="en-ZA" sz="1000" dirty="0"/>
          </a:p>
          <a:p>
            <a:pPr algn="just"/>
            <a:r>
              <a:rPr lang="en-ZA" dirty="0"/>
              <a:t>On </a:t>
            </a:r>
            <a:r>
              <a:rPr lang="en-ZA" b="1" dirty="0"/>
              <a:t>01 June 2016 a writ of execution </a:t>
            </a:r>
            <a:r>
              <a:rPr lang="en-ZA" dirty="0"/>
              <a:t>was served upon the Defendants at their chosen </a:t>
            </a:r>
            <a:r>
              <a:rPr lang="en-ZA" i="1" dirty="0" err="1"/>
              <a:t>domicilium</a:t>
            </a:r>
            <a:r>
              <a:rPr lang="en-ZA" i="1" dirty="0"/>
              <a:t> </a:t>
            </a:r>
            <a:r>
              <a:rPr lang="en-ZA" i="1" dirty="0" err="1"/>
              <a:t>citandi</a:t>
            </a:r>
            <a:r>
              <a:rPr lang="en-ZA" i="1" dirty="0"/>
              <a:t> et </a:t>
            </a:r>
            <a:r>
              <a:rPr lang="en-ZA" i="1" dirty="0" err="1"/>
              <a:t>executandi</a:t>
            </a:r>
            <a:r>
              <a:rPr lang="en-ZA" i="1" dirty="0"/>
              <a:t> </a:t>
            </a:r>
            <a:r>
              <a:rPr lang="en-ZA" dirty="0"/>
              <a:t>and was received personally by the Second Defendant. </a:t>
            </a:r>
            <a:r>
              <a:rPr lang="en-ZA" b="1" dirty="0"/>
              <a:t>The sheriff compiled an inventory of the goods under attachment but the goods were not removed</a:t>
            </a:r>
            <a:r>
              <a:rPr lang="en-ZA" dirty="0"/>
              <a:t> </a:t>
            </a:r>
          </a:p>
          <a:p>
            <a:pPr algn="just"/>
            <a:r>
              <a:rPr lang="en-US" dirty="0"/>
              <a:t> </a:t>
            </a:r>
            <a:endParaRPr lang="en-ZA" dirty="0"/>
          </a:p>
          <a:p>
            <a:pPr algn="just"/>
            <a:r>
              <a:rPr lang="en-US" b="1" dirty="0"/>
              <a:t>July </a:t>
            </a:r>
            <a:r>
              <a:rPr lang="en-US" b="1" dirty="0" smtClean="0"/>
              <a:t>2016</a:t>
            </a:r>
          </a:p>
          <a:p>
            <a:pPr algn="just"/>
            <a:endParaRPr lang="en-ZA" sz="1000" dirty="0"/>
          </a:p>
          <a:p>
            <a:pPr algn="just"/>
            <a:r>
              <a:rPr lang="en-US" dirty="0"/>
              <a:t>The client </a:t>
            </a:r>
            <a:r>
              <a:rPr lang="en-US" b="1" dirty="0"/>
              <a:t>was listed on Transunion Credit bureau </a:t>
            </a:r>
            <a:r>
              <a:rPr lang="en-US" dirty="0"/>
              <a:t>in a further attempt to draw the client back to the negotiating table</a:t>
            </a:r>
            <a:r>
              <a:rPr lang="en-US" dirty="0" smtClean="0"/>
              <a:t>. </a:t>
            </a:r>
            <a:endParaRPr lang="en-ZA" dirty="0" smtClean="0"/>
          </a:p>
          <a:p>
            <a:pPr algn="just"/>
            <a:endParaRPr lang="en-ZA" sz="500" dirty="0"/>
          </a:p>
        </p:txBody>
      </p:sp>
    </p:spTree>
    <p:extLst>
      <p:ext uri="{BB962C8B-B14F-4D97-AF65-F5344CB8AC3E}">
        <p14:creationId xmlns:p14="http://schemas.microsoft.com/office/powerpoint/2010/main" xmlns="" val="2834099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r>
              <a:rPr lang="en-US" b="1" dirty="0" err="1"/>
              <a:t>Mampotla</a:t>
            </a:r>
            <a:r>
              <a:rPr lang="en-US" b="1" dirty="0"/>
              <a:t> Trading Enterprise cc - App 5919 </a:t>
            </a:r>
            <a:br>
              <a:rPr lang="en-US" b="1" dirty="0"/>
            </a:br>
            <a:r>
              <a:rPr lang="en-US" b="1" dirty="0"/>
              <a:t>– Retail 658-01</a:t>
            </a:r>
            <a:endParaRPr lang="en-ZA" dirty="0"/>
          </a:p>
        </p:txBody>
      </p:sp>
      <p:sp>
        <p:nvSpPr>
          <p:cNvPr id="2" name="Slide Number Placeholder 1"/>
          <p:cNvSpPr>
            <a:spLocks noGrp="1"/>
          </p:cNvSpPr>
          <p:nvPr>
            <p:ph type="sldNum" sz="quarter" idx="12"/>
          </p:nvPr>
        </p:nvSpPr>
        <p:spPr/>
        <p:txBody>
          <a:bodyPr/>
          <a:lstStyle/>
          <a:p>
            <a:fld id="{DD3FF57B-5F25-B54A-A918-FB50C2689073}" type="slidenum">
              <a:rPr lang="en-US" smtClean="0"/>
              <a:pPr/>
              <a:t>7</a:t>
            </a:fld>
            <a:endParaRPr lang="en-US" dirty="0"/>
          </a:p>
        </p:txBody>
      </p:sp>
      <p:sp>
        <p:nvSpPr>
          <p:cNvPr id="7" name="TextBox 6"/>
          <p:cNvSpPr txBox="1"/>
          <p:nvPr/>
        </p:nvSpPr>
        <p:spPr>
          <a:xfrm>
            <a:off x="464877" y="1097277"/>
            <a:ext cx="7942144" cy="3847207"/>
          </a:xfrm>
          <a:prstGeom prst="rect">
            <a:avLst/>
          </a:prstGeom>
          <a:noFill/>
        </p:spPr>
        <p:txBody>
          <a:bodyPr wrap="square" rtlCol="0">
            <a:spAutoFit/>
          </a:bodyPr>
          <a:lstStyle/>
          <a:p>
            <a:r>
              <a:rPr lang="en-US" b="1" dirty="0" smtClean="0"/>
              <a:t>July 2017 </a:t>
            </a:r>
            <a:endParaRPr lang="en-ZA" b="1" dirty="0" smtClean="0"/>
          </a:p>
          <a:p>
            <a:endParaRPr lang="en-ZA" dirty="0" smtClean="0"/>
          </a:p>
          <a:p>
            <a:r>
              <a:rPr lang="en-ZA" dirty="0" smtClean="0"/>
              <a:t>On </a:t>
            </a:r>
            <a:r>
              <a:rPr lang="en-ZA" dirty="0"/>
              <a:t>14 July 2017 </a:t>
            </a:r>
            <a:r>
              <a:rPr lang="en-ZA" b="1" dirty="0"/>
              <a:t>Sheriff uplifted the attached goods </a:t>
            </a:r>
            <a:r>
              <a:rPr lang="en-ZA" dirty="0"/>
              <a:t>and on 15 August 2017 </a:t>
            </a:r>
            <a:r>
              <a:rPr lang="en-ZA" b="1" dirty="0"/>
              <a:t>sefa</a:t>
            </a:r>
            <a:r>
              <a:rPr lang="en-ZA" dirty="0"/>
              <a:t> instructed the Sheriff in writing to halt the execution </a:t>
            </a:r>
            <a:r>
              <a:rPr lang="en-ZA" dirty="0" smtClean="0"/>
              <a:t>process – </a:t>
            </a:r>
            <a:r>
              <a:rPr lang="en-ZA" b="1" dirty="0" smtClean="0"/>
              <a:t>after  receiving a  request from Portfolio Committee.</a:t>
            </a:r>
            <a:endParaRPr lang="en-ZA" sz="2400" b="1" dirty="0"/>
          </a:p>
          <a:p>
            <a:endParaRPr lang="en-US" b="1" dirty="0"/>
          </a:p>
          <a:p>
            <a:r>
              <a:rPr lang="en-US" b="1" dirty="0" smtClean="0"/>
              <a:t>November 2017</a:t>
            </a:r>
          </a:p>
          <a:p>
            <a:endParaRPr lang="en-ZA" sz="1000" dirty="0"/>
          </a:p>
          <a:p>
            <a:pPr algn="just"/>
            <a:r>
              <a:rPr lang="en-ZA" dirty="0" smtClean="0"/>
              <a:t>On 28 November 2017, the client </a:t>
            </a:r>
            <a:r>
              <a:rPr lang="en-ZA" b="1" dirty="0" smtClean="0"/>
              <a:t>brought an application before constitutional court, </a:t>
            </a:r>
            <a:r>
              <a:rPr lang="en-ZA" dirty="0" smtClean="0"/>
              <a:t>requesting the said court to grant it direct access to present its dispute with </a:t>
            </a:r>
            <a:r>
              <a:rPr lang="en-ZA" b="1" dirty="0" smtClean="0"/>
              <a:t>sefa</a:t>
            </a:r>
            <a:r>
              <a:rPr lang="en-ZA" dirty="0" smtClean="0"/>
              <a:t>.  However, </a:t>
            </a:r>
            <a:r>
              <a:rPr lang="en-ZA" b="1" dirty="0" smtClean="0"/>
              <a:t>the court dismissed the application as it did not have jurisdiction to entertain it</a:t>
            </a:r>
            <a:r>
              <a:rPr lang="en-ZA" dirty="0" smtClean="0"/>
              <a:t>.</a:t>
            </a:r>
          </a:p>
          <a:p>
            <a:pPr algn="just"/>
            <a:endParaRPr lang="en-ZA" dirty="0" smtClean="0"/>
          </a:p>
          <a:p>
            <a:r>
              <a:rPr lang="en-US" dirty="0" smtClean="0"/>
              <a:t>Legal action on this matter remains suspended.</a:t>
            </a:r>
            <a:endParaRPr lang="en-ZA" sz="2400" dirty="0"/>
          </a:p>
        </p:txBody>
      </p:sp>
    </p:spTree>
    <p:extLst>
      <p:ext uri="{BB962C8B-B14F-4D97-AF65-F5344CB8AC3E}">
        <p14:creationId xmlns:p14="http://schemas.microsoft.com/office/powerpoint/2010/main" xmlns="" val="2050858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112" y="1709738"/>
            <a:ext cx="8178918" cy="2852737"/>
          </a:xfrm>
        </p:spPr>
        <p:txBody>
          <a:bodyPr/>
          <a:lstStyle/>
          <a:p>
            <a:r>
              <a:rPr lang="en-ZA" dirty="0" smtClean="0">
                <a:latin typeface="Gill Sans MT" panose="020B0502020104020203" pitchFamily="34" charset="0"/>
              </a:rPr>
              <a:t>Direct Lending</a:t>
            </a:r>
            <a:endParaRPr lang="en-ZA" dirty="0">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fld id="{8AACF080-9DDD-4989-B070-1CBD42B065C6}" type="slidenum">
              <a:rPr lang="en-ZA" smtClean="0"/>
              <a:pPr/>
              <a:t>8</a:t>
            </a:fld>
            <a:endParaRPr lang="en-ZA" dirty="0"/>
          </a:p>
        </p:txBody>
      </p:sp>
      <p:sp>
        <p:nvSpPr>
          <p:cNvPr id="6" name="Text Placeholder 2"/>
          <p:cNvSpPr>
            <a:spLocks noGrp="1"/>
          </p:cNvSpPr>
          <p:nvPr>
            <p:ph type="body" idx="1"/>
          </p:nvPr>
        </p:nvSpPr>
        <p:spPr>
          <a:xfrm>
            <a:off x="542000" y="4589463"/>
            <a:ext cx="7886700" cy="1500187"/>
          </a:xfrm>
        </p:spPr>
        <p:txBody>
          <a:bodyPr/>
          <a:lstStyle/>
          <a:p>
            <a:pPr algn="ctr"/>
            <a:r>
              <a:rPr lang="en-ZA" b="1" dirty="0" err="1" smtClean="0">
                <a:latin typeface="Gill Sans MT" panose="020B0502020104020203" pitchFamily="34" charset="0"/>
              </a:rPr>
              <a:t>Karatech</a:t>
            </a:r>
            <a:r>
              <a:rPr lang="en-ZA" b="1" dirty="0" smtClean="0">
                <a:latin typeface="Gill Sans MT" panose="020B0502020104020203" pitchFamily="34" charset="0"/>
              </a:rPr>
              <a:t> cc – App. 3918 - </a:t>
            </a:r>
            <a:r>
              <a:rPr lang="en-US" b="1" dirty="0"/>
              <a:t>Retail 330-01</a:t>
            </a:r>
            <a:endParaRPr lang="en-ZA" b="1" dirty="0" smtClean="0">
              <a:latin typeface="Gill Sans MT" panose="020B0502020104020203" pitchFamily="34" charset="0"/>
            </a:endParaRPr>
          </a:p>
          <a:p>
            <a:endParaRPr lang="en-ZA" dirty="0">
              <a:latin typeface="Gill Sans MT" panose="020B0502020104020203" pitchFamily="34" charset="0"/>
            </a:endParaRPr>
          </a:p>
        </p:txBody>
      </p:sp>
    </p:spTree>
    <p:extLst>
      <p:ext uri="{BB962C8B-B14F-4D97-AF65-F5344CB8AC3E}">
        <p14:creationId xmlns:p14="http://schemas.microsoft.com/office/powerpoint/2010/main" xmlns="" val="4274433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1600"/>
            <a:ext cx="8515350" cy="879474"/>
          </a:xfrm>
        </p:spPr>
        <p:txBody>
          <a:bodyPr>
            <a:normAutofit/>
          </a:bodyPr>
          <a:lstStyle/>
          <a:p>
            <a:r>
              <a:rPr lang="en-US" b="1" dirty="0" err="1" smtClean="0"/>
              <a:t>Karatech</a:t>
            </a:r>
            <a:r>
              <a:rPr lang="en-US" b="1" dirty="0" smtClean="0"/>
              <a:t> cc - App </a:t>
            </a:r>
            <a:r>
              <a:rPr lang="en-US" b="1" dirty="0"/>
              <a:t>3918 – </a:t>
            </a:r>
            <a:r>
              <a:rPr lang="en-US" b="1" dirty="0" smtClean="0"/>
              <a:t>Retail </a:t>
            </a:r>
            <a:r>
              <a:rPr lang="en-US" b="1" dirty="0"/>
              <a:t>330-01</a:t>
            </a:r>
            <a:endParaRPr lang="en-ZA" dirty="0">
              <a:solidFill>
                <a:srgbClr val="FF0000"/>
              </a:solidFill>
            </a:endParaRPr>
          </a:p>
        </p:txBody>
      </p:sp>
      <p:sp>
        <p:nvSpPr>
          <p:cNvPr id="2" name="Slide Number Placeholder 1"/>
          <p:cNvSpPr>
            <a:spLocks noGrp="1"/>
          </p:cNvSpPr>
          <p:nvPr>
            <p:ph type="sldNum" sz="quarter" idx="12"/>
          </p:nvPr>
        </p:nvSpPr>
        <p:spPr/>
        <p:txBody>
          <a:bodyPr/>
          <a:lstStyle/>
          <a:p>
            <a:fld id="{DD3FF57B-5F25-B54A-A918-FB50C2689073}" type="slidenum">
              <a:rPr lang="en-US" smtClean="0"/>
              <a:pPr/>
              <a:t>9</a:t>
            </a:fld>
            <a:endParaRPr lang="en-US" dirty="0"/>
          </a:p>
        </p:txBody>
      </p:sp>
      <p:sp>
        <p:nvSpPr>
          <p:cNvPr id="7" name="TextBox 6"/>
          <p:cNvSpPr txBox="1"/>
          <p:nvPr/>
        </p:nvSpPr>
        <p:spPr>
          <a:xfrm>
            <a:off x="361666" y="777071"/>
            <a:ext cx="8323640" cy="6463308"/>
          </a:xfrm>
          <a:prstGeom prst="rect">
            <a:avLst/>
          </a:prstGeom>
          <a:noFill/>
        </p:spPr>
        <p:txBody>
          <a:bodyPr wrap="square" rtlCol="0">
            <a:spAutoFit/>
          </a:bodyPr>
          <a:lstStyle/>
          <a:p>
            <a:pPr algn="just"/>
            <a:endParaRPr lang="en-US" sz="1400" b="1" dirty="0" smtClean="0"/>
          </a:p>
          <a:p>
            <a:pPr algn="just"/>
            <a:r>
              <a:rPr lang="en-US" sz="1600" dirty="0"/>
              <a:t>This client approached </a:t>
            </a:r>
            <a:r>
              <a:rPr lang="en-US" sz="1600" b="1" dirty="0" err="1"/>
              <a:t>sefa</a:t>
            </a:r>
            <a:r>
              <a:rPr lang="en-US" sz="1600" dirty="0"/>
              <a:t> around the 5</a:t>
            </a:r>
            <a:r>
              <a:rPr lang="en-US" sz="1600" baseline="30000" dirty="0"/>
              <a:t>th</a:t>
            </a:r>
            <a:r>
              <a:rPr lang="en-US" sz="1600" dirty="0"/>
              <a:t> May 2012 for a loan to purchase an industrial property situated in Sasolburg. The client required finance in the amount of R1 470 000 as he would provide his own contribution of R300 000 and further to this the client would also be liable for registration costs and transfer fees</a:t>
            </a:r>
            <a:r>
              <a:rPr lang="en-US" sz="1600" dirty="0" smtClean="0"/>
              <a:t>.</a:t>
            </a:r>
          </a:p>
          <a:p>
            <a:pPr algn="just"/>
            <a:endParaRPr lang="en-ZA" sz="1600" dirty="0"/>
          </a:p>
          <a:p>
            <a:pPr algn="just"/>
            <a:r>
              <a:rPr lang="en-US" sz="1600" b="1" dirty="0" err="1"/>
              <a:t>sefa</a:t>
            </a:r>
            <a:r>
              <a:rPr lang="en-US" sz="1600" b="1" dirty="0"/>
              <a:t> </a:t>
            </a:r>
            <a:r>
              <a:rPr lang="en-US" sz="1600" dirty="0"/>
              <a:t>took the following security to conclude the loan</a:t>
            </a:r>
            <a:r>
              <a:rPr lang="en-US" sz="1600" dirty="0" smtClean="0"/>
              <a:t>.</a:t>
            </a:r>
          </a:p>
          <a:p>
            <a:pPr algn="just"/>
            <a:endParaRPr lang="en-ZA" sz="1000" dirty="0"/>
          </a:p>
          <a:p>
            <a:pPr marL="285750" lvl="0" indent="-285750" algn="just">
              <a:buFont typeface="Arial" panose="020B0604020202020204" pitchFamily="34" charset="0"/>
              <a:buChar char="•"/>
            </a:pPr>
            <a:r>
              <a:rPr lang="en-US" sz="1400" dirty="0"/>
              <a:t>1</a:t>
            </a:r>
            <a:r>
              <a:rPr lang="en-US" sz="1400" baseline="30000" dirty="0"/>
              <a:t>st</a:t>
            </a:r>
            <a:r>
              <a:rPr lang="en-US" sz="1400" dirty="0"/>
              <a:t> </a:t>
            </a:r>
            <a:r>
              <a:rPr lang="en-US" sz="1400" dirty="0" smtClean="0"/>
              <a:t>CMB </a:t>
            </a:r>
            <a:r>
              <a:rPr lang="en-US" sz="1400" dirty="0"/>
              <a:t>over the property erf 6099 Antrim Street in Sasolburg extension 39.</a:t>
            </a:r>
            <a:endParaRPr lang="en-ZA" sz="1400" dirty="0"/>
          </a:p>
          <a:p>
            <a:pPr marL="285750" lvl="0" indent="-285750" algn="just">
              <a:buFont typeface="Arial" panose="020B0604020202020204" pitchFamily="34" charset="0"/>
              <a:buChar char="•"/>
            </a:pPr>
            <a:r>
              <a:rPr lang="en-US" sz="1400" dirty="0"/>
              <a:t>General Notarial Bond over all moveable assets</a:t>
            </a:r>
            <a:endParaRPr lang="en-ZA" sz="1400" dirty="0"/>
          </a:p>
          <a:p>
            <a:pPr marL="285750" lvl="0" indent="-285750" algn="just">
              <a:buFont typeface="Arial" panose="020B0604020202020204" pitchFamily="34" charset="0"/>
              <a:buChar char="•"/>
            </a:pPr>
            <a:r>
              <a:rPr lang="en-US" sz="1400" dirty="0"/>
              <a:t>Personal surety of MJ </a:t>
            </a:r>
            <a:r>
              <a:rPr lang="en-US" sz="1400" dirty="0" err="1"/>
              <a:t>S</a:t>
            </a:r>
            <a:r>
              <a:rPr lang="en-US" sz="1400" dirty="0" err="1" smtClean="0"/>
              <a:t>ethabela</a:t>
            </a:r>
            <a:endParaRPr lang="en-ZA" sz="1400" dirty="0"/>
          </a:p>
          <a:p>
            <a:pPr marL="285750" lvl="0" indent="-285750" algn="just">
              <a:buFont typeface="Arial" panose="020B0604020202020204" pitchFamily="34" charset="0"/>
              <a:buChar char="•"/>
            </a:pPr>
            <a:r>
              <a:rPr lang="en-US" sz="1400" dirty="0"/>
              <a:t>Cession of key man insurance policy</a:t>
            </a:r>
            <a:r>
              <a:rPr lang="en-US" sz="1400" dirty="0" smtClean="0"/>
              <a:t>.</a:t>
            </a:r>
          </a:p>
          <a:p>
            <a:pPr lvl="0" algn="just"/>
            <a:endParaRPr lang="en-ZA" sz="1100" dirty="0"/>
          </a:p>
          <a:p>
            <a:pPr algn="just"/>
            <a:r>
              <a:rPr lang="en-US" sz="1600" dirty="0"/>
              <a:t>R1 637 580 was disbursed on a term loan facility on the 8</a:t>
            </a:r>
            <a:r>
              <a:rPr lang="en-US" sz="1600" baseline="30000" dirty="0"/>
              <a:t>th</a:t>
            </a:r>
            <a:r>
              <a:rPr lang="en-US" sz="1600" dirty="0"/>
              <a:t> Mach 2013 for a term of 60 months; which included the facility fee of R147 000. </a:t>
            </a:r>
            <a:endParaRPr lang="en-US" sz="1600" dirty="0" smtClean="0"/>
          </a:p>
          <a:p>
            <a:pPr algn="just"/>
            <a:endParaRPr lang="en-US" sz="1400" dirty="0" smtClean="0"/>
          </a:p>
          <a:p>
            <a:pPr algn="just"/>
            <a:r>
              <a:rPr lang="en-US" sz="1600" b="1" dirty="0"/>
              <a:t>July 2013</a:t>
            </a:r>
          </a:p>
          <a:p>
            <a:pPr algn="just"/>
            <a:endParaRPr lang="en-ZA" sz="1000" dirty="0"/>
          </a:p>
          <a:p>
            <a:pPr algn="just"/>
            <a:r>
              <a:rPr lang="en-US" sz="1600" dirty="0"/>
              <a:t>Super Movers (Training and Business Management Services) attended a meeting with </a:t>
            </a:r>
            <a:r>
              <a:rPr lang="en-US" sz="1600" dirty="0" err="1"/>
              <a:t>Mr</a:t>
            </a:r>
            <a:r>
              <a:rPr lang="en-US" sz="1600" dirty="0"/>
              <a:t> </a:t>
            </a:r>
            <a:r>
              <a:rPr lang="en-US" sz="1600" dirty="0" err="1"/>
              <a:t>Sethabele</a:t>
            </a:r>
            <a:r>
              <a:rPr lang="en-US" sz="1600" dirty="0"/>
              <a:t> to provide mentorship services to the client. At the outset of the mentorship the mentor identified a number of issues that faced the business which included lack of succession planning, client insistence that </a:t>
            </a:r>
            <a:r>
              <a:rPr lang="en-US" sz="1600" dirty="0" err="1"/>
              <a:t>Mr</a:t>
            </a:r>
            <a:r>
              <a:rPr lang="en-US" sz="1600" dirty="0"/>
              <a:t> </a:t>
            </a:r>
            <a:r>
              <a:rPr lang="en-US" sz="1600" dirty="0" err="1"/>
              <a:t>Sethabele</a:t>
            </a:r>
            <a:r>
              <a:rPr lang="en-US" sz="1600" dirty="0"/>
              <a:t> personally attend to all work orders and the inability of the client to plan the work accordingly.</a:t>
            </a:r>
            <a:endParaRPr lang="en-ZA" sz="1600" dirty="0"/>
          </a:p>
          <a:p>
            <a:pPr algn="just"/>
            <a:r>
              <a:rPr lang="en-US" sz="1600" dirty="0"/>
              <a:t> </a:t>
            </a:r>
            <a:endParaRPr lang="en-ZA" sz="1600" dirty="0"/>
          </a:p>
          <a:p>
            <a:pPr algn="just"/>
            <a:r>
              <a:rPr lang="en-US" sz="1600" dirty="0"/>
              <a:t>Many of the interventions that were required by the mentor were unable to be fulfilled as a result of the entrepreneur not being available to provide the relevant information.</a:t>
            </a:r>
            <a:endParaRPr lang="en-ZA" sz="1600" dirty="0"/>
          </a:p>
          <a:p>
            <a:pPr algn="just"/>
            <a:endParaRPr lang="en-ZA" dirty="0"/>
          </a:p>
        </p:txBody>
      </p:sp>
    </p:spTree>
    <p:extLst>
      <p:ext uri="{BB962C8B-B14F-4D97-AF65-F5344CB8AC3E}">
        <p14:creationId xmlns:p14="http://schemas.microsoft.com/office/powerpoint/2010/main" xmlns="" val="2186695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New CI - PPT Slides" id="{33FAC649-A26D-4D73-8F9D-E00F4920BFD9}" vid="{E4857789-23CF-49DB-8955-6A58AA38F1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d08ff5b7-0c7b-40ec-921f-e7f67b75cfeb">PDNDAYJCVQFE-646854148-502</_dlc_DocId>
    <_dlc_DocIdUrl xmlns="d08ff5b7-0c7b-40ec-921f-e7f67b75cfeb">
      <Url>https://sefa.sharepoint.com/sefa/CEOoffice/strategydept/businessplanning/_layouts/15/DocIdRedir.aspx?ID=PDNDAYJCVQFE-646854148-502</Url>
      <Description>PDNDAYJCVQFE-646854148-502</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9EBDA52CD93746808BFA16BC3C8E9D" ma:contentTypeVersion="5" ma:contentTypeDescription="Create a new document." ma:contentTypeScope="" ma:versionID="260bd51aa65e42e043f826fecddc6e90">
  <xsd:schema xmlns:xsd="http://www.w3.org/2001/XMLSchema" xmlns:xs="http://www.w3.org/2001/XMLSchema" xmlns:p="http://schemas.microsoft.com/office/2006/metadata/properties" xmlns:ns2="d08ff5b7-0c7b-40ec-921f-e7f67b75cfeb" xmlns:ns3="1801c218-4046-4c60-91ca-87f644f71911" targetNamespace="http://schemas.microsoft.com/office/2006/metadata/properties" ma:root="true" ma:fieldsID="60cde06c48144fc9e3080d819df423ef" ns2:_="" ns3:_="">
    <xsd:import namespace="d08ff5b7-0c7b-40ec-921f-e7f67b75cfeb"/>
    <xsd:import namespace="1801c218-4046-4c60-91ca-87f644f71911"/>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8ff5b7-0c7b-40ec-921f-e7f67b75cfe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801c218-4046-4c60-91ca-87f644f7191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656B37-726F-47C6-9F8C-749324CA0ACB}">
  <ds:schemaRefs>
    <ds:schemaRef ds:uri="d08ff5b7-0c7b-40ec-921f-e7f67b75cfeb"/>
    <ds:schemaRef ds:uri="http://schemas.microsoft.com/office/2006/documentManagement/types"/>
    <ds:schemaRef ds:uri="http://schemas.microsoft.com/office/infopath/2007/PartnerControls"/>
    <ds:schemaRef ds:uri="http://purl.org/dc/elements/1.1/"/>
    <ds:schemaRef ds:uri="http://schemas.microsoft.com/office/2006/metadata/properties"/>
    <ds:schemaRef ds:uri="1801c218-4046-4c60-91ca-87f644f71911"/>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7B8A170B-7259-41A0-A35A-464D983CCB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8ff5b7-0c7b-40ec-921f-e7f67b75cfeb"/>
    <ds:schemaRef ds:uri="1801c218-4046-4c60-91ca-87f644f719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CA0629-D50B-483F-B995-D9315EFF61EB}">
  <ds:schemaRefs>
    <ds:schemaRef ds:uri="http://schemas.microsoft.com/sharepoint/events"/>
  </ds:schemaRefs>
</ds:datastoreItem>
</file>

<file path=customXml/itemProps4.xml><?xml version="1.0" encoding="utf-8"?>
<ds:datastoreItem xmlns:ds="http://schemas.openxmlformats.org/officeDocument/2006/customXml" ds:itemID="{87A49FB9-DFF1-43A2-8294-E129FE12C9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Templates</Template>
  <TotalTime>774</TotalTime>
  <Words>4242</Words>
  <Application>Microsoft Office PowerPoint</Application>
  <PresentationFormat>On-screen Show (4:3)</PresentationFormat>
  <Paragraphs>597</Paragraphs>
  <Slides>31</Slides>
  <Notes>25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Remedial Action on Free State Litigated Projects</vt:lpstr>
      <vt:lpstr>Direct Lending</vt:lpstr>
      <vt:lpstr>Mampotla Trading Enterprise cc - App 5919  – Retail 658-01</vt:lpstr>
      <vt:lpstr>Mampotla Trading Enterprise cc - App 5919  – Retail 658-01</vt:lpstr>
      <vt:lpstr>Mampotla Trading Enterprise cc - App 5919  – Retail 658-01</vt:lpstr>
      <vt:lpstr>Mampotla Trading Enterprise cc - App 5919  – Retail 658-01</vt:lpstr>
      <vt:lpstr>Mampotla Trading Enterprise cc - App 5919  – Retail 658-01</vt:lpstr>
      <vt:lpstr>Direct Lending</vt:lpstr>
      <vt:lpstr>Karatech cc - App 3918 – Retail 330-01</vt:lpstr>
      <vt:lpstr>Karatech cc - App 3918 – Retail 330-01</vt:lpstr>
      <vt:lpstr>Karatech cc - App 3918 – Retail 330-01</vt:lpstr>
      <vt:lpstr>Karatech cc - App 3918 – Retail 330-01</vt:lpstr>
      <vt:lpstr>Karatech cc - App 3918 – Retail 330-01</vt:lpstr>
      <vt:lpstr>Karatech cc – App 3918 – Retail 330-01</vt:lpstr>
      <vt:lpstr>Direct Lending</vt:lpstr>
      <vt:lpstr>Retmil Financial Services (Pty) Ltd Retail Financial Intermediary “RFI”</vt:lpstr>
      <vt:lpstr>Retmil Financial Services (Pty) Ltd Retail Financial Intermediary “RFI”</vt:lpstr>
      <vt:lpstr>Retmil Financial Services (Pty) Ltd Retail Financial Intermediary “RFI”</vt:lpstr>
      <vt:lpstr>Retmil Financial Services (Pty) Ltd Retail Financial Intermediary “RFI”</vt:lpstr>
      <vt:lpstr>Retmil Financial Services (Pty) Ltd Retail Financial Intermediary “RFI”</vt:lpstr>
      <vt:lpstr>Retmil Financial Services (Pty) Ltd Retail Financial Intermediary “RFI”</vt:lpstr>
      <vt:lpstr>Retmil Financial Services (Pty) Ltd Retail Financial Intermediary “RFI”</vt:lpstr>
      <vt:lpstr>Retmil Financial Services (Pty) Ltd Retail Financial Intermediary “RFI”</vt:lpstr>
      <vt:lpstr>Other</vt:lpstr>
      <vt:lpstr>Tinky Tavern (Pty) Ltd</vt:lpstr>
      <vt:lpstr>Tinky Tavern (Pty) Ltd (contd..)</vt:lpstr>
      <vt:lpstr>Tinky Tavern (Pty) Ltd (contd..)</vt:lpstr>
      <vt:lpstr>Tinky Tavern (Pty) Ltd (contd..)</vt:lpstr>
      <vt:lpstr>Tinky Tavern (Pty) Ltd (contd..)</vt:lpstr>
      <vt:lpstr>Tinky Tavern (Pty) Ltd (contd..)</vt:lpstr>
      <vt:lpstr>Direct Lending</vt:lpstr>
    </vt:vector>
  </TitlesOfParts>
  <Company>sefa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Marleen Lewis</dc:creator>
  <cp:lastModifiedBy>PUMZA</cp:lastModifiedBy>
  <cp:revision>75</cp:revision>
  <dcterms:created xsi:type="dcterms:W3CDTF">2017-10-20T06:31:56Z</dcterms:created>
  <dcterms:modified xsi:type="dcterms:W3CDTF">2018-02-15T09:44:18Z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0x010100E69EBDA52CD93746808BFA16BC3C8E9D</vt:lpwstr>
  </property>
  <property fmtid="{D5CDD505-2E9C-101B-9397-08002B2CF9AE}" pid="3" name="_dlc_DocIdItemGuid">
    <vt:lpwstr>a936ebaf-fa8a-46a3-9245-507e1b77b8c9</vt:lpwstr>
  </property>
</Properties>
</file>