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sldIdLst>
    <p:sldId id="257" r:id="rId3"/>
    <p:sldId id="299" r:id="rId4"/>
    <p:sldId id="300" r:id="rId5"/>
    <p:sldId id="276" r:id="rId6"/>
    <p:sldId id="296" r:id="rId7"/>
    <p:sldId id="297" r:id="rId8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ipati Nekhondela" initials="SN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7"/>
    <p:restoredTop sz="90360" autoAdjust="0"/>
  </p:normalViewPr>
  <p:slideViewPr>
    <p:cSldViewPr>
      <p:cViewPr>
        <p:scale>
          <a:sx n="90" d="100"/>
          <a:sy n="90" d="100"/>
        </p:scale>
        <p:origin x="-118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3354" y="-96"/>
      </p:cViewPr>
      <p:guideLst>
        <p:guide orient="horz" pos="3126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commentAuthors" Target="commentAuthors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D89B1160-CBC0-431C-B5EA-FA9E817BB3EF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ZA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72A462-1F78-4E07-A819-CCB8C4C63F09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85051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E11230-45CF-4A62-AE56-580A1A2E9EC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73648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ZA" dirty="0" smtClean="0"/>
              <a:t>Transparent process</a:t>
            </a:r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2A462-1F78-4E07-A819-CCB8C4C63F09}" type="slidenum">
              <a:rPr lang="en-ZA" smtClean="0"/>
              <a:t>4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71591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96575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817001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63668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z="1400" b="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93A8DA4D-B97B-4155-8F5C-73B9797B892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EBBDF-8C8E-4563-AE8D-4E901221401E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20290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93D0C-61AD-4D9D-8874-3F7CCB4F5D7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90927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95400"/>
            <a:ext cx="43053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030B4-884A-4846-9129-8B20DCDD8522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790479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0039-7D20-4B86-8E99-C947467703DC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39344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AE3E60-6068-4225-A3EB-375B835E2C14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704391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CB724-7F5E-4DC2-A61E-E647E0CAE51C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4365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5FF9B-68BA-4B05-936A-31A21B7C3C8A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16728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5747541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ADB40-452F-44A8-AE0C-2946686FCE6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37229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7FA15-C4EB-42B6-B345-62BF61AB7BA1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249780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76200"/>
            <a:ext cx="21907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76200"/>
            <a:ext cx="64198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D53B7E-52D2-468E-8AA3-7BAD102F91A6}" type="slidenum">
              <a:rPr lang="en-US">
                <a:solidFill>
                  <a:srgbClr val="808080"/>
                </a:solidFill>
              </a:rPr>
              <a:pPr>
                <a:defRPr/>
              </a:pPr>
              <a:t>‹#›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190472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3054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93262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713958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0868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56236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4270313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8552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F492C4-48E4-439E-9525-D952A21A19DE}" type="datetimeFigureOut">
              <a:rPr lang="en-ZA" smtClean="0"/>
              <a:t>18/02/12</a:t>
            </a:fld>
            <a:endParaRPr lang="en-Z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7B2C9B-67A0-4FDD-9416-EA2AE2F54CDB}" type="slidenum">
              <a:rPr lang="en-ZA" smtClean="0"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10558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Powerpoint Presentation Bann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5961063"/>
            <a:ext cx="9144000" cy="8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9" descr="Powerpoint Presentation T Banne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-15875" y="0"/>
            <a:ext cx="91773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76200"/>
            <a:ext cx="7772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95400"/>
            <a:ext cx="8763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chemeClr val="bg2"/>
                </a:solidFill>
                <a:latin typeface="Arial Bold Italic" pitchFamily="1" charset="0"/>
                <a:ea typeface="+mn-ea"/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0E4A66B-28AB-4DF1-A2D6-B31C1BD5FD2E}" type="slidenum">
              <a:rPr lang="en-US">
                <a:solidFill>
                  <a:srgbClr val="80808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4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125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Calibri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bg1"/>
          </a:solidFill>
          <a:latin typeface="Arial Bold" pitchFamily="1" charset="0"/>
          <a:ea typeface="Osaka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Calibri" pitchFamily="34" charset="0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11" descr="Powerpoint Presentation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6046" y="-326"/>
            <a:ext cx="9177338" cy="689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8873" y="2924944"/>
            <a:ext cx="8640960" cy="1281906"/>
          </a:xfrm>
        </p:spPr>
        <p:txBody>
          <a:bodyPr>
            <a:normAutofit fontScale="90000"/>
          </a:bodyPr>
          <a:lstStyle/>
          <a:p>
            <a:r>
              <a:rPr lang="en-ZA" dirty="0" smtClean="0"/>
              <a:t> </a:t>
            </a:r>
            <a:r>
              <a:rPr lang="en-ZA" dirty="0" smtClean="0">
                <a:solidFill>
                  <a:schemeClr val="bg1"/>
                </a:solidFill>
              </a:rPr>
              <a:t>DRAFT </a:t>
            </a:r>
            <a:r>
              <a:rPr lang="en-ZA" sz="4000" dirty="0" smtClean="0">
                <a:solidFill>
                  <a:schemeClr val="bg1"/>
                </a:solidFill>
              </a:rPr>
              <a:t>NATIONAL </a:t>
            </a:r>
            <a:r>
              <a:rPr lang="en-ZA" sz="4000" dirty="0">
                <a:solidFill>
                  <a:schemeClr val="bg1"/>
                </a:solidFill>
              </a:rPr>
              <a:t>CREDIT AMENDMENT BILL, </a:t>
            </a:r>
            <a:r>
              <a:rPr lang="en-ZA" sz="4000" dirty="0" smtClean="0">
                <a:solidFill>
                  <a:schemeClr val="bg1"/>
                </a:solidFill>
              </a:rPr>
              <a:t>2018</a:t>
            </a:r>
            <a:br>
              <a:rPr lang="en-ZA" sz="4000" dirty="0" smtClean="0">
                <a:solidFill>
                  <a:schemeClr val="bg1"/>
                </a:solidFill>
              </a:rPr>
            </a:br>
            <a:endParaRPr lang="en-ZA" sz="4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354" y="4314056"/>
            <a:ext cx="8856984" cy="966788"/>
          </a:xfrm>
        </p:spPr>
        <p:txBody>
          <a:bodyPr>
            <a:normAutofit lnSpcReduction="10000"/>
          </a:bodyPr>
          <a:lstStyle/>
          <a:p>
            <a:r>
              <a:rPr lang="en-US" alt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										</a:t>
            </a:r>
          </a:p>
          <a:p>
            <a:pPr algn="r"/>
            <a:r>
              <a:rPr lang="en-US" altLang="en-US" sz="1800" i="1" dirty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	</a:t>
            </a:r>
            <a:r>
              <a:rPr lang="en-US" alt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								</a:t>
            </a:r>
            <a:r>
              <a:rPr lang="en-US" alt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National Treasury presentation to Portfolio Committee on Trade and Industry,  </a:t>
            </a:r>
            <a:r>
              <a:rPr lang="en-US" alt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13</a:t>
            </a:r>
            <a:r>
              <a:rPr 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 </a:t>
            </a:r>
            <a:r>
              <a:rPr lang="en-US" sz="1800" i="1" dirty="0" smtClean="0">
                <a:solidFill>
                  <a:schemeClr val="bg1"/>
                </a:solidFill>
                <a:latin typeface="Calibri" pitchFamily="34" charset="0"/>
                <a:ea typeface="Osaka" pitchFamily="1" charset="-128"/>
              </a:rPr>
              <a:t>February 2018</a:t>
            </a:r>
            <a:endParaRPr lang="en-ZA" sz="1800" dirty="0">
              <a:solidFill>
                <a:schemeClr val="bg1"/>
              </a:solidFill>
            </a:endParaRPr>
          </a:p>
        </p:txBody>
      </p:sp>
      <p:sp>
        <p:nvSpPr>
          <p:cNvPr id="13317" name="Rectangle 14"/>
          <p:cNvSpPr>
            <a:spLocks noChangeArrowheads="1"/>
          </p:cNvSpPr>
          <p:nvPr/>
        </p:nvSpPr>
        <p:spPr bwMode="auto">
          <a:xfrm>
            <a:off x="395536" y="4479471"/>
            <a:ext cx="7696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>
              <a:spcBef>
                <a:spcPct val="20000"/>
              </a:spcBef>
            </a:pPr>
            <a:endParaRPr lang="en-US" sz="1200" dirty="0">
              <a:solidFill>
                <a:schemeClr val="bg1"/>
              </a:solidFill>
              <a:ea typeface="Osaka" pitchFamily="1" charset="-128"/>
            </a:endParaRPr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white">
          <a:xfrm>
            <a:off x="1004629" y="4437112"/>
            <a:ext cx="7696200" cy="7206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r">
              <a:spcBef>
                <a:spcPct val="20000"/>
              </a:spcBef>
            </a:pPr>
            <a:endParaRPr lang="en-US" sz="1400" b="1" dirty="0" smtClean="0">
              <a:solidFill>
                <a:schemeClr val="bg1"/>
              </a:solidFill>
              <a:ea typeface="Osaka"/>
              <a:cs typeface="Osaka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52383" y="4294805"/>
            <a:ext cx="2904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ZA" dirty="0">
                <a:solidFill>
                  <a:schemeClr val="bg1"/>
                </a:solidFill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4152079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Our proposed vision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5184576"/>
          </a:xfrm>
        </p:spPr>
        <p:txBody>
          <a:bodyPr/>
          <a:lstStyle/>
          <a:p>
            <a:pPr algn="just"/>
            <a:r>
              <a:rPr lang="en-ZA" dirty="0"/>
              <a:t>Giving South Africans that are chronically overindebted – </a:t>
            </a:r>
            <a:r>
              <a:rPr lang="en-ZA" b="1" dirty="0"/>
              <a:t>today and in future</a:t>
            </a:r>
            <a:r>
              <a:rPr lang="en-ZA" dirty="0"/>
              <a:t> -and that have no chance or way to escape that debt, </a:t>
            </a:r>
            <a:r>
              <a:rPr lang="en-ZA" b="1" dirty="0"/>
              <a:t>the opportunity of a fresh start</a:t>
            </a:r>
            <a:endParaRPr lang="en-ZA" b="1" i="1" dirty="0"/>
          </a:p>
          <a:p>
            <a:pPr algn="just"/>
            <a:endParaRPr lang="en-ZA" dirty="0"/>
          </a:p>
          <a:p>
            <a:pPr algn="just"/>
            <a:r>
              <a:rPr lang="en-ZA" dirty="0"/>
              <a:t>Changing the way that South African’s interact with the financial sector, so that this “fresh start” paves the way for </a:t>
            </a:r>
            <a:r>
              <a:rPr lang="en-ZA" b="1" dirty="0"/>
              <a:t>new or changed borrowing behaviour</a:t>
            </a:r>
          </a:p>
          <a:p>
            <a:pPr algn="just"/>
            <a:endParaRPr lang="en-ZA" b="1" dirty="0"/>
          </a:p>
          <a:p>
            <a:pPr algn="just"/>
            <a:r>
              <a:rPr lang="en-ZA" b="1" dirty="0"/>
              <a:t>Focus on incentives, reduce moral hazard: </a:t>
            </a:r>
            <a:r>
              <a:rPr lang="en-ZA" dirty="0"/>
              <a:t>should last lenders be treated the same as first lenders? Those who can pay, should pay.</a:t>
            </a:r>
          </a:p>
          <a:p>
            <a:pPr marL="0" indent="0" algn="just">
              <a:buNone/>
            </a:pPr>
            <a:endParaRPr lang="en-ZA" dirty="0"/>
          </a:p>
          <a:p>
            <a:pPr algn="just"/>
            <a:r>
              <a:rPr lang="en-ZA" dirty="0"/>
              <a:t>A </a:t>
            </a:r>
            <a:r>
              <a:rPr lang="en-ZA" b="1" dirty="0"/>
              <a:t>sustainable and competitive credit sector</a:t>
            </a:r>
            <a:r>
              <a:rPr lang="en-ZA" dirty="0"/>
              <a:t>, that is </a:t>
            </a:r>
            <a:r>
              <a:rPr lang="en-ZA" b="1" dirty="0"/>
              <a:t>inclusive, fair, and supports small business</a:t>
            </a:r>
          </a:p>
          <a:p>
            <a:pPr algn="just"/>
            <a:endParaRPr lang="en-ZA" b="1" dirty="0"/>
          </a:p>
          <a:p>
            <a:pPr algn="just"/>
            <a:r>
              <a:rPr lang="en-ZA" dirty="0"/>
              <a:t>Regulatory framework should </a:t>
            </a:r>
            <a:r>
              <a:rPr lang="en-ZA" b="1" dirty="0"/>
              <a:t>support rehabilitation of </a:t>
            </a:r>
            <a:r>
              <a:rPr lang="en-ZA" b="1" i="1" u="sng" dirty="0"/>
              <a:t>all</a:t>
            </a:r>
            <a:r>
              <a:rPr lang="en-ZA" dirty="0"/>
              <a:t> </a:t>
            </a:r>
            <a:r>
              <a:rPr lang="en-ZA" b="1" dirty="0"/>
              <a:t> borrowers</a:t>
            </a:r>
          </a:p>
          <a:p>
            <a:pPr algn="just"/>
            <a:endParaRPr lang="en-ZA" b="1" dirty="0"/>
          </a:p>
          <a:p>
            <a:pPr algn="just"/>
            <a:r>
              <a:rPr lang="en-ZA" b="1" dirty="0"/>
              <a:t>Financial stability</a:t>
            </a:r>
          </a:p>
          <a:p>
            <a:pPr algn="just"/>
            <a:endParaRPr lang="en-ZA" dirty="0"/>
          </a:p>
          <a:p>
            <a:pPr marL="0" indent="0" algn="just">
              <a:buNone/>
            </a:pPr>
            <a:r>
              <a:rPr lang="en-ZA" dirty="0" smtClean="0"/>
              <a:t> 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dirty="0" smtClean="0"/>
          </a:p>
          <a:p>
            <a:pPr lvl="1" algn="just"/>
            <a:endParaRPr lang="en-ZA" sz="2200" dirty="0" smtClean="0"/>
          </a:p>
          <a:p>
            <a:pPr marL="457200" lvl="1" indent="0" algn="just">
              <a:buNone/>
            </a:pPr>
            <a:r>
              <a:rPr lang="en-ZA" sz="1800" dirty="0" smtClean="0"/>
              <a:t>	</a:t>
            </a:r>
            <a:r>
              <a:rPr lang="en-ZA" sz="1800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algn="just">
              <a:buNone/>
            </a:pPr>
            <a:endParaRPr lang="en-ZA" sz="1800" i="1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>
              <a:solidFill>
                <a:srgbClr val="FF0000"/>
              </a:solidFill>
            </a:endParaRPr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  <a:p>
            <a:pPr algn="just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2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514552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What problem are we trying to solve?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5184576"/>
          </a:xfrm>
        </p:spPr>
        <p:txBody>
          <a:bodyPr/>
          <a:lstStyle/>
          <a:p>
            <a:r>
              <a:rPr lang="en-ZA" dirty="0"/>
              <a:t>Gaps in protection for those struggling under too much debt are:</a:t>
            </a:r>
          </a:p>
          <a:p>
            <a:pPr lvl="1"/>
            <a:r>
              <a:rPr lang="en-ZA" b="1" dirty="0"/>
              <a:t>Weaknesses in insolvency framework</a:t>
            </a:r>
            <a:r>
              <a:rPr lang="en-ZA" dirty="0"/>
              <a:t>: sequestration does not work for NINAs</a:t>
            </a:r>
          </a:p>
          <a:p>
            <a:pPr lvl="1"/>
            <a:r>
              <a:rPr lang="en-ZA" b="1" dirty="0"/>
              <a:t>Weaknesses in debt review system</a:t>
            </a:r>
            <a:r>
              <a:rPr lang="en-ZA" dirty="0"/>
              <a:t>: only works for South Africans with incomes over R7500k</a:t>
            </a:r>
          </a:p>
          <a:p>
            <a:pPr lvl="1"/>
            <a:endParaRPr lang="en-ZA" dirty="0"/>
          </a:p>
          <a:p>
            <a:r>
              <a:rPr lang="en-ZA" dirty="0"/>
              <a:t>So what needs to be fixed?</a:t>
            </a:r>
          </a:p>
          <a:p>
            <a:pPr lvl="1"/>
            <a:r>
              <a:rPr lang="en-ZA" dirty="0"/>
              <a:t>For those with some income, </a:t>
            </a:r>
            <a:r>
              <a:rPr lang="en-ZA" b="1" dirty="0"/>
              <a:t>improve debt review system</a:t>
            </a:r>
            <a:r>
              <a:rPr lang="en-ZA" dirty="0"/>
              <a:t>, address issue of “who pays, and what fee”</a:t>
            </a:r>
            <a:r>
              <a:rPr lang="is-IS" dirty="0"/>
              <a:t>… </a:t>
            </a:r>
            <a:r>
              <a:rPr lang="is-IS" b="1" i="1" dirty="0"/>
              <a:t>can be done relatively quickly</a:t>
            </a:r>
            <a:endParaRPr lang="en-ZA" b="1" i="1" dirty="0"/>
          </a:p>
          <a:p>
            <a:pPr lvl="1"/>
            <a:r>
              <a:rPr lang="en-ZA" dirty="0"/>
              <a:t>For those with no income (e.g. job loss, change in economic circumstances), need mechanism to get this cleared, with reasonable consequences for lender and borrower</a:t>
            </a:r>
            <a:r>
              <a:rPr lang="is-IS" dirty="0"/>
              <a:t>… revising Insolvency Act underway but could take a long time, </a:t>
            </a:r>
            <a:r>
              <a:rPr lang="is-IS" b="1" i="1" dirty="0"/>
              <a:t>how to prioritise and accelerate?</a:t>
            </a:r>
          </a:p>
          <a:p>
            <a:pPr algn="just"/>
            <a:endParaRPr lang="en-ZA" dirty="0"/>
          </a:p>
          <a:p>
            <a:pPr marL="0" indent="0" algn="just">
              <a:buNone/>
            </a:pPr>
            <a:r>
              <a:rPr lang="en-ZA" dirty="0" smtClean="0"/>
              <a:t> 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dirty="0" smtClean="0"/>
          </a:p>
          <a:p>
            <a:pPr lvl="1" algn="just"/>
            <a:endParaRPr lang="en-ZA" sz="2200" dirty="0" smtClean="0"/>
          </a:p>
          <a:p>
            <a:pPr marL="457200" lvl="1" indent="0" algn="just">
              <a:buNone/>
            </a:pPr>
            <a:r>
              <a:rPr lang="en-ZA" sz="1800" dirty="0" smtClean="0"/>
              <a:t>	</a:t>
            </a:r>
            <a:r>
              <a:rPr lang="en-ZA" sz="1800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algn="just">
              <a:buNone/>
            </a:pPr>
            <a:endParaRPr lang="en-ZA" sz="1800" i="1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>
              <a:solidFill>
                <a:srgbClr val="FF0000"/>
              </a:solidFill>
            </a:endParaRPr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  <a:p>
            <a:pPr algn="just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3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327171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76200"/>
            <a:ext cx="7772400" cy="838200"/>
          </a:xfrm>
        </p:spPr>
        <p:txBody>
          <a:bodyPr/>
          <a:lstStyle/>
          <a:p>
            <a:r>
              <a:rPr lang="en-ZA" dirty="0" smtClean="0">
                <a:latin typeface="Calibri"/>
                <a:cs typeface="Calibri"/>
              </a:rPr>
              <a:t>What does the data say?</a:t>
            </a:r>
            <a:endParaRPr lang="en-ZA" dirty="0">
              <a:latin typeface="Calibri"/>
              <a:cs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268760"/>
            <a:ext cx="8763000" cy="5112568"/>
          </a:xfrm>
        </p:spPr>
        <p:txBody>
          <a:bodyPr/>
          <a:lstStyle/>
          <a:p>
            <a:pPr marL="0" indent="0" algn="just">
              <a:buNone/>
            </a:pPr>
            <a:endParaRPr lang="is-IS" dirty="0"/>
          </a:p>
          <a:p>
            <a:pPr algn="just"/>
            <a:r>
              <a:rPr lang="is-IS" b="1" dirty="0" smtClean="0"/>
              <a:t>Banks likely the most impacted ito value, retailers ito number of loans</a:t>
            </a:r>
            <a:r>
              <a:rPr lang="is-IS" dirty="0" smtClean="0"/>
              <a:t>, subject to final implementation parameters e.g. </a:t>
            </a:r>
            <a:r>
              <a:rPr lang="en-US" b="1" dirty="0" smtClean="0"/>
              <a:t>what thresholds applied to extinguish debt</a:t>
            </a:r>
            <a:r>
              <a:rPr lang="en-US" dirty="0" smtClean="0"/>
              <a:t> (rather than other concessions like interest rate freeze)?</a:t>
            </a:r>
            <a:endParaRPr lang="is-IS" dirty="0" smtClean="0"/>
          </a:p>
          <a:p>
            <a:pPr algn="just"/>
            <a:endParaRPr lang="is-IS" dirty="0" smtClean="0"/>
          </a:p>
          <a:p>
            <a:pPr algn="just"/>
            <a:r>
              <a:rPr lang="is-IS" b="1" dirty="0" smtClean="0"/>
              <a:t>Systemic risk impact? Wider economic impact? </a:t>
            </a:r>
            <a:r>
              <a:rPr lang="is-IS" dirty="0" smtClean="0"/>
              <a:t>Probably dependent on whether we instill the principle “she who can pay, should pay what she can afford to pay” – Total debt for extinguishing ranges between R13,2bn and R20,7bn </a:t>
            </a:r>
          </a:p>
          <a:p>
            <a:pPr algn="just"/>
            <a:endParaRPr lang="is-IS" dirty="0"/>
          </a:p>
          <a:p>
            <a:pPr algn="just"/>
            <a:r>
              <a:rPr lang="is-IS" b="1" dirty="0" smtClean="0"/>
              <a:t>High correlation between debt burden and arrears</a:t>
            </a:r>
            <a:r>
              <a:rPr lang="is-IS" dirty="0" smtClean="0"/>
              <a:t>... </a:t>
            </a:r>
            <a:r>
              <a:rPr lang="en-US" dirty="0" smtClean="0"/>
              <a:t>W</a:t>
            </a:r>
            <a:r>
              <a:rPr lang="is-IS" dirty="0" smtClean="0"/>
              <a:t>hat is our tolerance for default? Are affordability criteria strict enough?</a:t>
            </a:r>
          </a:p>
          <a:p>
            <a:pPr algn="just"/>
            <a:endParaRPr lang="is-IS" dirty="0" smtClean="0"/>
          </a:p>
          <a:p>
            <a:pPr algn="just"/>
            <a:endParaRPr lang="is-IS" dirty="0" smtClean="0"/>
          </a:p>
          <a:p>
            <a:pPr algn="just"/>
            <a:endParaRPr lang="en-ZA" dirty="0" smtClean="0"/>
          </a:p>
          <a:p>
            <a:pPr algn="just"/>
            <a:endParaRPr lang="en-ZA" dirty="0" smtClean="0"/>
          </a:p>
          <a:p>
            <a:pPr lvl="1" algn="just"/>
            <a:endParaRPr lang="en-ZA" sz="2200" dirty="0"/>
          </a:p>
          <a:p>
            <a:pPr marL="457200" lvl="1" indent="0" algn="just">
              <a:buNone/>
            </a:pPr>
            <a:r>
              <a:rPr lang="en-ZA" sz="1800" dirty="0"/>
              <a:t>	</a:t>
            </a:r>
            <a:endParaRPr lang="en-ZA" sz="1800" i="1" dirty="0">
              <a:solidFill>
                <a:srgbClr val="000000"/>
              </a:solidFill>
            </a:endParaRPr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US" sz="2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4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45559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Key l</a:t>
            </a:r>
            <a:r>
              <a:rPr lang="en-ZA" dirty="0" smtClean="0"/>
              <a:t>essons learned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96752"/>
            <a:ext cx="8763000" cy="5184576"/>
          </a:xfrm>
        </p:spPr>
        <p:txBody>
          <a:bodyPr/>
          <a:lstStyle/>
          <a:p>
            <a:pPr algn="just"/>
            <a:r>
              <a:rPr lang="en-ZA" dirty="0" smtClean="0"/>
              <a:t>There is </a:t>
            </a:r>
            <a:r>
              <a:rPr lang="en-ZA" b="1" dirty="0" smtClean="0"/>
              <a:t>much data available – is this being optimally used </a:t>
            </a:r>
            <a:r>
              <a:rPr lang="en-ZA" dirty="0" smtClean="0"/>
              <a:t>by policymakers, regulators, consumer advocacy groups and industry? </a:t>
            </a:r>
            <a:endParaRPr lang="en-ZA" dirty="0"/>
          </a:p>
          <a:p>
            <a:pPr algn="just"/>
            <a:endParaRPr lang="en-ZA" dirty="0" smtClean="0"/>
          </a:p>
          <a:p>
            <a:pPr algn="just"/>
            <a:r>
              <a:rPr lang="en-ZA" dirty="0" smtClean="0"/>
              <a:t>May need a </a:t>
            </a:r>
            <a:r>
              <a:rPr lang="en-ZA" b="1" dirty="0" smtClean="0"/>
              <a:t>wider discussion about what exact data is required</a:t>
            </a:r>
            <a:r>
              <a:rPr lang="en-ZA" dirty="0" smtClean="0"/>
              <a:t> to  be doing the type of policy assessments necessary for effective policy making and effective policy testing</a:t>
            </a:r>
          </a:p>
          <a:p>
            <a:pPr algn="just"/>
            <a:endParaRPr lang="en-ZA" dirty="0"/>
          </a:p>
          <a:p>
            <a:pPr algn="just"/>
            <a:r>
              <a:rPr lang="en-ZA" dirty="0" smtClean="0"/>
              <a:t>Have observed</a:t>
            </a:r>
            <a:r>
              <a:rPr lang="en-ZA" dirty="0" smtClean="0"/>
              <a:t> large variation in results between Eighty-20 study and BASA – nonetheles the </a:t>
            </a:r>
            <a:r>
              <a:rPr lang="en-ZA" b="1" dirty="0" smtClean="0"/>
              <a:t>impact is sizeable, question is just how much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dirty="0" smtClean="0"/>
          </a:p>
          <a:p>
            <a:pPr lvl="1" algn="just"/>
            <a:endParaRPr lang="en-ZA" sz="2200" dirty="0" smtClean="0"/>
          </a:p>
          <a:p>
            <a:pPr marL="457200" lvl="1" indent="0" algn="just">
              <a:buNone/>
            </a:pPr>
            <a:r>
              <a:rPr lang="en-ZA" sz="1800" dirty="0" smtClean="0"/>
              <a:t>	</a:t>
            </a:r>
            <a:r>
              <a:rPr lang="en-ZA" sz="1800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algn="just">
              <a:buNone/>
            </a:pPr>
            <a:endParaRPr lang="en-ZA" sz="1800" i="1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>
              <a:solidFill>
                <a:srgbClr val="FF0000"/>
              </a:solidFill>
            </a:endParaRPr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  <a:p>
            <a:pPr algn="just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5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04774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Proposed policy considerations</a:t>
            </a:r>
            <a:r>
              <a:rPr lang="en-ZA" dirty="0" smtClean="0"/>
              <a:t> 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52736"/>
            <a:ext cx="8763000" cy="5616624"/>
          </a:xfrm>
        </p:spPr>
        <p:txBody>
          <a:bodyPr/>
          <a:lstStyle/>
          <a:p>
            <a:pPr algn="just"/>
            <a:r>
              <a:rPr lang="en-ZA" dirty="0" smtClean="0"/>
              <a:t>Propose that the </a:t>
            </a:r>
            <a:r>
              <a:rPr lang="en-ZA" b="1" dirty="0" smtClean="0"/>
              <a:t>Bill be transformed to provide a limited form of “poor man sequestration”</a:t>
            </a:r>
            <a:r>
              <a:rPr lang="en-ZA" dirty="0" smtClean="0"/>
              <a:t> i.e. limited to debt originating from credit; means can bring reform ahead of the new Insolvency Act, although would ultimately be replaced by that Act </a:t>
            </a:r>
          </a:p>
          <a:p>
            <a:pPr algn="just"/>
            <a:endParaRPr lang="en-ZA" dirty="0"/>
          </a:p>
          <a:p>
            <a:pPr algn="just"/>
            <a:r>
              <a:rPr lang="en-ZA" b="1" dirty="0" smtClean="0"/>
              <a:t>Relatively little surgery required to the draft Bill</a:t>
            </a:r>
            <a:r>
              <a:rPr lang="en-ZA" dirty="0" smtClean="0"/>
              <a:t> but devil is in the detail; </a:t>
            </a:r>
            <a:r>
              <a:rPr lang="en-ZA" dirty="0"/>
              <a:t>Consider options to better leverage debt </a:t>
            </a:r>
            <a:r>
              <a:rPr lang="en-ZA" dirty="0" smtClean="0"/>
              <a:t>review</a:t>
            </a:r>
            <a:endParaRPr lang="en-ZA" dirty="0"/>
          </a:p>
          <a:p>
            <a:pPr marL="0" indent="0" algn="just">
              <a:buNone/>
            </a:pPr>
            <a:endParaRPr lang="en-ZA" dirty="0"/>
          </a:p>
          <a:p>
            <a:pPr algn="just"/>
            <a:r>
              <a:rPr lang="en-ZA" dirty="0" smtClean="0"/>
              <a:t>Propose </a:t>
            </a:r>
            <a:r>
              <a:rPr lang="en-ZA" b="1" dirty="0" smtClean="0"/>
              <a:t>need to be very clear about who can apply for this debt intervention </a:t>
            </a:r>
            <a:r>
              <a:rPr lang="en-ZA" dirty="0" smtClean="0"/>
              <a:t>on the one hand, and that </a:t>
            </a:r>
            <a:r>
              <a:rPr lang="en-ZA" b="1" dirty="0" smtClean="0"/>
              <a:t>only those who absolutely cannot pay, will have debt extinguished</a:t>
            </a:r>
            <a:r>
              <a:rPr lang="en-ZA" dirty="0" smtClean="0"/>
              <a:t> – have data analysis tool to see effect of different thresholds</a:t>
            </a:r>
          </a:p>
          <a:p>
            <a:pPr algn="just"/>
            <a:endParaRPr lang="en-ZA" dirty="0"/>
          </a:p>
          <a:p>
            <a:pPr algn="just"/>
            <a:r>
              <a:rPr lang="en-ZA" dirty="0" smtClean="0"/>
              <a:t>This approach </a:t>
            </a:r>
            <a:r>
              <a:rPr lang="en-ZA" b="1" dirty="0" smtClean="0"/>
              <a:t>provides ongoing, continuous relief to chronically overindebted South Africans</a:t>
            </a:r>
            <a:r>
              <a:rPr lang="en-ZA" dirty="0" smtClean="0"/>
              <a:t>, that is clearly defined and understood by all stakeholders; gives legal certainty to lenders</a:t>
            </a:r>
          </a:p>
          <a:p>
            <a:pPr algn="just"/>
            <a:endParaRPr lang="en-ZA" dirty="0"/>
          </a:p>
          <a:p>
            <a:pPr algn="just"/>
            <a:r>
              <a:rPr lang="en-ZA" dirty="0" smtClean="0"/>
              <a:t>Can </a:t>
            </a:r>
            <a:r>
              <a:rPr lang="en-ZA" b="1" dirty="0" smtClean="0"/>
              <a:t>build on the New Zealand approach</a:t>
            </a:r>
          </a:p>
          <a:p>
            <a:pPr algn="just"/>
            <a:endParaRPr lang="en-ZA" dirty="0"/>
          </a:p>
          <a:p>
            <a:pPr marL="0" indent="0" algn="just">
              <a:buNone/>
            </a:pPr>
            <a:r>
              <a:rPr lang="en-ZA" dirty="0" smtClean="0"/>
              <a:t> </a:t>
            </a:r>
          </a:p>
          <a:p>
            <a:pPr algn="just"/>
            <a:endParaRPr lang="en-ZA" dirty="0"/>
          </a:p>
          <a:p>
            <a:pPr algn="just"/>
            <a:endParaRPr lang="en-ZA" dirty="0" smtClean="0"/>
          </a:p>
          <a:p>
            <a:pPr marL="0" indent="0" algn="just">
              <a:buNone/>
            </a:pPr>
            <a:endParaRPr lang="en-ZA" dirty="0"/>
          </a:p>
          <a:p>
            <a:pPr algn="just"/>
            <a:endParaRPr lang="en-ZA" dirty="0" smtClean="0"/>
          </a:p>
          <a:p>
            <a:pPr lvl="1" algn="just"/>
            <a:endParaRPr lang="en-ZA" sz="2200" dirty="0" smtClean="0"/>
          </a:p>
          <a:p>
            <a:pPr marL="457200" lvl="1" indent="0" algn="just">
              <a:buNone/>
            </a:pPr>
            <a:r>
              <a:rPr lang="en-ZA" sz="1800" dirty="0" smtClean="0"/>
              <a:t>	</a:t>
            </a:r>
            <a:r>
              <a:rPr lang="en-ZA" sz="1800" i="1" dirty="0" smtClean="0">
                <a:solidFill>
                  <a:srgbClr val="000000"/>
                </a:solidFill>
              </a:rPr>
              <a:t>)</a:t>
            </a:r>
          </a:p>
          <a:p>
            <a:pPr marL="457200" lvl="1" indent="0" algn="just">
              <a:buNone/>
            </a:pPr>
            <a:endParaRPr lang="en-ZA" sz="1800" i="1" dirty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 smtClean="0">
              <a:solidFill>
                <a:srgbClr val="000000"/>
              </a:solidFill>
            </a:endParaRPr>
          </a:p>
          <a:p>
            <a:pPr marL="457200" lvl="1" indent="0" algn="just">
              <a:buNone/>
            </a:pPr>
            <a:endParaRPr lang="en-ZA" sz="1800" i="1" dirty="0">
              <a:solidFill>
                <a:srgbClr val="FF0000"/>
              </a:solidFill>
            </a:endParaRPr>
          </a:p>
          <a:p>
            <a:pPr algn="just"/>
            <a:endParaRPr lang="en-ZA" sz="2200" dirty="0" smtClean="0"/>
          </a:p>
          <a:p>
            <a:pPr algn="just"/>
            <a:endParaRPr lang="en-ZA" sz="2200" dirty="0" smtClean="0"/>
          </a:p>
          <a:p>
            <a:pPr algn="just"/>
            <a:endParaRPr lang="en-ZA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AEBBDF-8C8E-4563-AE8D-4E901221401E}" type="slidenum">
              <a:rPr lang="en-US" smtClean="0">
                <a:solidFill>
                  <a:srgbClr val="808080"/>
                </a:solidFill>
              </a:rPr>
              <a:pPr>
                <a:defRPr/>
              </a:pPr>
              <a:t>6</a:t>
            </a:fld>
            <a:endParaRPr lang="en-US" sz="1400" b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73177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 Bold"/>
        <a:ea typeface="Osaka"/>
        <a:cs typeface=""/>
      </a:majorFont>
      <a:minorFont>
        <a:latin typeface="Arial"/>
        <a:ea typeface="Osak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9942</TotalTime>
  <Words>601</Words>
  <Application>Microsoft Macintosh PowerPoint</Application>
  <PresentationFormat>On-screen Show (4:3)</PresentationFormat>
  <Paragraphs>108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Blank Presentation</vt:lpstr>
      <vt:lpstr> DRAFT NATIONAL CREDIT AMENDMENT BILL, 2018 </vt:lpstr>
      <vt:lpstr>Our proposed vision </vt:lpstr>
      <vt:lpstr>What problem are we trying to solve? </vt:lpstr>
      <vt:lpstr>What does the data say?</vt:lpstr>
      <vt:lpstr>Key lessons learned </vt:lpstr>
      <vt:lpstr>Proposed policy considerations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PORTFOLIO COMMITTEE PRESENTATION</dc:title>
  <dc:creator>Seipati Nekhondela</dc:creator>
  <cp:lastModifiedBy>Katherine</cp:lastModifiedBy>
  <cp:revision>265</cp:revision>
  <cp:lastPrinted>2017-05-15T15:10:33Z</cp:lastPrinted>
  <dcterms:created xsi:type="dcterms:W3CDTF">2017-03-06T12:18:15Z</dcterms:created>
  <dcterms:modified xsi:type="dcterms:W3CDTF">2018-02-12T14:35:26Z</dcterms:modified>
</cp:coreProperties>
</file>