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charts/chart6.xml" ContentType="application/vnd.openxmlformats-officedocument.drawingml.chart+xml"/>
  <Override PartName="/ppt/diagrams/colors7.xml" ContentType="application/vnd.openxmlformats-officedocument.drawingml.diagramColors+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Lst>
  <p:notesMasterIdLst>
    <p:notesMasterId r:id="rId45"/>
  </p:notesMasterIdLst>
  <p:handoutMasterIdLst>
    <p:handoutMasterId r:id="rId46"/>
  </p:handoutMasterIdLst>
  <p:sldIdLst>
    <p:sldId id="256" r:id="rId3"/>
    <p:sldId id="446" r:id="rId4"/>
    <p:sldId id="507" r:id="rId5"/>
    <p:sldId id="478" r:id="rId6"/>
    <p:sldId id="508" r:id="rId7"/>
    <p:sldId id="481" r:id="rId8"/>
    <p:sldId id="500" r:id="rId9"/>
    <p:sldId id="454" r:id="rId10"/>
    <p:sldId id="445" r:id="rId11"/>
    <p:sldId id="509" r:id="rId12"/>
    <p:sldId id="510" r:id="rId13"/>
    <p:sldId id="511" r:id="rId14"/>
    <p:sldId id="512" r:id="rId15"/>
    <p:sldId id="483" r:id="rId16"/>
    <p:sldId id="515" r:id="rId17"/>
    <p:sldId id="506" r:id="rId18"/>
    <p:sldId id="486" r:id="rId19"/>
    <p:sldId id="464" r:id="rId20"/>
    <p:sldId id="485" r:id="rId21"/>
    <p:sldId id="504" r:id="rId22"/>
    <p:sldId id="494" r:id="rId23"/>
    <p:sldId id="501" r:id="rId24"/>
    <p:sldId id="488" r:id="rId25"/>
    <p:sldId id="503" r:id="rId26"/>
    <p:sldId id="521" r:id="rId27"/>
    <p:sldId id="505" r:id="rId28"/>
    <p:sldId id="476" r:id="rId29"/>
    <p:sldId id="489" r:id="rId30"/>
    <p:sldId id="516" r:id="rId31"/>
    <p:sldId id="490" r:id="rId32"/>
    <p:sldId id="517" r:id="rId33"/>
    <p:sldId id="492" r:id="rId34"/>
    <p:sldId id="518" r:id="rId35"/>
    <p:sldId id="519" r:id="rId36"/>
    <p:sldId id="520" r:id="rId37"/>
    <p:sldId id="493" r:id="rId38"/>
    <p:sldId id="498" r:id="rId39"/>
    <p:sldId id="471" r:id="rId40"/>
    <p:sldId id="467" r:id="rId41"/>
    <p:sldId id="449" r:id="rId42"/>
    <p:sldId id="450" r:id="rId43"/>
    <p:sldId id="360" r:id="rId44"/>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E7DDEF"/>
    <a:srgbClr val="FCD9D0"/>
    <a:srgbClr val="EB6529"/>
    <a:srgbClr val="FFCC00"/>
    <a:srgbClr val="996633"/>
    <a:srgbClr val="CC6600"/>
    <a:srgbClr val="EF4718"/>
    <a:srgbClr val="E15415"/>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125" autoAdjust="0"/>
  </p:normalViewPr>
  <p:slideViewPr>
    <p:cSldViewPr>
      <p:cViewPr varScale="1">
        <p:scale>
          <a:sx n="116" d="100"/>
          <a:sy n="116" d="100"/>
        </p:scale>
        <p:origin x="-1704" y="-114"/>
      </p:cViewPr>
      <p:guideLst>
        <p:guide orient="horz" pos="2160"/>
        <p:guide pos="2880"/>
      </p:guideLst>
    </p:cSldViewPr>
  </p:slideViewPr>
  <p:outlineViewPr>
    <p:cViewPr>
      <p:scale>
        <a:sx n="33" d="100"/>
        <a:sy n="33" d="100"/>
      </p:scale>
      <p:origin x="0" y="-2587"/>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202" y="3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User3\Desktop\Reba\Reports\January%202018\+.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E:\IDlamini_Backup\2015\PROJECTS\CSHub\2016\Reporting\Annual%20report\Report_AnalysisPreparations%2006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016\cyberReadiness\survey_11742_Aug22(after%20manual%20entries)%20analysis%202017080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2016\cyberReadiness\survey_11742_Aug22(after%20manual%20entries)%20analysis%202017080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2016\cyberReadiness\survey_11742_Aug22(after%20manual%20entries)%20analysis%20201708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a:t>Incident</a:t>
            </a:r>
            <a:r>
              <a:rPr lang="en-GB" sz="1200" baseline="0"/>
              <a:t>s </a:t>
            </a:r>
          </a:p>
          <a:p>
            <a:pPr>
              <a:defRPr sz="1200" b="1" i="0" u="none" strike="noStrike" kern="1200" baseline="0">
                <a:solidFill>
                  <a:schemeClr val="tx1"/>
                </a:solidFill>
                <a:latin typeface="+mn-lt"/>
                <a:ea typeface="+mn-ea"/>
                <a:cs typeface="+mn-cs"/>
              </a:defRPr>
            </a:pPr>
            <a:r>
              <a:rPr lang="en-GB" sz="1200" baseline="0"/>
              <a:t>26 - 2 February 2018</a:t>
            </a:r>
            <a:endParaRPr lang="en-GB" sz="1200"/>
          </a:p>
        </c:rich>
      </c:tx>
      <c:layout/>
      <c:spPr>
        <a:noFill/>
        <a:ln>
          <a:noFill/>
        </a:ln>
        <a:effectLst/>
      </c:spPr>
    </c:title>
    <c:view3D>
      <c:rotX val="30"/>
      <c:perspective val="30"/>
    </c:view3D>
    <c:floor>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2165-4FA6-B3AA-82074363AC08}"/>
              </c:ext>
            </c:extLst>
          </c:dPt>
          <c:dPt>
            <c:idx val="1"/>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2165-4FA6-B3AA-82074363AC08}"/>
              </c:ext>
            </c:extLst>
          </c:dPt>
          <c:dPt>
            <c:idx val="2"/>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2165-4FA6-B3AA-82074363AC08}"/>
              </c:ext>
            </c:extLst>
          </c:dPt>
          <c:dPt>
            <c:idx val="3"/>
            <c:spPr>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2165-4FA6-B3AA-82074363AC08}"/>
              </c:ext>
            </c:extLst>
          </c:dPt>
          <c:dPt>
            <c:idx val="4"/>
            <c:spPr>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2165-4FA6-B3AA-82074363AC08}"/>
              </c:ext>
            </c:extLst>
          </c:dPt>
          <c:dPt>
            <c:idx val="5"/>
            <c:spPr>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2165-4FA6-B3AA-82074363AC08}"/>
              </c:ext>
            </c:extLst>
          </c:dPt>
          <c:dPt>
            <c:idx val="6"/>
            <c:spPr>
              <a:solidFill>
                <a:schemeClr val="accent1">
                  <a:lumMod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D-2165-4FA6-B3AA-82074363AC08}"/>
              </c:ext>
            </c:extLst>
          </c:dPt>
          <c:dPt>
            <c:idx val="7"/>
            <c:spPr>
              <a:solidFill>
                <a:schemeClr val="accent2">
                  <a:lumMod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F-2165-4FA6-B3AA-82074363AC08}"/>
              </c:ext>
            </c:extLst>
          </c:dPt>
          <c:dPt>
            <c:idx val="8"/>
            <c:spPr>
              <a:solidFill>
                <a:schemeClr val="accent3">
                  <a:lumMod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1-2165-4FA6-B3AA-82074363AC0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Sheet1!$A$5:$A$13</c:f>
              <c:strCache>
                <c:ptCount val="9"/>
                <c:pt idx="0">
                  <c:v>Abusive content</c:v>
                </c:pt>
                <c:pt idx="1">
                  <c:v>Malicious code</c:v>
                </c:pt>
                <c:pt idx="2">
                  <c:v>Information gathering</c:v>
                </c:pt>
                <c:pt idx="3">
                  <c:v>Intrusion attempts</c:v>
                </c:pt>
                <c:pt idx="4">
                  <c:v>Intrusions</c:v>
                </c:pt>
                <c:pt idx="5">
                  <c:v>Availability</c:v>
                </c:pt>
                <c:pt idx="6">
                  <c:v>Information security</c:v>
                </c:pt>
                <c:pt idx="7">
                  <c:v>Fraud</c:v>
                </c:pt>
                <c:pt idx="8">
                  <c:v>Vulnerabilities</c:v>
                </c:pt>
              </c:strCache>
            </c:strRef>
          </c:cat>
          <c:val>
            <c:numRef>
              <c:f>Sheet1!$B$5:$B$13</c:f>
              <c:numCache>
                <c:formatCode>General</c:formatCode>
                <c:ptCount val="9"/>
                <c:pt idx="0">
                  <c:v>0</c:v>
                </c:pt>
                <c:pt idx="1">
                  <c:v>18</c:v>
                </c:pt>
                <c:pt idx="2">
                  <c:v>18</c:v>
                </c:pt>
                <c:pt idx="3">
                  <c:v>1</c:v>
                </c:pt>
                <c:pt idx="4">
                  <c:v>0</c:v>
                </c:pt>
                <c:pt idx="5">
                  <c:v>94</c:v>
                </c:pt>
                <c:pt idx="6">
                  <c:v>0</c:v>
                </c:pt>
                <c:pt idx="7">
                  <c:v>0</c:v>
                </c:pt>
                <c:pt idx="8">
                  <c:v>0</c:v>
                </c:pt>
              </c:numCache>
            </c:numRef>
          </c:val>
          <c:extLst xmlns:c16r2="http://schemas.microsoft.com/office/drawing/2015/06/chart">
            <c:ext xmlns:c16="http://schemas.microsoft.com/office/drawing/2014/chart" uri="{C3380CC4-5D6E-409C-BE32-E72D297353CC}">
              <c16:uniqueId val="{00000012-2165-4FA6-B3AA-82074363AC08}"/>
            </c:ext>
          </c:extLst>
        </c:ser>
        <c:dLbls>
          <c:showPercent val="1"/>
        </c:dLbls>
      </c:pie3DChart>
      <c:spPr>
        <a:noFill/>
        <a:ln>
          <a:noFill/>
        </a:ln>
        <a:effectLst/>
      </c:spPr>
    </c:plotArea>
    <c:legend>
      <c:legendPos val="r"/>
      <c:layout>
        <c:manualLayout>
          <c:xMode val="edge"/>
          <c:yMode val="edge"/>
          <c:x val="0.68722222222222229"/>
          <c:y val="6.5478273549139696E-2"/>
          <c:w val="0.2961111111111111"/>
          <c:h val="0.89195975503062108"/>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chart>
  <c:spPr>
    <a:noFill/>
    <a:ln w="9525" cap="flat" cmpd="sng" algn="ctr">
      <a:noFill/>
      <a:prstDash val="soli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16"/>
  <c:chart>
    <c:title>
      <c:tx>
        <c:rich>
          <a:bodyPr/>
          <a:lstStyle/>
          <a:p>
            <a:pPr>
              <a:defRPr/>
            </a:pPr>
            <a:r>
              <a:rPr lang="en-ZA" sz="1000">
                <a:latin typeface="Arial Black" panose="020B0A04020102020204" pitchFamily="34" charset="0"/>
              </a:rPr>
              <a:t>Summary of Incidents between July &amp; September 2017</a:t>
            </a:r>
          </a:p>
          <a:p>
            <a:pPr>
              <a:defRPr/>
            </a:pPr>
            <a:endParaRPr lang="en-ZA"/>
          </a:p>
        </c:rich>
      </c:tx>
      <c:layout/>
    </c:title>
    <c:plotArea>
      <c:layout/>
      <c:pieChart>
        <c:varyColors val="1"/>
        <c:ser>
          <c:idx val="0"/>
          <c:order val="0"/>
          <c:dLbls>
            <c:spPr>
              <a:noFill/>
              <a:ln>
                <a:noFill/>
              </a:ln>
              <a:effectLst/>
            </c:spPr>
            <c:showCatName val="1"/>
            <c:showPercent val="1"/>
            <c:showLeaderLines val="1"/>
            <c:extLst xmlns:c16r2="http://schemas.microsoft.com/office/drawing/2015/06/chart">
              <c:ext xmlns:c15="http://schemas.microsoft.com/office/drawing/2012/chart" uri="{CE6537A1-D6FC-4f65-9D91-7224C49458BB}"/>
            </c:extLst>
          </c:dLbls>
          <c:cat>
            <c:strRef>
              <c:f>'Incident Summar'!$A$2:$A$12</c:f>
              <c:strCache>
                <c:ptCount val="11"/>
                <c:pt idx="0">
                  <c:v>Incident Summary</c:v>
                </c:pt>
                <c:pt idx="2">
                  <c:v>Abusive content</c:v>
                </c:pt>
                <c:pt idx="3">
                  <c:v>Malicious code</c:v>
                </c:pt>
                <c:pt idx="4">
                  <c:v>Information gathering</c:v>
                </c:pt>
                <c:pt idx="5">
                  <c:v>Intrusion attempts</c:v>
                </c:pt>
                <c:pt idx="6">
                  <c:v>Intrusions</c:v>
                </c:pt>
                <c:pt idx="7">
                  <c:v>Availability</c:v>
                </c:pt>
                <c:pt idx="8">
                  <c:v>Information security</c:v>
                </c:pt>
                <c:pt idx="9">
                  <c:v>Fraud</c:v>
                </c:pt>
                <c:pt idx="10">
                  <c:v>Vulnerabilities</c:v>
                </c:pt>
              </c:strCache>
            </c:strRef>
          </c:cat>
          <c:val>
            <c:numRef>
              <c:f>'Incident Summar'!$B$2:$B$12</c:f>
              <c:numCache>
                <c:formatCode>General</c:formatCode>
                <c:ptCount val="11"/>
                <c:pt idx="1">
                  <c:v>0</c:v>
                </c:pt>
                <c:pt idx="2">
                  <c:v>713</c:v>
                </c:pt>
                <c:pt idx="3">
                  <c:v>1000</c:v>
                </c:pt>
                <c:pt idx="4">
                  <c:v>510</c:v>
                </c:pt>
                <c:pt idx="5">
                  <c:v>3</c:v>
                </c:pt>
                <c:pt idx="6">
                  <c:v>0</c:v>
                </c:pt>
                <c:pt idx="7">
                  <c:v>4528</c:v>
                </c:pt>
                <c:pt idx="8">
                  <c:v>0</c:v>
                </c:pt>
                <c:pt idx="9">
                  <c:v>45</c:v>
                </c:pt>
                <c:pt idx="10">
                  <c:v>6312</c:v>
                </c:pt>
              </c:numCache>
            </c:numRef>
          </c:val>
          <c:extLst xmlns:c16r2="http://schemas.microsoft.com/office/drawing/2015/06/chart">
            <c:ext xmlns:c16="http://schemas.microsoft.com/office/drawing/2014/chart" uri="{C3380CC4-5D6E-409C-BE32-E72D297353CC}">
              <c16:uniqueId val="{00000000-B1C7-47C0-BF46-A2BEB7137143}"/>
            </c:ext>
          </c:extLst>
        </c:ser>
        <c:ser>
          <c:idx val="1"/>
          <c:order val="1"/>
          <c:dLbls>
            <c:spPr>
              <a:noFill/>
              <a:ln>
                <a:noFill/>
              </a:ln>
              <a:effectLst/>
            </c:spPr>
            <c:showCatName val="1"/>
            <c:showPercent val="1"/>
            <c:showLeaderLines val="1"/>
            <c:extLst xmlns:c16r2="http://schemas.microsoft.com/office/drawing/2015/06/chart">
              <c:ext xmlns:c15="http://schemas.microsoft.com/office/drawing/2012/chart" uri="{CE6537A1-D6FC-4f65-9D91-7224C49458BB}"/>
            </c:extLst>
          </c:dLbls>
          <c:cat>
            <c:strRef>
              <c:f>'Incident Summar'!$A$2:$A$12</c:f>
              <c:strCache>
                <c:ptCount val="11"/>
                <c:pt idx="0">
                  <c:v>Incident Summary</c:v>
                </c:pt>
                <c:pt idx="2">
                  <c:v>Abusive content</c:v>
                </c:pt>
                <c:pt idx="3">
                  <c:v>Malicious code</c:v>
                </c:pt>
                <c:pt idx="4">
                  <c:v>Information gathering</c:v>
                </c:pt>
                <c:pt idx="5">
                  <c:v>Intrusion attempts</c:v>
                </c:pt>
                <c:pt idx="6">
                  <c:v>Intrusions</c:v>
                </c:pt>
                <c:pt idx="7">
                  <c:v>Availability</c:v>
                </c:pt>
                <c:pt idx="8">
                  <c:v>Information security</c:v>
                </c:pt>
                <c:pt idx="9">
                  <c:v>Fraud</c:v>
                </c:pt>
                <c:pt idx="10">
                  <c:v>Vulnerabilities</c:v>
                </c:pt>
              </c:strCache>
            </c:strRef>
          </c:cat>
          <c:val>
            <c:numRef>
              <c:f>'Incident Summar'!$C$2:$C$12</c:f>
              <c:numCache>
                <c:formatCode>General</c:formatCode>
                <c:ptCount val="11"/>
              </c:numCache>
            </c:numRef>
          </c:val>
          <c:extLst xmlns:c16r2="http://schemas.microsoft.com/office/drawing/2015/06/chart">
            <c:ext xmlns:c16="http://schemas.microsoft.com/office/drawing/2014/chart" uri="{C3380CC4-5D6E-409C-BE32-E72D297353CC}">
              <c16:uniqueId val="{00000001-B1C7-47C0-BF46-A2BEB7137143}"/>
            </c:ext>
          </c:extLst>
        </c:ser>
        <c:dLbls>
          <c:showCatName val="1"/>
          <c:showPercent val="1"/>
        </c:dLbls>
        <c:firstSliceAng val="0"/>
      </c:pie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3"/>
  <c:chart>
    <c:title>
      <c:tx>
        <c:rich>
          <a:bodyPr/>
          <a:lstStyle/>
          <a:p>
            <a:pPr>
              <a:defRPr/>
            </a:pPr>
            <a:r>
              <a:rPr lang="en-US" sz="1000">
                <a:latin typeface="Arial Black" panose="020B0A04020102020204" pitchFamily="34" charset="0"/>
              </a:rPr>
              <a:t>Incidents</a:t>
            </a:r>
            <a:r>
              <a:rPr lang="en-US" sz="1000" baseline="0">
                <a:latin typeface="Arial Black" panose="020B0A04020102020204" pitchFamily="34" charset="0"/>
              </a:rPr>
              <a:t> Detected on Taranis between July &amp; September 2017</a:t>
            </a:r>
            <a:endParaRPr lang="en-US" sz="1000">
              <a:latin typeface="Arial Black" panose="020B0A04020102020204" pitchFamily="34" charset="0"/>
            </a:endParaRPr>
          </a:p>
        </c:rich>
      </c:tx>
      <c:layout/>
    </c:title>
    <c:plotArea>
      <c:layout/>
      <c:barChart>
        <c:barDir val="col"/>
        <c:grouping val="clustered"/>
        <c:ser>
          <c:idx val="0"/>
          <c:order val="0"/>
          <c:cat>
            <c:strRef>
              <c:f>'Incident Summar'!$A$4:$A$12</c:f>
              <c:strCache>
                <c:ptCount val="9"/>
                <c:pt idx="0">
                  <c:v>Abusive content</c:v>
                </c:pt>
                <c:pt idx="1">
                  <c:v>Malicious code</c:v>
                </c:pt>
                <c:pt idx="2">
                  <c:v>Information gathering</c:v>
                </c:pt>
                <c:pt idx="3">
                  <c:v>Intrusion attempts</c:v>
                </c:pt>
                <c:pt idx="4">
                  <c:v>Intrusions</c:v>
                </c:pt>
                <c:pt idx="5">
                  <c:v>Availability</c:v>
                </c:pt>
                <c:pt idx="6">
                  <c:v>Information security</c:v>
                </c:pt>
                <c:pt idx="7">
                  <c:v>Fraud</c:v>
                </c:pt>
                <c:pt idx="8">
                  <c:v>Vulnerabilities</c:v>
                </c:pt>
              </c:strCache>
            </c:strRef>
          </c:cat>
          <c:val>
            <c:numRef>
              <c:f>'Incident Summar'!$B$4:$B$12</c:f>
              <c:numCache>
                <c:formatCode>General</c:formatCode>
                <c:ptCount val="9"/>
                <c:pt idx="0">
                  <c:v>713</c:v>
                </c:pt>
                <c:pt idx="1">
                  <c:v>1000</c:v>
                </c:pt>
                <c:pt idx="2">
                  <c:v>510</c:v>
                </c:pt>
                <c:pt idx="3">
                  <c:v>3</c:v>
                </c:pt>
                <c:pt idx="4">
                  <c:v>0</c:v>
                </c:pt>
                <c:pt idx="5">
                  <c:v>4528</c:v>
                </c:pt>
                <c:pt idx="6">
                  <c:v>0</c:v>
                </c:pt>
                <c:pt idx="7">
                  <c:v>45</c:v>
                </c:pt>
                <c:pt idx="8">
                  <c:v>6312</c:v>
                </c:pt>
              </c:numCache>
            </c:numRef>
          </c:val>
          <c:extLst xmlns:c16r2="http://schemas.microsoft.com/office/drawing/2015/06/chart">
            <c:ext xmlns:c16="http://schemas.microsoft.com/office/drawing/2014/chart" uri="{C3380CC4-5D6E-409C-BE32-E72D297353CC}">
              <c16:uniqueId val="{00000000-D052-4970-AF9A-C37766ADF0AC}"/>
            </c:ext>
          </c:extLst>
        </c:ser>
        <c:ser>
          <c:idx val="1"/>
          <c:order val="1"/>
          <c:cat>
            <c:strRef>
              <c:f>'Incident Summar'!$A$4:$A$12</c:f>
              <c:strCache>
                <c:ptCount val="9"/>
                <c:pt idx="0">
                  <c:v>Abusive content</c:v>
                </c:pt>
                <c:pt idx="1">
                  <c:v>Malicious code</c:v>
                </c:pt>
                <c:pt idx="2">
                  <c:v>Information gathering</c:v>
                </c:pt>
                <c:pt idx="3">
                  <c:v>Intrusion attempts</c:v>
                </c:pt>
                <c:pt idx="4">
                  <c:v>Intrusions</c:v>
                </c:pt>
                <c:pt idx="5">
                  <c:v>Availability</c:v>
                </c:pt>
                <c:pt idx="6">
                  <c:v>Information security</c:v>
                </c:pt>
                <c:pt idx="7">
                  <c:v>Fraud</c:v>
                </c:pt>
                <c:pt idx="8">
                  <c:v>Vulnerabilities</c:v>
                </c:pt>
              </c:strCache>
            </c:strRef>
          </c:cat>
          <c:val>
            <c:numRef>
              <c:f>'Incident Summar'!$C$4:$C$12</c:f>
              <c:numCache>
                <c:formatCode>General</c:formatCode>
                <c:ptCount val="9"/>
              </c:numCache>
            </c:numRef>
          </c:val>
          <c:extLst xmlns:c16r2="http://schemas.microsoft.com/office/drawing/2015/06/chart">
            <c:ext xmlns:c16="http://schemas.microsoft.com/office/drawing/2014/chart" uri="{C3380CC4-5D6E-409C-BE32-E72D297353CC}">
              <c16:uniqueId val="{00000001-D052-4970-AF9A-C37766ADF0AC}"/>
            </c:ext>
          </c:extLst>
        </c:ser>
        <c:dLbls/>
        <c:axId val="117553408"/>
        <c:axId val="119169024"/>
      </c:barChart>
      <c:catAx>
        <c:axId val="117553408"/>
        <c:scaling>
          <c:orientation val="minMax"/>
        </c:scaling>
        <c:axPos val="b"/>
        <c:numFmt formatCode="General" sourceLinked="0"/>
        <c:majorTickMark val="none"/>
        <c:tickLblPos val="nextTo"/>
        <c:crossAx val="119169024"/>
        <c:crosses val="autoZero"/>
        <c:auto val="1"/>
        <c:lblAlgn val="ctr"/>
        <c:lblOffset val="100"/>
      </c:catAx>
      <c:valAx>
        <c:axId val="119169024"/>
        <c:scaling>
          <c:orientation val="minMax"/>
        </c:scaling>
        <c:axPos val="l"/>
        <c:majorGridlines/>
        <c:numFmt formatCode="General" sourceLinked="1"/>
        <c:majorTickMark val="none"/>
        <c:tickLblPos val="nextTo"/>
        <c:crossAx val="117553408"/>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200"/>
            </a:pPr>
            <a:r>
              <a:rPr lang="en-GB" sz="1200"/>
              <a:t>Incidents between April 2016 and March 2017</a:t>
            </a:r>
          </a:p>
        </c:rich>
      </c:tx>
      <c:layout>
        <c:manualLayout>
          <c:xMode val="edge"/>
          <c:yMode val="edge"/>
          <c:x val="0.33904483430799232"/>
          <c:y val="2.1739130434782612E-2"/>
        </c:manualLayout>
      </c:layout>
    </c:title>
    <c:plotArea>
      <c:layout/>
      <c:lineChart>
        <c:grouping val="standard"/>
        <c:ser>
          <c:idx val="0"/>
          <c:order val="0"/>
          <c:tx>
            <c:strRef>
              <c:f>Sheet1!$A$3</c:f>
              <c:strCache>
                <c:ptCount val="1"/>
                <c:pt idx="0">
                  <c:v>Abusive content</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Sheet1!$B$3:$M$3</c:f>
              <c:numCache>
                <c:formatCode>General</c:formatCode>
                <c:ptCount val="12"/>
                <c:pt idx="0">
                  <c:v>157</c:v>
                </c:pt>
                <c:pt idx="1">
                  <c:v>235</c:v>
                </c:pt>
                <c:pt idx="2">
                  <c:v>320</c:v>
                </c:pt>
                <c:pt idx="3">
                  <c:v>155</c:v>
                </c:pt>
                <c:pt idx="4">
                  <c:v>215</c:v>
                </c:pt>
                <c:pt idx="5">
                  <c:v>249</c:v>
                </c:pt>
                <c:pt idx="6">
                  <c:v>220</c:v>
                </c:pt>
                <c:pt idx="7">
                  <c:v>242</c:v>
                </c:pt>
                <c:pt idx="8">
                  <c:v>154</c:v>
                </c:pt>
                <c:pt idx="9">
                  <c:v>138</c:v>
                </c:pt>
                <c:pt idx="10">
                  <c:v>238</c:v>
                </c:pt>
                <c:pt idx="11">
                  <c:v>229</c:v>
                </c:pt>
              </c:numCache>
            </c:numRef>
          </c:val>
          <c:extLst xmlns:c16r2="http://schemas.microsoft.com/office/drawing/2015/06/chart">
            <c:ext xmlns:c16="http://schemas.microsoft.com/office/drawing/2014/chart" uri="{C3380CC4-5D6E-409C-BE32-E72D297353CC}">
              <c16:uniqueId val="{00000000-7F07-471E-99C1-A4F44DFBECF6}"/>
            </c:ext>
          </c:extLst>
        </c:ser>
        <c:ser>
          <c:idx val="1"/>
          <c:order val="1"/>
          <c:tx>
            <c:strRef>
              <c:f>Sheet1!$A$4</c:f>
              <c:strCache>
                <c:ptCount val="1"/>
                <c:pt idx="0">
                  <c:v>Malicious code</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Sheet1!$B$4:$M$4</c:f>
              <c:numCache>
                <c:formatCode>General</c:formatCode>
                <c:ptCount val="12"/>
                <c:pt idx="0">
                  <c:v>238</c:v>
                </c:pt>
                <c:pt idx="1">
                  <c:v>154</c:v>
                </c:pt>
                <c:pt idx="2">
                  <c:v>446</c:v>
                </c:pt>
                <c:pt idx="3">
                  <c:v>291</c:v>
                </c:pt>
                <c:pt idx="4">
                  <c:v>142</c:v>
                </c:pt>
                <c:pt idx="5">
                  <c:v>247</c:v>
                </c:pt>
                <c:pt idx="6">
                  <c:v>672</c:v>
                </c:pt>
                <c:pt idx="7">
                  <c:v>634</c:v>
                </c:pt>
                <c:pt idx="8">
                  <c:v>549</c:v>
                </c:pt>
                <c:pt idx="9">
                  <c:v>591</c:v>
                </c:pt>
                <c:pt idx="10">
                  <c:v>554</c:v>
                </c:pt>
                <c:pt idx="11">
                  <c:v>469</c:v>
                </c:pt>
              </c:numCache>
            </c:numRef>
          </c:val>
          <c:extLst xmlns:c16r2="http://schemas.microsoft.com/office/drawing/2015/06/chart">
            <c:ext xmlns:c16="http://schemas.microsoft.com/office/drawing/2014/chart" uri="{C3380CC4-5D6E-409C-BE32-E72D297353CC}">
              <c16:uniqueId val="{00000001-7F07-471E-99C1-A4F44DFBECF6}"/>
            </c:ext>
          </c:extLst>
        </c:ser>
        <c:ser>
          <c:idx val="2"/>
          <c:order val="2"/>
          <c:tx>
            <c:strRef>
              <c:f>Sheet1!$A$5</c:f>
              <c:strCache>
                <c:ptCount val="1"/>
                <c:pt idx="0">
                  <c:v>Information gathering</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Sheet1!$B$5:$M$5</c:f>
              <c:numCache>
                <c:formatCode>General</c:formatCode>
                <c:ptCount val="12"/>
                <c:pt idx="0">
                  <c:v>273</c:v>
                </c:pt>
                <c:pt idx="1">
                  <c:v>253</c:v>
                </c:pt>
                <c:pt idx="2">
                  <c:v>260</c:v>
                </c:pt>
                <c:pt idx="3">
                  <c:v>225</c:v>
                </c:pt>
                <c:pt idx="4">
                  <c:v>258</c:v>
                </c:pt>
                <c:pt idx="5">
                  <c:v>270</c:v>
                </c:pt>
                <c:pt idx="6">
                  <c:v>350</c:v>
                </c:pt>
                <c:pt idx="7">
                  <c:v>469</c:v>
                </c:pt>
                <c:pt idx="8">
                  <c:v>323</c:v>
                </c:pt>
                <c:pt idx="9">
                  <c:v>391</c:v>
                </c:pt>
                <c:pt idx="10">
                  <c:v>392</c:v>
                </c:pt>
                <c:pt idx="11">
                  <c:v>313</c:v>
                </c:pt>
              </c:numCache>
            </c:numRef>
          </c:val>
          <c:extLst xmlns:c16r2="http://schemas.microsoft.com/office/drawing/2015/06/chart">
            <c:ext xmlns:c16="http://schemas.microsoft.com/office/drawing/2014/chart" uri="{C3380CC4-5D6E-409C-BE32-E72D297353CC}">
              <c16:uniqueId val="{00000002-7F07-471E-99C1-A4F44DFBECF6}"/>
            </c:ext>
          </c:extLst>
        </c:ser>
        <c:ser>
          <c:idx val="3"/>
          <c:order val="3"/>
          <c:tx>
            <c:strRef>
              <c:f>Sheet1!$A$6</c:f>
              <c:strCache>
                <c:ptCount val="1"/>
                <c:pt idx="0">
                  <c:v>Intrusion attempts</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Sheet1!$B$6:$M$6</c:f>
              <c:numCache>
                <c:formatCode>General</c:formatCode>
                <c:ptCount val="12"/>
                <c:pt idx="0">
                  <c:v>25</c:v>
                </c:pt>
                <c:pt idx="1">
                  <c:v>68</c:v>
                </c:pt>
                <c:pt idx="2">
                  <c:v>89</c:v>
                </c:pt>
                <c:pt idx="3">
                  <c:v>9</c:v>
                </c:pt>
                <c:pt idx="4">
                  <c:v>3</c:v>
                </c:pt>
                <c:pt idx="5">
                  <c:v>22</c:v>
                </c:pt>
                <c:pt idx="6">
                  <c:v>0</c:v>
                </c:pt>
                <c:pt idx="7">
                  <c:v>5</c:v>
                </c:pt>
                <c:pt idx="8">
                  <c:v>0</c:v>
                </c:pt>
                <c:pt idx="9">
                  <c:v>4</c:v>
                </c:pt>
                <c:pt idx="10">
                  <c:v>1</c:v>
                </c:pt>
                <c:pt idx="11">
                  <c:v>1</c:v>
                </c:pt>
              </c:numCache>
            </c:numRef>
          </c:val>
          <c:extLst xmlns:c16r2="http://schemas.microsoft.com/office/drawing/2015/06/chart">
            <c:ext xmlns:c16="http://schemas.microsoft.com/office/drawing/2014/chart" uri="{C3380CC4-5D6E-409C-BE32-E72D297353CC}">
              <c16:uniqueId val="{00000003-7F07-471E-99C1-A4F44DFBECF6}"/>
            </c:ext>
          </c:extLst>
        </c:ser>
        <c:ser>
          <c:idx val="4"/>
          <c:order val="4"/>
          <c:tx>
            <c:strRef>
              <c:f>Sheet1!$A$7</c:f>
              <c:strCache>
                <c:ptCount val="1"/>
                <c:pt idx="0">
                  <c:v>Intrusions</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Sheet1!$B$7:$M$7</c:f>
              <c:numCache>
                <c:formatCode>General</c:formatCode>
                <c:ptCount val="12"/>
                <c:pt idx="0">
                  <c:v>19</c:v>
                </c:pt>
                <c:pt idx="1">
                  <c:v>97</c:v>
                </c:pt>
                <c:pt idx="2">
                  <c:v>55</c:v>
                </c:pt>
                <c:pt idx="3">
                  <c:v>10</c:v>
                </c:pt>
                <c:pt idx="4">
                  <c:v>25</c:v>
                </c:pt>
                <c:pt idx="5">
                  <c:v>36</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4-7F07-471E-99C1-A4F44DFBECF6}"/>
            </c:ext>
          </c:extLst>
        </c:ser>
        <c:ser>
          <c:idx val="5"/>
          <c:order val="5"/>
          <c:tx>
            <c:strRef>
              <c:f>Sheet1!$A$8</c:f>
              <c:strCache>
                <c:ptCount val="1"/>
                <c:pt idx="0">
                  <c:v>Availability</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Sheet1!$B$8:$M$8</c:f>
              <c:numCache>
                <c:formatCode>General</c:formatCode>
                <c:ptCount val="12"/>
                <c:pt idx="0">
                  <c:v>110</c:v>
                </c:pt>
                <c:pt idx="1">
                  <c:v>376</c:v>
                </c:pt>
                <c:pt idx="2">
                  <c:v>358</c:v>
                </c:pt>
                <c:pt idx="3">
                  <c:v>256</c:v>
                </c:pt>
                <c:pt idx="4">
                  <c:v>180</c:v>
                </c:pt>
                <c:pt idx="5">
                  <c:v>496</c:v>
                </c:pt>
                <c:pt idx="6">
                  <c:v>592</c:v>
                </c:pt>
                <c:pt idx="7">
                  <c:v>300</c:v>
                </c:pt>
                <c:pt idx="8">
                  <c:v>323</c:v>
                </c:pt>
                <c:pt idx="9">
                  <c:v>196</c:v>
                </c:pt>
                <c:pt idx="10">
                  <c:v>139</c:v>
                </c:pt>
                <c:pt idx="11">
                  <c:v>513</c:v>
                </c:pt>
              </c:numCache>
            </c:numRef>
          </c:val>
          <c:extLst xmlns:c16r2="http://schemas.microsoft.com/office/drawing/2015/06/chart">
            <c:ext xmlns:c16="http://schemas.microsoft.com/office/drawing/2014/chart" uri="{C3380CC4-5D6E-409C-BE32-E72D297353CC}">
              <c16:uniqueId val="{00000005-7F07-471E-99C1-A4F44DFBECF6}"/>
            </c:ext>
          </c:extLst>
        </c:ser>
        <c:ser>
          <c:idx val="6"/>
          <c:order val="6"/>
          <c:tx>
            <c:strRef>
              <c:f>Sheet1!$A$9</c:f>
              <c:strCache>
                <c:ptCount val="1"/>
                <c:pt idx="0">
                  <c:v>Information security</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Sheet1!$B$9:$M$9</c:f>
              <c:numCache>
                <c:formatCode>General</c:formatCode>
                <c:ptCount val="12"/>
                <c:pt idx="0">
                  <c:v>15</c:v>
                </c:pt>
                <c:pt idx="1">
                  <c:v>58</c:v>
                </c:pt>
                <c:pt idx="2">
                  <c:v>65</c:v>
                </c:pt>
                <c:pt idx="3">
                  <c:v>56</c:v>
                </c:pt>
                <c:pt idx="4">
                  <c:v>45</c:v>
                </c:pt>
                <c:pt idx="5">
                  <c:v>32</c:v>
                </c:pt>
                <c:pt idx="6">
                  <c:v>0</c:v>
                </c:pt>
                <c:pt idx="7">
                  <c:v>528</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6-7F07-471E-99C1-A4F44DFBECF6}"/>
            </c:ext>
          </c:extLst>
        </c:ser>
        <c:ser>
          <c:idx val="7"/>
          <c:order val="7"/>
          <c:tx>
            <c:strRef>
              <c:f>Sheet1!$A$10</c:f>
              <c:strCache>
                <c:ptCount val="1"/>
                <c:pt idx="0">
                  <c:v>Fraud</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Sheet1!$B$10:$M$10</c:f>
              <c:numCache>
                <c:formatCode>General</c:formatCode>
                <c:ptCount val="12"/>
                <c:pt idx="0">
                  <c:v>50</c:v>
                </c:pt>
                <c:pt idx="1">
                  <c:v>67</c:v>
                </c:pt>
                <c:pt idx="2">
                  <c:v>209</c:v>
                </c:pt>
                <c:pt idx="3">
                  <c:v>96</c:v>
                </c:pt>
                <c:pt idx="4">
                  <c:v>32</c:v>
                </c:pt>
                <c:pt idx="5">
                  <c:v>43</c:v>
                </c:pt>
                <c:pt idx="6">
                  <c:v>27</c:v>
                </c:pt>
                <c:pt idx="7">
                  <c:v>39</c:v>
                </c:pt>
                <c:pt idx="8">
                  <c:v>30</c:v>
                </c:pt>
                <c:pt idx="9">
                  <c:v>29</c:v>
                </c:pt>
                <c:pt idx="10">
                  <c:v>51</c:v>
                </c:pt>
                <c:pt idx="11">
                  <c:v>30</c:v>
                </c:pt>
              </c:numCache>
            </c:numRef>
          </c:val>
          <c:extLst xmlns:c16r2="http://schemas.microsoft.com/office/drawing/2015/06/chart">
            <c:ext xmlns:c16="http://schemas.microsoft.com/office/drawing/2014/chart" uri="{C3380CC4-5D6E-409C-BE32-E72D297353CC}">
              <c16:uniqueId val="{00000007-7F07-471E-99C1-A4F44DFBECF6}"/>
            </c:ext>
          </c:extLst>
        </c:ser>
        <c:ser>
          <c:idx val="8"/>
          <c:order val="8"/>
          <c:tx>
            <c:strRef>
              <c:f>Sheet1!$A$11</c:f>
              <c:strCache>
                <c:ptCount val="1"/>
                <c:pt idx="0">
                  <c:v>Vulnerability</c:v>
                </c:pt>
              </c:strCache>
            </c:strRef>
          </c:tx>
          <c:marker>
            <c:symbol val="none"/>
          </c:marker>
          <c:cat>
            <c:numRef>
              <c:f>Sheet1!$B$2:$M$2</c:f>
              <c:numCache>
                <c:formatCode>mmm\-yy</c:formatCode>
                <c:ptCount val="12"/>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numCache>
            </c:numRef>
          </c:cat>
          <c:val>
            <c:numRef>
              <c:f>Sheet1!$B$11:$M$11</c:f>
              <c:numCache>
                <c:formatCode>General</c:formatCode>
                <c:ptCount val="12"/>
                <c:pt idx="0">
                  <c:v>250</c:v>
                </c:pt>
                <c:pt idx="1">
                  <c:v>356</c:v>
                </c:pt>
                <c:pt idx="2">
                  <c:v>365</c:v>
                </c:pt>
                <c:pt idx="3">
                  <c:v>327</c:v>
                </c:pt>
                <c:pt idx="4">
                  <c:v>322</c:v>
                </c:pt>
                <c:pt idx="5">
                  <c:v>379</c:v>
                </c:pt>
                <c:pt idx="6">
                  <c:v>395</c:v>
                </c:pt>
                <c:pt idx="7">
                  <c:v>661</c:v>
                </c:pt>
                <c:pt idx="8">
                  <c:v>265</c:v>
                </c:pt>
                <c:pt idx="9">
                  <c:v>296</c:v>
                </c:pt>
                <c:pt idx="10">
                  <c:v>225</c:v>
                </c:pt>
                <c:pt idx="11">
                  <c:v>439</c:v>
                </c:pt>
              </c:numCache>
            </c:numRef>
          </c:val>
          <c:extLst xmlns:c16r2="http://schemas.microsoft.com/office/drawing/2015/06/chart">
            <c:ext xmlns:c16="http://schemas.microsoft.com/office/drawing/2014/chart" uri="{C3380CC4-5D6E-409C-BE32-E72D297353CC}">
              <c16:uniqueId val="{00000008-7F07-471E-99C1-A4F44DFBECF6}"/>
            </c:ext>
          </c:extLst>
        </c:ser>
        <c:dLbls/>
        <c:marker val="1"/>
        <c:axId val="77496320"/>
        <c:axId val="77497856"/>
      </c:lineChart>
      <c:dateAx>
        <c:axId val="77496320"/>
        <c:scaling>
          <c:orientation val="minMax"/>
        </c:scaling>
        <c:axPos val="b"/>
        <c:numFmt formatCode="mmm\-yy" sourceLinked="1"/>
        <c:majorTickMark val="none"/>
        <c:tickLblPos val="nextTo"/>
        <c:crossAx val="77497856"/>
        <c:crosses val="autoZero"/>
        <c:auto val="1"/>
        <c:lblOffset val="100"/>
        <c:baseTimeUnit val="months"/>
      </c:dateAx>
      <c:valAx>
        <c:axId val="77497856"/>
        <c:scaling>
          <c:orientation val="minMax"/>
        </c:scaling>
        <c:axPos val="l"/>
        <c:majorGridlines/>
        <c:title>
          <c:tx>
            <c:rich>
              <a:bodyPr/>
              <a:lstStyle/>
              <a:p>
                <a:pPr>
                  <a:defRPr/>
                </a:pPr>
                <a:r>
                  <a:rPr lang="en-GB"/>
                  <a:t>Number of Incidents</a:t>
                </a:r>
              </a:p>
            </c:rich>
          </c:tx>
          <c:layout>
            <c:manualLayout>
              <c:xMode val="edge"/>
              <c:yMode val="edge"/>
              <c:x val="0.10850231234436142"/>
              <c:y val="0.17720060489127604"/>
            </c:manualLayout>
          </c:layout>
        </c:title>
        <c:numFmt formatCode="General" sourceLinked="1"/>
        <c:majorTickMark val="none"/>
        <c:tickLblPos val="nextTo"/>
        <c:crossAx val="77496320"/>
        <c:crosses val="autoZero"/>
        <c:crossBetween val="between"/>
      </c:valAx>
      <c:dTable>
        <c:showHorzBorder val="1"/>
        <c:showVertBorder val="1"/>
        <c:showOutline val="1"/>
        <c:showKeys val="1"/>
      </c:dTable>
    </c:plotArea>
    <c:plotVisOnly val="1"/>
    <c:dispBlanksAs val="gap"/>
  </c:chart>
  <c:spPr>
    <a:ln>
      <a:solidFill>
        <a:schemeClr val="tx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style val="40"/>
  <c:chart>
    <c:title>
      <c:tx>
        <c:rich>
          <a:bodyPr/>
          <a:lstStyle/>
          <a:p>
            <a:pPr>
              <a:defRPr/>
            </a:pPr>
            <a:r>
              <a:rPr lang="en-US"/>
              <a:t>Cybersecurity Plan/Strategy</a:t>
            </a:r>
          </a:p>
        </c:rich>
      </c:tx>
    </c:title>
    <c:view3D>
      <c:rAngAx val="1"/>
    </c:view3D>
    <c:plotArea>
      <c:layout/>
      <c:bar3D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'survey_11742_Aug22(after manual'!$AF$86:$AF$90</c:f>
              <c:strCache>
                <c:ptCount val="5"/>
                <c:pt idx="0">
                  <c:v>No plan and no plan to get one</c:v>
                </c:pt>
                <c:pt idx="1">
                  <c:v>Uncertain</c:v>
                </c:pt>
                <c:pt idx="2">
                  <c:v>Plan developed and will be implemented in 6-12 months</c:v>
                </c:pt>
                <c:pt idx="3">
                  <c:v>Full functional plan</c:v>
                </c:pt>
                <c:pt idx="4">
                  <c:v>Discussed and in our future</c:v>
                </c:pt>
              </c:strCache>
            </c:strRef>
          </c:cat>
          <c:val>
            <c:numRef>
              <c:f>'survey_11742_Aug22(after manual'!$AH$86:$AH$90</c:f>
              <c:numCache>
                <c:formatCode>0%</c:formatCode>
                <c:ptCount val="5"/>
                <c:pt idx="0">
                  <c:v>7.2289156626506021E-2</c:v>
                </c:pt>
                <c:pt idx="1">
                  <c:v>8.4337349397590383E-2</c:v>
                </c:pt>
                <c:pt idx="2">
                  <c:v>0.18072289156626511</c:v>
                </c:pt>
                <c:pt idx="3">
                  <c:v>0.28915662650602403</c:v>
                </c:pt>
                <c:pt idx="4">
                  <c:v>0.37349397590361455</c:v>
                </c:pt>
              </c:numCache>
            </c:numRef>
          </c:val>
          <c:extLst xmlns:c16r2="http://schemas.microsoft.com/office/drawing/2015/06/chart">
            <c:ext xmlns:c16="http://schemas.microsoft.com/office/drawing/2014/chart" uri="{C3380CC4-5D6E-409C-BE32-E72D297353CC}">
              <c16:uniqueId val="{00000000-AF22-4B92-86F9-E616A388FF7E}"/>
            </c:ext>
          </c:extLst>
        </c:ser>
        <c:dLbls/>
        <c:shape val="box"/>
        <c:axId val="78677504"/>
        <c:axId val="78679040"/>
        <c:axId val="0"/>
      </c:bar3DChart>
      <c:catAx>
        <c:axId val="78677504"/>
        <c:scaling>
          <c:orientation val="minMax"/>
        </c:scaling>
        <c:axPos val="b"/>
        <c:numFmt formatCode="General" sourceLinked="0"/>
        <c:tickLblPos val="nextTo"/>
        <c:crossAx val="78679040"/>
        <c:crosses val="autoZero"/>
        <c:auto val="1"/>
        <c:lblAlgn val="ctr"/>
        <c:lblOffset val="100"/>
      </c:catAx>
      <c:valAx>
        <c:axId val="78679040"/>
        <c:scaling>
          <c:orientation val="minMax"/>
        </c:scaling>
        <c:delete val="1"/>
        <c:axPos val="l"/>
        <c:numFmt formatCode="0%" sourceLinked="1"/>
        <c:tickLblPos val="none"/>
        <c:crossAx val="78677504"/>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Own Cybersecurity Budget</a:t>
            </a:r>
          </a:p>
        </c:rich>
      </c:tx>
      <c:overlay val="1"/>
    </c:title>
    <c:view3D>
      <c:rotX val="30"/>
      <c:perspective val="30"/>
    </c:view3D>
    <c:plotArea>
      <c:layout/>
      <c:pie3DChart>
        <c:varyColors val="1"/>
        <c:ser>
          <c:idx val="0"/>
          <c:order val="0"/>
          <c:dLbls>
            <c:spPr>
              <a:noFill/>
              <a:ln>
                <a:noFill/>
              </a:ln>
              <a:effectLst/>
            </c:spPr>
            <c:showVal val="1"/>
            <c:showLeaderLines val="1"/>
            <c:extLst xmlns:c16r2="http://schemas.microsoft.com/office/drawing/2015/06/chart">
              <c:ext xmlns:c15="http://schemas.microsoft.com/office/drawing/2012/chart" uri="{CE6537A1-D6FC-4f65-9D91-7224C49458BB}"/>
            </c:extLst>
          </c:dLbls>
          <c:cat>
            <c:strRef>
              <c:f>'survey_11742_Aug22(after manual'!$AG$168:$AG$170</c:f>
              <c:strCache>
                <c:ptCount val="3"/>
                <c:pt idx="0">
                  <c:v>Yes</c:v>
                </c:pt>
                <c:pt idx="1">
                  <c:v>No</c:v>
                </c:pt>
                <c:pt idx="2">
                  <c:v>Unknown</c:v>
                </c:pt>
              </c:strCache>
            </c:strRef>
          </c:cat>
          <c:val>
            <c:numRef>
              <c:f>'survey_11742_Aug22(after manual'!$AI$168:$AI$170</c:f>
              <c:numCache>
                <c:formatCode>0%</c:formatCode>
                <c:ptCount val="3"/>
                <c:pt idx="0">
                  <c:v>0.2289156626506024</c:v>
                </c:pt>
                <c:pt idx="1">
                  <c:v>0.67469879518072295</c:v>
                </c:pt>
                <c:pt idx="2">
                  <c:v>9.6385542168674718E-2</c:v>
                </c:pt>
              </c:numCache>
            </c:numRef>
          </c:val>
          <c:extLst xmlns:c16r2="http://schemas.microsoft.com/office/drawing/2015/06/chart">
            <c:ext xmlns:c16="http://schemas.microsoft.com/office/drawing/2014/chart" uri="{C3380CC4-5D6E-409C-BE32-E72D297353CC}">
              <c16:uniqueId val="{00000000-C0D7-4B8F-9E54-FBA5018FB691}"/>
            </c:ext>
          </c:extLst>
        </c:ser>
        <c:dLbls/>
      </c:pie3DChart>
    </c:plotArea>
    <c:legend>
      <c:legendPos val="r"/>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style val="37"/>
  <c:chart>
    <c:autoTitleDeleted val="1"/>
    <c:plotArea>
      <c:layout/>
      <c:barChart>
        <c:barDir val="bar"/>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'survey_11742_Aug22(after manual'!$AQ$105:$AQ$111</c:f>
              <c:strCache>
                <c:ptCount val="7"/>
                <c:pt idx="0">
                  <c:v>Board of Directors</c:v>
                </c:pt>
                <c:pt idx="1">
                  <c:v>Chief Information Officer (CIO)</c:v>
                </c:pt>
                <c:pt idx="2">
                  <c:v>Chief Executive Officer (CEO)</c:v>
                </c:pt>
                <c:pt idx="3">
                  <c:v>Chief Financial Officer (CFO)</c:v>
                </c:pt>
                <c:pt idx="4">
                  <c:v>Audit</c:v>
                </c:pt>
                <c:pt idx="5">
                  <c:v>Unknown</c:v>
                </c:pt>
                <c:pt idx="6">
                  <c:v>Other</c:v>
                </c:pt>
              </c:strCache>
            </c:strRef>
          </c:cat>
          <c:val>
            <c:numRef>
              <c:f>'survey_11742_Aug22(after manual'!$AS$105:$AS$111</c:f>
              <c:numCache>
                <c:formatCode>0%</c:formatCode>
                <c:ptCount val="7"/>
                <c:pt idx="0">
                  <c:v>4.8192771084337366E-2</c:v>
                </c:pt>
                <c:pt idx="1">
                  <c:v>0.5180722891566264</c:v>
                </c:pt>
                <c:pt idx="2">
                  <c:v>0.13253012048192775</c:v>
                </c:pt>
                <c:pt idx="3">
                  <c:v>3.614457831325301E-2</c:v>
                </c:pt>
                <c:pt idx="4">
                  <c:v>1.2048192771084338E-2</c:v>
                </c:pt>
                <c:pt idx="5">
                  <c:v>0.12048192771084337</c:v>
                </c:pt>
                <c:pt idx="6">
                  <c:v>0.13253012048192775</c:v>
                </c:pt>
              </c:numCache>
            </c:numRef>
          </c:val>
          <c:extLst xmlns:c16r2="http://schemas.microsoft.com/office/drawing/2015/06/chart">
            <c:ext xmlns:c16="http://schemas.microsoft.com/office/drawing/2014/chart" uri="{C3380CC4-5D6E-409C-BE32-E72D297353CC}">
              <c16:uniqueId val="{00000000-15EA-43BB-8A2B-80A7392201F4}"/>
            </c:ext>
          </c:extLst>
        </c:ser>
        <c:dLbls/>
        <c:axId val="69782528"/>
        <c:axId val="78717696"/>
      </c:barChart>
      <c:catAx>
        <c:axId val="69782528"/>
        <c:scaling>
          <c:orientation val="minMax"/>
        </c:scaling>
        <c:axPos val="l"/>
        <c:numFmt formatCode="General" sourceLinked="0"/>
        <c:tickLblPos val="nextTo"/>
        <c:crossAx val="78717696"/>
        <c:crosses val="autoZero"/>
        <c:auto val="1"/>
        <c:lblAlgn val="ctr"/>
        <c:lblOffset val="100"/>
      </c:catAx>
      <c:valAx>
        <c:axId val="78717696"/>
        <c:scaling>
          <c:orientation val="minMax"/>
        </c:scaling>
        <c:delete val="1"/>
        <c:axPos val="b"/>
        <c:numFmt formatCode="0%" sourceLinked="1"/>
        <c:tickLblPos val="none"/>
        <c:crossAx val="69782528"/>
        <c:crosses val="autoZero"/>
        <c:crossBetween val="between"/>
      </c:valAx>
    </c:plotArea>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F9C9B-0C9A-419F-BC34-859E2C1C2342}"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GB"/>
        </a:p>
      </dgm:t>
    </dgm:pt>
    <dgm:pt modelId="{B8F86534-8435-4210-AD75-40F43BCE6D46}">
      <dgm:prSet phldrT="[Text]" custT="1"/>
      <dgm:spPr/>
      <dgm:t>
        <a:bodyPr/>
        <a:lstStyle/>
        <a:p>
          <a:pPr algn="ctr"/>
          <a:r>
            <a:rPr lang="en-US" sz="28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Introduction</a:t>
          </a:r>
          <a:endParaRPr lang="en-GB" sz="2800" dirty="0">
            <a:solidFill>
              <a:schemeClr val="bg1"/>
            </a:solidFill>
            <a:latin typeface="Calibri" charset="0"/>
            <a:ea typeface="Calibri" charset="0"/>
            <a:cs typeface="Calibri" charset="0"/>
          </a:endParaRPr>
        </a:p>
      </dgm:t>
    </dgm:pt>
    <dgm:pt modelId="{0F2C495B-30A3-47B5-8F18-F21515CC9211}" type="parTrans" cxnId="{54AA1340-4878-4C69-ADFC-C899E427559B}">
      <dgm:prSet/>
      <dgm:spPr/>
      <dgm:t>
        <a:bodyPr/>
        <a:lstStyle/>
        <a:p>
          <a:endParaRPr lang="en-GB"/>
        </a:p>
      </dgm:t>
    </dgm:pt>
    <dgm:pt modelId="{05D493C0-E0E3-4AF6-A6F4-057204862FC4}" type="sibTrans" cxnId="{54AA1340-4878-4C69-ADFC-C899E427559B}">
      <dgm:prSet/>
      <dgm:spPr/>
      <dgm:t>
        <a:bodyPr/>
        <a:lstStyle/>
        <a:p>
          <a:endParaRPr lang="en-GB">
            <a:latin typeface="Calibri" charset="0"/>
            <a:ea typeface="Calibri" charset="0"/>
            <a:cs typeface="Calibri" charset="0"/>
          </a:endParaRPr>
        </a:p>
      </dgm:t>
    </dgm:pt>
    <dgm:pt modelId="{BC7A301F-7D91-4B04-BAB6-9B8DD23540F0}" type="pres">
      <dgm:prSet presAssocID="{3E5F9C9B-0C9A-419F-BC34-859E2C1C2342}" presName="Name0" presStyleCnt="0">
        <dgm:presLayoutVars>
          <dgm:chMax val="7"/>
          <dgm:chPref val="7"/>
          <dgm:dir/>
        </dgm:presLayoutVars>
      </dgm:prSet>
      <dgm:spPr/>
      <dgm:t>
        <a:bodyPr/>
        <a:lstStyle/>
        <a:p>
          <a:endParaRPr lang="en-GB"/>
        </a:p>
      </dgm:t>
    </dgm:pt>
    <dgm:pt modelId="{2CB3B960-52B8-4073-9D4A-E4BD4BB3B005}" type="pres">
      <dgm:prSet presAssocID="{3E5F9C9B-0C9A-419F-BC34-859E2C1C2342}" presName="Name1" presStyleCnt="0"/>
      <dgm:spPr/>
    </dgm:pt>
    <dgm:pt modelId="{95F64DE9-EA78-4373-A858-A012848BCC90}" type="pres">
      <dgm:prSet presAssocID="{3E5F9C9B-0C9A-419F-BC34-859E2C1C2342}" presName="cycle" presStyleCnt="0"/>
      <dgm:spPr/>
    </dgm:pt>
    <dgm:pt modelId="{427379E3-544E-4CE6-B281-484F1DEE1D51}" type="pres">
      <dgm:prSet presAssocID="{3E5F9C9B-0C9A-419F-BC34-859E2C1C2342}" presName="srcNode" presStyleLbl="node1" presStyleIdx="0" presStyleCnt="1"/>
      <dgm:spPr/>
    </dgm:pt>
    <dgm:pt modelId="{067A913D-D309-4667-8E32-9413E550DF9F}" type="pres">
      <dgm:prSet presAssocID="{3E5F9C9B-0C9A-419F-BC34-859E2C1C2342}" presName="conn" presStyleLbl="parChTrans1D2" presStyleIdx="0" presStyleCnt="1"/>
      <dgm:spPr/>
      <dgm:t>
        <a:bodyPr/>
        <a:lstStyle/>
        <a:p>
          <a:endParaRPr lang="en-GB"/>
        </a:p>
      </dgm:t>
    </dgm:pt>
    <dgm:pt modelId="{0F2E1D49-5668-48CD-8C02-49EBB8E1EEF9}" type="pres">
      <dgm:prSet presAssocID="{3E5F9C9B-0C9A-419F-BC34-859E2C1C2342}" presName="extraNode" presStyleLbl="node1" presStyleIdx="0" presStyleCnt="1"/>
      <dgm:spPr/>
    </dgm:pt>
    <dgm:pt modelId="{4B6667C1-9039-4481-A183-2CB8440E3C62}" type="pres">
      <dgm:prSet presAssocID="{3E5F9C9B-0C9A-419F-BC34-859E2C1C2342}" presName="dstNode" presStyleLbl="node1" presStyleIdx="0" presStyleCnt="1"/>
      <dgm:spPr/>
    </dgm:pt>
    <dgm:pt modelId="{7AD85EEF-54F5-4095-B789-821966B4297B}" type="pres">
      <dgm:prSet presAssocID="{B8F86534-8435-4210-AD75-40F43BCE6D46}" presName="text_1" presStyleLbl="node1" presStyleIdx="0" presStyleCnt="1">
        <dgm:presLayoutVars>
          <dgm:bulletEnabled val="1"/>
        </dgm:presLayoutVars>
      </dgm:prSet>
      <dgm:spPr/>
      <dgm:t>
        <a:bodyPr/>
        <a:lstStyle/>
        <a:p>
          <a:endParaRPr lang="en-GB"/>
        </a:p>
      </dgm:t>
    </dgm:pt>
    <dgm:pt modelId="{F6A80147-52A6-4582-9C0E-20412AA86C98}" type="pres">
      <dgm:prSet presAssocID="{B8F86534-8435-4210-AD75-40F43BCE6D46}" presName="accent_1" presStyleCnt="0"/>
      <dgm:spPr/>
    </dgm:pt>
    <dgm:pt modelId="{09DDC378-3503-4332-89E4-D34FB663B65B}" type="pres">
      <dgm:prSet presAssocID="{B8F86534-8435-4210-AD75-40F43BCE6D46}" presName="accentRepeatNode" presStyleLbl="solidFgAcc1" presStyleIdx="0" presStyleCnt="1"/>
      <dgm:spPr/>
    </dgm:pt>
  </dgm:ptLst>
  <dgm:cxnLst>
    <dgm:cxn modelId="{54AA1340-4878-4C69-ADFC-C899E427559B}" srcId="{3E5F9C9B-0C9A-419F-BC34-859E2C1C2342}" destId="{B8F86534-8435-4210-AD75-40F43BCE6D46}" srcOrd="0" destOrd="0" parTransId="{0F2C495B-30A3-47B5-8F18-F21515CC9211}" sibTransId="{05D493C0-E0E3-4AF6-A6F4-057204862FC4}"/>
    <dgm:cxn modelId="{DE66CD07-0CD9-40BC-9A28-183D347AE305}" type="presOf" srcId="{B8F86534-8435-4210-AD75-40F43BCE6D46}" destId="{7AD85EEF-54F5-4095-B789-821966B4297B}" srcOrd="0" destOrd="0" presId="urn:microsoft.com/office/officeart/2008/layout/VerticalCurvedList"/>
    <dgm:cxn modelId="{35C79D31-7AE5-48B4-B07D-7248A2A84476}" type="presOf" srcId="{05D493C0-E0E3-4AF6-A6F4-057204862FC4}" destId="{067A913D-D309-4667-8E32-9413E550DF9F}" srcOrd="0" destOrd="0" presId="urn:microsoft.com/office/officeart/2008/layout/VerticalCurvedList"/>
    <dgm:cxn modelId="{CF44AC88-AD29-45EA-9392-0EB3983DB730}" type="presOf" srcId="{3E5F9C9B-0C9A-419F-BC34-859E2C1C2342}" destId="{BC7A301F-7D91-4B04-BAB6-9B8DD23540F0}" srcOrd="0" destOrd="0" presId="urn:microsoft.com/office/officeart/2008/layout/VerticalCurvedList"/>
    <dgm:cxn modelId="{0159AAFE-17B7-4947-A6A5-F209768B5305}" type="presParOf" srcId="{BC7A301F-7D91-4B04-BAB6-9B8DD23540F0}" destId="{2CB3B960-52B8-4073-9D4A-E4BD4BB3B005}" srcOrd="0" destOrd="0" presId="urn:microsoft.com/office/officeart/2008/layout/VerticalCurvedList"/>
    <dgm:cxn modelId="{2C35991C-8213-4EE3-8DD0-B9AC3EC84D7A}" type="presParOf" srcId="{2CB3B960-52B8-4073-9D4A-E4BD4BB3B005}" destId="{95F64DE9-EA78-4373-A858-A012848BCC90}" srcOrd="0" destOrd="0" presId="urn:microsoft.com/office/officeart/2008/layout/VerticalCurvedList"/>
    <dgm:cxn modelId="{51245B1B-BFF6-4DBF-B7D8-D887B385A8E7}" type="presParOf" srcId="{95F64DE9-EA78-4373-A858-A012848BCC90}" destId="{427379E3-544E-4CE6-B281-484F1DEE1D51}" srcOrd="0" destOrd="0" presId="urn:microsoft.com/office/officeart/2008/layout/VerticalCurvedList"/>
    <dgm:cxn modelId="{127B6DC6-6EE1-4669-8FD8-0F523B5ACFB8}" type="presParOf" srcId="{95F64DE9-EA78-4373-A858-A012848BCC90}" destId="{067A913D-D309-4667-8E32-9413E550DF9F}" srcOrd="1" destOrd="0" presId="urn:microsoft.com/office/officeart/2008/layout/VerticalCurvedList"/>
    <dgm:cxn modelId="{5B713C18-7162-4CAB-9660-E65C780B15C8}" type="presParOf" srcId="{95F64DE9-EA78-4373-A858-A012848BCC90}" destId="{0F2E1D49-5668-48CD-8C02-49EBB8E1EEF9}" srcOrd="2" destOrd="0" presId="urn:microsoft.com/office/officeart/2008/layout/VerticalCurvedList"/>
    <dgm:cxn modelId="{7CF018E0-D01F-4E6C-813A-26CB5633A5D9}" type="presParOf" srcId="{95F64DE9-EA78-4373-A858-A012848BCC90}" destId="{4B6667C1-9039-4481-A183-2CB8440E3C62}" srcOrd="3" destOrd="0" presId="urn:microsoft.com/office/officeart/2008/layout/VerticalCurvedList"/>
    <dgm:cxn modelId="{19170D73-C71D-4019-BEBA-4F7B95798F95}" type="presParOf" srcId="{2CB3B960-52B8-4073-9D4A-E4BD4BB3B005}" destId="{7AD85EEF-54F5-4095-B789-821966B4297B}" srcOrd="1" destOrd="0" presId="urn:microsoft.com/office/officeart/2008/layout/VerticalCurvedList"/>
    <dgm:cxn modelId="{78C29D98-4A61-45F1-985D-F9058C529481}" type="presParOf" srcId="{2CB3B960-52B8-4073-9D4A-E4BD4BB3B005}" destId="{F6A80147-52A6-4582-9C0E-20412AA86C98}" srcOrd="2" destOrd="0" presId="urn:microsoft.com/office/officeart/2008/layout/VerticalCurvedList"/>
    <dgm:cxn modelId="{94741C6B-E3B1-492B-906F-7A4DF2CCF301}" type="presParOf" srcId="{F6A80147-52A6-4582-9C0E-20412AA86C98}" destId="{09DDC378-3503-4332-89E4-D34FB663B65B}"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5F9C9B-0C9A-419F-BC34-859E2C1C2342}"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GB"/>
        </a:p>
      </dgm:t>
    </dgm:pt>
    <dgm:pt modelId="{B8F86534-8435-4210-AD75-40F43BCE6D46}">
      <dgm:prSet phldrT="[Text]" custT="1"/>
      <dgm:spPr/>
      <dgm:t>
        <a:bodyPr/>
        <a:lstStyle/>
        <a:p>
          <a:pPr algn="ctr"/>
          <a:r>
            <a:rPr lang="en-US" sz="28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Incident Analysis</a:t>
          </a:r>
        </a:p>
        <a:p>
          <a:pPr algn="ctr"/>
          <a:r>
            <a:rPr lang="en-US" sz="28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 </a:t>
          </a:r>
          <a:endParaRPr lang="en-GB" sz="2800" dirty="0">
            <a:solidFill>
              <a:schemeClr val="bg1"/>
            </a:solidFill>
            <a:latin typeface="Calibri" charset="0"/>
            <a:ea typeface="Calibri" charset="0"/>
            <a:cs typeface="Calibri" charset="0"/>
          </a:endParaRPr>
        </a:p>
      </dgm:t>
    </dgm:pt>
    <dgm:pt modelId="{0F2C495B-30A3-47B5-8F18-F21515CC9211}" type="parTrans" cxnId="{54AA1340-4878-4C69-ADFC-C899E427559B}">
      <dgm:prSet/>
      <dgm:spPr/>
      <dgm:t>
        <a:bodyPr/>
        <a:lstStyle/>
        <a:p>
          <a:endParaRPr lang="en-GB"/>
        </a:p>
      </dgm:t>
    </dgm:pt>
    <dgm:pt modelId="{05D493C0-E0E3-4AF6-A6F4-057204862FC4}" type="sibTrans" cxnId="{54AA1340-4878-4C69-ADFC-C899E427559B}">
      <dgm:prSet/>
      <dgm:spPr/>
      <dgm:t>
        <a:bodyPr/>
        <a:lstStyle/>
        <a:p>
          <a:endParaRPr lang="en-GB">
            <a:latin typeface="Calibri" charset="0"/>
            <a:ea typeface="Calibri" charset="0"/>
            <a:cs typeface="Calibri" charset="0"/>
          </a:endParaRPr>
        </a:p>
      </dgm:t>
    </dgm:pt>
    <dgm:pt modelId="{BC7A301F-7D91-4B04-BAB6-9B8DD23540F0}" type="pres">
      <dgm:prSet presAssocID="{3E5F9C9B-0C9A-419F-BC34-859E2C1C2342}" presName="Name0" presStyleCnt="0">
        <dgm:presLayoutVars>
          <dgm:chMax val="7"/>
          <dgm:chPref val="7"/>
          <dgm:dir/>
        </dgm:presLayoutVars>
      </dgm:prSet>
      <dgm:spPr/>
      <dgm:t>
        <a:bodyPr/>
        <a:lstStyle/>
        <a:p>
          <a:endParaRPr lang="en-GB"/>
        </a:p>
      </dgm:t>
    </dgm:pt>
    <dgm:pt modelId="{2CB3B960-52B8-4073-9D4A-E4BD4BB3B005}" type="pres">
      <dgm:prSet presAssocID="{3E5F9C9B-0C9A-419F-BC34-859E2C1C2342}" presName="Name1" presStyleCnt="0"/>
      <dgm:spPr/>
    </dgm:pt>
    <dgm:pt modelId="{95F64DE9-EA78-4373-A858-A012848BCC90}" type="pres">
      <dgm:prSet presAssocID="{3E5F9C9B-0C9A-419F-BC34-859E2C1C2342}" presName="cycle" presStyleCnt="0"/>
      <dgm:spPr/>
    </dgm:pt>
    <dgm:pt modelId="{427379E3-544E-4CE6-B281-484F1DEE1D51}" type="pres">
      <dgm:prSet presAssocID="{3E5F9C9B-0C9A-419F-BC34-859E2C1C2342}" presName="srcNode" presStyleLbl="node1" presStyleIdx="0" presStyleCnt="1"/>
      <dgm:spPr/>
    </dgm:pt>
    <dgm:pt modelId="{067A913D-D309-4667-8E32-9413E550DF9F}" type="pres">
      <dgm:prSet presAssocID="{3E5F9C9B-0C9A-419F-BC34-859E2C1C2342}" presName="conn" presStyleLbl="parChTrans1D2" presStyleIdx="0" presStyleCnt="1"/>
      <dgm:spPr/>
      <dgm:t>
        <a:bodyPr/>
        <a:lstStyle/>
        <a:p>
          <a:endParaRPr lang="en-GB"/>
        </a:p>
      </dgm:t>
    </dgm:pt>
    <dgm:pt modelId="{0F2E1D49-5668-48CD-8C02-49EBB8E1EEF9}" type="pres">
      <dgm:prSet presAssocID="{3E5F9C9B-0C9A-419F-BC34-859E2C1C2342}" presName="extraNode" presStyleLbl="node1" presStyleIdx="0" presStyleCnt="1"/>
      <dgm:spPr/>
    </dgm:pt>
    <dgm:pt modelId="{4B6667C1-9039-4481-A183-2CB8440E3C62}" type="pres">
      <dgm:prSet presAssocID="{3E5F9C9B-0C9A-419F-BC34-859E2C1C2342}" presName="dstNode" presStyleLbl="node1" presStyleIdx="0" presStyleCnt="1"/>
      <dgm:spPr/>
    </dgm:pt>
    <dgm:pt modelId="{7AD85EEF-54F5-4095-B789-821966B4297B}" type="pres">
      <dgm:prSet presAssocID="{B8F86534-8435-4210-AD75-40F43BCE6D46}" presName="text_1" presStyleLbl="node1" presStyleIdx="0" presStyleCnt="1">
        <dgm:presLayoutVars>
          <dgm:bulletEnabled val="1"/>
        </dgm:presLayoutVars>
      </dgm:prSet>
      <dgm:spPr/>
      <dgm:t>
        <a:bodyPr/>
        <a:lstStyle/>
        <a:p>
          <a:endParaRPr lang="en-GB"/>
        </a:p>
      </dgm:t>
    </dgm:pt>
    <dgm:pt modelId="{F6A80147-52A6-4582-9C0E-20412AA86C98}" type="pres">
      <dgm:prSet presAssocID="{B8F86534-8435-4210-AD75-40F43BCE6D46}" presName="accent_1" presStyleCnt="0"/>
      <dgm:spPr/>
    </dgm:pt>
    <dgm:pt modelId="{09DDC378-3503-4332-89E4-D34FB663B65B}" type="pres">
      <dgm:prSet presAssocID="{B8F86534-8435-4210-AD75-40F43BCE6D46}" presName="accentRepeatNode" presStyleLbl="solidFgAcc1" presStyleIdx="0" presStyleCnt="1"/>
      <dgm:spPr/>
    </dgm:pt>
  </dgm:ptLst>
  <dgm:cxnLst>
    <dgm:cxn modelId="{54AA1340-4878-4C69-ADFC-C899E427559B}" srcId="{3E5F9C9B-0C9A-419F-BC34-859E2C1C2342}" destId="{B8F86534-8435-4210-AD75-40F43BCE6D46}" srcOrd="0" destOrd="0" parTransId="{0F2C495B-30A3-47B5-8F18-F21515CC9211}" sibTransId="{05D493C0-E0E3-4AF6-A6F4-057204862FC4}"/>
    <dgm:cxn modelId="{8F5F7508-19CD-44DF-BDD0-33167A3B37AC}" type="presOf" srcId="{3E5F9C9B-0C9A-419F-BC34-859E2C1C2342}" destId="{BC7A301F-7D91-4B04-BAB6-9B8DD23540F0}" srcOrd="0" destOrd="0" presId="urn:microsoft.com/office/officeart/2008/layout/VerticalCurvedList"/>
    <dgm:cxn modelId="{2B5549F3-D382-4D55-93F9-FA537578FE4F}" type="presOf" srcId="{05D493C0-E0E3-4AF6-A6F4-057204862FC4}" destId="{067A913D-D309-4667-8E32-9413E550DF9F}" srcOrd="0" destOrd="0" presId="urn:microsoft.com/office/officeart/2008/layout/VerticalCurvedList"/>
    <dgm:cxn modelId="{72B55A0C-E5ED-4FED-9545-A92F9DC6D237}" type="presOf" srcId="{B8F86534-8435-4210-AD75-40F43BCE6D46}" destId="{7AD85EEF-54F5-4095-B789-821966B4297B}" srcOrd="0" destOrd="0" presId="urn:microsoft.com/office/officeart/2008/layout/VerticalCurvedList"/>
    <dgm:cxn modelId="{EA82F9CE-808B-48AF-B5B1-4F8DFEA1D6D2}" type="presParOf" srcId="{BC7A301F-7D91-4B04-BAB6-9B8DD23540F0}" destId="{2CB3B960-52B8-4073-9D4A-E4BD4BB3B005}" srcOrd="0" destOrd="0" presId="urn:microsoft.com/office/officeart/2008/layout/VerticalCurvedList"/>
    <dgm:cxn modelId="{CA0164F2-C1A8-4553-94DB-907AAB30E743}" type="presParOf" srcId="{2CB3B960-52B8-4073-9D4A-E4BD4BB3B005}" destId="{95F64DE9-EA78-4373-A858-A012848BCC90}" srcOrd="0" destOrd="0" presId="urn:microsoft.com/office/officeart/2008/layout/VerticalCurvedList"/>
    <dgm:cxn modelId="{82F0FD75-44C7-4333-9184-B407BAF7B62D}" type="presParOf" srcId="{95F64DE9-EA78-4373-A858-A012848BCC90}" destId="{427379E3-544E-4CE6-B281-484F1DEE1D51}" srcOrd="0" destOrd="0" presId="urn:microsoft.com/office/officeart/2008/layout/VerticalCurvedList"/>
    <dgm:cxn modelId="{D3D6FE39-051C-4054-9979-5D6FD3632CCA}" type="presParOf" srcId="{95F64DE9-EA78-4373-A858-A012848BCC90}" destId="{067A913D-D309-4667-8E32-9413E550DF9F}" srcOrd="1" destOrd="0" presId="urn:microsoft.com/office/officeart/2008/layout/VerticalCurvedList"/>
    <dgm:cxn modelId="{EE73AFDE-7CCB-4FE9-8866-9658B6F6DA59}" type="presParOf" srcId="{95F64DE9-EA78-4373-A858-A012848BCC90}" destId="{0F2E1D49-5668-48CD-8C02-49EBB8E1EEF9}" srcOrd="2" destOrd="0" presId="urn:microsoft.com/office/officeart/2008/layout/VerticalCurvedList"/>
    <dgm:cxn modelId="{87F6C33C-946C-493A-AED0-1D55845D8ED6}" type="presParOf" srcId="{95F64DE9-EA78-4373-A858-A012848BCC90}" destId="{4B6667C1-9039-4481-A183-2CB8440E3C62}" srcOrd="3" destOrd="0" presId="urn:microsoft.com/office/officeart/2008/layout/VerticalCurvedList"/>
    <dgm:cxn modelId="{CD5BE7B2-40E7-49AA-A3FA-422A03976CBE}" type="presParOf" srcId="{2CB3B960-52B8-4073-9D4A-E4BD4BB3B005}" destId="{7AD85EEF-54F5-4095-B789-821966B4297B}" srcOrd="1" destOrd="0" presId="urn:microsoft.com/office/officeart/2008/layout/VerticalCurvedList"/>
    <dgm:cxn modelId="{7C4E009F-8252-46EE-996A-FEB82276FB3F}" type="presParOf" srcId="{2CB3B960-52B8-4073-9D4A-E4BD4BB3B005}" destId="{F6A80147-52A6-4582-9C0E-20412AA86C98}" srcOrd="2" destOrd="0" presId="urn:microsoft.com/office/officeart/2008/layout/VerticalCurvedList"/>
    <dgm:cxn modelId="{70AB3E6C-F4CB-4F92-8A7C-44835F63E340}" type="presParOf" srcId="{F6A80147-52A6-4582-9C0E-20412AA86C98}" destId="{09DDC378-3503-4332-89E4-D34FB663B65B}"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5F9C9B-0C9A-419F-BC34-859E2C1C2342}"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GB"/>
        </a:p>
      </dgm:t>
    </dgm:pt>
    <dgm:pt modelId="{B8F86534-8435-4210-AD75-40F43BCE6D46}">
      <dgm:prSet phldrT="[Text]" custT="1"/>
      <dgm:spPr/>
      <dgm:t>
        <a:bodyPr/>
        <a:lstStyle/>
        <a:p>
          <a:pPr algn="ctr"/>
          <a:r>
            <a:rPr lang="en-US" sz="28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Coordination &amp; Consultation</a:t>
          </a:r>
          <a:endParaRPr lang="en-GB" sz="2800" dirty="0">
            <a:solidFill>
              <a:schemeClr val="bg1"/>
            </a:solidFill>
            <a:latin typeface="Calibri" charset="0"/>
            <a:ea typeface="Calibri" charset="0"/>
            <a:cs typeface="Calibri" charset="0"/>
          </a:endParaRPr>
        </a:p>
      </dgm:t>
    </dgm:pt>
    <dgm:pt modelId="{0F2C495B-30A3-47B5-8F18-F21515CC9211}" type="parTrans" cxnId="{54AA1340-4878-4C69-ADFC-C899E427559B}">
      <dgm:prSet/>
      <dgm:spPr/>
      <dgm:t>
        <a:bodyPr/>
        <a:lstStyle/>
        <a:p>
          <a:endParaRPr lang="en-GB"/>
        </a:p>
      </dgm:t>
    </dgm:pt>
    <dgm:pt modelId="{05D493C0-E0E3-4AF6-A6F4-057204862FC4}" type="sibTrans" cxnId="{54AA1340-4878-4C69-ADFC-C899E427559B}">
      <dgm:prSet/>
      <dgm:spPr/>
      <dgm:t>
        <a:bodyPr/>
        <a:lstStyle/>
        <a:p>
          <a:endParaRPr lang="en-GB">
            <a:latin typeface="Calibri" charset="0"/>
            <a:ea typeface="Calibri" charset="0"/>
            <a:cs typeface="Calibri" charset="0"/>
          </a:endParaRPr>
        </a:p>
      </dgm:t>
    </dgm:pt>
    <dgm:pt modelId="{BC7A301F-7D91-4B04-BAB6-9B8DD23540F0}" type="pres">
      <dgm:prSet presAssocID="{3E5F9C9B-0C9A-419F-BC34-859E2C1C2342}" presName="Name0" presStyleCnt="0">
        <dgm:presLayoutVars>
          <dgm:chMax val="7"/>
          <dgm:chPref val="7"/>
          <dgm:dir/>
        </dgm:presLayoutVars>
      </dgm:prSet>
      <dgm:spPr/>
      <dgm:t>
        <a:bodyPr/>
        <a:lstStyle/>
        <a:p>
          <a:endParaRPr lang="en-GB"/>
        </a:p>
      </dgm:t>
    </dgm:pt>
    <dgm:pt modelId="{2CB3B960-52B8-4073-9D4A-E4BD4BB3B005}" type="pres">
      <dgm:prSet presAssocID="{3E5F9C9B-0C9A-419F-BC34-859E2C1C2342}" presName="Name1" presStyleCnt="0"/>
      <dgm:spPr/>
    </dgm:pt>
    <dgm:pt modelId="{95F64DE9-EA78-4373-A858-A012848BCC90}" type="pres">
      <dgm:prSet presAssocID="{3E5F9C9B-0C9A-419F-BC34-859E2C1C2342}" presName="cycle" presStyleCnt="0"/>
      <dgm:spPr/>
    </dgm:pt>
    <dgm:pt modelId="{427379E3-544E-4CE6-B281-484F1DEE1D51}" type="pres">
      <dgm:prSet presAssocID="{3E5F9C9B-0C9A-419F-BC34-859E2C1C2342}" presName="srcNode" presStyleLbl="node1" presStyleIdx="0" presStyleCnt="1"/>
      <dgm:spPr/>
    </dgm:pt>
    <dgm:pt modelId="{067A913D-D309-4667-8E32-9413E550DF9F}" type="pres">
      <dgm:prSet presAssocID="{3E5F9C9B-0C9A-419F-BC34-859E2C1C2342}" presName="conn" presStyleLbl="parChTrans1D2" presStyleIdx="0" presStyleCnt="1"/>
      <dgm:spPr/>
      <dgm:t>
        <a:bodyPr/>
        <a:lstStyle/>
        <a:p>
          <a:endParaRPr lang="en-GB"/>
        </a:p>
      </dgm:t>
    </dgm:pt>
    <dgm:pt modelId="{0F2E1D49-5668-48CD-8C02-49EBB8E1EEF9}" type="pres">
      <dgm:prSet presAssocID="{3E5F9C9B-0C9A-419F-BC34-859E2C1C2342}" presName="extraNode" presStyleLbl="node1" presStyleIdx="0" presStyleCnt="1"/>
      <dgm:spPr/>
    </dgm:pt>
    <dgm:pt modelId="{4B6667C1-9039-4481-A183-2CB8440E3C62}" type="pres">
      <dgm:prSet presAssocID="{3E5F9C9B-0C9A-419F-BC34-859E2C1C2342}" presName="dstNode" presStyleLbl="node1" presStyleIdx="0" presStyleCnt="1"/>
      <dgm:spPr/>
    </dgm:pt>
    <dgm:pt modelId="{7AD85EEF-54F5-4095-B789-821966B4297B}" type="pres">
      <dgm:prSet presAssocID="{B8F86534-8435-4210-AD75-40F43BCE6D46}" presName="text_1" presStyleLbl="node1" presStyleIdx="0" presStyleCnt="1">
        <dgm:presLayoutVars>
          <dgm:bulletEnabled val="1"/>
        </dgm:presLayoutVars>
      </dgm:prSet>
      <dgm:spPr/>
      <dgm:t>
        <a:bodyPr/>
        <a:lstStyle/>
        <a:p>
          <a:endParaRPr lang="en-GB"/>
        </a:p>
      </dgm:t>
    </dgm:pt>
    <dgm:pt modelId="{F6A80147-52A6-4582-9C0E-20412AA86C98}" type="pres">
      <dgm:prSet presAssocID="{B8F86534-8435-4210-AD75-40F43BCE6D46}" presName="accent_1" presStyleCnt="0"/>
      <dgm:spPr/>
    </dgm:pt>
    <dgm:pt modelId="{09DDC378-3503-4332-89E4-D34FB663B65B}" type="pres">
      <dgm:prSet presAssocID="{B8F86534-8435-4210-AD75-40F43BCE6D46}" presName="accentRepeatNode" presStyleLbl="solidFgAcc1" presStyleIdx="0" presStyleCnt="1"/>
      <dgm:spPr/>
    </dgm:pt>
  </dgm:ptLst>
  <dgm:cxnLst>
    <dgm:cxn modelId="{7BE48D4D-7034-46F7-8F56-285BED6D1425}" type="presOf" srcId="{3E5F9C9B-0C9A-419F-BC34-859E2C1C2342}" destId="{BC7A301F-7D91-4B04-BAB6-9B8DD23540F0}" srcOrd="0" destOrd="0" presId="urn:microsoft.com/office/officeart/2008/layout/VerticalCurvedList"/>
    <dgm:cxn modelId="{4BED460B-5FD8-40DF-9D5B-0543623A0D28}" type="presOf" srcId="{B8F86534-8435-4210-AD75-40F43BCE6D46}" destId="{7AD85EEF-54F5-4095-B789-821966B4297B}" srcOrd="0" destOrd="0" presId="urn:microsoft.com/office/officeart/2008/layout/VerticalCurvedList"/>
    <dgm:cxn modelId="{54AA1340-4878-4C69-ADFC-C899E427559B}" srcId="{3E5F9C9B-0C9A-419F-BC34-859E2C1C2342}" destId="{B8F86534-8435-4210-AD75-40F43BCE6D46}" srcOrd="0" destOrd="0" parTransId="{0F2C495B-30A3-47B5-8F18-F21515CC9211}" sibTransId="{05D493C0-E0E3-4AF6-A6F4-057204862FC4}"/>
    <dgm:cxn modelId="{6D35E7BA-103F-41FF-8226-EBBA41BB89D9}" type="presOf" srcId="{05D493C0-E0E3-4AF6-A6F4-057204862FC4}" destId="{067A913D-D309-4667-8E32-9413E550DF9F}" srcOrd="0" destOrd="0" presId="urn:microsoft.com/office/officeart/2008/layout/VerticalCurvedList"/>
    <dgm:cxn modelId="{FB7CDA61-9BD7-48DA-998A-7FA098248753}" type="presParOf" srcId="{BC7A301F-7D91-4B04-BAB6-9B8DD23540F0}" destId="{2CB3B960-52B8-4073-9D4A-E4BD4BB3B005}" srcOrd="0" destOrd="0" presId="urn:microsoft.com/office/officeart/2008/layout/VerticalCurvedList"/>
    <dgm:cxn modelId="{EA0194B6-202F-4E56-840F-776A0C72462C}" type="presParOf" srcId="{2CB3B960-52B8-4073-9D4A-E4BD4BB3B005}" destId="{95F64DE9-EA78-4373-A858-A012848BCC90}" srcOrd="0" destOrd="0" presId="urn:microsoft.com/office/officeart/2008/layout/VerticalCurvedList"/>
    <dgm:cxn modelId="{14EA46E9-97DB-4F9A-A4C8-A21712D99096}" type="presParOf" srcId="{95F64DE9-EA78-4373-A858-A012848BCC90}" destId="{427379E3-544E-4CE6-B281-484F1DEE1D51}" srcOrd="0" destOrd="0" presId="urn:microsoft.com/office/officeart/2008/layout/VerticalCurvedList"/>
    <dgm:cxn modelId="{D673AC74-8AEB-43AC-8292-6EA7C8F0AA2F}" type="presParOf" srcId="{95F64DE9-EA78-4373-A858-A012848BCC90}" destId="{067A913D-D309-4667-8E32-9413E550DF9F}" srcOrd="1" destOrd="0" presId="urn:microsoft.com/office/officeart/2008/layout/VerticalCurvedList"/>
    <dgm:cxn modelId="{B48AA525-D79B-4E4D-AD99-CB6CFDA8123A}" type="presParOf" srcId="{95F64DE9-EA78-4373-A858-A012848BCC90}" destId="{0F2E1D49-5668-48CD-8C02-49EBB8E1EEF9}" srcOrd="2" destOrd="0" presId="urn:microsoft.com/office/officeart/2008/layout/VerticalCurvedList"/>
    <dgm:cxn modelId="{4D42F42E-635D-4A2F-BB8B-D95432B979BC}" type="presParOf" srcId="{95F64DE9-EA78-4373-A858-A012848BCC90}" destId="{4B6667C1-9039-4481-A183-2CB8440E3C62}" srcOrd="3" destOrd="0" presId="urn:microsoft.com/office/officeart/2008/layout/VerticalCurvedList"/>
    <dgm:cxn modelId="{BBC0E24C-2E26-4ABC-93EE-96C675465C10}" type="presParOf" srcId="{2CB3B960-52B8-4073-9D4A-E4BD4BB3B005}" destId="{7AD85EEF-54F5-4095-B789-821966B4297B}" srcOrd="1" destOrd="0" presId="urn:microsoft.com/office/officeart/2008/layout/VerticalCurvedList"/>
    <dgm:cxn modelId="{27BDD14F-9066-4A4D-AA0C-2BD67DB92C50}" type="presParOf" srcId="{2CB3B960-52B8-4073-9D4A-E4BD4BB3B005}" destId="{F6A80147-52A6-4582-9C0E-20412AA86C98}" srcOrd="2" destOrd="0" presId="urn:microsoft.com/office/officeart/2008/layout/VerticalCurvedList"/>
    <dgm:cxn modelId="{BFEA2C15-DAB5-4D4F-BCDC-2FCD6681D1E7}" type="presParOf" srcId="{F6A80147-52A6-4582-9C0E-20412AA86C98}" destId="{09DDC378-3503-4332-89E4-D34FB663B65B}"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78A40-22ED-4E9A-9F20-7B00595AF124}" type="doc">
      <dgm:prSet loTypeId="urn:microsoft.com/office/officeart/2005/8/layout/StepDownProcess" loCatId="process" qsTypeId="urn:microsoft.com/office/officeart/2005/8/quickstyle/3d3" qsCatId="3D" csTypeId="urn:microsoft.com/office/officeart/2005/8/colors/accent2_3" csCatId="accent2" phldr="1"/>
      <dgm:spPr/>
      <dgm:t>
        <a:bodyPr/>
        <a:lstStyle/>
        <a:p>
          <a:endParaRPr lang="en-ZA"/>
        </a:p>
      </dgm:t>
    </dgm:pt>
    <dgm:pt modelId="{21511BDD-25C8-4600-951A-4D5059116A5D}">
      <dgm:prSet phldrT="[Text]"/>
      <dgm:spPr>
        <a:xfrm>
          <a:off x="733630" y="28077"/>
          <a:ext cx="1567662" cy="1097312"/>
        </a:xfrm>
        <a:solidFill>
          <a:srgbClr val="C0504D">
            <a:shade val="8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b="0" dirty="0" smtClean="0">
              <a:latin typeface="Arial" panose="020B0604020202020204" pitchFamily="34" charset="0"/>
              <a:cs typeface="Arial" panose="020B0604020202020204" pitchFamily="34" charset="0"/>
            </a:rPr>
            <a:t>Stakeholders </a:t>
          </a:r>
          <a:endParaRPr lang="en-ZA" dirty="0">
            <a:solidFill>
              <a:sysClr val="window" lastClr="FFFFFF"/>
            </a:solidFill>
            <a:latin typeface="Calibri"/>
            <a:ea typeface="+mn-ea"/>
            <a:cs typeface="+mn-cs"/>
          </a:endParaRPr>
        </a:p>
      </dgm:t>
    </dgm:pt>
    <dgm:pt modelId="{ADB5AD43-7461-4D11-BB0A-89D518A39279}" type="parTrans" cxnId="{61BBC418-2188-4E7B-9F34-14BC81D38FD5}">
      <dgm:prSet/>
      <dgm:spPr/>
      <dgm:t>
        <a:bodyPr/>
        <a:lstStyle/>
        <a:p>
          <a:endParaRPr lang="en-ZA"/>
        </a:p>
      </dgm:t>
    </dgm:pt>
    <dgm:pt modelId="{8FE066C4-B92F-4597-996C-A4193B83527B}" type="sibTrans" cxnId="{61BBC418-2188-4E7B-9F34-14BC81D38FD5}">
      <dgm:prSet/>
      <dgm:spPr/>
      <dgm:t>
        <a:bodyPr/>
        <a:lstStyle/>
        <a:p>
          <a:endParaRPr lang="en-ZA"/>
        </a:p>
      </dgm:t>
    </dgm:pt>
    <dgm:pt modelId="{CF7522D3-14EC-4368-9975-8AEA8BECCA58}">
      <dgm:prSet phldrT="[Text]"/>
      <dgm:spPr>
        <a:xfrm>
          <a:off x="2033389" y="1260721"/>
          <a:ext cx="1567662" cy="1097312"/>
        </a:xfr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smtClean="0">
              <a:solidFill>
                <a:sysClr val="window" lastClr="FFFFFF"/>
              </a:solidFill>
              <a:latin typeface="Calibri"/>
              <a:ea typeface="+mn-ea"/>
              <a:cs typeface="+mn-cs"/>
            </a:rPr>
            <a:t>Real Time Response</a:t>
          </a:r>
          <a:endParaRPr lang="en-ZA" dirty="0">
            <a:solidFill>
              <a:sysClr val="window" lastClr="FFFFFF"/>
            </a:solidFill>
            <a:latin typeface="Calibri"/>
            <a:ea typeface="+mn-ea"/>
            <a:cs typeface="+mn-cs"/>
          </a:endParaRPr>
        </a:p>
      </dgm:t>
    </dgm:pt>
    <dgm:pt modelId="{0067E2EB-AEED-4C73-8F65-C59C6BC960AF}" type="parTrans" cxnId="{860B1332-7D0B-4AF4-AE49-27496E03ABDE}">
      <dgm:prSet/>
      <dgm:spPr/>
      <dgm:t>
        <a:bodyPr/>
        <a:lstStyle/>
        <a:p>
          <a:endParaRPr lang="en-ZA"/>
        </a:p>
      </dgm:t>
    </dgm:pt>
    <dgm:pt modelId="{9B998A98-ED68-46B5-AE7B-0C3A0E26DB8D}" type="sibTrans" cxnId="{860B1332-7D0B-4AF4-AE49-27496E03ABDE}">
      <dgm:prSet/>
      <dgm:spPr/>
      <dgm:t>
        <a:bodyPr/>
        <a:lstStyle/>
        <a:p>
          <a:endParaRPr lang="en-ZA"/>
        </a:p>
      </dgm:t>
    </dgm:pt>
    <dgm:pt modelId="{1C52ED4E-5A0B-4060-9381-2234FAFE3DED}">
      <dgm:prSet phldrT="[Text]"/>
      <dgm:spPr>
        <a:xfrm>
          <a:off x="3333148" y="2493365"/>
          <a:ext cx="1567662" cy="1097312"/>
        </a:xfr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b="0" dirty="0" smtClean="0">
              <a:latin typeface="Arial" panose="020B0604020202020204" pitchFamily="34" charset="0"/>
              <a:cs typeface="Arial" panose="020B0604020202020204" pitchFamily="34" charset="0"/>
            </a:rPr>
            <a:t>Tools </a:t>
          </a:r>
          <a:endParaRPr lang="en-ZA" dirty="0">
            <a:solidFill>
              <a:sysClr val="window" lastClr="FFFFFF"/>
            </a:solidFill>
            <a:latin typeface="Calibri"/>
            <a:ea typeface="+mn-ea"/>
            <a:cs typeface="+mn-cs"/>
          </a:endParaRPr>
        </a:p>
      </dgm:t>
    </dgm:pt>
    <dgm:pt modelId="{76552B40-CA62-4A1F-BA32-A8CCF780E336}" type="parTrans" cxnId="{6246C070-CD23-41A7-93B2-1854D980428F}">
      <dgm:prSet/>
      <dgm:spPr/>
      <dgm:t>
        <a:bodyPr/>
        <a:lstStyle/>
        <a:p>
          <a:endParaRPr lang="en-ZA"/>
        </a:p>
      </dgm:t>
    </dgm:pt>
    <dgm:pt modelId="{EAC2C174-E185-47F3-BF93-6BF1E102D1FF}" type="sibTrans" cxnId="{6246C070-CD23-41A7-93B2-1854D980428F}">
      <dgm:prSet/>
      <dgm:spPr/>
      <dgm:t>
        <a:bodyPr/>
        <a:lstStyle/>
        <a:p>
          <a:endParaRPr lang="en-ZA"/>
        </a:p>
      </dgm:t>
    </dgm:pt>
    <dgm:pt modelId="{E5FB612A-C524-4B47-AE3F-397628A889BB}">
      <dgm:prSet/>
      <dgm:spPr>
        <a:xfrm>
          <a:off x="4632906" y="3726010"/>
          <a:ext cx="1567662" cy="1097312"/>
        </a:xfr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smtClean="0">
              <a:solidFill>
                <a:sysClr val="windowText" lastClr="000000"/>
              </a:solidFill>
              <a:latin typeface="Calibri"/>
              <a:ea typeface="+mn-ea"/>
              <a:cs typeface="+mn-cs"/>
            </a:rPr>
            <a:t>Proof of Concept</a:t>
          </a:r>
          <a:endParaRPr lang="en-ZA" dirty="0">
            <a:solidFill>
              <a:sysClr val="windowText" lastClr="000000"/>
            </a:solidFill>
            <a:latin typeface="Calibri"/>
            <a:ea typeface="+mn-ea"/>
            <a:cs typeface="+mn-cs"/>
          </a:endParaRPr>
        </a:p>
      </dgm:t>
    </dgm:pt>
    <dgm:pt modelId="{5AC35BC6-4DAF-4612-98F9-8D9496F27231}" type="parTrans" cxnId="{B1948E64-B666-4FCF-ACDF-1234708DD6EF}">
      <dgm:prSet/>
      <dgm:spPr/>
      <dgm:t>
        <a:bodyPr/>
        <a:lstStyle/>
        <a:p>
          <a:endParaRPr lang="en-ZA"/>
        </a:p>
      </dgm:t>
    </dgm:pt>
    <dgm:pt modelId="{79E82CB2-1C39-4B26-892D-80F2D3EE94E0}" type="sibTrans" cxnId="{B1948E64-B666-4FCF-ACDF-1234708DD6EF}">
      <dgm:prSet/>
      <dgm:spPr/>
      <dgm:t>
        <a:bodyPr/>
        <a:lstStyle/>
        <a:p>
          <a:endParaRPr lang="en-ZA"/>
        </a:p>
      </dgm:t>
    </dgm:pt>
    <dgm:pt modelId="{54CABBFA-5DFB-483E-9616-B92EAED10434}" type="pres">
      <dgm:prSet presAssocID="{CC878A40-22ED-4E9A-9F20-7B00595AF124}" presName="rootnode" presStyleCnt="0">
        <dgm:presLayoutVars>
          <dgm:chMax/>
          <dgm:chPref/>
          <dgm:dir/>
          <dgm:animLvl val="lvl"/>
        </dgm:presLayoutVars>
      </dgm:prSet>
      <dgm:spPr/>
      <dgm:t>
        <a:bodyPr/>
        <a:lstStyle/>
        <a:p>
          <a:endParaRPr lang="en-ZA"/>
        </a:p>
      </dgm:t>
    </dgm:pt>
    <dgm:pt modelId="{02CA9A48-306A-4006-88F3-1C0DD0D04928}" type="pres">
      <dgm:prSet presAssocID="{21511BDD-25C8-4600-951A-4D5059116A5D}" presName="composite" presStyleCnt="0"/>
      <dgm:spPr/>
    </dgm:pt>
    <dgm:pt modelId="{B46530EB-BC48-4235-88DE-AE497A5952B5}" type="pres">
      <dgm:prSet presAssocID="{21511BDD-25C8-4600-951A-4D5059116A5D}" presName="bentUpArrow1" presStyleLbl="alignImgPlace1" presStyleIdx="0" presStyleCnt="3"/>
      <dgm:spPr>
        <a:xfrm rot="5400000">
          <a:off x="980353" y="1060376"/>
          <a:ext cx="931241" cy="1060185"/>
        </a:xfrm>
        <a:prstGeom prst="bentUpArrow">
          <a:avLst>
            <a:gd name="adj1" fmla="val 32840"/>
            <a:gd name="adj2" fmla="val 25000"/>
            <a:gd name="adj3" fmla="val 35780"/>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gm:spPr>
      <dgm:t>
        <a:bodyPr/>
        <a:lstStyle/>
        <a:p>
          <a:endParaRPr lang="en-GB"/>
        </a:p>
      </dgm:t>
    </dgm:pt>
    <dgm:pt modelId="{4C0007C6-0F7C-4DFF-BF33-A97F8A55B7A1}" type="pres">
      <dgm:prSet presAssocID="{21511BDD-25C8-4600-951A-4D5059116A5D}" presName="ParentText" presStyleLbl="node1" presStyleIdx="0" presStyleCnt="4">
        <dgm:presLayoutVars>
          <dgm:chMax val="1"/>
          <dgm:chPref val="1"/>
          <dgm:bulletEnabled val="1"/>
        </dgm:presLayoutVars>
      </dgm:prSet>
      <dgm:spPr>
        <a:prstGeom prst="roundRect">
          <a:avLst>
            <a:gd name="adj" fmla="val 16670"/>
          </a:avLst>
        </a:prstGeom>
      </dgm:spPr>
      <dgm:t>
        <a:bodyPr/>
        <a:lstStyle/>
        <a:p>
          <a:endParaRPr lang="en-ZA"/>
        </a:p>
      </dgm:t>
    </dgm:pt>
    <dgm:pt modelId="{4D10810A-F512-4F7D-A539-47F8FC2155AA}" type="pres">
      <dgm:prSet presAssocID="{21511BDD-25C8-4600-951A-4D5059116A5D}" presName="ChildText" presStyleLbl="revTx" presStyleIdx="0" presStyleCnt="3">
        <dgm:presLayoutVars>
          <dgm:chMax val="0"/>
          <dgm:chPref val="0"/>
          <dgm:bulletEnabled val="1"/>
        </dgm:presLayoutVars>
      </dgm:prSet>
      <dgm:spPr>
        <a:xfrm>
          <a:off x="2301293" y="132730"/>
          <a:ext cx="1140168" cy="886896"/>
        </a:xfrm>
        <a:prstGeom prst="rect">
          <a:avLst/>
        </a:prstGeom>
        <a:noFill/>
        <a:ln w="9525" cap="flat" cmpd="sng" algn="ctr">
          <a:solidFill>
            <a:sysClr val="windowText" lastClr="000000">
              <a:alpha val="0"/>
              <a:hueOff val="0"/>
              <a:satOff val="0"/>
              <a:lumOff val="0"/>
              <a:alphaOff val="0"/>
            </a:sysClr>
          </a:solidFill>
          <a:prstDash val="solid"/>
        </a:ln>
        <a:effectLst/>
      </dgm:spPr>
      <dgm:t>
        <a:bodyPr/>
        <a:lstStyle/>
        <a:p>
          <a:endParaRPr lang="en-ZA"/>
        </a:p>
      </dgm:t>
    </dgm:pt>
    <dgm:pt modelId="{B79546BD-3250-43E6-8728-6F47432B8C62}" type="pres">
      <dgm:prSet presAssocID="{8FE066C4-B92F-4597-996C-A4193B83527B}" presName="sibTrans" presStyleCnt="0"/>
      <dgm:spPr/>
    </dgm:pt>
    <dgm:pt modelId="{83BBA5AA-90BD-4E17-A12D-E1B27CE0FDD2}" type="pres">
      <dgm:prSet presAssocID="{CF7522D3-14EC-4368-9975-8AEA8BECCA58}" presName="composite" presStyleCnt="0"/>
      <dgm:spPr/>
    </dgm:pt>
    <dgm:pt modelId="{82E066CA-3000-42CA-9137-F3A51EAE3A6F}" type="pres">
      <dgm:prSet presAssocID="{CF7522D3-14EC-4368-9975-8AEA8BECCA58}" presName="bentUpArrow1" presStyleLbl="alignImgPlace1" presStyleIdx="1" presStyleCnt="3"/>
      <dgm:spPr>
        <a:xfrm rot="5400000">
          <a:off x="2280111" y="2293021"/>
          <a:ext cx="931241" cy="1060185"/>
        </a:xfrm>
        <a:prstGeom prst="bentUpArrow">
          <a:avLst>
            <a:gd name="adj1" fmla="val 32840"/>
            <a:gd name="adj2" fmla="val 25000"/>
            <a:gd name="adj3" fmla="val 35780"/>
          </a:avLst>
        </a:prstGeom>
        <a:solidFill>
          <a:srgbClr val="C0504D">
            <a:tint val="50000"/>
            <a:hueOff val="-1904"/>
            <a:satOff val="-1364"/>
            <a:lumOff val="5595"/>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gm:spPr>
      <dgm:t>
        <a:bodyPr/>
        <a:lstStyle/>
        <a:p>
          <a:endParaRPr lang="en-GB"/>
        </a:p>
      </dgm:t>
    </dgm:pt>
    <dgm:pt modelId="{E8907EB0-39E5-408F-8E06-07055A2510B8}" type="pres">
      <dgm:prSet presAssocID="{CF7522D3-14EC-4368-9975-8AEA8BECCA58}" presName="ParentText" presStyleLbl="node1" presStyleIdx="1" presStyleCnt="4">
        <dgm:presLayoutVars>
          <dgm:chMax val="1"/>
          <dgm:chPref val="1"/>
          <dgm:bulletEnabled val="1"/>
        </dgm:presLayoutVars>
      </dgm:prSet>
      <dgm:spPr>
        <a:prstGeom prst="roundRect">
          <a:avLst>
            <a:gd name="adj" fmla="val 16670"/>
          </a:avLst>
        </a:prstGeom>
      </dgm:spPr>
      <dgm:t>
        <a:bodyPr/>
        <a:lstStyle/>
        <a:p>
          <a:endParaRPr lang="en-ZA"/>
        </a:p>
      </dgm:t>
    </dgm:pt>
    <dgm:pt modelId="{F95DB85B-E12C-4197-9142-91454F012E4D}" type="pres">
      <dgm:prSet presAssocID="{CF7522D3-14EC-4368-9975-8AEA8BECCA58}" presName="ChildText" presStyleLbl="revTx" presStyleIdx="1" presStyleCnt="3">
        <dgm:presLayoutVars>
          <dgm:chMax val="0"/>
          <dgm:chPref val="0"/>
          <dgm:bulletEnabled val="1"/>
        </dgm:presLayoutVars>
      </dgm:prSet>
      <dgm:spPr>
        <a:xfrm>
          <a:off x="3601051" y="1365375"/>
          <a:ext cx="1140168" cy="886896"/>
        </a:xfrm>
        <a:prstGeom prst="rect">
          <a:avLst/>
        </a:prstGeom>
        <a:noFill/>
        <a:ln w="9525" cap="flat" cmpd="sng" algn="ctr">
          <a:solidFill>
            <a:sysClr val="windowText" lastClr="000000">
              <a:alpha val="0"/>
              <a:hueOff val="0"/>
              <a:satOff val="0"/>
              <a:lumOff val="0"/>
              <a:alphaOff val="0"/>
            </a:sysClr>
          </a:solidFill>
          <a:prstDash val="solid"/>
        </a:ln>
        <a:effectLst/>
      </dgm:spPr>
      <dgm:t>
        <a:bodyPr/>
        <a:lstStyle/>
        <a:p>
          <a:endParaRPr lang="en-ZA"/>
        </a:p>
      </dgm:t>
    </dgm:pt>
    <dgm:pt modelId="{5C2FC5F6-2DB9-4A6D-9836-94D5BB2D6AE8}" type="pres">
      <dgm:prSet presAssocID="{9B998A98-ED68-46B5-AE7B-0C3A0E26DB8D}" presName="sibTrans" presStyleCnt="0"/>
      <dgm:spPr/>
    </dgm:pt>
    <dgm:pt modelId="{E5D7A25A-D902-4AB2-88C6-8B56C51276CD}" type="pres">
      <dgm:prSet presAssocID="{1C52ED4E-5A0B-4060-9381-2234FAFE3DED}" presName="composite" presStyleCnt="0"/>
      <dgm:spPr/>
    </dgm:pt>
    <dgm:pt modelId="{32E57AE7-1EE0-44EF-AD2D-9235EBB7C1EF}" type="pres">
      <dgm:prSet presAssocID="{1C52ED4E-5A0B-4060-9381-2234FAFE3DED}" presName="bentUpArrow1" presStyleLbl="alignImgPlace1" presStyleIdx="2" presStyleCnt="3"/>
      <dgm:spPr>
        <a:xfrm rot="5400000">
          <a:off x="3579870" y="3525665"/>
          <a:ext cx="931241" cy="1060185"/>
        </a:xfrm>
        <a:prstGeom prst="bentUpArrow">
          <a:avLst>
            <a:gd name="adj1" fmla="val 32840"/>
            <a:gd name="adj2" fmla="val 25000"/>
            <a:gd name="adj3" fmla="val 35780"/>
          </a:avLst>
        </a:prstGeom>
        <a:solidFill>
          <a:srgbClr val="C0504D">
            <a:tint val="50000"/>
            <a:hueOff val="-3809"/>
            <a:satOff val="-2729"/>
            <a:lumOff val="11191"/>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gm:spPr>
      <dgm:t>
        <a:bodyPr/>
        <a:lstStyle/>
        <a:p>
          <a:endParaRPr lang="en-GB"/>
        </a:p>
      </dgm:t>
    </dgm:pt>
    <dgm:pt modelId="{34744A55-ABCB-4F6C-9E8F-EB1A1BAEC80C}" type="pres">
      <dgm:prSet presAssocID="{1C52ED4E-5A0B-4060-9381-2234FAFE3DED}" presName="ParentText" presStyleLbl="node1" presStyleIdx="2" presStyleCnt="4">
        <dgm:presLayoutVars>
          <dgm:chMax val="1"/>
          <dgm:chPref val="1"/>
          <dgm:bulletEnabled val="1"/>
        </dgm:presLayoutVars>
      </dgm:prSet>
      <dgm:spPr>
        <a:prstGeom prst="roundRect">
          <a:avLst>
            <a:gd name="adj" fmla="val 16670"/>
          </a:avLst>
        </a:prstGeom>
      </dgm:spPr>
      <dgm:t>
        <a:bodyPr/>
        <a:lstStyle/>
        <a:p>
          <a:endParaRPr lang="en-ZA"/>
        </a:p>
      </dgm:t>
    </dgm:pt>
    <dgm:pt modelId="{4890F216-CC47-4F19-BAE5-D09246D18EE3}" type="pres">
      <dgm:prSet presAssocID="{1C52ED4E-5A0B-4060-9381-2234FAFE3DED}" presName="ChildText" presStyleLbl="revTx" presStyleIdx="2" presStyleCnt="3">
        <dgm:presLayoutVars>
          <dgm:chMax val="0"/>
          <dgm:chPref val="0"/>
          <dgm:bulletEnabled val="1"/>
        </dgm:presLayoutVars>
      </dgm:prSet>
      <dgm:spPr>
        <a:xfrm>
          <a:off x="4900810" y="2598019"/>
          <a:ext cx="1140168" cy="886896"/>
        </a:xfrm>
        <a:prstGeom prst="rect">
          <a:avLst/>
        </a:prstGeom>
        <a:noFill/>
        <a:ln w="9525" cap="flat" cmpd="sng" algn="ctr">
          <a:solidFill>
            <a:sysClr val="windowText" lastClr="000000">
              <a:alpha val="0"/>
              <a:hueOff val="0"/>
              <a:satOff val="0"/>
              <a:lumOff val="0"/>
              <a:alphaOff val="0"/>
            </a:sysClr>
          </a:solidFill>
          <a:prstDash val="solid"/>
        </a:ln>
        <a:effectLst/>
      </dgm:spPr>
      <dgm:t>
        <a:bodyPr/>
        <a:lstStyle/>
        <a:p>
          <a:endParaRPr lang="en-GB"/>
        </a:p>
      </dgm:t>
    </dgm:pt>
    <dgm:pt modelId="{507B79DD-B359-415A-8ADD-FA6AB60D5510}" type="pres">
      <dgm:prSet presAssocID="{EAC2C174-E185-47F3-BF93-6BF1E102D1FF}" presName="sibTrans" presStyleCnt="0"/>
      <dgm:spPr/>
    </dgm:pt>
    <dgm:pt modelId="{E551B32B-159D-48E8-BD42-7C699E3BF6FB}" type="pres">
      <dgm:prSet presAssocID="{E5FB612A-C524-4B47-AE3F-397628A889BB}" presName="composite" presStyleCnt="0"/>
      <dgm:spPr/>
    </dgm:pt>
    <dgm:pt modelId="{0BB1DDE1-8151-414A-85EF-D7A43AE26313}" type="pres">
      <dgm:prSet presAssocID="{E5FB612A-C524-4B47-AE3F-397628A889BB}" presName="ParentText" presStyleLbl="node1" presStyleIdx="3" presStyleCnt="4">
        <dgm:presLayoutVars>
          <dgm:chMax val="1"/>
          <dgm:chPref val="1"/>
          <dgm:bulletEnabled val="1"/>
        </dgm:presLayoutVars>
      </dgm:prSet>
      <dgm:spPr>
        <a:prstGeom prst="roundRect">
          <a:avLst>
            <a:gd name="adj" fmla="val 16670"/>
          </a:avLst>
        </a:prstGeom>
      </dgm:spPr>
      <dgm:t>
        <a:bodyPr/>
        <a:lstStyle/>
        <a:p>
          <a:endParaRPr lang="en-ZA"/>
        </a:p>
      </dgm:t>
    </dgm:pt>
  </dgm:ptLst>
  <dgm:cxnLst>
    <dgm:cxn modelId="{48B28189-B822-4C9D-B6A9-1D4CA3870CB0}" type="presOf" srcId="{E5FB612A-C524-4B47-AE3F-397628A889BB}" destId="{0BB1DDE1-8151-414A-85EF-D7A43AE26313}" srcOrd="0" destOrd="0" presId="urn:microsoft.com/office/officeart/2005/8/layout/StepDownProcess"/>
    <dgm:cxn modelId="{05B06D36-8FA3-4124-B169-F4A75CA7EA4A}" type="presOf" srcId="{CC878A40-22ED-4E9A-9F20-7B00595AF124}" destId="{54CABBFA-5DFB-483E-9616-B92EAED10434}" srcOrd="0" destOrd="0" presId="urn:microsoft.com/office/officeart/2005/8/layout/StepDownProcess"/>
    <dgm:cxn modelId="{B1948E64-B666-4FCF-ACDF-1234708DD6EF}" srcId="{CC878A40-22ED-4E9A-9F20-7B00595AF124}" destId="{E5FB612A-C524-4B47-AE3F-397628A889BB}" srcOrd="3" destOrd="0" parTransId="{5AC35BC6-4DAF-4612-98F9-8D9496F27231}" sibTransId="{79E82CB2-1C39-4B26-892D-80F2D3EE94E0}"/>
    <dgm:cxn modelId="{F5EC7E88-F014-437E-8180-A4AED8BE2B40}" type="presOf" srcId="{1C52ED4E-5A0B-4060-9381-2234FAFE3DED}" destId="{34744A55-ABCB-4F6C-9E8F-EB1A1BAEC80C}" srcOrd="0" destOrd="0" presId="urn:microsoft.com/office/officeart/2005/8/layout/StepDownProcess"/>
    <dgm:cxn modelId="{61BBC418-2188-4E7B-9F34-14BC81D38FD5}" srcId="{CC878A40-22ED-4E9A-9F20-7B00595AF124}" destId="{21511BDD-25C8-4600-951A-4D5059116A5D}" srcOrd="0" destOrd="0" parTransId="{ADB5AD43-7461-4D11-BB0A-89D518A39279}" sibTransId="{8FE066C4-B92F-4597-996C-A4193B83527B}"/>
    <dgm:cxn modelId="{08BEE649-BEC2-4A1C-9708-95E8CDF6FBE5}" type="presOf" srcId="{21511BDD-25C8-4600-951A-4D5059116A5D}" destId="{4C0007C6-0F7C-4DFF-BF33-A97F8A55B7A1}" srcOrd="0" destOrd="0" presId="urn:microsoft.com/office/officeart/2005/8/layout/StepDownProcess"/>
    <dgm:cxn modelId="{C8910BA8-75B3-47A3-8A1D-8901F4E693F3}" type="presOf" srcId="{CF7522D3-14EC-4368-9975-8AEA8BECCA58}" destId="{E8907EB0-39E5-408F-8E06-07055A2510B8}" srcOrd="0" destOrd="0" presId="urn:microsoft.com/office/officeart/2005/8/layout/StepDownProcess"/>
    <dgm:cxn modelId="{6246C070-CD23-41A7-93B2-1854D980428F}" srcId="{CC878A40-22ED-4E9A-9F20-7B00595AF124}" destId="{1C52ED4E-5A0B-4060-9381-2234FAFE3DED}" srcOrd="2" destOrd="0" parTransId="{76552B40-CA62-4A1F-BA32-A8CCF780E336}" sibTransId="{EAC2C174-E185-47F3-BF93-6BF1E102D1FF}"/>
    <dgm:cxn modelId="{860B1332-7D0B-4AF4-AE49-27496E03ABDE}" srcId="{CC878A40-22ED-4E9A-9F20-7B00595AF124}" destId="{CF7522D3-14EC-4368-9975-8AEA8BECCA58}" srcOrd="1" destOrd="0" parTransId="{0067E2EB-AEED-4C73-8F65-C59C6BC960AF}" sibTransId="{9B998A98-ED68-46B5-AE7B-0C3A0E26DB8D}"/>
    <dgm:cxn modelId="{C05BE26D-5927-4BF7-80AA-E053F96C01C0}" type="presParOf" srcId="{54CABBFA-5DFB-483E-9616-B92EAED10434}" destId="{02CA9A48-306A-4006-88F3-1C0DD0D04928}" srcOrd="0" destOrd="0" presId="urn:microsoft.com/office/officeart/2005/8/layout/StepDownProcess"/>
    <dgm:cxn modelId="{8E0C5578-0C15-4666-A349-ABCE4588769F}" type="presParOf" srcId="{02CA9A48-306A-4006-88F3-1C0DD0D04928}" destId="{B46530EB-BC48-4235-88DE-AE497A5952B5}" srcOrd="0" destOrd="0" presId="urn:microsoft.com/office/officeart/2005/8/layout/StepDownProcess"/>
    <dgm:cxn modelId="{B2538840-503F-4374-8F36-102CEE32600B}" type="presParOf" srcId="{02CA9A48-306A-4006-88F3-1C0DD0D04928}" destId="{4C0007C6-0F7C-4DFF-BF33-A97F8A55B7A1}" srcOrd="1" destOrd="0" presId="urn:microsoft.com/office/officeart/2005/8/layout/StepDownProcess"/>
    <dgm:cxn modelId="{57DD9D6A-4E07-4055-820D-85F344FAA064}" type="presParOf" srcId="{02CA9A48-306A-4006-88F3-1C0DD0D04928}" destId="{4D10810A-F512-4F7D-A539-47F8FC2155AA}" srcOrd="2" destOrd="0" presId="urn:microsoft.com/office/officeart/2005/8/layout/StepDownProcess"/>
    <dgm:cxn modelId="{FBEA6E02-6115-4670-9E67-8901FCD8F408}" type="presParOf" srcId="{54CABBFA-5DFB-483E-9616-B92EAED10434}" destId="{B79546BD-3250-43E6-8728-6F47432B8C62}" srcOrd="1" destOrd="0" presId="urn:microsoft.com/office/officeart/2005/8/layout/StepDownProcess"/>
    <dgm:cxn modelId="{1E6698A3-B53D-468D-A77D-A2F703698FFE}" type="presParOf" srcId="{54CABBFA-5DFB-483E-9616-B92EAED10434}" destId="{83BBA5AA-90BD-4E17-A12D-E1B27CE0FDD2}" srcOrd="2" destOrd="0" presId="urn:microsoft.com/office/officeart/2005/8/layout/StepDownProcess"/>
    <dgm:cxn modelId="{2A4944EC-BC7D-472D-9947-04C324BD67B8}" type="presParOf" srcId="{83BBA5AA-90BD-4E17-A12D-E1B27CE0FDD2}" destId="{82E066CA-3000-42CA-9137-F3A51EAE3A6F}" srcOrd="0" destOrd="0" presId="urn:microsoft.com/office/officeart/2005/8/layout/StepDownProcess"/>
    <dgm:cxn modelId="{B7EC6910-FEF2-4FD5-8509-55479B366844}" type="presParOf" srcId="{83BBA5AA-90BD-4E17-A12D-E1B27CE0FDD2}" destId="{E8907EB0-39E5-408F-8E06-07055A2510B8}" srcOrd="1" destOrd="0" presId="urn:microsoft.com/office/officeart/2005/8/layout/StepDownProcess"/>
    <dgm:cxn modelId="{D07C1525-57EC-4C1F-A3D4-AE714D91DD8E}" type="presParOf" srcId="{83BBA5AA-90BD-4E17-A12D-E1B27CE0FDD2}" destId="{F95DB85B-E12C-4197-9142-91454F012E4D}" srcOrd="2" destOrd="0" presId="urn:microsoft.com/office/officeart/2005/8/layout/StepDownProcess"/>
    <dgm:cxn modelId="{ED35B8EA-AC99-4A77-9AAA-F8EC0EE6C903}" type="presParOf" srcId="{54CABBFA-5DFB-483E-9616-B92EAED10434}" destId="{5C2FC5F6-2DB9-4A6D-9836-94D5BB2D6AE8}" srcOrd="3" destOrd="0" presId="urn:microsoft.com/office/officeart/2005/8/layout/StepDownProcess"/>
    <dgm:cxn modelId="{F6E20B24-3DAE-4EC4-BE9C-4D7C8CC6053E}" type="presParOf" srcId="{54CABBFA-5DFB-483E-9616-B92EAED10434}" destId="{E5D7A25A-D902-4AB2-88C6-8B56C51276CD}" srcOrd="4" destOrd="0" presId="urn:microsoft.com/office/officeart/2005/8/layout/StepDownProcess"/>
    <dgm:cxn modelId="{84898C13-3D4C-497C-B235-0308EA02DDAB}" type="presParOf" srcId="{E5D7A25A-D902-4AB2-88C6-8B56C51276CD}" destId="{32E57AE7-1EE0-44EF-AD2D-9235EBB7C1EF}" srcOrd="0" destOrd="0" presId="urn:microsoft.com/office/officeart/2005/8/layout/StepDownProcess"/>
    <dgm:cxn modelId="{407CF949-3A49-4F46-8E35-F85B7B55BE3A}" type="presParOf" srcId="{E5D7A25A-D902-4AB2-88C6-8B56C51276CD}" destId="{34744A55-ABCB-4F6C-9E8F-EB1A1BAEC80C}" srcOrd="1" destOrd="0" presId="urn:microsoft.com/office/officeart/2005/8/layout/StepDownProcess"/>
    <dgm:cxn modelId="{78C0A281-75D5-4534-ADBB-183ECF50EED2}" type="presParOf" srcId="{E5D7A25A-D902-4AB2-88C6-8B56C51276CD}" destId="{4890F216-CC47-4F19-BAE5-D09246D18EE3}" srcOrd="2" destOrd="0" presId="urn:microsoft.com/office/officeart/2005/8/layout/StepDownProcess"/>
    <dgm:cxn modelId="{E68FFCD3-0109-4F28-9791-C05D02D1A761}" type="presParOf" srcId="{54CABBFA-5DFB-483E-9616-B92EAED10434}" destId="{507B79DD-B359-415A-8ADD-FA6AB60D5510}" srcOrd="5" destOrd="0" presId="urn:microsoft.com/office/officeart/2005/8/layout/StepDownProcess"/>
    <dgm:cxn modelId="{56420233-B996-4320-BB5E-494050C00C0A}" type="presParOf" srcId="{54CABBFA-5DFB-483E-9616-B92EAED10434}" destId="{E551B32B-159D-48E8-BD42-7C699E3BF6FB}" srcOrd="6" destOrd="0" presId="urn:microsoft.com/office/officeart/2005/8/layout/StepDownProcess"/>
    <dgm:cxn modelId="{FCF7537C-AFC0-4C55-82A8-846950412C6F}" type="presParOf" srcId="{E551B32B-159D-48E8-BD42-7C699E3BF6FB}" destId="{0BB1DDE1-8151-414A-85EF-D7A43AE26313}" srcOrd="0" destOrd="0" presId="urn:microsoft.com/office/officeart/2005/8/layout/StepDown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5F9C9B-0C9A-419F-BC34-859E2C1C2342}"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GB"/>
        </a:p>
      </dgm:t>
    </dgm:pt>
    <dgm:pt modelId="{B8F86534-8435-4210-AD75-40F43BCE6D46}">
      <dgm:prSet phldrT="[Text]" custT="1"/>
      <dgm:spPr/>
      <dgm:t>
        <a:bodyPr/>
        <a:lstStyle/>
        <a:p>
          <a:pPr algn="ctr"/>
          <a:r>
            <a:rPr lang="en-US" sz="28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Dissemination of Information</a:t>
          </a:r>
          <a:endParaRPr lang="en-GB" sz="2800" dirty="0">
            <a:solidFill>
              <a:schemeClr val="bg1"/>
            </a:solidFill>
            <a:latin typeface="Calibri" charset="0"/>
            <a:ea typeface="Calibri" charset="0"/>
            <a:cs typeface="Calibri" charset="0"/>
          </a:endParaRPr>
        </a:p>
      </dgm:t>
    </dgm:pt>
    <dgm:pt modelId="{0F2C495B-30A3-47B5-8F18-F21515CC9211}" type="parTrans" cxnId="{54AA1340-4878-4C69-ADFC-C899E427559B}">
      <dgm:prSet/>
      <dgm:spPr/>
      <dgm:t>
        <a:bodyPr/>
        <a:lstStyle/>
        <a:p>
          <a:endParaRPr lang="en-GB"/>
        </a:p>
      </dgm:t>
    </dgm:pt>
    <dgm:pt modelId="{05D493C0-E0E3-4AF6-A6F4-057204862FC4}" type="sibTrans" cxnId="{54AA1340-4878-4C69-ADFC-C899E427559B}">
      <dgm:prSet/>
      <dgm:spPr/>
      <dgm:t>
        <a:bodyPr/>
        <a:lstStyle/>
        <a:p>
          <a:endParaRPr lang="en-GB">
            <a:latin typeface="Calibri" charset="0"/>
            <a:ea typeface="Calibri" charset="0"/>
            <a:cs typeface="Calibri" charset="0"/>
          </a:endParaRPr>
        </a:p>
      </dgm:t>
    </dgm:pt>
    <dgm:pt modelId="{BC7A301F-7D91-4B04-BAB6-9B8DD23540F0}" type="pres">
      <dgm:prSet presAssocID="{3E5F9C9B-0C9A-419F-BC34-859E2C1C2342}" presName="Name0" presStyleCnt="0">
        <dgm:presLayoutVars>
          <dgm:chMax val="7"/>
          <dgm:chPref val="7"/>
          <dgm:dir/>
        </dgm:presLayoutVars>
      </dgm:prSet>
      <dgm:spPr/>
      <dgm:t>
        <a:bodyPr/>
        <a:lstStyle/>
        <a:p>
          <a:endParaRPr lang="en-GB"/>
        </a:p>
      </dgm:t>
    </dgm:pt>
    <dgm:pt modelId="{2CB3B960-52B8-4073-9D4A-E4BD4BB3B005}" type="pres">
      <dgm:prSet presAssocID="{3E5F9C9B-0C9A-419F-BC34-859E2C1C2342}" presName="Name1" presStyleCnt="0"/>
      <dgm:spPr/>
    </dgm:pt>
    <dgm:pt modelId="{95F64DE9-EA78-4373-A858-A012848BCC90}" type="pres">
      <dgm:prSet presAssocID="{3E5F9C9B-0C9A-419F-BC34-859E2C1C2342}" presName="cycle" presStyleCnt="0"/>
      <dgm:spPr/>
    </dgm:pt>
    <dgm:pt modelId="{427379E3-544E-4CE6-B281-484F1DEE1D51}" type="pres">
      <dgm:prSet presAssocID="{3E5F9C9B-0C9A-419F-BC34-859E2C1C2342}" presName="srcNode" presStyleLbl="node1" presStyleIdx="0" presStyleCnt="1"/>
      <dgm:spPr/>
    </dgm:pt>
    <dgm:pt modelId="{067A913D-D309-4667-8E32-9413E550DF9F}" type="pres">
      <dgm:prSet presAssocID="{3E5F9C9B-0C9A-419F-BC34-859E2C1C2342}" presName="conn" presStyleLbl="parChTrans1D2" presStyleIdx="0" presStyleCnt="1"/>
      <dgm:spPr/>
      <dgm:t>
        <a:bodyPr/>
        <a:lstStyle/>
        <a:p>
          <a:endParaRPr lang="en-GB"/>
        </a:p>
      </dgm:t>
    </dgm:pt>
    <dgm:pt modelId="{0F2E1D49-5668-48CD-8C02-49EBB8E1EEF9}" type="pres">
      <dgm:prSet presAssocID="{3E5F9C9B-0C9A-419F-BC34-859E2C1C2342}" presName="extraNode" presStyleLbl="node1" presStyleIdx="0" presStyleCnt="1"/>
      <dgm:spPr/>
    </dgm:pt>
    <dgm:pt modelId="{4B6667C1-9039-4481-A183-2CB8440E3C62}" type="pres">
      <dgm:prSet presAssocID="{3E5F9C9B-0C9A-419F-BC34-859E2C1C2342}" presName="dstNode" presStyleLbl="node1" presStyleIdx="0" presStyleCnt="1"/>
      <dgm:spPr/>
    </dgm:pt>
    <dgm:pt modelId="{7AD85EEF-54F5-4095-B789-821966B4297B}" type="pres">
      <dgm:prSet presAssocID="{B8F86534-8435-4210-AD75-40F43BCE6D46}" presName="text_1" presStyleLbl="node1" presStyleIdx="0" presStyleCnt="1">
        <dgm:presLayoutVars>
          <dgm:bulletEnabled val="1"/>
        </dgm:presLayoutVars>
      </dgm:prSet>
      <dgm:spPr/>
      <dgm:t>
        <a:bodyPr/>
        <a:lstStyle/>
        <a:p>
          <a:endParaRPr lang="en-GB"/>
        </a:p>
      </dgm:t>
    </dgm:pt>
    <dgm:pt modelId="{F6A80147-52A6-4582-9C0E-20412AA86C98}" type="pres">
      <dgm:prSet presAssocID="{B8F86534-8435-4210-AD75-40F43BCE6D46}" presName="accent_1" presStyleCnt="0"/>
      <dgm:spPr/>
    </dgm:pt>
    <dgm:pt modelId="{09DDC378-3503-4332-89E4-D34FB663B65B}" type="pres">
      <dgm:prSet presAssocID="{B8F86534-8435-4210-AD75-40F43BCE6D46}" presName="accentRepeatNode" presStyleLbl="solidFgAcc1" presStyleIdx="0" presStyleCnt="1"/>
      <dgm:spPr/>
    </dgm:pt>
  </dgm:ptLst>
  <dgm:cxnLst>
    <dgm:cxn modelId="{434426E7-3C16-4109-AF2C-4DD912AE7470}" type="presOf" srcId="{05D493C0-E0E3-4AF6-A6F4-057204862FC4}" destId="{067A913D-D309-4667-8E32-9413E550DF9F}" srcOrd="0" destOrd="0" presId="urn:microsoft.com/office/officeart/2008/layout/VerticalCurvedList"/>
    <dgm:cxn modelId="{54AA1340-4878-4C69-ADFC-C899E427559B}" srcId="{3E5F9C9B-0C9A-419F-BC34-859E2C1C2342}" destId="{B8F86534-8435-4210-AD75-40F43BCE6D46}" srcOrd="0" destOrd="0" parTransId="{0F2C495B-30A3-47B5-8F18-F21515CC9211}" sibTransId="{05D493C0-E0E3-4AF6-A6F4-057204862FC4}"/>
    <dgm:cxn modelId="{1BFDCD63-EBE1-4830-A9BE-CA4BFFD0C098}" type="presOf" srcId="{B8F86534-8435-4210-AD75-40F43BCE6D46}" destId="{7AD85EEF-54F5-4095-B789-821966B4297B}" srcOrd="0" destOrd="0" presId="urn:microsoft.com/office/officeart/2008/layout/VerticalCurvedList"/>
    <dgm:cxn modelId="{6AD6F8F0-0640-4460-840E-86B03404261E}" type="presOf" srcId="{3E5F9C9B-0C9A-419F-BC34-859E2C1C2342}" destId="{BC7A301F-7D91-4B04-BAB6-9B8DD23540F0}" srcOrd="0" destOrd="0" presId="urn:microsoft.com/office/officeart/2008/layout/VerticalCurvedList"/>
    <dgm:cxn modelId="{71926DC9-E89A-49AA-8FC8-10A1DD7D6F3F}" type="presParOf" srcId="{BC7A301F-7D91-4B04-BAB6-9B8DD23540F0}" destId="{2CB3B960-52B8-4073-9D4A-E4BD4BB3B005}" srcOrd="0" destOrd="0" presId="urn:microsoft.com/office/officeart/2008/layout/VerticalCurvedList"/>
    <dgm:cxn modelId="{E27FD9D4-DD61-46AE-95A8-782560D71FF1}" type="presParOf" srcId="{2CB3B960-52B8-4073-9D4A-E4BD4BB3B005}" destId="{95F64DE9-EA78-4373-A858-A012848BCC90}" srcOrd="0" destOrd="0" presId="urn:microsoft.com/office/officeart/2008/layout/VerticalCurvedList"/>
    <dgm:cxn modelId="{B279563C-5149-4691-98DF-8D4A48D60715}" type="presParOf" srcId="{95F64DE9-EA78-4373-A858-A012848BCC90}" destId="{427379E3-544E-4CE6-B281-484F1DEE1D51}" srcOrd="0" destOrd="0" presId="urn:microsoft.com/office/officeart/2008/layout/VerticalCurvedList"/>
    <dgm:cxn modelId="{1EB321B0-F179-4A43-A13A-CE56870D22A6}" type="presParOf" srcId="{95F64DE9-EA78-4373-A858-A012848BCC90}" destId="{067A913D-D309-4667-8E32-9413E550DF9F}" srcOrd="1" destOrd="0" presId="urn:microsoft.com/office/officeart/2008/layout/VerticalCurvedList"/>
    <dgm:cxn modelId="{7BAC44E6-4BA3-486B-8A27-A55843C84DFE}" type="presParOf" srcId="{95F64DE9-EA78-4373-A858-A012848BCC90}" destId="{0F2E1D49-5668-48CD-8C02-49EBB8E1EEF9}" srcOrd="2" destOrd="0" presId="urn:microsoft.com/office/officeart/2008/layout/VerticalCurvedList"/>
    <dgm:cxn modelId="{B7E06F0A-EE42-4870-9DFA-073864F239D8}" type="presParOf" srcId="{95F64DE9-EA78-4373-A858-A012848BCC90}" destId="{4B6667C1-9039-4481-A183-2CB8440E3C62}" srcOrd="3" destOrd="0" presId="urn:microsoft.com/office/officeart/2008/layout/VerticalCurvedList"/>
    <dgm:cxn modelId="{5D65423A-D309-449A-A78F-890382004DE6}" type="presParOf" srcId="{2CB3B960-52B8-4073-9D4A-E4BD4BB3B005}" destId="{7AD85EEF-54F5-4095-B789-821966B4297B}" srcOrd="1" destOrd="0" presId="urn:microsoft.com/office/officeart/2008/layout/VerticalCurvedList"/>
    <dgm:cxn modelId="{7857383C-799F-4F1F-B88F-39FD557584F0}" type="presParOf" srcId="{2CB3B960-52B8-4073-9D4A-E4BD4BB3B005}" destId="{F6A80147-52A6-4582-9C0E-20412AA86C98}" srcOrd="2" destOrd="0" presId="urn:microsoft.com/office/officeart/2008/layout/VerticalCurvedList"/>
    <dgm:cxn modelId="{5B8B1298-60A6-4674-A1AC-442F87D705E3}" type="presParOf" srcId="{F6A80147-52A6-4582-9C0E-20412AA86C98}" destId="{09DDC378-3503-4332-89E4-D34FB663B65B}"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5F9C9B-0C9A-419F-BC34-859E2C1C2342}"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GB"/>
        </a:p>
      </dgm:t>
    </dgm:pt>
    <dgm:pt modelId="{B8F86534-8435-4210-AD75-40F43BCE6D46}">
      <dgm:prSet phldrT="[Text]" custT="1"/>
      <dgm:spPr/>
      <dgm:t>
        <a:bodyPr/>
        <a:lstStyle/>
        <a:p>
          <a:pPr algn="ctr"/>
          <a:r>
            <a:rPr lang="en-US" sz="28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Provide Guidance, Promote Compliance</a:t>
          </a:r>
          <a:endParaRPr lang="en-GB" sz="2800" dirty="0">
            <a:solidFill>
              <a:schemeClr val="bg1"/>
            </a:solidFill>
            <a:latin typeface="Calibri" charset="0"/>
            <a:ea typeface="Calibri" charset="0"/>
            <a:cs typeface="Calibri" charset="0"/>
          </a:endParaRPr>
        </a:p>
      </dgm:t>
    </dgm:pt>
    <dgm:pt modelId="{0F2C495B-30A3-47B5-8F18-F21515CC9211}" type="parTrans" cxnId="{54AA1340-4878-4C69-ADFC-C899E427559B}">
      <dgm:prSet/>
      <dgm:spPr/>
      <dgm:t>
        <a:bodyPr/>
        <a:lstStyle/>
        <a:p>
          <a:endParaRPr lang="en-GB"/>
        </a:p>
      </dgm:t>
    </dgm:pt>
    <dgm:pt modelId="{05D493C0-E0E3-4AF6-A6F4-057204862FC4}" type="sibTrans" cxnId="{54AA1340-4878-4C69-ADFC-C899E427559B}">
      <dgm:prSet/>
      <dgm:spPr/>
      <dgm:t>
        <a:bodyPr/>
        <a:lstStyle/>
        <a:p>
          <a:endParaRPr lang="en-GB">
            <a:latin typeface="Calibri" charset="0"/>
            <a:ea typeface="Calibri" charset="0"/>
            <a:cs typeface="Calibri" charset="0"/>
          </a:endParaRPr>
        </a:p>
      </dgm:t>
    </dgm:pt>
    <dgm:pt modelId="{BC7A301F-7D91-4B04-BAB6-9B8DD23540F0}" type="pres">
      <dgm:prSet presAssocID="{3E5F9C9B-0C9A-419F-BC34-859E2C1C2342}" presName="Name0" presStyleCnt="0">
        <dgm:presLayoutVars>
          <dgm:chMax val="7"/>
          <dgm:chPref val="7"/>
          <dgm:dir/>
        </dgm:presLayoutVars>
      </dgm:prSet>
      <dgm:spPr/>
      <dgm:t>
        <a:bodyPr/>
        <a:lstStyle/>
        <a:p>
          <a:endParaRPr lang="en-GB"/>
        </a:p>
      </dgm:t>
    </dgm:pt>
    <dgm:pt modelId="{2CB3B960-52B8-4073-9D4A-E4BD4BB3B005}" type="pres">
      <dgm:prSet presAssocID="{3E5F9C9B-0C9A-419F-BC34-859E2C1C2342}" presName="Name1" presStyleCnt="0"/>
      <dgm:spPr/>
    </dgm:pt>
    <dgm:pt modelId="{95F64DE9-EA78-4373-A858-A012848BCC90}" type="pres">
      <dgm:prSet presAssocID="{3E5F9C9B-0C9A-419F-BC34-859E2C1C2342}" presName="cycle" presStyleCnt="0"/>
      <dgm:spPr/>
    </dgm:pt>
    <dgm:pt modelId="{427379E3-544E-4CE6-B281-484F1DEE1D51}" type="pres">
      <dgm:prSet presAssocID="{3E5F9C9B-0C9A-419F-BC34-859E2C1C2342}" presName="srcNode" presStyleLbl="node1" presStyleIdx="0" presStyleCnt="1"/>
      <dgm:spPr/>
    </dgm:pt>
    <dgm:pt modelId="{067A913D-D309-4667-8E32-9413E550DF9F}" type="pres">
      <dgm:prSet presAssocID="{3E5F9C9B-0C9A-419F-BC34-859E2C1C2342}" presName="conn" presStyleLbl="parChTrans1D2" presStyleIdx="0" presStyleCnt="1"/>
      <dgm:spPr/>
      <dgm:t>
        <a:bodyPr/>
        <a:lstStyle/>
        <a:p>
          <a:endParaRPr lang="en-GB"/>
        </a:p>
      </dgm:t>
    </dgm:pt>
    <dgm:pt modelId="{0F2E1D49-5668-48CD-8C02-49EBB8E1EEF9}" type="pres">
      <dgm:prSet presAssocID="{3E5F9C9B-0C9A-419F-BC34-859E2C1C2342}" presName="extraNode" presStyleLbl="node1" presStyleIdx="0" presStyleCnt="1"/>
      <dgm:spPr/>
    </dgm:pt>
    <dgm:pt modelId="{4B6667C1-9039-4481-A183-2CB8440E3C62}" type="pres">
      <dgm:prSet presAssocID="{3E5F9C9B-0C9A-419F-BC34-859E2C1C2342}" presName="dstNode" presStyleLbl="node1" presStyleIdx="0" presStyleCnt="1"/>
      <dgm:spPr/>
    </dgm:pt>
    <dgm:pt modelId="{7AD85EEF-54F5-4095-B789-821966B4297B}" type="pres">
      <dgm:prSet presAssocID="{B8F86534-8435-4210-AD75-40F43BCE6D46}" presName="text_1" presStyleLbl="node1" presStyleIdx="0" presStyleCnt="1">
        <dgm:presLayoutVars>
          <dgm:bulletEnabled val="1"/>
        </dgm:presLayoutVars>
      </dgm:prSet>
      <dgm:spPr/>
      <dgm:t>
        <a:bodyPr/>
        <a:lstStyle/>
        <a:p>
          <a:endParaRPr lang="en-GB"/>
        </a:p>
      </dgm:t>
    </dgm:pt>
    <dgm:pt modelId="{F6A80147-52A6-4582-9C0E-20412AA86C98}" type="pres">
      <dgm:prSet presAssocID="{B8F86534-8435-4210-AD75-40F43BCE6D46}" presName="accent_1" presStyleCnt="0"/>
      <dgm:spPr/>
    </dgm:pt>
    <dgm:pt modelId="{09DDC378-3503-4332-89E4-D34FB663B65B}" type="pres">
      <dgm:prSet presAssocID="{B8F86534-8435-4210-AD75-40F43BCE6D46}" presName="accentRepeatNode" presStyleLbl="solidFgAcc1" presStyleIdx="0" presStyleCnt="1"/>
      <dgm:spPr/>
    </dgm:pt>
  </dgm:ptLst>
  <dgm:cxnLst>
    <dgm:cxn modelId="{A302541B-6A6B-4D70-8CEF-520EAD95D985}" type="presOf" srcId="{B8F86534-8435-4210-AD75-40F43BCE6D46}" destId="{7AD85EEF-54F5-4095-B789-821966B4297B}" srcOrd="0" destOrd="0" presId="urn:microsoft.com/office/officeart/2008/layout/VerticalCurvedList"/>
    <dgm:cxn modelId="{0E98B723-2BE3-436F-A526-59F72FEBBE68}" type="presOf" srcId="{05D493C0-E0E3-4AF6-A6F4-057204862FC4}" destId="{067A913D-D309-4667-8E32-9413E550DF9F}" srcOrd="0" destOrd="0" presId="urn:microsoft.com/office/officeart/2008/layout/VerticalCurvedList"/>
    <dgm:cxn modelId="{54AA1340-4878-4C69-ADFC-C899E427559B}" srcId="{3E5F9C9B-0C9A-419F-BC34-859E2C1C2342}" destId="{B8F86534-8435-4210-AD75-40F43BCE6D46}" srcOrd="0" destOrd="0" parTransId="{0F2C495B-30A3-47B5-8F18-F21515CC9211}" sibTransId="{05D493C0-E0E3-4AF6-A6F4-057204862FC4}"/>
    <dgm:cxn modelId="{6843D01A-384B-42FA-828E-3DA2510C957A}" type="presOf" srcId="{3E5F9C9B-0C9A-419F-BC34-859E2C1C2342}" destId="{BC7A301F-7D91-4B04-BAB6-9B8DD23540F0}" srcOrd="0" destOrd="0" presId="urn:microsoft.com/office/officeart/2008/layout/VerticalCurvedList"/>
    <dgm:cxn modelId="{08285CBF-CEFF-4C39-8D8A-CC89F4E8DA68}" type="presParOf" srcId="{BC7A301F-7D91-4B04-BAB6-9B8DD23540F0}" destId="{2CB3B960-52B8-4073-9D4A-E4BD4BB3B005}" srcOrd="0" destOrd="0" presId="urn:microsoft.com/office/officeart/2008/layout/VerticalCurvedList"/>
    <dgm:cxn modelId="{53CDD578-72E3-4063-996C-0259A0308547}" type="presParOf" srcId="{2CB3B960-52B8-4073-9D4A-E4BD4BB3B005}" destId="{95F64DE9-EA78-4373-A858-A012848BCC90}" srcOrd="0" destOrd="0" presId="urn:microsoft.com/office/officeart/2008/layout/VerticalCurvedList"/>
    <dgm:cxn modelId="{F39A0C60-78A0-4BE7-AEC6-93C2C869E080}" type="presParOf" srcId="{95F64DE9-EA78-4373-A858-A012848BCC90}" destId="{427379E3-544E-4CE6-B281-484F1DEE1D51}" srcOrd="0" destOrd="0" presId="urn:microsoft.com/office/officeart/2008/layout/VerticalCurvedList"/>
    <dgm:cxn modelId="{A2E53BC1-76B1-4DCC-AF0E-AAC94117E1DC}" type="presParOf" srcId="{95F64DE9-EA78-4373-A858-A012848BCC90}" destId="{067A913D-D309-4667-8E32-9413E550DF9F}" srcOrd="1" destOrd="0" presId="urn:microsoft.com/office/officeart/2008/layout/VerticalCurvedList"/>
    <dgm:cxn modelId="{6E70ACD3-4653-4F40-8EA9-79641D59BD69}" type="presParOf" srcId="{95F64DE9-EA78-4373-A858-A012848BCC90}" destId="{0F2E1D49-5668-48CD-8C02-49EBB8E1EEF9}" srcOrd="2" destOrd="0" presId="urn:microsoft.com/office/officeart/2008/layout/VerticalCurvedList"/>
    <dgm:cxn modelId="{A3D2BDE1-0048-44F9-8620-613D96BEB0DD}" type="presParOf" srcId="{95F64DE9-EA78-4373-A858-A012848BCC90}" destId="{4B6667C1-9039-4481-A183-2CB8440E3C62}" srcOrd="3" destOrd="0" presId="urn:microsoft.com/office/officeart/2008/layout/VerticalCurvedList"/>
    <dgm:cxn modelId="{D244F0DC-D7C5-4A11-A1C8-E0FECE13C41C}" type="presParOf" srcId="{2CB3B960-52B8-4073-9D4A-E4BD4BB3B005}" destId="{7AD85EEF-54F5-4095-B789-821966B4297B}" srcOrd="1" destOrd="0" presId="urn:microsoft.com/office/officeart/2008/layout/VerticalCurvedList"/>
    <dgm:cxn modelId="{0812117C-EFBE-4CE2-A152-EFDC81E898ED}" type="presParOf" srcId="{2CB3B960-52B8-4073-9D4A-E4BD4BB3B005}" destId="{F6A80147-52A6-4582-9C0E-20412AA86C98}" srcOrd="2" destOrd="0" presId="urn:microsoft.com/office/officeart/2008/layout/VerticalCurvedList"/>
    <dgm:cxn modelId="{90C9C9A8-6981-49F3-AF51-D5DF3176F3D9}" type="presParOf" srcId="{F6A80147-52A6-4582-9C0E-20412AA86C98}" destId="{09DDC378-3503-4332-89E4-D34FB663B65B}"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5F9C9B-0C9A-419F-BC34-859E2C1C2342}"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GB"/>
        </a:p>
      </dgm:t>
    </dgm:pt>
    <dgm:pt modelId="{B8F86534-8435-4210-AD75-40F43BCE6D46}">
      <dgm:prSet phldrT="[Text]" custT="1"/>
      <dgm:spPr/>
      <dgm:t>
        <a:bodyPr/>
        <a:lstStyle/>
        <a:p>
          <a:pPr algn="ctr"/>
          <a:r>
            <a:rPr lang="en-US" sz="24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National Awareness Strategy</a:t>
          </a:r>
          <a:endParaRPr lang="en-GB" sz="2400" dirty="0">
            <a:solidFill>
              <a:schemeClr val="bg1"/>
            </a:solidFill>
            <a:latin typeface="Calibri" charset="0"/>
            <a:ea typeface="Calibri" charset="0"/>
            <a:cs typeface="Calibri" charset="0"/>
          </a:endParaRPr>
        </a:p>
      </dgm:t>
    </dgm:pt>
    <dgm:pt modelId="{0F2C495B-30A3-47B5-8F18-F21515CC9211}" type="parTrans" cxnId="{54AA1340-4878-4C69-ADFC-C899E427559B}">
      <dgm:prSet/>
      <dgm:spPr/>
      <dgm:t>
        <a:bodyPr/>
        <a:lstStyle/>
        <a:p>
          <a:endParaRPr lang="en-GB" sz="2400"/>
        </a:p>
      </dgm:t>
    </dgm:pt>
    <dgm:pt modelId="{05D493C0-E0E3-4AF6-A6F4-057204862FC4}" type="sibTrans" cxnId="{54AA1340-4878-4C69-ADFC-C899E427559B}">
      <dgm:prSet/>
      <dgm:spPr/>
      <dgm:t>
        <a:bodyPr/>
        <a:lstStyle/>
        <a:p>
          <a:endParaRPr lang="en-GB" sz="2400">
            <a:latin typeface="Calibri" charset="0"/>
            <a:ea typeface="Calibri" charset="0"/>
            <a:cs typeface="Calibri" charset="0"/>
          </a:endParaRPr>
        </a:p>
      </dgm:t>
    </dgm:pt>
    <dgm:pt modelId="{BC7A301F-7D91-4B04-BAB6-9B8DD23540F0}" type="pres">
      <dgm:prSet presAssocID="{3E5F9C9B-0C9A-419F-BC34-859E2C1C2342}" presName="Name0" presStyleCnt="0">
        <dgm:presLayoutVars>
          <dgm:chMax val="7"/>
          <dgm:chPref val="7"/>
          <dgm:dir/>
        </dgm:presLayoutVars>
      </dgm:prSet>
      <dgm:spPr/>
      <dgm:t>
        <a:bodyPr/>
        <a:lstStyle/>
        <a:p>
          <a:endParaRPr lang="en-GB"/>
        </a:p>
      </dgm:t>
    </dgm:pt>
    <dgm:pt modelId="{2CB3B960-52B8-4073-9D4A-E4BD4BB3B005}" type="pres">
      <dgm:prSet presAssocID="{3E5F9C9B-0C9A-419F-BC34-859E2C1C2342}" presName="Name1" presStyleCnt="0"/>
      <dgm:spPr/>
    </dgm:pt>
    <dgm:pt modelId="{95F64DE9-EA78-4373-A858-A012848BCC90}" type="pres">
      <dgm:prSet presAssocID="{3E5F9C9B-0C9A-419F-BC34-859E2C1C2342}" presName="cycle" presStyleCnt="0"/>
      <dgm:spPr/>
    </dgm:pt>
    <dgm:pt modelId="{427379E3-544E-4CE6-B281-484F1DEE1D51}" type="pres">
      <dgm:prSet presAssocID="{3E5F9C9B-0C9A-419F-BC34-859E2C1C2342}" presName="srcNode" presStyleLbl="node1" presStyleIdx="0" presStyleCnt="1"/>
      <dgm:spPr/>
    </dgm:pt>
    <dgm:pt modelId="{067A913D-D309-4667-8E32-9413E550DF9F}" type="pres">
      <dgm:prSet presAssocID="{3E5F9C9B-0C9A-419F-BC34-859E2C1C2342}" presName="conn" presStyleLbl="parChTrans1D2" presStyleIdx="0" presStyleCnt="1"/>
      <dgm:spPr/>
      <dgm:t>
        <a:bodyPr/>
        <a:lstStyle/>
        <a:p>
          <a:endParaRPr lang="en-GB"/>
        </a:p>
      </dgm:t>
    </dgm:pt>
    <dgm:pt modelId="{0F2E1D49-5668-48CD-8C02-49EBB8E1EEF9}" type="pres">
      <dgm:prSet presAssocID="{3E5F9C9B-0C9A-419F-BC34-859E2C1C2342}" presName="extraNode" presStyleLbl="node1" presStyleIdx="0" presStyleCnt="1"/>
      <dgm:spPr/>
    </dgm:pt>
    <dgm:pt modelId="{4B6667C1-9039-4481-A183-2CB8440E3C62}" type="pres">
      <dgm:prSet presAssocID="{3E5F9C9B-0C9A-419F-BC34-859E2C1C2342}" presName="dstNode" presStyleLbl="node1" presStyleIdx="0" presStyleCnt="1"/>
      <dgm:spPr/>
    </dgm:pt>
    <dgm:pt modelId="{7AD85EEF-54F5-4095-B789-821966B4297B}" type="pres">
      <dgm:prSet presAssocID="{B8F86534-8435-4210-AD75-40F43BCE6D46}" presName="text_1" presStyleLbl="node1" presStyleIdx="0" presStyleCnt="1">
        <dgm:presLayoutVars>
          <dgm:bulletEnabled val="1"/>
        </dgm:presLayoutVars>
      </dgm:prSet>
      <dgm:spPr/>
      <dgm:t>
        <a:bodyPr/>
        <a:lstStyle/>
        <a:p>
          <a:endParaRPr lang="en-GB"/>
        </a:p>
      </dgm:t>
    </dgm:pt>
    <dgm:pt modelId="{F6A80147-52A6-4582-9C0E-20412AA86C98}" type="pres">
      <dgm:prSet presAssocID="{B8F86534-8435-4210-AD75-40F43BCE6D46}" presName="accent_1" presStyleCnt="0"/>
      <dgm:spPr/>
    </dgm:pt>
    <dgm:pt modelId="{09DDC378-3503-4332-89E4-D34FB663B65B}" type="pres">
      <dgm:prSet presAssocID="{B8F86534-8435-4210-AD75-40F43BCE6D46}" presName="accentRepeatNode" presStyleLbl="solidFgAcc1" presStyleIdx="0" presStyleCnt="1"/>
      <dgm:spPr/>
    </dgm:pt>
  </dgm:ptLst>
  <dgm:cxnLst>
    <dgm:cxn modelId="{54AA1340-4878-4C69-ADFC-C899E427559B}" srcId="{3E5F9C9B-0C9A-419F-BC34-859E2C1C2342}" destId="{B8F86534-8435-4210-AD75-40F43BCE6D46}" srcOrd="0" destOrd="0" parTransId="{0F2C495B-30A3-47B5-8F18-F21515CC9211}" sibTransId="{05D493C0-E0E3-4AF6-A6F4-057204862FC4}"/>
    <dgm:cxn modelId="{808EAD1C-1A07-48E7-AC2B-A06309E8103F}" type="presOf" srcId="{B8F86534-8435-4210-AD75-40F43BCE6D46}" destId="{7AD85EEF-54F5-4095-B789-821966B4297B}" srcOrd="0" destOrd="0" presId="urn:microsoft.com/office/officeart/2008/layout/VerticalCurvedList"/>
    <dgm:cxn modelId="{E7E76659-5884-4A90-914D-D8A270FEA5D3}" type="presOf" srcId="{3E5F9C9B-0C9A-419F-BC34-859E2C1C2342}" destId="{BC7A301F-7D91-4B04-BAB6-9B8DD23540F0}" srcOrd="0" destOrd="0" presId="urn:microsoft.com/office/officeart/2008/layout/VerticalCurvedList"/>
    <dgm:cxn modelId="{E711569C-8923-4171-BC73-7C61B9C19877}" type="presOf" srcId="{05D493C0-E0E3-4AF6-A6F4-057204862FC4}" destId="{067A913D-D309-4667-8E32-9413E550DF9F}" srcOrd="0" destOrd="0" presId="urn:microsoft.com/office/officeart/2008/layout/VerticalCurvedList"/>
    <dgm:cxn modelId="{43471E22-E5DC-46FA-B46A-CC5317229B5C}" type="presParOf" srcId="{BC7A301F-7D91-4B04-BAB6-9B8DD23540F0}" destId="{2CB3B960-52B8-4073-9D4A-E4BD4BB3B005}" srcOrd="0" destOrd="0" presId="urn:microsoft.com/office/officeart/2008/layout/VerticalCurvedList"/>
    <dgm:cxn modelId="{8AD380B2-64FE-4580-A8B1-B4BB2DD0C92E}" type="presParOf" srcId="{2CB3B960-52B8-4073-9D4A-E4BD4BB3B005}" destId="{95F64DE9-EA78-4373-A858-A012848BCC90}" srcOrd="0" destOrd="0" presId="urn:microsoft.com/office/officeart/2008/layout/VerticalCurvedList"/>
    <dgm:cxn modelId="{6FB2E120-543D-4891-B478-D281E63F7680}" type="presParOf" srcId="{95F64DE9-EA78-4373-A858-A012848BCC90}" destId="{427379E3-544E-4CE6-B281-484F1DEE1D51}" srcOrd="0" destOrd="0" presId="urn:microsoft.com/office/officeart/2008/layout/VerticalCurvedList"/>
    <dgm:cxn modelId="{3BA1C75F-5E27-439F-889F-9AD5FD7EE2D3}" type="presParOf" srcId="{95F64DE9-EA78-4373-A858-A012848BCC90}" destId="{067A913D-D309-4667-8E32-9413E550DF9F}" srcOrd="1" destOrd="0" presId="urn:microsoft.com/office/officeart/2008/layout/VerticalCurvedList"/>
    <dgm:cxn modelId="{745619D6-8C7C-4EFE-A1F5-B02401592F38}" type="presParOf" srcId="{95F64DE9-EA78-4373-A858-A012848BCC90}" destId="{0F2E1D49-5668-48CD-8C02-49EBB8E1EEF9}" srcOrd="2" destOrd="0" presId="urn:microsoft.com/office/officeart/2008/layout/VerticalCurvedList"/>
    <dgm:cxn modelId="{4FA8BC60-3338-4C32-8129-967687530D12}" type="presParOf" srcId="{95F64DE9-EA78-4373-A858-A012848BCC90}" destId="{4B6667C1-9039-4481-A183-2CB8440E3C62}" srcOrd="3" destOrd="0" presId="urn:microsoft.com/office/officeart/2008/layout/VerticalCurvedList"/>
    <dgm:cxn modelId="{6DBE85AE-6B04-4DA0-A57D-406564347287}" type="presParOf" srcId="{2CB3B960-52B8-4073-9D4A-E4BD4BB3B005}" destId="{7AD85EEF-54F5-4095-B789-821966B4297B}" srcOrd="1" destOrd="0" presId="urn:microsoft.com/office/officeart/2008/layout/VerticalCurvedList"/>
    <dgm:cxn modelId="{9A6A8B63-2026-439F-9B64-B5C509B12DC6}" type="presParOf" srcId="{2CB3B960-52B8-4073-9D4A-E4BD4BB3B005}" destId="{F6A80147-52A6-4582-9C0E-20412AA86C98}" srcOrd="2" destOrd="0" presId="urn:microsoft.com/office/officeart/2008/layout/VerticalCurvedList"/>
    <dgm:cxn modelId="{2641663C-28B6-40F3-9FEC-E4E08EBE4A5F}" type="presParOf" srcId="{F6A80147-52A6-4582-9C0E-20412AA86C98}" destId="{09DDC378-3503-4332-89E4-D34FB663B65B}"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7A913D-D309-4667-8E32-9413E550DF9F}">
      <dsp:nvSpPr>
        <dsp:cNvPr id="0" name=""/>
        <dsp:cNvSpPr/>
      </dsp:nvSpPr>
      <dsp:spPr>
        <a:xfrm>
          <a:off x="-3409323" y="-568168"/>
          <a:ext cx="4408249" cy="4408249"/>
        </a:xfrm>
        <a:prstGeom prst="blockArc">
          <a:avLst>
            <a:gd name="adj1" fmla="val 18900000"/>
            <a:gd name="adj2" fmla="val 2700000"/>
            <a:gd name="adj3" fmla="val 490"/>
          </a:avLst>
        </a:pr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AD85EEF-54F5-4095-B789-821966B4297B}">
      <dsp:nvSpPr>
        <dsp:cNvPr id="0" name=""/>
        <dsp:cNvSpPr/>
      </dsp:nvSpPr>
      <dsp:spPr>
        <a:xfrm>
          <a:off x="966175" y="863015"/>
          <a:ext cx="3930368" cy="15458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854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Introduction</a:t>
          </a:r>
          <a:endParaRPr lang="en-GB" sz="2800" kern="1200" dirty="0">
            <a:solidFill>
              <a:schemeClr val="bg1"/>
            </a:solidFill>
            <a:latin typeface="Calibri" charset="0"/>
            <a:ea typeface="Calibri" charset="0"/>
            <a:cs typeface="Calibri" charset="0"/>
          </a:endParaRPr>
        </a:p>
      </dsp:txBody>
      <dsp:txXfrm>
        <a:off x="966175" y="863015"/>
        <a:ext cx="3930368" cy="1545880"/>
      </dsp:txXfrm>
    </dsp:sp>
    <dsp:sp modelId="{09DDC378-3503-4332-89E4-D34FB663B65B}">
      <dsp:nvSpPr>
        <dsp:cNvPr id="0" name=""/>
        <dsp:cNvSpPr/>
      </dsp:nvSpPr>
      <dsp:spPr>
        <a:xfrm>
          <a:off x="0" y="669780"/>
          <a:ext cx="1932351" cy="193235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7A913D-D309-4667-8E32-9413E550DF9F}">
      <dsp:nvSpPr>
        <dsp:cNvPr id="0" name=""/>
        <dsp:cNvSpPr/>
      </dsp:nvSpPr>
      <dsp:spPr>
        <a:xfrm>
          <a:off x="-3409323" y="-568168"/>
          <a:ext cx="4408249" cy="4408249"/>
        </a:xfrm>
        <a:prstGeom prst="blockArc">
          <a:avLst>
            <a:gd name="adj1" fmla="val 18900000"/>
            <a:gd name="adj2" fmla="val 2700000"/>
            <a:gd name="adj3" fmla="val 490"/>
          </a:avLst>
        </a:pr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AD85EEF-54F5-4095-B789-821966B4297B}">
      <dsp:nvSpPr>
        <dsp:cNvPr id="0" name=""/>
        <dsp:cNvSpPr/>
      </dsp:nvSpPr>
      <dsp:spPr>
        <a:xfrm>
          <a:off x="966175" y="863015"/>
          <a:ext cx="3930368" cy="154588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854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Incident Analysis</a:t>
          </a:r>
        </a:p>
        <a:p>
          <a:pPr lvl="0" algn="ctr" defTabSz="1244600">
            <a:lnSpc>
              <a:spcPct val="90000"/>
            </a:lnSpc>
            <a:spcBef>
              <a:spcPct val="0"/>
            </a:spcBef>
            <a:spcAft>
              <a:spcPct val="35000"/>
            </a:spcAft>
          </a:pPr>
          <a:r>
            <a:rPr lang="en-US" sz="2800" kern="12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 </a:t>
          </a:r>
          <a:endParaRPr lang="en-GB" sz="2800" kern="1200" dirty="0">
            <a:solidFill>
              <a:schemeClr val="bg1"/>
            </a:solidFill>
            <a:latin typeface="Calibri" charset="0"/>
            <a:ea typeface="Calibri" charset="0"/>
            <a:cs typeface="Calibri" charset="0"/>
          </a:endParaRPr>
        </a:p>
      </dsp:txBody>
      <dsp:txXfrm>
        <a:off x="966175" y="863015"/>
        <a:ext cx="3930368" cy="1545880"/>
      </dsp:txXfrm>
    </dsp:sp>
    <dsp:sp modelId="{09DDC378-3503-4332-89E4-D34FB663B65B}">
      <dsp:nvSpPr>
        <dsp:cNvPr id="0" name=""/>
        <dsp:cNvSpPr/>
      </dsp:nvSpPr>
      <dsp:spPr>
        <a:xfrm>
          <a:off x="0" y="669780"/>
          <a:ext cx="1932351" cy="193235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6530EB-BC48-4235-88DE-AE497A5952B5}">
      <dsp:nvSpPr>
        <dsp:cNvPr id="0" name=""/>
        <dsp:cNvSpPr/>
      </dsp:nvSpPr>
      <dsp:spPr>
        <a:xfrm rot="5400000">
          <a:off x="1240105" y="721536"/>
          <a:ext cx="633666" cy="721406"/>
        </a:xfrm>
        <a:prstGeom prst="bentUpArrow">
          <a:avLst>
            <a:gd name="adj1" fmla="val 32840"/>
            <a:gd name="adj2" fmla="val 25000"/>
            <a:gd name="adj3" fmla="val 35780"/>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C0007C6-0F7C-4DFF-BF33-A97F8A55B7A1}">
      <dsp:nvSpPr>
        <dsp:cNvPr id="0" name=""/>
        <dsp:cNvSpPr/>
      </dsp:nvSpPr>
      <dsp:spPr>
        <a:xfrm>
          <a:off x="1072221" y="19105"/>
          <a:ext cx="1066720" cy="746670"/>
        </a:xfrm>
        <a:prstGeom prst="roundRect">
          <a:avLst>
            <a:gd name="adj" fmla="val 16670"/>
          </a:avLst>
        </a:prstGeom>
        <a:solidFill>
          <a:srgbClr val="C0504D">
            <a:shade val="8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0" kern="1200" dirty="0" smtClean="0">
              <a:latin typeface="Arial" panose="020B0604020202020204" pitchFamily="34" charset="0"/>
              <a:cs typeface="Arial" panose="020B0604020202020204" pitchFamily="34" charset="0"/>
            </a:rPr>
            <a:t>Stakeholders </a:t>
          </a:r>
          <a:endParaRPr lang="en-ZA" sz="1200" kern="1200" dirty="0">
            <a:solidFill>
              <a:sysClr val="window" lastClr="FFFFFF"/>
            </a:solidFill>
            <a:latin typeface="Calibri"/>
            <a:ea typeface="+mn-ea"/>
            <a:cs typeface="+mn-cs"/>
          </a:endParaRPr>
        </a:p>
      </dsp:txBody>
      <dsp:txXfrm>
        <a:off x="1072221" y="19105"/>
        <a:ext cx="1066720" cy="746670"/>
      </dsp:txXfrm>
    </dsp:sp>
    <dsp:sp modelId="{4D10810A-F512-4F7D-A539-47F8FC2155AA}">
      <dsp:nvSpPr>
        <dsp:cNvPr id="0" name=""/>
        <dsp:cNvSpPr/>
      </dsp:nvSpPr>
      <dsp:spPr>
        <a:xfrm>
          <a:off x="2138942" y="90317"/>
          <a:ext cx="775831" cy="603491"/>
        </a:xfrm>
        <a:prstGeom prst="rect">
          <a:avLst/>
        </a:prstGeom>
        <a:noFill/>
        <a:ln w="9525" cap="flat" cmpd="sng" algn="ctr">
          <a:solidFill>
            <a:sysClr val="windowText" lastClr="000000">
              <a:alpha val="0"/>
              <a:hueOff val="0"/>
              <a:satOff val="0"/>
              <a:lumOff val="0"/>
              <a:alphaOff val="0"/>
            </a:sysClr>
          </a:solidFill>
          <a:prstDash val="solid"/>
        </a:ln>
        <a:effectLst/>
      </dsp:spPr>
      <dsp:style>
        <a:lnRef idx="1">
          <a:scrgbClr r="0" g="0" b="0"/>
        </a:lnRef>
        <a:fillRef idx="0">
          <a:scrgbClr r="0" g="0" b="0"/>
        </a:fillRef>
        <a:effectRef idx="0">
          <a:scrgbClr r="0" g="0" b="0"/>
        </a:effectRef>
        <a:fontRef idx="minor"/>
      </dsp:style>
    </dsp:sp>
    <dsp:sp modelId="{82E066CA-3000-42CA-9137-F3A51EAE3A6F}">
      <dsp:nvSpPr>
        <dsp:cNvPr id="0" name=""/>
        <dsp:cNvSpPr/>
      </dsp:nvSpPr>
      <dsp:spPr>
        <a:xfrm rot="5400000">
          <a:off x="2124530" y="1560293"/>
          <a:ext cx="633666" cy="721406"/>
        </a:xfrm>
        <a:prstGeom prst="bentUpArrow">
          <a:avLst>
            <a:gd name="adj1" fmla="val 32840"/>
            <a:gd name="adj2" fmla="val 25000"/>
            <a:gd name="adj3" fmla="val 35780"/>
          </a:avLst>
        </a:prstGeom>
        <a:solidFill>
          <a:srgbClr val="C0504D">
            <a:tint val="50000"/>
            <a:hueOff val="-1904"/>
            <a:satOff val="-1364"/>
            <a:lumOff val="5595"/>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8907EB0-39E5-408F-8E06-07055A2510B8}">
      <dsp:nvSpPr>
        <dsp:cNvPr id="0" name=""/>
        <dsp:cNvSpPr/>
      </dsp:nvSpPr>
      <dsp:spPr>
        <a:xfrm>
          <a:off x="1956647" y="857862"/>
          <a:ext cx="1066720" cy="746670"/>
        </a:xfrm>
        <a:prstGeom prst="roundRect">
          <a:avLst>
            <a:gd name="adj" fmla="val 1667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 lastClr="FFFFFF"/>
              </a:solidFill>
              <a:latin typeface="Calibri"/>
              <a:ea typeface="+mn-ea"/>
              <a:cs typeface="+mn-cs"/>
            </a:rPr>
            <a:t>Real Time Response</a:t>
          </a:r>
          <a:endParaRPr lang="en-ZA" sz="1200" kern="1200" dirty="0">
            <a:solidFill>
              <a:sysClr val="window" lastClr="FFFFFF"/>
            </a:solidFill>
            <a:latin typeface="Calibri"/>
            <a:ea typeface="+mn-ea"/>
            <a:cs typeface="+mn-cs"/>
          </a:endParaRPr>
        </a:p>
      </dsp:txBody>
      <dsp:txXfrm>
        <a:off x="1956647" y="857862"/>
        <a:ext cx="1066720" cy="746670"/>
      </dsp:txXfrm>
    </dsp:sp>
    <dsp:sp modelId="{F95DB85B-E12C-4197-9142-91454F012E4D}">
      <dsp:nvSpPr>
        <dsp:cNvPr id="0" name=""/>
        <dsp:cNvSpPr/>
      </dsp:nvSpPr>
      <dsp:spPr>
        <a:xfrm>
          <a:off x="3023367" y="929074"/>
          <a:ext cx="775831" cy="603491"/>
        </a:xfrm>
        <a:prstGeom prst="rect">
          <a:avLst/>
        </a:prstGeom>
        <a:noFill/>
        <a:ln w="9525" cap="flat" cmpd="sng" algn="ctr">
          <a:solidFill>
            <a:sysClr val="windowText" lastClr="000000">
              <a:alpha val="0"/>
              <a:hueOff val="0"/>
              <a:satOff val="0"/>
              <a:lumOff val="0"/>
              <a:alphaOff val="0"/>
            </a:sysClr>
          </a:solidFill>
          <a:prstDash val="solid"/>
        </a:ln>
        <a:effectLst/>
      </dsp:spPr>
      <dsp:style>
        <a:lnRef idx="1">
          <a:scrgbClr r="0" g="0" b="0"/>
        </a:lnRef>
        <a:fillRef idx="0">
          <a:scrgbClr r="0" g="0" b="0"/>
        </a:fillRef>
        <a:effectRef idx="0">
          <a:scrgbClr r="0" g="0" b="0"/>
        </a:effectRef>
        <a:fontRef idx="minor"/>
      </dsp:style>
    </dsp:sp>
    <dsp:sp modelId="{32E57AE7-1EE0-44EF-AD2D-9235EBB7C1EF}">
      <dsp:nvSpPr>
        <dsp:cNvPr id="0" name=""/>
        <dsp:cNvSpPr/>
      </dsp:nvSpPr>
      <dsp:spPr>
        <a:xfrm rot="5400000">
          <a:off x="3008955" y="2399050"/>
          <a:ext cx="633666" cy="721406"/>
        </a:xfrm>
        <a:prstGeom prst="bentUpArrow">
          <a:avLst>
            <a:gd name="adj1" fmla="val 32840"/>
            <a:gd name="adj2" fmla="val 25000"/>
            <a:gd name="adj3" fmla="val 35780"/>
          </a:avLst>
        </a:prstGeom>
        <a:solidFill>
          <a:srgbClr val="C0504D">
            <a:tint val="50000"/>
            <a:hueOff val="-3809"/>
            <a:satOff val="-2729"/>
            <a:lumOff val="11191"/>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4744A55-ABCB-4F6C-9E8F-EB1A1BAEC80C}">
      <dsp:nvSpPr>
        <dsp:cNvPr id="0" name=""/>
        <dsp:cNvSpPr/>
      </dsp:nvSpPr>
      <dsp:spPr>
        <a:xfrm>
          <a:off x="2841072" y="1696618"/>
          <a:ext cx="1066720" cy="746670"/>
        </a:xfrm>
        <a:prstGeom prst="roundRect">
          <a:avLst>
            <a:gd name="adj" fmla="val 1667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0" kern="1200" dirty="0" smtClean="0">
              <a:latin typeface="Arial" panose="020B0604020202020204" pitchFamily="34" charset="0"/>
              <a:cs typeface="Arial" panose="020B0604020202020204" pitchFamily="34" charset="0"/>
            </a:rPr>
            <a:t>Tools </a:t>
          </a:r>
          <a:endParaRPr lang="en-ZA" sz="1200" kern="1200" dirty="0">
            <a:solidFill>
              <a:sysClr val="window" lastClr="FFFFFF"/>
            </a:solidFill>
            <a:latin typeface="Calibri"/>
            <a:ea typeface="+mn-ea"/>
            <a:cs typeface="+mn-cs"/>
          </a:endParaRPr>
        </a:p>
      </dsp:txBody>
      <dsp:txXfrm>
        <a:off x="2841072" y="1696618"/>
        <a:ext cx="1066720" cy="746670"/>
      </dsp:txXfrm>
    </dsp:sp>
    <dsp:sp modelId="{4890F216-CC47-4F19-BAE5-D09246D18EE3}">
      <dsp:nvSpPr>
        <dsp:cNvPr id="0" name=""/>
        <dsp:cNvSpPr/>
      </dsp:nvSpPr>
      <dsp:spPr>
        <a:xfrm>
          <a:off x="3907792" y="1767830"/>
          <a:ext cx="775831" cy="603491"/>
        </a:xfrm>
        <a:prstGeom prst="rect">
          <a:avLst/>
        </a:prstGeom>
        <a:noFill/>
        <a:ln w="9525" cap="flat" cmpd="sng" algn="ctr">
          <a:solidFill>
            <a:sysClr val="windowText" lastClr="000000">
              <a:alpha val="0"/>
              <a:hueOff val="0"/>
              <a:satOff val="0"/>
              <a:lumOff val="0"/>
              <a:alphaOff val="0"/>
            </a:sysClr>
          </a:solidFill>
          <a:prstDash val="solid"/>
        </a:ln>
        <a:effectLst/>
      </dsp:spPr>
      <dsp:style>
        <a:lnRef idx="1">
          <a:scrgbClr r="0" g="0" b="0"/>
        </a:lnRef>
        <a:fillRef idx="0">
          <a:scrgbClr r="0" g="0" b="0"/>
        </a:fillRef>
        <a:effectRef idx="0">
          <a:scrgbClr r="0" g="0" b="0"/>
        </a:effectRef>
        <a:fontRef idx="minor"/>
      </dsp:style>
    </dsp:sp>
    <dsp:sp modelId="{0BB1DDE1-8151-414A-85EF-D7A43AE26313}">
      <dsp:nvSpPr>
        <dsp:cNvPr id="0" name=""/>
        <dsp:cNvSpPr/>
      </dsp:nvSpPr>
      <dsp:spPr>
        <a:xfrm>
          <a:off x="3725497" y="2535375"/>
          <a:ext cx="1066720" cy="746670"/>
        </a:xfrm>
        <a:prstGeom prst="roundRect">
          <a:avLst>
            <a:gd name="adj" fmla="val 1667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Calibri"/>
              <a:ea typeface="+mn-ea"/>
              <a:cs typeface="+mn-cs"/>
            </a:rPr>
            <a:t>Proof of Concept</a:t>
          </a:r>
          <a:endParaRPr lang="en-ZA" sz="1200" kern="1200" dirty="0">
            <a:solidFill>
              <a:sysClr val="windowText" lastClr="000000"/>
            </a:solidFill>
            <a:latin typeface="Calibri"/>
            <a:ea typeface="+mn-ea"/>
            <a:cs typeface="+mn-cs"/>
          </a:endParaRPr>
        </a:p>
      </dsp:txBody>
      <dsp:txXfrm>
        <a:off x="3725497" y="2535375"/>
        <a:ext cx="1066720" cy="7466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EB7AAA4-059D-41FC-AACD-1828EDA765FE}" type="slidenum">
              <a:rPr lang="en-US" smtClean="0"/>
              <a:pPr/>
              <a:t>‹#›</a:t>
            </a:fld>
            <a:endParaRPr lang="en-US"/>
          </a:p>
        </p:txBody>
      </p:sp>
    </p:spTree>
    <p:extLst>
      <p:ext uri="{BB962C8B-B14F-4D97-AF65-F5344CB8AC3E}">
        <p14:creationId xmlns:p14="http://schemas.microsoft.com/office/powerpoint/2010/main" xmlns="" val="85501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08DB49E-8F5C-45CC-A57A-EB3C94C4663E}" type="datetimeFigureOut">
              <a:rPr lang="en-US" smtClean="0"/>
              <a:pPr/>
              <a:t>2/19/2018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C1ED54B-A83B-43F5-A316-66E1D4009645}" type="slidenum">
              <a:rPr lang="en-US" smtClean="0"/>
              <a:pPr/>
              <a:t>‹#›</a:t>
            </a:fld>
            <a:endParaRPr lang="en-US"/>
          </a:p>
        </p:txBody>
      </p:sp>
    </p:spTree>
    <p:extLst>
      <p:ext uri="{BB962C8B-B14F-4D97-AF65-F5344CB8AC3E}">
        <p14:creationId xmlns:p14="http://schemas.microsoft.com/office/powerpoint/2010/main" xmlns="" val="367204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D54B-A83B-43F5-A316-66E1D4009645}" type="slidenum">
              <a:rPr lang="en-US" smtClean="0"/>
              <a:pPr/>
              <a:t>1</a:t>
            </a:fld>
            <a:endParaRPr lang="en-US"/>
          </a:p>
        </p:txBody>
      </p:sp>
    </p:spTree>
    <p:extLst>
      <p:ext uri="{BB962C8B-B14F-4D97-AF65-F5344CB8AC3E}">
        <p14:creationId xmlns:p14="http://schemas.microsoft.com/office/powerpoint/2010/main" xmlns="" val="196604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16</a:t>
            </a:fld>
            <a:endParaRPr lang="en-US"/>
          </a:p>
        </p:txBody>
      </p:sp>
    </p:spTree>
    <p:extLst>
      <p:ext uri="{BB962C8B-B14F-4D97-AF65-F5344CB8AC3E}">
        <p14:creationId xmlns:p14="http://schemas.microsoft.com/office/powerpoint/2010/main" xmlns="" val="40467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17</a:t>
            </a:fld>
            <a:endParaRPr lang="en-US"/>
          </a:p>
        </p:txBody>
      </p:sp>
    </p:spTree>
    <p:extLst>
      <p:ext uri="{BB962C8B-B14F-4D97-AF65-F5344CB8AC3E}">
        <p14:creationId xmlns:p14="http://schemas.microsoft.com/office/powerpoint/2010/main" xmlns="" val="269432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18</a:t>
            </a:fld>
            <a:endParaRPr lang="en-US"/>
          </a:p>
        </p:txBody>
      </p:sp>
    </p:spTree>
    <p:extLst>
      <p:ext uri="{BB962C8B-B14F-4D97-AF65-F5344CB8AC3E}">
        <p14:creationId xmlns:p14="http://schemas.microsoft.com/office/powerpoint/2010/main" xmlns="" val="80003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19</a:t>
            </a:fld>
            <a:endParaRPr lang="en-US"/>
          </a:p>
        </p:txBody>
      </p:sp>
    </p:spTree>
    <p:extLst>
      <p:ext uri="{BB962C8B-B14F-4D97-AF65-F5344CB8AC3E}">
        <p14:creationId xmlns:p14="http://schemas.microsoft.com/office/powerpoint/2010/main" xmlns="" val="95295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20</a:t>
            </a:fld>
            <a:endParaRPr lang="en-US"/>
          </a:p>
        </p:txBody>
      </p:sp>
    </p:spTree>
    <p:extLst>
      <p:ext uri="{BB962C8B-B14F-4D97-AF65-F5344CB8AC3E}">
        <p14:creationId xmlns:p14="http://schemas.microsoft.com/office/powerpoint/2010/main" xmlns="" val="292183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271371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24</a:t>
            </a:fld>
            <a:endParaRPr lang="en-US"/>
          </a:p>
        </p:txBody>
      </p:sp>
    </p:spTree>
    <p:extLst>
      <p:ext uri="{BB962C8B-B14F-4D97-AF65-F5344CB8AC3E}">
        <p14:creationId xmlns:p14="http://schemas.microsoft.com/office/powerpoint/2010/main" xmlns="" val="324817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25</a:t>
            </a:fld>
            <a:endParaRPr lang="en-US"/>
          </a:p>
        </p:txBody>
      </p:sp>
    </p:spTree>
    <p:extLst>
      <p:ext uri="{BB962C8B-B14F-4D97-AF65-F5344CB8AC3E}">
        <p14:creationId xmlns:p14="http://schemas.microsoft.com/office/powerpoint/2010/main" xmlns="" val="54089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26</a:t>
            </a:fld>
            <a:endParaRPr lang="en-US"/>
          </a:p>
        </p:txBody>
      </p:sp>
    </p:spTree>
    <p:extLst>
      <p:ext uri="{BB962C8B-B14F-4D97-AF65-F5344CB8AC3E}">
        <p14:creationId xmlns:p14="http://schemas.microsoft.com/office/powerpoint/2010/main" xmlns="" val="1881586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27</a:t>
            </a:fld>
            <a:endParaRPr lang="en-US"/>
          </a:p>
        </p:txBody>
      </p:sp>
    </p:spTree>
    <p:extLst>
      <p:ext uri="{BB962C8B-B14F-4D97-AF65-F5344CB8AC3E}">
        <p14:creationId xmlns:p14="http://schemas.microsoft.com/office/powerpoint/2010/main" xmlns="" val="103683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2</a:t>
            </a:fld>
            <a:endParaRPr lang="en-US"/>
          </a:p>
        </p:txBody>
      </p:sp>
    </p:spTree>
    <p:extLst>
      <p:ext uri="{BB962C8B-B14F-4D97-AF65-F5344CB8AC3E}">
        <p14:creationId xmlns:p14="http://schemas.microsoft.com/office/powerpoint/2010/main" xmlns="" val="391110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xmlns="" val="9773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37</a:t>
            </a:fld>
            <a:endParaRPr lang="en-US"/>
          </a:p>
        </p:txBody>
      </p:sp>
    </p:spTree>
    <p:extLst>
      <p:ext uri="{BB962C8B-B14F-4D97-AF65-F5344CB8AC3E}">
        <p14:creationId xmlns:p14="http://schemas.microsoft.com/office/powerpoint/2010/main" xmlns="" val="83028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38</a:t>
            </a:fld>
            <a:endParaRPr lang="en-US"/>
          </a:p>
        </p:txBody>
      </p:sp>
    </p:spTree>
    <p:extLst>
      <p:ext uri="{BB962C8B-B14F-4D97-AF65-F5344CB8AC3E}">
        <p14:creationId xmlns:p14="http://schemas.microsoft.com/office/powerpoint/2010/main" xmlns="" val="1089120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42</a:t>
            </a:fld>
            <a:endParaRPr lang="en-US"/>
          </a:p>
        </p:txBody>
      </p:sp>
    </p:spTree>
    <p:extLst>
      <p:ext uri="{BB962C8B-B14F-4D97-AF65-F5344CB8AC3E}">
        <p14:creationId xmlns:p14="http://schemas.microsoft.com/office/powerpoint/2010/main" xmlns="" val="411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56762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64074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10</a:t>
            </a:fld>
            <a:endParaRPr lang="en-US"/>
          </a:p>
        </p:txBody>
      </p:sp>
    </p:spTree>
    <p:extLst>
      <p:ext uri="{BB962C8B-B14F-4D97-AF65-F5344CB8AC3E}">
        <p14:creationId xmlns:p14="http://schemas.microsoft.com/office/powerpoint/2010/main" xmlns="" val="282629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11</a:t>
            </a:fld>
            <a:endParaRPr lang="en-US"/>
          </a:p>
        </p:txBody>
      </p:sp>
    </p:spTree>
    <p:extLst>
      <p:ext uri="{BB962C8B-B14F-4D97-AF65-F5344CB8AC3E}">
        <p14:creationId xmlns:p14="http://schemas.microsoft.com/office/powerpoint/2010/main" xmlns="" val="226646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12</a:t>
            </a:fld>
            <a:endParaRPr lang="en-US"/>
          </a:p>
        </p:txBody>
      </p:sp>
    </p:spTree>
    <p:extLst>
      <p:ext uri="{BB962C8B-B14F-4D97-AF65-F5344CB8AC3E}">
        <p14:creationId xmlns:p14="http://schemas.microsoft.com/office/powerpoint/2010/main" xmlns="" val="398915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ED54B-A83B-43F5-A316-66E1D4009645}" type="slidenum">
              <a:rPr lang="en-US" smtClean="0"/>
              <a:pPr/>
              <a:t>13</a:t>
            </a:fld>
            <a:endParaRPr lang="en-US"/>
          </a:p>
        </p:txBody>
      </p:sp>
    </p:spTree>
    <p:extLst>
      <p:ext uri="{BB962C8B-B14F-4D97-AF65-F5344CB8AC3E}">
        <p14:creationId xmlns:p14="http://schemas.microsoft.com/office/powerpoint/2010/main" xmlns="" val="150507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1ED54B-A83B-43F5-A316-66E1D400964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113406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smtClean="0"/>
            </a:lvl1pPr>
          </a:lstStyle>
          <a:p>
            <a:pPr>
              <a:defRPr/>
            </a:pPr>
            <a:fld id="{77524D01-1AE4-4D37-9144-60BB9F385A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smtClean="0"/>
            </a:lvl1pPr>
          </a:lstStyle>
          <a:p>
            <a:pPr>
              <a:defRPr/>
            </a:pPr>
            <a:fld id="{3EC24E7A-7641-4AC2-BAC7-280295D8C6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smtClean="0"/>
            </a:lvl1pPr>
          </a:lstStyle>
          <a:p>
            <a:pPr>
              <a:defRPr/>
            </a:pPr>
            <a:fld id="{9DB8B379-2703-465C-AFA4-21AFDF7A3E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smtClean="0"/>
          </a:p>
        </p:txBody>
      </p:sp>
      <p:sp>
        <p:nvSpPr>
          <p:cNvPr id="7" name="Slide Number Placeholder 6"/>
          <p:cNvSpPr>
            <a:spLocks noGrp="1"/>
          </p:cNvSpPr>
          <p:nvPr>
            <p:ph type="sldNum" sz="quarter" idx="12"/>
          </p:nvPr>
        </p:nvSpPr>
        <p:spPr/>
        <p:txBody>
          <a:bodyPr/>
          <a:lstStyle>
            <a:lvl1pPr>
              <a:defRPr smtClean="0"/>
            </a:lvl1pPr>
          </a:lstStyle>
          <a:p>
            <a:pPr>
              <a:defRPr/>
            </a:pPr>
            <a:fld id="{FF7A930C-9F51-4BB6-8DBB-EDAB0DE2C28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Slide Number Placeholder 3"/>
          <p:cNvSpPr>
            <a:spLocks noGrp="1" noChangeArrowheads="1"/>
          </p:cNvSpPr>
          <p:nvPr>
            <p:ph type="sldNum" sz="quarter" idx="4"/>
          </p:nvPr>
        </p:nvSpPr>
        <p:spPr>
          <a:xfrm>
            <a:off x="7488198" y="6515035"/>
            <a:ext cx="1593850" cy="274340"/>
          </a:xfrm>
          <a:prstGeom prst="rect">
            <a:avLst/>
          </a:prstGeom>
          <a:solidFill>
            <a:srgbClr val="EF4718"/>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lang="en-US" sz="1100" b="0" smtClean="0">
                <a:solidFill>
                  <a:schemeClr val="bg1"/>
                </a:solidFill>
                <a:latin typeface="Arial" charset="0"/>
                <a:cs typeface="Arial" charset="0"/>
              </a:defRPr>
            </a:lvl1pPr>
          </a:lstStyle>
          <a:p>
            <a:pPr>
              <a:spcBef>
                <a:spcPts val="600"/>
              </a:spcBef>
            </a:pPr>
            <a:fld id="{3D21C40F-0003-440F-803E-B67E98890F38}" type="slidenum">
              <a:rPr lang="en-GB">
                <a:solidFill>
                  <a:prstClr val="white"/>
                </a:solidFill>
              </a:rPr>
              <a:pPr>
                <a:spcBef>
                  <a:spcPts val="600"/>
                </a:spcBef>
              </a:pPr>
              <a:t>‹#›</a:t>
            </a:fld>
            <a:endParaRPr lang="en-GB" dirty="0">
              <a:solidFill>
                <a:prstClr val="white"/>
              </a:solidFill>
            </a:endParaRPr>
          </a:p>
        </p:txBody>
      </p:sp>
    </p:spTree>
    <p:extLst>
      <p:ext uri="{BB962C8B-B14F-4D97-AF65-F5344CB8AC3E}">
        <p14:creationId xmlns:p14="http://schemas.microsoft.com/office/powerpoint/2010/main" xmlns="" val="2382150155"/>
      </p:ext>
    </p:extLst>
  </p:cSld>
  <p:clrMapOvr>
    <a:masterClrMapping/>
  </p:clrMapOvr>
  <p:transition>
    <p:spli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GB" sz="2400" b="1" kern="1200" dirty="0">
                <a:solidFill>
                  <a:srgbClr val="996633"/>
                </a:solidFill>
                <a:latin typeface="Arial" pitchFamily="34" charset="0"/>
                <a:ea typeface="+mj-ea"/>
                <a:cs typeface="Arial" pitchFamily="34" charset="0"/>
              </a:defRPr>
            </a:lvl1pPr>
          </a:lstStyle>
          <a:p>
            <a:pPr lvl="0" algn="ctr" defTabSz="914400" rtl="0" eaLnBrk="0" fontAlgn="base" latinLnBrk="0" hangingPunct="0">
              <a:spcBef>
                <a:spcPct val="0"/>
              </a:spcBef>
              <a:spcAft>
                <a:spcPct val="0"/>
              </a:spcAft>
              <a:buNone/>
            </a:pPr>
            <a:r>
              <a:rPr lang="en-US" dirty="0" smtClean="0"/>
              <a:t>Click to edit Master title style</a:t>
            </a:r>
            <a:endParaRPr lang="en-GB" dirty="0"/>
          </a:p>
        </p:txBody>
      </p:sp>
      <p:sp>
        <p:nvSpPr>
          <p:cNvPr id="3" name="Content Placeholder 2"/>
          <p:cNvSpPr>
            <a:spLocks noGrp="1"/>
          </p:cNvSpPr>
          <p:nvPr>
            <p:ph idx="1"/>
          </p:nvPr>
        </p:nvSpPr>
        <p:spPr>
          <a:xfrm>
            <a:off x="251520" y="1412779"/>
            <a:ext cx="8640960" cy="4896543"/>
          </a:xfrm>
        </p:spPr>
        <p:txBody>
          <a:bodyPr/>
          <a:lstStyle>
            <a:lvl1pPr marL="360000" algn="l" defTabSz="914400" rtl="0" latinLnBrk="0">
              <a:spcBef>
                <a:spcPct val="20000"/>
              </a:spcBef>
              <a:buFont typeface="Wingdings" pitchFamily="2" charset="2"/>
              <a:defRPr lang="en-US" sz="2000" kern="1200" dirty="0" smtClean="0">
                <a:solidFill>
                  <a:srgbClr val="006600"/>
                </a:solidFill>
                <a:latin typeface="Arial" pitchFamily="34" charset="0"/>
                <a:ea typeface="+mn-ea"/>
                <a:cs typeface="Arial" pitchFamily="34" charset="0"/>
              </a:defRPr>
            </a:lvl1pPr>
            <a:lvl2pPr marL="540000" algn="l" defTabSz="914400" rtl="0" latinLnBrk="0">
              <a:spcBef>
                <a:spcPct val="20000"/>
              </a:spcBef>
              <a:buFont typeface="Wingdings" pitchFamily="2" charset="2"/>
              <a:defRPr lang="en-US" sz="1800" kern="1200" dirty="0" smtClean="0">
                <a:solidFill>
                  <a:srgbClr val="006600"/>
                </a:solidFill>
                <a:latin typeface="Arial" pitchFamily="34" charset="0"/>
                <a:ea typeface="+mn-ea"/>
                <a:cs typeface="Arial" pitchFamily="34" charset="0"/>
              </a:defRPr>
            </a:lvl2pPr>
            <a:lvl3pPr marL="720000" algn="l" defTabSz="914400" rtl="0" latinLnBrk="0">
              <a:spcBef>
                <a:spcPct val="20000"/>
              </a:spcBef>
              <a:buFont typeface="Wingdings" pitchFamily="2" charset="2"/>
              <a:defRPr lang="en-US" sz="1600" kern="1200" dirty="0" smtClean="0">
                <a:solidFill>
                  <a:srgbClr val="006600"/>
                </a:solidFill>
                <a:latin typeface="Arial" pitchFamily="34" charset="0"/>
                <a:ea typeface="+mn-ea"/>
                <a:cs typeface="Arial" pitchFamily="34" charset="0"/>
              </a:defRPr>
            </a:lvl3pPr>
            <a:lvl4pPr marL="900000" algn="l" defTabSz="914400" rtl="0" latinLnBrk="0">
              <a:spcBef>
                <a:spcPct val="20000"/>
              </a:spcBef>
              <a:buFont typeface="Wingdings" pitchFamily="2" charset="2"/>
              <a:defRPr lang="en-US" sz="1400" kern="1200" dirty="0" smtClean="0">
                <a:solidFill>
                  <a:srgbClr val="006600"/>
                </a:solidFill>
                <a:latin typeface="Arial" pitchFamily="34" charset="0"/>
                <a:ea typeface="+mn-ea"/>
                <a:cs typeface="Arial" pitchFamily="34" charset="0"/>
              </a:defRPr>
            </a:lvl4pPr>
            <a:lvl5pPr marL="1080000" algn="l" defTabSz="914400" rtl="0" latinLnBrk="0">
              <a:spcBef>
                <a:spcPct val="20000"/>
              </a:spcBef>
              <a:buFont typeface="Wingdings" pitchFamily="2" charset="2"/>
              <a:buChar char=""/>
              <a:defRPr lang="en-US" sz="1400" kern="1200" dirty="0" smtClean="0">
                <a:solidFill>
                  <a:srgbClr val="006600"/>
                </a:solidFill>
                <a:latin typeface="Arial" pitchFamily="34" charset="0"/>
                <a:ea typeface="+mn-ea"/>
                <a:cs typeface="Arial" pitchFamily="34" charset="0"/>
              </a:defRPr>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noChangeArrowheads="1"/>
          </p:cNvSpPr>
          <p:nvPr>
            <p:ph type="sldNum" sz="quarter" idx="4"/>
          </p:nvPr>
        </p:nvSpPr>
        <p:spPr>
          <a:xfrm>
            <a:off x="7488198" y="6515035"/>
            <a:ext cx="1593850" cy="274340"/>
          </a:xfrm>
          <a:prstGeom prst="rect">
            <a:avLst/>
          </a:prstGeom>
          <a:solidFill>
            <a:srgbClr val="EF4718"/>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lang="en-US" sz="1100" b="0" smtClean="0">
                <a:solidFill>
                  <a:schemeClr val="bg1"/>
                </a:solidFill>
                <a:latin typeface="Arial" charset="0"/>
                <a:cs typeface="Arial" charset="0"/>
              </a:defRPr>
            </a:lvl1pPr>
          </a:lstStyle>
          <a:p>
            <a:pPr>
              <a:spcBef>
                <a:spcPts val="600"/>
              </a:spcBef>
            </a:pPr>
            <a:fld id="{3920FE5D-135A-49D9-8E9B-BD37D9755946}" type="slidenum">
              <a:rPr lang="en-GB">
                <a:solidFill>
                  <a:prstClr val="white"/>
                </a:solidFill>
              </a:rPr>
              <a:pPr>
                <a:spcBef>
                  <a:spcPts val="600"/>
                </a:spcBef>
              </a:pPr>
              <a:t>‹#›</a:t>
            </a:fld>
            <a:endParaRPr lang="en-GB">
              <a:solidFill>
                <a:prstClr val="white"/>
              </a:solidFill>
            </a:endParaRPr>
          </a:p>
        </p:txBody>
      </p:sp>
    </p:spTree>
    <p:extLst>
      <p:ext uri="{BB962C8B-B14F-4D97-AF65-F5344CB8AC3E}">
        <p14:creationId xmlns:p14="http://schemas.microsoft.com/office/powerpoint/2010/main" xmlns="" val="467095310"/>
      </p:ext>
    </p:extLst>
  </p:cSld>
  <p:clrMapOvr>
    <a:masterClrMapping/>
  </p:clrMapOvr>
  <p:transition>
    <p:spli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GB" sz="2400" b="1" kern="1200" dirty="0" smtClean="0">
                <a:solidFill>
                  <a:srgbClr val="996633"/>
                </a:solidFill>
                <a:latin typeface="Arial" pitchFamily="34" charset="0"/>
                <a:ea typeface="+mj-ea"/>
                <a:cs typeface="Arial" pitchFamily="34" charset="0"/>
              </a:defRPr>
            </a:lvl1pPr>
          </a:lstStyle>
          <a:p>
            <a:pPr lvl="0" algn="ctr" defTabSz="914400" rtl="0" eaLnBrk="0" fontAlgn="base" latinLnBrk="0" hangingPunct="0">
              <a:spcBef>
                <a:spcPct val="0"/>
              </a:spcBef>
              <a:spcAft>
                <a:spcPct val="0"/>
              </a:spcAft>
              <a:buNone/>
            </a:pPr>
            <a:r>
              <a:rPr lang="en-US" dirty="0" smtClean="0"/>
              <a:t>Click to edit Master title style</a:t>
            </a:r>
            <a:endParaRPr lang="en-GB" dirty="0"/>
          </a:p>
        </p:txBody>
      </p:sp>
      <p:sp>
        <p:nvSpPr>
          <p:cNvPr id="3" name="Content Placeholder 2"/>
          <p:cNvSpPr>
            <a:spLocks noGrp="1"/>
          </p:cNvSpPr>
          <p:nvPr>
            <p:ph sz="half" idx="1"/>
          </p:nvPr>
        </p:nvSpPr>
        <p:spPr>
          <a:xfrm>
            <a:off x="251520" y="1412776"/>
            <a:ext cx="4244280" cy="4896544"/>
          </a:xfrm>
        </p:spPr>
        <p:txBody>
          <a:bodyPr>
            <a:normAutofit/>
          </a:bodyPr>
          <a:lstStyle>
            <a:lvl1pPr algn="l" defTabSz="914400" rtl="0" fontAlgn="base" latinLnBrk="0">
              <a:spcBef>
                <a:spcPct val="20000"/>
              </a:spcBef>
              <a:spcAft>
                <a:spcPct val="0"/>
              </a:spcAft>
              <a:buFont typeface="Wingdings" pitchFamily="2" charset="2"/>
              <a:defRPr lang="en-US" sz="2000" kern="1200" dirty="0" smtClean="0">
                <a:solidFill>
                  <a:srgbClr val="006600"/>
                </a:solidFill>
                <a:latin typeface="Arial" pitchFamily="34" charset="0"/>
                <a:ea typeface="+mn-ea"/>
                <a:cs typeface="Arial" pitchFamily="34" charset="0"/>
              </a:defRPr>
            </a:lvl1pPr>
            <a:lvl2pPr algn="l" defTabSz="914400" rtl="0" fontAlgn="base" latinLnBrk="0">
              <a:spcBef>
                <a:spcPct val="20000"/>
              </a:spcBef>
              <a:spcAft>
                <a:spcPct val="0"/>
              </a:spcAft>
              <a:buFont typeface="Wingdings" pitchFamily="2" charset="2"/>
              <a:defRPr lang="en-US" sz="1800" kern="1200" dirty="0" smtClean="0">
                <a:solidFill>
                  <a:srgbClr val="006600"/>
                </a:solidFill>
                <a:latin typeface="Arial" pitchFamily="34" charset="0"/>
                <a:ea typeface="+mn-ea"/>
                <a:cs typeface="Arial" pitchFamily="34" charset="0"/>
              </a:defRPr>
            </a:lvl2pPr>
            <a:lvl3pPr algn="l" defTabSz="914400" rtl="0" fontAlgn="base" latinLnBrk="0">
              <a:spcBef>
                <a:spcPct val="20000"/>
              </a:spcBef>
              <a:spcAft>
                <a:spcPct val="0"/>
              </a:spcAft>
              <a:buFont typeface="Wingdings" pitchFamily="2" charset="2"/>
              <a:defRPr lang="en-US" sz="1600" kern="1200" dirty="0" smtClean="0">
                <a:solidFill>
                  <a:srgbClr val="006600"/>
                </a:solidFill>
                <a:latin typeface="Arial" pitchFamily="34" charset="0"/>
                <a:ea typeface="+mn-ea"/>
                <a:cs typeface="Arial" pitchFamily="34" charset="0"/>
              </a:defRPr>
            </a:lvl3pPr>
            <a:lvl4pPr algn="l" defTabSz="914400" rtl="0" fontAlgn="base" latinLnBrk="0">
              <a:spcBef>
                <a:spcPct val="20000"/>
              </a:spcBef>
              <a:spcAft>
                <a:spcPct val="0"/>
              </a:spcAft>
              <a:buFont typeface="Wingdings" pitchFamily="2" charset="2"/>
              <a:defRPr lang="en-US" sz="1400" kern="1200" dirty="0" smtClean="0">
                <a:solidFill>
                  <a:srgbClr val="006600"/>
                </a:solidFill>
                <a:latin typeface="Arial" pitchFamily="34" charset="0"/>
                <a:ea typeface="+mn-ea"/>
                <a:cs typeface="Arial" pitchFamily="34" charset="0"/>
              </a:defRPr>
            </a:lvl4pPr>
            <a:lvl5pPr algn="l" defTabSz="914400" rtl="0" fontAlgn="base" latinLnBrk="0">
              <a:spcBef>
                <a:spcPct val="20000"/>
              </a:spcBef>
              <a:spcAft>
                <a:spcPct val="0"/>
              </a:spcAft>
              <a:buFont typeface="Wingdings" pitchFamily="2" charset="2"/>
              <a:defRPr lang="en-GB" sz="1400" kern="1200" dirty="0" smtClean="0">
                <a:solidFill>
                  <a:srgbClr val="0066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12776"/>
            <a:ext cx="4244280" cy="4896544"/>
          </a:xfrm>
        </p:spPr>
        <p:txBody>
          <a:bodyPr>
            <a:normAutofit/>
          </a:bodyPr>
          <a:lstStyle>
            <a:lvl1pPr algn="l" defTabSz="914400" rtl="0" fontAlgn="base" latinLnBrk="0">
              <a:spcBef>
                <a:spcPct val="20000"/>
              </a:spcBef>
              <a:spcAft>
                <a:spcPct val="0"/>
              </a:spcAft>
              <a:buFont typeface="Wingdings" pitchFamily="2" charset="2"/>
              <a:defRPr lang="en-US" sz="2000" kern="1200" dirty="0" smtClean="0">
                <a:solidFill>
                  <a:srgbClr val="006600"/>
                </a:solidFill>
                <a:latin typeface="Arial" pitchFamily="34" charset="0"/>
                <a:ea typeface="+mn-ea"/>
                <a:cs typeface="Arial" pitchFamily="34" charset="0"/>
              </a:defRPr>
            </a:lvl1pPr>
            <a:lvl2pPr algn="l" defTabSz="914400" rtl="0" fontAlgn="base" latinLnBrk="0">
              <a:spcBef>
                <a:spcPct val="20000"/>
              </a:spcBef>
              <a:spcAft>
                <a:spcPct val="0"/>
              </a:spcAft>
              <a:buFont typeface="Wingdings" pitchFamily="2" charset="2"/>
              <a:defRPr lang="en-US" sz="1800" kern="1200" dirty="0" smtClean="0">
                <a:solidFill>
                  <a:srgbClr val="006600"/>
                </a:solidFill>
                <a:latin typeface="Arial" pitchFamily="34" charset="0"/>
                <a:ea typeface="+mn-ea"/>
                <a:cs typeface="Arial" pitchFamily="34" charset="0"/>
              </a:defRPr>
            </a:lvl2pPr>
            <a:lvl3pPr algn="l" defTabSz="914400" rtl="0" fontAlgn="base" latinLnBrk="0">
              <a:spcBef>
                <a:spcPct val="20000"/>
              </a:spcBef>
              <a:spcAft>
                <a:spcPct val="0"/>
              </a:spcAft>
              <a:buFont typeface="Wingdings" pitchFamily="2" charset="2"/>
              <a:defRPr lang="en-US" sz="1600" kern="1200" dirty="0" smtClean="0">
                <a:solidFill>
                  <a:srgbClr val="006600"/>
                </a:solidFill>
                <a:latin typeface="Arial" pitchFamily="34" charset="0"/>
                <a:ea typeface="+mn-ea"/>
                <a:cs typeface="Arial" pitchFamily="34" charset="0"/>
              </a:defRPr>
            </a:lvl3pPr>
            <a:lvl4pPr algn="l" defTabSz="914400" rtl="0" fontAlgn="base" latinLnBrk="0">
              <a:spcBef>
                <a:spcPct val="20000"/>
              </a:spcBef>
              <a:spcAft>
                <a:spcPct val="0"/>
              </a:spcAft>
              <a:buFont typeface="Wingdings" pitchFamily="2" charset="2"/>
              <a:defRPr lang="en-US" sz="1400" kern="1200" dirty="0" smtClean="0">
                <a:solidFill>
                  <a:srgbClr val="006600"/>
                </a:solidFill>
                <a:latin typeface="Arial" pitchFamily="34" charset="0"/>
                <a:ea typeface="+mn-ea"/>
                <a:cs typeface="Arial" pitchFamily="34" charset="0"/>
              </a:defRPr>
            </a:lvl4pPr>
            <a:lvl5pPr algn="l" defTabSz="914400" rtl="0" fontAlgn="base" latinLnBrk="0">
              <a:spcBef>
                <a:spcPct val="20000"/>
              </a:spcBef>
              <a:spcAft>
                <a:spcPct val="0"/>
              </a:spcAft>
              <a:buFont typeface="Wingdings" pitchFamily="2" charset="2"/>
              <a:defRPr lang="en-GB" sz="1400" kern="1200" dirty="0" smtClean="0">
                <a:solidFill>
                  <a:srgbClr val="0066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4"/>
          <p:cNvSpPr>
            <a:spLocks noGrp="1" noChangeArrowheads="1"/>
          </p:cNvSpPr>
          <p:nvPr>
            <p:ph type="sldNum" sz="quarter" idx="4"/>
          </p:nvPr>
        </p:nvSpPr>
        <p:spPr>
          <a:xfrm>
            <a:off x="7488198" y="6515035"/>
            <a:ext cx="1593850" cy="274340"/>
          </a:xfrm>
          <a:prstGeom prst="rect">
            <a:avLst/>
          </a:prstGeom>
          <a:solidFill>
            <a:srgbClr val="EF4718"/>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lang="en-US" sz="1100" b="0" smtClean="0">
                <a:solidFill>
                  <a:schemeClr val="bg1"/>
                </a:solidFill>
                <a:latin typeface="Arial" charset="0"/>
                <a:cs typeface="Arial" charset="0"/>
              </a:defRPr>
            </a:lvl1pPr>
          </a:lstStyle>
          <a:p>
            <a:pPr>
              <a:spcBef>
                <a:spcPts val="600"/>
              </a:spcBef>
            </a:pPr>
            <a:fld id="{3920FE5D-135A-49D9-8E9B-BD37D9755946}" type="slidenum">
              <a:rPr lang="en-GB">
                <a:solidFill>
                  <a:prstClr val="white"/>
                </a:solidFill>
              </a:rPr>
              <a:pPr>
                <a:spcBef>
                  <a:spcPts val="600"/>
                </a:spcBef>
              </a:pPr>
              <a:t>‹#›</a:t>
            </a:fld>
            <a:endParaRPr lang="en-GB">
              <a:solidFill>
                <a:prstClr val="white"/>
              </a:solidFill>
            </a:endParaRPr>
          </a:p>
        </p:txBody>
      </p:sp>
    </p:spTree>
    <p:extLst>
      <p:ext uri="{BB962C8B-B14F-4D97-AF65-F5344CB8AC3E}">
        <p14:creationId xmlns:p14="http://schemas.microsoft.com/office/powerpoint/2010/main" xmlns="" val="33222023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445089"/>
            <a:ext cx="4245868" cy="639763"/>
          </a:xfrm>
        </p:spPr>
        <p:txBody>
          <a:bodyPr anchor="b">
            <a:norm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2084852"/>
            <a:ext cx="4245868" cy="4224469"/>
          </a:xfrm>
        </p:spPr>
        <p:txBody>
          <a:bodyPr>
            <a:normAutofit/>
          </a:bodyPr>
          <a:lstStyle>
            <a:lvl1pPr algn="l" defTabSz="914400" rtl="0" fontAlgn="base" latinLnBrk="0">
              <a:spcBef>
                <a:spcPct val="20000"/>
              </a:spcBef>
              <a:spcAft>
                <a:spcPct val="0"/>
              </a:spcAft>
              <a:buFont typeface="Wingdings" pitchFamily="2" charset="2"/>
              <a:defRPr lang="en-US" sz="2000" kern="1200" dirty="0" smtClean="0">
                <a:solidFill>
                  <a:srgbClr val="006600"/>
                </a:solidFill>
                <a:latin typeface="Arial" pitchFamily="34" charset="0"/>
                <a:ea typeface="+mn-ea"/>
                <a:cs typeface="Arial" pitchFamily="34" charset="0"/>
              </a:defRPr>
            </a:lvl1pPr>
            <a:lvl2pPr algn="l" defTabSz="914400" rtl="0" fontAlgn="base" latinLnBrk="0">
              <a:spcBef>
                <a:spcPct val="20000"/>
              </a:spcBef>
              <a:spcAft>
                <a:spcPct val="0"/>
              </a:spcAft>
              <a:buFont typeface="Wingdings" pitchFamily="2" charset="2"/>
              <a:defRPr lang="en-US" sz="1800" kern="1200" dirty="0" smtClean="0">
                <a:solidFill>
                  <a:srgbClr val="006600"/>
                </a:solidFill>
                <a:latin typeface="Arial" pitchFamily="34" charset="0"/>
                <a:ea typeface="+mn-ea"/>
                <a:cs typeface="Arial" pitchFamily="34" charset="0"/>
              </a:defRPr>
            </a:lvl2pPr>
            <a:lvl3pPr algn="l" defTabSz="914400" rtl="0" fontAlgn="base" latinLnBrk="0">
              <a:spcBef>
                <a:spcPct val="20000"/>
              </a:spcBef>
              <a:spcAft>
                <a:spcPct val="0"/>
              </a:spcAft>
              <a:buFont typeface="Wingdings" pitchFamily="2" charset="2"/>
              <a:defRPr lang="en-US" sz="1600" kern="1200" dirty="0" smtClean="0">
                <a:solidFill>
                  <a:srgbClr val="006600"/>
                </a:solidFill>
                <a:latin typeface="Arial" pitchFamily="34" charset="0"/>
                <a:ea typeface="+mn-ea"/>
                <a:cs typeface="Arial" pitchFamily="34" charset="0"/>
              </a:defRPr>
            </a:lvl3pPr>
            <a:lvl4pPr algn="l" defTabSz="914400" rtl="0" fontAlgn="base" latinLnBrk="0">
              <a:spcBef>
                <a:spcPct val="20000"/>
              </a:spcBef>
              <a:spcAft>
                <a:spcPct val="0"/>
              </a:spcAft>
              <a:buFont typeface="Wingdings" pitchFamily="2" charset="2"/>
              <a:defRPr lang="en-US" sz="1400" kern="1200" dirty="0" smtClean="0">
                <a:solidFill>
                  <a:srgbClr val="006600"/>
                </a:solidFill>
                <a:latin typeface="Arial" pitchFamily="34" charset="0"/>
                <a:ea typeface="+mn-ea"/>
                <a:cs typeface="Arial" pitchFamily="34" charset="0"/>
              </a:defRPr>
            </a:lvl4pPr>
            <a:lvl5pPr algn="l" defTabSz="914400" rtl="0" fontAlgn="base" latinLnBrk="0">
              <a:spcBef>
                <a:spcPct val="20000"/>
              </a:spcBef>
              <a:spcAft>
                <a:spcPct val="0"/>
              </a:spcAft>
              <a:buFont typeface="Wingdings" pitchFamily="2" charset="2"/>
              <a:defRPr lang="en-GB" sz="1400" kern="1200" dirty="0" smtClean="0">
                <a:solidFill>
                  <a:srgbClr val="006600"/>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445089"/>
            <a:ext cx="4247454" cy="639763"/>
          </a:xfrm>
        </p:spPr>
        <p:txBody>
          <a:bodyPr anchor="b">
            <a:norm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084852"/>
            <a:ext cx="4247454" cy="4224469"/>
          </a:xfrm>
        </p:spPr>
        <p:txBody>
          <a:bodyPr>
            <a:normAutofit/>
          </a:bodyPr>
          <a:lstStyle>
            <a:lvl1pPr algn="l" defTabSz="914400" rtl="0" fontAlgn="base" latinLnBrk="0">
              <a:spcBef>
                <a:spcPct val="20000"/>
              </a:spcBef>
              <a:spcAft>
                <a:spcPct val="0"/>
              </a:spcAft>
              <a:buFont typeface="Wingdings" pitchFamily="2" charset="2"/>
              <a:defRPr lang="en-US" sz="2000" kern="1200" dirty="0" smtClean="0">
                <a:solidFill>
                  <a:srgbClr val="006600"/>
                </a:solidFill>
                <a:latin typeface="Arial" pitchFamily="34" charset="0"/>
                <a:ea typeface="+mn-ea"/>
                <a:cs typeface="Arial" pitchFamily="34" charset="0"/>
              </a:defRPr>
            </a:lvl1pPr>
            <a:lvl2pPr algn="l" defTabSz="914400" rtl="0" fontAlgn="base" latinLnBrk="0">
              <a:spcBef>
                <a:spcPct val="20000"/>
              </a:spcBef>
              <a:spcAft>
                <a:spcPct val="0"/>
              </a:spcAft>
              <a:buFont typeface="Wingdings" pitchFamily="2" charset="2"/>
              <a:defRPr lang="en-US" sz="1800" kern="1200" dirty="0" smtClean="0">
                <a:solidFill>
                  <a:srgbClr val="006600"/>
                </a:solidFill>
                <a:latin typeface="Arial" pitchFamily="34" charset="0"/>
                <a:ea typeface="+mn-ea"/>
                <a:cs typeface="Arial" pitchFamily="34" charset="0"/>
              </a:defRPr>
            </a:lvl2pPr>
            <a:lvl3pPr algn="l" defTabSz="914400" rtl="0" fontAlgn="base" latinLnBrk="0">
              <a:spcBef>
                <a:spcPct val="20000"/>
              </a:spcBef>
              <a:spcAft>
                <a:spcPct val="0"/>
              </a:spcAft>
              <a:buFont typeface="Wingdings" pitchFamily="2" charset="2"/>
              <a:defRPr lang="en-US" sz="1600" kern="1200" dirty="0" smtClean="0">
                <a:solidFill>
                  <a:srgbClr val="006600"/>
                </a:solidFill>
                <a:latin typeface="Arial" pitchFamily="34" charset="0"/>
                <a:ea typeface="+mn-ea"/>
                <a:cs typeface="Arial" pitchFamily="34" charset="0"/>
              </a:defRPr>
            </a:lvl3pPr>
            <a:lvl4pPr algn="l" defTabSz="914400" rtl="0" fontAlgn="base" latinLnBrk="0">
              <a:spcBef>
                <a:spcPct val="20000"/>
              </a:spcBef>
              <a:spcAft>
                <a:spcPct val="0"/>
              </a:spcAft>
              <a:buFont typeface="Wingdings" pitchFamily="2" charset="2"/>
              <a:defRPr lang="en-US" sz="1400" kern="1200" dirty="0" smtClean="0">
                <a:solidFill>
                  <a:srgbClr val="006600"/>
                </a:solidFill>
                <a:latin typeface="Arial" pitchFamily="34" charset="0"/>
                <a:ea typeface="+mn-ea"/>
                <a:cs typeface="Arial" pitchFamily="34" charset="0"/>
              </a:defRPr>
            </a:lvl4pPr>
            <a:lvl5pPr algn="l" defTabSz="914400" rtl="0" fontAlgn="base" latinLnBrk="0">
              <a:spcBef>
                <a:spcPct val="20000"/>
              </a:spcBef>
              <a:spcAft>
                <a:spcPct val="0"/>
              </a:spcAft>
              <a:buFont typeface="Wingdings" pitchFamily="2" charset="2"/>
              <a:defRPr lang="en-GB" sz="1400" kern="1200" dirty="0" smtClean="0">
                <a:solidFill>
                  <a:srgbClr val="006600"/>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p:nvPr>
        </p:nvSpPr>
        <p:spPr>
          <a:xfrm>
            <a:off x="2915816" y="1"/>
            <a:ext cx="6048672" cy="1200000"/>
          </a:xfrm>
        </p:spPr>
        <p:txBody>
          <a:bodyPr vert="horz" lIns="91440" tIns="45720" rIns="91440" bIns="45720" rtlCol="0" anchor="ctr">
            <a:normAutofit/>
          </a:bodyPr>
          <a:lstStyle>
            <a:lvl1pPr>
              <a:defRPr lang="en-GB" sz="2400" b="1" kern="1200" dirty="0">
                <a:solidFill>
                  <a:srgbClr val="996633"/>
                </a:solidFill>
                <a:latin typeface="Arial" pitchFamily="34" charset="0"/>
                <a:ea typeface="+mj-ea"/>
                <a:cs typeface="Arial" pitchFamily="34" charset="0"/>
              </a:defRPr>
            </a:lvl1pPr>
          </a:lstStyle>
          <a:p>
            <a:pPr lvl="0" algn="ctr" defTabSz="914400" rtl="0" eaLnBrk="0" fontAlgn="base" latinLnBrk="0" hangingPunct="0">
              <a:spcBef>
                <a:spcPct val="0"/>
              </a:spcBef>
              <a:spcAft>
                <a:spcPct val="0"/>
              </a:spcAft>
              <a:buNone/>
            </a:pPr>
            <a:r>
              <a:rPr lang="en-US" dirty="0" smtClean="0"/>
              <a:t>Click to edit Master title style</a:t>
            </a:r>
            <a:endParaRPr lang="en-GB" dirty="0"/>
          </a:p>
        </p:txBody>
      </p:sp>
      <p:sp>
        <p:nvSpPr>
          <p:cNvPr id="7" name="Slide Number Placeholder 6"/>
          <p:cNvSpPr>
            <a:spLocks noGrp="1" noChangeArrowheads="1"/>
          </p:cNvSpPr>
          <p:nvPr>
            <p:ph type="sldNum" sz="quarter" idx="10"/>
          </p:nvPr>
        </p:nvSpPr>
        <p:spPr>
          <a:xfrm>
            <a:off x="7488198" y="6515035"/>
            <a:ext cx="1593850" cy="274340"/>
          </a:xfrm>
          <a:prstGeom prst="rect">
            <a:avLst/>
          </a:prstGeom>
          <a:solidFill>
            <a:srgbClr val="EF4718"/>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lang="en-US" sz="1100" b="0" smtClean="0">
                <a:solidFill>
                  <a:schemeClr val="bg1"/>
                </a:solidFill>
                <a:latin typeface="Arial" charset="0"/>
                <a:cs typeface="Arial" charset="0"/>
              </a:defRPr>
            </a:lvl1pPr>
          </a:lstStyle>
          <a:p>
            <a:pPr>
              <a:spcBef>
                <a:spcPts val="600"/>
              </a:spcBef>
            </a:pPr>
            <a:fld id="{3920FE5D-135A-49D9-8E9B-BD37D9755946}" type="slidenum">
              <a:rPr lang="en-GB">
                <a:solidFill>
                  <a:prstClr val="white"/>
                </a:solidFill>
              </a:rPr>
              <a:pPr>
                <a:spcBef>
                  <a:spcPts val="600"/>
                </a:spcBef>
              </a:pPr>
              <a:t>‹#›</a:t>
            </a:fld>
            <a:endParaRPr lang="en-GB">
              <a:solidFill>
                <a:prstClr val="white"/>
              </a:solidFill>
            </a:endParaRPr>
          </a:p>
        </p:txBody>
      </p:sp>
    </p:spTree>
    <p:extLst>
      <p:ext uri="{BB962C8B-B14F-4D97-AF65-F5344CB8AC3E}">
        <p14:creationId xmlns:p14="http://schemas.microsoft.com/office/powerpoint/2010/main" xmlns="" val="41690592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smtClean="0"/>
            </a:lvl1pPr>
          </a:lstStyle>
          <a:p>
            <a:pPr>
              <a:defRPr/>
            </a:pPr>
            <a:fld id="{9D44A426-DFCB-4D22-8628-9A98DE1988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6" name="Slide Number Placeholder 5"/>
          <p:cNvSpPr>
            <a:spLocks noGrp="1"/>
          </p:cNvSpPr>
          <p:nvPr>
            <p:ph type="sldNum" sz="quarter" idx="12"/>
          </p:nvPr>
        </p:nvSpPr>
        <p:spPr/>
        <p:txBody>
          <a:bodyPr/>
          <a:lstStyle>
            <a:lvl1pPr>
              <a:defRPr smtClean="0"/>
            </a:lvl1pPr>
          </a:lstStyle>
          <a:p>
            <a:pPr>
              <a:defRPr/>
            </a:pPr>
            <a:fld id="{E1310D1B-3A25-4AB5-BBA7-8FF8B7239A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7" name="Slide Number Placeholder 6"/>
          <p:cNvSpPr>
            <a:spLocks noGrp="1"/>
          </p:cNvSpPr>
          <p:nvPr>
            <p:ph type="sldNum" sz="quarter" idx="12"/>
          </p:nvPr>
        </p:nvSpPr>
        <p:spPr/>
        <p:txBody>
          <a:bodyPr/>
          <a:lstStyle>
            <a:lvl1pPr>
              <a:defRPr smtClean="0"/>
            </a:lvl1pPr>
          </a:lstStyle>
          <a:p>
            <a:pPr>
              <a:defRPr/>
            </a:pPr>
            <a:fld id="{BA121AFD-2AA0-4253-BE75-42DD9A9B65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8" name="Footer Placeholder 7"/>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9" name="Slide Number Placeholder 8"/>
          <p:cNvSpPr>
            <a:spLocks noGrp="1"/>
          </p:cNvSpPr>
          <p:nvPr>
            <p:ph type="sldNum" sz="quarter" idx="12"/>
          </p:nvPr>
        </p:nvSpPr>
        <p:spPr/>
        <p:txBody>
          <a:bodyPr/>
          <a:lstStyle>
            <a:lvl1pPr>
              <a:defRPr smtClean="0"/>
            </a:lvl1pPr>
          </a:lstStyle>
          <a:p>
            <a:pPr>
              <a:defRPr/>
            </a:pPr>
            <a:fld id="{0C9176EB-7C4C-480E-9F48-FF9FCB2C86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4" name="Footer Placeholder 3"/>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5" name="Slide Number Placeholder 4"/>
          <p:cNvSpPr>
            <a:spLocks noGrp="1"/>
          </p:cNvSpPr>
          <p:nvPr>
            <p:ph type="sldNum" sz="quarter" idx="12"/>
          </p:nvPr>
        </p:nvSpPr>
        <p:spPr/>
        <p:txBody>
          <a:bodyPr/>
          <a:lstStyle>
            <a:lvl1pPr>
              <a:defRPr smtClean="0"/>
            </a:lvl1pPr>
          </a:lstStyle>
          <a:p>
            <a:pPr>
              <a:defRPr/>
            </a:pPr>
            <a:fld id="{724897F3-50A6-4180-A788-158029C75B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3" name="Footer Placeholder 2"/>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4" name="Slide Number Placeholder 3"/>
          <p:cNvSpPr>
            <a:spLocks noGrp="1"/>
          </p:cNvSpPr>
          <p:nvPr>
            <p:ph type="sldNum" sz="quarter" idx="12"/>
          </p:nvPr>
        </p:nvSpPr>
        <p:spPr/>
        <p:txBody>
          <a:bodyPr/>
          <a:lstStyle>
            <a:lvl1pPr>
              <a:defRPr smtClean="0"/>
            </a:lvl1pPr>
          </a:lstStyle>
          <a:p>
            <a:pPr>
              <a:defRPr/>
            </a:pPr>
            <a:fld id="{A8C910BE-9E39-405E-B6AD-E908957B78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7" name="Slide Number Placeholder 6"/>
          <p:cNvSpPr>
            <a:spLocks noGrp="1"/>
          </p:cNvSpPr>
          <p:nvPr>
            <p:ph type="sldNum" sz="quarter" idx="12"/>
          </p:nvPr>
        </p:nvSpPr>
        <p:spPr/>
        <p:txBody>
          <a:bodyPr/>
          <a:lstStyle>
            <a:lvl1pPr>
              <a:defRPr smtClean="0"/>
            </a:lvl1pPr>
          </a:lstStyle>
          <a:p>
            <a:pPr>
              <a:defRPr/>
            </a:pPr>
            <a:fld id="{46F45D79-EE7F-43F1-A620-17187EB082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1019175" cy="47625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US"/>
              <a:t>Making South Africa a Global Leader</a:t>
            </a:r>
          </a:p>
          <a:p>
            <a:pPr>
              <a:defRPr/>
            </a:pPr>
            <a:r>
              <a:rPr lang="en-US"/>
              <a:t>in Harnessing ICTs for Socio-economic Development</a:t>
            </a:r>
          </a:p>
        </p:txBody>
      </p:sp>
      <p:sp>
        <p:nvSpPr>
          <p:cNvPr id="7" name="Slide Number Placeholder 6"/>
          <p:cNvSpPr>
            <a:spLocks noGrp="1"/>
          </p:cNvSpPr>
          <p:nvPr>
            <p:ph type="sldNum" sz="quarter" idx="12"/>
          </p:nvPr>
        </p:nvSpPr>
        <p:spPr/>
        <p:txBody>
          <a:bodyPr/>
          <a:lstStyle>
            <a:lvl1pPr>
              <a:defRPr smtClean="0"/>
            </a:lvl1pPr>
          </a:lstStyle>
          <a:p>
            <a:pPr>
              <a:defRPr/>
            </a:pPr>
            <a:fld id="{6B8A749A-B9D9-42D5-A4CB-EAA5E237F1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 Third level</a:t>
            </a:r>
          </a:p>
          <a:p>
            <a:pPr lvl="3"/>
            <a:endParaRPr lang="en-US" dirty="0" smtClean="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smtClean="0">
                <a:solidFill>
                  <a:srgbClr val="E15415"/>
                </a:solidFill>
                <a:latin typeface="+mn-lt"/>
              </a:defRPr>
            </a:lvl1pPr>
          </a:lstStyle>
          <a:p>
            <a:pPr>
              <a:defRPr/>
            </a:pPr>
            <a:r>
              <a:rPr lang="en-US"/>
              <a:t>Making South Africa a Global Leader</a:t>
            </a:r>
          </a:p>
          <a:p>
            <a:pPr>
              <a:defRPr/>
            </a:pPr>
            <a:r>
              <a:rPr lang="en-US"/>
              <a:t>in Harnessing ICTs for Socio-economic Development</a:t>
            </a:r>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C76E20B3-BAA3-4D1A-8F42-3DC6E5335D8A}" type="slidenum">
              <a:rPr lang="en-US"/>
              <a:pPr>
                <a:defRPr/>
              </a:pPr>
              <a:t>‹#›</a:t>
            </a:fld>
            <a:endParaRPr lang="en-US"/>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rtl="0" eaLnBrk="0" fontAlgn="base" hangingPunct="0">
        <a:spcBef>
          <a:spcPct val="0"/>
        </a:spcBef>
        <a:spcAft>
          <a:spcPct val="0"/>
        </a:spcAft>
        <a:defRPr sz="2800" b="1">
          <a:solidFill>
            <a:srgbClr val="996633"/>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000">
          <a:solidFill>
            <a:srgbClr val="006600"/>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Wingdings" pitchFamily="2" charset="2"/>
        <a:buChar char=")"/>
        <a:defRPr sz="2000">
          <a:solidFill>
            <a:srgbClr val="006600"/>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5816" y="1"/>
            <a:ext cx="6048672" cy="1200000"/>
          </a:xfrm>
          <a:prstGeom prst="rect">
            <a:avLst/>
          </a:prstGeom>
        </p:spPr>
        <p:txBody>
          <a:bodyPr vert="horz" lIns="91440" tIns="45720" rIns="91440" bIns="45720" rtlCol="0" anchor="ctr">
            <a:normAutofit/>
          </a:bodyPr>
          <a:lstStyle/>
          <a:p>
            <a:pPr lvl="0" algn="ctr" defTabSz="914400" rtl="0" eaLnBrk="0" fontAlgn="base" latinLnBrk="0" hangingPunct="0">
              <a:spcBef>
                <a:spcPct val="0"/>
              </a:spcBef>
              <a:spcAft>
                <a:spcPct val="0"/>
              </a:spcAft>
              <a:buNone/>
            </a:pPr>
            <a:r>
              <a:rPr lang="en-US" dirty="0" smtClean="0"/>
              <a:t>Click to edit Master title style</a:t>
            </a:r>
            <a:endParaRPr lang="en-GB" dirty="0"/>
          </a:p>
        </p:txBody>
      </p:sp>
      <p:sp>
        <p:nvSpPr>
          <p:cNvPr id="3" name="Text Placeholder 2"/>
          <p:cNvSpPr>
            <a:spLocks noGrp="1"/>
          </p:cNvSpPr>
          <p:nvPr>
            <p:ph type="body" idx="1"/>
          </p:nvPr>
        </p:nvSpPr>
        <p:spPr>
          <a:xfrm>
            <a:off x="251520" y="1316767"/>
            <a:ext cx="8640960" cy="48005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8" name="Picture 6" descr="approved-logo.jpg"/>
          <p:cNvPicPr>
            <a:picLocks noChangeAspect="1"/>
          </p:cNvPicPr>
          <p:nvPr/>
        </p:nvPicPr>
        <p:blipFill>
          <a:blip r:embed="rId6" cstate="print"/>
          <a:srcRect/>
          <a:stretch>
            <a:fillRect/>
          </a:stretch>
        </p:blipFill>
        <p:spPr bwMode="auto">
          <a:xfrm>
            <a:off x="0" y="0"/>
            <a:ext cx="2677000" cy="1200000"/>
          </a:xfrm>
          <a:prstGeom prst="rect">
            <a:avLst/>
          </a:prstGeom>
          <a:noFill/>
          <a:ln w="9525">
            <a:noFill/>
            <a:miter lim="800000"/>
            <a:headEnd/>
            <a:tailEnd/>
          </a:ln>
        </p:spPr>
      </p:pic>
      <p:cxnSp>
        <p:nvCxnSpPr>
          <p:cNvPr id="9" name="Straight Connector 8"/>
          <p:cNvCxnSpPr/>
          <p:nvPr/>
        </p:nvCxnSpPr>
        <p:spPr bwMode="auto">
          <a:xfrm>
            <a:off x="0" y="1220755"/>
            <a:ext cx="9144000" cy="2117"/>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0" y="6501341"/>
            <a:ext cx="9144000" cy="356659"/>
          </a:xfrm>
          <a:prstGeom prst="rect">
            <a:avLst/>
          </a:prstGeom>
          <a:solidFill>
            <a:srgbClr val="EF4718"/>
          </a:solidFill>
          <a:ln w="9525">
            <a:noFill/>
            <a:miter lim="800000"/>
            <a:headEnd/>
            <a:tailEnd/>
          </a:ln>
          <a:effectLst/>
        </p:spPr>
        <p:txBody>
          <a:bodyPr vert="horz" wrap="square" lIns="91440" tIns="45720" rIns="91440" bIns="45720" numCol="1" anchor="t" anchorCtr="0" compatLnSpc="1">
            <a:prstTxWarp prst="textNoShape">
              <a:avLst/>
            </a:prstTxWarp>
          </a:bodyPr>
          <a:lstStyle/>
          <a:p>
            <a:pPr algn="ctr">
              <a:spcBef>
                <a:spcPts val="600"/>
              </a:spcBef>
            </a:pPr>
            <a:r>
              <a:rPr lang="en-ZA" sz="1100" b="0" dirty="0" smtClean="0">
                <a:solidFill>
                  <a:prstClr val="white"/>
                </a:solidFill>
                <a:cs typeface="Arial" charset="0"/>
              </a:rPr>
              <a:t>Making South Africa a Global Leader in Harnessing ICTs for Socio-economic Development</a:t>
            </a:r>
          </a:p>
          <a:p>
            <a:pPr algn="ctr">
              <a:spcBef>
                <a:spcPts val="600"/>
              </a:spcBef>
            </a:pPr>
            <a:endParaRPr lang="en-ZA" sz="1100" b="0" dirty="0" err="1" smtClean="0">
              <a:solidFill>
                <a:prstClr val="white"/>
              </a:solidFill>
              <a:cs typeface="Arial" charset="0"/>
            </a:endParaRPr>
          </a:p>
        </p:txBody>
      </p:sp>
      <p:sp>
        <p:nvSpPr>
          <p:cNvPr id="7" name="Slide Number Placeholder 6"/>
          <p:cNvSpPr>
            <a:spLocks noGrp="1" noChangeArrowheads="1"/>
          </p:cNvSpPr>
          <p:nvPr>
            <p:ph type="sldNum" sz="quarter" idx="4"/>
          </p:nvPr>
        </p:nvSpPr>
        <p:spPr>
          <a:xfrm>
            <a:off x="7488198" y="6515035"/>
            <a:ext cx="1593850" cy="274340"/>
          </a:xfrm>
          <a:prstGeom prst="rect">
            <a:avLst/>
          </a:prstGeom>
          <a:solidFill>
            <a:srgbClr val="EF4718"/>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lang="en-US" sz="1100" b="0" smtClean="0">
                <a:solidFill>
                  <a:schemeClr val="bg1"/>
                </a:solidFill>
                <a:latin typeface="Arial" charset="0"/>
                <a:cs typeface="Arial" charset="0"/>
              </a:defRPr>
            </a:lvl1pPr>
          </a:lstStyle>
          <a:p>
            <a:pPr>
              <a:spcBef>
                <a:spcPts val="600"/>
              </a:spcBef>
            </a:pPr>
            <a:fld id="{F011A346-F6D9-462F-A9F2-C8C04A8630D4}" type="slidenum">
              <a:rPr lang="en-GB">
                <a:solidFill>
                  <a:prstClr val="white"/>
                </a:solidFill>
              </a:rPr>
              <a:pPr>
                <a:spcBef>
                  <a:spcPts val="600"/>
                </a:spcBef>
              </a:pPr>
              <a:t>‹#›</a:t>
            </a:fld>
            <a:endParaRPr lang="en-GB" dirty="0">
              <a:solidFill>
                <a:prstClr val="white"/>
              </a:solidFill>
            </a:endParaRPr>
          </a:p>
        </p:txBody>
      </p:sp>
    </p:spTree>
    <p:extLst>
      <p:ext uri="{BB962C8B-B14F-4D97-AF65-F5344CB8AC3E}">
        <p14:creationId xmlns:p14="http://schemas.microsoft.com/office/powerpoint/2010/main" xmlns="" val="42430695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ransition>
    <p:split/>
  </p:transition>
  <p:timing>
    <p:tnLst>
      <p:par>
        <p:cTn id="1" dur="indefinite" restart="never" nodeType="tmRoot"/>
      </p:par>
    </p:tnLst>
  </p:timing>
  <p:hf hdr="0" ftr="0" dt="0"/>
  <p:txStyles>
    <p:titleStyle>
      <a:lvl1pPr algn="ctr" defTabSz="914400" rtl="0" eaLnBrk="1" latinLnBrk="0" hangingPunct="1">
        <a:spcBef>
          <a:spcPct val="0"/>
        </a:spcBef>
        <a:buNone/>
        <a:defRPr lang="en-GB" sz="2400" b="1" kern="1200" dirty="0" smtClean="0">
          <a:solidFill>
            <a:srgbClr val="996633"/>
          </a:solidFill>
          <a:latin typeface="Arial" pitchFamily="34" charset="0"/>
          <a:ea typeface="+mj-ea"/>
          <a:cs typeface="Arial" pitchFamily="34" charset="0"/>
        </a:defRPr>
      </a:lvl1pPr>
    </p:titleStyle>
    <p:bodyStyle>
      <a:lvl1pPr marL="360000" indent="-342900" algn="l" defTabSz="914400" rtl="0" eaLnBrk="1" fontAlgn="base" latinLnBrk="0" hangingPunct="1">
        <a:spcBef>
          <a:spcPct val="20000"/>
        </a:spcBef>
        <a:spcAft>
          <a:spcPct val="0"/>
        </a:spcAft>
        <a:buFont typeface="Wingdings" pitchFamily="2" charset="2"/>
        <a:buChar char=")"/>
        <a:defRPr lang="en-US" sz="2000" kern="1200" dirty="0" smtClean="0">
          <a:solidFill>
            <a:srgbClr val="006600"/>
          </a:solidFill>
          <a:latin typeface="Arial" pitchFamily="34" charset="0"/>
          <a:ea typeface="+mn-ea"/>
          <a:cs typeface="Arial" pitchFamily="34" charset="0"/>
        </a:defRPr>
      </a:lvl1pPr>
      <a:lvl2pPr marL="540000" indent="-285750" algn="l" defTabSz="914400" rtl="0" eaLnBrk="1" fontAlgn="base" latinLnBrk="0" hangingPunct="1">
        <a:spcBef>
          <a:spcPct val="20000"/>
        </a:spcBef>
        <a:spcAft>
          <a:spcPct val="0"/>
        </a:spcAft>
        <a:buFont typeface="Wingdings" pitchFamily="2" charset="2"/>
        <a:buChar char=")"/>
        <a:defRPr lang="en-US" sz="1800" kern="1200" dirty="0" smtClean="0">
          <a:solidFill>
            <a:srgbClr val="006600"/>
          </a:solidFill>
          <a:latin typeface="Arial" pitchFamily="34" charset="0"/>
          <a:ea typeface="+mn-ea"/>
          <a:cs typeface="Arial" pitchFamily="34" charset="0"/>
        </a:defRPr>
      </a:lvl2pPr>
      <a:lvl3pPr marL="720000" indent="-228600" algn="l" defTabSz="914400" rtl="0" eaLnBrk="1" fontAlgn="base" latinLnBrk="0" hangingPunct="1">
        <a:spcBef>
          <a:spcPct val="20000"/>
        </a:spcBef>
        <a:spcAft>
          <a:spcPct val="0"/>
        </a:spcAft>
        <a:buFont typeface="Wingdings" pitchFamily="2" charset="2"/>
        <a:buChar char=")"/>
        <a:defRPr lang="en-US" sz="1600" kern="1200" dirty="0" smtClean="0">
          <a:solidFill>
            <a:srgbClr val="006600"/>
          </a:solidFill>
          <a:latin typeface="Arial" pitchFamily="34" charset="0"/>
          <a:ea typeface="+mn-ea"/>
          <a:cs typeface="Arial" pitchFamily="34" charset="0"/>
        </a:defRPr>
      </a:lvl3pPr>
      <a:lvl4pPr marL="900000" indent="-228600" algn="l" defTabSz="914400" rtl="0" eaLnBrk="1" latinLnBrk="0" hangingPunct="1">
        <a:spcBef>
          <a:spcPct val="20000"/>
        </a:spcBef>
        <a:buFont typeface="Wingdings" pitchFamily="2" charset="2"/>
        <a:buChar char=""/>
        <a:defRPr sz="1400" kern="1200">
          <a:solidFill>
            <a:srgbClr val="006600"/>
          </a:solidFill>
          <a:latin typeface="Arial" pitchFamily="34" charset="0"/>
          <a:ea typeface="+mn-ea"/>
          <a:cs typeface="Arial" pitchFamily="34" charset="0"/>
        </a:defRPr>
      </a:lvl4pPr>
      <a:lvl5pPr marL="1080000" indent="-228600" algn="l" defTabSz="914400" rtl="0" eaLnBrk="1" latinLnBrk="0" hangingPunct="1">
        <a:spcBef>
          <a:spcPct val="20000"/>
        </a:spcBef>
        <a:buFont typeface="Wingdings" pitchFamily="2" charset="2"/>
        <a:buChar char=""/>
        <a:defRPr sz="1400" kern="1200" baseline="0">
          <a:solidFill>
            <a:srgbClr val="0066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jpeg"/><Relationship Id="rId7" Type="http://schemas.openxmlformats.org/officeDocument/2006/relationships/diagramQuickStyle" Target="../diagrams/quickStyle5.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hyperlink" Target="http://www.wired.co.uk/article/petya-malware-ransomware-attack-outbreak-june-2017" TargetMode="External"/><Relationship Id="rId3" Type="http://schemas.openxmlformats.org/officeDocument/2006/relationships/image" Target="../media/image3.jpeg"/><Relationship Id="rId7" Type="http://schemas.openxmlformats.org/officeDocument/2006/relationships/hyperlink" Target="https://www.theguardian.com/technology/2017/jun/27/petya-ransomware-cyber-attack-who-what-why-how"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support.microsoft.com/en-us/help/2696547/how-to-enable-and-disable-smbv1-smbv2-and-smbv3-in-windows-and-windows" TargetMode="External"/><Relationship Id="rId5" Type="http://schemas.openxmlformats.org/officeDocument/2006/relationships/hyperlink" Target="https://technet.microsoft.com/en-us/library/security/ms17-010.aspx"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eg"/><Relationship Id="rId7" Type="http://schemas.openxmlformats.org/officeDocument/2006/relationships/diagramQuickStyle" Target="../diagrams/quickStyle6.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chart" Target="../charts/chart7.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jpeg"/><Relationship Id="rId7" Type="http://schemas.openxmlformats.org/officeDocument/2006/relationships/diagramQuickStyle" Target="../diagrams/quickStyle7.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684857" y="2432857"/>
            <a:ext cx="7775575" cy="3300399"/>
          </a:xfrm>
        </p:spPr>
        <p:txBody>
          <a:bodyPr/>
          <a:lstStyle/>
          <a:p>
            <a:pPr eaLnBrk="1" hangingPunct="1"/>
            <a:r>
              <a:rPr lang="en-US" sz="2500" b="0" dirty="0" smtClean="0">
                <a:solidFill>
                  <a:schemeClr val="tx2"/>
                </a:solidFill>
                <a:latin typeface="Calibri" panose="020F0502020204030204" pitchFamily="34" charset="0"/>
              </a:rPr>
              <a:t> </a:t>
            </a:r>
            <a:br>
              <a:rPr lang="en-US" sz="2500" b="0" dirty="0" smtClean="0">
                <a:solidFill>
                  <a:schemeClr val="tx2"/>
                </a:solidFill>
                <a:latin typeface="Calibri" panose="020F0502020204030204" pitchFamily="34" charset="0"/>
              </a:rPr>
            </a:br>
            <a:r>
              <a:rPr lang="en-US" sz="4000" dirty="0" smtClean="0">
                <a:solidFill>
                  <a:schemeClr val="tx2"/>
                </a:solidFill>
                <a:latin typeface="Calibri" panose="020F0502020204030204" pitchFamily="34" charset="0"/>
                <a:cs typeface="Arial" pitchFamily="34" charset="0"/>
              </a:rPr>
              <a:t>Cybersecurity Operations &amp; the Cybersecurity Hub</a:t>
            </a:r>
            <a:br>
              <a:rPr lang="en-US" sz="4000" dirty="0" smtClean="0">
                <a:solidFill>
                  <a:schemeClr val="tx2"/>
                </a:solidFill>
                <a:latin typeface="Calibri" panose="020F0502020204030204" pitchFamily="34" charset="0"/>
                <a:cs typeface="Arial" pitchFamily="34" charset="0"/>
              </a:rPr>
            </a:br>
            <a:r>
              <a:rPr lang="en-US" sz="4000" dirty="0" smtClean="0">
                <a:solidFill>
                  <a:schemeClr val="tx2"/>
                </a:solidFill>
                <a:latin typeface="Calibri" panose="020F0502020204030204" pitchFamily="34" charset="0"/>
                <a:cs typeface="Arial" pitchFamily="34" charset="0"/>
              </a:rPr>
              <a:t/>
            </a:r>
            <a:br>
              <a:rPr lang="en-US" sz="4000" dirty="0" smtClean="0">
                <a:solidFill>
                  <a:schemeClr val="tx2"/>
                </a:solidFill>
                <a:latin typeface="Calibri" panose="020F0502020204030204" pitchFamily="34" charset="0"/>
                <a:cs typeface="Arial" pitchFamily="34" charset="0"/>
              </a:rPr>
            </a:br>
            <a:r>
              <a:rPr lang="en-US" sz="3200" dirty="0" smtClean="0">
                <a:solidFill>
                  <a:schemeClr val="tx2"/>
                </a:solidFill>
                <a:latin typeface="Calibri" panose="020F0502020204030204" pitchFamily="34" charset="0"/>
                <a:cs typeface="Arial" pitchFamily="34" charset="0"/>
              </a:rPr>
              <a:t>Briefing to Parliament</a:t>
            </a:r>
            <a:br>
              <a:rPr lang="en-US" sz="3200" dirty="0" smtClean="0">
                <a:solidFill>
                  <a:schemeClr val="tx2"/>
                </a:solidFill>
                <a:latin typeface="Calibri" panose="020F0502020204030204" pitchFamily="34" charset="0"/>
                <a:cs typeface="Arial" pitchFamily="34" charset="0"/>
              </a:rPr>
            </a:br>
            <a:r>
              <a:rPr lang="en-US" sz="2400" dirty="0" smtClean="0">
                <a:solidFill>
                  <a:schemeClr val="tx2"/>
                </a:solidFill>
                <a:latin typeface="Calibri" panose="020F0502020204030204" pitchFamily="34" charset="0"/>
                <a:cs typeface="Arial" pitchFamily="34" charset="0"/>
              </a:rPr>
              <a:t>13 February 2018</a:t>
            </a:r>
            <a:r>
              <a:rPr lang="en-US" sz="1800" dirty="0" smtClean="0">
                <a:solidFill>
                  <a:schemeClr val="tx2"/>
                </a:solidFill>
                <a:latin typeface="Calibri" panose="020F0502020204030204" pitchFamily="34" charset="0"/>
                <a:cs typeface="Arial" pitchFamily="34" charset="0"/>
              </a:rPr>
              <a:t/>
            </a:r>
            <a:br>
              <a:rPr lang="en-US" sz="1800" dirty="0" smtClean="0">
                <a:solidFill>
                  <a:schemeClr val="tx2"/>
                </a:solidFill>
                <a:latin typeface="Calibri" panose="020F0502020204030204" pitchFamily="34" charset="0"/>
                <a:cs typeface="Arial" pitchFamily="34" charset="0"/>
              </a:rPr>
            </a:br>
            <a:r>
              <a:rPr lang="en-US" sz="2100" dirty="0" smtClean="0">
                <a:solidFill>
                  <a:schemeClr val="tx2"/>
                </a:solidFill>
                <a:latin typeface="Calibri" panose="020F0502020204030204" pitchFamily="34" charset="0"/>
              </a:rPr>
              <a:t/>
            </a:r>
            <a:br>
              <a:rPr lang="en-US" sz="2100" dirty="0" smtClean="0">
                <a:solidFill>
                  <a:schemeClr val="tx2"/>
                </a:solidFill>
                <a:latin typeface="Calibri" panose="020F0502020204030204" pitchFamily="34" charset="0"/>
              </a:rPr>
            </a:br>
            <a:endParaRPr lang="en-US" sz="2100" dirty="0" smtClean="0">
              <a:solidFill>
                <a:schemeClr val="tx2"/>
              </a:solidFill>
              <a:latin typeface="Calibri" panose="020F0502020204030204" pitchFamily="34" charset="0"/>
            </a:endParaRPr>
          </a:p>
        </p:txBody>
      </p:sp>
      <p:cxnSp>
        <p:nvCxnSpPr>
          <p:cNvPr id="8" name="Straight Connector 7"/>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7" name="Picture 6"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59832" y="188640"/>
            <a:ext cx="4968552" cy="431529"/>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smtClean="0"/>
              <a:t>Incident management </a:t>
            </a:r>
            <a:endParaRPr lang="en-GB"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10</a:t>
            </a:fld>
            <a:endParaRPr lang="en-US" sz="1400" dirty="0">
              <a:solidFill>
                <a:schemeClr val="tx1"/>
              </a:solidFill>
              <a:latin typeface="Arial" charset="0"/>
            </a:endParaRPr>
          </a:p>
        </p:txBody>
      </p:sp>
      <p:graphicFrame>
        <p:nvGraphicFramePr>
          <p:cNvPr id="11" name="Chart 10"/>
          <p:cNvGraphicFramePr/>
          <p:nvPr>
            <p:extLst/>
          </p:nvPr>
        </p:nvGraphicFramePr>
        <p:xfrm>
          <a:off x="4510064" y="360388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p:cNvGraphicFramePr>
            <a:graphicFrameLocks noGrp="1"/>
          </p:cNvGraphicFramePr>
          <p:nvPr>
            <p:extLst/>
          </p:nvPr>
        </p:nvGraphicFramePr>
        <p:xfrm>
          <a:off x="342301" y="1330661"/>
          <a:ext cx="4445722" cy="4546445"/>
        </p:xfrm>
        <a:graphic>
          <a:graphicData uri="http://schemas.openxmlformats.org/drawingml/2006/table">
            <a:tbl>
              <a:tblPr firstRow="1" firstCol="1" bandRow="1"/>
              <a:tblGrid>
                <a:gridCol w="1502148">
                  <a:extLst>
                    <a:ext uri="{9D8B030D-6E8A-4147-A177-3AD203B41FA5}">
                      <a16:colId xmlns:a16="http://schemas.microsoft.com/office/drawing/2014/main" xmlns="" val="20000"/>
                    </a:ext>
                  </a:extLst>
                </a:gridCol>
                <a:gridCol w="607624">
                  <a:extLst>
                    <a:ext uri="{9D8B030D-6E8A-4147-A177-3AD203B41FA5}">
                      <a16:colId xmlns:a16="http://schemas.microsoft.com/office/drawing/2014/main" xmlns="" val="20001"/>
                    </a:ext>
                  </a:extLst>
                </a:gridCol>
                <a:gridCol w="1502148">
                  <a:extLst>
                    <a:ext uri="{9D8B030D-6E8A-4147-A177-3AD203B41FA5}">
                      <a16:colId xmlns:a16="http://schemas.microsoft.com/office/drawing/2014/main" xmlns="" val="20002"/>
                    </a:ext>
                  </a:extLst>
                </a:gridCol>
                <a:gridCol w="833802">
                  <a:extLst>
                    <a:ext uri="{9D8B030D-6E8A-4147-A177-3AD203B41FA5}">
                      <a16:colId xmlns:a16="http://schemas.microsoft.com/office/drawing/2014/main" xmlns="" val="20003"/>
                    </a:ext>
                  </a:extLst>
                </a:gridCol>
              </a:tblGrid>
              <a:tr h="91709">
                <a:tc>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Cyber Threat Class</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Count</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Cybercrime Types</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Number Detected</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103900">
                <a:tc rowSpan="5">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Abusive content</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5">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0</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Spam</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Bef>
                          <a:spcPts val="600"/>
                        </a:spcBef>
                        <a:spcAft>
                          <a:spcPts val="60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01"/>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Cyber bullying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Bef>
                          <a:spcPts val="600"/>
                        </a:spcBef>
                        <a:spcAft>
                          <a:spcPts val="60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02"/>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Cyber stalking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Bef>
                          <a:spcPts val="600"/>
                        </a:spcBef>
                        <a:spcAft>
                          <a:spcPts val="60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03"/>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Child pornography</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Bef>
                          <a:spcPts val="600"/>
                        </a:spcBef>
                        <a:spcAft>
                          <a:spcPts val="60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04"/>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Violence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tabLst>
                          <a:tab pos="564515" algn="ctr"/>
                        </a:tabLs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05"/>
                  </a:ext>
                </a:extLst>
              </a:tr>
              <a:tr h="103900">
                <a:tc rowSpan="5">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Malicious code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5">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18</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Virus</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11</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06"/>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Worm</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07"/>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Trojan</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08"/>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Spyware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Bef>
                          <a:spcPts val="600"/>
                        </a:spcBef>
                        <a:spcAft>
                          <a:spcPts val="600"/>
                        </a:spcAft>
                      </a:pPr>
                      <a:r>
                        <a:rPr lang="en-GB" sz="800">
                          <a:effectLst/>
                          <a:latin typeface="Arial" panose="020B0604020202020204" pitchFamily="34" charset="0"/>
                          <a:ea typeface="Times New Roman" panose="02020603050405020304" pitchFamily="18" charset="0"/>
                        </a:rPr>
                        <a:t>7</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09"/>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 Dialler</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Bef>
                          <a:spcPts val="600"/>
                        </a:spcBef>
                        <a:spcAft>
                          <a:spcPts val="60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10"/>
                  </a:ext>
                </a:extLst>
              </a:tr>
              <a:tr h="103900">
                <a:tc rowSpan="6">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Information gathering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rowSpan="6">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18</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Scanning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11"/>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Sniffing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12"/>
                  </a:ext>
                </a:extLst>
              </a:tr>
              <a:tr h="155396">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Social engineering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2</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13"/>
                  </a:ext>
                </a:extLst>
              </a:tr>
              <a:tr h="187239">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Phishing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11</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14"/>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Spoofing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5</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15"/>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Pharming</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16"/>
                  </a:ext>
                </a:extLst>
              </a:tr>
              <a:tr h="103900">
                <a:tc rowSpan="3">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Intrusion attempts</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rowSpan="3">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1</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Exploitation of known vulnerabilities</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17"/>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Login attempts</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1</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18"/>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New attack signature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19"/>
                  </a:ext>
                </a:extLst>
              </a:tr>
              <a:tr h="103900">
                <a:tc rowSpan="3">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Intrusions</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3">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0</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Privileged account compromise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20"/>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Unprivileged account compromise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21"/>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Application comprise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22"/>
                  </a:ext>
                </a:extLst>
              </a:tr>
              <a:tr h="188089">
                <a:tc rowSpan="3">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Availability</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rowSpan="3">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94</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Denial of Service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94</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23"/>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Distributed denial of service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24"/>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Sabotage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25"/>
                  </a:ext>
                </a:extLst>
              </a:tr>
              <a:tr h="103900">
                <a:tc rowSpan="2">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Information security</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2">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0</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Unauthorised access to information</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26"/>
                  </a:ext>
                </a:extLst>
              </a:tr>
              <a:tr h="281921">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Unauthorised modification of information</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27"/>
                  </a:ext>
                </a:extLst>
              </a:tr>
              <a:tr h="103900">
                <a:tc rowSpan="3">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Fraud</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3">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0</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Unauthorised use of resources</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28"/>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Copyright</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29"/>
                  </a:ext>
                </a:extLst>
              </a:tr>
              <a:tr h="103900">
                <a:tc vMerge="1">
                  <a:txBody>
                    <a:bodyPr/>
                    <a:lstStyle/>
                    <a:p>
                      <a:endParaRPr lang="en-ZA"/>
                    </a:p>
                  </a:txBody>
                  <a:tcPr/>
                </a:tc>
                <a:tc vMerge="1">
                  <a:txBody>
                    <a:bodyPr/>
                    <a:lstStyle/>
                    <a:p>
                      <a:endParaRPr lang="en-ZA"/>
                    </a:p>
                  </a:txBody>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Masquerade</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extLst>
                  <a:ext uri="{0D108BD9-81ED-4DB2-BD59-A6C34878D82A}">
                    <a16:rowId xmlns:a16="http://schemas.microsoft.com/office/drawing/2014/main" xmlns="" val="10030"/>
                  </a:ext>
                </a:extLst>
              </a:tr>
              <a:tr h="103900">
                <a:tc>
                  <a:txBody>
                    <a:bodyPr/>
                    <a:lstStyle/>
                    <a:p>
                      <a:pPr algn="ctr">
                        <a:spcBef>
                          <a:spcPts val="300"/>
                        </a:spcBef>
                        <a:spcAft>
                          <a:spcPts val="300"/>
                        </a:spcAft>
                      </a:pPr>
                      <a:r>
                        <a:rPr lang="en-GB" sz="700" b="1">
                          <a:solidFill>
                            <a:srgbClr val="FFFFFF"/>
                          </a:solidFill>
                          <a:effectLst/>
                          <a:latin typeface="Arial" panose="020B0604020202020204" pitchFamily="34" charset="0"/>
                          <a:ea typeface="Times New Roman" panose="02020603050405020304" pitchFamily="18" charset="0"/>
                        </a:rPr>
                        <a:t>Vulnerability</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algn="just">
                        <a:spcBef>
                          <a:spcPts val="300"/>
                        </a:spcBef>
                        <a:spcAft>
                          <a:spcPts val="300"/>
                        </a:spcAft>
                      </a:pPr>
                      <a:r>
                        <a:rPr lang="en-GB" sz="700" b="1">
                          <a:effectLst/>
                          <a:latin typeface="Arial" panose="020B0604020202020204" pitchFamily="34" charset="0"/>
                          <a:ea typeface="Times New Roman" panose="02020603050405020304" pitchFamily="18" charset="0"/>
                        </a:rPr>
                        <a:t>0</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spcBef>
                          <a:spcPts val="300"/>
                        </a:spcBef>
                        <a:spcAft>
                          <a:spcPts val="300"/>
                        </a:spcAft>
                      </a:pPr>
                      <a:r>
                        <a:rPr lang="en-GB" sz="700" b="0">
                          <a:effectLst/>
                          <a:latin typeface="Arial" panose="020B0604020202020204" pitchFamily="34" charset="0"/>
                          <a:ea typeface="Times New Roman" panose="02020603050405020304" pitchFamily="18" charset="0"/>
                        </a:rPr>
                        <a:t>Potential for exploitation</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0</a:t>
                      </a:r>
                      <a:endParaRPr lang="en-ZA" sz="800">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31"/>
                  </a:ext>
                </a:extLst>
              </a:tr>
              <a:tr h="116887">
                <a:tc>
                  <a:txBody>
                    <a:bodyPr/>
                    <a:lstStyle/>
                    <a:p>
                      <a:pPr algn="ctr">
                        <a:spcBef>
                          <a:spcPts val="300"/>
                        </a:spcBef>
                        <a:spcAft>
                          <a:spcPts val="300"/>
                        </a:spcAft>
                      </a:pPr>
                      <a:r>
                        <a:rPr lang="en-GB" sz="900" b="1">
                          <a:solidFill>
                            <a:srgbClr val="FFFFFF"/>
                          </a:solidFill>
                          <a:effectLst/>
                          <a:latin typeface="Arial" panose="020B0604020202020204" pitchFamily="34" charset="0"/>
                          <a:ea typeface="Times New Roman" panose="02020603050405020304" pitchFamily="18" charset="0"/>
                        </a:rPr>
                        <a:t>TOTAL</a:t>
                      </a:r>
                      <a:endParaRPr lang="en-ZA" sz="700" b="1">
                        <a:effectLst/>
                        <a:latin typeface="Arial" panose="020B0604020202020204" pitchFamily="34" charset="0"/>
                        <a:ea typeface="Times New Roman" panose="02020603050405020304" pitchFamily="18" charset="0"/>
                      </a:endParaRPr>
                    </a:p>
                  </a:txBody>
                  <a:tcPr marL="53808" marR="5380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just">
                        <a:spcBef>
                          <a:spcPts val="300"/>
                        </a:spcBef>
                        <a:spcAft>
                          <a:spcPts val="300"/>
                        </a:spcAft>
                      </a:pPr>
                      <a:r>
                        <a:rPr lang="en-GB" sz="900" b="1">
                          <a:effectLst/>
                          <a:latin typeface="Arial" panose="020B0604020202020204" pitchFamily="34" charset="0"/>
                          <a:ea typeface="Times New Roman" panose="02020603050405020304" pitchFamily="18" charset="0"/>
                        </a:rPr>
                        <a:t>131</a:t>
                      </a:r>
                      <a:endParaRPr lang="en-ZA" sz="700" b="1">
                        <a:effectLst/>
                        <a:latin typeface="Arial" panose="020B0604020202020204" pitchFamily="34" charset="0"/>
                        <a:ea typeface="Times New Roman" panose="02020603050405020304" pitchFamily="18" charset="0"/>
                      </a:endParaRPr>
                    </a:p>
                  </a:txBody>
                  <a:tcPr marL="53808" marR="5380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algn="just">
                        <a:spcAft>
                          <a:spcPts val="0"/>
                        </a:spcAft>
                      </a:pPr>
                      <a:r>
                        <a:rPr lang="en-ZA" sz="800" dirty="0">
                          <a:effectLst/>
                          <a:latin typeface="Arial" panose="020B0604020202020204" pitchFamily="34" charset="0"/>
                          <a:ea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hMerge="1">
                  <a:txBody>
                    <a:bodyPr/>
                    <a:lstStyle/>
                    <a:p>
                      <a:endParaRPr lang="en-ZA"/>
                    </a:p>
                  </a:txBody>
                  <a:tcPr/>
                </a:tc>
                <a:extLst>
                  <a:ext uri="{0D108BD9-81ED-4DB2-BD59-A6C34878D82A}">
                    <a16:rowId xmlns:a16="http://schemas.microsoft.com/office/drawing/2014/main" xmlns="" val="10032"/>
                  </a:ext>
                </a:extLst>
              </a:tr>
            </a:tbl>
          </a:graphicData>
        </a:graphic>
      </p:graphicFrame>
      <p:sp>
        <p:nvSpPr>
          <p:cNvPr id="13" name="Text Box 2"/>
          <p:cNvSpPr txBox="1">
            <a:spLocks noChangeArrowheads="1"/>
          </p:cNvSpPr>
          <p:nvPr/>
        </p:nvSpPr>
        <p:spPr bwMode="auto">
          <a:xfrm>
            <a:off x="4355976" y="1330661"/>
            <a:ext cx="4968552" cy="646973"/>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pPr>
              <a:spcBef>
                <a:spcPts val="0"/>
              </a:spcBef>
            </a:pPr>
            <a:r>
              <a:rPr lang="en-ZA" sz="1800" dirty="0" smtClean="0"/>
              <a:t>Monthly Incident management</a:t>
            </a:r>
          </a:p>
          <a:p>
            <a:pPr>
              <a:spcBef>
                <a:spcPts val="0"/>
              </a:spcBef>
            </a:pPr>
            <a:r>
              <a:rPr lang="en-ZA" sz="1800" dirty="0" smtClean="0"/>
              <a:t>February 2018 </a:t>
            </a:r>
            <a:endParaRPr lang="en-GB" sz="1800" dirty="0"/>
          </a:p>
        </p:txBody>
      </p:sp>
    </p:spTree>
    <p:extLst>
      <p:ext uri="{BB962C8B-B14F-4D97-AF65-F5344CB8AC3E}">
        <p14:creationId xmlns:p14="http://schemas.microsoft.com/office/powerpoint/2010/main" xmlns="" val="356558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59832" y="188640"/>
            <a:ext cx="4968552" cy="431529"/>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smtClean="0"/>
              <a:t>Incident management </a:t>
            </a:r>
            <a:endParaRPr lang="en-GB"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11</a:t>
            </a:fld>
            <a:endParaRPr lang="en-US" sz="1400" dirty="0">
              <a:solidFill>
                <a:schemeClr val="tx1"/>
              </a:solidFill>
              <a:latin typeface="Arial" charset="0"/>
            </a:endParaRPr>
          </a:p>
        </p:txBody>
      </p:sp>
      <p:graphicFrame>
        <p:nvGraphicFramePr>
          <p:cNvPr id="13" name="Chart 12"/>
          <p:cNvGraphicFramePr/>
          <p:nvPr>
            <p:extLst/>
          </p:nvPr>
        </p:nvGraphicFramePr>
        <p:xfrm>
          <a:off x="-32120" y="1239506"/>
          <a:ext cx="5040560" cy="320177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Box 2"/>
          <p:cNvSpPr txBox="1">
            <a:spLocks noChangeArrowheads="1"/>
          </p:cNvSpPr>
          <p:nvPr/>
        </p:nvSpPr>
        <p:spPr bwMode="auto">
          <a:xfrm>
            <a:off x="4355976" y="1330661"/>
            <a:ext cx="4968552" cy="646973"/>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pPr>
              <a:spcBef>
                <a:spcPts val="0"/>
              </a:spcBef>
            </a:pPr>
            <a:r>
              <a:rPr lang="en-ZA" sz="1800" dirty="0" smtClean="0"/>
              <a:t>Quarterly Incident management</a:t>
            </a:r>
          </a:p>
          <a:p>
            <a:pPr>
              <a:spcBef>
                <a:spcPts val="0"/>
              </a:spcBef>
            </a:pPr>
            <a:r>
              <a:rPr lang="en-ZA" sz="1800" dirty="0" smtClean="0"/>
              <a:t>July-September 2017 </a:t>
            </a:r>
            <a:endParaRPr lang="en-GB" sz="1800" dirty="0"/>
          </a:p>
        </p:txBody>
      </p:sp>
      <p:graphicFrame>
        <p:nvGraphicFramePr>
          <p:cNvPr id="15" name="Chart 14"/>
          <p:cNvGraphicFramePr/>
          <p:nvPr>
            <p:extLst/>
          </p:nvPr>
        </p:nvGraphicFramePr>
        <p:xfrm>
          <a:off x="5331197" y="2364843"/>
          <a:ext cx="3451547" cy="41528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70594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59832" y="188640"/>
            <a:ext cx="4968552"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smtClean="0"/>
              <a:t>Incident management: 2016/2017 Annual Stats </a:t>
            </a:r>
            <a:endParaRPr lang="en-GB"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12</a:t>
            </a:fld>
            <a:endParaRPr lang="en-US" sz="1400" dirty="0">
              <a:solidFill>
                <a:schemeClr val="tx1"/>
              </a:solidFill>
              <a:latin typeface="Arial" charset="0"/>
            </a:endParaRPr>
          </a:p>
        </p:txBody>
      </p:sp>
      <p:graphicFrame>
        <p:nvGraphicFramePr>
          <p:cNvPr id="3" name="Table 2"/>
          <p:cNvGraphicFramePr>
            <a:graphicFrameLocks noGrp="1"/>
          </p:cNvGraphicFramePr>
          <p:nvPr/>
        </p:nvGraphicFramePr>
        <p:xfrm>
          <a:off x="471488" y="2399728"/>
          <a:ext cx="8201023" cy="2932748"/>
        </p:xfrm>
        <a:graphic>
          <a:graphicData uri="http://schemas.openxmlformats.org/drawingml/2006/table">
            <a:tbl>
              <a:tblPr firstRow="1" firstCol="1" bandRow="1">
                <a:tableStyleId>{5C22544A-7EE6-4342-B048-85BDC9FD1C3A}</a:tableStyleId>
              </a:tblPr>
              <a:tblGrid>
                <a:gridCol w="999661">
                  <a:extLst>
                    <a:ext uri="{9D8B030D-6E8A-4147-A177-3AD203B41FA5}">
                      <a16:colId xmlns:a16="http://schemas.microsoft.com/office/drawing/2014/main" xmlns="" val="20000"/>
                    </a:ext>
                  </a:extLst>
                </a:gridCol>
                <a:gridCol w="539499">
                  <a:extLst>
                    <a:ext uri="{9D8B030D-6E8A-4147-A177-3AD203B41FA5}">
                      <a16:colId xmlns:a16="http://schemas.microsoft.com/office/drawing/2014/main" xmlns="" val="20001"/>
                    </a:ext>
                  </a:extLst>
                </a:gridCol>
                <a:gridCol w="540134">
                  <a:extLst>
                    <a:ext uri="{9D8B030D-6E8A-4147-A177-3AD203B41FA5}">
                      <a16:colId xmlns:a16="http://schemas.microsoft.com/office/drawing/2014/main" xmlns="" val="20002"/>
                    </a:ext>
                  </a:extLst>
                </a:gridCol>
                <a:gridCol w="539499">
                  <a:extLst>
                    <a:ext uri="{9D8B030D-6E8A-4147-A177-3AD203B41FA5}">
                      <a16:colId xmlns:a16="http://schemas.microsoft.com/office/drawing/2014/main" xmlns="" val="20003"/>
                    </a:ext>
                  </a:extLst>
                </a:gridCol>
                <a:gridCol w="540134">
                  <a:extLst>
                    <a:ext uri="{9D8B030D-6E8A-4147-A177-3AD203B41FA5}">
                      <a16:colId xmlns:a16="http://schemas.microsoft.com/office/drawing/2014/main" xmlns="" val="20004"/>
                    </a:ext>
                  </a:extLst>
                </a:gridCol>
                <a:gridCol w="539499">
                  <a:extLst>
                    <a:ext uri="{9D8B030D-6E8A-4147-A177-3AD203B41FA5}">
                      <a16:colId xmlns:a16="http://schemas.microsoft.com/office/drawing/2014/main" xmlns="" val="20005"/>
                    </a:ext>
                  </a:extLst>
                </a:gridCol>
                <a:gridCol w="540134">
                  <a:extLst>
                    <a:ext uri="{9D8B030D-6E8A-4147-A177-3AD203B41FA5}">
                      <a16:colId xmlns:a16="http://schemas.microsoft.com/office/drawing/2014/main" xmlns="" val="20006"/>
                    </a:ext>
                  </a:extLst>
                </a:gridCol>
                <a:gridCol w="539499">
                  <a:extLst>
                    <a:ext uri="{9D8B030D-6E8A-4147-A177-3AD203B41FA5}">
                      <a16:colId xmlns:a16="http://schemas.microsoft.com/office/drawing/2014/main" xmlns="" val="20007"/>
                    </a:ext>
                  </a:extLst>
                </a:gridCol>
                <a:gridCol w="540134">
                  <a:extLst>
                    <a:ext uri="{9D8B030D-6E8A-4147-A177-3AD203B41FA5}">
                      <a16:colId xmlns:a16="http://schemas.microsoft.com/office/drawing/2014/main" xmlns="" val="20008"/>
                    </a:ext>
                  </a:extLst>
                </a:gridCol>
                <a:gridCol w="539499">
                  <a:extLst>
                    <a:ext uri="{9D8B030D-6E8A-4147-A177-3AD203B41FA5}">
                      <a16:colId xmlns:a16="http://schemas.microsoft.com/office/drawing/2014/main" xmlns="" val="20009"/>
                    </a:ext>
                  </a:extLst>
                </a:gridCol>
                <a:gridCol w="540134">
                  <a:extLst>
                    <a:ext uri="{9D8B030D-6E8A-4147-A177-3AD203B41FA5}">
                      <a16:colId xmlns:a16="http://schemas.microsoft.com/office/drawing/2014/main" xmlns="" val="20010"/>
                    </a:ext>
                  </a:extLst>
                </a:gridCol>
                <a:gridCol w="539499">
                  <a:extLst>
                    <a:ext uri="{9D8B030D-6E8A-4147-A177-3AD203B41FA5}">
                      <a16:colId xmlns:a16="http://schemas.microsoft.com/office/drawing/2014/main" xmlns="" val="20011"/>
                    </a:ext>
                  </a:extLst>
                </a:gridCol>
                <a:gridCol w="540134">
                  <a:extLst>
                    <a:ext uri="{9D8B030D-6E8A-4147-A177-3AD203B41FA5}">
                      <a16:colId xmlns:a16="http://schemas.microsoft.com/office/drawing/2014/main" xmlns="" val="20012"/>
                    </a:ext>
                  </a:extLst>
                </a:gridCol>
                <a:gridCol w="723564">
                  <a:extLst>
                    <a:ext uri="{9D8B030D-6E8A-4147-A177-3AD203B41FA5}">
                      <a16:colId xmlns:a16="http://schemas.microsoft.com/office/drawing/2014/main" xmlns="" val="20013"/>
                    </a:ext>
                  </a:extLst>
                </a:gridCol>
              </a:tblGrid>
              <a:tr h="182880">
                <a:tc>
                  <a:txBody>
                    <a:bodyPr/>
                    <a:lstStyle/>
                    <a:p>
                      <a:pPr algn="l">
                        <a:lnSpc>
                          <a:spcPct val="107000"/>
                        </a:lnSpc>
                        <a:spcBef>
                          <a:spcPts val="300"/>
                        </a:spcBef>
                        <a:spcAft>
                          <a:spcPts val="300"/>
                        </a:spcAft>
                      </a:pPr>
                      <a:r>
                        <a:rPr lang="en-GB" sz="900" dirty="0">
                          <a:effectLst/>
                        </a:rPr>
                        <a:t> </a:t>
                      </a:r>
                      <a:endParaRPr lang="en-ZA" sz="900" b="1"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Apr-16</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May-16</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Jun-16</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Jul-16</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Aug-16</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dirty="0">
                          <a:effectLst/>
                        </a:rPr>
                        <a:t>Sep-16</a:t>
                      </a:r>
                      <a:endParaRPr lang="en-ZA" sz="900" b="1" dirty="0">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Oct-16</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Nov-16</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Dec-16</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Jan-17</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Feb-17</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Mar-17</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07000"/>
                        </a:lnSpc>
                        <a:spcBef>
                          <a:spcPts val="300"/>
                        </a:spcBef>
                        <a:spcAft>
                          <a:spcPts val="300"/>
                        </a:spcAft>
                      </a:pPr>
                      <a:r>
                        <a:rPr lang="en-GB" sz="900">
                          <a:effectLst/>
                        </a:rPr>
                        <a:t>Total per Incident Type</a:t>
                      </a:r>
                      <a:endParaRPr lang="en-ZA" sz="900" b="1">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0"/>
                  </a:ext>
                </a:extLst>
              </a:tr>
              <a:tr h="182880">
                <a:tc>
                  <a:txBody>
                    <a:bodyPr/>
                    <a:lstStyle/>
                    <a:p>
                      <a:pPr algn="l">
                        <a:lnSpc>
                          <a:spcPct val="107000"/>
                        </a:lnSpc>
                        <a:spcBef>
                          <a:spcPts val="300"/>
                        </a:spcBef>
                        <a:spcAft>
                          <a:spcPts val="300"/>
                        </a:spcAft>
                      </a:pPr>
                      <a:r>
                        <a:rPr lang="en-GB" sz="900">
                          <a:effectLst/>
                        </a:rPr>
                        <a:t>Abusive content</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157</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235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320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155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215</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249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220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242</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154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138</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238</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229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2552</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1"/>
                  </a:ext>
                </a:extLst>
              </a:tr>
              <a:tr h="182880">
                <a:tc>
                  <a:txBody>
                    <a:bodyPr/>
                    <a:lstStyle/>
                    <a:p>
                      <a:pPr algn="l">
                        <a:lnSpc>
                          <a:spcPct val="107000"/>
                        </a:lnSpc>
                        <a:spcBef>
                          <a:spcPts val="300"/>
                        </a:spcBef>
                        <a:spcAft>
                          <a:spcPts val="300"/>
                        </a:spcAft>
                      </a:pPr>
                      <a:r>
                        <a:rPr lang="en-GB" sz="900">
                          <a:effectLst/>
                        </a:rPr>
                        <a:t>Malicious code</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238</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154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446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291</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142</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247</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672</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634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549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591</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554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469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4987</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2"/>
                  </a:ext>
                </a:extLst>
              </a:tr>
              <a:tr h="182880">
                <a:tc>
                  <a:txBody>
                    <a:bodyPr/>
                    <a:lstStyle/>
                    <a:p>
                      <a:pPr algn="l">
                        <a:lnSpc>
                          <a:spcPct val="107000"/>
                        </a:lnSpc>
                        <a:spcBef>
                          <a:spcPts val="300"/>
                        </a:spcBef>
                        <a:spcAft>
                          <a:spcPts val="300"/>
                        </a:spcAft>
                      </a:pPr>
                      <a:r>
                        <a:rPr lang="en-GB" sz="900">
                          <a:effectLst/>
                        </a:rPr>
                        <a:t>Information gathering</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273</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253</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260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225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258</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270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350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469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323</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391</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392</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313</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3777</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3"/>
                  </a:ext>
                </a:extLst>
              </a:tr>
              <a:tr h="182880">
                <a:tc>
                  <a:txBody>
                    <a:bodyPr/>
                    <a:lstStyle/>
                    <a:p>
                      <a:pPr algn="l">
                        <a:lnSpc>
                          <a:spcPct val="107000"/>
                        </a:lnSpc>
                        <a:spcBef>
                          <a:spcPts val="300"/>
                        </a:spcBef>
                        <a:spcAft>
                          <a:spcPts val="300"/>
                        </a:spcAft>
                      </a:pPr>
                      <a:r>
                        <a:rPr lang="en-GB" sz="900">
                          <a:effectLst/>
                        </a:rPr>
                        <a:t>Intrusion attempts</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68</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89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22</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227</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4"/>
                  </a:ext>
                </a:extLst>
              </a:tr>
              <a:tr h="182880">
                <a:tc>
                  <a:txBody>
                    <a:bodyPr/>
                    <a:lstStyle/>
                    <a:p>
                      <a:pPr algn="l">
                        <a:lnSpc>
                          <a:spcPct val="107000"/>
                        </a:lnSpc>
                        <a:spcBef>
                          <a:spcPts val="300"/>
                        </a:spcBef>
                        <a:spcAft>
                          <a:spcPts val="300"/>
                        </a:spcAft>
                      </a:pPr>
                      <a:r>
                        <a:rPr lang="en-GB" sz="900">
                          <a:effectLst/>
                        </a:rPr>
                        <a:t>Intrusions</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97</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25</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36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242</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5"/>
                  </a:ext>
                </a:extLst>
              </a:tr>
              <a:tr h="182880">
                <a:tc>
                  <a:txBody>
                    <a:bodyPr/>
                    <a:lstStyle/>
                    <a:p>
                      <a:pPr algn="l">
                        <a:lnSpc>
                          <a:spcPct val="107000"/>
                        </a:lnSpc>
                        <a:spcBef>
                          <a:spcPts val="300"/>
                        </a:spcBef>
                        <a:spcAft>
                          <a:spcPts val="300"/>
                        </a:spcAft>
                      </a:pPr>
                      <a:r>
                        <a:rPr lang="en-GB" sz="900">
                          <a:effectLst/>
                        </a:rPr>
                        <a:t>Availability</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110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376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358</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256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180</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496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592</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300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323</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196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139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1513</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4839</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6"/>
                  </a:ext>
                </a:extLst>
              </a:tr>
              <a:tr h="182880">
                <a:tc>
                  <a:txBody>
                    <a:bodyPr/>
                    <a:lstStyle/>
                    <a:p>
                      <a:pPr algn="l">
                        <a:lnSpc>
                          <a:spcPct val="107000"/>
                        </a:lnSpc>
                        <a:spcBef>
                          <a:spcPts val="300"/>
                        </a:spcBef>
                        <a:spcAft>
                          <a:spcPts val="300"/>
                        </a:spcAft>
                      </a:pPr>
                      <a:r>
                        <a:rPr lang="en-GB" sz="900">
                          <a:effectLst/>
                        </a:rPr>
                        <a:t>Information security</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58</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65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45</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32</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528</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799</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7"/>
                  </a:ext>
                </a:extLst>
              </a:tr>
              <a:tr h="182880">
                <a:tc>
                  <a:txBody>
                    <a:bodyPr/>
                    <a:lstStyle/>
                    <a:p>
                      <a:pPr algn="l">
                        <a:lnSpc>
                          <a:spcPct val="107000"/>
                        </a:lnSpc>
                        <a:spcBef>
                          <a:spcPts val="300"/>
                        </a:spcBef>
                        <a:spcAft>
                          <a:spcPts val="300"/>
                        </a:spcAft>
                      </a:pPr>
                      <a:r>
                        <a:rPr lang="en-GB" sz="900">
                          <a:effectLst/>
                        </a:rPr>
                        <a:t>Fraud</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67</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209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96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32</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43</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27</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51</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703</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8"/>
                  </a:ext>
                </a:extLst>
              </a:tr>
              <a:tr h="182880">
                <a:tc>
                  <a:txBody>
                    <a:bodyPr/>
                    <a:lstStyle/>
                    <a:p>
                      <a:pPr algn="l">
                        <a:lnSpc>
                          <a:spcPct val="107000"/>
                        </a:lnSpc>
                        <a:spcBef>
                          <a:spcPts val="300"/>
                        </a:spcBef>
                        <a:spcAft>
                          <a:spcPts val="300"/>
                        </a:spcAft>
                      </a:pPr>
                      <a:r>
                        <a:rPr lang="en-GB" sz="900">
                          <a:effectLst/>
                        </a:rPr>
                        <a:t>Vulnerability</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250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356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365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327</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322</a:t>
                      </a:r>
                      <a:endParaRPr lang="en-ZA" sz="900">
                        <a:effectLst/>
                        <a:latin typeface="Arial" panose="020B0604020202020204" pitchFamily="34" charset="0"/>
                        <a:ea typeface="Times New Roman" panose="02020603050405020304" pitchFamily="18" charset="0"/>
                      </a:endParaRPr>
                    </a:p>
                  </a:txBody>
                  <a:tcPr marL="68580" marR="68580" marT="0" marB="0" anchor="ctr"/>
                </a:tc>
                <a:tc>
                  <a:txBody>
                    <a:bodyPr/>
                    <a:lstStyle/>
                    <a:p>
                      <a:pPr>
                        <a:lnSpc>
                          <a:spcPct val="107000"/>
                        </a:lnSpc>
                        <a:spcBef>
                          <a:spcPts val="300"/>
                        </a:spcBef>
                        <a:spcAft>
                          <a:spcPts val="300"/>
                        </a:spcAft>
                      </a:pPr>
                      <a:r>
                        <a:rPr lang="en-GB" sz="900">
                          <a:effectLst/>
                        </a:rPr>
                        <a:t>379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395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661</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265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296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225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439</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4280</a:t>
                      </a:r>
                      <a:endParaRPr lang="en-ZA" sz="9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09"/>
                  </a:ext>
                </a:extLst>
              </a:tr>
              <a:tr h="182880">
                <a:tc>
                  <a:txBody>
                    <a:bodyPr/>
                    <a:lstStyle/>
                    <a:p>
                      <a:pPr algn="l">
                        <a:lnSpc>
                          <a:spcPct val="107000"/>
                        </a:lnSpc>
                        <a:spcBef>
                          <a:spcPts val="300"/>
                        </a:spcBef>
                        <a:spcAft>
                          <a:spcPts val="300"/>
                        </a:spcAft>
                      </a:pPr>
                      <a:r>
                        <a:rPr lang="en-GB" sz="900">
                          <a:effectLst/>
                        </a:rPr>
                        <a:t> Total per Month</a:t>
                      </a:r>
                      <a:endParaRPr lang="en-ZA" sz="900" b="1">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1137</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1664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2167</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1425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1222</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1774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2256</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2878</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1644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1645</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1600</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a:effectLst/>
                        </a:rPr>
                        <a:t>2994</a:t>
                      </a:r>
                      <a:endParaRPr lang="en-ZA" sz="900">
                        <a:effectLst/>
                        <a:latin typeface="Arial" panose="020B0604020202020204" pitchFamily="34" charset="0"/>
                        <a:ea typeface="Times New Roman" panose="02020603050405020304" pitchFamily="18" charset="0"/>
                      </a:endParaRPr>
                    </a:p>
                  </a:txBody>
                  <a:tcPr marL="68580" marR="68580" marT="0" marB="0" anchor="b"/>
                </a:tc>
                <a:tc>
                  <a:txBody>
                    <a:bodyPr/>
                    <a:lstStyle/>
                    <a:p>
                      <a:pPr>
                        <a:lnSpc>
                          <a:spcPct val="107000"/>
                        </a:lnSpc>
                        <a:spcBef>
                          <a:spcPts val="300"/>
                        </a:spcBef>
                        <a:spcAft>
                          <a:spcPts val="300"/>
                        </a:spcAft>
                      </a:pPr>
                      <a:r>
                        <a:rPr lang="en-GB" sz="900" dirty="0">
                          <a:effectLst/>
                        </a:rPr>
                        <a:t>22406</a:t>
                      </a:r>
                      <a:endParaRPr lang="en-ZA" sz="9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0010"/>
                  </a:ext>
                </a:extLst>
              </a:tr>
            </a:tbl>
          </a:graphicData>
        </a:graphic>
      </p:graphicFrame>
      <p:sp>
        <p:nvSpPr>
          <p:cNvPr id="13" name="Text Box 2"/>
          <p:cNvSpPr txBox="1">
            <a:spLocks noChangeArrowheads="1"/>
          </p:cNvSpPr>
          <p:nvPr/>
        </p:nvSpPr>
        <p:spPr bwMode="auto">
          <a:xfrm>
            <a:off x="611560" y="1330661"/>
            <a:ext cx="8712968" cy="36997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pPr>
              <a:spcBef>
                <a:spcPts val="0"/>
              </a:spcBef>
            </a:pPr>
            <a:r>
              <a:rPr lang="en-ZA" sz="1800" dirty="0" smtClean="0"/>
              <a:t>Annual Incident management </a:t>
            </a:r>
            <a:endParaRPr lang="en-GB" sz="1800" dirty="0"/>
          </a:p>
        </p:txBody>
      </p:sp>
    </p:spTree>
    <p:extLst>
      <p:ext uri="{BB962C8B-B14F-4D97-AF65-F5344CB8AC3E}">
        <p14:creationId xmlns:p14="http://schemas.microsoft.com/office/powerpoint/2010/main" xmlns="" val="3874257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59832" y="188640"/>
            <a:ext cx="4968552"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smtClean="0"/>
              <a:t>Incident management: 2016/2017 Annual Stats </a:t>
            </a:r>
            <a:endParaRPr lang="en-GB"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13</a:t>
            </a:fld>
            <a:endParaRPr lang="en-US" sz="1400" dirty="0">
              <a:solidFill>
                <a:schemeClr val="tx1"/>
              </a:solidFill>
              <a:latin typeface="Arial" charset="0"/>
            </a:endParaRPr>
          </a:p>
        </p:txBody>
      </p:sp>
      <p:graphicFrame>
        <p:nvGraphicFramePr>
          <p:cNvPr id="11" name="Chart 10"/>
          <p:cNvGraphicFramePr/>
          <p:nvPr>
            <p:extLst/>
          </p:nvPr>
        </p:nvGraphicFramePr>
        <p:xfrm>
          <a:off x="179512" y="1242261"/>
          <a:ext cx="8286750" cy="528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083940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roved-logo.jpg"/>
          <p:cNvPicPr>
            <a:picLocks noChangeAspect="1"/>
          </p:cNvPicPr>
          <p:nvPr/>
        </p:nvPicPr>
        <p:blipFill>
          <a:blip r:embed="rId3" cstate="print"/>
          <a:stretch>
            <a:fillRect/>
          </a:stretch>
        </p:blipFill>
        <p:spPr>
          <a:xfrm>
            <a:off x="5904656"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prstClr val="white"/>
                </a:solidFill>
                <a:latin typeface="Arial" charset="0"/>
                <a:cs typeface="Arial" charset="0"/>
              </a:rPr>
              <a:t>Making South Africa a Global Leader in Harnessing ICTs for Socio-economic Development</a:t>
            </a:r>
            <a:endParaRPr lang="en-US" sz="1200">
              <a:solidFill>
                <a:prstClr val="white"/>
              </a:solidFill>
              <a:latin typeface="Arial" charset="0"/>
              <a:cs typeface="Arial"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prstClr val="black"/>
                </a:solidFill>
                <a:latin typeface="Arial" charset="0"/>
              </a:rPr>
              <a:pPr/>
              <a:t>14</a:t>
            </a:fld>
            <a:endParaRPr lang="en-US" sz="1400" dirty="0">
              <a:solidFill>
                <a:prstClr val="black"/>
              </a:solidFill>
              <a:latin typeface="Arial"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692696"/>
            <a:ext cx="3726668" cy="4009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xmlns="" val="1059845721"/>
              </p:ext>
            </p:extLst>
          </p:nvPr>
        </p:nvGraphicFramePr>
        <p:xfrm>
          <a:off x="3779912" y="1175340"/>
          <a:ext cx="4896544" cy="3271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4499992" y="2454374"/>
            <a:ext cx="652743" cy="646331"/>
          </a:xfrm>
          <a:prstGeom prst="rect">
            <a:avLst/>
          </a:prstGeom>
          <a:noFill/>
        </p:spPr>
        <p:txBody>
          <a:bodyPr wrap="none" rtlCol="0">
            <a:spAutoFit/>
          </a:bodyPr>
          <a:lstStyle/>
          <a:p>
            <a:r>
              <a:rPr lang="en-ZA" sz="3600" b="0" dirty="0" smtClean="0">
                <a:solidFill>
                  <a:prstClr val="black"/>
                </a:solidFill>
                <a:latin typeface="Calibri" charset="0"/>
                <a:ea typeface="Calibri" charset="0"/>
                <a:cs typeface="Calibri" charset="0"/>
              </a:rPr>
              <a:t>03</a:t>
            </a:r>
            <a:endParaRPr lang="en-GB" sz="3600" b="0" dirty="0">
              <a:solidFill>
                <a:prstClr val="black"/>
              </a:solidFill>
              <a:latin typeface="Calibri" charset="0"/>
              <a:ea typeface="Calibri" charset="0"/>
              <a:cs typeface="Calibri" charset="0"/>
            </a:endParaRPr>
          </a:p>
        </p:txBody>
      </p:sp>
      <p:grpSp>
        <p:nvGrpSpPr>
          <p:cNvPr id="3" name="Group 2"/>
          <p:cNvGrpSpPr/>
          <p:nvPr/>
        </p:nvGrpSpPr>
        <p:grpSpPr>
          <a:xfrm>
            <a:off x="36705" y="5692349"/>
            <a:ext cx="8926574" cy="842459"/>
            <a:chOff x="36705" y="5782092"/>
            <a:chExt cx="8926574" cy="842459"/>
          </a:xfrm>
        </p:grpSpPr>
        <p:sp>
          <p:nvSpPr>
            <p:cNvPr id="13" name="Freeform 12"/>
            <p:cNvSpPr/>
            <p:nvPr/>
          </p:nvSpPr>
          <p:spPr>
            <a:xfrm>
              <a:off x="36705" y="5992625"/>
              <a:ext cx="8926574" cy="631926"/>
            </a:xfrm>
            <a:custGeom>
              <a:avLst/>
              <a:gdLst>
                <a:gd name="connsiteX0" fmla="*/ 0 w 6096000"/>
                <a:gd name="connsiteY0" fmla="*/ 0 h 551250"/>
                <a:gd name="connsiteX1" fmla="*/ 6096000 w 6096000"/>
                <a:gd name="connsiteY1" fmla="*/ 0 h 551250"/>
                <a:gd name="connsiteX2" fmla="*/ 6096000 w 6096000"/>
                <a:gd name="connsiteY2" fmla="*/ 551250 h 551250"/>
                <a:gd name="connsiteX3" fmla="*/ 0 w 6096000"/>
                <a:gd name="connsiteY3" fmla="*/ 551250 h 551250"/>
                <a:gd name="connsiteX4" fmla="*/ 0 w 6096000"/>
                <a:gd name="connsiteY4" fmla="*/ 0 h 55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551250">
                  <a:moveTo>
                    <a:pt x="0" y="0"/>
                  </a:moveTo>
                  <a:lnTo>
                    <a:pt x="6096000" y="0"/>
                  </a:lnTo>
                  <a:lnTo>
                    <a:pt x="6096000" y="551250"/>
                  </a:lnTo>
                  <a:lnTo>
                    <a:pt x="0" y="551250"/>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208280" rIns="473117" bIns="71120" numCol="1" spcCol="1270" anchor="t" anchorCtr="0">
              <a:noAutofit/>
            </a:bodyPr>
            <a:lstStyle/>
            <a:p>
              <a:pPr marL="179388" lvl="1" indent="-179388" algn="l" defTabSz="444500">
                <a:lnSpc>
                  <a:spcPct val="90000"/>
                </a:lnSpc>
                <a:spcBef>
                  <a:spcPct val="0"/>
                </a:spcBef>
                <a:spcAft>
                  <a:spcPct val="15000"/>
                </a:spcAft>
                <a:buChar char="••"/>
              </a:pPr>
              <a:r>
                <a:rPr lang="en-US" sz="1600" b="0" kern="1200" dirty="0" smtClean="0">
                  <a:latin typeface="Calibri" charset="0"/>
                  <a:ea typeface="Calibri" charset="0"/>
                  <a:cs typeface="Calibri" charset="0"/>
                </a:rPr>
                <a:t>The Cybersecurity Hub needs to ensure </a:t>
              </a:r>
              <a:r>
                <a:rPr lang="en-ZA" sz="1600" b="0" kern="1200" dirty="0" smtClean="0">
                  <a:latin typeface="Calibri" charset="0"/>
                  <a:ea typeface="Calibri" charset="0"/>
                  <a:cs typeface="Calibri" charset="0"/>
                </a:rPr>
                <a:t>appropriate consultation between the JCPS cluster departments, the private sector and civil society regarding Cybersecurity matters</a:t>
              </a:r>
              <a:endParaRPr lang="en-GB" sz="1600" b="0" kern="1200" dirty="0">
                <a:latin typeface="Calibri" charset="0"/>
                <a:ea typeface="Calibri" charset="0"/>
                <a:cs typeface="Calibri" charset="0"/>
              </a:endParaRPr>
            </a:p>
          </p:txBody>
        </p:sp>
        <p:sp>
          <p:nvSpPr>
            <p:cNvPr id="14" name="Freeform 13"/>
            <p:cNvSpPr/>
            <p:nvPr/>
          </p:nvSpPr>
          <p:spPr>
            <a:xfrm>
              <a:off x="483034" y="5782092"/>
              <a:ext cx="6248602" cy="338403"/>
            </a:xfrm>
            <a:custGeom>
              <a:avLst/>
              <a:gdLst>
                <a:gd name="connsiteX0" fmla="*/ 0 w 4267200"/>
                <a:gd name="connsiteY0" fmla="*/ 49201 h 295200"/>
                <a:gd name="connsiteX1" fmla="*/ 49201 w 4267200"/>
                <a:gd name="connsiteY1" fmla="*/ 0 h 295200"/>
                <a:gd name="connsiteX2" fmla="*/ 4217999 w 4267200"/>
                <a:gd name="connsiteY2" fmla="*/ 0 h 295200"/>
                <a:gd name="connsiteX3" fmla="*/ 4267200 w 4267200"/>
                <a:gd name="connsiteY3" fmla="*/ 49201 h 295200"/>
                <a:gd name="connsiteX4" fmla="*/ 4267200 w 4267200"/>
                <a:gd name="connsiteY4" fmla="*/ 245999 h 295200"/>
                <a:gd name="connsiteX5" fmla="*/ 4217999 w 4267200"/>
                <a:gd name="connsiteY5" fmla="*/ 295200 h 295200"/>
                <a:gd name="connsiteX6" fmla="*/ 49201 w 4267200"/>
                <a:gd name="connsiteY6" fmla="*/ 295200 h 295200"/>
                <a:gd name="connsiteX7" fmla="*/ 0 w 4267200"/>
                <a:gd name="connsiteY7" fmla="*/ 245999 h 295200"/>
                <a:gd name="connsiteX8" fmla="*/ 0 w 426720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95200">
                  <a:moveTo>
                    <a:pt x="0" y="49201"/>
                  </a:moveTo>
                  <a:cubicBezTo>
                    <a:pt x="0" y="22028"/>
                    <a:pt x="22028" y="0"/>
                    <a:pt x="49201" y="0"/>
                  </a:cubicBezTo>
                  <a:lnTo>
                    <a:pt x="4217999" y="0"/>
                  </a:lnTo>
                  <a:cubicBezTo>
                    <a:pt x="4245172" y="0"/>
                    <a:pt x="4267200" y="22028"/>
                    <a:pt x="4267200" y="49201"/>
                  </a:cubicBezTo>
                  <a:lnTo>
                    <a:pt x="4267200" y="245999"/>
                  </a:lnTo>
                  <a:cubicBezTo>
                    <a:pt x="4267200" y="273172"/>
                    <a:pt x="4245172" y="295200"/>
                    <a:pt x="4217999" y="295200"/>
                  </a:cubicBezTo>
                  <a:lnTo>
                    <a:pt x="49201" y="295200"/>
                  </a:lnTo>
                  <a:cubicBezTo>
                    <a:pt x="22028" y="295200"/>
                    <a:pt x="0" y="273172"/>
                    <a:pt x="0" y="245999"/>
                  </a:cubicBezTo>
                  <a:lnTo>
                    <a:pt x="0" y="4920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75700" tIns="14410" rIns="175700" bIns="14410" numCol="1" spcCol="1270" anchor="ctr" anchorCtr="0">
              <a:noAutofit/>
            </a:bodyPr>
            <a:lstStyle/>
            <a:p>
              <a:pPr lvl="0" algn="l" defTabSz="444500">
                <a:lnSpc>
                  <a:spcPct val="90000"/>
                </a:lnSpc>
                <a:spcBef>
                  <a:spcPct val="0"/>
                </a:spcBef>
                <a:spcAft>
                  <a:spcPct val="35000"/>
                </a:spcAft>
              </a:pPr>
              <a:r>
                <a:rPr lang="en-US" sz="1600" b="0" kern="1200" dirty="0" smtClean="0">
                  <a:latin typeface="Calibri" charset="0"/>
                  <a:ea typeface="Calibri" charset="0"/>
                  <a:cs typeface="Calibri" charset="0"/>
                </a:rPr>
                <a:t>Consultation</a:t>
              </a:r>
              <a:endParaRPr lang="en-GB" sz="1600" b="0" kern="1200" dirty="0">
                <a:latin typeface="Calibri" charset="0"/>
                <a:ea typeface="Calibri" charset="0"/>
                <a:cs typeface="Calibri" charset="0"/>
              </a:endParaRPr>
            </a:p>
          </p:txBody>
        </p:sp>
      </p:grpSp>
      <p:grpSp>
        <p:nvGrpSpPr>
          <p:cNvPr id="4" name="Group 3"/>
          <p:cNvGrpSpPr/>
          <p:nvPr/>
        </p:nvGrpSpPr>
        <p:grpSpPr>
          <a:xfrm>
            <a:off x="108713" y="4643672"/>
            <a:ext cx="8926574" cy="945568"/>
            <a:chOff x="109922" y="2187266"/>
            <a:chExt cx="8926574" cy="945568"/>
          </a:xfrm>
        </p:grpSpPr>
        <p:sp>
          <p:nvSpPr>
            <p:cNvPr id="17" name="Freeform 16"/>
            <p:cNvSpPr/>
            <p:nvPr/>
          </p:nvSpPr>
          <p:spPr>
            <a:xfrm>
              <a:off x="109922" y="2356468"/>
              <a:ext cx="8926574" cy="776366"/>
            </a:xfrm>
            <a:custGeom>
              <a:avLst/>
              <a:gdLst>
                <a:gd name="connsiteX0" fmla="*/ 0 w 6096000"/>
                <a:gd name="connsiteY0" fmla="*/ 0 h 677250"/>
                <a:gd name="connsiteX1" fmla="*/ 6096000 w 6096000"/>
                <a:gd name="connsiteY1" fmla="*/ 0 h 677250"/>
                <a:gd name="connsiteX2" fmla="*/ 6096000 w 6096000"/>
                <a:gd name="connsiteY2" fmla="*/ 677250 h 677250"/>
                <a:gd name="connsiteX3" fmla="*/ 0 w 6096000"/>
                <a:gd name="connsiteY3" fmla="*/ 677250 h 677250"/>
                <a:gd name="connsiteX4" fmla="*/ 0 w 6096000"/>
                <a:gd name="connsiteY4" fmla="*/ 0 h 67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77250">
                  <a:moveTo>
                    <a:pt x="0" y="0"/>
                  </a:moveTo>
                  <a:lnTo>
                    <a:pt x="6096000" y="0"/>
                  </a:lnTo>
                  <a:lnTo>
                    <a:pt x="6096000" y="677250"/>
                  </a:lnTo>
                  <a:lnTo>
                    <a:pt x="0" y="677250"/>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208280" rIns="473117" bIns="71120" numCol="1" spcCol="1270" anchor="t" anchorCtr="0">
              <a:noAutofit/>
            </a:bodyPr>
            <a:lstStyle/>
            <a:p>
              <a:pPr marL="179388" lvl="1" indent="-179388" algn="l" defTabSz="444500" rtl="0">
                <a:lnSpc>
                  <a:spcPct val="90000"/>
                </a:lnSpc>
                <a:spcBef>
                  <a:spcPct val="0"/>
                </a:spcBef>
                <a:spcAft>
                  <a:spcPct val="15000"/>
                </a:spcAft>
                <a:buChar char="••"/>
              </a:pPr>
              <a:r>
                <a:rPr lang="en-US" sz="1600" b="0" kern="1200" dirty="0" smtClean="0">
                  <a:latin typeface="Calibri" charset="0"/>
                  <a:ea typeface="Calibri" charset="0"/>
                  <a:cs typeface="Calibri" charset="0"/>
                </a:rPr>
                <a:t>Coordinate general Cybersecurity activities; identifying stakeholders and developing     public-private relationships and collaborating with any sector CSIRTs that may be established</a:t>
              </a:r>
              <a:endParaRPr lang="en-GB" sz="1600" b="0" kern="1200" dirty="0">
                <a:latin typeface="Calibri" charset="0"/>
                <a:ea typeface="Calibri" charset="0"/>
                <a:cs typeface="Calibri" charset="0"/>
              </a:endParaRPr>
            </a:p>
          </p:txBody>
        </p:sp>
        <p:sp>
          <p:nvSpPr>
            <p:cNvPr id="18" name="Freeform 17"/>
            <p:cNvSpPr/>
            <p:nvPr/>
          </p:nvSpPr>
          <p:spPr>
            <a:xfrm>
              <a:off x="556251" y="2187266"/>
              <a:ext cx="6248602" cy="338403"/>
            </a:xfrm>
            <a:custGeom>
              <a:avLst/>
              <a:gdLst>
                <a:gd name="connsiteX0" fmla="*/ 0 w 4267200"/>
                <a:gd name="connsiteY0" fmla="*/ 49201 h 295200"/>
                <a:gd name="connsiteX1" fmla="*/ 49201 w 4267200"/>
                <a:gd name="connsiteY1" fmla="*/ 0 h 295200"/>
                <a:gd name="connsiteX2" fmla="*/ 4217999 w 4267200"/>
                <a:gd name="connsiteY2" fmla="*/ 0 h 295200"/>
                <a:gd name="connsiteX3" fmla="*/ 4267200 w 4267200"/>
                <a:gd name="connsiteY3" fmla="*/ 49201 h 295200"/>
                <a:gd name="connsiteX4" fmla="*/ 4267200 w 4267200"/>
                <a:gd name="connsiteY4" fmla="*/ 245999 h 295200"/>
                <a:gd name="connsiteX5" fmla="*/ 4217999 w 4267200"/>
                <a:gd name="connsiteY5" fmla="*/ 295200 h 295200"/>
                <a:gd name="connsiteX6" fmla="*/ 49201 w 4267200"/>
                <a:gd name="connsiteY6" fmla="*/ 295200 h 295200"/>
                <a:gd name="connsiteX7" fmla="*/ 0 w 4267200"/>
                <a:gd name="connsiteY7" fmla="*/ 245999 h 295200"/>
                <a:gd name="connsiteX8" fmla="*/ 0 w 426720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95200">
                  <a:moveTo>
                    <a:pt x="0" y="49201"/>
                  </a:moveTo>
                  <a:cubicBezTo>
                    <a:pt x="0" y="22028"/>
                    <a:pt x="22028" y="0"/>
                    <a:pt x="49201" y="0"/>
                  </a:cubicBezTo>
                  <a:lnTo>
                    <a:pt x="4217999" y="0"/>
                  </a:lnTo>
                  <a:cubicBezTo>
                    <a:pt x="4245172" y="0"/>
                    <a:pt x="4267200" y="22028"/>
                    <a:pt x="4267200" y="49201"/>
                  </a:cubicBezTo>
                  <a:lnTo>
                    <a:pt x="4267200" y="245999"/>
                  </a:lnTo>
                  <a:cubicBezTo>
                    <a:pt x="4267200" y="273172"/>
                    <a:pt x="4245172" y="295200"/>
                    <a:pt x="4217999" y="295200"/>
                  </a:cubicBezTo>
                  <a:lnTo>
                    <a:pt x="49201" y="295200"/>
                  </a:lnTo>
                  <a:cubicBezTo>
                    <a:pt x="22028" y="295200"/>
                    <a:pt x="0" y="273172"/>
                    <a:pt x="0" y="245999"/>
                  </a:cubicBezTo>
                  <a:lnTo>
                    <a:pt x="0" y="4920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75700" tIns="14410" rIns="175700" bIns="14410" numCol="1" spcCol="1270" anchor="ctr" anchorCtr="0">
              <a:noAutofit/>
            </a:bodyPr>
            <a:lstStyle/>
            <a:p>
              <a:pPr lvl="0" algn="l" defTabSz="444500">
                <a:lnSpc>
                  <a:spcPct val="90000"/>
                </a:lnSpc>
                <a:spcBef>
                  <a:spcPct val="0"/>
                </a:spcBef>
                <a:spcAft>
                  <a:spcPct val="35000"/>
                </a:spcAft>
              </a:pPr>
              <a:r>
                <a:rPr lang="en-ZA" sz="1600" b="0" kern="1200" dirty="0" smtClean="0">
                  <a:latin typeface="Calibri" charset="0"/>
                  <a:ea typeface="Calibri" charset="0"/>
                  <a:cs typeface="Calibri" charset="0"/>
                </a:rPr>
                <a:t>Co-ordination</a:t>
              </a:r>
              <a:endParaRPr lang="en-GB" sz="1600" b="0" kern="1200" dirty="0">
                <a:latin typeface="Calibri" charset="0"/>
                <a:ea typeface="Calibri" charset="0"/>
                <a:cs typeface="Calibri" charset="0"/>
              </a:endParaRPr>
            </a:p>
          </p:txBody>
        </p:sp>
      </p:grpSp>
    </p:spTree>
    <p:extLst>
      <p:ext uri="{BB962C8B-B14F-4D97-AF65-F5344CB8AC3E}">
        <p14:creationId xmlns:p14="http://schemas.microsoft.com/office/powerpoint/2010/main" xmlns="" val="157245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oter Placeholder 5"/>
          <p:cNvSpPr txBox="1">
            <a:spLocks/>
          </p:cNvSpPr>
          <p:nvPr/>
        </p:nvSpPr>
        <p:spPr>
          <a:xfrm>
            <a:off x="595790" y="6550557"/>
            <a:ext cx="6858000" cy="214313"/>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450"/>
              </a:spcBef>
            </a:pPr>
            <a:r>
              <a:rPr lang="en-US" sz="900" dirty="0">
                <a:solidFill>
                  <a:prstClr val="white"/>
                </a:solidFill>
                <a:latin typeface="Arial" charset="0"/>
                <a:cs typeface="Arial" charset="0"/>
              </a:rPr>
              <a:t>Making South Africa a Global Leader in Harnessing ICTs for Socio-economic Development</a:t>
            </a:r>
          </a:p>
        </p:txBody>
      </p:sp>
      <p:sp>
        <p:nvSpPr>
          <p:cNvPr id="56" name="Slide Number Placeholder 8"/>
          <p:cNvSpPr>
            <a:spLocks noGrp="1"/>
          </p:cNvSpPr>
          <p:nvPr>
            <p:ph type="sldNum" sz="quarter" idx="12"/>
          </p:nvPr>
        </p:nvSpPr>
        <p:spPr>
          <a:xfrm>
            <a:off x="7786484" y="6460920"/>
            <a:ext cx="1195388" cy="3571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solidFill>
                  <a:srgbClr val="006600"/>
                </a:solidFill>
                <a:latin typeface="Bookman Old Style" charset="0"/>
                <a:ea typeface="ＭＳ Ｐゴシック" charset="0"/>
              </a:defRPr>
            </a:lvl1pPr>
            <a:lvl2pPr>
              <a:defRPr sz="1800">
                <a:solidFill>
                  <a:srgbClr val="006600"/>
                </a:solidFill>
                <a:latin typeface="Bookman Old Style" charset="0"/>
                <a:ea typeface="ＭＳ Ｐゴシック" charset="0"/>
              </a:defRPr>
            </a:lvl2pPr>
            <a:lvl3pPr>
              <a:defRPr sz="1500">
                <a:solidFill>
                  <a:srgbClr val="006600"/>
                </a:solidFill>
                <a:latin typeface="Bookman Old Style" charset="0"/>
                <a:ea typeface="ＭＳ Ｐゴシック" charset="0"/>
              </a:defRPr>
            </a:lvl3pPr>
            <a:lvl4pPr>
              <a:defRPr sz="1500">
                <a:solidFill>
                  <a:srgbClr val="006600"/>
                </a:solidFill>
                <a:latin typeface="Bookman Old Style"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fld id="{700CD28B-F157-1140-8778-E31FBD119FE8}" type="slidenum">
              <a:rPr lang="en-US" sz="1050">
                <a:solidFill>
                  <a:prstClr val="black"/>
                </a:solidFill>
                <a:latin typeface="Arial" charset="0"/>
              </a:rPr>
              <a:pPr/>
              <a:t>15</a:t>
            </a:fld>
            <a:endParaRPr lang="en-US" sz="1050" dirty="0">
              <a:solidFill>
                <a:prstClr val="black"/>
              </a:solidFill>
              <a:latin typeface="Arial" charset="0"/>
            </a:endParaRPr>
          </a:p>
        </p:txBody>
      </p:sp>
      <p:pic>
        <p:nvPicPr>
          <p:cNvPr id="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6416" y="278939"/>
            <a:ext cx="576064" cy="619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602722" y="1227296"/>
            <a:ext cx="6047605" cy="5226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bwMode="auto">
          <a:xfrm>
            <a:off x="3167845" y="3645024"/>
            <a:ext cx="1012423" cy="540060"/>
          </a:xfrm>
          <a:prstGeom prst="ellipse">
            <a:avLst/>
          </a:prstGeom>
          <a:noFill/>
          <a:ln w="38100" cap="flat" cmpd="sng" algn="ctr">
            <a:solidFill>
              <a:srgbClr val="FF0000"/>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ZA">
              <a:solidFill>
                <a:prstClr val="black"/>
              </a:solidFill>
            </a:endParaRPr>
          </a:p>
        </p:txBody>
      </p:sp>
      <p:cxnSp>
        <p:nvCxnSpPr>
          <p:cNvPr id="12" name="Straight Connector 11"/>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3" name="Picture 12" descr="approved-logo.jpg"/>
          <p:cNvPicPr>
            <a:picLocks noChangeAspect="1"/>
          </p:cNvPicPr>
          <p:nvPr/>
        </p:nvPicPr>
        <p:blipFill>
          <a:blip r:embed="rId4" cstate="print"/>
          <a:stretch>
            <a:fillRect/>
          </a:stretch>
        </p:blipFill>
        <p:spPr>
          <a:xfrm>
            <a:off x="179512" y="116632"/>
            <a:ext cx="2771800" cy="931418"/>
          </a:xfrm>
          <a:prstGeom prst="rect">
            <a:avLst/>
          </a:prstGeom>
        </p:spPr>
      </p:pic>
      <p:sp>
        <p:nvSpPr>
          <p:cNvPr id="3" name="Rectangle 2"/>
          <p:cNvSpPr/>
          <p:nvPr/>
        </p:nvSpPr>
        <p:spPr>
          <a:xfrm>
            <a:off x="7092279" y="1423437"/>
            <a:ext cx="1917739" cy="2308324"/>
          </a:xfrm>
          <a:prstGeom prst="rect">
            <a:avLst/>
          </a:prstGeom>
        </p:spPr>
        <p:txBody>
          <a:bodyPr wrap="square">
            <a:spAutoFit/>
          </a:bodyPr>
          <a:lstStyle/>
          <a:p>
            <a:r>
              <a:rPr lang="en-ZA" sz="1200" b="0" dirty="0">
                <a:solidFill>
                  <a:srgbClr val="43476A"/>
                </a:solidFill>
                <a:latin typeface="+mn-lt"/>
              </a:rPr>
              <a:t>"Cybersecurity Hub" means a CSIRT established to pool public and private sector </a:t>
            </a:r>
            <a:r>
              <a:rPr lang="en-ZA" sz="1200" b="0" dirty="0" smtClean="0">
                <a:solidFill>
                  <a:srgbClr val="43476A"/>
                </a:solidFill>
                <a:latin typeface="+mn-lt"/>
              </a:rPr>
              <a:t>threat information </a:t>
            </a:r>
            <a:r>
              <a:rPr lang="en-ZA" sz="1200" b="0" dirty="0">
                <a:solidFill>
                  <a:srgbClr val="43476A"/>
                </a:solidFill>
                <a:latin typeface="+mn-lt"/>
              </a:rPr>
              <a:t>for the purposes of processing and disseminating such information to </a:t>
            </a:r>
            <a:r>
              <a:rPr lang="en-ZA" sz="1200" b="0" dirty="0" smtClean="0">
                <a:solidFill>
                  <a:srgbClr val="43476A"/>
                </a:solidFill>
                <a:latin typeface="+mn-lt"/>
              </a:rPr>
              <a:t>relevant stakeholders </a:t>
            </a:r>
            <a:r>
              <a:rPr lang="en-ZA" sz="1200" b="0" dirty="0">
                <a:solidFill>
                  <a:srgbClr val="43476A"/>
                </a:solidFill>
                <a:latin typeface="+mn-lt"/>
              </a:rPr>
              <a:t>including the Cybersecurity centre.</a:t>
            </a:r>
            <a:endParaRPr lang="en-ZA" sz="1200" dirty="0">
              <a:latin typeface="+mn-lt"/>
            </a:endParaRPr>
          </a:p>
        </p:txBody>
      </p:sp>
      <p:sp>
        <p:nvSpPr>
          <p:cNvPr id="15" name="Text Box 2"/>
          <p:cNvSpPr txBox="1">
            <a:spLocks noChangeArrowheads="1"/>
          </p:cNvSpPr>
          <p:nvPr/>
        </p:nvSpPr>
        <p:spPr bwMode="auto">
          <a:xfrm>
            <a:off x="3226612" y="340904"/>
            <a:ext cx="4824536" cy="431529"/>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a:t>Sector CSIRTs Establishment </a:t>
            </a:r>
            <a:endParaRPr lang="en-GB" dirty="0"/>
          </a:p>
        </p:txBody>
      </p:sp>
    </p:spTree>
    <p:extLst>
      <p:ext uri="{BB962C8B-B14F-4D97-AF65-F5344CB8AC3E}">
        <p14:creationId xmlns:p14="http://schemas.microsoft.com/office/powerpoint/2010/main" xmlns="" val="1616823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16</a:t>
            </a:fld>
            <a:endParaRPr lang="en-US" sz="1400" dirty="0">
              <a:solidFill>
                <a:schemeClr val="tx1"/>
              </a:solidFill>
              <a:latin typeface="Arial"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Rectangle 44"/>
          <p:cNvSpPr/>
          <p:nvPr/>
        </p:nvSpPr>
        <p:spPr>
          <a:xfrm>
            <a:off x="8151059" y="6667273"/>
            <a:ext cx="93349" cy="74095"/>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73" name="Text Box 2"/>
          <p:cNvSpPr txBox="1">
            <a:spLocks noChangeArrowheads="1"/>
          </p:cNvSpPr>
          <p:nvPr/>
        </p:nvSpPr>
        <p:spPr bwMode="auto">
          <a:xfrm>
            <a:off x="3131840" y="97986"/>
            <a:ext cx="4824536" cy="831639"/>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chemeClr val="tx2"/>
              </a:buClr>
            </a:pPr>
            <a:r>
              <a:rPr lang="en-ZA" sz="2400" dirty="0" smtClean="0">
                <a:solidFill>
                  <a:srgbClr val="FF0000"/>
                </a:solidFill>
                <a:latin typeface="Arial" pitchFamily="34" charset="0"/>
                <a:cs typeface="Arial" pitchFamily="34" charset="0"/>
              </a:rPr>
              <a:t>Sector CSIRTs as at end 2015-2016 financial year</a:t>
            </a:r>
            <a:endParaRPr lang="en-GB" sz="2400" dirty="0">
              <a:solidFill>
                <a:srgbClr val="FF0000"/>
              </a:solidFill>
              <a:latin typeface="Arial" pitchFamily="34" charset="0"/>
              <a:cs typeface="Arial" pitchFamily="34" charset="0"/>
            </a:endParaRPr>
          </a:p>
        </p:txBody>
      </p:sp>
      <p:sp>
        <p:nvSpPr>
          <p:cNvPr id="89" name="Rounded Rectangle 7"/>
          <p:cNvSpPr>
            <a:spLocks noChangeArrowheads="1"/>
          </p:cNvSpPr>
          <p:nvPr/>
        </p:nvSpPr>
        <p:spPr bwMode="auto">
          <a:xfrm>
            <a:off x="14377" y="3932130"/>
            <a:ext cx="9129623" cy="1691954"/>
          </a:xfrm>
          <a:prstGeom prst="roundRect">
            <a:avLst>
              <a:gd name="adj" fmla="val 16667"/>
            </a:avLst>
          </a:prstGeom>
          <a:noFill/>
          <a:ln w="9525">
            <a:noFill/>
            <a:miter lim="800000"/>
            <a:headEnd/>
            <a:tailEnd/>
          </a:ln>
        </p:spPr>
        <p:txBody>
          <a:bodyPr wrap="square" lIns="92075" tIns="46038" rIns="92075" bIns="46038">
            <a:spAutoFit/>
          </a:bodyPr>
          <a:lstStyle/>
          <a:p>
            <a:pPr marL="285750" indent="-285750">
              <a:spcBef>
                <a:spcPts val="200"/>
              </a:spcBef>
              <a:spcAft>
                <a:spcPts val="200"/>
              </a:spcAft>
              <a:buFont typeface="Arial" panose="020B0604020202020204" pitchFamily="34" charset="0"/>
              <a:buChar char="•"/>
            </a:pPr>
            <a:r>
              <a:rPr lang="en-GB" altLang="en-US" b="0" dirty="0"/>
              <a:t>At </a:t>
            </a:r>
            <a:r>
              <a:rPr lang="en-GB" altLang="en-US" b="0" dirty="0" smtClean="0"/>
              <a:t>the </a:t>
            </a:r>
            <a:r>
              <a:rPr lang="en-GB" altLang="en-US" b="0" dirty="0"/>
              <a:t>end of the 2015-2016 financial </a:t>
            </a:r>
            <a:r>
              <a:rPr lang="en-GB" altLang="en-US" b="0" dirty="0" smtClean="0"/>
              <a:t>year, </a:t>
            </a:r>
            <a:r>
              <a:rPr lang="en-GB" altLang="en-US" b="0" dirty="0"/>
              <a:t>the Finance sector was well represented with respect to sector-based CSIRTs with at least four active </a:t>
            </a:r>
            <a:r>
              <a:rPr lang="en-GB" altLang="en-US" b="0" dirty="0" smtClean="0"/>
              <a:t>CSIRTs</a:t>
            </a:r>
            <a:r>
              <a:rPr lang="en-GB" altLang="en-US" b="0" dirty="0"/>
              <a:t>, with </a:t>
            </a:r>
            <a:r>
              <a:rPr lang="en-GB" altLang="en-US" b="0" dirty="0" smtClean="0"/>
              <a:t>others </a:t>
            </a:r>
            <a:r>
              <a:rPr lang="en-GB" altLang="en-US" b="0" dirty="0"/>
              <a:t>being </a:t>
            </a:r>
            <a:r>
              <a:rPr lang="en-GB" altLang="en-US" b="0" dirty="0" smtClean="0"/>
              <a:t>planned. </a:t>
            </a:r>
          </a:p>
          <a:p>
            <a:pPr marL="285750" indent="-285750">
              <a:spcBef>
                <a:spcPts val="200"/>
              </a:spcBef>
              <a:spcAft>
                <a:spcPts val="200"/>
              </a:spcAft>
              <a:buFont typeface="Arial" panose="020B0604020202020204" pitchFamily="34" charset="0"/>
              <a:buChar char="•"/>
            </a:pPr>
            <a:r>
              <a:rPr lang="en-GB" altLang="en-US" b="0" dirty="0" smtClean="0"/>
              <a:t>The Higher education sector also has an effective CSIRT responsible for universities, museums and research councils </a:t>
            </a:r>
            <a:endParaRPr lang="en-GB" altLang="en-US" b="0" dirty="0"/>
          </a:p>
        </p:txBody>
      </p:sp>
      <p:sp>
        <p:nvSpPr>
          <p:cNvPr id="16" name="Rounded Rectangle 11"/>
          <p:cNvSpPr>
            <a:spLocks noChangeArrowheads="1"/>
          </p:cNvSpPr>
          <p:nvPr/>
        </p:nvSpPr>
        <p:spPr bwMode="auto">
          <a:xfrm>
            <a:off x="1043608" y="3406489"/>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SABRIC 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17" name="Rounded Rectangle 17"/>
          <p:cNvSpPr>
            <a:spLocks noChangeArrowheads="1"/>
          </p:cNvSpPr>
          <p:nvPr/>
        </p:nvSpPr>
        <p:spPr bwMode="auto">
          <a:xfrm>
            <a:off x="2935223" y="3395090"/>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ASISA 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18" name="Rounded Rectangle 18"/>
          <p:cNvSpPr>
            <a:spLocks noChangeArrowheads="1"/>
          </p:cNvSpPr>
          <p:nvPr/>
        </p:nvSpPr>
        <p:spPr bwMode="auto">
          <a:xfrm>
            <a:off x="3871327" y="3394139"/>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FMI 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19" name="Rounded Rectangle 19"/>
          <p:cNvSpPr>
            <a:spLocks noChangeArrowheads="1"/>
          </p:cNvSpPr>
          <p:nvPr/>
        </p:nvSpPr>
        <p:spPr bwMode="auto">
          <a:xfrm>
            <a:off x="4807431" y="3406489"/>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SAIA</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46" name="Rounded Rectangle 6"/>
          <p:cNvSpPr>
            <a:spLocks noChangeArrowheads="1"/>
          </p:cNvSpPr>
          <p:nvPr/>
        </p:nvSpPr>
        <p:spPr bwMode="auto">
          <a:xfrm>
            <a:off x="1979712" y="3396039"/>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ea typeface="Arial" charset="0"/>
                <a:cs typeface="Arial" charset="0"/>
              </a:rPr>
              <a:t>PASA CSIRT</a:t>
            </a:r>
            <a:endParaRPr kumimoji="0" lang="en-GB" altLang="en-US" sz="1800" b="0" i="0" u="none" strike="noStrike" cap="none" normalizeH="0" baseline="0" smtClean="0">
              <a:ln>
                <a:noFill/>
              </a:ln>
              <a:solidFill>
                <a:schemeClr val="tx1"/>
              </a:solidFill>
              <a:effectLst/>
              <a:ea typeface="Arial" charset="0"/>
              <a:cs typeface="Arial" charset="0"/>
            </a:endParaRPr>
          </a:p>
        </p:txBody>
      </p:sp>
      <p:sp>
        <p:nvSpPr>
          <p:cNvPr id="74" name="Rounded Rectangle 7"/>
          <p:cNvSpPr>
            <a:spLocks noChangeArrowheads="1"/>
          </p:cNvSpPr>
          <p:nvPr/>
        </p:nvSpPr>
        <p:spPr bwMode="auto">
          <a:xfrm>
            <a:off x="3655023" y="1266727"/>
            <a:ext cx="1559106" cy="448371"/>
          </a:xfrm>
          <a:prstGeom prst="roundRect">
            <a:avLst>
              <a:gd name="adj" fmla="val 16667"/>
            </a:avLst>
          </a:prstGeom>
          <a:solidFill>
            <a:schemeClr val="bg2"/>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ea typeface="Arial" charset="0"/>
                <a:cs typeface="Arial" charset="0"/>
              </a:rPr>
              <a:t>SSA Cyber Response Committee</a:t>
            </a:r>
            <a:endParaRPr kumimoji="0" lang="en-GB" altLang="en-US" sz="1800" b="0" i="0" u="none" strike="noStrike" cap="none" normalizeH="0" baseline="0" smtClean="0">
              <a:ln>
                <a:noFill/>
              </a:ln>
              <a:solidFill>
                <a:schemeClr val="tx1"/>
              </a:solidFill>
              <a:effectLst/>
              <a:ea typeface="Arial" charset="0"/>
              <a:cs typeface="Arial" charset="0"/>
            </a:endParaRPr>
          </a:p>
        </p:txBody>
      </p:sp>
      <p:sp>
        <p:nvSpPr>
          <p:cNvPr id="75" name="Rounded Rectangle 17"/>
          <p:cNvSpPr>
            <a:spLocks noChangeArrowheads="1"/>
          </p:cNvSpPr>
          <p:nvPr/>
        </p:nvSpPr>
        <p:spPr bwMode="auto">
          <a:xfrm>
            <a:off x="3036152" y="2454342"/>
            <a:ext cx="1317158" cy="273017"/>
          </a:xfrm>
          <a:prstGeom prst="roundRect">
            <a:avLst>
              <a:gd name="adj" fmla="val 16667"/>
            </a:avLst>
          </a:prstGeom>
          <a:solidFill>
            <a:schemeClr val="accent5"/>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FINANCE SECTOR-CSIRT</a:t>
            </a:r>
          </a:p>
        </p:txBody>
      </p:sp>
      <p:sp>
        <p:nvSpPr>
          <p:cNvPr id="76" name="Rounded Rectangle 35"/>
          <p:cNvSpPr>
            <a:spLocks noChangeArrowheads="1"/>
          </p:cNvSpPr>
          <p:nvPr/>
        </p:nvSpPr>
        <p:spPr bwMode="auto">
          <a:xfrm>
            <a:off x="3730054" y="1878278"/>
            <a:ext cx="1353624" cy="404674"/>
          </a:xfrm>
          <a:prstGeom prst="roundRect">
            <a:avLst>
              <a:gd name="adj" fmla="val 16667"/>
            </a:avLst>
          </a:prstGeom>
          <a:solidFill>
            <a:schemeClr val="bg2"/>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Cybersecurity Hub</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77" name="Rounded Rectangle 17"/>
          <p:cNvSpPr>
            <a:spLocks noChangeArrowheads="1"/>
          </p:cNvSpPr>
          <p:nvPr/>
        </p:nvSpPr>
        <p:spPr bwMode="auto">
          <a:xfrm>
            <a:off x="1654903" y="2447408"/>
            <a:ext cx="1317158" cy="273017"/>
          </a:xfrm>
          <a:prstGeom prst="roundRect">
            <a:avLst>
              <a:gd name="adj" fmla="val 16667"/>
            </a:avLst>
          </a:prstGeom>
          <a:solidFill>
            <a:srgbClr val="FFFF0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RETAIL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SECTOR-CSIRT</a:t>
            </a:r>
          </a:p>
        </p:txBody>
      </p:sp>
      <p:sp>
        <p:nvSpPr>
          <p:cNvPr id="78" name="Rounded Rectangle 17"/>
          <p:cNvSpPr>
            <a:spLocks noChangeArrowheads="1"/>
          </p:cNvSpPr>
          <p:nvPr/>
        </p:nvSpPr>
        <p:spPr bwMode="auto">
          <a:xfrm>
            <a:off x="4461722" y="2458026"/>
            <a:ext cx="1317158" cy="273017"/>
          </a:xfrm>
          <a:prstGeom prst="roundRect">
            <a:avLst>
              <a:gd name="adj" fmla="val 16667"/>
            </a:avLst>
          </a:prstGeom>
          <a:solidFill>
            <a:srgbClr val="92D05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LOGISTICS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SECTOR-CSIRT</a:t>
            </a:r>
          </a:p>
        </p:txBody>
      </p:sp>
      <p:sp>
        <p:nvSpPr>
          <p:cNvPr id="84" name="Rounded Rectangle 17"/>
          <p:cNvSpPr>
            <a:spLocks noChangeArrowheads="1"/>
          </p:cNvSpPr>
          <p:nvPr/>
        </p:nvSpPr>
        <p:spPr bwMode="auto">
          <a:xfrm>
            <a:off x="5856583" y="2443011"/>
            <a:ext cx="1317158" cy="273017"/>
          </a:xfrm>
          <a:prstGeom prst="roundRect">
            <a:avLst>
              <a:gd name="adj" fmla="val 16667"/>
            </a:avLst>
          </a:prstGeom>
          <a:solidFill>
            <a:srgbClr val="FFCC0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HEALTH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SECTOR-CSIRT</a:t>
            </a:r>
          </a:p>
        </p:txBody>
      </p:sp>
      <p:sp>
        <p:nvSpPr>
          <p:cNvPr id="85" name="Rounded Rectangle 17"/>
          <p:cNvSpPr>
            <a:spLocks noChangeArrowheads="1"/>
          </p:cNvSpPr>
          <p:nvPr/>
        </p:nvSpPr>
        <p:spPr bwMode="auto">
          <a:xfrm>
            <a:off x="262715" y="2443011"/>
            <a:ext cx="1317158" cy="273017"/>
          </a:xfrm>
          <a:prstGeom prst="roundRect">
            <a:avLst>
              <a:gd name="adj" fmla="val 16667"/>
            </a:avLst>
          </a:prstGeom>
          <a:solidFill>
            <a:srgbClr val="FF000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TELECOMMS SECTOR-CSIRT</a:t>
            </a:r>
          </a:p>
        </p:txBody>
      </p:sp>
      <p:cxnSp>
        <p:nvCxnSpPr>
          <p:cNvPr id="4" name="Straight Connector 3"/>
          <p:cNvCxnSpPr/>
          <p:nvPr/>
        </p:nvCxnSpPr>
        <p:spPr bwMode="auto">
          <a:xfrm flipH="1">
            <a:off x="1187624" y="2875059"/>
            <a:ext cx="1835287" cy="469809"/>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11" name="Straight Connector 10"/>
          <p:cNvCxnSpPr/>
          <p:nvPr/>
        </p:nvCxnSpPr>
        <p:spPr bwMode="auto">
          <a:xfrm>
            <a:off x="4353309" y="2875059"/>
            <a:ext cx="2161853" cy="469809"/>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4" name="Rounded Rectangle 17"/>
          <p:cNvSpPr>
            <a:spLocks noChangeArrowheads="1"/>
          </p:cNvSpPr>
          <p:nvPr/>
        </p:nvSpPr>
        <p:spPr bwMode="auto">
          <a:xfrm>
            <a:off x="7450433" y="2443011"/>
            <a:ext cx="1317158" cy="273017"/>
          </a:xfrm>
          <a:prstGeom prst="roundRect">
            <a:avLst>
              <a:gd name="adj" fmla="val 16667"/>
            </a:avLst>
          </a:prstGeom>
          <a:solidFill>
            <a:srgbClr val="EB6529"/>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000" b="0" dirty="0">
                <a:ea typeface="Arial" charset="0"/>
                <a:cs typeface="Arial" charset="0"/>
              </a:rPr>
              <a:t>S</a:t>
            </a:r>
            <a:r>
              <a:rPr kumimoji="0" lang="en-GB" altLang="en-US" sz="1000" b="0" i="0" u="none" strike="noStrike" cap="none" normalizeH="0" baseline="0" dirty="0" smtClean="0">
                <a:ln>
                  <a:noFill/>
                </a:ln>
                <a:solidFill>
                  <a:schemeClr val="tx1"/>
                </a:solidFill>
                <a:effectLst/>
                <a:ea typeface="Arial" charset="0"/>
                <a:cs typeface="Arial" charset="0"/>
              </a:rPr>
              <a:t>ECTOR-CSIRT</a:t>
            </a:r>
          </a:p>
        </p:txBody>
      </p:sp>
      <p:sp>
        <p:nvSpPr>
          <p:cNvPr id="35" name="Rounded Rectangle 17"/>
          <p:cNvSpPr>
            <a:spLocks noChangeArrowheads="1"/>
          </p:cNvSpPr>
          <p:nvPr/>
        </p:nvSpPr>
        <p:spPr bwMode="auto">
          <a:xfrm>
            <a:off x="7461994" y="2579919"/>
            <a:ext cx="422374" cy="273017"/>
          </a:xfrm>
          <a:prstGeom prst="roundRect">
            <a:avLst>
              <a:gd name="adj" fmla="val 16667"/>
            </a:avLst>
          </a:prstGeom>
          <a:noFill/>
          <a:ln w="9525">
            <a:no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a:t>
            </a:r>
          </a:p>
        </p:txBody>
      </p:sp>
      <p:sp>
        <p:nvSpPr>
          <p:cNvPr id="32" name="Rounded Rectangle 7"/>
          <p:cNvSpPr>
            <a:spLocks noChangeArrowheads="1"/>
          </p:cNvSpPr>
          <p:nvPr/>
        </p:nvSpPr>
        <p:spPr bwMode="auto">
          <a:xfrm>
            <a:off x="5292080" y="5805264"/>
            <a:ext cx="4572404" cy="920111"/>
          </a:xfrm>
          <a:prstGeom prst="roundRect">
            <a:avLst>
              <a:gd name="adj" fmla="val 16667"/>
            </a:avLst>
          </a:prstGeom>
          <a:noFill/>
          <a:ln w="9525">
            <a:noFill/>
            <a:miter lim="800000"/>
            <a:headEnd/>
            <a:tailEnd/>
          </a:ln>
        </p:spPr>
        <p:txBody>
          <a:bodyPr wrap="square" lIns="92075" tIns="46038" rIns="92075" bIns="46038">
            <a:spAutoFit/>
          </a:bodyPr>
          <a:lstStyle/>
          <a:p>
            <a:r>
              <a:rPr lang="en-GB" altLang="en-US" sz="800" dirty="0"/>
              <a:t>LEGEND</a:t>
            </a:r>
          </a:p>
          <a:p>
            <a:r>
              <a:rPr lang="en-GB" altLang="en-US" sz="800" b="0" dirty="0"/>
              <a:t>SABRIC</a:t>
            </a:r>
            <a:r>
              <a:rPr lang="en-GB" altLang="en-US" sz="800" b="0" dirty="0" smtClean="0"/>
              <a:t>:  South </a:t>
            </a:r>
            <a:r>
              <a:rPr lang="en-GB" altLang="en-US" sz="800" b="0" dirty="0"/>
              <a:t>African Banking Risk Information Centre</a:t>
            </a:r>
          </a:p>
          <a:p>
            <a:r>
              <a:rPr lang="en-GB" altLang="en-US" sz="800" b="0" dirty="0"/>
              <a:t>ASISA: </a:t>
            </a:r>
            <a:r>
              <a:rPr lang="en-GB" altLang="en-US" sz="800" b="0" dirty="0" smtClean="0"/>
              <a:t>   Association </a:t>
            </a:r>
            <a:r>
              <a:rPr lang="en-GB" altLang="en-US" sz="800" b="0" dirty="0"/>
              <a:t>of Savings and Investments South Africa</a:t>
            </a:r>
          </a:p>
          <a:p>
            <a:r>
              <a:rPr lang="en-GB" altLang="en-US" sz="800" b="0" dirty="0"/>
              <a:t>PASA: </a:t>
            </a:r>
            <a:r>
              <a:rPr lang="en-GB" altLang="en-US" sz="800" b="0" dirty="0" smtClean="0"/>
              <a:t>    Payments </a:t>
            </a:r>
            <a:r>
              <a:rPr lang="en-GB" altLang="en-US" sz="800" b="0" dirty="0"/>
              <a:t>Association of South Africa</a:t>
            </a:r>
          </a:p>
          <a:p>
            <a:r>
              <a:rPr lang="en-GB" altLang="en-US" sz="800" b="0" dirty="0"/>
              <a:t>SAIA: </a:t>
            </a:r>
            <a:r>
              <a:rPr lang="en-GB" altLang="en-US" sz="800" b="0" dirty="0" smtClean="0"/>
              <a:t>     South </a:t>
            </a:r>
            <a:r>
              <a:rPr lang="en-GB" altLang="en-US" sz="800" b="0" dirty="0"/>
              <a:t>African Insurance Association </a:t>
            </a:r>
          </a:p>
          <a:p>
            <a:r>
              <a:rPr lang="en-GB" altLang="en-US" sz="800" b="0" dirty="0"/>
              <a:t>FMI: </a:t>
            </a:r>
            <a:r>
              <a:rPr lang="en-GB" altLang="en-US" sz="800" b="0" dirty="0" smtClean="0"/>
              <a:t>       Financial </a:t>
            </a:r>
            <a:r>
              <a:rPr lang="en-GB" altLang="en-US" sz="800" b="0" dirty="0"/>
              <a:t>Markets Institutions (JSE, Reserve Bank, </a:t>
            </a:r>
            <a:r>
              <a:rPr lang="en-GB" altLang="en-US" sz="800" b="0" dirty="0" err="1"/>
              <a:t>Bankserv</a:t>
            </a:r>
            <a:r>
              <a:rPr lang="en-GB" altLang="en-US" sz="800" b="0" dirty="0"/>
              <a:t>, STRATE)</a:t>
            </a:r>
          </a:p>
        </p:txBody>
      </p:sp>
      <p:sp>
        <p:nvSpPr>
          <p:cNvPr id="39" name="Rounded Rectangle 19"/>
          <p:cNvSpPr>
            <a:spLocks noChangeArrowheads="1"/>
          </p:cNvSpPr>
          <p:nvPr/>
        </p:nvSpPr>
        <p:spPr bwMode="auto">
          <a:xfrm>
            <a:off x="5743535" y="3406489"/>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Other Finance CSIRTs</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Tree>
    <p:extLst>
      <p:ext uri="{BB962C8B-B14F-4D97-AF65-F5344CB8AC3E}">
        <p14:creationId xmlns:p14="http://schemas.microsoft.com/office/powerpoint/2010/main" xmlns="" val="552669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17</a:t>
            </a:fld>
            <a:endParaRPr lang="en-US" sz="1400" dirty="0">
              <a:solidFill>
                <a:schemeClr val="tx1"/>
              </a:solidFill>
              <a:latin typeface="Arial"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Rectangle 44"/>
          <p:cNvSpPr/>
          <p:nvPr/>
        </p:nvSpPr>
        <p:spPr>
          <a:xfrm>
            <a:off x="8151059" y="6667273"/>
            <a:ext cx="93349" cy="74095"/>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73" name="Text Box 2"/>
          <p:cNvSpPr txBox="1">
            <a:spLocks noChangeArrowheads="1"/>
          </p:cNvSpPr>
          <p:nvPr/>
        </p:nvSpPr>
        <p:spPr bwMode="auto">
          <a:xfrm>
            <a:off x="3131840" y="302397"/>
            <a:ext cx="4824536" cy="462307"/>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chemeClr val="tx2"/>
              </a:buClr>
            </a:pPr>
            <a:r>
              <a:rPr lang="en-ZA" sz="2400" dirty="0" smtClean="0">
                <a:solidFill>
                  <a:srgbClr val="FF0000"/>
                </a:solidFill>
                <a:latin typeface="Calibri" panose="020F0502020204030204" pitchFamily="34" charset="0"/>
                <a:cs typeface="Arial" pitchFamily="34" charset="0"/>
              </a:rPr>
              <a:t>Sector CSIRT Establishment</a:t>
            </a:r>
            <a:endParaRPr lang="en-GB" sz="2400" dirty="0">
              <a:solidFill>
                <a:srgbClr val="FF0000"/>
              </a:solidFill>
              <a:latin typeface="Calibri" panose="020F0502020204030204" pitchFamily="34" charset="0"/>
              <a:cs typeface="Arial" pitchFamily="34" charset="0"/>
            </a:endParaRPr>
          </a:p>
        </p:txBody>
      </p:sp>
      <p:sp>
        <p:nvSpPr>
          <p:cNvPr id="74" name="Rounded Rectangle 7"/>
          <p:cNvSpPr>
            <a:spLocks noChangeArrowheads="1"/>
          </p:cNvSpPr>
          <p:nvPr/>
        </p:nvSpPr>
        <p:spPr bwMode="auto">
          <a:xfrm>
            <a:off x="3995936" y="1316612"/>
            <a:ext cx="1559106" cy="448371"/>
          </a:xfrm>
          <a:prstGeom prst="roundRect">
            <a:avLst>
              <a:gd name="adj" fmla="val 16667"/>
            </a:avLst>
          </a:prstGeom>
          <a:solidFill>
            <a:schemeClr val="bg2"/>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ea typeface="Arial" charset="0"/>
                <a:cs typeface="Arial" charset="0"/>
              </a:rPr>
              <a:t>SSA Cyber Response Committee</a:t>
            </a:r>
            <a:endParaRPr kumimoji="0" lang="en-GB" altLang="en-US" sz="1800" b="0" i="0" u="none" strike="noStrike" cap="none" normalizeH="0" baseline="0" smtClean="0">
              <a:ln>
                <a:noFill/>
              </a:ln>
              <a:solidFill>
                <a:schemeClr val="tx1"/>
              </a:solidFill>
              <a:effectLst/>
              <a:ea typeface="Arial" charset="0"/>
              <a:cs typeface="Arial" charset="0"/>
            </a:endParaRPr>
          </a:p>
        </p:txBody>
      </p:sp>
      <p:sp>
        <p:nvSpPr>
          <p:cNvPr id="75" name="Rounded Rectangle 17"/>
          <p:cNvSpPr>
            <a:spLocks noChangeArrowheads="1"/>
          </p:cNvSpPr>
          <p:nvPr/>
        </p:nvSpPr>
        <p:spPr bwMode="auto">
          <a:xfrm>
            <a:off x="3377065" y="2504227"/>
            <a:ext cx="1317158" cy="273017"/>
          </a:xfrm>
          <a:prstGeom prst="roundRect">
            <a:avLst>
              <a:gd name="adj" fmla="val 16667"/>
            </a:avLst>
          </a:prstGeom>
          <a:solidFill>
            <a:schemeClr val="accent5"/>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FINANCE SECTOR-CSIRT</a:t>
            </a:r>
          </a:p>
        </p:txBody>
      </p:sp>
      <p:sp>
        <p:nvSpPr>
          <p:cNvPr id="76" name="Rounded Rectangle 35"/>
          <p:cNvSpPr>
            <a:spLocks noChangeArrowheads="1"/>
          </p:cNvSpPr>
          <p:nvPr/>
        </p:nvSpPr>
        <p:spPr bwMode="auto">
          <a:xfrm>
            <a:off x="4070967" y="1928163"/>
            <a:ext cx="1353624" cy="404674"/>
          </a:xfrm>
          <a:prstGeom prst="roundRect">
            <a:avLst>
              <a:gd name="adj" fmla="val 16667"/>
            </a:avLst>
          </a:prstGeom>
          <a:solidFill>
            <a:schemeClr val="bg2"/>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Cybersecurity Hub</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77" name="Rounded Rectangle 17"/>
          <p:cNvSpPr>
            <a:spLocks noChangeArrowheads="1"/>
          </p:cNvSpPr>
          <p:nvPr/>
        </p:nvSpPr>
        <p:spPr bwMode="auto">
          <a:xfrm>
            <a:off x="1995816" y="2497293"/>
            <a:ext cx="1317158" cy="273017"/>
          </a:xfrm>
          <a:prstGeom prst="roundRect">
            <a:avLst>
              <a:gd name="adj" fmla="val 16667"/>
            </a:avLst>
          </a:prstGeom>
          <a:solidFill>
            <a:srgbClr val="FFFF0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RETAIL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SECTOR-CSIRT</a:t>
            </a:r>
          </a:p>
        </p:txBody>
      </p:sp>
      <p:sp>
        <p:nvSpPr>
          <p:cNvPr id="78" name="Rounded Rectangle 17"/>
          <p:cNvSpPr>
            <a:spLocks noChangeArrowheads="1"/>
          </p:cNvSpPr>
          <p:nvPr/>
        </p:nvSpPr>
        <p:spPr bwMode="auto">
          <a:xfrm>
            <a:off x="4802635" y="2507911"/>
            <a:ext cx="1317158" cy="273017"/>
          </a:xfrm>
          <a:prstGeom prst="roundRect">
            <a:avLst>
              <a:gd name="adj" fmla="val 16667"/>
            </a:avLst>
          </a:prstGeom>
          <a:solidFill>
            <a:srgbClr val="92D05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LOGISTICS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SECTOR-CSIRT</a:t>
            </a:r>
          </a:p>
        </p:txBody>
      </p:sp>
      <p:sp>
        <p:nvSpPr>
          <p:cNvPr id="84" name="Rounded Rectangle 17"/>
          <p:cNvSpPr>
            <a:spLocks noChangeArrowheads="1"/>
          </p:cNvSpPr>
          <p:nvPr/>
        </p:nvSpPr>
        <p:spPr bwMode="auto">
          <a:xfrm>
            <a:off x="6197496" y="2492896"/>
            <a:ext cx="1317158" cy="273017"/>
          </a:xfrm>
          <a:prstGeom prst="roundRect">
            <a:avLst>
              <a:gd name="adj" fmla="val 16667"/>
            </a:avLst>
          </a:prstGeom>
          <a:solidFill>
            <a:srgbClr val="FFCC0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HEALTH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SECTOR-CSIRT</a:t>
            </a:r>
          </a:p>
        </p:txBody>
      </p:sp>
      <p:sp>
        <p:nvSpPr>
          <p:cNvPr id="85" name="Rounded Rectangle 17"/>
          <p:cNvSpPr>
            <a:spLocks noChangeArrowheads="1"/>
          </p:cNvSpPr>
          <p:nvPr/>
        </p:nvSpPr>
        <p:spPr bwMode="auto">
          <a:xfrm>
            <a:off x="603628" y="2492896"/>
            <a:ext cx="1317158" cy="273017"/>
          </a:xfrm>
          <a:prstGeom prst="roundRect">
            <a:avLst>
              <a:gd name="adj" fmla="val 16667"/>
            </a:avLst>
          </a:prstGeom>
          <a:solidFill>
            <a:srgbClr val="FF000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TELECOMMS SECTOR-CSIRT</a:t>
            </a:r>
          </a:p>
        </p:txBody>
      </p:sp>
      <p:sp>
        <p:nvSpPr>
          <p:cNvPr id="34" name="Rounded Rectangle 17"/>
          <p:cNvSpPr>
            <a:spLocks noChangeArrowheads="1"/>
          </p:cNvSpPr>
          <p:nvPr/>
        </p:nvSpPr>
        <p:spPr bwMode="auto">
          <a:xfrm>
            <a:off x="7791346" y="2492896"/>
            <a:ext cx="1317158" cy="273017"/>
          </a:xfrm>
          <a:prstGeom prst="roundRect">
            <a:avLst>
              <a:gd name="adj" fmla="val 16667"/>
            </a:avLst>
          </a:prstGeom>
          <a:solidFill>
            <a:srgbClr val="EB6529"/>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000" b="0" dirty="0">
                <a:ea typeface="Arial" charset="0"/>
                <a:cs typeface="Arial" charset="0"/>
              </a:rPr>
              <a:t>S</a:t>
            </a:r>
            <a:r>
              <a:rPr kumimoji="0" lang="en-GB" altLang="en-US" sz="1000" b="0" i="0" u="none" strike="noStrike" cap="none" normalizeH="0" baseline="0" dirty="0" smtClean="0">
                <a:ln>
                  <a:noFill/>
                </a:ln>
                <a:solidFill>
                  <a:schemeClr val="tx1"/>
                </a:solidFill>
                <a:effectLst/>
                <a:ea typeface="Arial" charset="0"/>
                <a:cs typeface="Arial" charset="0"/>
              </a:rPr>
              <a:t>ECTOR-CSIRT</a:t>
            </a:r>
          </a:p>
        </p:txBody>
      </p:sp>
      <p:sp>
        <p:nvSpPr>
          <p:cNvPr id="35" name="Rounded Rectangle 17"/>
          <p:cNvSpPr>
            <a:spLocks noChangeArrowheads="1"/>
          </p:cNvSpPr>
          <p:nvPr/>
        </p:nvSpPr>
        <p:spPr bwMode="auto">
          <a:xfrm>
            <a:off x="7461994" y="2579919"/>
            <a:ext cx="422374" cy="273017"/>
          </a:xfrm>
          <a:prstGeom prst="roundRect">
            <a:avLst>
              <a:gd name="adj" fmla="val 16667"/>
            </a:avLst>
          </a:prstGeom>
          <a:noFill/>
          <a:ln w="9525">
            <a:no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a:t>
            </a:r>
          </a:p>
        </p:txBody>
      </p:sp>
      <p:sp>
        <p:nvSpPr>
          <p:cNvPr id="32" name="Rounded Rectangle 19"/>
          <p:cNvSpPr>
            <a:spLocks noChangeArrowheads="1"/>
          </p:cNvSpPr>
          <p:nvPr/>
        </p:nvSpPr>
        <p:spPr bwMode="auto">
          <a:xfrm>
            <a:off x="2015691" y="2996952"/>
            <a:ext cx="1548197" cy="722436"/>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Consumer Goods</a:t>
            </a:r>
            <a:r>
              <a:rPr kumimoji="0" lang="en-GB" altLang="en-US" sz="1100" b="0" i="0" u="none" strike="noStrike" cap="none" normalizeH="0" dirty="0" smtClean="0">
                <a:ln>
                  <a:noFill/>
                </a:ln>
                <a:solidFill>
                  <a:schemeClr val="tx1"/>
                </a:solidFill>
                <a:effectLst/>
                <a:ea typeface="Arial" charset="0"/>
                <a:cs typeface="Arial" charset="0"/>
              </a:rPr>
              <a:t> Retail sector-CSIRT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37" name="Rounded Rectangle 19"/>
          <p:cNvSpPr>
            <a:spLocks noChangeArrowheads="1"/>
          </p:cNvSpPr>
          <p:nvPr/>
        </p:nvSpPr>
        <p:spPr bwMode="auto">
          <a:xfrm>
            <a:off x="442106" y="2996952"/>
            <a:ext cx="1548197" cy="722436"/>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Internet Service Providers Association sector-CSIRT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38" name="Rounded Rectangle 7"/>
          <p:cNvSpPr>
            <a:spLocks noChangeArrowheads="1"/>
          </p:cNvSpPr>
          <p:nvPr/>
        </p:nvSpPr>
        <p:spPr bwMode="auto">
          <a:xfrm>
            <a:off x="-36512" y="3861048"/>
            <a:ext cx="9145016" cy="2611354"/>
          </a:xfrm>
          <a:prstGeom prst="roundRect">
            <a:avLst>
              <a:gd name="adj" fmla="val 16667"/>
            </a:avLst>
          </a:prstGeom>
          <a:noFill/>
          <a:ln w="9525">
            <a:noFill/>
            <a:miter lim="800000"/>
            <a:headEnd/>
            <a:tailEnd/>
          </a:ln>
        </p:spPr>
        <p:txBody>
          <a:bodyPr wrap="square" lIns="92075" tIns="46038" rIns="92075" bIns="46038">
            <a:spAutoFit/>
          </a:bodyPr>
          <a:lstStyle/>
          <a:p>
            <a:pPr>
              <a:spcBef>
                <a:spcPts val="200"/>
              </a:spcBef>
              <a:spcAft>
                <a:spcPts val="200"/>
              </a:spcAft>
            </a:pPr>
            <a:r>
              <a:rPr lang="en-GB" altLang="en-US" sz="1600" b="0" dirty="0" smtClean="0">
                <a:latin typeface="Calibri" panose="020F0502020204030204" pitchFamily="34" charset="0"/>
              </a:rPr>
              <a:t>Since April 2017 two </a:t>
            </a:r>
            <a:r>
              <a:rPr lang="en-GB" altLang="en-US" sz="1600" b="0" dirty="0">
                <a:latin typeface="Calibri" panose="020F0502020204030204" pitchFamily="34" charset="0"/>
              </a:rPr>
              <a:t>new sector-based CSIRTs are in the process of being </a:t>
            </a:r>
            <a:r>
              <a:rPr lang="en-GB" altLang="en-US" sz="1600" b="0" dirty="0" smtClean="0">
                <a:latin typeface="Calibri" panose="020F0502020204030204" pitchFamily="34" charset="0"/>
              </a:rPr>
              <a:t>established</a:t>
            </a:r>
          </a:p>
          <a:p>
            <a:pPr marL="285750" indent="-285750">
              <a:spcBef>
                <a:spcPts val="200"/>
              </a:spcBef>
              <a:spcAft>
                <a:spcPts val="200"/>
              </a:spcAft>
              <a:buFontTx/>
              <a:buChar char="-"/>
            </a:pPr>
            <a:r>
              <a:rPr lang="en-GB" altLang="en-US" sz="1600" b="0" dirty="0" smtClean="0">
                <a:latin typeface="Calibri" panose="020F0502020204030204" pitchFamily="34" charset="0"/>
              </a:rPr>
              <a:t>The retail sector CSIRT being spearheaded by the Consumer Goods Council (CGC)</a:t>
            </a:r>
          </a:p>
          <a:p>
            <a:pPr marL="742950" lvl="1" indent="-285750">
              <a:spcBef>
                <a:spcPts val="200"/>
              </a:spcBef>
              <a:spcAft>
                <a:spcPts val="200"/>
              </a:spcAft>
              <a:buFontTx/>
              <a:buChar char="-"/>
            </a:pPr>
            <a:r>
              <a:rPr lang="en-GB" altLang="en-US" sz="1400" b="0" dirty="0" smtClean="0">
                <a:latin typeface="Calibri" panose="020F0502020204030204" pitchFamily="34" charset="0"/>
              </a:rPr>
              <a:t>The Consumer Goods Council represents </a:t>
            </a:r>
            <a:r>
              <a:rPr lang="en-ZA" sz="1400" b="0" dirty="0" smtClean="0">
                <a:latin typeface="Calibri" panose="020F0502020204030204" pitchFamily="34" charset="0"/>
              </a:rPr>
              <a:t>the </a:t>
            </a:r>
            <a:r>
              <a:rPr lang="en-ZA" sz="1400" b="0" dirty="0">
                <a:latin typeface="Calibri" panose="020F0502020204030204" pitchFamily="34" charset="0"/>
              </a:rPr>
              <a:t>interests of more than 12, 000 member companies engaged in the manufacture, retail, wholesale and distribution of consumer goods, which has a combined value of R707 </a:t>
            </a:r>
            <a:r>
              <a:rPr lang="en-ZA" sz="1400" b="0" dirty="0" smtClean="0">
                <a:latin typeface="Calibri" panose="020F0502020204030204" pitchFamily="34" charset="0"/>
              </a:rPr>
              <a:t>billion</a:t>
            </a:r>
            <a:endParaRPr lang="en-ZA" altLang="en-US" sz="1400" b="0" dirty="0">
              <a:latin typeface="Calibri" panose="020F0502020204030204" pitchFamily="34" charset="0"/>
            </a:endParaRPr>
          </a:p>
          <a:p>
            <a:pPr marL="285750" indent="-285750">
              <a:spcBef>
                <a:spcPts val="200"/>
              </a:spcBef>
              <a:spcAft>
                <a:spcPts val="200"/>
              </a:spcAft>
              <a:buFontTx/>
              <a:buChar char="-"/>
            </a:pPr>
            <a:r>
              <a:rPr lang="en-GB" altLang="en-US" sz="1600" b="0" dirty="0" smtClean="0">
                <a:latin typeface="Calibri" panose="020F0502020204030204" pitchFamily="34" charset="0"/>
              </a:rPr>
              <a:t>The Internet Service providers CSIRT being spearheaded by the Internet Service Providers Association (ISPA).</a:t>
            </a:r>
          </a:p>
          <a:p>
            <a:pPr marL="742950" lvl="1" indent="-285750">
              <a:spcBef>
                <a:spcPts val="200"/>
              </a:spcBef>
              <a:spcAft>
                <a:spcPts val="200"/>
              </a:spcAft>
              <a:buFontTx/>
              <a:buChar char="-"/>
            </a:pPr>
            <a:r>
              <a:rPr lang="en-ZA" sz="1400" b="0" dirty="0">
                <a:latin typeface="Calibri" panose="020F0502020204030204" pitchFamily="34" charset="0"/>
              </a:rPr>
              <a:t>ISPA currently has many members, comprised of large, medium and small Internet service and access providers in South Africa</a:t>
            </a:r>
            <a:r>
              <a:rPr lang="en-ZA" sz="1400" b="0" dirty="0" smtClean="0">
                <a:latin typeface="Calibri" panose="020F0502020204030204" pitchFamily="34" charset="0"/>
              </a:rPr>
              <a:t>.</a:t>
            </a:r>
          </a:p>
        </p:txBody>
      </p:sp>
    </p:spTree>
    <p:extLst>
      <p:ext uri="{BB962C8B-B14F-4D97-AF65-F5344CB8AC3E}">
        <p14:creationId xmlns:p14="http://schemas.microsoft.com/office/powerpoint/2010/main" xmlns="" val="4215476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18</a:t>
            </a:fld>
            <a:endParaRPr lang="en-US" sz="1400" dirty="0">
              <a:solidFill>
                <a:schemeClr val="tx1"/>
              </a:solidFill>
              <a:latin typeface="Arial"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Rectangle 44"/>
          <p:cNvSpPr/>
          <p:nvPr/>
        </p:nvSpPr>
        <p:spPr>
          <a:xfrm>
            <a:off x="8151059" y="6667273"/>
            <a:ext cx="93349" cy="74095"/>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73" name="Text Box 2"/>
          <p:cNvSpPr txBox="1">
            <a:spLocks noChangeArrowheads="1"/>
          </p:cNvSpPr>
          <p:nvPr/>
        </p:nvSpPr>
        <p:spPr bwMode="auto">
          <a:xfrm>
            <a:off x="3131840" y="302397"/>
            <a:ext cx="4824536" cy="462307"/>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chemeClr val="tx2"/>
              </a:buClr>
            </a:pPr>
            <a:r>
              <a:rPr lang="en-ZA" sz="2400" dirty="0" smtClean="0">
                <a:solidFill>
                  <a:srgbClr val="FF0000"/>
                </a:solidFill>
                <a:latin typeface="Calibri" panose="020F0502020204030204" pitchFamily="34" charset="0"/>
                <a:cs typeface="Arial" pitchFamily="34" charset="0"/>
              </a:rPr>
              <a:t>Establishment of a CSIRT Forum</a:t>
            </a:r>
            <a:endParaRPr lang="en-GB" sz="2400" dirty="0">
              <a:solidFill>
                <a:srgbClr val="FF0000"/>
              </a:solidFill>
              <a:latin typeface="Calibri" panose="020F0502020204030204" pitchFamily="34" charset="0"/>
              <a:cs typeface="Arial" pitchFamily="34" charset="0"/>
            </a:endParaRPr>
          </a:p>
        </p:txBody>
      </p:sp>
      <p:sp>
        <p:nvSpPr>
          <p:cNvPr id="16" name="Rounded Rectangle 11"/>
          <p:cNvSpPr>
            <a:spLocks noChangeArrowheads="1"/>
          </p:cNvSpPr>
          <p:nvPr/>
        </p:nvSpPr>
        <p:spPr bwMode="auto">
          <a:xfrm>
            <a:off x="3309050" y="5976654"/>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SABRIC 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17" name="Rounded Rectangle 17"/>
          <p:cNvSpPr>
            <a:spLocks noChangeArrowheads="1"/>
          </p:cNvSpPr>
          <p:nvPr/>
        </p:nvSpPr>
        <p:spPr bwMode="auto">
          <a:xfrm>
            <a:off x="5200665" y="5965255"/>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ASISA 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18" name="Rounded Rectangle 18"/>
          <p:cNvSpPr>
            <a:spLocks noChangeArrowheads="1"/>
          </p:cNvSpPr>
          <p:nvPr/>
        </p:nvSpPr>
        <p:spPr bwMode="auto">
          <a:xfrm>
            <a:off x="6136769" y="5964304"/>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FMI 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19" name="Rounded Rectangle 19"/>
          <p:cNvSpPr>
            <a:spLocks noChangeArrowheads="1"/>
          </p:cNvSpPr>
          <p:nvPr/>
        </p:nvSpPr>
        <p:spPr bwMode="auto">
          <a:xfrm>
            <a:off x="7072873" y="5976654"/>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SAIA</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46" name="Rounded Rectangle 6"/>
          <p:cNvSpPr>
            <a:spLocks noChangeArrowheads="1"/>
          </p:cNvSpPr>
          <p:nvPr/>
        </p:nvSpPr>
        <p:spPr bwMode="auto">
          <a:xfrm>
            <a:off x="4245154" y="5966204"/>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ea typeface="Arial" charset="0"/>
                <a:cs typeface="Arial" charset="0"/>
              </a:rPr>
              <a:t>PASA CSIRT</a:t>
            </a:r>
            <a:endParaRPr kumimoji="0" lang="en-GB" altLang="en-US" sz="1800" b="0" i="0" u="none" strike="noStrike" cap="none" normalizeH="0" baseline="0" smtClean="0">
              <a:ln>
                <a:noFill/>
              </a:ln>
              <a:solidFill>
                <a:schemeClr val="tx1"/>
              </a:solidFill>
              <a:effectLst/>
              <a:ea typeface="Arial" charset="0"/>
              <a:cs typeface="Arial" charset="0"/>
            </a:endParaRPr>
          </a:p>
        </p:txBody>
      </p:sp>
      <p:sp>
        <p:nvSpPr>
          <p:cNvPr id="75" name="Rounded Rectangle 17"/>
          <p:cNvSpPr>
            <a:spLocks noChangeArrowheads="1"/>
          </p:cNvSpPr>
          <p:nvPr/>
        </p:nvSpPr>
        <p:spPr bwMode="auto">
          <a:xfrm>
            <a:off x="5301594" y="5024507"/>
            <a:ext cx="1317158" cy="273017"/>
          </a:xfrm>
          <a:prstGeom prst="roundRect">
            <a:avLst>
              <a:gd name="adj" fmla="val 16667"/>
            </a:avLst>
          </a:prstGeom>
          <a:solidFill>
            <a:schemeClr val="accent5"/>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FINANCE SECTOR-CSIRT</a:t>
            </a:r>
          </a:p>
        </p:txBody>
      </p:sp>
      <p:sp>
        <p:nvSpPr>
          <p:cNvPr id="77" name="Rounded Rectangle 17"/>
          <p:cNvSpPr>
            <a:spLocks noChangeArrowheads="1"/>
          </p:cNvSpPr>
          <p:nvPr/>
        </p:nvSpPr>
        <p:spPr bwMode="auto">
          <a:xfrm>
            <a:off x="1654903" y="5017573"/>
            <a:ext cx="1317158" cy="273017"/>
          </a:xfrm>
          <a:prstGeom prst="roundRect">
            <a:avLst>
              <a:gd name="adj" fmla="val 16667"/>
            </a:avLst>
          </a:prstGeom>
          <a:solidFill>
            <a:srgbClr val="FFFF0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RETAIL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SECTOR-CSIRT</a:t>
            </a:r>
          </a:p>
        </p:txBody>
      </p:sp>
      <p:sp>
        <p:nvSpPr>
          <p:cNvPr id="85" name="Rounded Rectangle 17"/>
          <p:cNvSpPr>
            <a:spLocks noChangeArrowheads="1"/>
          </p:cNvSpPr>
          <p:nvPr/>
        </p:nvSpPr>
        <p:spPr bwMode="auto">
          <a:xfrm>
            <a:off x="262715" y="5013176"/>
            <a:ext cx="1317158" cy="273017"/>
          </a:xfrm>
          <a:prstGeom prst="roundRect">
            <a:avLst>
              <a:gd name="adj" fmla="val 16667"/>
            </a:avLst>
          </a:prstGeom>
          <a:solidFill>
            <a:srgbClr val="FF0000"/>
          </a:soli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TELECOMMS SECTOR-CSIRT</a:t>
            </a:r>
          </a:p>
        </p:txBody>
      </p:sp>
      <p:cxnSp>
        <p:nvCxnSpPr>
          <p:cNvPr id="4" name="Straight Connector 3"/>
          <p:cNvCxnSpPr/>
          <p:nvPr/>
        </p:nvCxnSpPr>
        <p:spPr bwMode="auto">
          <a:xfrm flipH="1">
            <a:off x="3453066" y="5445224"/>
            <a:ext cx="1835287" cy="469809"/>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11" name="Straight Connector 10"/>
          <p:cNvCxnSpPr/>
          <p:nvPr/>
        </p:nvCxnSpPr>
        <p:spPr bwMode="auto">
          <a:xfrm>
            <a:off x="6618751" y="5445224"/>
            <a:ext cx="2161853" cy="469809"/>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5" name="Rounded Rectangle 17"/>
          <p:cNvSpPr>
            <a:spLocks noChangeArrowheads="1"/>
          </p:cNvSpPr>
          <p:nvPr/>
        </p:nvSpPr>
        <p:spPr bwMode="auto">
          <a:xfrm>
            <a:off x="7461994" y="2579919"/>
            <a:ext cx="422374" cy="273017"/>
          </a:xfrm>
          <a:prstGeom prst="roundRect">
            <a:avLst>
              <a:gd name="adj" fmla="val 16667"/>
            </a:avLst>
          </a:prstGeom>
          <a:noFill/>
          <a:ln w="9525">
            <a:no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ea typeface="Arial" charset="0"/>
                <a:cs typeface="Arial" charset="0"/>
              </a:rPr>
              <a:t>…</a:t>
            </a:r>
          </a:p>
        </p:txBody>
      </p:sp>
      <p:sp>
        <p:nvSpPr>
          <p:cNvPr id="39" name="Rounded Rectangle 19"/>
          <p:cNvSpPr>
            <a:spLocks noChangeArrowheads="1"/>
          </p:cNvSpPr>
          <p:nvPr/>
        </p:nvSpPr>
        <p:spPr bwMode="auto">
          <a:xfrm>
            <a:off x="8008977" y="5976654"/>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Other Finance CSIRTs</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2" name="Rectangle 1"/>
          <p:cNvSpPr/>
          <p:nvPr/>
        </p:nvSpPr>
        <p:spPr>
          <a:xfrm>
            <a:off x="179512" y="1340768"/>
            <a:ext cx="8784976" cy="3616375"/>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Established </a:t>
            </a:r>
            <a:r>
              <a:rPr lang="en-GB" sz="2000" b="0" dirty="0">
                <a:latin typeface="Calibri" panose="020F0502020204030204" pitchFamily="34" charset="0"/>
                <a:ea typeface="Times New Roman" panose="02020603050405020304" pitchFamily="18" charset="0"/>
              </a:rPr>
              <a:t>what has been </a:t>
            </a:r>
            <a:r>
              <a:rPr lang="en-GB" sz="2000" b="0" dirty="0" smtClean="0">
                <a:latin typeface="Calibri" panose="020F0502020204030204" pitchFamily="34" charset="0"/>
                <a:ea typeface="Times New Roman" panose="02020603050405020304" pitchFamily="18" charset="0"/>
              </a:rPr>
              <a:t>termed the </a:t>
            </a:r>
            <a:r>
              <a:rPr lang="en-GB" sz="2000" b="0" dirty="0">
                <a:latin typeface="Calibri" panose="020F0502020204030204" pitchFamily="34" charset="0"/>
                <a:ea typeface="Times New Roman" panose="02020603050405020304" pitchFamily="18" charset="0"/>
              </a:rPr>
              <a:t>CSIRT </a:t>
            </a:r>
            <a:r>
              <a:rPr lang="en-GB" sz="2000" b="0" dirty="0" smtClean="0">
                <a:latin typeface="Calibri" panose="020F0502020204030204" pitchFamily="34" charset="0"/>
                <a:ea typeface="Times New Roman" panose="02020603050405020304" pitchFamily="18" charset="0"/>
              </a:rPr>
              <a:t>Forum in April 2017 in response to increasing number of sector-based CSIRTs bei</a:t>
            </a:r>
            <a:r>
              <a:rPr lang="en-GB" sz="2000" b="0" dirty="0">
                <a:latin typeface="Calibri" panose="020F0502020204030204" pitchFamily="34" charset="0"/>
                <a:ea typeface="Times New Roman" panose="02020603050405020304" pitchFamily="18" charset="0"/>
              </a:rPr>
              <a:t>n</a:t>
            </a:r>
            <a:r>
              <a:rPr lang="en-GB" sz="2000" b="0" dirty="0" smtClean="0">
                <a:latin typeface="Calibri" panose="020F0502020204030204" pitchFamily="34" charset="0"/>
                <a:ea typeface="Times New Roman" panose="02020603050405020304" pitchFamily="18" charset="0"/>
              </a:rPr>
              <a:t>g established</a:t>
            </a:r>
          </a:p>
          <a:p>
            <a:pPr marL="285750"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Made </a:t>
            </a:r>
            <a:r>
              <a:rPr lang="en-GB" sz="2000" b="0" dirty="0">
                <a:latin typeface="Calibri" panose="020F0502020204030204" pitchFamily="34" charset="0"/>
                <a:ea typeface="Times New Roman" panose="02020603050405020304" pitchFamily="18" charset="0"/>
              </a:rPr>
              <a:t>up of representatives from the established and soon-to-be established </a:t>
            </a:r>
            <a:r>
              <a:rPr lang="en-GB" sz="2000" b="0" dirty="0" smtClean="0">
                <a:latin typeface="Calibri" panose="020F0502020204030204" pitchFamily="34" charset="0"/>
                <a:ea typeface="Times New Roman" panose="02020603050405020304" pitchFamily="18" charset="0"/>
              </a:rPr>
              <a:t>CSIRTs</a:t>
            </a:r>
          </a:p>
          <a:p>
            <a:pPr marL="285750"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The </a:t>
            </a:r>
            <a:r>
              <a:rPr lang="en-GB" sz="2000" b="0" dirty="0">
                <a:latin typeface="Calibri" panose="020F0502020204030204" pitchFamily="34" charset="0"/>
                <a:ea typeface="Times New Roman" panose="02020603050405020304" pitchFamily="18" charset="0"/>
              </a:rPr>
              <a:t>intention of the CSIRT forum is to coordinate </a:t>
            </a:r>
            <a:r>
              <a:rPr lang="en-GB" sz="2000" b="0" dirty="0" smtClean="0">
                <a:latin typeface="Calibri" panose="020F0502020204030204" pitchFamily="34" charset="0"/>
                <a:ea typeface="Times New Roman" panose="02020603050405020304" pitchFamily="18" charset="0"/>
              </a:rPr>
              <a:t>activities </a:t>
            </a:r>
            <a:r>
              <a:rPr lang="en-GB" sz="2000" b="0" dirty="0">
                <a:latin typeface="Calibri" panose="020F0502020204030204" pitchFamily="34" charset="0"/>
                <a:ea typeface="Times New Roman" panose="02020603050405020304" pitchFamily="18" charset="0"/>
              </a:rPr>
              <a:t>amongst the various CSIRTs. </a:t>
            </a:r>
            <a:endParaRPr lang="en-GB" sz="2000" b="0" dirty="0" smtClean="0">
              <a:latin typeface="Calibri" panose="020F0502020204030204" pitchFamily="34" charset="0"/>
              <a:ea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Initiatives </a:t>
            </a:r>
            <a:r>
              <a:rPr lang="en-GB" sz="2000" b="0" dirty="0">
                <a:latin typeface="Calibri" panose="020F0502020204030204" pitchFamily="34" charset="0"/>
                <a:ea typeface="Times New Roman" panose="02020603050405020304" pitchFamily="18" charset="0"/>
              </a:rPr>
              <a:t>identified at the launch </a:t>
            </a:r>
            <a:r>
              <a:rPr lang="en-GB" sz="2000" b="0" dirty="0" smtClean="0">
                <a:latin typeface="Calibri" panose="020F0502020204030204" pitchFamily="34" charset="0"/>
                <a:ea typeface="Times New Roman" panose="02020603050405020304" pitchFamily="18" charset="0"/>
              </a:rPr>
              <a:t>included:</a:t>
            </a:r>
            <a:endParaRPr lang="en-ZA" sz="2000" b="0" dirty="0" smtClean="0">
              <a:latin typeface="Calibri" panose="020F0502020204030204" pitchFamily="34" charset="0"/>
              <a:ea typeface="Times New Roman" panose="02020603050405020304" pitchFamily="18" charset="0"/>
            </a:endParaRPr>
          </a:p>
          <a:p>
            <a:pPr marL="742950" lvl="1" indent="-285750" algn="just">
              <a:spcBef>
                <a:spcPts val="0"/>
              </a:spcBef>
              <a:spcAft>
                <a:spcPts val="0"/>
              </a:spcAft>
              <a:buFont typeface="Arial" panose="020B0604020202020204" pitchFamily="34" charset="0"/>
              <a:buChar char="•"/>
            </a:pPr>
            <a:r>
              <a:rPr lang="en-ZA" b="0" dirty="0" smtClean="0">
                <a:latin typeface="Calibri" panose="020F0502020204030204" pitchFamily="34" charset="0"/>
                <a:ea typeface="Calibri" panose="020F0502020204030204" pitchFamily="34" charset="0"/>
                <a:cs typeface="Times New Roman" panose="02020603050405020304" pitchFamily="18" charset="0"/>
              </a:rPr>
              <a:t>Information Sharing between sector-CSIRTs</a:t>
            </a:r>
          </a:p>
          <a:p>
            <a:pPr marL="742950" lvl="1" indent="-285750" algn="just">
              <a:spcBef>
                <a:spcPts val="0"/>
              </a:spcBef>
              <a:spcAft>
                <a:spcPts val="0"/>
              </a:spcAft>
              <a:buFont typeface="Arial" panose="020B0604020202020204" pitchFamily="34" charset="0"/>
              <a:buChar char="•"/>
            </a:pPr>
            <a:r>
              <a:rPr lang="en-ZA" b="0" dirty="0" smtClean="0">
                <a:latin typeface="Calibri" panose="020F0502020204030204" pitchFamily="34" charset="0"/>
                <a:ea typeface="Calibri" panose="020F0502020204030204" pitchFamily="34" charset="0"/>
                <a:cs typeface="Times New Roman" panose="02020603050405020304" pitchFamily="18" charset="0"/>
              </a:rPr>
              <a:t>Skills </a:t>
            </a:r>
            <a:r>
              <a:rPr lang="en-ZA" b="0" dirty="0">
                <a:latin typeface="Calibri" panose="020F0502020204030204" pitchFamily="34" charset="0"/>
                <a:ea typeface="Calibri" panose="020F0502020204030204" pitchFamily="34" charset="0"/>
                <a:cs typeface="Times New Roman" panose="02020603050405020304" pitchFamily="18" charset="0"/>
              </a:rPr>
              <a:t>Development / Capacity </a:t>
            </a:r>
            <a:r>
              <a:rPr lang="en-ZA" b="0" dirty="0" smtClean="0">
                <a:latin typeface="Calibri" panose="020F0502020204030204" pitchFamily="34" charset="0"/>
                <a:ea typeface="Calibri" panose="020F0502020204030204" pitchFamily="34" charset="0"/>
                <a:cs typeface="Times New Roman" panose="02020603050405020304" pitchFamily="18" charset="0"/>
              </a:rPr>
              <a:t>Building</a:t>
            </a:r>
          </a:p>
          <a:p>
            <a:pPr marL="742950" lvl="1" indent="-285750" algn="just">
              <a:spcBef>
                <a:spcPts val="0"/>
              </a:spcBef>
              <a:spcAft>
                <a:spcPts val="0"/>
              </a:spcAft>
              <a:buFont typeface="Arial" panose="020B0604020202020204" pitchFamily="34" charset="0"/>
              <a:buChar char="•"/>
            </a:pPr>
            <a:r>
              <a:rPr lang="en-ZA" b="0" dirty="0" smtClean="0">
                <a:latin typeface="Calibri" panose="020F0502020204030204" pitchFamily="34" charset="0"/>
                <a:ea typeface="Calibri" panose="020F0502020204030204" pitchFamily="34" charset="0"/>
                <a:cs typeface="Times New Roman" panose="02020603050405020304" pitchFamily="18" charset="0"/>
              </a:rPr>
              <a:t>Promoting of uniform Standards</a:t>
            </a:r>
            <a:endParaRPr lang="en-ZA"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11"/>
          <p:cNvSpPr>
            <a:spLocks noChangeArrowheads="1"/>
          </p:cNvSpPr>
          <p:nvPr/>
        </p:nvSpPr>
        <p:spPr bwMode="auto">
          <a:xfrm>
            <a:off x="395536" y="5935031"/>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ISP 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
        <p:nvSpPr>
          <p:cNvPr id="26" name="Rounded Rectangle 11"/>
          <p:cNvSpPr>
            <a:spLocks noChangeArrowheads="1"/>
          </p:cNvSpPr>
          <p:nvPr/>
        </p:nvSpPr>
        <p:spPr bwMode="auto">
          <a:xfrm>
            <a:off x="1744281" y="5949280"/>
            <a:ext cx="883503" cy="404674"/>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prstDash val="dash"/>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b="0" dirty="0" smtClean="0">
                <a:ea typeface="Arial" charset="0"/>
                <a:cs typeface="Arial" charset="0"/>
              </a:rPr>
              <a:t>RETAIL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ea typeface="Arial" charset="0"/>
                <a:cs typeface="Arial" charset="0"/>
              </a:rPr>
              <a:t>CSIRT</a:t>
            </a:r>
            <a:endParaRPr kumimoji="0" lang="en-GB" altLang="en-US" sz="1800" b="0" i="0" u="none" strike="noStrike" cap="none" normalizeH="0" baseline="0" dirty="0" smtClean="0">
              <a:ln>
                <a:noFill/>
              </a:ln>
              <a:solidFill>
                <a:schemeClr val="tx1"/>
              </a:solidFill>
              <a:effectLst/>
              <a:ea typeface="Arial" charset="0"/>
              <a:cs typeface="Arial" charset="0"/>
            </a:endParaRPr>
          </a:p>
        </p:txBody>
      </p:sp>
    </p:spTree>
    <p:extLst>
      <p:ext uri="{BB962C8B-B14F-4D97-AF65-F5344CB8AC3E}">
        <p14:creationId xmlns:p14="http://schemas.microsoft.com/office/powerpoint/2010/main" xmlns="" val="1303692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42018" y="158745"/>
            <a:ext cx="4824536" cy="523862"/>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ZA" sz="2800" dirty="0" smtClean="0">
                <a:latin typeface="Calibri" charset="0"/>
                <a:ea typeface="Calibri" charset="0"/>
                <a:cs typeface="Calibri" charset="0"/>
              </a:rPr>
              <a:t>Improved Consultation</a:t>
            </a:r>
            <a:endParaRPr lang="en-GB" sz="2800"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19</a:t>
            </a:fld>
            <a:endParaRPr lang="en-US" sz="1400" dirty="0">
              <a:solidFill>
                <a:schemeClr val="tx1"/>
              </a:solidFill>
              <a:latin typeface="Calibri" charset="0"/>
              <a:ea typeface="Calibri" charset="0"/>
              <a:cs typeface="Calibri"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AutoShape 2" descr="data:image/jpeg;base64,/9j/4AAQSkZJRgABAQAAAQABAAD/2wCEAAkGBxQTEhUUExIWFhUXGBwYFhgYGBggGxgXFxgcHBwYFh4dHCggGBwlGxgbITEhJSkrLi4uGCAzODMsNygtLi0BCgoKDg0OGxAQGywmICQsNC0vLCw2LCwsNC8sLCwsLywsNCwsNCwsLCwsLCwsLCwsLCwsLCwsLCwsLCwsLCwsLP/AABEIAMkA+wMBIgACEQEDEQH/xAAcAAACAgMBAQAAAAAAAAAAAAAEBQMGAQIHAAj/xABHEAACAgAEBAQDBQYCCAMJAAABAgMRAAQSIQUTMUEGIlFhMnGBBxQjkaFCUrHB0fBikiQzVHJzgtLhFRazQ0RTY5Oio8Lx/8QAGgEAAwEBAQEAAAAAAAAAAAAAAQIDBAAFBv/EADARAAICAQMCBAQFBQEAAAAAAAABAhEDEiExBEETUYHwInGRoTJhscHhBRQj0fEk/9oADAMBAAIRAxEAPwDi2PDHsex9BRI9jOMHEmXy7OwVFLMTsFFk/IDHUA1GPL1wf/4ao2bMwq3cXI1f80aMp+hOMSZEoA40yJYGtDagnoGFBkPoGAujV4KSFbAgvzxKYelkDb+vbEfOPy+W2Nuun1I9LJ3OGUUc7PKBvQJ2+nXGmo//AMw4n4cBDap51WJmIJJqXWdxdbUmwF7m++FKKSQACSTQFWST2AxySOTsw4/l/AY2i6/Q/wADiy5LgEbu6aJpeSpaZ4mUKpUbrGpQ8wgigdSg0aoUSsl4eqecSa421BWUdwPhdf2GqjVkehI3xySsVyVCwD2/v5Yn0kqALPmbavZe2LD4f8O8wNNJFKuXSN5GcAam0Jq0xg0NxvZBGx9DibivCDJlY8zlVlELc0yI7J+GYyLKsAvMSvRbGluuCq4Ecm2is/diPi0r9d/yFn8xifMcsV8R2XrQHwj5n+GBmhIAJWgSQDRFkdaJ61fb1xJme3yXr/uj1/ph1EDTbVswJj+yFX/dG/5ncfnjGbJLvufiPXfv+WJeHZLmswLKtRySWQd+VGz6R7nTXTa77YizQ879ep/j74WhqSYNX1xvIPMfmf72xsqk9Bfywy4dwWXMTGONd7NknyoCfif0H0+V4GkLkk9xR/f91jC4e/8AlPN/7NIfkB+m/wDLCmWFkYowKspKsD1DA0QfcEYXTuNqTIQMZSrGMEYyh3GBW4TFfX+/77Y9+n9/32xgda/7fn6YMzmQmiUMy+Qmg6MroTv5daErq26XfthdrCBsPWv7/v0x7UK2vGIomdgqqWYmgACSSewA6nDDMcAzCIXaFgq7t0tR/iW9S/UDCHbC0veMHHqx7AoYxjNY9j2CkEzjIGJcrlmkbSi2evoAB1ZidlUdSTQHfBpjgi+JjM/oh0xg+7Ean9woX2Y9cW2FFxIw0biMa5ZY4lZZmsTPYpkskIvejYvp8A2OGWTymcZkWOFcuHsK3LK1pFnzkGX9TZBAsisMOKcLaKAtLKuZkUx+WTUaMmryxsJAxrQbXe7Q6QAThW96FtFU4Xw2adisMTyMBZCgmhY3PoPnh5kfC/EIXDDKvR2ZWAp1PVWF7g/3vWLX9n0YSXMAKqOIEMqpqpZOY23mJohGWxexsdRikQ+J83qH+lZg79Wmk/6sFapOkK296JG8G50k1lJAOo6Gh8/54lHhjN5cpNJl3CREOxsbBWvfTZA962wIfFed/wBsn+kjf1xcfCPEZsxkeImaZ5CkB0l2JoNFmNQ37HSPywz1xVujpWVtPESDzCJiylnB5prU58xorW+o9h8RqrwFwvLvC0WYkVY40ZZF1bNKFYNUQNs1/vVp9SMa8M4sIYHRIl5rOr81qbSq7KqIRQNsx1G+1AEA4i4fBzpGkmZiieeZ7tiLoKCerO1KOvW+gOC1SOUUrLLwDNDKGeOWYhZI2MLFNUUhC+SRWvUDWoUPWiQRWFJCiLMSKpSGWhArdWdCbdbJNKvMUm2rmBbO5xtw3icrTSU7oGjlcJGzKismXJXSqnooUAewGF1SSOWlYsxU7yMSx8pA2J1H8scoPUK2kixeGfF5ijCSSMAmkpQ7LewI3Db+oB9jZNqyni+BZlmzEyvGdKJo1FwpU3z06FVZydPue+xr+T8BKiB85mBFewRSoNnopZ9tfXyBSf1qPxLwHKwZfXDMGZWrTJpZiXrsKrYXup+E/VGoN0LKKbN/HvG4szyUhfnyBQZpxFyzK4sC0HfSf0G56BZl0tRBKFVXKlGAHMSUoighVuRlNBWQddiBYFropIjGNc8ytbBkSNCmnbTX4i+97f8AdioIil+7GRpKi1EqFk5HLOvQFZjV6NRB6UOha6pKMaRyi7R7KcL5LkyadRjkXQ0sEZHMiZLIkkDitV+ZR0xh+GU7sVVYgWLSIVmIrfTSMyqx7a9I62dsVwNgxnk555Wrmazo0Xr1attNb38sM0+Q6d1ZNxTiRm0KFWONBSom3f4pCANch2tqF6RsAAMT8F49JlJmZRalvOh6MAT37Hc0ffoemNeKxwmdtbsrBU18pEZeboHNrzqANd9LF6q2rEOZjy4EmmWYyX5AYkCk6twxEjVt39R032VNNBcd6HMPjvOM2lERiTsAjEn5ANZxWuIGTmu0qlHdi7Agg25vod63w28KnRz5yB+FEdJPaRj5R8m0lT66q74M8NcVeUuk2l4Y42lZdAFgEatloE+a7YHptR3xNunsMklwio3hpw3gWYm5ZWJtEjhFfSdNk1ZoXpBB36eU+hxHwbhwmZyzMqRxtJIVXU2kEKNK2L8zLdkACz2xPxDOcyVBAZD+FHBdU8ukBQCisQBQVQoJvSD1JwHd0h2FZDw0uYK/d5iyaysrOgXlAAEOQJGLKw1AdLK11IxFncrNw+YLzEYOmrazHJGWYVIrAWLU7EdrHY4s3gzJiEPG8kQmdx+GJULeXYDY0WssNIN9qvbFoghRyA8aPtoOqNSxQ0TGCRq3s0ARu3brjlG1dkpZGpU+ChcD5CSc5dopQI2Qt/q3EiO0LO3SOWJHRWbsxVjSu2HJCcxkjyUsKSSI0wdCsQhAAl1+cxrHuWV1FgpYO6hatw7JuJJ8s0MqcyJyI3B1q0amWM0VFsdOi6FiQ11wnMr6NBZtIN6bOm/l0vEtNso42HcEhZZEmFaFk6s8aE6aPl1uLYAg7HaxhzxTLStHyvvMk7OYnQSSRdSp2W8wxJOuthuVGB8txjLjlh1LIojuP7tBs6iPWwfVqbUUPUeYGjjEfGYQDZJehok+6ZcFKZTQXXR2BF3YvbCu7s7dlaGPYP4zmY5HUx9kCseWkdsLs6UJG4rC/DXsOh1w8kw6I2QSGTVIHKAOigaAOZ5WAbWSvclTRrazZfiuZioJkjY0ESaAihliQEAhQqpzA58pAYSMD1FUM4yBvi7xJsVlqzfF8w2vnZxI1fqkbCRiovypoJAHmIpnWxXXSKUycV0XyAwYk6pnNysT1KnpFd3tbbkaiMOfA3hM5pjLIDyI+v8A8x+uhfboWI7UNiQRr408KHKsJIx+C59fgY/s2eqmrUnfsdxZ5aNWgA1+x9SZc0o6mDb/ADgfzr64q0XhzOWP9DzHUf8AsJP+nD/wF4kyuSDmXLO8rHaVGPwHT+GylgpGpbv39hi3L9qeSND7rN6fs+v/ABPXAl4kZuoi2cyHhnOH/wByzP8A9GX/AKcXjwVwqaHI8S50MkWqAheYjLZWLMXWoCwNQv5jDU/ank96yk2/uu3/AOTfEea+0zJurK2SkKupBFgeU7FbD3RFj5HvjnLLJU4gZyqKNaPmvbsD6juf6YY8RzsPJiiy8ZFAPOzH45tNbD0QFgL28zUBdkbl82WTkxkByxSMG9K6rC330r39rxLHwDMEgcoizVkih7mjeNDrawLuT8Hddb8yUR/gSBLB0szwldJobfESDXau4xjwbmoos3HJPehAzbC6YKdJIu9jvtvYGCZPCk3KaViqhdakeYkPEpLKxUaV2jYg3XT1vA3EeG8qYxx29Rmz5SS2lg2pVLcshrXTZ+Hvd4V6ZNqwcRL5wzxLA7l0dXzMsoghD6hojLaV7bKwGttNElwu1Cq/9pedmYwxTGMldThkDCw2kUwYkqQQ3Q0QQflVPuhHxFF/3mFj/lHm/TDvMeH5KjEuvmOxKqzIrvegChKyuSdgPKcKsUYO7O1K9itVh++TEKxZiUnzKjQRo1M5VVGt2G8Sgjp8Z7aQdQ2n4FJGSGgVCDR588YoiuwdfUdj1xvxTJ5lEEqqoi0oeZFoqiFG7L5hvtTV2xS0+GdbvgzwiTMTzRiRQyswBkkhhZq/35Y2J+pOMvnqeVJZUjR9StyFRWFnYsIkAkHUFGO4J6GiFHDc80U6TFRKyHVpckhq9aN49PlXeWRURmbWdlUk7tQ2A9cDQvI5t3yS5zhRjlSIq7M+kxkaQsiuaRkO9q3a696w9n8DZnls4jAl5hHJtSxj/fstV6iBp67+4uoyIQaIII2IaxW/Qjtvi/cU8cjSYOTKumLRzGYczmcogSaSNtzYOq976eXCz17UdW4h4VlScs8NhZJ5uXbBtNw6GC2oOlrZvagbI75hyZyuXzgZ4+YSsI0urH4iJFIG62t7EA+VvTCHKZuSO+XI6X10My386O+JJ8/JIAGYVeo0qrqaq1PpA1tud2s7n1OFcHY4d4UVQzygrzo9JhVpkiViSQdRYjWBY8gYWLxB4eiZcyYzaS6ZY0vYiYxuqr7MWOkHsSMCcOkjWWNpU1xqwLqP2lB3H5fL5jrhhxXLI4kzC5gzHmqJSYtAZpg7hk8xv4GsELRqrG+Fcd/mNYmTLOX5YRi+rToAOrVdadPW72rHaIlJZRK3mpBKw3t9KCRhXXz6j7453lOMcQhmiR+drNVHIGDSI1rpJYaih3A7CvbHScrHqjEiMmlilN5HXTrQSAFWK6lF21kLTd6OF1ad2JkTdI5t4p41OmcDBDlpYUCDS4Y6Wt7LLswYSdtqrriHwtk+ZFmgI4GJjABlmVHWjq/DUsLtgpLGgNNX5iC3l41PmpObBHBApKoJpmgVlYjzaZGCawEKqVpqQLsLwx8eeEoxE0sCRxtEWaai66wSu6K2pVNljp1ChSjUaxPd8j7KkQR5BcxnIn+7ZZ2LM5ijzKaNwslzNpbXckpHvp0/CAxRz+FnkZHJy+XSRX0KZ4yByYrGolurkbm9iTYFgFNxLhwiSF1kDiWPXsrDSwYhkN9SCP7BBMmf4I8UEUzfDJVeUgbrqGk9G26+h9cI1XcZIj41wsZcxrzY5C8YcmNlZVJZho1KSCRp3+fthdj2PY4YmrGy9emPVjcLj0lEk2X77KeIStNJCZXMSQMyx6jpUmaOyF6D4m/M4l+1XNyDlRh2COH1oCQraShGoXRo9Dgb7IYic3LX+zN/6sWJ/tYX8TL9vK/8Vxm0/wDoS98HXsUCIf39cMY8gE0NNIVLgMiKmpipJpjZVQDW3mJ6bYxDw6T/AOFL/kb+NYa5fi4ZURnZNIVKZFljIUAK2liNBob0rX19sbHe1EtXIqJy4/Zmb31Rp+ml/wCOLfF4AZkVjFKNS2oSWB2prIO+hCKN7P8ATCGPMsDQnyny+76fzIyw/ji9+EPF2Wy+W5WanjLK7GMRxOVWNgPKKiAHn1H64jm8RK4fuER/+Q51gdUDanXVJq5V6FOpY1KytZJAY9j5NxRBogVOwJ+dD9N/446/xj7UMuEdctEzsVqyoRLO1/vNubqh88cfVcN0/iNNzVAfzG/D+bM0eWh0Jq3770ga3u70quwA237kkxiNXJIzdimsSpKD8J3AUOD+d4gymaMUqSAXpqx+8NIDKdjsVJB274IHFtT+eGERUbjjjRaWtwj1zA3+IsST1sbYeUZatuAKtJ0LIfccvDDtApCa7Y6ZZbXSDuVLK6s+zWLJ2UVgvimcWSKF8oQGJcxS6SVZedplEgKeWN5XG4bUSNrIGrmcodH+6tLI8CSguse13WptJ25gXbzXRBHTFwy0ObEMWYQBGlkH4nMPKRR8WtdXMjalFqtqFsjToGnHPDVNv6lNSsqXEOEsQrLHUrSSxSxLqapIgGZgxZrBVxdnYox6dCuM5JlycOldS6i8rruquVjjVQ4GlxQG4JAL1dmsMs7wY6cy+XzCNEED5kRAsA+o6ljoaQtW2zfCSCSNsLOHJA88McgneMlSyp7IN9IsnYeYiiFuumLx3V+QkpLVRjwrnc2iyLl5eUknlZtDMbo2IwqsxbRZNCgFBJBCnBcfBpIcwHmkMeXlJbmLJoWRD5gNyrEE1YAJqyPXDPMZ/wC7RtycizImqITvqMZWZ9RTRREsZOwexq71qrCfi3DM4rSEppAVpDoMYpAxJ+E9QbJUbixtvhVvfCv5Bbdqke4nkICBOWD6mZTFEJNyu+p5Z21m9S2wSjRAA64jz/GFnBTMxgldo3jY6ktrYsWLGS+lMdu1YQNZNk2fXrjMq+Y/M4qsXmJqdjjJ/wDh6q4cSuzEaDRBi/e101ML3sA/LtgPIcFEkiouZiYt0CrMWuiehjFdO5A98HcL4X/ok+YMVlNBQupZXRnCMFGwFE2XNjahRs49xDirZiVY8vGEVlESqsaK7BmJ0koC1EtRANEDp2Eqduit7Gnhjwzz822Xn1xlEYsBWoEFQBuCK8wN9x0xeE8DfdkWSHMTQcyPWNXLdZNNFWZf2SNXcWNYqiDdYHCM5kJcy8b0YQFZtFiVHIY6dSkUNIJPauuID44zLKUKxUy6SQjAgb9KattRI2qz88K4Sm04vYDkI8px+aNQAykhi6s6I7oz1qKM4JWyL+dnqcbeGs1HHKwlNRvG6Hy6gSRah1qyNaqfKQQQCCKvAbQVGr31ZlqumgIbu++vpXbve0ZX2w/hqnQ+ofT5BFKZXNNJDy5pI0nVNUbrzNDmmZKCspOoE7GiNhi9eMMymXyMkZVWpUy6o7qWAEZVXrSSXUKrA+XrYPQHnEHiHMxilmN3YYhWcHSq+V2BdQVRVIBAIWjttjSTiYmmM2c5kxroCq6iOikgeRKu9Iv0q7EXjkdzRrxBdOUyyH4maaYD0RzHGv5tA5+VeuLD4k5aw5iVUoZr7sYthYpNUmvfylmUna7OKnxDONNI0jUCaACilVVACoo7KqgAD0GGPE81mZMvGskBWKMLT8txYA0rbHbv2q7xOUOLHEVY9jOMYDQQzTiRRjwXEypvj1UjK5G2XWQk8vmE6d9Gq9Njrp7XX6YNz3C3XaWQCiVthPW37pMdH6YK4PkgVcvRDgqqHUNXLqRtx8NAL1IBs9hg1+GrLBcQEa2ZNJ5jeVbUktR3FfCDZFmsBumDVsbx8PGs5jQ+vm69P4tXq1/7Nqq9v54U5LhTOQEdW3AsLNQJ9Ty6H1w+hSAz2IiWP43Nt+l69Wjffvpqv+U3iKDKLEtSIr0RJp/EBCswju6G5bYqaIrpdgBOicpXZWpsuymnVlNXTKQa9d/kfywxynApZYjMNCxrYLsehG52UFqAZfNVb1d4N4pCeWjp5FAC6QGFB7dSGqmJtrAJqvnRPBtJjVzKqyQyO6K0mjWZVVd2sHQDF5tO5BrbVYeUnptAX4qYsyHAlkZlGag+EsSOdSqCLZiYgFX3J7j1wuzmTEcjxs1lHZCVGxKsQaujVj0xYlmBVo5ZsqY3oyLGkiEsDs4aOCg4s0N06+Xc4U8adXzErobVnJBIq73uu1m9sdDVq39/YaTVD3w94HM6rLK3LjZQygeaRgaAbTQCqfUsCbG1EHCfjnAZso4DhCjagrruCQNwdQtWojY/S8dT8J5mfkRK8EkbKiKCwUq6qgCnrqUlR0IAvod6xWftG4YeWswmkKhwhjZyyeZGKvHZ60pvreoEd8ZIZpPNpb2HcVoKtkMyswj1OUzEciEOSpSSNSop1Y6eYoFjanGxBNW44pC0cOkNl4pZCXIcQESRiiVDiBYtWoKSLogIbxTzHh3l8/IMvJHA8qAMr6A7bKFqVlqqtyGIA2X1AY4tkxd179+6OhkRpwrj7RQZyI3cyqq8tYwgIJDE6aFFTVqDf64FyhEYMxGorpRVPQtJERb+qBQbX9q66XgjKgZghJFbXZ/GXTsoUG5V0/iaQpYtqDGz12wOjMooqhVgupXqrC7HYhgRZ3BB3PY4ZQW6om8i1J2T5XxHIpdzqDsCC0T8rUDQpwi0+kXpP7Ja96ADfM5VXlMoaSOGeHQXjVNMbeUSiQHSugkMeqksSBZG6LNwo0aSAIhLMjBA1ErpIIB9no1tsD1bBc8JGXbSJGjb8SQ7aV/GMaqu9BiyAk7k7dAGtHjWzW3YZZNxYeGWA0citGdVswK6OXpsuN+vMStJYnUBV7YfcGSSLMQhxAgjnQK4hDSy8yQujI2nzXRCsStAVuVIwhjzZVHjUnRJWtSQQdLah22NgbgjFni8QZV4o1zKG4AU0KDpdb+NASUEoVm3cAenXy9kjKq5GjNNiPO+JJn1K6QklhrJhS3aMaV13d6RYHzOI+EcYaOeGTTEmiRG1LEgIAYX0Hpe2Gc3CWnWWeZnSbU7uXC0Td0youqJjqF6gO7AFQxWtKu+DGEJKkjpSaL/AOJvFyS/f1SZWVljTL0p8yMoWXcr1razXtjn0aixjYJjeJdxh8eJQVISUgrLZRXhTU+n8WQKqi3disNKgH8WIG/c7Y3zRVBpUI8JOlwoGoOAd+YRZNElWFK1N5QLGJMjIixVrCSanALKSAkiopK0DT+Ui+wJrcgjGRjhRjrlDRsKdQsgsdRR07EGjf8AU4RxKKaAJOEFX8+oR6dZaqJjpT0PwuQygKe7r1BBIzZbma5AqxRgmhbaQasRITqZm6Adau2IFnD459SCsssciFizApKCTuQAwW1CsSQB+8w6EjCzMhXNnMIK2UCOQBR+6o07D+JsmyScTp3uUT2JfBfBhmcxTXpjXmkaA2sK6jQRY2Orc74sfD8+kEuZh5LSKpeSSUsJOZ5WNS+QKdS7aSQBTjck4pcGZ5UhKnWvmXuA6HbfuL2I7ggHqMPcj4xMS6REzaQNLPKS16ifxCFGtd9htVddziOSLvYYrOfy4RyoJIIVlJ66XUOt++lhfveBsEZmcu5djuxs/wBAOwHQDtgfCuOw9jRcNOHsESSWgzKyImoAhWkDnXR2JAiIAO1sD2GFyLhpkCvnjk2V9J1fuOl6XrqRTOpA3pyRZAB9JrYw6kmCwIx8iajqoaVvzVuLA611w0g4BNQY0i3YYtYBHclA2iq6mqxPlOGLFonbMQlBIqOqliSrg3VL00arDaSNttxiLj8VTyaydRbVvvWsBtN32DV9Mdq1OoiN0rZtmeHFFMnM1+YAsCCCxs2rBjq+E3ekixtvgOEmwLNXdXtfS69ffDfhdNlZ103oKyKL6kkBj07Ih/M4XQvvso/U/wATgxvdPsRm/IZ8B8NvmVdzLHDDGaaWQ0oY1sO17jqR1GI/EXh6TKsmpkkjdS0ckZtXA9PzB+o3OOmeF+AwS8NiRwzLI3ObzafxK01a1S+WqPzxjxZwSEcOeNUr7uGaK2YlbbU27Ek3Z2Pr2rGH+9/y6e11X7/X7F/C+G/yOc5Xw8WdUCSPezvGyERt+0pB6Ff8TLfbbfGvFo1hmkiMIBRqock7UCu5gN+Ug7nvg7w9x5Mu8sjRs7yAWoIALA2TfVb9KNdttgNxF45pXkMllmu7K7dBsU22A2s/M9calr1/Etv3EtVsMOD+NGj8ky3EBS6FGtV20qPMAUHSjuBVHYDAWa4m+el0yeWMWVVb+J2Eau29sw5gPWtjQFm/cI4Zl5BmjK8oESBo3jCnYyLHbK1avjU0COh71jeLgm5ky0qZlVB1oupJdBFN+Gw1EUa1IWq77YXTijJtKn9v9BUpNI9wfiGUXLZnn5aJm8gy6V59w9kyDzUKBZr7iqsDA0+QqW410gwO2gdbZTEB8yWUn/FYHYYHkzIYluUhJJNtqJPuwBCMfXygHuN8eymedHEmznew9kG319iCCH84IIIIvDPG0213Asi2sHzC8pWjVgzmxI47Dpy0bqV66mGzWBuBZsn/AJJR41kE0i3GraBlJ2F6BYDXvZ/K67YrQi2xe8n4kgWONW5myKDUs4FhQDVfLC5tcUtF/Y6Mk+Sjnh7xxFcxDPEusFWMR2aiGUayothR6/8AsxtiHiOdd+YoNRsR5OtLGAqLfU0FHzIvrh94j4mJ9kmPKABEbNM3nFixansa64Ux5GSRiEQtW5PYC+rE7KPckDFIK1qmqA5u6Q6j4TlIly8cmUnneaIStJEWJFiyIlBAbSNzfaibuhV8qeTMxOpSBItgedGIIBFkUwar3B64tPDc9n4lEcMiMB8KK+WkagbpVDFmHsL9qxV5xbMWO5JJO92Sbv64GOD3Td+t/wDB3kqmibh2WjZrjlZSts4kA86KpLkVYJ02OWbsMfMbIwPDw4uJZVUJEhO7NtZ+GJT1d67egJNY3yeV1mqJ6dL7sB6HsThhnOEaUJqSvIVXcgsy+c1p9lH1rth2qfJ2uwDJ5ElfMhQbyCamsopCFUWwJCZGQCiKY7mjYLcCTm6HbUWDzCSMBqDkEroJoBnBZKFUCL0mi/AfD2mzRVa+As3Y+R0ZSu/VZFRvkrYZeJ8/+OY5JBzVQxmXRelTTBXPWQmgOn4YdxTmyJSm/E0r5j7abKVPGAxCkMAdmoi/ejuMMcp4ekkgefVEqrWkPLGhcs5XYuwC/C/xEXoNXiOCM5iUBmRPKxLBFUBY0Z2JWNRZpT2s7YvBy2WiR8pmsxESirE8fNljVWRmYsHMDA6iykjatIvVQrs2RwpLn67HY4pu+xz/AI9wSTLNT6GHlp42DISyK+mx0NN0PoSLG+FLJjovinJPmk/0eWOZUZ5JG50LUWUaUGhEtm0StuoumJJJxSeB5ATzpEWKhtRJHXyqWoe500Pn36FYT1RuXK5KuNPYF4Twt8zPHBFRkkYKtmgL7k+gFn6Y6hmPsXj5RCZxjOFsakAjJrpQtlHvvQ3o9MT5NAiKiWqJWkDtp6N6agw1aut79cXbITyZiIyMpR43KAiwHtVcFbJIrWV6nzKfpg6nJNNNbIpFo+Y8xl2R2R1pkYqwPZlNEH5EYgx1v7ZMnAsMT6I1zRk3KgBpIypJLgCmIOnzf4qxyesUg9cbKJjNTggdcDxrgkAX1H649OJ58zcDFj4pljO8bKyhnRS1ncu/moAAswAYCwCBpNkVhfw3I/iDmI2kJI9EMAeXC8gBOxq13og1eGGay76TyZGaHTrCCdCVRlDMpQNqOkkg+X9kk4EmtSoS6W6Ccnw77s8iysPMnLfdQArldTKWYM5C3sE67dcIYF3H998SwKBflH5+/tWCMpEzN5EuutKTX8cMlp3bIyneyRa/D/jr7tlUgOX1lNXm5lAqzFqI0H1r6DHuMeM5ZYivJVRNGy3rLHSSyHsN9j+d4q8qMuzKVNdCKP8ADEsU5C6WUOvWjex7lSCCDQHsaFg0MQ/tsWrWlvd9x/FnVWQ5HKcyVEvTrYLZ7Wauu59u52xrJAASAwYA7MOhHY77j5YNgkFkRppaj5mYswGkk6dgFsCrq9+oxAibYursRvYYcCj1Lm473fLMQPVoWSXb/ljbBNZdcqrI6icaDGycwTLLf4ms/Bywvwkb9O94X5DNNDKkqUWRgwB6Ed1PsRYPsTgrimQVHDxG4JLaI9wO8bejpdH6HviUo/Hu+d/VdvpX3GUvgN87GM1E84UCePfMBQAJUJA+8ADowJAcDbcNtZwkMe2GGXmeM6kbSaI7bqwogg7EEGqO2HMOQOaiNQaJlBZWjj0pOq9VIUaVkrcFQA1EEXRx1+Hzx+n8fp8kD8XzE3DciCuooXJJWOMGgzKoZ2ka/Kiqy3uL1dQAThjPk05qZdo0V20qGj1+R32UEO7alursK29i9r34FmmVSBqGgs+oIzJTAXzdJDKAY1YMNwQfYjSKSJGdy7M5VtLJEqqrsPiFuO1j4RV2NwMK3LU/59+/Q74aRXgprqcOoNKpFrIERD6rVWBzHMPxgxSDUItFWuwOxFteY+DVs4kZh1SKPUV9pG6IfYaiO9HbBWXhEJY6JYw6lCMwjclr2GsrpIqzXlNE3t1DTnGSpHQuLsWcTz0QBVI0axswSAUfrlEP5EfPAPHIyWjZxUjRAyX1LanCs3+JoxGxJ66r74YvPmVZkUFGXqIo0Ujp3jUGtxve9jC3NZZwSzq4JJssDuepNnqcPCKTQzm2CZCblsGOqtvh76WBo7i/T64Iz3FC5PmeyqjcnqBv+1iXMajBEpY0GkoWaHwdPTqfzwJlsm0jhEW2N0LA6KSdyaGwJ+mHpP4mdfYBy87xtrjdkYdGRirDatiKI2ONQd997O/9cWrgXAys7LPCp/CZlDFSCwkjB+EmjTEfXAPirKJHMoRAgKAkC+uphe522UYRZYuelfUo4vTZD4My2vOIvL5gKygpTHUGhdaYLvp82+4xa+IJmZJzMFz3I50pH3QgrMGndgSUlBVtJVaonyVak+WpcA422WZ6TUJAqsA7o1K6vSum62Vo+uLtl4EZ5JZmRZ+VMuYRJsvUayZmSUrRPkYOyLrdtNsAd8ZOptT1ei9+/wDWjE1VAnE5xyc05izMOoCOMTakkuPKZ19T69bSD8TR8V/Cb2rHKm279MdIn8QRZRJITCXjkjGhg0LpNGMqkCrMy6geW6E3G3xau3XnDDbDYItW/l+g0nwSnPz6b5s2m6vW9X1q7q67YiXi06ilnlA32Ej1ubPQ+u+OlfZJl458rnoJk5iXE2g92ZZFFV0NqtN1BqsVXx54MbISArIJIHYhG21KeoSQbb1uGAphvt0xF5IvI8bW5RcWVXMZhnOp2Zj6sST+ZxCTjcjGunDtDIYRYa8BYDNZctWnnRar6VzFu/asK4qxMCLxsSuNGNumd18c8xsjMg6sEC7gajzkJAJI1krq8o37AHHNeGZWSFZ2lR41MMi+dGXUXpVC2vmNkGgRsCdwCDXEUen9/lgyBRXQYnh6fwoON8u+P5J5MltOg/h6AK7sNWkqAp6FmsjV/hARjXc12vEnPdj5mJHYfsjp0UbL8gMYyEqjUrDytV11DL0YWd6sirFgnpsQXDlCT5GV9wKUNe52+JQPyJ7+l4q+bZnbfYhizDKKBte6ndT8x0+vX0IxY+H+D3zELSwMDpIHKbY00ayAK3QmnA3rp1wNwHgRzMmhHQkbsLVRV1sfib/lUjpuLBx1fh+UXKZcgan0gu+lfMxr9lfkAoXsABZ64w9X1XhUofiL4cWv8XBxbJx1JRBFBwR0IpTY36HB7Q2AqkkoOou3DUTW3b0Pa8RZvMmSaSUADmO7V2Ack1t7NjyAV8C//d/1Y2bvdkDz5fy2WINXRO1bj6mx0rvfrg/hMGqDMpsXpJVG3SMsJNPvpe/kpwDIbayos97a+nu2CMpI0ciuh0su6kdjR/P5d8dJNxr3tuBbBeU8NNIsX40S83cKSS9FioKoN3vSSK22NkdcNGy8khZcrmZS2XQBRHq0tHGAN3UgF6B206T0DNVkaPi/48UvLChE5ZVOmkqykpfwmnJA9QN8OeHpCuaZ8rMI1YMpVvLWoWpiJ2IDhToNEURuMY8ssi3l5WtrXPD9C8IxdJefrxyvUp+XvRKQTqYgse5Q6tV+oLFb/wC2M5AqksbG9KupPyBB6d/liWIEeYbHqK7XiUsa+FB6kKv9KH0rGp9zP5EQSSKMgx6gWsSVG8ZJA3tom1E1+8D6iwcRPl5nX/VDT+9yY0Hz1hVAH1GJ8q5j1UoNitxYsFWBrvRUbHbr64gzCljqYlj6kkn52cclv2+YX6nnzKI/71RLGWXcFl09iRrUBQldCFHUGsCZudTGEUftBtlCrsGF0GNt5uvoB6YkeL+/piFo/bDxikdbNMtlwxy6sPK0xVq7hmiB/Q4sEXC4o5omjWjqdT5idjBKe59sL+H5Vi2WIUkCcWQCQPNGd/TFkmgbmReQ/E1mu3ImH03P6++M2edbX2f7mnGu/wAgF/8AWj/hSf8AqZf8vT29ugq3i5fxk/4a1/nfFwkyzc0EKf8AVydtvjh2PvQP5e2K14m4fI0yaY3YaBuEPUu532677/nhena1L5D5L0lRaPBWXzeakdY4pZ2ZjSqsj2SRWwv0sfLEU0ZUkEEEEgg7EEdQfTEMLhWDEuK3BRgGDDoQaNY3SVoSPIdxNA8eh2lkzsbHmF5CwESg3EgNksh8xr1erq8LpBHFDJG8Wqd9JVixH3cA2RQ2dnGxB+Hb9qwCMpn44pVljMyyI2pW1Rkhh33Qg/XA2anhdmZhMWYlmOqPdmJJPwepxHS1t29/Yumjfw74mmyQl5Gi5QgYsLrltq6dN7IPsdqNHDj7RON5TOCGWEEThaehsEI1aXJAt1YkDTYo9dgMU9sakYlLDHXr7lFLYi0410YnC4zpwdJ2o3ixOBviGKrwUten8cXhwQmydF6YNiXbEUYG238cHwpt0GKmWUjbLp1wdlpGAKA0pNtQG9bAE9SNzt03OAs3n0gQu/TYAACyfQfkcS+HuKpmS2hSCtWCF79Dt8sRlmxqfht7+QumelyrYKSG+2D8qWj3RmQ+qkgnf1GJI4T6foMGRw7Y6TFsAZWYlmJJO5JNkn1JxP8Ad8a8bdostO6mmVGIPoa2OOdeGvE+ZGYiV5mdGcKysS2ztRI7gi729PpjHn6yGGai1yaMWCWSLkux0j7ruP77YIXK7jB5g3GJ/uu4xd5CFOhX9326f3tiZMv6jHMvHviwzu0EJqFTRI6yMtgmwd09B7A4sv2Ou7wzK2oorjQT0BI3UenY174wx/qEZZNCXqaZdLKMNbfoWtcuN8CcVzcWWj5kzBVsDuSSewA3J2/TFkTL9ccq+17icbGKGOZWKM5lRd9LigLNVY8wq9u4w2fqvDg2uRcOHXNItnCc9DmU1wtqUGjsQQfcHBb5bFH+yvjeVhSSKaQRyO4YM+yFQtAauikHV1objHUWgBAI3H8sHp+q8SCb5Bmw6J0uCvPlsByPHrMfMTX+5qGr/L1xZp4NiR6H+GOBcC1NmoTqpjKpLMfVrJJJ+fzx2frXicUldjYen8RN3wdXlyvtgWXKD0HT0xYmy22Bmy+NyyEKK8coPTA7wUQQKr+WK59+nPE9GpqExTSCa0A10uvhF/ri7ZjL98J0/VLNdLh0WyYvDq+6K/NGTue/r/PAMsWPeLuIPDoVCAWBJOxIF7V+uNOCySSxapPUgGuoHfb3sfTDw6qEszwq7X0KeG1DX2BZVxC67YY5mLAkyY1aTkwRhjXG7jGtYhJFUZUYzpxmMY3rCUBsjiG+DFGBITvg1G27fli2NbE8nIdF0GGOXGF8L+UdPywwgbpiukyyFvjLKaodQ0+RrN9aYVS/Wtvb2wu8AZuKOZjJIE1LS3dHezZ6Dp3ww8YRMUDA+RSNS7VZ6N+tfUYpUo3x81183i6vxEuK9T0umhrwaG+SwQ8RmzGfVomYkyeQWQOWpuj6DSN/rjsQKqPMQLO1kDHEvCssiZlXiCs6AsEYgaxVMq/4tJNfLv0xZPFviwT5fkvk3QkhgzmtLKdyo077WO2xwnTdSoY5Sk92/QGfA5TjGK2QL9pfEJGzJiElxBVKqp2sjctXU3fXpinoxUggkEGwR1BHQj0xKCMaTLR3xhzSc5ObNmOKhFRO2ZXxzkuRHI83mI8yUWcMB5rCjboTZoHA3G/tByTZeVYpGMjRuqAxtWplIF2K6nvjjKjfG+Lf3mSSoiukgjXTjrH2FsSuaUtsDGwXsCwcFh89K/kMcqK7A2N+3cfPBOR4rNAsixSFBIAr6asgGxR6r9K2JHQ4hCSxyUi2SGuOk+lc3xGGGKWWRwEiFv6j02672APWxWPmPMyNI7OxtnYsx92Nn9TiXPcTmmZmllZmYAMSeoG4vt13+e/XA4OGyZfFe4mLF4Zrox3v7MeIpLw6O2AMGqOQsaA0+YGz0Ghhv7HHB9WGEHH8xHl5MskgWGQ26hUtjt1atXYCr6fPHY5rG7QcuPxFQ/8AtD8XnNzGOFiMuhIFEjmnu7DuNtge3zxT1wTBn2WJoQE0uQWbSuvYghdfULYBrptge8I5OT1NjxioqkX37LuMhJHgkkCo4BjDHbmagNK33bV076cNvtG8TfdxyIXqY0XI6xr1A9mYfkN+4xy9HZadSQVOzA0QfYjcHEUkhYksSWJskm79b7k++NC6uccfhr6kX08ZZNbN3zLl+YXYvd6iTqsdDfW8dA8C8ZlzGuOU69ADK37XWiGPftv1+eKBGu2JopArKxGoAgkXVi91vtY2wOmzSwz1380NmxLJGi2faHKo5aFAWNkNv5RtsPW/f0wP4Z4gXHKI2VSVPsCBR/PbCfxRxkZqVXVCgCBaJB3BJ7fP9MD8LnaM6laiRXbpY9fkMa11tdW8i4/LyJrB/h0vkt2bXCzNYYgtoUuRqIs7VV9vngGcDH1cFqin5mFbMXuMa1iebEDHE5wLJm6Y2xooxm/fEXEDIYGwbE22AYo/fBccR9cHCpVwdkoPhk2wwglwriy5rrg/L5U/vY1aWZJUS8WyxlR9N6wtqATvXarAv54oM3698dMy2WN3f6YPTh6sRqCt7FQf448nr/6cs8tSdMvg6rw1XJx/DzwvxJkkMRY8qZWhZSTpBlUqr12IYg31q8dMyfB4RK6iNArRoGUIoBGqSya9b/THIN03FeYbGjakOaI9D5PyJx8/n6Z9M4u75+xvx5VmTVe2N5vCGdTXeWfyC2Ioit91INN07dO+EuahZGKOjIw6qwIIsWLB3GxvHbeB56eXKu84iKmJirxs3n8p8xUqNP5/QYqH2iZKJM9lZpRcMqoJRvZEZAc+Xf4CtV6YObAow1Re35i4s7ctMl9DneLTkfAmcmSN4o0YSAlRrUHSADq81CjqHe99wN8Kzlops7y4bELzaI+t6GfSvxb3RvfHf+GRJC8UcYpEEiKL/ZAjA7e2I4cWqx82VxqjhHEPCmagflyw6HMbSgF4/gjBLNYatgDt1OGf2d+GUzkjc5GMSsilgxUhnago2N2AfSqGLF9tOps1llTVbREGrNjWb2G5G117YvnBMjBl8nl0ywOjmRvqYFWkYuAXcMAQT6HoAB0Aw3hfG15CyzPQn3Zz37UPA+WyOXjlg1gtKEYM17FWO2wr4f1xVuHeDc3PB94hhEkXmsh47XR1DKWB9/kRjvPinJLmY1gbYSF1v0JglpvoSD9Mcs+ynxEMtJNks05RJbVdXRJR5WX21A9fVR646cFGddgY8knDzaKPkuFSSxTTIgMcAUysSo06zS7E2xJHbHROCeA8nNwn74ebzeTK5AcadcWsdNPS09cGfZbk1XhWbdlB5pcbjYqkdDqNxqZsX7xEFXJZhEQKoglCqoAAHLYUABQGDDFat+QMuZ3pXmfOMHDHmzJggjbUzMEjYgMNNnSxNDUAPzGBMzCUdkcUysVYejKaI29xh74gy0kc0ubQkVnZkDD9l42V1PzOrb/dOB+HcJV2yzyyHlzylJGWrQ6gPMTYBIOrftvRxCnwadW1i/LxWkj8ouqgAtZqNmPlY116EUdt8CY7Bw3wrDDk5EV3P3qLLcwsVNF3olKUbDWet9Bjm0WRl533F2VbnCsTVBwSmoE0SKPTvth54nGr7iQyqV12BIsjIwBWJyCCRSsbA6kUNwMa5acIQQob/CdVH/KQf1x3EZIRyQomypDIi+wBhAHv0xyvxXwyUZrNSooCxMpJBG16NO3r5genrjTm6Z4opp3v5flZPFnWR175oRZ+UsR+EsVDooYX7nUScEZCLUVAs7gGvc746fHDr1m9iyn12MSH+eAs3kT6/pj0sH9IUpanP7fyRfVqqoSZl/e/c9cASHDPMZE7+b9MASZQ+uPqYw22M6aA5DiE4IfLn1xCyHE5wfkVTR4HGlY8wONbOM00MkTIuDYY8eiTB8KjDY1Rky5DfLxYYQRDGsAGGWXUeuKORjcmDvFNY5fLrvr1XftWNoos9ezZb/LL/XDWED1wbDWMOaOp3b+pSGRrakV+JM/zXAbLauWh+GXpclad+tg/pim+BZcz950QmPU4JYTAlSUshjXm1Ak0RvuffHVoXUSMxYBQiWfkz4pfDMmYZRLGQHF1Yv4tj/HHjdRheuLt7Nm/Dk+GSpFjz0XEOTKWfKVy3vSkuqtJvTbVddL2xWvtK52rKBmhZrJTRG9jdAL1M2oE9h6d8XrKZfMcuTnyqwaNqUKPKSPXvt23wn8TQq+Yy5PSJUO3W9QY19AMJmg5Ra3OxTqXY5fwWF0zcfwxyLMukyKdKNqoa1qxR7dqx1yL79zFqTLF/wAQLqjlonyk6qce1UPXFcznD1bMNMB1kMguu7XvjoGUKu6OvQlyPqq9friOLDpTRXNkumcl+0D70ufjkcgTaFMbQhwtgnTo1Em9XX5++OiZaTiWqIZtMsIuYmpoi+ssD5didI89X7XWBfH3DRLNG3cJQ/zE4s2UjjMEIQtpDJWpizAh9wSdybvAWOpSYsslxjsQ+JJZxyPuyxtLzTQkLBa5Ml7je8cm4zwrO5ziE6TRRmdYWZUViE0g7GIg+Y6mJpjuSb9Mdp4lpVonPRGZvyhkxUfBnCNOZfMsTsGJo9WkNkH1HU160cDLDWzsU9KbK14Olz//AIW4h+7NAOYBrL8xe7Aadu9i/wB7F4zUma+4Zo5tYRLy5aEJbRp5e16rIN39KwJ4VySpkcxEPVj/AJowP/1xZeNRBoJl9Y3H5qcNjhS9AZJ3LjufPnExmBJK8iqyfeJgVsmMT/tlVJvYFSCRvQu9xhj4Yh1LBCBDbzgssolPMpJQCRekqASvlF2y3i1cU4WGLx9jPJLXqz0P4L+uMZPJhGgNWIG1AdCbfUR7b4jHA1KzQ8qcaMZxc++ViCNBGvKy5DAvq02NGoMpA8xBNH9n6HnnEzKXlDyrMxI1SAl9dfuMR03H5D0x2jJZhTDWkjlJCOo83LcHb06YqjZE87nEhn1699wWBvcel4pkw6q3J48tXsMMkmdjgg1KpmWCWleyxI0EKxDDfZR7e/XHLs1nJi0nML6pW/GBNFiGBAIraiNh2x3OLPpLKhW/Kr3fXcp/TFP8QZYmbMVVS6Q3TcKFr6+Ufri+bp3OKpv2hMOWm7Xuzbw1lp0g0lQpBA0vq1AaEoGv8ND6YnzCTd+X+Tf1w3hQJa38OkflGo/liDMSr6j8xj2umhpiluY5zuV0IJI2rzVftf8APC/MRYeZlxhbmHGPWxypBTE00eBJEw0mYYBkIw0mUiwMpjXTgg41rGOa3KqQxQe2CofliKPBUeOizDINy/y/hg+F/QfwwAnT8v44OTBZBk8ma0qa+Ktun9cLls9ST8zgnN9PywOuMeZbl8WyJk9BeC8tDZ2HufkBf8sBw98GQ4yygi9hx4hLv5z5uvT9PT6YHdSd2sn1Pt/2xhcSDp+X8cScUMmaCL2w0ynECgUBfhvcn1AHattsBjEiYk0G7J85mWlILAdNO3pd+uJuH5to9qtdQavcV0+eBxiRe+JNBDeJ8TMqhdGmjd3e1EV09DiPKZ5o0KKgo2ST7/X0xBjGEo4jiYqrqBs4AP0O1b/TBMXEGWLl6bFEWT2N/wBcQPjVsFIIMAQ2rvd2aO/rviNlsk1uevTE74jOKqJ1kYNA1dHr+d74jYD0xv640kxWONAsgLEGwSD6g1/PAxW9unzIwRJ3wFN0xohjQtkE8h9T+eAWNEH0N4LzOApumNMIoKC5Mxe+BJpcTS4CPU49RE0iCV8DO2Jp8DPhJsqkex7TjwxtjM2c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latin typeface="Calibri" charset="0"/>
              <a:ea typeface="Calibri" charset="0"/>
              <a:cs typeface="Calibri" charset="0"/>
            </a:endParaRPr>
          </a:p>
        </p:txBody>
      </p:sp>
      <p:sp>
        <p:nvSpPr>
          <p:cNvPr id="5" name="AutoShape 4" descr="data:image/jpeg;base64,/9j/4AAQSkZJRgABAQAAAQABAAD/2wCEAAkGBxQTEhUUExIWFhUXGBwYFhgYGBggGxgXFxgcHBwYFh4dHCggGBwlGxgbITEhJSkrLi4uGCAzODMsNygtLi0BCgoKDg0OGxAQGywmICQsNC0vLCw2LCwsNC8sLCwsLywsNCwsNCwsLCwsLCwsLCwsLCwsLCwsLCwsLCwsLCwsLP/AABEIAMkA+wMBIgACEQEDEQH/xAAcAAACAgMBAQAAAAAAAAAAAAAEBQMGAQIHAAj/xABHEAACAgAEBAQDBQYCCAMJAAABAgMRAAQSIQUTMUEGIlFhMnGBBxQjkaFCUrHB0fBikiQzVHJzgtLhFRazQ0RTY5Oio8Lx/8QAGgEAAwEBAQEAAAAAAAAAAAAAAQIDBAAFBv/EADARAAICAQMCBAQFBQEAAAAAAAABAhEDEiExBEETUYHwInGRoTJhscHhBRQj0fEk/9oADAMBAAIRAxEAPwDi2PDHsex9BRI9jOMHEmXy7OwVFLMTsFFk/IDHUA1GPL1wf/4ao2bMwq3cXI1f80aMp+hOMSZEoA40yJYGtDagnoGFBkPoGAujV4KSFbAgvzxKYelkDb+vbEfOPy+W2Nuun1I9LJ3OGUUc7PKBvQJ2+nXGmo//AMw4n4cBDap51WJmIJJqXWdxdbUmwF7m++FKKSQACSTQFWST2AxySOTsw4/l/AY2i6/Q/wADiy5LgEbu6aJpeSpaZ4mUKpUbrGpQ8wgigdSg0aoUSsl4eqecSa421BWUdwPhdf2GqjVkehI3xySsVyVCwD2/v5Yn0kqALPmbavZe2LD4f8O8wNNJFKuXSN5GcAam0Jq0xg0NxvZBGx9DibivCDJlY8zlVlELc0yI7J+GYyLKsAvMSvRbGluuCq4Ecm2is/diPi0r9d/yFn8xifMcsV8R2XrQHwj5n+GBmhIAJWgSQDRFkdaJ61fb1xJme3yXr/uj1/ph1EDTbVswJj+yFX/dG/5ncfnjGbJLvufiPXfv+WJeHZLmswLKtRySWQd+VGz6R7nTXTa77YizQ879ep/j74WhqSYNX1xvIPMfmf72xsqk9Bfywy4dwWXMTGONd7NknyoCfif0H0+V4GkLkk9xR/f91jC4e/8AlPN/7NIfkB+m/wDLCmWFkYowKspKsD1DA0QfcEYXTuNqTIQMZSrGMEYyh3GBW4TFfX+/77Y9+n9/32xgda/7fn6YMzmQmiUMy+Qmg6MroTv5daErq26XfthdrCBsPWv7/v0x7UK2vGIomdgqqWYmgACSSewA6nDDMcAzCIXaFgq7t0tR/iW9S/UDCHbC0veMHHqx7AoYxjNY9j2CkEzjIGJcrlmkbSi2evoAB1ZidlUdSTQHfBpjgi+JjM/oh0xg+7Ean9woX2Y9cW2FFxIw0biMa5ZY4lZZmsTPYpkskIvejYvp8A2OGWTymcZkWOFcuHsK3LK1pFnzkGX9TZBAsisMOKcLaKAtLKuZkUx+WTUaMmryxsJAxrQbXe7Q6QAThW96FtFU4Xw2adisMTyMBZCgmhY3PoPnh5kfC/EIXDDKvR2ZWAp1PVWF7g/3vWLX9n0YSXMAKqOIEMqpqpZOY23mJohGWxexsdRikQ+J83qH+lZg79Wmk/6sFapOkK296JG8G50k1lJAOo6Gh8/54lHhjN5cpNJl3CREOxsbBWvfTZA962wIfFed/wBsn+kjf1xcfCPEZsxkeImaZ5CkB0l2JoNFmNQ37HSPywz1xVujpWVtPESDzCJiylnB5prU58xorW+o9h8RqrwFwvLvC0WYkVY40ZZF1bNKFYNUQNs1/vVp9SMa8M4sIYHRIl5rOr81qbSq7KqIRQNsx1G+1AEA4i4fBzpGkmZiieeZ7tiLoKCerO1KOvW+gOC1SOUUrLLwDNDKGeOWYhZI2MLFNUUhC+SRWvUDWoUPWiQRWFJCiLMSKpSGWhArdWdCbdbJNKvMUm2rmBbO5xtw3icrTSU7oGjlcJGzKismXJXSqnooUAewGF1SSOWlYsxU7yMSx8pA2J1H8scoPUK2kixeGfF5ijCSSMAmkpQ7LewI3Db+oB9jZNqyni+BZlmzEyvGdKJo1FwpU3z06FVZydPue+xr+T8BKiB85mBFewRSoNnopZ9tfXyBSf1qPxLwHKwZfXDMGZWrTJpZiXrsKrYXup+E/VGoN0LKKbN/HvG4szyUhfnyBQZpxFyzK4sC0HfSf0G56BZl0tRBKFVXKlGAHMSUoighVuRlNBWQddiBYFropIjGNc8ytbBkSNCmnbTX4i+97f8AdioIil+7GRpKi1EqFk5HLOvQFZjV6NRB6UOha6pKMaRyi7R7KcL5LkyadRjkXQ0sEZHMiZLIkkDitV+ZR0xh+GU7sVVYgWLSIVmIrfTSMyqx7a9I62dsVwNgxnk555Wrmazo0Xr1attNb38sM0+Q6d1ZNxTiRm0KFWONBSom3f4pCANch2tqF6RsAAMT8F49JlJmZRalvOh6MAT37Hc0ffoemNeKxwmdtbsrBU18pEZeboHNrzqANd9LF6q2rEOZjy4EmmWYyX5AYkCk6twxEjVt39R032VNNBcd6HMPjvOM2lERiTsAjEn5ANZxWuIGTmu0qlHdi7Agg25vod63w28KnRz5yB+FEdJPaRj5R8m0lT66q74M8NcVeUuk2l4Y42lZdAFgEatloE+a7YHptR3xNunsMklwio3hpw3gWYm5ZWJtEjhFfSdNk1ZoXpBB36eU+hxHwbhwmZyzMqRxtJIVXU2kEKNK2L8zLdkACz2xPxDOcyVBAZD+FHBdU8ukBQCisQBQVQoJvSD1JwHd0h2FZDw0uYK/d5iyaysrOgXlAAEOQJGLKw1AdLK11IxFncrNw+YLzEYOmrazHJGWYVIrAWLU7EdrHY4s3gzJiEPG8kQmdx+GJULeXYDY0WssNIN9qvbFoghRyA8aPtoOqNSxQ0TGCRq3s0ARu3brjlG1dkpZGpU+ChcD5CSc5dopQI2Qt/q3EiO0LO3SOWJHRWbsxVjSu2HJCcxkjyUsKSSI0wdCsQhAAl1+cxrHuWV1FgpYO6hatw7JuJJ8s0MqcyJyI3B1q0amWM0VFsdOi6FiQ11wnMr6NBZtIN6bOm/l0vEtNso42HcEhZZEmFaFk6s8aE6aPl1uLYAg7HaxhzxTLStHyvvMk7OYnQSSRdSp2W8wxJOuthuVGB8txjLjlh1LIojuP7tBs6iPWwfVqbUUPUeYGjjEfGYQDZJehok+6ZcFKZTQXXR2BF3YvbCu7s7dlaGPYP4zmY5HUx9kCseWkdsLs6UJG4rC/DXsOh1w8kw6I2QSGTVIHKAOigaAOZ5WAbWSvclTRrazZfiuZioJkjY0ESaAihliQEAhQqpzA58pAYSMD1FUM4yBvi7xJsVlqzfF8w2vnZxI1fqkbCRiovypoJAHmIpnWxXXSKUycV0XyAwYk6pnNysT1KnpFd3tbbkaiMOfA3hM5pjLIDyI+v8A8x+uhfboWI7UNiQRr408KHKsJIx+C59fgY/s2eqmrUnfsdxZ5aNWgA1+x9SZc0o6mDb/ADgfzr64q0XhzOWP9DzHUf8AsJP+nD/wF4kyuSDmXLO8rHaVGPwHT+GylgpGpbv39hi3L9qeSND7rN6fs+v/ABPXAl4kZuoi2cyHhnOH/wByzP8A9GX/AKcXjwVwqaHI8S50MkWqAheYjLZWLMXWoCwNQv5jDU/ank96yk2/uu3/AOTfEea+0zJurK2SkKupBFgeU7FbD3RFj5HvjnLLJU4gZyqKNaPmvbsD6juf6YY8RzsPJiiy8ZFAPOzH45tNbD0QFgL28zUBdkbl82WTkxkByxSMG9K6rC330r39rxLHwDMEgcoizVkih7mjeNDrawLuT8Hddb8yUR/gSBLB0szwldJobfESDXau4xjwbmoos3HJPehAzbC6YKdJIu9jvtvYGCZPCk3KaViqhdakeYkPEpLKxUaV2jYg3XT1vA3EeG8qYxx29Rmz5SS2lg2pVLcshrXTZ+Hvd4V6ZNqwcRL5wzxLA7l0dXzMsoghD6hojLaV7bKwGttNElwu1Cq/9pedmYwxTGMldThkDCw2kUwYkqQQ3Q0QQflVPuhHxFF/3mFj/lHm/TDvMeH5KjEuvmOxKqzIrvegChKyuSdgPKcKsUYO7O1K9itVh++TEKxZiUnzKjQRo1M5VVGt2G8Sgjp8Z7aQdQ2n4FJGSGgVCDR588YoiuwdfUdj1xvxTJ5lEEqqoi0oeZFoqiFG7L5hvtTV2xS0+GdbvgzwiTMTzRiRQyswBkkhhZq/35Y2J+pOMvnqeVJZUjR9StyFRWFnYsIkAkHUFGO4J6GiFHDc80U6TFRKyHVpckhq9aN49PlXeWRURmbWdlUk7tQ2A9cDQvI5t3yS5zhRjlSIq7M+kxkaQsiuaRkO9q3a696w9n8DZnls4jAl5hHJtSxj/fstV6iBp67+4uoyIQaIII2IaxW/Qjtvi/cU8cjSYOTKumLRzGYczmcogSaSNtzYOq976eXCz17UdW4h4VlScs8NhZJ5uXbBtNw6GC2oOlrZvagbI75hyZyuXzgZ4+YSsI0urH4iJFIG62t7EA+VvTCHKZuSO+XI6X10My386O+JJ8/JIAGYVeo0qrqaq1PpA1tud2s7n1OFcHY4d4UVQzygrzo9JhVpkiViSQdRYjWBY8gYWLxB4eiZcyYzaS6ZY0vYiYxuqr7MWOkHsSMCcOkjWWNpU1xqwLqP2lB3H5fL5jrhhxXLI4kzC5gzHmqJSYtAZpg7hk8xv4GsELRqrG+Fcd/mNYmTLOX5YRi+rToAOrVdadPW72rHaIlJZRK3mpBKw3t9KCRhXXz6j7453lOMcQhmiR+drNVHIGDSI1rpJYaih3A7CvbHScrHqjEiMmlilN5HXTrQSAFWK6lF21kLTd6OF1ad2JkTdI5t4p41OmcDBDlpYUCDS4Y6Wt7LLswYSdtqrriHwtk+ZFmgI4GJjABlmVHWjq/DUsLtgpLGgNNX5iC3l41PmpObBHBApKoJpmgVlYjzaZGCawEKqVpqQLsLwx8eeEoxE0sCRxtEWaai66wSu6K2pVNljp1ChSjUaxPd8j7KkQR5BcxnIn+7ZZ2LM5ijzKaNwslzNpbXckpHvp0/CAxRz+FnkZHJy+XSRX0KZ4yByYrGolurkbm9iTYFgFNxLhwiSF1kDiWPXsrDSwYhkN9SCP7BBMmf4I8UEUzfDJVeUgbrqGk9G26+h9cI1XcZIj41wsZcxrzY5C8YcmNlZVJZho1KSCRp3+fthdj2PY4YmrGy9emPVjcLj0lEk2X77KeIStNJCZXMSQMyx6jpUmaOyF6D4m/M4l+1XNyDlRh2COH1oCQraShGoXRo9Dgb7IYic3LX+zN/6sWJ/tYX8TL9vK/8Vxm0/wDoS98HXsUCIf39cMY8gE0NNIVLgMiKmpipJpjZVQDW3mJ6bYxDw6T/AOFL/kb+NYa5fi4ZURnZNIVKZFljIUAK2liNBob0rX19sbHe1EtXIqJy4/Zmb31Rp+ml/wCOLfF4AZkVjFKNS2oSWB2prIO+hCKN7P8ATCGPMsDQnyny+76fzIyw/ji9+EPF2Wy+W5WanjLK7GMRxOVWNgPKKiAHn1H64jm8RK4fuER/+Q51gdUDanXVJq5V6FOpY1KytZJAY9j5NxRBogVOwJ+dD9N/446/xj7UMuEdctEzsVqyoRLO1/vNubqh88cfVcN0/iNNzVAfzG/D+bM0eWh0Jq3770ga3u70quwA237kkxiNXJIzdimsSpKD8J3AUOD+d4gymaMUqSAXpqx+8NIDKdjsVJB274IHFtT+eGERUbjjjRaWtwj1zA3+IsST1sbYeUZatuAKtJ0LIfccvDDtApCa7Y6ZZbXSDuVLK6s+zWLJ2UVgvimcWSKF8oQGJcxS6SVZedplEgKeWN5XG4bUSNrIGrmcodH+6tLI8CSguse13WptJ25gXbzXRBHTFwy0ObEMWYQBGlkH4nMPKRR8WtdXMjalFqtqFsjToGnHPDVNv6lNSsqXEOEsQrLHUrSSxSxLqapIgGZgxZrBVxdnYox6dCuM5JlycOldS6i8rruquVjjVQ4GlxQG4JAL1dmsMs7wY6cy+XzCNEED5kRAsA+o6ljoaQtW2zfCSCSNsLOHJA88McgneMlSyp7IN9IsnYeYiiFuumLx3V+QkpLVRjwrnc2iyLl5eUknlZtDMbo2IwqsxbRZNCgFBJBCnBcfBpIcwHmkMeXlJbmLJoWRD5gNyrEE1YAJqyPXDPMZ/wC7RtycizImqITvqMZWZ9RTRREsZOwexq71qrCfi3DM4rSEppAVpDoMYpAxJ+E9QbJUbixtvhVvfCv5Bbdqke4nkICBOWD6mZTFEJNyu+p5Z21m9S2wSjRAA64jz/GFnBTMxgldo3jY6ktrYsWLGS+lMdu1YQNZNk2fXrjMq+Y/M4qsXmJqdjjJ/wDh6q4cSuzEaDRBi/e101ML3sA/LtgPIcFEkiouZiYt0CrMWuiehjFdO5A98HcL4X/ok+YMVlNBQupZXRnCMFGwFE2XNjahRs49xDirZiVY8vGEVlESqsaK7BmJ0koC1EtRANEDp2Eqduit7Gnhjwzz822Xn1xlEYsBWoEFQBuCK8wN9x0xeE8DfdkWSHMTQcyPWNXLdZNNFWZf2SNXcWNYqiDdYHCM5kJcy8b0YQFZtFiVHIY6dSkUNIJPauuID44zLKUKxUy6SQjAgb9KattRI2qz88K4Sm04vYDkI8px+aNQAykhi6s6I7oz1qKM4JWyL+dnqcbeGs1HHKwlNRvG6Hy6gSRah1qyNaqfKQQQCCKvAbQVGr31ZlqumgIbu++vpXbve0ZX2w/hqnQ+ofT5BFKZXNNJDy5pI0nVNUbrzNDmmZKCspOoE7GiNhi9eMMymXyMkZVWpUy6o7qWAEZVXrSSXUKrA+XrYPQHnEHiHMxilmN3YYhWcHSq+V2BdQVRVIBAIWjttjSTiYmmM2c5kxroCq6iOikgeRKu9Iv0q7EXjkdzRrxBdOUyyH4maaYD0RzHGv5tA5+VeuLD4k5aw5iVUoZr7sYthYpNUmvfylmUna7OKnxDONNI0jUCaACilVVACoo7KqgAD0GGPE81mZMvGskBWKMLT8txYA0rbHbv2q7xOUOLHEVY9jOMYDQQzTiRRjwXEypvj1UjK5G2XWQk8vmE6d9Gq9Njrp7XX6YNz3C3XaWQCiVthPW37pMdH6YK4PkgVcvRDgqqHUNXLqRtx8NAL1IBs9hg1+GrLBcQEa2ZNJ5jeVbUktR3FfCDZFmsBumDVsbx8PGs5jQ+vm69P4tXq1/7Nqq9v54U5LhTOQEdW3AsLNQJ9Ty6H1w+hSAz2IiWP43Nt+l69Wjffvpqv+U3iKDKLEtSIr0RJp/EBCswju6G5bYqaIrpdgBOicpXZWpsuymnVlNXTKQa9d/kfywxynApZYjMNCxrYLsehG52UFqAZfNVb1d4N4pCeWjp5FAC6QGFB7dSGqmJtrAJqvnRPBtJjVzKqyQyO6K0mjWZVVd2sHQDF5tO5BrbVYeUnptAX4qYsyHAlkZlGag+EsSOdSqCLZiYgFX3J7j1wuzmTEcjxs1lHZCVGxKsQaujVj0xYlmBVo5ZsqY3oyLGkiEsDs4aOCg4s0N06+Xc4U8adXzErobVnJBIq73uu1m9sdDVq39/YaTVD3w94HM6rLK3LjZQygeaRgaAbTQCqfUsCbG1EHCfjnAZso4DhCjagrruCQNwdQtWojY/S8dT8J5mfkRK8EkbKiKCwUq6qgCnrqUlR0IAvod6xWftG4YeWswmkKhwhjZyyeZGKvHZ60pvreoEd8ZIZpPNpb2HcVoKtkMyswj1OUzEciEOSpSSNSop1Y6eYoFjanGxBNW44pC0cOkNl4pZCXIcQESRiiVDiBYtWoKSLogIbxTzHh3l8/IMvJHA8qAMr6A7bKFqVlqqtyGIA2X1AY4tkxd179+6OhkRpwrj7RQZyI3cyqq8tYwgIJDE6aFFTVqDf64FyhEYMxGorpRVPQtJERb+qBQbX9q66XgjKgZghJFbXZ/GXTsoUG5V0/iaQpYtqDGz12wOjMooqhVgupXqrC7HYhgRZ3BB3PY4ZQW6om8i1J2T5XxHIpdzqDsCC0T8rUDQpwi0+kXpP7Ja96ADfM5VXlMoaSOGeHQXjVNMbeUSiQHSugkMeqksSBZG6LNwo0aSAIhLMjBA1ErpIIB9no1tsD1bBc8JGXbSJGjb8SQ7aV/GMaqu9BiyAk7k7dAGtHjWzW3YZZNxYeGWA0citGdVswK6OXpsuN+vMStJYnUBV7YfcGSSLMQhxAgjnQK4hDSy8yQujI2nzXRCsStAVuVIwhjzZVHjUnRJWtSQQdLah22NgbgjFni8QZV4o1zKG4AU0KDpdb+NASUEoVm3cAenXy9kjKq5GjNNiPO+JJn1K6QklhrJhS3aMaV13d6RYHzOI+EcYaOeGTTEmiRG1LEgIAYX0Hpe2Gc3CWnWWeZnSbU7uXC0Td0youqJjqF6gO7AFQxWtKu+DGEJKkjpSaL/AOJvFyS/f1SZWVljTL0p8yMoWXcr1razXtjn0aixjYJjeJdxh8eJQVISUgrLZRXhTU+n8WQKqi3disNKgH8WIG/c7Y3zRVBpUI8JOlwoGoOAd+YRZNElWFK1N5QLGJMjIixVrCSanALKSAkiopK0DT+Ui+wJrcgjGRjhRjrlDRsKdQsgsdRR07EGjf8AU4RxKKaAJOEFX8+oR6dZaqJjpT0PwuQygKe7r1BBIzZbma5AqxRgmhbaQasRITqZm6Adau2IFnD459SCsssciFizApKCTuQAwW1CsSQB+8w6EjCzMhXNnMIK2UCOQBR+6o07D+JsmyScTp3uUT2JfBfBhmcxTXpjXmkaA2sK6jQRY2Orc74sfD8+kEuZh5LSKpeSSUsJOZ5WNS+QKdS7aSQBTjck4pcGZ5UhKnWvmXuA6HbfuL2I7ggHqMPcj4xMS6REzaQNLPKS16ifxCFGtd9htVddziOSLvYYrOfy4RyoJIIVlJ66XUOt++lhfveBsEZmcu5djuxs/wBAOwHQDtgfCuOw9jRcNOHsESSWgzKyImoAhWkDnXR2JAiIAO1sD2GFyLhpkCvnjk2V9J1fuOl6XrqRTOpA3pyRZAB9JrYw6kmCwIx8iajqoaVvzVuLA611w0g4BNQY0i3YYtYBHclA2iq6mqxPlOGLFonbMQlBIqOqliSrg3VL00arDaSNttxiLj8VTyaydRbVvvWsBtN32DV9Mdq1OoiN0rZtmeHFFMnM1+YAsCCCxs2rBjq+E3ekixtvgOEmwLNXdXtfS69ffDfhdNlZ103oKyKL6kkBj07Ih/M4XQvvso/U/wATgxvdPsRm/IZ8B8NvmVdzLHDDGaaWQ0oY1sO17jqR1GI/EXh6TKsmpkkjdS0ckZtXA9PzB+o3OOmeF+AwS8NiRwzLI3ObzafxK01a1S+WqPzxjxZwSEcOeNUr7uGaK2YlbbU27Ek3Z2Pr2rGH+9/y6e11X7/X7F/C+G/yOc5Xw8WdUCSPezvGyERt+0pB6Ff8TLfbbfGvFo1hmkiMIBRqock7UCu5gN+Ug7nvg7w9x5Mu8sjRs7yAWoIALA2TfVb9KNdttgNxF45pXkMllmu7K7dBsU22A2s/M9calr1/Etv3EtVsMOD+NGj8ky3EBS6FGtV20qPMAUHSjuBVHYDAWa4m+el0yeWMWVVb+J2Eau29sw5gPWtjQFm/cI4Zl5BmjK8oESBo3jCnYyLHbK1avjU0COh71jeLgm5ky0qZlVB1oupJdBFN+Gw1EUa1IWq77YXTijJtKn9v9BUpNI9wfiGUXLZnn5aJm8gy6V59w9kyDzUKBZr7iqsDA0+QqW410gwO2gdbZTEB8yWUn/FYHYYHkzIYluUhJJNtqJPuwBCMfXygHuN8eymedHEmznew9kG319iCCH84IIIIvDPG0213Asi2sHzC8pWjVgzmxI47Dpy0bqV66mGzWBuBZsn/AJJR41kE0i3GraBlJ2F6BYDXvZ/K67YrQi2xe8n4kgWONW5myKDUs4FhQDVfLC5tcUtF/Y6Mk+Sjnh7xxFcxDPEusFWMR2aiGUayothR6/8AsxtiHiOdd+YoNRsR5OtLGAqLfU0FHzIvrh94j4mJ9kmPKABEbNM3nFixansa64Ux5GSRiEQtW5PYC+rE7KPckDFIK1qmqA5u6Q6j4TlIly8cmUnneaIStJEWJFiyIlBAbSNzfaibuhV8qeTMxOpSBItgedGIIBFkUwar3B64tPDc9n4lEcMiMB8KK+WkagbpVDFmHsL9qxV5xbMWO5JJO92Sbv64GOD3Td+t/wDB3kqmibh2WjZrjlZSts4kA86KpLkVYJ02OWbsMfMbIwPDw4uJZVUJEhO7NtZ+GJT1d67egJNY3yeV1mqJ6dL7sB6HsThhnOEaUJqSvIVXcgsy+c1p9lH1rth2qfJ2uwDJ5ElfMhQbyCamsopCFUWwJCZGQCiKY7mjYLcCTm6HbUWDzCSMBqDkEroJoBnBZKFUCL0mi/AfD2mzRVa+As3Y+R0ZSu/VZFRvkrYZeJ8/+OY5JBzVQxmXRelTTBXPWQmgOn4YdxTmyJSm/E0r5j7abKVPGAxCkMAdmoi/ejuMMcp4ekkgefVEqrWkPLGhcs5XYuwC/C/xEXoNXiOCM5iUBmRPKxLBFUBY0Z2JWNRZpT2s7YvBy2WiR8pmsxESirE8fNljVWRmYsHMDA6iykjatIvVQrs2RwpLn67HY4pu+xz/AI9wSTLNT6GHlp42DISyK+mx0NN0PoSLG+FLJjovinJPmk/0eWOZUZ5JG50LUWUaUGhEtm0StuoumJJJxSeB5ATzpEWKhtRJHXyqWoe500Pn36FYT1RuXK5KuNPYF4Twt8zPHBFRkkYKtmgL7k+gFn6Y6hmPsXj5RCZxjOFsakAjJrpQtlHvvQ3o9MT5NAiKiWqJWkDtp6N6agw1aut79cXbITyZiIyMpR43KAiwHtVcFbJIrWV6nzKfpg6nJNNNbIpFo+Y8xl2R2R1pkYqwPZlNEH5EYgx1v7ZMnAsMT6I1zRk3KgBpIypJLgCmIOnzf4qxyesUg9cbKJjNTggdcDxrgkAX1H649OJ58zcDFj4pljO8bKyhnRS1ncu/moAAswAYCwCBpNkVhfw3I/iDmI2kJI9EMAeXC8gBOxq13og1eGGay76TyZGaHTrCCdCVRlDMpQNqOkkg+X9kk4EmtSoS6W6Ccnw77s8iysPMnLfdQArldTKWYM5C3sE67dcIYF3H998SwKBflH5+/tWCMpEzN5EuutKTX8cMlp3bIyneyRa/D/jr7tlUgOX1lNXm5lAqzFqI0H1r6DHuMeM5ZYivJVRNGy3rLHSSyHsN9j+d4q8qMuzKVNdCKP8ADEsU5C6WUOvWjex7lSCCDQHsaFg0MQ/tsWrWlvd9x/FnVWQ5HKcyVEvTrYLZ7Wauu59u52xrJAASAwYA7MOhHY77j5YNgkFkRppaj5mYswGkk6dgFsCrq9+oxAibYursRvYYcCj1Lm473fLMQPVoWSXb/ljbBNZdcqrI6icaDGycwTLLf4ms/Bywvwkb9O94X5DNNDKkqUWRgwB6Ed1PsRYPsTgrimQVHDxG4JLaI9wO8bejpdH6HviUo/Hu+d/VdvpX3GUvgN87GM1E84UCePfMBQAJUJA+8ADowJAcDbcNtZwkMe2GGXmeM6kbSaI7bqwogg7EEGqO2HMOQOaiNQaJlBZWjj0pOq9VIUaVkrcFQA1EEXRx1+Hzx+n8fp8kD8XzE3DciCuooXJJWOMGgzKoZ2ka/Kiqy3uL1dQAThjPk05qZdo0V20qGj1+R32UEO7alursK29i9r34FmmVSBqGgs+oIzJTAXzdJDKAY1YMNwQfYjSKSJGdy7M5VtLJEqqrsPiFuO1j4RV2NwMK3LU/59+/Q74aRXgprqcOoNKpFrIERD6rVWBzHMPxgxSDUItFWuwOxFteY+DVs4kZh1SKPUV9pG6IfYaiO9HbBWXhEJY6JYw6lCMwjclr2GsrpIqzXlNE3t1DTnGSpHQuLsWcTz0QBVI0axswSAUfrlEP5EfPAPHIyWjZxUjRAyX1LanCs3+JoxGxJ66r74YvPmVZkUFGXqIo0Ujp3jUGtxve9jC3NZZwSzq4JJssDuepNnqcPCKTQzm2CZCblsGOqtvh76WBo7i/T64Iz3FC5PmeyqjcnqBv+1iXMajBEpY0GkoWaHwdPTqfzwJlsm0jhEW2N0LA6KSdyaGwJ+mHpP4mdfYBy87xtrjdkYdGRirDatiKI2ONQd997O/9cWrgXAys7LPCp/CZlDFSCwkjB+EmjTEfXAPirKJHMoRAgKAkC+uphe522UYRZYuelfUo4vTZD4My2vOIvL5gKygpTHUGhdaYLvp82+4xa+IJmZJzMFz3I50pH3QgrMGndgSUlBVtJVaonyVak+WpcA422WZ6TUJAqsA7o1K6vSum62Vo+uLtl4EZ5JZmRZ+VMuYRJsvUayZmSUrRPkYOyLrdtNsAd8ZOptT1ei9+/wDWjE1VAnE5xyc05izMOoCOMTakkuPKZ19T69bSD8TR8V/Cb2rHKm279MdIn8QRZRJITCXjkjGhg0LpNGMqkCrMy6geW6E3G3xau3XnDDbDYItW/l+g0nwSnPz6b5s2m6vW9X1q7q67YiXi06ilnlA32Ej1ubPQ+u+OlfZJl458rnoJk5iXE2g92ZZFFV0NqtN1BqsVXx54MbISArIJIHYhG21KeoSQbb1uGAphvt0xF5IvI8bW5RcWVXMZhnOp2Zj6sST+ZxCTjcjGunDtDIYRYa8BYDNZctWnnRar6VzFu/asK4qxMCLxsSuNGNumd18c8xsjMg6sEC7gajzkJAJI1krq8o37AHHNeGZWSFZ2lR41MMi+dGXUXpVC2vmNkGgRsCdwCDXEUen9/lgyBRXQYnh6fwoON8u+P5J5MltOg/h6AK7sNWkqAp6FmsjV/hARjXc12vEnPdj5mJHYfsjp0UbL8gMYyEqjUrDytV11DL0YWd6sirFgnpsQXDlCT5GV9wKUNe52+JQPyJ7+l4q+bZnbfYhizDKKBte6ndT8x0+vX0IxY+H+D3zELSwMDpIHKbY00ayAK3QmnA3rp1wNwHgRzMmhHQkbsLVRV1sfib/lUjpuLBx1fh+UXKZcgan0gu+lfMxr9lfkAoXsABZ64w9X1XhUofiL4cWv8XBxbJx1JRBFBwR0IpTY36HB7Q2AqkkoOou3DUTW3b0Pa8RZvMmSaSUADmO7V2Ack1t7NjyAV8C//d/1Y2bvdkDz5fy2WINXRO1bj6mx0rvfrg/hMGqDMpsXpJVG3SMsJNPvpe/kpwDIbayos97a+nu2CMpI0ciuh0su6kdjR/P5d8dJNxr3tuBbBeU8NNIsX40S83cKSS9FioKoN3vSSK22NkdcNGy8khZcrmZS2XQBRHq0tHGAN3UgF6B206T0DNVkaPi/48UvLChE5ZVOmkqykpfwmnJA9QN8OeHpCuaZ8rMI1YMpVvLWoWpiJ2IDhToNEURuMY8ssi3l5WtrXPD9C8IxdJefrxyvUp+XvRKQTqYgse5Q6tV+oLFb/wC2M5AqksbG9KupPyBB6d/liWIEeYbHqK7XiUsa+FB6kKv9KH0rGp9zP5EQSSKMgx6gWsSVG8ZJA3tom1E1+8D6iwcRPl5nX/VDT+9yY0Hz1hVAH1GJ8q5j1UoNitxYsFWBrvRUbHbr64gzCljqYlj6kkn52cclv2+YX6nnzKI/71RLGWXcFl09iRrUBQldCFHUGsCZudTGEUftBtlCrsGF0GNt5uvoB6YkeL+/piFo/bDxikdbNMtlwxy6sPK0xVq7hmiB/Q4sEXC4o5omjWjqdT5idjBKe59sL+H5Vi2WIUkCcWQCQPNGd/TFkmgbmReQ/E1mu3ImH03P6++M2edbX2f7mnGu/wAgF/8AWj/hSf8AqZf8vT29ugq3i5fxk/4a1/nfFwkyzc0EKf8AVydtvjh2PvQP5e2K14m4fI0yaY3YaBuEPUu532677/nhena1L5D5L0lRaPBWXzeakdY4pZ2ZjSqsj2SRWwv0sfLEU0ZUkEEEEgg7EEdQfTEMLhWDEuK3BRgGDDoQaNY3SVoSPIdxNA8eh2lkzsbHmF5CwESg3EgNksh8xr1erq8LpBHFDJG8Wqd9JVixH3cA2RQ2dnGxB+Hb9qwCMpn44pVljMyyI2pW1Rkhh33Qg/XA2anhdmZhMWYlmOqPdmJJPwepxHS1t29/Yumjfw74mmyQl5Gi5QgYsLrltq6dN7IPsdqNHDj7RON5TOCGWEEThaehsEI1aXJAt1YkDTYo9dgMU9sakYlLDHXr7lFLYi0410YnC4zpwdJ2o3ixOBviGKrwUten8cXhwQmydF6YNiXbEUYG238cHwpt0GKmWUjbLp1wdlpGAKA0pNtQG9bAE9SNzt03OAs3n0gQu/TYAACyfQfkcS+HuKpmS2hSCtWCF79Dt8sRlmxqfht7+QumelyrYKSG+2D8qWj3RmQ+qkgnf1GJI4T6foMGRw7Y6TFsAZWYlmJJO5JNkn1JxP8Ad8a8bdostO6mmVGIPoa2OOdeGvE+ZGYiV5mdGcKysS2ztRI7gi729PpjHn6yGGai1yaMWCWSLkux0j7ruP77YIXK7jB5g3GJ/uu4xd5CFOhX9326f3tiZMv6jHMvHviwzu0EJqFTRI6yMtgmwd09B7A4sv2Ou7wzK2oorjQT0BI3UenY174wx/qEZZNCXqaZdLKMNbfoWtcuN8CcVzcWWj5kzBVsDuSSewA3J2/TFkTL9ccq+17icbGKGOZWKM5lRd9LigLNVY8wq9u4w2fqvDg2uRcOHXNItnCc9DmU1wtqUGjsQQfcHBb5bFH+yvjeVhSSKaQRyO4YM+yFQtAauikHV1objHUWgBAI3H8sHp+q8SCb5Bmw6J0uCvPlsByPHrMfMTX+5qGr/L1xZp4NiR6H+GOBcC1NmoTqpjKpLMfVrJJJ+fzx2frXicUldjYen8RN3wdXlyvtgWXKD0HT0xYmy22Bmy+NyyEKK8coPTA7wUQQKr+WK59+nPE9GpqExTSCa0A10uvhF/ri7ZjL98J0/VLNdLh0WyYvDq+6K/NGTue/r/PAMsWPeLuIPDoVCAWBJOxIF7V+uNOCySSxapPUgGuoHfb3sfTDw6qEszwq7X0KeG1DX2BZVxC67YY5mLAkyY1aTkwRhjXG7jGtYhJFUZUYzpxmMY3rCUBsjiG+DFGBITvg1G27fli2NbE8nIdF0GGOXGF8L+UdPywwgbpiukyyFvjLKaodQ0+RrN9aYVS/Wtvb2wu8AZuKOZjJIE1LS3dHezZ6Dp3ww8YRMUDA+RSNS7VZ6N+tfUYpUo3x81183i6vxEuK9T0umhrwaG+SwQ8RmzGfVomYkyeQWQOWpuj6DSN/rjsQKqPMQLO1kDHEvCssiZlXiCs6AsEYgaxVMq/4tJNfLv0xZPFviwT5fkvk3QkhgzmtLKdyo077WO2xwnTdSoY5Sk92/QGfA5TjGK2QL9pfEJGzJiElxBVKqp2sjctXU3fXpinoxUggkEGwR1BHQj0xKCMaTLR3xhzSc5ObNmOKhFRO2ZXxzkuRHI83mI8yUWcMB5rCjboTZoHA3G/tByTZeVYpGMjRuqAxtWplIF2K6nvjjKjfG+Lf3mSSoiukgjXTjrH2FsSuaUtsDGwXsCwcFh89K/kMcqK7A2N+3cfPBOR4rNAsixSFBIAr6asgGxR6r9K2JHQ4hCSxyUi2SGuOk+lc3xGGGKWWRwEiFv6j02672APWxWPmPMyNI7OxtnYsx92Nn9TiXPcTmmZmllZmYAMSeoG4vt13+e/XA4OGyZfFe4mLF4Zrox3v7MeIpLw6O2AMGqOQsaA0+YGz0Ghhv7HHB9WGEHH8xHl5MskgWGQ26hUtjt1atXYCr6fPHY5rG7QcuPxFQ/8AtD8XnNzGOFiMuhIFEjmnu7DuNtge3zxT1wTBn2WJoQE0uQWbSuvYghdfULYBrptge8I5OT1NjxioqkX37LuMhJHgkkCo4BjDHbmagNK33bV076cNvtG8TfdxyIXqY0XI6xr1A9mYfkN+4xy9HZadSQVOzA0QfYjcHEUkhYksSWJskm79b7k++NC6uccfhr6kX08ZZNbN3zLl+YXYvd6iTqsdDfW8dA8C8ZlzGuOU69ADK37XWiGPftv1+eKBGu2JopArKxGoAgkXVi91vtY2wOmzSwz1380NmxLJGi2faHKo5aFAWNkNv5RtsPW/f0wP4Z4gXHKI2VSVPsCBR/PbCfxRxkZqVXVCgCBaJB3BJ7fP9MD8LnaM6laiRXbpY9fkMa11tdW8i4/LyJrB/h0vkt2bXCzNYYgtoUuRqIs7VV9vngGcDH1cFqin5mFbMXuMa1iebEDHE5wLJm6Y2xooxm/fEXEDIYGwbE22AYo/fBccR9cHCpVwdkoPhk2wwglwriy5rrg/L5U/vY1aWZJUS8WyxlR9N6wtqATvXarAv54oM3698dMy2WN3f6YPTh6sRqCt7FQf448nr/6cs8tSdMvg6rw1XJx/DzwvxJkkMRY8qZWhZSTpBlUqr12IYg31q8dMyfB4RK6iNArRoGUIoBGqSya9b/THIN03FeYbGjakOaI9D5PyJx8/n6Z9M4u75+xvx5VmTVe2N5vCGdTXeWfyC2Ioit91INN07dO+EuahZGKOjIw6qwIIsWLB3GxvHbeB56eXKu84iKmJirxs3n8p8xUqNP5/QYqH2iZKJM9lZpRcMqoJRvZEZAc+Xf4CtV6YObAow1Re35i4s7ctMl9DneLTkfAmcmSN4o0YSAlRrUHSADq81CjqHe99wN8Kzlops7y4bELzaI+t6GfSvxb3RvfHf+GRJC8UcYpEEiKL/ZAjA7e2I4cWqx82VxqjhHEPCmagflyw6HMbSgF4/gjBLNYatgDt1OGf2d+GUzkjc5GMSsilgxUhnago2N2AfSqGLF9tOps1llTVbREGrNjWb2G5G117YvnBMjBl8nl0ywOjmRvqYFWkYuAXcMAQT6HoAB0Aw3hfG15CyzPQn3Zz37UPA+WyOXjlg1gtKEYM17FWO2wr4f1xVuHeDc3PB94hhEkXmsh47XR1DKWB9/kRjvPinJLmY1gbYSF1v0JglpvoSD9Mcs+ynxEMtJNks05RJbVdXRJR5WX21A9fVR646cFGddgY8knDzaKPkuFSSxTTIgMcAUysSo06zS7E2xJHbHROCeA8nNwn74ebzeTK5AcadcWsdNPS09cGfZbk1XhWbdlB5pcbjYqkdDqNxqZsX7xEFXJZhEQKoglCqoAAHLYUABQGDDFat+QMuZ3pXmfOMHDHmzJggjbUzMEjYgMNNnSxNDUAPzGBMzCUdkcUysVYejKaI29xh74gy0kc0ubQkVnZkDD9l42V1PzOrb/dOB+HcJV2yzyyHlzylJGWrQ6gPMTYBIOrftvRxCnwadW1i/LxWkj8ouqgAtZqNmPlY116EUdt8CY7Bw3wrDDk5EV3P3qLLcwsVNF3olKUbDWet9Bjm0WRl533F2VbnCsTVBwSmoE0SKPTvth54nGr7iQyqV12BIsjIwBWJyCCRSsbA6kUNwMa5acIQQob/CdVH/KQf1x3EZIRyQomypDIi+wBhAHv0xyvxXwyUZrNSooCxMpJBG16NO3r5genrjTm6Z4opp3v5flZPFnWR175oRZ+UsR+EsVDooYX7nUScEZCLUVAs7gGvc746fHDr1m9iyn12MSH+eAs3kT6/pj0sH9IUpanP7fyRfVqqoSZl/e/c9cASHDPMZE7+b9MASZQ+uPqYw22M6aA5DiE4IfLn1xCyHE5wfkVTR4HGlY8wONbOM00MkTIuDYY8eiTB8KjDY1Rky5DfLxYYQRDGsAGGWXUeuKORjcmDvFNY5fLrvr1XftWNoos9ezZb/LL/XDWED1wbDWMOaOp3b+pSGRrakV+JM/zXAbLauWh+GXpclad+tg/pim+BZcz950QmPU4JYTAlSUshjXm1Ak0RvuffHVoXUSMxYBQiWfkz4pfDMmYZRLGQHF1Yv4tj/HHjdRheuLt7Nm/Dk+GSpFjz0XEOTKWfKVy3vSkuqtJvTbVddL2xWvtK52rKBmhZrJTRG9jdAL1M2oE9h6d8XrKZfMcuTnyqwaNqUKPKSPXvt23wn8TQq+Yy5PSJUO3W9QY19AMJmg5Ra3OxTqXY5fwWF0zcfwxyLMukyKdKNqoa1qxR7dqx1yL79zFqTLF/wAQLqjlonyk6qce1UPXFcznD1bMNMB1kMguu7XvjoGUKu6OvQlyPqq9friOLDpTRXNkumcl+0D70ufjkcgTaFMbQhwtgnTo1Em9XX5++OiZaTiWqIZtMsIuYmpoi+ssD5didI89X7XWBfH3DRLNG3cJQ/zE4s2UjjMEIQtpDJWpizAh9wSdybvAWOpSYsslxjsQ+JJZxyPuyxtLzTQkLBa5Ml7je8cm4zwrO5ziE6TRRmdYWZUViE0g7GIg+Y6mJpjuSb9Mdp4lpVonPRGZvyhkxUfBnCNOZfMsTsGJo9WkNkH1HU160cDLDWzsU9KbK14Olz//AIW4h+7NAOYBrL8xe7Aadu9i/wB7F4zUma+4Zo5tYRLy5aEJbRp5e16rIN39KwJ4VySpkcxEPVj/AJowP/1xZeNRBoJl9Y3H5qcNjhS9AZJ3LjufPnExmBJK8iqyfeJgVsmMT/tlVJvYFSCRvQu9xhj4Yh1LBCBDbzgssolPMpJQCRekqASvlF2y3i1cU4WGLx9jPJLXqz0P4L+uMZPJhGgNWIG1AdCbfUR7b4jHA1KzQ8qcaMZxc++ViCNBGvKy5DAvq02NGoMpA8xBNH9n6HnnEzKXlDyrMxI1SAl9dfuMR03H5D0x2jJZhTDWkjlJCOo83LcHb06YqjZE87nEhn1699wWBvcel4pkw6q3J48tXsMMkmdjgg1KpmWCWleyxI0EKxDDfZR7e/XHLs1nJi0nML6pW/GBNFiGBAIraiNh2x3OLPpLKhW/Kr3fXcp/TFP8QZYmbMVVS6Q3TcKFr6+Ufri+bp3OKpv2hMOWm7Xuzbw1lp0g0lQpBA0vq1AaEoGv8ND6YnzCTd+X+Tf1w3hQJa38OkflGo/liDMSr6j8xj2umhpiluY5zuV0IJI2rzVftf8APC/MRYeZlxhbmHGPWxypBTE00eBJEw0mYYBkIw0mUiwMpjXTgg41rGOa3KqQxQe2CofliKPBUeOizDINy/y/hg+F/QfwwAnT8v44OTBZBk8ma0qa+Ktun9cLls9ST8zgnN9PywOuMeZbl8WyJk9BeC8tDZ2HufkBf8sBw98GQ4yygi9hx4hLv5z5uvT9PT6YHdSd2sn1Pt/2xhcSDp+X8cScUMmaCL2w0ynECgUBfhvcn1AHattsBjEiYk0G7J85mWlILAdNO3pd+uJuH5to9qtdQavcV0+eBxiRe+JNBDeJ8TMqhdGmjd3e1EV09DiPKZ5o0KKgo2ST7/X0xBjGEo4jiYqrqBs4AP0O1b/TBMXEGWLl6bFEWT2N/wBcQPjVsFIIMAQ2rvd2aO/rviNlsk1uevTE74jOKqJ1kYNA1dHr+d74jYD0xv640kxWONAsgLEGwSD6g1/PAxW9unzIwRJ3wFN0xohjQtkE8h9T+eAWNEH0N4LzOApumNMIoKC5Mxe+BJpcTS4CPU49RE0iCV8DO2Jp8DPhJsqkex7TjwxtjM2c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latin typeface="Calibri" charset="0"/>
              <a:ea typeface="Calibri" charset="0"/>
              <a:cs typeface="Calibri" charset="0"/>
            </a:endParaRPr>
          </a:p>
        </p:txBody>
      </p:sp>
      <p:grpSp>
        <p:nvGrpSpPr>
          <p:cNvPr id="3" name="Group 2"/>
          <p:cNvGrpSpPr/>
          <p:nvPr/>
        </p:nvGrpSpPr>
        <p:grpSpPr>
          <a:xfrm>
            <a:off x="65243" y="1468133"/>
            <a:ext cx="4114274" cy="3358502"/>
            <a:chOff x="97686" y="1588111"/>
            <a:chExt cx="3811380" cy="4064000"/>
          </a:xfrm>
        </p:grpSpPr>
        <p:sp>
          <p:nvSpPr>
            <p:cNvPr id="14" name="Freeform 13"/>
            <p:cNvSpPr/>
            <p:nvPr/>
          </p:nvSpPr>
          <p:spPr>
            <a:xfrm>
              <a:off x="869845" y="3620111"/>
              <a:ext cx="506536" cy="965199"/>
            </a:xfrm>
            <a:custGeom>
              <a:avLst/>
              <a:gdLst>
                <a:gd name="connsiteX0" fmla="*/ 0 w 506536"/>
                <a:gd name="connsiteY0" fmla="*/ 0 h 965199"/>
                <a:gd name="connsiteX1" fmla="*/ 253268 w 506536"/>
                <a:gd name="connsiteY1" fmla="*/ 0 h 965199"/>
                <a:gd name="connsiteX2" fmla="*/ 253268 w 506536"/>
                <a:gd name="connsiteY2" fmla="*/ 965199 h 965199"/>
                <a:gd name="connsiteX3" fmla="*/ 506536 w 506536"/>
                <a:gd name="connsiteY3" fmla="*/ 965199 h 965199"/>
              </a:gdLst>
              <a:ahLst/>
              <a:cxnLst>
                <a:cxn ang="0">
                  <a:pos x="connsiteX0" y="connsiteY0"/>
                </a:cxn>
                <a:cxn ang="0">
                  <a:pos x="connsiteX1" y="connsiteY1"/>
                </a:cxn>
                <a:cxn ang="0">
                  <a:pos x="connsiteX2" y="connsiteY2"/>
                </a:cxn>
                <a:cxn ang="0">
                  <a:pos x="connsiteX3" y="connsiteY3"/>
                </a:cxn>
              </a:cxnLst>
              <a:rect l="l" t="t" r="r" b="b"/>
              <a:pathLst>
                <a:path w="506536" h="965199">
                  <a:moveTo>
                    <a:pt x="0" y="0"/>
                  </a:moveTo>
                  <a:lnTo>
                    <a:pt x="253268" y="0"/>
                  </a:lnTo>
                  <a:lnTo>
                    <a:pt x="253268" y="965199"/>
                  </a:lnTo>
                  <a:lnTo>
                    <a:pt x="506536" y="965199"/>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238717" tIns="455348" rIns="238717" bIns="455349" numCol="1" spcCol="1270" anchor="ctr" anchorCtr="0">
              <a:noAutofit/>
            </a:bodyPr>
            <a:lstStyle/>
            <a:p>
              <a:pPr lvl="0" algn="ctr" defTabSz="488950">
                <a:lnSpc>
                  <a:spcPct val="90000"/>
                </a:lnSpc>
                <a:spcBef>
                  <a:spcPct val="0"/>
                </a:spcBef>
                <a:spcAft>
                  <a:spcPct val="35000"/>
                </a:spcAft>
              </a:pPr>
              <a:endParaRPr lang="en-GB" sz="1400" b="0" kern="1200">
                <a:latin typeface="Calibri" charset="0"/>
                <a:ea typeface="Calibri" charset="0"/>
                <a:cs typeface="Calibri" charset="0"/>
              </a:endParaRPr>
            </a:p>
          </p:txBody>
        </p:sp>
        <p:sp>
          <p:nvSpPr>
            <p:cNvPr id="18" name="Freeform 17"/>
            <p:cNvSpPr/>
            <p:nvPr/>
          </p:nvSpPr>
          <p:spPr>
            <a:xfrm>
              <a:off x="869845" y="3574391"/>
              <a:ext cx="506536" cy="91440"/>
            </a:xfrm>
            <a:custGeom>
              <a:avLst/>
              <a:gdLst>
                <a:gd name="connsiteX0" fmla="*/ 0 w 506536"/>
                <a:gd name="connsiteY0" fmla="*/ 45720 h 91440"/>
                <a:gd name="connsiteX1" fmla="*/ 506536 w 506536"/>
                <a:gd name="connsiteY1" fmla="*/ 45720 h 91440"/>
              </a:gdLst>
              <a:ahLst/>
              <a:cxnLst>
                <a:cxn ang="0">
                  <a:pos x="connsiteX0" y="connsiteY0"/>
                </a:cxn>
                <a:cxn ang="0">
                  <a:pos x="connsiteX1" y="connsiteY1"/>
                </a:cxn>
              </a:cxnLst>
              <a:rect l="l" t="t" r="r" b="b"/>
              <a:pathLst>
                <a:path w="506536" h="91440">
                  <a:moveTo>
                    <a:pt x="0" y="45720"/>
                  </a:moveTo>
                  <a:lnTo>
                    <a:pt x="506536" y="4572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253305" tIns="33056" rIns="253305" bIns="33058" numCol="1" spcCol="1270" anchor="ctr" anchorCtr="0">
              <a:noAutofit/>
            </a:bodyPr>
            <a:lstStyle/>
            <a:p>
              <a:pPr lvl="0" algn="ctr" defTabSz="488950">
                <a:lnSpc>
                  <a:spcPct val="90000"/>
                </a:lnSpc>
                <a:spcBef>
                  <a:spcPct val="0"/>
                </a:spcBef>
                <a:spcAft>
                  <a:spcPct val="35000"/>
                </a:spcAft>
              </a:pPr>
              <a:endParaRPr lang="en-GB" sz="1400" b="0" kern="1200">
                <a:latin typeface="Calibri" charset="0"/>
                <a:ea typeface="Calibri" charset="0"/>
                <a:cs typeface="Calibri" charset="0"/>
              </a:endParaRPr>
            </a:p>
          </p:txBody>
        </p:sp>
        <p:sp>
          <p:nvSpPr>
            <p:cNvPr id="21" name="Freeform 20"/>
            <p:cNvSpPr/>
            <p:nvPr/>
          </p:nvSpPr>
          <p:spPr>
            <a:xfrm>
              <a:off x="869845" y="2654910"/>
              <a:ext cx="506536" cy="965200"/>
            </a:xfrm>
            <a:custGeom>
              <a:avLst/>
              <a:gdLst>
                <a:gd name="connsiteX0" fmla="*/ 0 w 506536"/>
                <a:gd name="connsiteY0" fmla="*/ 965200 h 965200"/>
                <a:gd name="connsiteX1" fmla="*/ 253268 w 506536"/>
                <a:gd name="connsiteY1" fmla="*/ 965200 h 965200"/>
                <a:gd name="connsiteX2" fmla="*/ 253268 w 506536"/>
                <a:gd name="connsiteY2" fmla="*/ 0 h 965200"/>
                <a:gd name="connsiteX3" fmla="*/ 506536 w 506536"/>
                <a:gd name="connsiteY3" fmla="*/ 0 h 965200"/>
              </a:gdLst>
              <a:ahLst/>
              <a:cxnLst>
                <a:cxn ang="0">
                  <a:pos x="connsiteX0" y="connsiteY0"/>
                </a:cxn>
                <a:cxn ang="0">
                  <a:pos x="connsiteX1" y="connsiteY1"/>
                </a:cxn>
                <a:cxn ang="0">
                  <a:pos x="connsiteX2" y="connsiteY2"/>
                </a:cxn>
                <a:cxn ang="0">
                  <a:pos x="connsiteX3" y="connsiteY3"/>
                </a:cxn>
              </a:cxnLst>
              <a:rect l="l" t="t" r="r" b="b"/>
              <a:pathLst>
                <a:path w="506536" h="965200">
                  <a:moveTo>
                    <a:pt x="0" y="965200"/>
                  </a:moveTo>
                  <a:lnTo>
                    <a:pt x="253268" y="965200"/>
                  </a:lnTo>
                  <a:lnTo>
                    <a:pt x="253268" y="0"/>
                  </a:lnTo>
                  <a:lnTo>
                    <a:pt x="506536"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238717" tIns="455349" rIns="238717" bIns="455349" numCol="1" spcCol="1270" anchor="ctr" anchorCtr="0">
              <a:noAutofit/>
            </a:bodyPr>
            <a:lstStyle/>
            <a:p>
              <a:pPr lvl="0" algn="ctr" defTabSz="488950">
                <a:lnSpc>
                  <a:spcPct val="90000"/>
                </a:lnSpc>
                <a:spcBef>
                  <a:spcPct val="0"/>
                </a:spcBef>
                <a:spcAft>
                  <a:spcPct val="35000"/>
                </a:spcAft>
              </a:pPr>
              <a:endParaRPr lang="en-GB" sz="1400" b="0" kern="1200">
                <a:latin typeface="Calibri" charset="0"/>
                <a:ea typeface="Calibri" charset="0"/>
                <a:cs typeface="Calibri" charset="0"/>
              </a:endParaRPr>
            </a:p>
          </p:txBody>
        </p:sp>
        <p:sp>
          <p:nvSpPr>
            <p:cNvPr id="23" name="Freeform 22"/>
            <p:cNvSpPr/>
            <p:nvPr/>
          </p:nvSpPr>
          <p:spPr>
            <a:xfrm rot="16200000">
              <a:off x="-1548234" y="3234031"/>
              <a:ext cx="4064000" cy="772160"/>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10159" tIns="10160" rIns="10160" bIns="10160" numCol="1" spcCol="1270" anchor="ctr" anchorCtr="0">
              <a:noAutofit/>
            </a:bodyPr>
            <a:lstStyle/>
            <a:p>
              <a:pPr lvl="0" algn="ctr" defTabSz="711200">
                <a:lnSpc>
                  <a:spcPct val="90000"/>
                </a:lnSpc>
                <a:spcBef>
                  <a:spcPct val="0"/>
                </a:spcBef>
                <a:spcAft>
                  <a:spcPct val="35000"/>
                </a:spcAft>
              </a:pPr>
              <a:r>
                <a:rPr lang="en-ZA" sz="2000" b="0" kern="1200" dirty="0" smtClean="0">
                  <a:latin typeface="Calibri" charset="0"/>
                  <a:ea typeface="Calibri" charset="0"/>
                  <a:cs typeface="Calibri" charset="0"/>
                </a:rPr>
                <a:t>The National Cybersecurity Advisory Council</a:t>
              </a:r>
              <a:endParaRPr lang="en-GB" sz="2000" b="0" kern="1200" dirty="0">
                <a:latin typeface="Calibri" charset="0"/>
                <a:ea typeface="Calibri" charset="0"/>
                <a:cs typeface="Calibri" charset="0"/>
              </a:endParaRPr>
            </a:p>
          </p:txBody>
        </p:sp>
        <p:sp>
          <p:nvSpPr>
            <p:cNvPr id="24" name="Freeform 23"/>
            <p:cNvSpPr/>
            <p:nvPr/>
          </p:nvSpPr>
          <p:spPr>
            <a:xfrm>
              <a:off x="1376382" y="226883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050" b="0" kern="1200" dirty="0" smtClean="0">
                  <a:latin typeface="Calibri" charset="0"/>
                  <a:ea typeface="Calibri" charset="0"/>
                  <a:cs typeface="Calibri" charset="0"/>
                </a:rPr>
                <a:t>Seven member NCAC advices the Minister on Policy, Technical and any other matters pertinent to Cybersecurity…” </a:t>
              </a:r>
              <a:endParaRPr lang="en-GB" sz="1050" b="0" kern="1200" dirty="0">
                <a:latin typeface="Calibri" charset="0"/>
                <a:ea typeface="Calibri" charset="0"/>
                <a:cs typeface="Calibri" charset="0"/>
              </a:endParaRPr>
            </a:p>
          </p:txBody>
        </p:sp>
        <p:sp>
          <p:nvSpPr>
            <p:cNvPr id="25" name="Freeform 24"/>
            <p:cNvSpPr/>
            <p:nvPr/>
          </p:nvSpPr>
          <p:spPr>
            <a:xfrm>
              <a:off x="1376382" y="3234031"/>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050" b="0" kern="1200" dirty="0" smtClean="0">
                  <a:latin typeface="Calibri" charset="0"/>
                  <a:ea typeface="Calibri" charset="0"/>
                  <a:cs typeface="Calibri" charset="0"/>
                </a:rPr>
                <a:t>New members </a:t>
              </a:r>
              <a:r>
                <a:rPr lang="en-US" sz="1050" b="0" dirty="0" smtClean="0">
                  <a:latin typeface="Calibri" charset="0"/>
                  <a:ea typeface="Calibri" charset="0"/>
                  <a:cs typeface="Calibri" charset="0"/>
                </a:rPr>
                <a:t>of the NCAC in the process of being appointed</a:t>
              </a:r>
              <a:endParaRPr lang="en-GB" sz="1050" b="0" kern="1200" dirty="0">
                <a:latin typeface="Calibri" charset="0"/>
                <a:ea typeface="Calibri" charset="0"/>
                <a:cs typeface="Calibri" charset="0"/>
              </a:endParaRPr>
            </a:p>
          </p:txBody>
        </p:sp>
        <p:sp>
          <p:nvSpPr>
            <p:cNvPr id="26" name="Freeform 25"/>
            <p:cNvSpPr/>
            <p:nvPr/>
          </p:nvSpPr>
          <p:spPr>
            <a:xfrm>
              <a:off x="1376382" y="4199230"/>
              <a:ext cx="2532684" cy="772160"/>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050" b="0" kern="1200" dirty="0" smtClean="0">
                  <a:latin typeface="Calibri" charset="0"/>
                  <a:ea typeface="Calibri" charset="0"/>
                  <a:cs typeface="Calibri" charset="0"/>
                </a:rPr>
                <a:t>Over thirty applications were received</a:t>
              </a:r>
              <a:endParaRPr lang="en-GB" sz="1050" b="0" kern="1200" dirty="0">
                <a:latin typeface="Calibri" charset="0"/>
                <a:ea typeface="Calibri" charset="0"/>
                <a:cs typeface="Calibri" charset="0"/>
              </a:endParaRPr>
            </a:p>
          </p:txBody>
        </p:sp>
      </p:grpSp>
      <p:cxnSp>
        <p:nvCxnSpPr>
          <p:cNvPr id="28" name="Straight Connector 27"/>
          <p:cNvCxnSpPr/>
          <p:nvPr/>
        </p:nvCxnSpPr>
        <p:spPr bwMode="auto">
          <a:xfrm>
            <a:off x="4456560" y="1736071"/>
            <a:ext cx="0" cy="3090086"/>
          </a:xfrm>
          <a:prstGeom prst="line">
            <a:avLst/>
          </a:prstGeom>
          <a:ln>
            <a:headEnd type="none" w="med" len="med"/>
            <a:tailEnd type="none" w="med" len="med"/>
          </a:ln>
          <a:effectLst/>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bwMode="auto">
          <a:xfrm>
            <a:off x="111891" y="5127004"/>
            <a:ext cx="8911479" cy="9512"/>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65" name="Group 64"/>
          <p:cNvGrpSpPr/>
          <p:nvPr/>
        </p:nvGrpSpPr>
        <p:grpSpPr>
          <a:xfrm>
            <a:off x="4752599" y="1614457"/>
            <a:ext cx="4270771" cy="600164"/>
            <a:chOff x="4713679" y="5707690"/>
            <a:chExt cx="4270771" cy="600164"/>
          </a:xfrm>
        </p:grpSpPr>
        <p:sp>
          <p:nvSpPr>
            <p:cNvPr id="61" name="Rectangle 60"/>
            <p:cNvSpPr/>
            <p:nvPr/>
          </p:nvSpPr>
          <p:spPr>
            <a:xfrm>
              <a:off x="5608656" y="5707690"/>
              <a:ext cx="3375794" cy="600164"/>
            </a:xfrm>
            <a:prstGeom prst="rect">
              <a:avLst/>
            </a:prstGeom>
          </p:spPr>
          <p:style>
            <a:lnRef idx="0">
              <a:scrgbClr r="0" g="0" b="0"/>
            </a:lnRef>
            <a:fillRef idx="1003">
              <a:schemeClr val="dk1"/>
            </a:fillRef>
            <a:effectRef idx="0">
              <a:scrgbClr r="0" g="0" b="0"/>
            </a:effectRef>
            <a:fontRef idx="major"/>
          </p:style>
          <p:txBody>
            <a:bodyPr wrap="square">
              <a:spAutoFit/>
            </a:bodyPr>
            <a:lstStyle/>
            <a:p>
              <a:pPr>
                <a:spcBef>
                  <a:spcPts val="300"/>
                </a:spcBef>
                <a:spcAft>
                  <a:spcPts val="300"/>
                </a:spcAft>
                <a:tabLst>
                  <a:tab pos="361950" algn="l"/>
                </a:tabLst>
              </a:pPr>
              <a:r>
                <a:rPr lang="en-US" sz="1100" b="0" dirty="0">
                  <a:solidFill>
                    <a:schemeClr val="bg1"/>
                  </a:solidFill>
                  <a:latin typeface="Calibri" charset="0"/>
                  <a:ea typeface="Calibri" charset="0"/>
                  <a:cs typeface="Calibri" charset="0"/>
                </a:rPr>
                <a:t>Member of Justice and Crime Prevention and Security (JCPS) Cluster’s Cybersecurity Response Committee(CRC)</a:t>
              </a:r>
            </a:p>
          </p:txBody>
        </p:sp>
        <p:pic>
          <p:nvPicPr>
            <p:cNvPr id="62" name="Picture 61"/>
            <p:cNvPicPr>
              <a:picLocks noChangeAspect="1"/>
            </p:cNvPicPr>
            <p:nvPr/>
          </p:nvPicPr>
          <p:blipFill>
            <a:blip r:embed="rId5" cstate="print"/>
            <a:stretch>
              <a:fillRect/>
            </a:stretch>
          </p:blipFill>
          <p:spPr>
            <a:xfrm>
              <a:off x="4713679" y="5732512"/>
              <a:ext cx="740607" cy="554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64" name="Picture 6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98766" y="1207334"/>
            <a:ext cx="1008112" cy="756084"/>
          </a:xfrm>
          <a:prstGeom prst="rect">
            <a:avLst/>
          </a:prstGeom>
          <a:ln>
            <a:noFill/>
          </a:ln>
          <a:effectLst>
            <a:outerShdw blurRad="50800" dist="38100" dir="8100000" algn="tr" rotWithShape="0">
              <a:prstClr val="black">
                <a:alpha val="40000"/>
              </a:prstClr>
            </a:outerShdw>
          </a:effectLst>
        </p:spPr>
      </p:pic>
      <p:sp>
        <p:nvSpPr>
          <p:cNvPr id="39" name="Rectangle 38"/>
          <p:cNvSpPr/>
          <p:nvPr/>
        </p:nvSpPr>
        <p:spPr>
          <a:xfrm>
            <a:off x="4726308" y="2389674"/>
            <a:ext cx="4238180" cy="2123658"/>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GB" sz="1600" b="0" dirty="0" smtClean="0">
                <a:latin typeface="Calibri" panose="020F0502020204030204" pitchFamily="34" charset="0"/>
                <a:ea typeface="Times New Roman" panose="02020603050405020304" pitchFamily="18" charset="0"/>
              </a:rPr>
              <a:t>Member of JCPS lead Cybersecurity Response Committee (CRC)</a:t>
            </a:r>
          </a:p>
          <a:p>
            <a:pPr marL="285750" indent="-285750" algn="just">
              <a:spcBef>
                <a:spcPts val="600"/>
              </a:spcBef>
              <a:spcAft>
                <a:spcPts val="600"/>
              </a:spcAft>
              <a:buFont typeface="Arial" panose="020B0604020202020204" pitchFamily="34" charset="0"/>
              <a:buChar char="•"/>
            </a:pPr>
            <a:r>
              <a:rPr lang="en-GB" sz="1600" b="0" dirty="0" smtClean="0">
                <a:latin typeface="Calibri" panose="020F0502020204030204" pitchFamily="34" charset="0"/>
                <a:ea typeface="Times New Roman" panose="02020603050405020304" pitchFamily="18" charset="0"/>
              </a:rPr>
              <a:t>Member of the CRC Secretariat and of the Technical sub-committee</a:t>
            </a:r>
          </a:p>
          <a:p>
            <a:pPr marL="285750" indent="-285750" algn="just">
              <a:spcBef>
                <a:spcPts val="600"/>
              </a:spcBef>
              <a:spcAft>
                <a:spcPts val="600"/>
              </a:spcAft>
              <a:buFont typeface="Arial" panose="020B0604020202020204" pitchFamily="34" charset="0"/>
              <a:buChar char="•"/>
            </a:pPr>
            <a:r>
              <a:rPr lang="en-GB" sz="1600" b="0" dirty="0" smtClean="0">
                <a:latin typeface="Calibri" panose="020F0502020204030204" pitchFamily="34" charset="0"/>
                <a:ea typeface="Times New Roman" panose="02020603050405020304" pitchFamily="18" charset="0"/>
              </a:rPr>
              <a:t>Increased consultation between the JCPS cluster and the other national CSIRTs as mandated by the NCPF</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829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roved-logo.jpg"/>
          <p:cNvPicPr>
            <a:picLocks noChangeAspect="1"/>
          </p:cNvPicPr>
          <p:nvPr/>
        </p:nvPicPr>
        <p:blipFill>
          <a:blip r:embed="rId3" cstate="print"/>
          <a:stretch>
            <a:fillRect/>
          </a:stretch>
        </p:blipFill>
        <p:spPr>
          <a:xfrm>
            <a:off x="5904656"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2</a:t>
            </a:fld>
            <a:endParaRPr lang="en-US" sz="1400" dirty="0">
              <a:solidFill>
                <a:schemeClr val="tx1"/>
              </a:solidFill>
              <a:latin typeface="Arial"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434188"/>
            <a:ext cx="3726668" cy="4009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xmlns="" val="410304295"/>
              </p:ext>
            </p:extLst>
          </p:nvPr>
        </p:nvGraphicFramePr>
        <p:xfrm>
          <a:off x="3779912" y="1916832"/>
          <a:ext cx="4896544" cy="3271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4499992" y="3195866"/>
            <a:ext cx="652743" cy="646331"/>
          </a:xfrm>
          <a:prstGeom prst="rect">
            <a:avLst/>
          </a:prstGeom>
          <a:noFill/>
        </p:spPr>
        <p:txBody>
          <a:bodyPr wrap="none" rtlCol="0">
            <a:spAutoFit/>
          </a:bodyPr>
          <a:lstStyle/>
          <a:p>
            <a:r>
              <a:rPr lang="en-ZA" sz="3600" b="0" dirty="0" smtClean="0">
                <a:latin typeface="Calibri" charset="0"/>
                <a:ea typeface="Calibri" charset="0"/>
                <a:cs typeface="Calibri" charset="0"/>
              </a:rPr>
              <a:t>01</a:t>
            </a:r>
            <a:endParaRPr lang="en-GB" sz="3600" b="0" dirty="0">
              <a:latin typeface="Calibri" charset="0"/>
              <a:ea typeface="Calibri" charset="0"/>
              <a:cs typeface="Calibri" charset="0"/>
            </a:endParaRPr>
          </a:p>
        </p:txBody>
      </p:sp>
    </p:spTree>
    <p:extLst>
      <p:ext uri="{BB962C8B-B14F-4D97-AF65-F5344CB8AC3E}">
        <p14:creationId xmlns:p14="http://schemas.microsoft.com/office/powerpoint/2010/main" xmlns="" val="1399333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42018" y="158745"/>
            <a:ext cx="4824536" cy="523862"/>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ZA" sz="2800" dirty="0" smtClean="0">
                <a:latin typeface="Calibri" charset="0"/>
                <a:ea typeface="Calibri" charset="0"/>
                <a:cs typeface="Calibri" charset="0"/>
              </a:rPr>
              <a:t>Improved Consultation</a:t>
            </a:r>
            <a:endParaRPr lang="en-GB" sz="2800"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20</a:t>
            </a:fld>
            <a:endParaRPr lang="en-US" sz="1400" dirty="0">
              <a:solidFill>
                <a:schemeClr val="tx1"/>
              </a:solidFill>
              <a:latin typeface="Calibri" charset="0"/>
              <a:ea typeface="Calibri" charset="0"/>
              <a:cs typeface="Calibri"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AutoShape 2" descr="data:image/jpeg;base64,/9j/4AAQSkZJRgABAQAAAQABAAD/2wCEAAkGBxQTEhUUExIWFhUXGBwYFhgYGBggGxgXFxgcHBwYFh4dHCggGBwlGxgbITEhJSkrLi4uGCAzODMsNygtLi0BCgoKDg0OGxAQGywmICQsNC0vLCw2LCwsNC8sLCwsLywsNCwsNCwsLCwsLCwsLCwsLCwsLCwsLCwsLCwsLCwsLP/AABEIAMkA+wMBIgACEQEDEQH/xAAcAAACAgMBAQAAAAAAAAAAAAAEBQMGAQIHAAj/xABHEAACAgAEBAQDBQYCCAMJAAABAgMRAAQSIQUTMUEGIlFhMnGBBxQjkaFCUrHB0fBikiQzVHJzgtLhFRazQ0RTY5Oio8Lx/8QAGgEAAwEBAQEAAAAAAAAAAAAAAQIDBAAFBv/EADARAAICAQMCBAQFBQEAAAAAAAABAhEDEiExBEETUYHwInGRoTJhscHhBRQj0fEk/9oADAMBAAIRAxEAPwDi2PDHsex9BRI9jOMHEmXy7OwVFLMTsFFk/IDHUA1GPL1wf/4ao2bMwq3cXI1f80aMp+hOMSZEoA40yJYGtDagnoGFBkPoGAujV4KSFbAgvzxKYelkDb+vbEfOPy+W2Nuun1I9LJ3OGUUc7PKBvQJ2+nXGmo//AMw4n4cBDap51WJmIJJqXWdxdbUmwF7m++FKKSQACSTQFWST2AxySOTsw4/l/AY2i6/Q/wADiy5LgEbu6aJpeSpaZ4mUKpUbrGpQ8wgigdSg0aoUSsl4eqecSa421BWUdwPhdf2GqjVkehI3xySsVyVCwD2/v5Yn0kqALPmbavZe2LD4f8O8wNNJFKuXSN5GcAam0Jq0xg0NxvZBGx9DibivCDJlY8zlVlELc0yI7J+GYyLKsAvMSvRbGluuCq4Ecm2is/diPi0r9d/yFn8xifMcsV8R2XrQHwj5n+GBmhIAJWgSQDRFkdaJ61fb1xJme3yXr/uj1/ph1EDTbVswJj+yFX/dG/5ncfnjGbJLvufiPXfv+WJeHZLmswLKtRySWQd+VGz6R7nTXTa77YizQ879ep/j74WhqSYNX1xvIPMfmf72xsqk9Bfywy4dwWXMTGONd7NknyoCfif0H0+V4GkLkk9xR/f91jC4e/8AlPN/7NIfkB+m/wDLCmWFkYowKspKsD1DA0QfcEYXTuNqTIQMZSrGMEYyh3GBW4TFfX+/77Y9+n9/32xgda/7fn6YMzmQmiUMy+Qmg6MroTv5daErq26XfthdrCBsPWv7/v0x7UK2vGIomdgqqWYmgACSSewA6nDDMcAzCIXaFgq7t0tR/iW9S/UDCHbC0veMHHqx7AoYxjNY9j2CkEzjIGJcrlmkbSi2evoAB1ZidlUdSTQHfBpjgi+JjM/oh0xg+7Ean9woX2Y9cW2FFxIw0biMa5ZY4lZZmsTPYpkskIvejYvp8A2OGWTymcZkWOFcuHsK3LK1pFnzkGX9TZBAsisMOKcLaKAtLKuZkUx+WTUaMmryxsJAxrQbXe7Q6QAThW96FtFU4Xw2adisMTyMBZCgmhY3PoPnh5kfC/EIXDDKvR2ZWAp1PVWF7g/3vWLX9n0YSXMAKqOIEMqpqpZOY23mJohGWxexsdRikQ+J83qH+lZg79Wmk/6sFapOkK296JG8G50k1lJAOo6Gh8/54lHhjN5cpNJl3CREOxsbBWvfTZA962wIfFed/wBsn+kjf1xcfCPEZsxkeImaZ5CkB0l2JoNFmNQ37HSPywz1xVujpWVtPESDzCJiylnB5prU58xorW+o9h8RqrwFwvLvC0WYkVY40ZZF1bNKFYNUQNs1/vVp9SMa8M4sIYHRIl5rOr81qbSq7KqIRQNsx1G+1AEA4i4fBzpGkmZiieeZ7tiLoKCerO1KOvW+gOC1SOUUrLLwDNDKGeOWYhZI2MLFNUUhC+SRWvUDWoUPWiQRWFJCiLMSKpSGWhArdWdCbdbJNKvMUm2rmBbO5xtw3icrTSU7oGjlcJGzKismXJXSqnooUAewGF1SSOWlYsxU7yMSx8pA2J1H8scoPUK2kixeGfF5ijCSSMAmkpQ7LewI3Db+oB9jZNqyni+BZlmzEyvGdKJo1FwpU3z06FVZydPue+xr+T8BKiB85mBFewRSoNnopZ9tfXyBSf1qPxLwHKwZfXDMGZWrTJpZiXrsKrYXup+E/VGoN0LKKbN/HvG4szyUhfnyBQZpxFyzK4sC0HfSf0G56BZl0tRBKFVXKlGAHMSUoighVuRlNBWQddiBYFropIjGNc8ytbBkSNCmnbTX4i+97f8AdioIil+7GRpKi1EqFk5HLOvQFZjV6NRB6UOha6pKMaRyi7R7KcL5LkyadRjkXQ0sEZHMiZLIkkDitV+ZR0xh+GU7sVVYgWLSIVmIrfTSMyqx7a9I62dsVwNgxnk555Wrmazo0Xr1attNb38sM0+Q6d1ZNxTiRm0KFWONBSom3f4pCANch2tqF6RsAAMT8F49JlJmZRalvOh6MAT37Hc0ffoemNeKxwmdtbsrBU18pEZeboHNrzqANd9LF6q2rEOZjy4EmmWYyX5AYkCk6twxEjVt39R032VNNBcd6HMPjvOM2lERiTsAjEn5ANZxWuIGTmu0qlHdi7Agg25vod63w28KnRz5yB+FEdJPaRj5R8m0lT66q74M8NcVeUuk2l4Y42lZdAFgEatloE+a7YHptR3xNunsMklwio3hpw3gWYm5ZWJtEjhFfSdNk1ZoXpBB36eU+hxHwbhwmZyzMqRxtJIVXU2kEKNK2L8zLdkACz2xPxDOcyVBAZD+FHBdU8ukBQCisQBQVQoJvSD1JwHd0h2FZDw0uYK/d5iyaysrOgXlAAEOQJGLKw1AdLK11IxFncrNw+YLzEYOmrazHJGWYVIrAWLU7EdrHY4s3gzJiEPG8kQmdx+GJULeXYDY0WssNIN9qvbFoghRyA8aPtoOqNSxQ0TGCRq3s0ARu3brjlG1dkpZGpU+ChcD5CSc5dopQI2Qt/q3EiO0LO3SOWJHRWbsxVjSu2HJCcxkjyUsKSSI0wdCsQhAAl1+cxrHuWV1FgpYO6hatw7JuJJ8s0MqcyJyI3B1q0amWM0VFsdOi6FiQ11wnMr6NBZtIN6bOm/l0vEtNso42HcEhZZEmFaFk6s8aE6aPl1uLYAg7HaxhzxTLStHyvvMk7OYnQSSRdSp2W8wxJOuthuVGB8txjLjlh1LIojuP7tBs6iPWwfVqbUUPUeYGjjEfGYQDZJehok+6ZcFKZTQXXR2BF3YvbCu7s7dlaGPYP4zmY5HUx9kCseWkdsLs6UJG4rC/DXsOh1w8kw6I2QSGTVIHKAOigaAOZ5WAbWSvclTRrazZfiuZioJkjY0ESaAihliQEAhQqpzA58pAYSMD1FUM4yBvi7xJsVlqzfF8w2vnZxI1fqkbCRiovypoJAHmIpnWxXXSKUycV0XyAwYk6pnNysT1KnpFd3tbbkaiMOfA3hM5pjLIDyI+v8A8x+uhfboWI7UNiQRr408KHKsJIx+C59fgY/s2eqmrUnfsdxZ5aNWgA1+x9SZc0o6mDb/ADgfzr64q0XhzOWP9DzHUf8AsJP+nD/wF4kyuSDmXLO8rHaVGPwHT+GylgpGpbv39hi3L9qeSND7rN6fs+v/ABPXAl4kZuoi2cyHhnOH/wByzP8A9GX/AKcXjwVwqaHI8S50MkWqAheYjLZWLMXWoCwNQv5jDU/ank96yk2/uu3/AOTfEea+0zJurK2SkKupBFgeU7FbD3RFj5HvjnLLJU4gZyqKNaPmvbsD6juf6YY8RzsPJiiy8ZFAPOzH45tNbD0QFgL28zUBdkbl82WTkxkByxSMG9K6rC330r39rxLHwDMEgcoizVkih7mjeNDrawLuT8Hddb8yUR/gSBLB0szwldJobfESDXau4xjwbmoos3HJPehAzbC6YKdJIu9jvtvYGCZPCk3KaViqhdakeYkPEpLKxUaV2jYg3XT1vA3EeG8qYxx29Rmz5SS2lg2pVLcshrXTZ+Hvd4V6ZNqwcRL5wzxLA7l0dXzMsoghD6hojLaV7bKwGttNElwu1Cq/9pedmYwxTGMldThkDCw2kUwYkqQQ3Q0QQflVPuhHxFF/3mFj/lHm/TDvMeH5KjEuvmOxKqzIrvegChKyuSdgPKcKsUYO7O1K9itVh++TEKxZiUnzKjQRo1M5VVGt2G8Sgjp8Z7aQdQ2n4FJGSGgVCDR588YoiuwdfUdj1xvxTJ5lEEqqoi0oeZFoqiFG7L5hvtTV2xS0+GdbvgzwiTMTzRiRQyswBkkhhZq/35Y2J+pOMvnqeVJZUjR9StyFRWFnYsIkAkHUFGO4J6GiFHDc80U6TFRKyHVpckhq9aN49PlXeWRURmbWdlUk7tQ2A9cDQvI5t3yS5zhRjlSIq7M+kxkaQsiuaRkO9q3a696w9n8DZnls4jAl5hHJtSxj/fstV6iBp67+4uoyIQaIII2IaxW/Qjtvi/cU8cjSYOTKumLRzGYczmcogSaSNtzYOq976eXCz17UdW4h4VlScs8NhZJ5uXbBtNw6GC2oOlrZvagbI75hyZyuXzgZ4+YSsI0urH4iJFIG62t7EA+VvTCHKZuSO+XI6X10My386O+JJ8/JIAGYVeo0qrqaq1PpA1tud2s7n1OFcHY4d4UVQzygrzo9JhVpkiViSQdRYjWBY8gYWLxB4eiZcyYzaS6ZY0vYiYxuqr7MWOkHsSMCcOkjWWNpU1xqwLqP2lB3H5fL5jrhhxXLI4kzC5gzHmqJSYtAZpg7hk8xv4GsELRqrG+Fcd/mNYmTLOX5YRi+rToAOrVdadPW72rHaIlJZRK3mpBKw3t9KCRhXXz6j7453lOMcQhmiR+drNVHIGDSI1rpJYaih3A7CvbHScrHqjEiMmlilN5HXTrQSAFWK6lF21kLTd6OF1ad2JkTdI5t4p41OmcDBDlpYUCDS4Y6Wt7LLswYSdtqrriHwtk+ZFmgI4GJjABlmVHWjq/DUsLtgpLGgNNX5iC3l41PmpObBHBApKoJpmgVlYjzaZGCawEKqVpqQLsLwx8eeEoxE0sCRxtEWaai66wSu6K2pVNljp1ChSjUaxPd8j7KkQR5BcxnIn+7ZZ2LM5ijzKaNwslzNpbXckpHvp0/CAxRz+FnkZHJy+XSRX0KZ4yByYrGolurkbm9iTYFgFNxLhwiSF1kDiWPXsrDSwYhkN9SCP7BBMmf4I8UEUzfDJVeUgbrqGk9G26+h9cI1XcZIj41wsZcxrzY5C8YcmNlZVJZho1KSCRp3+fthdj2PY4YmrGy9emPVjcLj0lEk2X77KeIStNJCZXMSQMyx6jpUmaOyF6D4m/M4l+1XNyDlRh2COH1oCQraShGoXRo9Dgb7IYic3LX+zN/6sWJ/tYX8TL9vK/8Vxm0/wDoS98HXsUCIf39cMY8gE0NNIVLgMiKmpipJpjZVQDW3mJ6bYxDw6T/AOFL/kb+NYa5fi4ZURnZNIVKZFljIUAK2liNBob0rX19sbHe1EtXIqJy4/Zmb31Rp+ml/wCOLfF4AZkVjFKNS2oSWB2prIO+hCKN7P8ATCGPMsDQnyny+76fzIyw/ji9+EPF2Wy+W5WanjLK7GMRxOVWNgPKKiAHn1H64jm8RK4fuER/+Q51gdUDanXVJq5V6FOpY1KytZJAY9j5NxRBogVOwJ+dD9N/446/xj7UMuEdctEzsVqyoRLO1/vNubqh88cfVcN0/iNNzVAfzG/D+bM0eWh0Jq3770ga3u70quwA237kkxiNXJIzdimsSpKD8J3AUOD+d4gymaMUqSAXpqx+8NIDKdjsVJB274IHFtT+eGERUbjjjRaWtwj1zA3+IsST1sbYeUZatuAKtJ0LIfccvDDtApCa7Y6ZZbXSDuVLK6s+zWLJ2UVgvimcWSKF8oQGJcxS6SVZedplEgKeWN5XG4bUSNrIGrmcodH+6tLI8CSguse13WptJ25gXbzXRBHTFwy0ObEMWYQBGlkH4nMPKRR8WtdXMjalFqtqFsjToGnHPDVNv6lNSsqXEOEsQrLHUrSSxSxLqapIgGZgxZrBVxdnYox6dCuM5JlycOldS6i8rruquVjjVQ4GlxQG4JAL1dmsMs7wY6cy+XzCNEED5kRAsA+o6ljoaQtW2zfCSCSNsLOHJA88McgneMlSyp7IN9IsnYeYiiFuumLx3V+QkpLVRjwrnc2iyLl5eUknlZtDMbo2IwqsxbRZNCgFBJBCnBcfBpIcwHmkMeXlJbmLJoWRD5gNyrEE1YAJqyPXDPMZ/wC7RtycizImqITvqMZWZ9RTRREsZOwexq71qrCfi3DM4rSEppAVpDoMYpAxJ+E9QbJUbixtvhVvfCv5Bbdqke4nkICBOWD6mZTFEJNyu+p5Z21m9S2wSjRAA64jz/GFnBTMxgldo3jY6ktrYsWLGS+lMdu1YQNZNk2fXrjMq+Y/M4qsXmJqdjjJ/wDh6q4cSuzEaDRBi/e101ML3sA/LtgPIcFEkiouZiYt0CrMWuiehjFdO5A98HcL4X/ok+YMVlNBQupZXRnCMFGwFE2XNjahRs49xDirZiVY8vGEVlESqsaK7BmJ0koC1EtRANEDp2Eqduit7Gnhjwzz822Xn1xlEYsBWoEFQBuCK8wN9x0xeE8DfdkWSHMTQcyPWNXLdZNNFWZf2SNXcWNYqiDdYHCM5kJcy8b0YQFZtFiVHIY6dSkUNIJPauuID44zLKUKxUy6SQjAgb9KattRI2qz88K4Sm04vYDkI8px+aNQAykhi6s6I7oz1qKM4JWyL+dnqcbeGs1HHKwlNRvG6Hy6gSRah1qyNaqfKQQQCCKvAbQVGr31ZlqumgIbu++vpXbve0ZX2w/hqnQ+ofT5BFKZXNNJDy5pI0nVNUbrzNDmmZKCspOoE7GiNhi9eMMymXyMkZVWpUy6o7qWAEZVXrSSXUKrA+XrYPQHnEHiHMxilmN3YYhWcHSq+V2BdQVRVIBAIWjttjSTiYmmM2c5kxroCq6iOikgeRKu9Iv0q7EXjkdzRrxBdOUyyH4maaYD0RzHGv5tA5+VeuLD4k5aw5iVUoZr7sYthYpNUmvfylmUna7OKnxDONNI0jUCaACilVVACoo7KqgAD0GGPE81mZMvGskBWKMLT8txYA0rbHbv2q7xOUOLHEVY9jOMYDQQzTiRRjwXEypvj1UjK5G2XWQk8vmE6d9Gq9Njrp7XX6YNz3C3XaWQCiVthPW37pMdH6YK4PkgVcvRDgqqHUNXLqRtx8NAL1IBs9hg1+GrLBcQEa2ZNJ5jeVbUktR3FfCDZFmsBumDVsbx8PGs5jQ+vm69P4tXq1/7Nqq9v54U5LhTOQEdW3AsLNQJ9Ty6H1w+hSAz2IiWP43Nt+l69Wjffvpqv+U3iKDKLEtSIr0RJp/EBCswju6G5bYqaIrpdgBOicpXZWpsuymnVlNXTKQa9d/kfywxynApZYjMNCxrYLsehG52UFqAZfNVb1d4N4pCeWjp5FAC6QGFB7dSGqmJtrAJqvnRPBtJjVzKqyQyO6K0mjWZVVd2sHQDF5tO5BrbVYeUnptAX4qYsyHAlkZlGag+EsSOdSqCLZiYgFX3J7j1wuzmTEcjxs1lHZCVGxKsQaujVj0xYlmBVo5ZsqY3oyLGkiEsDs4aOCg4s0N06+Xc4U8adXzErobVnJBIq73uu1m9sdDVq39/YaTVD3w94HM6rLK3LjZQygeaRgaAbTQCqfUsCbG1EHCfjnAZso4DhCjagrruCQNwdQtWojY/S8dT8J5mfkRK8EkbKiKCwUq6qgCnrqUlR0IAvod6xWftG4YeWswmkKhwhjZyyeZGKvHZ60pvreoEd8ZIZpPNpb2HcVoKtkMyswj1OUzEciEOSpSSNSop1Y6eYoFjanGxBNW44pC0cOkNl4pZCXIcQESRiiVDiBYtWoKSLogIbxTzHh3l8/IMvJHA8qAMr6A7bKFqVlqqtyGIA2X1AY4tkxd179+6OhkRpwrj7RQZyI3cyqq8tYwgIJDE6aFFTVqDf64FyhEYMxGorpRVPQtJERb+qBQbX9q66XgjKgZghJFbXZ/GXTsoUG5V0/iaQpYtqDGz12wOjMooqhVgupXqrC7HYhgRZ3BB3PY4ZQW6om8i1J2T5XxHIpdzqDsCC0T8rUDQpwi0+kXpP7Ja96ADfM5VXlMoaSOGeHQXjVNMbeUSiQHSugkMeqksSBZG6LNwo0aSAIhLMjBA1ErpIIB9no1tsD1bBc8JGXbSJGjb8SQ7aV/GMaqu9BiyAk7k7dAGtHjWzW3YZZNxYeGWA0citGdVswK6OXpsuN+vMStJYnUBV7YfcGSSLMQhxAgjnQK4hDSy8yQujI2nzXRCsStAVuVIwhjzZVHjUnRJWtSQQdLah22NgbgjFni8QZV4o1zKG4AU0KDpdb+NASUEoVm3cAenXy9kjKq5GjNNiPO+JJn1K6QklhrJhS3aMaV13d6RYHzOI+EcYaOeGTTEmiRG1LEgIAYX0Hpe2Gc3CWnWWeZnSbU7uXC0Td0youqJjqF6gO7AFQxWtKu+DGEJKkjpSaL/AOJvFyS/f1SZWVljTL0p8yMoWXcr1razXtjn0aixjYJjeJdxh8eJQVISUgrLZRXhTU+n8WQKqi3disNKgH8WIG/c7Y3zRVBpUI8JOlwoGoOAd+YRZNElWFK1N5QLGJMjIixVrCSanALKSAkiopK0DT+Ui+wJrcgjGRjhRjrlDRsKdQsgsdRR07EGjf8AU4RxKKaAJOEFX8+oR6dZaqJjpT0PwuQygKe7r1BBIzZbma5AqxRgmhbaQasRITqZm6Adau2IFnD459SCsssciFizApKCTuQAwW1CsSQB+8w6EjCzMhXNnMIK2UCOQBR+6o07D+JsmyScTp3uUT2JfBfBhmcxTXpjXmkaA2sK6jQRY2Orc74sfD8+kEuZh5LSKpeSSUsJOZ5WNS+QKdS7aSQBTjck4pcGZ5UhKnWvmXuA6HbfuL2I7ggHqMPcj4xMS6REzaQNLPKS16ifxCFGtd9htVddziOSLvYYrOfy4RyoJIIVlJ66XUOt++lhfveBsEZmcu5djuxs/wBAOwHQDtgfCuOw9jRcNOHsESSWgzKyImoAhWkDnXR2JAiIAO1sD2GFyLhpkCvnjk2V9J1fuOl6XrqRTOpA3pyRZAB9JrYw6kmCwIx8iajqoaVvzVuLA611w0g4BNQY0i3YYtYBHclA2iq6mqxPlOGLFonbMQlBIqOqliSrg3VL00arDaSNttxiLj8VTyaydRbVvvWsBtN32DV9Mdq1OoiN0rZtmeHFFMnM1+YAsCCCxs2rBjq+E3ekixtvgOEmwLNXdXtfS69ffDfhdNlZ103oKyKL6kkBj07Ih/M4XQvvso/U/wATgxvdPsRm/IZ8B8NvmVdzLHDDGaaWQ0oY1sO17jqR1GI/EXh6TKsmpkkjdS0ckZtXA9PzB+o3OOmeF+AwS8NiRwzLI3ObzafxK01a1S+WqPzxjxZwSEcOeNUr7uGaK2YlbbU27Ek3Z2Pr2rGH+9/y6e11X7/X7F/C+G/yOc5Xw8WdUCSPezvGyERt+0pB6Ff8TLfbbfGvFo1hmkiMIBRqock7UCu5gN+Ug7nvg7w9x5Mu8sjRs7yAWoIALA2TfVb9KNdttgNxF45pXkMllmu7K7dBsU22A2s/M9calr1/Etv3EtVsMOD+NGj8ky3EBS6FGtV20qPMAUHSjuBVHYDAWa4m+el0yeWMWVVb+J2Eau29sw5gPWtjQFm/cI4Zl5BmjK8oESBo3jCnYyLHbK1avjU0COh71jeLgm5ky0qZlVB1oupJdBFN+Gw1EUa1IWq77YXTijJtKn9v9BUpNI9wfiGUXLZnn5aJm8gy6V59w9kyDzUKBZr7iqsDA0+QqW410gwO2gdbZTEB8yWUn/FYHYYHkzIYluUhJJNtqJPuwBCMfXygHuN8eymedHEmznew9kG319iCCH84IIIIvDPG0213Asi2sHzC8pWjVgzmxI47Dpy0bqV66mGzWBuBZsn/AJJR41kE0i3GraBlJ2F6BYDXvZ/K67YrQi2xe8n4kgWONW5myKDUs4FhQDVfLC5tcUtF/Y6Mk+Sjnh7xxFcxDPEusFWMR2aiGUayothR6/8AsxtiHiOdd+YoNRsR5OtLGAqLfU0FHzIvrh94j4mJ9kmPKABEbNM3nFixansa64Ux5GSRiEQtW5PYC+rE7KPckDFIK1qmqA5u6Q6j4TlIly8cmUnneaIStJEWJFiyIlBAbSNzfaibuhV8qeTMxOpSBItgedGIIBFkUwar3B64tPDc9n4lEcMiMB8KK+WkagbpVDFmHsL9qxV5xbMWO5JJO92Sbv64GOD3Td+t/wDB3kqmibh2WjZrjlZSts4kA86KpLkVYJ02OWbsMfMbIwPDw4uJZVUJEhO7NtZ+GJT1d67egJNY3yeV1mqJ6dL7sB6HsThhnOEaUJqSvIVXcgsy+c1p9lH1rth2qfJ2uwDJ5ElfMhQbyCamsopCFUWwJCZGQCiKY7mjYLcCTm6HbUWDzCSMBqDkEroJoBnBZKFUCL0mi/AfD2mzRVa+As3Y+R0ZSu/VZFRvkrYZeJ8/+OY5JBzVQxmXRelTTBXPWQmgOn4YdxTmyJSm/E0r5j7abKVPGAxCkMAdmoi/ejuMMcp4ekkgefVEqrWkPLGhcs5XYuwC/C/xEXoNXiOCM5iUBmRPKxLBFUBY0Z2JWNRZpT2s7YvBy2WiR8pmsxESirE8fNljVWRmYsHMDA6iykjatIvVQrs2RwpLn67HY4pu+xz/AI9wSTLNT6GHlp42DISyK+mx0NN0PoSLG+FLJjovinJPmk/0eWOZUZ5JG50LUWUaUGhEtm0StuoumJJJxSeB5ATzpEWKhtRJHXyqWoe500Pn36FYT1RuXK5KuNPYF4Twt8zPHBFRkkYKtmgL7k+gFn6Y6hmPsXj5RCZxjOFsakAjJrpQtlHvvQ3o9MT5NAiKiWqJWkDtp6N6agw1aut79cXbITyZiIyMpR43KAiwHtVcFbJIrWV6nzKfpg6nJNNNbIpFo+Y8xl2R2R1pkYqwPZlNEH5EYgx1v7ZMnAsMT6I1zRk3KgBpIypJLgCmIOnzf4qxyesUg9cbKJjNTggdcDxrgkAX1H649OJ58zcDFj4pljO8bKyhnRS1ncu/moAAswAYCwCBpNkVhfw3I/iDmI2kJI9EMAeXC8gBOxq13og1eGGay76TyZGaHTrCCdCVRlDMpQNqOkkg+X9kk4EmtSoS6W6Ccnw77s8iysPMnLfdQArldTKWYM5C3sE67dcIYF3H998SwKBflH5+/tWCMpEzN5EuutKTX8cMlp3bIyneyRa/D/jr7tlUgOX1lNXm5lAqzFqI0H1r6DHuMeM5ZYivJVRNGy3rLHSSyHsN9j+d4q8qMuzKVNdCKP8ADEsU5C6WUOvWjex7lSCCDQHsaFg0MQ/tsWrWlvd9x/FnVWQ5HKcyVEvTrYLZ7Wauu59u52xrJAASAwYA7MOhHY77j5YNgkFkRppaj5mYswGkk6dgFsCrq9+oxAibYursRvYYcCj1Lm473fLMQPVoWSXb/ljbBNZdcqrI6icaDGycwTLLf4ms/Bywvwkb9O94X5DNNDKkqUWRgwB6Ed1PsRYPsTgrimQVHDxG4JLaI9wO8bejpdH6HviUo/Hu+d/VdvpX3GUvgN87GM1E84UCePfMBQAJUJA+8ADowJAcDbcNtZwkMe2GGXmeM6kbSaI7bqwogg7EEGqO2HMOQOaiNQaJlBZWjj0pOq9VIUaVkrcFQA1EEXRx1+Hzx+n8fp8kD8XzE3DciCuooXJJWOMGgzKoZ2ka/Kiqy3uL1dQAThjPk05qZdo0V20qGj1+R32UEO7alursK29i9r34FmmVSBqGgs+oIzJTAXzdJDKAY1YMNwQfYjSKSJGdy7M5VtLJEqqrsPiFuO1j4RV2NwMK3LU/59+/Q74aRXgprqcOoNKpFrIERD6rVWBzHMPxgxSDUItFWuwOxFteY+DVs4kZh1SKPUV9pG6IfYaiO9HbBWXhEJY6JYw6lCMwjclr2GsrpIqzXlNE3t1DTnGSpHQuLsWcTz0QBVI0axswSAUfrlEP5EfPAPHIyWjZxUjRAyX1LanCs3+JoxGxJ66r74YvPmVZkUFGXqIo0Ujp3jUGtxve9jC3NZZwSzq4JJssDuepNnqcPCKTQzm2CZCblsGOqtvh76WBo7i/T64Iz3FC5PmeyqjcnqBv+1iXMajBEpY0GkoWaHwdPTqfzwJlsm0jhEW2N0LA6KSdyaGwJ+mHpP4mdfYBy87xtrjdkYdGRirDatiKI2ONQd997O/9cWrgXAys7LPCp/CZlDFSCwkjB+EmjTEfXAPirKJHMoRAgKAkC+uphe522UYRZYuelfUo4vTZD4My2vOIvL5gKygpTHUGhdaYLvp82+4xa+IJmZJzMFz3I50pH3QgrMGndgSUlBVtJVaonyVak+WpcA422WZ6TUJAqsA7o1K6vSum62Vo+uLtl4EZ5JZmRZ+VMuYRJsvUayZmSUrRPkYOyLrdtNsAd8ZOptT1ei9+/wDWjE1VAnE5xyc05izMOoCOMTakkuPKZ19T69bSD8TR8V/Cb2rHKm279MdIn8QRZRJITCXjkjGhg0LpNGMqkCrMy6geW6E3G3xau3XnDDbDYItW/l+g0nwSnPz6b5s2m6vW9X1q7q67YiXi06ilnlA32Ej1ubPQ+u+OlfZJl458rnoJk5iXE2g92ZZFFV0NqtN1BqsVXx54MbISArIJIHYhG21KeoSQbb1uGAphvt0xF5IvI8bW5RcWVXMZhnOp2Zj6sST+ZxCTjcjGunDtDIYRYa8BYDNZctWnnRar6VzFu/asK4qxMCLxsSuNGNumd18c8xsjMg6sEC7gajzkJAJI1krq8o37AHHNeGZWSFZ2lR41MMi+dGXUXpVC2vmNkGgRsCdwCDXEUen9/lgyBRXQYnh6fwoON8u+P5J5MltOg/h6AK7sNWkqAp6FmsjV/hARjXc12vEnPdj5mJHYfsjp0UbL8gMYyEqjUrDytV11DL0YWd6sirFgnpsQXDlCT5GV9wKUNe52+JQPyJ7+l4q+bZnbfYhizDKKBte6ndT8x0+vX0IxY+H+D3zELSwMDpIHKbY00ayAK3QmnA3rp1wNwHgRzMmhHQkbsLVRV1sfib/lUjpuLBx1fh+UXKZcgan0gu+lfMxr9lfkAoXsABZ64w9X1XhUofiL4cWv8XBxbJx1JRBFBwR0IpTY36HB7Q2AqkkoOou3DUTW3b0Pa8RZvMmSaSUADmO7V2Ack1t7NjyAV8C//d/1Y2bvdkDz5fy2WINXRO1bj6mx0rvfrg/hMGqDMpsXpJVG3SMsJNPvpe/kpwDIbayos97a+nu2CMpI0ciuh0su6kdjR/P5d8dJNxr3tuBbBeU8NNIsX40S83cKSS9FioKoN3vSSK22NkdcNGy8khZcrmZS2XQBRHq0tHGAN3UgF6B206T0DNVkaPi/48UvLChE5ZVOmkqykpfwmnJA9QN8OeHpCuaZ8rMI1YMpVvLWoWpiJ2IDhToNEURuMY8ssi3l5WtrXPD9C8IxdJefrxyvUp+XvRKQTqYgse5Q6tV+oLFb/wC2M5AqksbG9KupPyBB6d/liWIEeYbHqK7XiUsa+FB6kKv9KH0rGp9zP5EQSSKMgx6gWsSVG8ZJA3tom1E1+8D6iwcRPl5nX/VDT+9yY0Hz1hVAH1GJ8q5j1UoNitxYsFWBrvRUbHbr64gzCljqYlj6kkn52cclv2+YX6nnzKI/71RLGWXcFl09iRrUBQldCFHUGsCZudTGEUftBtlCrsGF0GNt5uvoB6YkeL+/piFo/bDxikdbNMtlwxy6sPK0xVq7hmiB/Q4sEXC4o5omjWjqdT5idjBKe59sL+H5Vi2WIUkCcWQCQPNGd/TFkmgbmReQ/E1mu3ImH03P6++M2edbX2f7mnGu/wAgF/8AWj/hSf8AqZf8vT29ugq3i5fxk/4a1/nfFwkyzc0EKf8AVydtvjh2PvQP5e2K14m4fI0yaY3YaBuEPUu532677/nhena1L5D5L0lRaPBWXzeakdY4pZ2ZjSqsj2SRWwv0sfLEU0ZUkEEEEgg7EEdQfTEMLhWDEuK3BRgGDDoQaNY3SVoSPIdxNA8eh2lkzsbHmF5CwESg3EgNksh8xr1erq8LpBHFDJG8Wqd9JVixH3cA2RQ2dnGxB+Hb9qwCMpn44pVljMyyI2pW1Rkhh33Qg/XA2anhdmZhMWYlmOqPdmJJPwepxHS1t29/Yumjfw74mmyQl5Gi5QgYsLrltq6dN7IPsdqNHDj7RON5TOCGWEEThaehsEI1aXJAt1YkDTYo9dgMU9sakYlLDHXr7lFLYi0410YnC4zpwdJ2o3ixOBviGKrwUten8cXhwQmydF6YNiXbEUYG238cHwpt0GKmWUjbLp1wdlpGAKA0pNtQG9bAE9SNzt03OAs3n0gQu/TYAACyfQfkcS+HuKpmS2hSCtWCF79Dt8sRlmxqfht7+QumelyrYKSG+2D8qWj3RmQ+qkgnf1GJI4T6foMGRw7Y6TFsAZWYlmJJO5JNkn1JxP8Ad8a8bdostO6mmVGIPoa2OOdeGvE+ZGYiV5mdGcKysS2ztRI7gi729PpjHn6yGGai1yaMWCWSLkux0j7ruP77YIXK7jB5g3GJ/uu4xd5CFOhX9326f3tiZMv6jHMvHviwzu0EJqFTRI6yMtgmwd09B7A4sv2Ou7wzK2oorjQT0BI3UenY174wx/qEZZNCXqaZdLKMNbfoWtcuN8CcVzcWWj5kzBVsDuSSewA3J2/TFkTL9ccq+17icbGKGOZWKM5lRd9LigLNVY8wq9u4w2fqvDg2uRcOHXNItnCc9DmU1wtqUGjsQQfcHBb5bFH+yvjeVhSSKaQRyO4YM+yFQtAauikHV1objHUWgBAI3H8sHp+q8SCb5Bmw6J0uCvPlsByPHrMfMTX+5qGr/L1xZp4NiR6H+GOBcC1NmoTqpjKpLMfVrJJJ+fzx2frXicUldjYen8RN3wdXlyvtgWXKD0HT0xYmy22Bmy+NyyEKK8coPTA7wUQQKr+WK59+nPE9GpqExTSCa0A10uvhF/ri7ZjL98J0/VLNdLh0WyYvDq+6K/NGTue/r/PAMsWPeLuIPDoVCAWBJOxIF7V+uNOCySSxapPUgGuoHfb3sfTDw6qEszwq7X0KeG1DX2BZVxC67YY5mLAkyY1aTkwRhjXG7jGtYhJFUZUYzpxmMY3rCUBsjiG+DFGBITvg1G27fli2NbE8nIdF0GGOXGF8L+UdPywwgbpiukyyFvjLKaodQ0+RrN9aYVS/Wtvb2wu8AZuKOZjJIE1LS3dHezZ6Dp3ww8YRMUDA+RSNS7VZ6N+tfUYpUo3x81183i6vxEuK9T0umhrwaG+SwQ8RmzGfVomYkyeQWQOWpuj6DSN/rjsQKqPMQLO1kDHEvCssiZlXiCs6AsEYgaxVMq/4tJNfLv0xZPFviwT5fkvk3QkhgzmtLKdyo077WO2xwnTdSoY5Sk92/QGfA5TjGK2QL9pfEJGzJiElxBVKqp2sjctXU3fXpinoxUggkEGwR1BHQj0xKCMaTLR3xhzSc5ObNmOKhFRO2ZXxzkuRHI83mI8yUWcMB5rCjboTZoHA3G/tByTZeVYpGMjRuqAxtWplIF2K6nvjjKjfG+Lf3mSSoiukgjXTjrH2FsSuaUtsDGwXsCwcFh89K/kMcqK7A2N+3cfPBOR4rNAsixSFBIAr6asgGxR6r9K2JHQ4hCSxyUi2SGuOk+lc3xGGGKWWRwEiFv6j02672APWxWPmPMyNI7OxtnYsx92Nn9TiXPcTmmZmllZmYAMSeoG4vt13+e/XA4OGyZfFe4mLF4Zrox3v7MeIpLw6O2AMGqOQsaA0+YGz0Ghhv7HHB9WGEHH8xHl5MskgWGQ26hUtjt1atXYCr6fPHY5rG7QcuPxFQ/8AtD8XnNzGOFiMuhIFEjmnu7DuNtge3zxT1wTBn2WJoQE0uQWbSuvYghdfULYBrptge8I5OT1NjxioqkX37LuMhJHgkkCo4BjDHbmagNK33bV076cNvtG8TfdxyIXqY0XI6xr1A9mYfkN+4xy9HZadSQVOzA0QfYjcHEUkhYksSWJskm79b7k++NC6uccfhr6kX08ZZNbN3zLl+YXYvd6iTqsdDfW8dA8C8ZlzGuOU69ADK37XWiGPftv1+eKBGu2JopArKxGoAgkXVi91vtY2wOmzSwz1380NmxLJGi2faHKo5aFAWNkNv5RtsPW/f0wP4Z4gXHKI2VSVPsCBR/PbCfxRxkZqVXVCgCBaJB3BJ7fP9MD8LnaM6laiRXbpY9fkMa11tdW8i4/LyJrB/h0vkt2bXCzNYYgtoUuRqIs7VV9vngGcDH1cFqin5mFbMXuMa1iebEDHE5wLJm6Y2xooxm/fEXEDIYGwbE22AYo/fBccR9cHCpVwdkoPhk2wwglwriy5rrg/L5U/vY1aWZJUS8WyxlR9N6wtqATvXarAv54oM3698dMy2WN3f6YPTh6sRqCt7FQf448nr/6cs8tSdMvg6rw1XJx/DzwvxJkkMRY8qZWhZSTpBlUqr12IYg31q8dMyfB4RK6iNArRoGUIoBGqSya9b/THIN03FeYbGjakOaI9D5PyJx8/n6Z9M4u75+xvx5VmTVe2N5vCGdTXeWfyC2Ioit91INN07dO+EuahZGKOjIw6qwIIsWLB3GxvHbeB56eXKu84iKmJirxs3n8p8xUqNP5/QYqH2iZKJM9lZpRcMqoJRvZEZAc+Xf4CtV6YObAow1Re35i4s7ctMl9DneLTkfAmcmSN4o0YSAlRrUHSADq81CjqHe99wN8Kzlops7y4bELzaI+t6GfSvxb3RvfHf+GRJC8UcYpEEiKL/ZAjA7e2I4cWqx82VxqjhHEPCmagflyw6HMbSgF4/gjBLNYatgDt1OGf2d+GUzkjc5GMSsilgxUhnago2N2AfSqGLF9tOps1llTVbREGrNjWb2G5G117YvnBMjBl8nl0ywOjmRvqYFWkYuAXcMAQT6HoAB0Aw3hfG15CyzPQn3Zz37UPA+WyOXjlg1gtKEYM17FWO2wr4f1xVuHeDc3PB94hhEkXmsh47XR1DKWB9/kRjvPinJLmY1gbYSF1v0JglpvoSD9Mcs+ynxEMtJNks05RJbVdXRJR5WX21A9fVR646cFGddgY8knDzaKPkuFSSxTTIgMcAUysSo06zS7E2xJHbHROCeA8nNwn74ebzeTK5AcadcWsdNPS09cGfZbk1XhWbdlB5pcbjYqkdDqNxqZsX7xEFXJZhEQKoglCqoAAHLYUABQGDDFat+QMuZ3pXmfOMHDHmzJggjbUzMEjYgMNNnSxNDUAPzGBMzCUdkcUysVYejKaI29xh74gy0kc0ubQkVnZkDD9l42V1PzOrb/dOB+HcJV2yzyyHlzylJGWrQ6gPMTYBIOrftvRxCnwadW1i/LxWkj8ouqgAtZqNmPlY116EUdt8CY7Bw3wrDDk5EV3P3qLLcwsVNF3olKUbDWet9Bjm0WRl533F2VbnCsTVBwSmoE0SKPTvth54nGr7iQyqV12BIsjIwBWJyCCRSsbA6kUNwMa5acIQQob/CdVH/KQf1x3EZIRyQomypDIi+wBhAHv0xyvxXwyUZrNSooCxMpJBG16NO3r5genrjTm6Z4opp3v5flZPFnWR175oRZ+UsR+EsVDooYX7nUScEZCLUVAs7gGvc746fHDr1m9iyn12MSH+eAs3kT6/pj0sH9IUpanP7fyRfVqqoSZl/e/c9cASHDPMZE7+b9MASZQ+uPqYw22M6aA5DiE4IfLn1xCyHE5wfkVTR4HGlY8wONbOM00MkTIuDYY8eiTB8KjDY1Rky5DfLxYYQRDGsAGGWXUeuKORjcmDvFNY5fLrvr1XftWNoos9ezZb/LL/XDWED1wbDWMOaOp3b+pSGRrakV+JM/zXAbLauWh+GXpclad+tg/pim+BZcz950QmPU4JYTAlSUshjXm1Ak0RvuffHVoXUSMxYBQiWfkz4pfDMmYZRLGQHF1Yv4tj/HHjdRheuLt7Nm/Dk+GSpFjz0XEOTKWfKVy3vSkuqtJvTbVddL2xWvtK52rKBmhZrJTRG9jdAL1M2oE9h6d8XrKZfMcuTnyqwaNqUKPKSPXvt23wn8TQq+Yy5PSJUO3W9QY19AMJmg5Ra3OxTqXY5fwWF0zcfwxyLMukyKdKNqoa1qxR7dqx1yL79zFqTLF/wAQLqjlonyk6qce1UPXFcznD1bMNMB1kMguu7XvjoGUKu6OvQlyPqq9friOLDpTRXNkumcl+0D70ufjkcgTaFMbQhwtgnTo1Em9XX5++OiZaTiWqIZtMsIuYmpoi+ssD5didI89X7XWBfH3DRLNG3cJQ/zE4s2UjjMEIQtpDJWpizAh9wSdybvAWOpSYsslxjsQ+JJZxyPuyxtLzTQkLBa5Ml7je8cm4zwrO5ziE6TRRmdYWZUViE0g7GIg+Y6mJpjuSb9Mdp4lpVonPRGZvyhkxUfBnCNOZfMsTsGJo9WkNkH1HU160cDLDWzsU9KbK14Olz//AIW4h+7NAOYBrL8xe7Aadu9i/wB7F4zUma+4Zo5tYRLy5aEJbRp5e16rIN39KwJ4VySpkcxEPVj/AJowP/1xZeNRBoJl9Y3H5qcNjhS9AZJ3LjufPnExmBJK8iqyfeJgVsmMT/tlVJvYFSCRvQu9xhj4Yh1LBCBDbzgssolPMpJQCRekqASvlF2y3i1cU4WGLx9jPJLXqz0P4L+uMZPJhGgNWIG1AdCbfUR7b4jHA1KzQ8qcaMZxc++ViCNBGvKy5DAvq02NGoMpA8xBNH9n6HnnEzKXlDyrMxI1SAl9dfuMR03H5D0x2jJZhTDWkjlJCOo83LcHb06YqjZE87nEhn1699wWBvcel4pkw6q3J48tXsMMkmdjgg1KpmWCWleyxI0EKxDDfZR7e/XHLs1nJi0nML6pW/GBNFiGBAIraiNh2x3OLPpLKhW/Kr3fXcp/TFP8QZYmbMVVS6Q3TcKFr6+Ufri+bp3OKpv2hMOWm7Xuzbw1lp0g0lQpBA0vq1AaEoGv8ND6YnzCTd+X+Tf1w3hQJa38OkflGo/liDMSr6j8xj2umhpiluY5zuV0IJI2rzVftf8APC/MRYeZlxhbmHGPWxypBTE00eBJEw0mYYBkIw0mUiwMpjXTgg41rGOa3KqQxQe2CofliKPBUeOizDINy/y/hg+F/QfwwAnT8v44OTBZBk8ma0qa+Ktun9cLls9ST8zgnN9PywOuMeZbl8WyJk9BeC8tDZ2HufkBf8sBw98GQ4yygi9hx4hLv5z5uvT9PT6YHdSd2sn1Pt/2xhcSDp+X8cScUMmaCL2w0ynECgUBfhvcn1AHattsBjEiYk0G7J85mWlILAdNO3pd+uJuH5to9qtdQavcV0+eBxiRe+JNBDeJ8TMqhdGmjd3e1EV09DiPKZ5o0KKgo2ST7/X0xBjGEo4jiYqrqBs4AP0O1b/TBMXEGWLl6bFEWT2N/wBcQPjVsFIIMAQ2rvd2aO/rviNlsk1uevTE74jOKqJ1kYNA1dHr+d74jYD0xv640kxWONAsgLEGwSD6g1/PAxW9unzIwRJ3wFN0xohjQtkE8h9T+eAWNEH0N4LzOApumNMIoKC5Mxe+BJpcTS4CPU49RE0iCV8DO2Jp8DPhJsqkex7TjwxtjM2c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latin typeface="Calibri" charset="0"/>
              <a:ea typeface="Calibri" charset="0"/>
              <a:cs typeface="Calibri" charset="0"/>
            </a:endParaRPr>
          </a:p>
        </p:txBody>
      </p:sp>
      <p:sp>
        <p:nvSpPr>
          <p:cNvPr id="5" name="AutoShape 4" descr="data:image/jpeg;base64,/9j/4AAQSkZJRgABAQAAAQABAAD/2wCEAAkGBxQTEhUUExIWFhUXGBwYFhgYGBggGxgXFxgcHBwYFh4dHCggGBwlGxgbITEhJSkrLi4uGCAzODMsNygtLi0BCgoKDg0OGxAQGywmICQsNC0vLCw2LCwsNC8sLCwsLywsNCwsNCwsLCwsLCwsLCwsLCwsLCwsLCwsLCwsLCwsLP/AABEIAMkA+wMBIgACEQEDEQH/xAAcAAACAgMBAQAAAAAAAAAAAAAEBQMGAQIHAAj/xABHEAACAgAEBAQDBQYCCAMJAAABAgMRAAQSIQUTMUEGIlFhMnGBBxQjkaFCUrHB0fBikiQzVHJzgtLhFRazQ0RTY5Oio8Lx/8QAGgEAAwEBAQEAAAAAAAAAAAAAAQIDBAAFBv/EADARAAICAQMCBAQFBQEAAAAAAAABAhEDEiExBEETUYHwInGRoTJhscHhBRQj0fEk/9oADAMBAAIRAxEAPwDi2PDHsex9BRI9jOMHEmXy7OwVFLMTsFFk/IDHUA1GPL1wf/4ao2bMwq3cXI1f80aMp+hOMSZEoA40yJYGtDagnoGFBkPoGAujV4KSFbAgvzxKYelkDb+vbEfOPy+W2Nuun1I9LJ3OGUUc7PKBvQJ2+nXGmo//AMw4n4cBDap51WJmIJJqXWdxdbUmwF7m++FKKSQACSTQFWST2AxySOTsw4/l/AY2i6/Q/wADiy5LgEbu6aJpeSpaZ4mUKpUbrGpQ8wgigdSg0aoUSsl4eqecSa421BWUdwPhdf2GqjVkehI3xySsVyVCwD2/v5Yn0kqALPmbavZe2LD4f8O8wNNJFKuXSN5GcAam0Jq0xg0NxvZBGx9DibivCDJlY8zlVlELc0yI7J+GYyLKsAvMSvRbGluuCq4Ecm2is/diPi0r9d/yFn8xifMcsV8R2XrQHwj5n+GBmhIAJWgSQDRFkdaJ61fb1xJme3yXr/uj1/ph1EDTbVswJj+yFX/dG/5ncfnjGbJLvufiPXfv+WJeHZLmswLKtRySWQd+VGz6R7nTXTa77YizQ879ep/j74WhqSYNX1xvIPMfmf72xsqk9Bfywy4dwWXMTGONd7NknyoCfif0H0+V4GkLkk9xR/f91jC4e/8AlPN/7NIfkB+m/wDLCmWFkYowKspKsD1DA0QfcEYXTuNqTIQMZSrGMEYyh3GBW4TFfX+/77Y9+n9/32xgda/7fn6YMzmQmiUMy+Qmg6MroTv5daErq26XfthdrCBsPWv7/v0x7UK2vGIomdgqqWYmgACSSewA6nDDMcAzCIXaFgq7t0tR/iW9S/UDCHbC0veMHHqx7AoYxjNY9j2CkEzjIGJcrlmkbSi2evoAB1ZidlUdSTQHfBpjgi+JjM/oh0xg+7Ean9woX2Y9cW2FFxIw0biMa5ZY4lZZmsTPYpkskIvejYvp8A2OGWTymcZkWOFcuHsK3LK1pFnzkGX9TZBAsisMOKcLaKAtLKuZkUx+WTUaMmryxsJAxrQbXe7Q6QAThW96FtFU4Xw2adisMTyMBZCgmhY3PoPnh5kfC/EIXDDKvR2ZWAp1PVWF7g/3vWLX9n0YSXMAKqOIEMqpqpZOY23mJohGWxexsdRikQ+J83qH+lZg79Wmk/6sFapOkK296JG8G50k1lJAOo6Gh8/54lHhjN5cpNJl3CREOxsbBWvfTZA962wIfFed/wBsn+kjf1xcfCPEZsxkeImaZ5CkB0l2JoNFmNQ37HSPywz1xVujpWVtPESDzCJiylnB5prU58xorW+o9h8RqrwFwvLvC0WYkVY40ZZF1bNKFYNUQNs1/vVp9SMa8M4sIYHRIl5rOr81qbSq7KqIRQNsx1G+1AEA4i4fBzpGkmZiieeZ7tiLoKCerO1KOvW+gOC1SOUUrLLwDNDKGeOWYhZI2MLFNUUhC+SRWvUDWoUPWiQRWFJCiLMSKpSGWhArdWdCbdbJNKvMUm2rmBbO5xtw3icrTSU7oGjlcJGzKismXJXSqnooUAewGF1SSOWlYsxU7yMSx8pA2J1H8scoPUK2kixeGfF5ijCSSMAmkpQ7LewI3Db+oB9jZNqyni+BZlmzEyvGdKJo1FwpU3z06FVZydPue+xr+T8BKiB85mBFewRSoNnopZ9tfXyBSf1qPxLwHKwZfXDMGZWrTJpZiXrsKrYXup+E/VGoN0LKKbN/HvG4szyUhfnyBQZpxFyzK4sC0HfSf0G56BZl0tRBKFVXKlGAHMSUoighVuRlNBWQddiBYFropIjGNc8ytbBkSNCmnbTX4i+97f8AdioIil+7GRpKi1EqFk5HLOvQFZjV6NRB6UOha6pKMaRyi7R7KcL5LkyadRjkXQ0sEZHMiZLIkkDitV+ZR0xh+GU7sVVYgWLSIVmIrfTSMyqx7a9I62dsVwNgxnk555Wrmazo0Xr1attNb38sM0+Q6d1ZNxTiRm0KFWONBSom3f4pCANch2tqF6RsAAMT8F49JlJmZRalvOh6MAT37Hc0ffoemNeKxwmdtbsrBU18pEZeboHNrzqANd9LF6q2rEOZjy4EmmWYyX5AYkCk6twxEjVt39R032VNNBcd6HMPjvOM2lERiTsAjEn5ANZxWuIGTmu0qlHdi7Agg25vod63w28KnRz5yB+FEdJPaRj5R8m0lT66q74M8NcVeUuk2l4Y42lZdAFgEatloE+a7YHptR3xNunsMklwio3hpw3gWYm5ZWJtEjhFfSdNk1ZoXpBB36eU+hxHwbhwmZyzMqRxtJIVXU2kEKNK2L8zLdkACz2xPxDOcyVBAZD+FHBdU8ukBQCisQBQVQoJvSD1JwHd0h2FZDw0uYK/d5iyaysrOgXlAAEOQJGLKw1AdLK11IxFncrNw+YLzEYOmrazHJGWYVIrAWLU7EdrHY4s3gzJiEPG8kQmdx+GJULeXYDY0WssNIN9qvbFoghRyA8aPtoOqNSxQ0TGCRq3s0ARu3brjlG1dkpZGpU+ChcD5CSc5dopQI2Qt/q3EiO0LO3SOWJHRWbsxVjSu2HJCcxkjyUsKSSI0wdCsQhAAl1+cxrHuWV1FgpYO6hatw7JuJJ8s0MqcyJyI3B1q0amWM0VFsdOi6FiQ11wnMr6NBZtIN6bOm/l0vEtNso42HcEhZZEmFaFk6s8aE6aPl1uLYAg7HaxhzxTLStHyvvMk7OYnQSSRdSp2W8wxJOuthuVGB8txjLjlh1LIojuP7tBs6iPWwfVqbUUPUeYGjjEfGYQDZJehok+6ZcFKZTQXXR2BF3YvbCu7s7dlaGPYP4zmY5HUx9kCseWkdsLs6UJG4rC/DXsOh1w8kw6I2QSGTVIHKAOigaAOZ5WAbWSvclTRrazZfiuZioJkjY0ESaAihliQEAhQqpzA58pAYSMD1FUM4yBvi7xJsVlqzfF8w2vnZxI1fqkbCRiovypoJAHmIpnWxXXSKUycV0XyAwYk6pnNysT1KnpFd3tbbkaiMOfA3hM5pjLIDyI+v8A8x+uhfboWI7UNiQRr408KHKsJIx+C59fgY/s2eqmrUnfsdxZ5aNWgA1+x9SZc0o6mDb/ADgfzr64q0XhzOWP9DzHUf8AsJP+nD/wF4kyuSDmXLO8rHaVGPwHT+GylgpGpbv39hi3L9qeSND7rN6fs+v/ABPXAl4kZuoi2cyHhnOH/wByzP8A9GX/AKcXjwVwqaHI8S50MkWqAheYjLZWLMXWoCwNQv5jDU/ank96yk2/uu3/AOTfEea+0zJurK2SkKupBFgeU7FbD3RFj5HvjnLLJU4gZyqKNaPmvbsD6juf6YY8RzsPJiiy8ZFAPOzH45tNbD0QFgL28zUBdkbl82WTkxkByxSMG9K6rC330r39rxLHwDMEgcoizVkih7mjeNDrawLuT8Hddb8yUR/gSBLB0szwldJobfESDXau4xjwbmoos3HJPehAzbC6YKdJIu9jvtvYGCZPCk3KaViqhdakeYkPEpLKxUaV2jYg3XT1vA3EeG8qYxx29Rmz5SS2lg2pVLcshrXTZ+Hvd4V6ZNqwcRL5wzxLA7l0dXzMsoghD6hojLaV7bKwGttNElwu1Cq/9pedmYwxTGMldThkDCw2kUwYkqQQ3Q0QQflVPuhHxFF/3mFj/lHm/TDvMeH5KjEuvmOxKqzIrvegChKyuSdgPKcKsUYO7O1K9itVh++TEKxZiUnzKjQRo1M5VVGt2G8Sgjp8Z7aQdQ2n4FJGSGgVCDR588YoiuwdfUdj1xvxTJ5lEEqqoi0oeZFoqiFG7L5hvtTV2xS0+GdbvgzwiTMTzRiRQyswBkkhhZq/35Y2J+pOMvnqeVJZUjR9StyFRWFnYsIkAkHUFGO4J6GiFHDc80U6TFRKyHVpckhq9aN49PlXeWRURmbWdlUk7tQ2A9cDQvI5t3yS5zhRjlSIq7M+kxkaQsiuaRkO9q3a696w9n8DZnls4jAl5hHJtSxj/fstV6iBp67+4uoyIQaIII2IaxW/Qjtvi/cU8cjSYOTKumLRzGYczmcogSaSNtzYOq976eXCz17UdW4h4VlScs8NhZJ5uXbBtNw6GC2oOlrZvagbI75hyZyuXzgZ4+YSsI0urH4iJFIG62t7EA+VvTCHKZuSO+XI6X10My386O+JJ8/JIAGYVeo0qrqaq1PpA1tud2s7n1OFcHY4d4UVQzygrzo9JhVpkiViSQdRYjWBY8gYWLxB4eiZcyYzaS6ZY0vYiYxuqr7MWOkHsSMCcOkjWWNpU1xqwLqP2lB3H5fL5jrhhxXLI4kzC5gzHmqJSYtAZpg7hk8xv4GsELRqrG+Fcd/mNYmTLOX5YRi+rToAOrVdadPW72rHaIlJZRK3mpBKw3t9KCRhXXz6j7453lOMcQhmiR+drNVHIGDSI1rpJYaih3A7CvbHScrHqjEiMmlilN5HXTrQSAFWK6lF21kLTd6OF1ad2JkTdI5t4p41OmcDBDlpYUCDS4Y6Wt7LLswYSdtqrriHwtk+ZFmgI4GJjABlmVHWjq/DUsLtgpLGgNNX5iC3l41PmpObBHBApKoJpmgVlYjzaZGCawEKqVpqQLsLwx8eeEoxE0sCRxtEWaai66wSu6K2pVNljp1ChSjUaxPd8j7KkQR5BcxnIn+7ZZ2LM5ijzKaNwslzNpbXckpHvp0/CAxRz+FnkZHJy+XSRX0KZ4yByYrGolurkbm9iTYFgFNxLhwiSF1kDiWPXsrDSwYhkN9SCP7BBMmf4I8UEUzfDJVeUgbrqGk9G26+h9cI1XcZIj41wsZcxrzY5C8YcmNlZVJZho1KSCRp3+fthdj2PY4YmrGy9emPVjcLj0lEk2X77KeIStNJCZXMSQMyx6jpUmaOyF6D4m/M4l+1XNyDlRh2COH1oCQraShGoXRo9Dgb7IYic3LX+zN/6sWJ/tYX8TL9vK/8Vxm0/wDoS98HXsUCIf39cMY8gE0NNIVLgMiKmpipJpjZVQDW3mJ6bYxDw6T/AOFL/kb+NYa5fi4ZURnZNIVKZFljIUAK2liNBob0rX19sbHe1EtXIqJy4/Zmb31Rp+ml/wCOLfF4AZkVjFKNS2oSWB2prIO+hCKN7P8ATCGPMsDQnyny+76fzIyw/ji9+EPF2Wy+W5WanjLK7GMRxOVWNgPKKiAHn1H64jm8RK4fuER/+Q51gdUDanXVJq5V6FOpY1KytZJAY9j5NxRBogVOwJ+dD9N/446/xj7UMuEdctEzsVqyoRLO1/vNubqh88cfVcN0/iNNzVAfzG/D+bM0eWh0Jq3770ga3u70quwA237kkxiNXJIzdimsSpKD8J3AUOD+d4gymaMUqSAXpqx+8NIDKdjsVJB274IHFtT+eGERUbjjjRaWtwj1zA3+IsST1sbYeUZatuAKtJ0LIfccvDDtApCa7Y6ZZbXSDuVLK6s+zWLJ2UVgvimcWSKF8oQGJcxS6SVZedplEgKeWN5XG4bUSNrIGrmcodH+6tLI8CSguse13WptJ25gXbzXRBHTFwy0ObEMWYQBGlkH4nMPKRR8WtdXMjalFqtqFsjToGnHPDVNv6lNSsqXEOEsQrLHUrSSxSxLqapIgGZgxZrBVxdnYox6dCuM5JlycOldS6i8rruquVjjVQ4GlxQG4JAL1dmsMs7wY6cy+XzCNEED5kRAsA+o6ljoaQtW2zfCSCSNsLOHJA88McgneMlSyp7IN9IsnYeYiiFuumLx3V+QkpLVRjwrnc2iyLl5eUknlZtDMbo2IwqsxbRZNCgFBJBCnBcfBpIcwHmkMeXlJbmLJoWRD5gNyrEE1YAJqyPXDPMZ/wC7RtycizImqITvqMZWZ9RTRREsZOwexq71qrCfi3DM4rSEppAVpDoMYpAxJ+E9QbJUbixtvhVvfCv5Bbdqke4nkICBOWD6mZTFEJNyu+p5Z21m9S2wSjRAA64jz/GFnBTMxgldo3jY6ktrYsWLGS+lMdu1YQNZNk2fXrjMq+Y/M4qsXmJqdjjJ/wDh6q4cSuzEaDRBi/e101ML3sA/LtgPIcFEkiouZiYt0CrMWuiehjFdO5A98HcL4X/ok+YMVlNBQupZXRnCMFGwFE2XNjahRs49xDirZiVY8vGEVlESqsaK7BmJ0koC1EtRANEDp2Eqduit7Gnhjwzz822Xn1xlEYsBWoEFQBuCK8wN9x0xeE8DfdkWSHMTQcyPWNXLdZNNFWZf2SNXcWNYqiDdYHCM5kJcy8b0YQFZtFiVHIY6dSkUNIJPauuID44zLKUKxUy6SQjAgb9KattRI2qz88K4Sm04vYDkI8px+aNQAykhi6s6I7oz1qKM4JWyL+dnqcbeGs1HHKwlNRvG6Hy6gSRah1qyNaqfKQQQCCKvAbQVGr31ZlqumgIbu++vpXbve0ZX2w/hqnQ+ofT5BFKZXNNJDy5pI0nVNUbrzNDmmZKCspOoE7GiNhi9eMMymXyMkZVWpUy6o7qWAEZVXrSSXUKrA+XrYPQHnEHiHMxilmN3YYhWcHSq+V2BdQVRVIBAIWjttjSTiYmmM2c5kxroCq6iOikgeRKu9Iv0q7EXjkdzRrxBdOUyyH4maaYD0RzHGv5tA5+VeuLD4k5aw5iVUoZr7sYthYpNUmvfylmUna7OKnxDONNI0jUCaACilVVACoo7KqgAD0GGPE81mZMvGskBWKMLT8txYA0rbHbv2q7xOUOLHEVY9jOMYDQQzTiRRjwXEypvj1UjK5G2XWQk8vmE6d9Gq9Njrp7XX6YNz3C3XaWQCiVthPW37pMdH6YK4PkgVcvRDgqqHUNXLqRtx8NAL1IBs9hg1+GrLBcQEa2ZNJ5jeVbUktR3FfCDZFmsBumDVsbx8PGs5jQ+vm69P4tXq1/7Nqq9v54U5LhTOQEdW3AsLNQJ9Ty6H1w+hSAz2IiWP43Nt+l69Wjffvpqv+U3iKDKLEtSIr0RJp/EBCswju6G5bYqaIrpdgBOicpXZWpsuymnVlNXTKQa9d/kfywxynApZYjMNCxrYLsehG52UFqAZfNVb1d4N4pCeWjp5FAC6QGFB7dSGqmJtrAJqvnRPBtJjVzKqyQyO6K0mjWZVVd2sHQDF5tO5BrbVYeUnptAX4qYsyHAlkZlGag+EsSOdSqCLZiYgFX3J7j1wuzmTEcjxs1lHZCVGxKsQaujVj0xYlmBVo5ZsqY3oyLGkiEsDs4aOCg4s0N06+Xc4U8adXzErobVnJBIq73uu1m9sdDVq39/YaTVD3w94HM6rLK3LjZQygeaRgaAbTQCqfUsCbG1EHCfjnAZso4DhCjagrruCQNwdQtWojY/S8dT8J5mfkRK8EkbKiKCwUq6qgCnrqUlR0IAvod6xWftG4YeWswmkKhwhjZyyeZGKvHZ60pvreoEd8ZIZpPNpb2HcVoKtkMyswj1OUzEciEOSpSSNSop1Y6eYoFjanGxBNW44pC0cOkNl4pZCXIcQESRiiVDiBYtWoKSLogIbxTzHh3l8/IMvJHA8qAMr6A7bKFqVlqqtyGIA2X1AY4tkxd179+6OhkRpwrj7RQZyI3cyqq8tYwgIJDE6aFFTVqDf64FyhEYMxGorpRVPQtJERb+qBQbX9q66XgjKgZghJFbXZ/GXTsoUG5V0/iaQpYtqDGz12wOjMooqhVgupXqrC7HYhgRZ3BB3PY4ZQW6om8i1J2T5XxHIpdzqDsCC0T8rUDQpwi0+kXpP7Ja96ADfM5VXlMoaSOGeHQXjVNMbeUSiQHSugkMeqksSBZG6LNwo0aSAIhLMjBA1ErpIIB9no1tsD1bBc8JGXbSJGjb8SQ7aV/GMaqu9BiyAk7k7dAGtHjWzW3YZZNxYeGWA0citGdVswK6OXpsuN+vMStJYnUBV7YfcGSSLMQhxAgjnQK4hDSy8yQujI2nzXRCsStAVuVIwhjzZVHjUnRJWtSQQdLah22NgbgjFni8QZV4o1zKG4AU0KDpdb+NASUEoVm3cAenXy9kjKq5GjNNiPO+JJn1K6QklhrJhS3aMaV13d6RYHzOI+EcYaOeGTTEmiRG1LEgIAYX0Hpe2Gc3CWnWWeZnSbU7uXC0Td0youqJjqF6gO7AFQxWtKu+DGEJKkjpSaL/AOJvFyS/f1SZWVljTL0p8yMoWXcr1razXtjn0aixjYJjeJdxh8eJQVISUgrLZRXhTU+n8WQKqi3disNKgH8WIG/c7Y3zRVBpUI8JOlwoGoOAd+YRZNElWFK1N5QLGJMjIixVrCSanALKSAkiopK0DT+Ui+wJrcgjGRjhRjrlDRsKdQsgsdRR07EGjf8AU4RxKKaAJOEFX8+oR6dZaqJjpT0PwuQygKe7r1BBIzZbma5AqxRgmhbaQasRITqZm6Adau2IFnD459SCsssciFizApKCTuQAwW1CsSQB+8w6EjCzMhXNnMIK2UCOQBR+6o07D+JsmyScTp3uUT2JfBfBhmcxTXpjXmkaA2sK6jQRY2Orc74sfD8+kEuZh5LSKpeSSUsJOZ5WNS+QKdS7aSQBTjck4pcGZ5UhKnWvmXuA6HbfuL2I7ggHqMPcj4xMS6REzaQNLPKS16ifxCFGtd9htVddziOSLvYYrOfy4RyoJIIVlJ66XUOt++lhfveBsEZmcu5djuxs/wBAOwHQDtgfCuOw9jRcNOHsESSWgzKyImoAhWkDnXR2JAiIAO1sD2GFyLhpkCvnjk2V9J1fuOl6XrqRTOpA3pyRZAB9JrYw6kmCwIx8iajqoaVvzVuLA611w0g4BNQY0i3YYtYBHclA2iq6mqxPlOGLFonbMQlBIqOqliSrg3VL00arDaSNttxiLj8VTyaydRbVvvWsBtN32DV9Mdq1OoiN0rZtmeHFFMnM1+YAsCCCxs2rBjq+E3ekixtvgOEmwLNXdXtfS69ffDfhdNlZ103oKyKL6kkBj07Ih/M4XQvvso/U/wATgxvdPsRm/IZ8B8NvmVdzLHDDGaaWQ0oY1sO17jqR1GI/EXh6TKsmpkkjdS0ckZtXA9PzB+o3OOmeF+AwS8NiRwzLI3ObzafxK01a1S+WqPzxjxZwSEcOeNUr7uGaK2YlbbU27Ek3Z2Pr2rGH+9/y6e11X7/X7F/C+G/yOc5Xw8WdUCSPezvGyERt+0pB6Ff8TLfbbfGvFo1hmkiMIBRqock7UCu5gN+Ug7nvg7w9x5Mu8sjRs7yAWoIALA2TfVb9KNdttgNxF45pXkMllmu7K7dBsU22A2s/M9calr1/Etv3EtVsMOD+NGj8ky3EBS6FGtV20qPMAUHSjuBVHYDAWa4m+el0yeWMWVVb+J2Eau29sw5gPWtjQFm/cI4Zl5BmjK8oESBo3jCnYyLHbK1avjU0COh71jeLgm5ky0qZlVB1oupJdBFN+Gw1EUa1IWq77YXTijJtKn9v9BUpNI9wfiGUXLZnn5aJm8gy6V59w9kyDzUKBZr7iqsDA0+QqW410gwO2gdbZTEB8yWUn/FYHYYHkzIYluUhJJNtqJPuwBCMfXygHuN8eymedHEmznew9kG319iCCH84IIIIvDPG0213Asi2sHzC8pWjVgzmxI47Dpy0bqV66mGzWBuBZsn/AJJR41kE0i3GraBlJ2F6BYDXvZ/K67YrQi2xe8n4kgWONW5myKDUs4FhQDVfLC5tcUtF/Y6Mk+Sjnh7xxFcxDPEusFWMR2aiGUayothR6/8AsxtiHiOdd+YoNRsR5OtLGAqLfU0FHzIvrh94j4mJ9kmPKABEbNM3nFixansa64Ux5GSRiEQtW5PYC+rE7KPckDFIK1qmqA5u6Q6j4TlIly8cmUnneaIStJEWJFiyIlBAbSNzfaibuhV8qeTMxOpSBItgedGIIBFkUwar3B64tPDc9n4lEcMiMB8KK+WkagbpVDFmHsL9qxV5xbMWO5JJO92Sbv64GOD3Td+t/wDB3kqmibh2WjZrjlZSts4kA86KpLkVYJ02OWbsMfMbIwPDw4uJZVUJEhO7NtZ+GJT1d67egJNY3yeV1mqJ6dL7sB6HsThhnOEaUJqSvIVXcgsy+c1p9lH1rth2qfJ2uwDJ5ElfMhQbyCamsopCFUWwJCZGQCiKY7mjYLcCTm6HbUWDzCSMBqDkEroJoBnBZKFUCL0mi/AfD2mzRVa+As3Y+R0ZSu/VZFRvkrYZeJ8/+OY5JBzVQxmXRelTTBXPWQmgOn4YdxTmyJSm/E0r5j7abKVPGAxCkMAdmoi/ejuMMcp4ekkgefVEqrWkPLGhcs5XYuwC/C/xEXoNXiOCM5iUBmRPKxLBFUBY0Z2JWNRZpT2s7YvBy2WiR8pmsxESirE8fNljVWRmYsHMDA6iykjatIvVQrs2RwpLn67HY4pu+xz/AI9wSTLNT6GHlp42DISyK+mx0NN0PoSLG+FLJjovinJPmk/0eWOZUZ5JG50LUWUaUGhEtm0StuoumJJJxSeB5ATzpEWKhtRJHXyqWoe500Pn36FYT1RuXK5KuNPYF4Twt8zPHBFRkkYKtmgL7k+gFn6Y6hmPsXj5RCZxjOFsakAjJrpQtlHvvQ3o9MT5NAiKiWqJWkDtp6N6agw1aut79cXbITyZiIyMpR43KAiwHtVcFbJIrWV6nzKfpg6nJNNNbIpFo+Y8xl2R2R1pkYqwPZlNEH5EYgx1v7ZMnAsMT6I1zRk3KgBpIypJLgCmIOnzf4qxyesUg9cbKJjNTggdcDxrgkAX1H649OJ58zcDFj4pljO8bKyhnRS1ncu/moAAswAYCwCBpNkVhfw3I/iDmI2kJI9EMAeXC8gBOxq13og1eGGay76TyZGaHTrCCdCVRlDMpQNqOkkg+X9kk4EmtSoS6W6Ccnw77s8iysPMnLfdQArldTKWYM5C3sE67dcIYF3H998SwKBflH5+/tWCMpEzN5EuutKTX8cMlp3bIyneyRa/D/jr7tlUgOX1lNXm5lAqzFqI0H1r6DHuMeM5ZYivJVRNGy3rLHSSyHsN9j+d4q8qMuzKVNdCKP8ADEsU5C6WUOvWjex7lSCCDQHsaFg0MQ/tsWrWlvd9x/FnVWQ5HKcyVEvTrYLZ7Wauu59u52xrJAASAwYA7MOhHY77j5YNgkFkRppaj5mYswGkk6dgFsCrq9+oxAibYursRvYYcCj1Lm473fLMQPVoWSXb/ljbBNZdcqrI6icaDGycwTLLf4ms/Bywvwkb9O94X5DNNDKkqUWRgwB6Ed1PsRYPsTgrimQVHDxG4JLaI9wO8bejpdH6HviUo/Hu+d/VdvpX3GUvgN87GM1E84UCePfMBQAJUJA+8ADowJAcDbcNtZwkMe2GGXmeM6kbSaI7bqwogg7EEGqO2HMOQOaiNQaJlBZWjj0pOq9VIUaVkrcFQA1EEXRx1+Hzx+n8fp8kD8XzE3DciCuooXJJWOMGgzKoZ2ka/Kiqy3uL1dQAThjPk05qZdo0V20qGj1+R32UEO7alursK29i9r34FmmVSBqGgs+oIzJTAXzdJDKAY1YMNwQfYjSKSJGdy7M5VtLJEqqrsPiFuO1j4RV2NwMK3LU/59+/Q74aRXgprqcOoNKpFrIERD6rVWBzHMPxgxSDUItFWuwOxFteY+DVs4kZh1SKPUV9pG6IfYaiO9HbBWXhEJY6JYw6lCMwjclr2GsrpIqzXlNE3t1DTnGSpHQuLsWcTz0QBVI0axswSAUfrlEP5EfPAPHIyWjZxUjRAyX1LanCs3+JoxGxJ66r74YvPmVZkUFGXqIo0Ujp3jUGtxve9jC3NZZwSzq4JJssDuepNnqcPCKTQzm2CZCblsGOqtvh76WBo7i/T64Iz3FC5PmeyqjcnqBv+1iXMajBEpY0GkoWaHwdPTqfzwJlsm0jhEW2N0LA6KSdyaGwJ+mHpP4mdfYBy87xtrjdkYdGRirDatiKI2ONQd997O/9cWrgXAys7LPCp/CZlDFSCwkjB+EmjTEfXAPirKJHMoRAgKAkC+uphe522UYRZYuelfUo4vTZD4My2vOIvL5gKygpTHUGhdaYLvp82+4xa+IJmZJzMFz3I50pH3QgrMGndgSUlBVtJVaonyVak+WpcA422WZ6TUJAqsA7o1K6vSum62Vo+uLtl4EZ5JZmRZ+VMuYRJsvUayZmSUrRPkYOyLrdtNsAd8ZOptT1ei9+/wDWjE1VAnE5xyc05izMOoCOMTakkuPKZ19T69bSD8TR8V/Cb2rHKm279MdIn8QRZRJITCXjkjGhg0LpNGMqkCrMy6geW6E3G3xau3XnDDbDYItW/l+g0nwSnPz6b5s2m6vW9X1q7q67YiXi06ilnlA32Ej1ubPQ+u+OlfZJl458rnoJk5iXE2g92ZZFFV0NqtN1BqsVXx54MbISArIJIHYhG21KeoSQbb1uGAphvt0xF5IvI8bW5RcWVXMZhnOp2Zj6sST+ZxCTjcjGunDtDIYRYa8BYDNZctWnnRar6VzFu/asK4qxMCLxsSuNGNumd18c8xsjMg6sEC7gajzkJAJI1krq8o37AHHNeGZWSFZ2lR41MMi+dGXUXpVC2vmNkGgRsCdwCDXEUen9/lgyBRXQYnh6fwoON8u+P5J5MltOg/h6AK7sNWkqAp6FmsjV/hARjXc12vEnPdj5mJHYfsjp0UbL8gMYyEqjUrDytV11DL0YWd6sirFgnpsQXDlCT5GV9wKUNe52+JQPyJ7+l4q+bZnbfYhizDKKBte6ndT8x0+vX0IxY+H+D3zELSwMDpIHKbY00ayAK3QmnA3rp1wNwHgRzMmhHQkbsLVRV1sfib/lUjpuLBx1fh+UXKZcgan0gu+lfMxr9lfkAoXsABZ64w9X1XhUofiL4cWv8XBxbJx1JRBFBwR0IpTY36HB7Q2AqkkoOou3DUTW3b0Pa8RZvMmSaSUADmO7V2Ack1t7NjyAV8C//d/1Y2bvdkDz5fy2WINXRO1bj6mx0rvfrg/hMGqDMpsXpJVG3SMsJNPvpe/kpwDIbayos97a+nu2CMpI0ciuh0su6kdjR/P5d8dJNxr3tuBbBeU8NNIsX40S83cKSS9FioKoN3vSSK22NkdcNGy8khZcrmZS2XQBRHq0tHGAN3UgF6B206T0DNVkaPi/48UvLChE5ZVOmkqykpfwmnJA9QN8OeHpCuaZ8rMI1YMpVvLWoWpiJ2IDhToNEURuMY8ssi3l5WtrXPD9C8IxdJefrxyvUp+XvRKQTqYgse5Q6tV+oLFb/wC2M5AqksbG9KupPyBB6d/liWIEeYbHqK7XiUsa+FB6kKv9KH0rGp9zP5EQSSKMgx6gWsSVG8ZJA3tom1E1+8D6iwcRPl5nX/VDT+9yY0Hz1hVAH1GJ8q5j1UoNitxYsFWBrvRUbHbr64gzCljqYlj6kkn52cclv2+YX6nnzKI/71RLGWXcFl09iRrUBQldCFHUGsCZudTGEUftBtlCrsGF0GNt5uvoB6YkeL+/piFo/bDxikdbNMtlwxy6sPK0xVq7hmiB/Q4sEXC4o5omjWjqdT5idjBKe59sL+H5Vi2WIUkCcWQCQPNGd/TFkmgbmReQ/E1mu3ImH03P6++M2edbX2f7mnGu/wAgF/8AWj/hSf8AqZf8vT29ugq3i5fxk/4a1/nfFwkyzc0EKf8AVydtvjh2PvQP5e2K14m4fI0yaY3YaBuEPUu532677/nhena1L5D5L0lRaPBWXzeakdY4pZ2ZjSqsj2SRWwv0sfLEU0ZUkEEEEgg7EEdQfTEMLhWDEuK3BRgGDDoQaNY3SVoSPIdxNA8eh2lkzsbHmF5CwESg3EgNksh8xr1erq8LpBHFDJG8Wqd9JVixH3cA2RQ2dnGxB+Hb9qwCMpn44pVljMyyI2pW1Rkhh33Qg/XA2anhdmZhMWYlmOqPdmJJPwepxHS1t29/Yumjfw74mmyQl5Gi5QgYsLrltq6dN7IPsdqNHDj7RON5TOCGWEEThaehsEI1aXJAt1YkDTYo9dgMU9sakYlLDHXr7lFLYi0410YnC4zpwdJ2o3ixOBviGKrwUten8cXhwQmydF6YNiXbEUYG238cHwpt0GKmWUjbLp1wdlpGAKA0pNtQG9bAE9SNzt03OAs3n0gQu/TYAACyfQfkcS+HuKpmS2hSCtWCF79Dt8sRlmxqfht7+QumelyrYKSG+2D8qWj3RmQ+qkgnf1GJI4T6foMGRw7Y6TFsAZWYlmJJO5JNkn1JxP8Ad8a8bdostO6mmVGIPoa2OOdeGvE+ZGYiV5mdGcKysS2ztRI7gi729PpjHn6yGGai1yaMWCWSLkux0j7ruP77YIXK7jB5g3GJ/uu4xd5CFOhX9326f3tiZMv6jHMvHviwzu0EJqFTRI6yMtgmwd09B7A4sv2Ou7wzK2oorjQT0BI3UenY174wx/qEZZNCXqaZdLKMNbfoWtcuN8CcVzcWWj5kzBVsDuSSewA3J2/TFkTL9ccq+17icbGKGOZWKM5lRd9LigLNVY8wq9u4w2fqvDg2uRcOHXNItnCc9DmU1wtqUGjsQQfcHBb5bFH+yvjeVhSSKaQRyO4YM+yFQtAauikHV1objHUWgBAI3H8sHp+q8SCb5Bmw6J0uCvPlsByPHrMfMTX+5qGr/L1xZp4NiR6H+GOBcC1NmoTqpjKpLMfVrJJJ+fzx2frXicUldjYen8RN3wdXlyvtgWXKD0HT0xYmy22Bmy+NyyEKK8coPTA7wUQQKr+WK59+nPE9GpqExTSCa0A10uvhF/ri7ZjL98J0/VLNdLh0WyYvDq+6K/NGTue/r/PAMsWPeLuIPDoVCAWBJOxIF7V+uNOCySSxapPUgGuoHfb3sfTDw6qEszwq7X0KeG1DX2BZVxC67YY5mLAkyY1aTkwRhjXG7jGtYhJFUZUYzpxmMY3rCUBsjiG+DFGBITvg1G27fli2NbE8nIdF0GGOXGF8L+UdPywwgbpiukyyFvjLKaodQ0+RrN9aYVS/Wtvb2wu8AZuKOZjJIE1LS3dHezZ6Dp3ww8YRMUDA+RSNS7VZ6N+tfUYpUo3x81183i6vxEuK9T0umhrwaG+SwQ8RmzGfVomYkyeQWQOWpuj6DSN/rjsQKqPMQLO1kDHEvCssiZlXiCs6AsEYgaxVMq/4tJNfLv0xZPFviwT5fkvk3QkhgzmtLKdyo077WO2xwnTdSoY5Sk92/QGfA5TjGK2QL9pfEJGzJiElxBVKqp2sjctXU3fXpinoxUggkEGwR1BHQj0xKCMaTLR3xhzSc5ObNmOKhFRO2ZXxzkuRHI83mI8yUWcMB5rCjboTZoHA3G/tByTZeVYpGMjRuqAxtWplIF2K6nvjjKjfG+Lf3mSSoiukgjXTjrH2FsSuaUtsDGwXsCwcFh89K/kMcqK7A2N+3cfPBOR4rNAsixSFBIAr6asgGxR6r9K2JHQ4hCSxyUi2SGuOk+lc3xGGGKWWRwEiFv6j02672APWxWPmPMyNI7OxtnYsx92Nn9TiXPcTmmZmllZmYAMSeoG4vt13+e/XA4OGyZfFe4mLF4Zrox3v7MeIpLw6O2AMGqOQsaA0+YGz0Ghhv7HHB9WGEHH8xHl5MskgWGQ26hUtjt1atXYCr6fPHY5rG7QcuPxFQ/8AtD8XnNzGOFiMuhIFEjmnu7DuNtge3zxT1wTBn2WJoQE0uQWbSuvYghdfULYBrptge8I5OT1NjxioqkX37LuMhJHgkkCo4BjDHbmagNK33bV076cNvtG8TfdxyIXqY0XI6xr1A9mYfkN+4xy9HZadSQVOzA0QfYjcHEUkhYksSWJskm79b7k++NC6uccfhr6kX08ZZNbN3zLl+YXYvd6iTqsdDfW8dA8C8ZlzGuOU69ADK37XWiGPftv1+eKBGu2JopArKxGoAgkXVi91vtY2wOmzSwz1380NmxLJGi2faHKo5aFAWNkNv5RtsPW/f0wP4Z4gXHKI2VSVPsCBR/PbCfxRxkZqVXVCgCBaJB3BJ7fP9MD8LnaM6laiRXbpY9fkMa11tdW8i4/LyJrB/h0vkt2bXCzNYYgtoUuRqIs7VV9vngGcDH1cFqin5mFbMXuMa1iebEDHE5wLJm6Y2xooxm/fEXEDIYGwbE22AYo/fBccR9cHCpVwdkoPhk2wwglwriy5rrg/L5U/vY1aWZJUS8WyxlR9N6wtqATvXarAv54oM3698dMy2WN3f6YPTh6sRqCt7FQf448nr/6cs8tSdMvg6rw1XJx/DzwvxJkkMRY8qZWhZSTpBlUqr12IYg31q8dMyfB4RK6iNArRoGUIoBGqSya9b/THIN03FeYbGjakOaI9D5PyJx8/n6Z9M4u75+xvx5VmTVe2N5vCGdTXeWfyC2Ioit91INN07dO+EuahZGKOjIw6qwIIsWLB3GxvHbeB56eXKu84iKmJirxs3n8p8xUqNP5/QYqH2iZKJM9lZpRcMqoJRvZEZAc+Xf4CtV6YObAow1Re35i4s7ctMl9DneLTkfAmcmSN4o0YSAlRrUHSADq81CjqHe99wN8Kzlops7y4bELzaI+t6GfSvxb3RvfHf+GRJC8UcYpEEiKL/ZAjA7e2I4cWqx82VxqjhHEPCmagflyw6HMbSgF4/gjBLNYatgDt1OGf2d+GUzkjc5GMSsilgxUhnago2N2AfSqGLF9tOps1llTVbREGrNjWb2G5G117YvnBMjBl8nl0ywOjmRvqYFWkYuAXcMAQT6HoAB0Aw3hfG15CyzPQn3Zz37UPA+WyOXjlg1gtKEYM17FWO2wr4f1xVuHeDc3PB94hhEkXmsh47XR1DKWB9/kRjvPinJLmY1gbYSF1v0JglpvoSD9Mcs+ynxEMtJNks05RJbVdXRJR5WX21A9fVR646cFGddgY8knDzaKPkuFSSxTTIgMcAUysSo06zS7E2xJHbHROCeA8nNwn74ebzeTK5AcadcWsdNPS09cGfZbk1XhWbdlB5pcbjYqkdDqNxqZsX7xEFXJZhEQKoglCqoAAHLYUABQGDDFat+QMuZ3pXmfOMHDHmzJggjbUzMEjYgMNNnSxNDUAPzGBMzCUdkcUysVYejKaI29xh74gy0kc0ubQkVnZkDD9l42V1PzOrb/dOB+HcJV2yzyyHlzylJGWrQ6gPMTYBIOrftvRxCnwadW1i/LxWkj8ouqgAtZqNmPlY116EUdt8CY7Bw3wrDDk5EV3P3qLLcwsVNF3olKUbDWet9Bjm0WRl533F2VbnCsTVBwSmoE0SKPTvth54nGr7iQyqV12BIsjIwBWJyCCRSsbA6kUNwMa5acIQQob/CdVH/KQf1x3EZIRyQomypDIi+wBhAHv0xyvxXwyUZrNSooCxMpJBG16NO3r5genrjTm6Z4opp3v5flZPFnWR175oRZ+UsR+EsVDooYX7nUScEZCLUVAs7gGvc746fHDr1m9iyn12MSH+eAs3kT6/pj0sH9IUpanP7fyRfVqqoSZl/e/c9cASHDPMZE7+b9MASZQ+uPqYw22M6aA5DiE4IfLn1xCyHE5wfkVTR4HGlY8wONbOM00MkTIuDYY8eiTB8KjDY1Rky5DfLxYYQRDGsAGGWXUeuKORjcmDvFNY5fLrvr1XftWNoos9ezZb/LL/XDWED1wbDWMOaOp3b+pSGRrakV+JM/zXAbLauWh+GXpclad+tg/pim+BZcz950QmPU4JYTAlSUshjXm1Ak0RvuffHVoXUSMxYBQiWfkz4pfDMmYZRLGQHF1Yv4tj/HHjdRheuLt7Nm/Dk+GSpFjz0XEOTKWfKVy3vSkuqtJvTbVddL2xWvtK52rKBmhZrJTRG9jdAL1M2oE9h6d8XrKZfMcuTnyqwaNqUKPKSPXvt23wn8TQq+Yy5PSJUO3W9QY19AMJmg5Ra3OxTqXY5fwWF0zcfwxyLMukyKdKNqoa1qxR7dqx1yL79zFqTLF/wAQLqjlonyk6qce1UPXFcznD1bMNMB1kMguu7XvjoGUKu6OvQlyPqq9friOLDpTRXNkumcl+0D70ufjkcgTaFMbQhwtgnTo1Em9XX5++OiZaTiWqIZtMsIuYmpoi+ssD5didI89X7XWBfH3DRLNG3cJQ/zE4s2UjjMEIQtpDJWpizAh9wSdybvAWOpSYsslxjsQ+JJZxyPuyxtLzTQkLBa5Ml7je8cm4zwrO5ziE6TRRmdYWZUViE0g7GIg+Y6mJpjuSb9Mdp4lpVonPRGZvyhkxUfBnCNOZfMsTsGJo9WkNkH1HU160cDLDWzsU9KbK14Olz//AIW4h+7NAOYBrL8xe7Aadu9i/wB7F4zUma+4Zo5tYRLy5aEJbRp5e16rIN39KwJ4VySpkcxEPVj/AJowP/1xZeNRBoJl9Y3H5qcNjhS9AZJ3LjufPnExmBJK8iqyfeJgVsmMT/tlVJvYFSCRvQu9xhj4Yh1LBCBDbzgssolPMpJQCRekqASvlF2y3i1cU4WGLx9jPJLXqz0P4L+uMZPJhGgNWIG1AdCbfUR7b4jHA1KzQ8qcaMZxc++ViCNBGvKy5DAvq02NGoMpA8xBNH9n6HnnEzKXlDyrMxI1SAl9dfuMR03H5D0x2jJZhTDWkjlJCOo83LcHb06YqjZE87nEhn1699wWBvcel4pkw6q3J48tXsMMkmdjgg1KpmWCWleyxI0EKxDDfZR7e/XHLs1nJi0nML6pW/GBNFiGBAIraiNh2x3OLPpLKhW/Kr3fXcp/TFP8QZYmbMVVS6Q3TcKFr6+Ufri+bp3OKpv2hMOWm7Xuzbw1lp0g0lQpBA0vq1AaEoGv8ND6YnzCTd+X+Tf1w3hQJa38OkflGo/liDMSr6j8xj2umhpiluY5zuV0IJI2rzVftf8APC/MRYeZlxhbmHGPWxypBTE00eBJEw0mYYBkIw0mUiwMpjXTgg41rGOa3KqQxQe2CofliKPBUeOizDINy/y/hg+F/QfwwAnT8v44OTBZBk8ma0qa+Ktun9cLls9ST8zgnN9PywOuMeZbl8WyJk9BeC8tDZ2HufkBf8sBw98GQ4yygi9hx4hLv5z5uvT9PT6YHdSd2sn1Pt/2xhcSDp+X8cScUMmaCL2w0ynECgUBfhvcn1AHattsBjEiYk0G7J85mWlILAdNO3pd+uJuH5to9qtdQavcV0+eBxiRe+JNBDeJ8TMqhdGmjd3e1EV09DiPKZ5o0KKgo2ST7/X0xBjGEo4jiYqrqBs4AP0O1b/TBMXEGWLl6bFEWT2N/wBcQPjVsFIIMAQ2rvd2aO/rviNlsk1uevTE74jOKqJ1kYNA1dHr+d74jYD0xv640kxWONAsgLEGwSD6g1/PAxW9unzIwRJ3wFN0xohjQtkE8h9T+eAWNEH0N4LzOApumNMIoKC5Mxe+BJpcTS4CPU49RE0iCV8DO2Jp8DPhJsqkex7TjwxtjM2c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latin typeface="Calibri" charset="0"/>
              <a:ea typeface="Calibri" charset="0"/>
              <a:cs typeface="Calibri" charset="0"/>
            </a:endParaRPr>
          </a:p>
        </p:txBody>
      </p:sp>
      <p:pic>
        <p:nvPicPr>
          <p:cNvPr id="64" name="Picture 6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2712" y="5700948"/>
            <a:ext cx="1008112" cy="756084"/>
          </a:xfrm>
          <a:prstGeom prst="rect">
            <a:avLst/>
          </a:prstGeom>
          <a:ln>
            <a:noFill/>
          </a:ln>
          <a:effectLst>
            <a:outerShdw blurRad="50800" dist="38100" dir="8100000" algn="tr" rotWithShape="0">
              <a:prstClr val="black">
                <a:alpha val="40000"/>
              </a:prstClr>
            </a:outerShdw>
          </a:effectLst>
        </p:spPr>
      </p:pic>
      <p:sp>
        <p:nvSpPr>
          <p:cNvPr id="27" name="Rectangle 26"/>
          <p:cNvSpPr/>
          <p:nvPr/>
        </p:nvSpPr>
        <p:spPr>
          <a:xfrm>
            <a:off x="179512" y="1340768"/>
            <a:ext cx="8784976" cy="3939540"/>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Regular interactions with various Stakeholders including:</a:t>
            </a:r>
          </a:p>
          <a:p>
            <a:pPr marL="742950" lvl="1"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The South African Communications Forum</a:t>
            </a:r>
          </a:p>
          <a:p>
            <a:pPr marL="742950" lvl="1"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The Consumer Goods Council</a:t>
            </a:r>
          </a:p>
          <a:p>
            <a:pPr marL="742950" lvl="1"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Financial </a:t>
            </a:r>
            <a:r>
              <a:rPr lang="en-GB" sz="2000" b="0" dirty="0">
                <a:latin typeface="Calibri" panose="020F0502020204030204" pitchFamily="34" charset="0"/>
                <a:ea typeface="Times New Roman" panose="02020603050405020304" pitchFamily="18" charset="0"/>
              </a:rPr>
              <a:t>Sector Continuity </a:t>
            </a:r>
            <a:r>
              <a:rPr lang="en-GB" sz="2000" b="0" dirty="0" smtClean="0">
                <a:latin typeface="Calibri" panose="020F0502020204030204" pitchFamily="34" charset="0"/>
                <a:ea typeface="Times New Roman" panose="02020603050405020304" pitchFamily="18" charset="0"/>
              </a:rPr>
              <a:t>Forum</a:t>
            </a:r>
            <a:r>
              <a:rPr lang="en-ZA" sz="2000" b="0" dirty="0">
                <a:latin typeface="Calibri" panose="020F0502020204030204" pitchFamily="34" charset="0"/>
                <a:ea typeface="Times New Roman" panose="02020603050405020304" pitchFamily="18" charset="0"/>
              </a:rPr>
              <a:t> </a:t>
            </a:r>
            <a:r>
              <a:rPr lang="en-GB" sz="2000" b="0" dirty="0" smtClean="0">
                <a:latin typeface="Calibri" panose="020F0502020204030204" pitchFamily="34" charset="0"/>
                <a:ea typeface="Times New Roman" panose="02020603050405020304" pitchFamily="18" charset="0"/>
              </a:rPr>
              <a:t>Cyber </a:t>
            </a:r>
            <a:r>
              <a:rPr lang="en-GB" sz="2000" b="0" dirty="0">
                <a:latin typeface="Calibri" panose="020F0502020204030204" pitchFamily="34" charset="0"/>
                <a:ea typeface="Times New Roman" panose="02020603050405020304" pitchFamily="18" charset="0"/>
              </a:rPr>
              <a:t>and Information Security Working </a:t>
            </a:r>
            <a:r>
              <a:rPr lang="en-GB" sz="2000" b="0" dirty="0" smtClean="0">
                <a:latin typeface="Calibri" panose="020F0502020204030204" pitchFamily="34" charset="0"/>
                <a:ea typeface="Times New Roman" panose="02020603050405020304" pitchFamily="18" charset="0"/>
              </a:rPr>
              <a:t>Group (Reserve Bank, STRATE, </a:t>
            </a:r>
            <a:r>
              <a:rPr lang="en-GB" sz="2000" b="0" dirty="0" err="1" smtClean="0">
                <a:latin typeface="Calibri" panose="020F0502020204030204" pitchFamily="34" charset="0"/>
                <a:ea typeface="Times New Roman" panose="02020603050405020304" pitchFamily="18" charset="0"/>
              </a:rPr>
              <a:t>Banserv</a:t>
            </a:r>
            <a:r>
              <a:rPr lang="en-GB" sz="2000" b="0" dirty="0" smtClean="0">
                <a:latin typeface="Calibri" panose="020F0502020204030204" pitchFamily="34" charset="0"/>
                <a:ea typeface="Times New Roman" panose="02020603050405020304" pitchFamily="18" charset="0"/>
              </a:rPr>
              <a:t>, JSE).</a:t>
            </a:r>
          </a:p>
          <a:p>
            <a:pPr marL="742950" lvl="1" indent="-285750" algn="just">
              <a:spcBef>
                <a:spcPts val="600"/>
              </a:spcBef>
              <a:spcAft>
                <a:spcPts val="600"/>
              </a:spcAft>
              <a:buFont typeface="Arial" panose="020B0604020202020204" pitchFamily="34" charset="0"/>
              <a:buChar char="•"/>
            </a:pPr>
            <a:r>
              <a:rPr lang="en-GB" sz="2000" b="0" dirty="0" smtClean="0">
                <a:latin typeface="Calibri" panose="020F0502020204030204" pitchFamily="34" charset="0"/>
                <a:ea typeface="Times New Roman" panose="02020603050405020304" pitchFamily="18" charset="0"/>
              </a:rPr>
              <a:t>National ICT Forum Working Group on Cybersecurity</a:t>
            </a:r>
          </a:p>
          <a:p>
            <a:pPr marL="742950" lvl="1" indent="-285750" algn="just">
              <a:spcBef>
                <a:spcPts val="600"/>
              </a:spcBef>
              <a:spcAft>
                <a:spcPts val="600"/>
              </a:spcAft>
              <a:buFont typeface="Arial" panose="020B0604020202020204" pitchFamily="34" charset="0"/>
              <a:buChar char="•"/>
            </a:pPr>
            <a:r>
              <a:rPr lang="en-ZA" sz="2000" b="0" dirty="0" smtClean="0">
                <a:latin typeface="Calibri" panose="020F0502020204030204" pitchFamily="34" charset="0"/>
                <a:ea typeface="Times New Roman" panose="02020603050405020304" pitchFamily="18" charset="0"/>
              </a:rPr>
              <a:t>Vendors (Microsoft, CISCO, INTEL, Kaspersky)</a:t>
            </a:r>
          </a:p>
          <a:p>
            <a:pPr marL="742950" lvl="1" indent="-285750" algn="just">
              <a:spcBef>
                <a:spcPts val="600"/>
              </a:spcBef>
              <a:spcAft>
                <a:spcPts val="600"/>
              </a:spcAft>
              <a:buFont typeface="Arial" panose="020B0604020202020204" pitchFamily="34" charset="0"/>
              <a:buChar char="•"/>
            </a:pPr>
            <a:r>
              <a:rPr lang="en-ZA" sz="2000" b="0" dirty="0" smtClean="0">
                <a:latin typeface="Calibri" panose="020F0502020204030204" pitchFamily="34" charset="0"/>
                <a:ea typeface="Times New Roman" panose="02020603050405020304" pitchFamily="18" charset="0"/>
              </a:rPr>
              <a:t>Research institutions</a:t>
            </a:r>
          </a:p>
          <a:p>
            <a:pPr marL="742950" lvl="1" indent="-285750" algn="just">
              <a:spcBef>
                <a:spcPts val="600"/>
              </a:spcBef>
              <a:spcAft>
                <a:spcPts val="600"/>
              </a:spcAft>
              <a:buFont typeface="Arial" panose="020B0604020202020204" pitchFamily="34" charset="0"/>
              <a:buChar char="•"/>
            </a:pPr>
            <a:r>
              <a:rPr lang="en-ZA" sz="2000" b="0" dirty="0" smtClean="0">
                <a:latin typeface="Calibri" panose="020F0502020204030204" pitchFamily="34" charset="0"/>
                <a:ea typeface="Times New Roman" panose="02020603050405020304" pitchFamily="18" charset="0"/>
              </a:rPr>
              <a:t>South African Bureau of Standards</a:t>
            </a:r>
            <a:endParaRPr lang="en-ZA" sz="2000" b="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xmlns="" val="871841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113584" y="112105"/>
            <a:ext cx="4914800" cy="831639"/>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buClr>
                <a:srgbClr val="1F497D"/>
              </a:buClr>
            </a:pPr>
            <a:r>
              <a:rPr lang="en-ZA" dirty="0" smtClean="0">
                <a:latin typeface="Calibri" charset="0"/>
                <a:ea typeface="Calibri" charset="0"/>
                <a:cs typeface="Calibri" charset="0"/>
              </a:rPr>
              <a:t>Cybersecurity </a:t>
            </a:r>
            <a:r>
              <a:rPr lang="en-ZA" dirty="0">
                <a:latin typeface="Calibri" charset="0"/>
                <a:ea typeface="Calibri" charset="0"/>
                <a:cs typeface="Calibri" charset="0"/>
              </a:rPr>
              <a:t>Incident Response ‘War Room</a:t>
            </a:r>
            <a:r>
              <a:rPr lang="en-ZA" dirty="0" smtClean="0">
                <a:latin typeface="Calibri" charset="0"/>
                <a:ea typeface="Calibri" charset="0"/>
                <a:cs typeface="Calibri" charset="0"/>
              </a:rPr>
              <a:t>’: Improving coordination</a:t>
            </a:r>
            <a:endParaRPr lang="en-GB"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400" smtClean="0">
                <a:solidFill>
                  <a:prstClr val="white"/>
                </a:solidFill>
                <a:latin typeface="Calibri" charset="0"/>
                <a:ea typeface="Calibri" charset="0"/>
                <a:cs typeface="Calibri" charset="0"/>
              </a:rPr>
              <a:t>Making South Africa a Global Leader in Harnessing ICTs for Socio-economic Development</a:t>
            </a:r>
            <a:endParaRPr lang="en-US" sz="1400">
              <a:solidFill>
                <a:prstClr val="white"/>
              </a:solidFill>
              <a:latin typeface="Calibri" charset="0"/>
              <a:ea typeface="Calibri" charset="0"/>
              <a:cs typeface="Calibri"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600">
                <a:solidFill>
                  <a:prstClr val="black"/>
                </a:solidFill>
                <a:latin typeface="Calibri" charset="0"/>
                <a:ea typeface="Calibri" charset="0"/>
                <a:cs typeface="Calibri" charset="0"/>
              </a:rPr>
              <a:pPr/>
              <a:t>21</a:t>
            </a:fld>
            <a:endParaRPr lang="en-US" sz="1600" dirty="0">
              <a:solidFill>
                <a:prstClr val="black"/>
              </a:solidFill>
              <a:latin typeface="Calibri" charset="0"/>
              <a:ea typeface="Calibri" charset="0"/>
              <a:cs typeface="Calibri"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
          <p:cNvGrpSpPr/>
          <p:nvPr/>
        </p:nvGrpSpPr>
        <p:grpSpPr>
          <a:xfrm>
            <a:off x="395536" y="1474583"/>
            <a:ext cx="7968902" cy="3970641"/>
            <a:chOff x="-454248" y="1266499"/>
            <a:chExt cx="9422546" cy="5835289"/>
          </a:xfrm>
        </p:grpSpPr>
        <p:graphicFrame>
          <p:nvGraphicFramePr>
            <p:cNvPr id="20" name="Diagram 19"/>
            <p:cNvGraphicFramePr/>
            <p:nvPr>
              <p:extLst/>
            </p:nvPr>
          </p:nvGraphicFramePr>
          <p:xfrm>
            <a:off x="-454248" y="1266499"/>
            <a:ext cx="69342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21"/>
            <p:cNvSpPr txBox="1"/>
            <p:nvPr/>
          </p:nvSpPr>
          <p:spPr>
            <a:xfrm>
              <a:off x="2139024" y="1610668"/>
              <a:ext cx="5410199" cy="678467"/>
            </a:xfrm>
            <a:prstGeom prst="rect">
              <a:avLst/>
            </a:prstGeom>
            <a:noFill/>
            <a:ln w="12700">
              <a:solidFill>
                <a:sysClr val="windowText" lastClr="000000"/>
              </a:solidFill>
            </a:ln>
            <a:effectLst>
              <a:outerShdw blurRad="50800" dist="38100" dir="2700000" algn="tl" rotWithShape="0">
                <a:prstClr val="black">
                  <a:alpha val="40000"/>
                </a:prstClr>
              </a:outerShdw>
            </a:effectLst>
          </p:spPr>
          <p:txBody>
            <a:bodyPr wrap="square" rtlCol="0">
              <a:spAutoFit/>
            </a:bodyPr>
            <a:lstStyle/>
            <a:p>
              <a:pPr marL="285750" indent="-285750">
                <a:spcBef>
                  <a:spcPts val="600"/>
                </a:spcBef>
                <a:spcAft>
                  <a:spcPts val="600"/>
                </a:spcAft>
                <a:buFont typeface="Arial" panose="020B0604020202020204" pitchFamily="34" charset="0"/>
                <a:buChar char="•"/>
                <a:tabLst>
                  <a:tab pos="361950" algn="l"/>
                </a:tabLst>
              </a:pPr>
              <a:r>
                <a:rPr lang="en-ZA" sz="1200" b="0" dirty="0">
                  <a:solidFill>
                    <a:prstClr val="black"/>
                  </a:solidFill>
                  <a:latin typeface="Calibri" charset="0"/>
                  <a:ea typeface="Calibri" charset="0"/>
                  <a:cs typeface="Calibri" charset="0"/>
                </a:rPr>
                <a:t>Imperative to be able to engage with all stakeholders when responding to Threats and Incidents at a National level </a:t>
              </a:r>
            </a:p>
          </p:txBody>
        </p:sp>
        <p:sp>
          <p:nvSpPr>
            <p:cNvPr id="23" name="Rectangle 22"/>
            <p:cNvSpPr/>
            <p:nvPr/>
          </p:nvSpPr>
          <p:spPr>
            <a:xfrm>
              <a:off x="3488083" y="2677742"/>
              <a:ext cx="4572000" cy="949854"/>
            </a:xfrm>
            <a:prstGeom prst="rect">
              <a:avLst/>
            </a:prstGeom>
            <a:noFill/>
            <a:ln w="12700">
              <a:solidFill>
                <a:sysClr val="windowText" lastClr="000000"/>
              </a:solidFill>
            </a:ln>
            <a:effectLst>
              <a:outerShdw blurRad="50800" dist="38100" dir="2700000" algn="tl" rotWithShape="0">
                <a:prstClr val="black">
                  <a:alpha val="40000"/>
                </a:prstClr>
              </a:outerShdw>
            </a:effectLst>
          </p:spPr>
          <p:txBody>
            <a:bodyPr wrap="square" rtlCol="0">
              <a:spAutoFit/>
            </a:bodyPr>
            <a:lstStyle/>
            <a:p>
              <a:pPr marL="285750" indent="-285750">
                <a:spcBef>
                  <a:spcPts val="600"/>
                </a:spcBef>
                <a:spcAft>
                  <a:spcPts val="600"/>
                </a:spcAft>
                <a:buFont typeface="Arial" panose="020B0604020202020204" pitchFamily="34" charset="0"/>
                <a:buChar char="•"/>
                <a:tabLst>
                  <a:tab pos="361950" algn="l"/>
                </a:tabLst>
              </a:pPr>
              <a:r>
                <a:rPr lang="en-ZA" sz="1200" b="0" dirty="0">
                  <a:solidFill>
                    <a:prstClr val="black"/>
                  </a:solidFill>
                  <a:latin typeface="Calibri" charset="0"/>
                  <a:ea typeface="Calibri" charset="0"/>
                  <a:cs typeface="Calibri" charset="0"/>
                </a:rPr>
                <a:t>The ‘War Room’ will give the Hub the ability to respond in real-time and to coordinate responses to Cybersecurity threats and incidents</a:t>
              </a:r>
              <a:endParaRPr lang="en-US" sz="1200" b="0" dirty="0">
                <a:solidFill>
                  <a:prstClr val="black"/>
                </a:solidFill>
                <a:latin typeface="Calibri" charset="0"/>
                <a:ea typeface="Calibri" charset="0"/>
                <a:cs typeface="Calibri" charset="0"/>
              </a:endParaRPr>
            </a:p>
          </p:txBody>
        </p:sp>
        <p:sp>
          <p:nvSpPr>
            <p:cNvPr id="24" name="Rectangle 23"/>
            <p:cNvSpPr/>
            <p:nvPr/>
          </p:nvSpPr>
          <p:spPr>
            <a:xfrm>
              <a:off x="4574951" y="3934852"/>
              <a:ext cx="4393347" cy="949854"/>
            </a:xfrm>
            <a:prstGeom prst="rect">
              <a:avLst/>
            </a:prstGeom>
            <a:noFill/>
            <a:ln w="12700">
              <a:solidFill>
                <a:sysClr val="windowText" lastClr="000000"/>
              </a:solidFill>
            </a:ln>
            <a:effectLst>
              <a:outerShdw blurRad="50800" dist="38100" dir="2700000" algn="tl" rotWithShape="0">
                <a:prstClr val="black">
                  <a:alpha val="40000"/>
                </a:prstClr>
              </a:outerShdw>
            </a:effectLst>
          </p:spPr>
          <p:txBody>
            <a:bodyPr wrap="square" rtlCol="0">
              <a:spAutoFit/>
            </a:bodyPr>
            <a:lstStyle/>
            <a:p>
              <a:pPr marL="285750" indent="-285750" fontAlgn="auto">
                <a:spcBef>
                  <a:spcPts val="0"/>
                </a:spcBef>
                <a:spcAft>
                  <a:spcPts val="0"/>
                </a:spcAft>
                <a:buFont typeface="Arial" panose="020B0604020202020204" pitchFamily="34" charset="0"/>
                <a:buChar char="•"/>
                <a:defRPr/>
              </a:pPr>
              <a:r>
                <a:rPr lang="en-ZA" sz="1200" b="0" kern="0" dirty="0">
                  <a:solidFill>
                    <a:prstClr val="black"/>
                  </a:solidFill>
                  <a:latin typeface="Calibri" charset="0"/>
                  <a:ea typeface="Calibri" charset="0"/>
                  <a:cs typeface="Calibri" charset="0"/>
                </a:rPr>
                <a:t>A set of secure collaborative communications tools</a:t>
              </a:r>
            </a:p>
            <a:p>
              <a:pPr marL="285750" indent="-285750" fontAlgn="auto">
                <a:spcBef>
                  <a:spcPts val="0"/>
                </a:spcBef>
                <a:spcAft>
                  <a:spcPts val="0"/>
                </a:spcAft>
                <a:buFont typeface="Arial" panose="020B0604020202020204" pitchFamily="34" charset="0"/>
                <a:buChar char="•"/>
                <a:defRPr/>
              </a:pPr>
              <a:r>
                <a:rPr lang="en-ZA" sz="1200" b="0" kern="0" dirty="0">
                  <a:solidFill>
                    <a:prstClr val="black"/>
                  </a:solidFill>
                  <a:latin typeface="Calibri" charset="0"/>
                  <a:ea typeface="Calibri" charset="0"/>
                  <a:cs typeface="Calibri" charset="0"/>
                </a:rPr>
                <a:t>A Business Intelligence (BI) capability that allows stakeholders to take decisions to resolve threats</a:t>
              </a:r>
            </a:p>
          </p:txBody>
        </p:sp>
        <p:sp>
          <p:nvSpPr>
            <p:cNvPr id="25" name="Rectangle 24"/>
            <p:cNvSpPr/>
            <p:nvPr/>
          </p:nvSpPr>
          <p:spPr>
            <a:xfrm>
              <a:off x="5870352" y="5066387"/>
              <a:ext cx="3097946" cy="2035401"/>
            </a:xfrm>
            <a:prstGeom prst="rect">
              <a:avLst/>
            </a:prstGeom>
            <a:noFill/>
            <a:ln w="12700">
              <a:solidFill>
                <a:sysClr val="windowText" lastClr="000000"/>
              </a:solidFill>
            </a:ln>
            <a:effectLst>
              <a:outerShdw blurRad="50800" dist="38100" dir="2700000" algn="tl" rotWithShape="0">
                <a:prstClr val="black">
                  <a:alpha val="40000"/>
                </a:prstClr>
              </a:outerShdw>
            </a:effectLst>
          </p:spPr>
          <p:txBody>
            <a:bodyPr wrap="square" rtlCol="0">
              <a:spAutoFit/>
            </a:bodyPr>
            <a:lstStyle/>
            <a:p>
              <a:pPr marL="285750" indent="-285750" fontAlgn="auto">
                <a:spcBef>
                  <a:spcPts val="0"/>
                </a:spcBef>
                <a:spcAft>
                  <a:spcPts val="0"/>
                </a:spcAft>
                <a:buFont typeface="Arial" panose="020B0604020202020204" pitchFamily="34" charset="0"/>
                <a:buChar char="•"/>
                <a:defRPr/>
              </a:pPr>
              <a:r>
                <a:rPr lang="en-ZA" sz="1200" b="0" kern="0" dirty="0">
                  <a:solidFill>
                    <a:prstClr val="black"/>
                  </a:solidFill>
                  <a:latin typeface="Calibri" charset="0"/>
                  <a:ea typeface="Calibri" charset="0"/>
                  <a:cs typeface="Calibri" charset="0"/>
                </a:rPr>
                <a:t>‘Proof of </a:t>
              </a:r>
              <a:r>
                <a:rPr lang="en-ZA" sz="1200" b="0" kern="0" dirty="0" smtClean="0">
                  <a:solidFill>
                    <a:prstClr val="black"/>
                  </a:solidFill>
                  <a:latin typeface="Calibri" charset="0"/>
                  <a:ea typeface="Calibri" charset="0"/>
                  <a:cs typeface="Calibri" charset="0"/>
                </a:rPr>
                <a:t>Concept’ </a:t>
              </a:r>
              <a:r>
                <a:rPr lang="en-ZA" sz="1200" b="0" kern="0" dirty="0">
                  <a:solidFill>
                    <a:prstClr val="black"/>
                  </a:solidFill>
                  <a:latin typeface="Calibri" charset="0"/>
                  <a:ea typeface="Calibri" charset="0"/>
                  <a:cs typeface="Calibri" charset="0"/>
                </a:rPr>
                <a:t>are being undertaken by various </a:t>
              </a:r>
              <a:r>
                <a:rPr lang="en-ZA" sz="1200" b="0" kern="0" dirty="0" smtClean="0">
                  <a:solidFill>
                    <a:prstClr val="black"/>
                  </a:solidFill>
                  <a:latin typeface="Calibri" charset="0"/>
                  <a:ea typeface="Calibri" charset="0"/>
                  <a:cs typeface="Calibri" charset="0"/>
                </a:rPr>
                <a:t>vendors</a:t>
              </a:r>
            </a:p>
            <a:p>
              <a:pPr marL="285750" indent="-285750" fontAlgn="auto">
                <a:spcBef>
                  <a:spcPts val="0"/>
                </a:spcBef>
                <a:spcAft>
                  <a:spcPts val="0"/>
                </a:spcAft>
                <a:buFont typeface="Arial" panose="020B0604020202020204" pitchFamily="34" charset="0"/>
                <a:buChar char="•"/>
                <a:defRPr/>
              </a:pPr>
              <a:r>
                <a:rPr lang="en-ZA" sz="1200" b="0" kern="0" dirty="0" smtClean="0">
                  <a:solidFill>
                    <a:prstClr val="black"/>
                  </a:solidFill>
                  <a:latin typeface="Calibri" charset="0"/>
                  <a:ea typeface="Calibri" charset="0"/>
                  <a:cs typeface="Calibri" charset="0"/>
                </a:rPr>
                <a:t>The </a:t>
              </a:r>
              <a:r>
                <a:rPr lang="en-ZA" sz="1200" b="0" kern="0" dirty="0">
                  <a:solidFill>
                    <a:prstClr val="black"/>
                  </a:solidFill>
                  <a:latin typeface="Calibri" charset="0"/>
                  <a:ea typeface="Calibri" charset="0"/>
                  <a:cs typeface="Calibri" charset="0"/>
                </a:rPr>
                <a:t>processes and workflow that support the ‘War Room’ are being developed in conjunction with Law Enforcement Agencies and other constituents</a:t>
              </a:r>
            </a:p>
          </p:txBody>
        </p:sp>
      </p:grpSp>
      <p:sp>
        <p:nvSpPr>
          <p:cNvPr id="14" name="Rectangle 13"/>
          <p:cNvSpPr/>
          <p:nvPr/>
        </p:nvSpPr>
        <p:spPr>
          <a:xfrm>
            <a:off x="179512" y="5877272"/>
            <a:ext cx="8568952"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ZA" sz="2000" b="0" dirty="0" smtClean="0">
                <a:solidFill>
                  <a:prstClr val="black"/>
                </a:solidFill>
                <a:latin typeface="Calibri" panose="020F0502020204030204" pitchFamily="34" charset="0"/>
              </a:rPr>
              <a:t>Use of Skype for Business and open-source collaborative tools</a:t>
            </a:r>
          </a:p>
          <a:p>
            <a:pPr marL="342900" indent="-342900">
              <a:buFont typeface="Arial" panose="020B0604020202020204" pitchFamily="34" charset="0"/>
              <a:buChar char="•"/>
            </a:pPr>
            <a:r>
              <a:rPr lang="en-ZA" sz="2000" b="0" dirty="0" smtClean="0">
                <a:solidFill>
                  <a:prstClr val="black"/>
                </a:solidFill>
                <a:latin typeface="Calibri" panose="020F0502020204030204" pitchFamily="34" charset="0"/>
              </a:rPr>
              <a:t>Request for the appointment of service providers is being finalised</a:t>
            </a:r>
            <a:endParaRPr lang="en-ZA" b="0" dirty="0">
              <a:solidFill>
                <a:prstClr val="black"/>
              </a:solidFill>
              <a:latin typeface="Calibri" panose="020F0502020204030204" pitchFamily="34" charset="0"/>
            </a:endParaRPr>
          </a:p>
        </p:txBody>
      </p:sp>
    </p:spTree>
    <p:extLst>
      <p:ext uri="{BB962C8B-B14F-4D97-AF65-F5344CB8AC3E}">
        <p14:creationId xmlns:p14="http://schemas.microsoft.com/office/powerpoint/2010/main" xmlns="" val="1963834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41576" y="166521"/>
            <a:ext cx="4986808" cy="831639"/>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spcBef>
                <a:spcPts val="600"/>
              </a:spcBef>
              <a:spcAft>
                <a:spcPts val="600"/>
              </a:spcAft>
              <a:tabLst>
                <a:tab pos="361950" algn="l"/>
              </a:tabLst>
            </a:pPr>
            <a:r>
              <a:rPr lang="en-ZA" dirty="0" smtClean="0">
                <a:latin typeface="Calibri" charset="0"/>
                <a:ea typeface="Calibri" charset="0"/>
                <a:cs typeface="Calibri" charset="0"/>
              </a:rPr>
              <a:t>Investigate </a:t>
            </a:r>
            <a:r>
              <a:rPr lang="en-ZA" dirty="0">
                <a:latin typeface="Calibri" charset="0"/>
                <a:ea typeface="Calibri" charset="0"/>
                <a:cs typeface="Calibri" charset="0"/>
              </a:rPr>
              <a:t>the development of ‘home-grown’ Cybersecurity tools</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22</a:t>
            </a:fld>
            <a:endParaRPr lang="en-US" sz="1400" dirty="0">
              <a:solidFill>
                <a:schemeClr val="tx1"/>
              </a:solidFill>
              <a:latin typeface="Calibri" charset="0"/>
              <a:ea typeface="Calibri" charset="0"/>
              <a:cs typeface="Calibri"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1"/>
          <p:cNvSpPr/>
          <p:nvPr/>
        </p:nvSpPr>
        <p:spPr>
          <a:xfrm>
            <a:off x="35496" y="1271076"/>
            <a:ext cx="9001000" cy="50475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a:spcBef>
                <a:spcPts val="300"/>
              </a:spcBef>
              <a:spcAft>
                <a:spcPts val="300"/>
              </a:spcAft>
            </a:pPr>
            <a:r>
              <a:rPr lang="en-US" sz="1600" b="0" dirty="0" smtClean="0">
                <a:latin typeface="Calibri" panose="020F0502020204030204" pitchFamily="34" charset="0"/>
                <a:cs typeface="Arial" panose="020B0604020202020204" pitchFamily="34" charset="0"/>
              </a:rPr>
              <a:t>Initiated a research project to get a baseline understanding of the Cybersecurity sector in South Africa. </a:t>
            </a:r>
            <a:endParaRPr lang="en-US" sz="1600" dirty="0">
              <a:latin typeface="Calibri" panose="020F0502020204030204" pitchFamily="34" charset="0"/>
              <a:cs typeface="Arial" panose="020B0604020202020204" pitchFamily="34" charset="0"/>
            </a:endParaRPr>
          </a:p>
          <a:p>
            <a:pPr>
              <a:spcBef>
                <a:spcPts val="300"/>
              </a:spcBef>
              <a:spcAft>
                <a:spcPts val="300"/>
              </a:spcAft>
            </a:pPr>
            <a:r>
              <a:rPr lang="en-US" sz="1600" dirty="0" smtClean="0">
                <a:latin typeface="Calibri" panose="020F0502020204030204" pitchFamily="34" charset="0"/>
                <a:cs typeface="Arial" panose="020B0604020202020204" pitchFamily="34" charset="0"/>
              </a:rPr>
              <a:t>Problem </a:t>
            </a:r>
            <a:r>
              <a:rPr lang="en-US" sz="1600" dirty="0">
                <a:latin typeface="Calibri" panose="020F0502020204030204" pitchFamily="34" charset="0"/>
                <a:cs typeface="Arial" panose="020B0604020202020204" pitchFamily="34" charset="0"/>
              </a:rPr>
              <a:t>Statement:</a:t>
            </a:r>
            <a:endParaRPr lang="en-ZA" sz="1600" dirty="0">
              <a:latin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1600" b="0" dirty="0">
                <a:latin typeface="Calibri" panose="020F0502020204030204" pitchFamily="34" charset="0"/>
                <a:cs typeface="Arial" panose="020B0604020202020204" pitchFamily="34" charset="0"/>
              </a:rPr>
              <a:t>Investigate the cyber security landscape within South Africa for the private and public sector and determine the cyber related software applications, tools and other capabilities that are being developed and available respectively.  </a:t>
            </a:r>
            <a:endParaRPr lang="en-ZA" sz="1600" b="0" dirty="0">
              <a:latin typeface="Calibri" panose="020F0502020204030204" pitchFamily="34" charset="0"/>
              <a:cs typeface="Arial" panose="020B0604020202020204" pitchFamily="34" charset="0"/>
            </a:endParaRPr>
          </a:p>
          <a:p>
            <a:pPr>
              <a:spcBef>
                <a:spcPts val="300"/>
              </a:spcBef>
              <a:spcAft>
                <a:spcPts val="300"/>
              </a:spcAft>
            </a:pPr>
            <a:r>
              <a:rPr lang="en-US" sz="1600" dirty="0">
                <a:latin typeface="Calibri" panose="020F0502020204030204" pitchFamily="34" charset="0"/>
                <a:cs typeface="Arial" panose="020B0604020202020204" pitchFamily="34" charset="0"/>
              </a:rPr>
              <a:t>Rationale for the Study:</a:t>
            </a:r>
            <a:endParaRPr lang="en-ZA" sz="1600" dirty="0">
              <a:latin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1600" b="0" dirty="0">
                <a:latin typeface="Calibri" panose="020F0502020204030204" pitchFamily="34" charset="0"/>
                <a:cs typeface="Arial" panose="020B0604020202020204" pitchFamily="34" charset="0"/>
              </a:rPr>
              <a:t>Cybersecurity is a national imperative for countries, and is largely reliant on the use of software tools in order to identify and resolve cybersecurity incidents and threats. </a:t>
            </a:r>
            <a:endParaRPr lang="en-US" sz="1600" b="0" dirty="0" smtClean="0">
              <a:latin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1600" b="0" dirty="0" smtClean="0">
                <a:latin typeface="Calibri" panose="020F0502020204030204" pitchFamily="34" charset="0"/>
                <a:cs typeface="Arial" panose="020B0604020202020204" pitchFamily="34" charset="0"/>
              </a:rPr>
              <a:t>The </a:t>
            </a:r>
            <a:r>
              <a:rPr lang="en-US" sz="1600" b="0" dirty="0">
                <a:latin typeface="Calibri" panose="020F0502020204030204" pitchFamily="34" charset="0"/>
                <a:cs typeface="Arial" panose="020B0604020202020204" pitchFamily="34" charset="0"/>
              </a:rPr>
              <a:t>need for locally developed tools have become an imperative for many </a:t>
            </a:r>
            <a:r>
              <a:rPr lang="en-US" sz="1600" b="0" dirty="0" smtClean="0">
                <a:latin typeface="Calibri" panose="020F0502020204030204" pitchFamily="34" charset="0"/>
                <a:cs typeface="Arial" panose="020B0604020202020204" pitchFamily="34" charset="0"/>
              </a:rPr>
              <a:t>countries</a:t>
            </a:r>
          </a:p>
          <a:p>
            <a:pPr marL="285750" indent="-285750">
              <a:spcBef>
                <a:spcPts val="300"/>
              </a:spcBef>
              <a:spcAft>
                <a:spcPts val="300"/>
              </a:spcAft>
              <a:buFont typeface="Arial" panose="020B0604020202020204" pitchFamily="34" charset="0"/>
              <a:buChar char="•"/>
            </a:pPr>
            <a:r>
              <a:rPr lang="en-US" sz="1600" b="0" dirty="0" smtClean="0">
                <a:latin typeface="Calibri" panose="020F0502020204030204" pitchFamily="34" charset="0"/>
                <a:cs typeface="Arial" panose="020B0604020202020204" pitchFamily="34" charset="0"/>
              </a:rPr>
              <a:t>In </a:t>
            </a:r>
            <a:r>
              <a:rPr lang="en-US" sz="1600" b="0" dirty="0">
                <a:latin typeface="Calibri" panose="020F0502020204030204" pitchFamily="34" charset="0"/>
                <a:cs typeface="Arial" panose="020B0604020202020204" pitchFamily="34" charset="0"/>
              </a:rPr>
              <a:t>South Africa there is an urgent need for the establishment of sector CSIRTS / SOCs and for the promotion of public-private partnerships in order to counter cybersecurity breaches and incidents. </a:t>
            </a:r>
            <a:endParaRPr lang="en-US" sz="1600" b="0" dirty="0" smtClean="0">
              <a:latin typeface="Calibri" panose="020F0502020204030204" pitchFamily="34" charset="0"/>
              <a:cs typeface="Arial" panose="020B0604020202020204" pitchFamily="34" charset="0"/>
            </a:endParaRPr>
          </a:p>
          <a:p>
            <a:pPr marL="285750" indent="-285750">
              <a:spcBef>
                <a:spcPts val="300"/>
              </a:spcBef>
              <a:spcAft>
                <a:spcPts val="300"/>
              </a:spcAft>
              <a:buFont typeface="Arial" panose="020B0604020202020204" pitchFamily="34" charset="0"/>
              <a:buChar char="•"/>
            </a:pPr>
            <a:r>
              <a:rPr lang="en-US" sz="1600" b="0" dirty="0" smtClean="0">
                <a:latin typeface="Calibri" panose="020F0502020204030204" pitchFamily="34" charset="0"/>
                <a:cs typeface="Arial" panose="020B0604020202020204" pitchFamily="34" charset="0"/>
              </a:rPr>
              <a:t>South </a:t>
            </a:r>
            <a:r>
              <a:rPr lang="en-US" sz="1600" b="0" dirty="0">
                <a:latin typeface="Calibri" panose="020F0502020204030204" pitchFamily="34" charset="0"/>
                <a:cs typeface="Arial" panose="020B0604020202020204" pitchFamily="34" charset="0"/>
              </a:rPr>
              <a:t>Africa also has an associated strategic objective of encouraging the local software development sector.</a:t>
            </a:r>
            <a:endParaRPr lang="en-ZA" sz="1600" b="0" dirty="0">
              <a:latin typeface="Calibri" panose="020F0502020204030204" pitchFamily="34" charset="0"/>
              <a:cs typeface="Arial" panose="020B0604020202020204" pitchFamily="34" charset="0"/>
            </a:endParaRPr>
          </a:p>
          <a:p>
            <a:pPr marL="171450" indent="-171450">
              <a:spcBef>
                <a:spcPts val="300"/>
              </a:spcBef>
              <a:spcAft>
                <a:spcPts val="300"/>
              </a:spcAft>
              <a:buFont typeface="Arial" panose="020B0604020202020204" pitchFamily="34" charset="0"/>
              <a:buChar char="•"/>
            </a:pPr>
            <a:r>
              <a:rPr lang="en-US" sz="1600" dirty="0">
                <a:latin typeface="Calibri" panose="020F0502020204030204" pitchFamily="34" charset="0"/>
                <a:cs typeface="Arial" panose="020B0604020202020204" pitchFamily="34" charset="0"/>
              </a:rPr>
              <a:t>Expected </a:t>
            </a:r>
            <a:r>
              <a:rPr lang="en-US" sz="1600" dirty="0" smtClean="0">
                <a:latin typeface="Calibri" panose="020F0502020204030204" pitchFamily="34" charset="0"/>
                <a:cs typeface="Arial" panose="020B0604020202020204" pitchFamily="34" charset="0"/>
              </a:rPr>
              <a:t>Outputs (November 2017):</a:t>
            </a:r>
            <a:endParaRPr lang="en-ZA" sz="1600" dirty="0">
              <a:latin typeface="Calibri" panose="020F0502020204030204" pitchFamily="34" charset="0"/>
              <a:cs typeface="Arial" panose="020B0604020202020204" pitchFamily="34" charset="0"/>
            </a:endParaRPr>
          </a:p>
          <a:p>
            <a:pPr marL="285750" lvl="0" indent="-285750">
              <a:spcBef>
                <a:spcPts val="300"/>
              </a:spcBef>
              <a:spcAft>
                <a:spcPts val="300"/>
              </a:spcAft>
              <a:buFont typeface="Arial" panose="020B0604020202020204" pitchFamily="34" charset="0"/>
              <a:buChar char="•"/>
            </a:pPr>
            <a:r>
              <a:rPr lang="en-US" sz="1600" b="0" dirty="0" smtClean="0">
                <a:latin typeface="Calibri" panose="020F0502020204030204" pitchFamily="34" charset="0"/>
                <a:cs typeface="Arial" panose="020B0604020202020204" pitchFamily="34" charset="0"/>
              </a:rPr>
              <a:t>Overview of the Cyber </a:t>
            </a:r>
            <a:r>
              <a:rPr lang="en-US" sz="1600" b="0" dirty="0">
                <a:latin typeface="Calibri" panose="020F0502020204030204" pitchFamily="34" charset="0"/>
                <a:cs typeface="Arial" panose="020B0604020202020204" pitchFamily="34" charset="0"/>
              </a:rPr>
              <a:t>security landscape of South Africa and expected growth trajectory</a:t>
            </a:r>
            <a:endParaRPr lang="en-ZA" sz="1600" b="0" dirty="0">
              <a:latin typeface="Calibri" panose="020F0502020204030204" pitchFamily="34" charset="0"/>
              <a:cs typeface="Arial" panose="020B0604020202020204" pitchFamily="34" charset="0"/>
            </a:endParaRPr>
          </a:p>
          <a:p>
            <a:pPr marL="285750" lvl="0" indent="-285750">
              <a:spcBef>
                <a:spcPts val="300"/>
              </a:spcBef>
              <a:spcAft>
                <a:spcPts val="300"/>
              </a:spcAft>
              <a:buFont typeface="Arial" panose="020B0604020202020204" pitchFamily="34" charset="0"/>
              <a:buChar char="•"/>
            </a:pPr>
            <a:r>
              <a:rPr lang="en-US" sz="1600" b="0" dirty="0">
                <a:latin typeface="Calibri" panose="020F0502020204030204" pitchFamily="34" charset="0"/>
                <a:cs typeface="Arial" panose="020B0604020202020204" pitchFamily="34" charset="0"/>
              </a:rPr>
              <a:t>A report which identifies the various in-house developed or developing cyber security related software applications and tools within the private and public sector in South Africa.</a:t>
            </a:r>
            <a:endParaRPr lang="en-ZA" sz="1600" b="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81626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roved-logo.jpg"/>
          <p:cNvPicPr>
            <a:picLocks noChangeAspect="1"/>
          </p:cNvPicPr>
          <p:nvPr/>
        </p:nvPicPr>
        <p:blipFill>
          <a:blip r:embed="rId3" cstate="print"/>
          <a:stretch>
            <a:fillRect/>
          </a:stretch>
        </p:blipFill>
        <p:spPr>
          <a:xfrm>
            <a:off x="5904656"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prstClr val="white"/>
                </a:solidFill>
                <a:latin typeface="Arial" charset="0"/>
                <a:cs typeface="Arial" charset="0"/>
              </a:rPr>
              <a:t>Making South Africa a Global Leader in Harnessing ICTs for Socio-economic Development</a:t>
            </a:r>
            <a:endParaRPr lang="en-US" sz="1200">
              <a:solidFill>
                <a:prstClr val="white"/>
              </a:solidFill>
              <a:latin typeface="Arial" charset="0"/>
              <a:cs typeface="Arial"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prstClr val="black"/>
                </a:solidFill>
                <a:latin typeface="Arial" charset="0"/>
              </a:rPr>
              <a:pPr/>
              <a:t>23</a:t>
            </a:fld>
            <a:endParaRPr lang="en-US" sz="1400" dirty="0">
              <a:solidFill>
                <a:prstClr val="black"/>
              </a:solidFill>
              <a:latin typeface="Arial"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692696"/>
            <a:ext cx="3726668" cy="4009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xmlns="" val="2321618675"/>
              </p:ext>
            </p:extLst>
          </p:nvPr>
        </p:nvGraphicFramePr>
        <p:xfrm>
          <a:off x="3779912" y="1175340"/>
          <a:ext cx="4896544" cy="3271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4499992" y="2454374"/>
            <a:ext cx="652743" cy="646331"/>
          </a:xfrm>
          <a:prstGeom prst="rect">
            <a:avLst/>
          </a:prstGeom>
          <a:noFill/>
        </p:spPr>
        <p:txBody>
          <a:bodyPr wrap="none" rtlCol="0">
            <a:spAutoFit/>
          </a:bodyPr>
          <a:lstStyle/>
          <a:p>
            <a:r>
              <a:rPr lang="en-ZA" sz="3600" b="0" dirty="0" smtClean="0">
                <a:solidFill>
                  <a:prstClr val="black"/>
                </a:solidFill>
                <a:latin typeface="Calibri" charset="0"/>
                <a:ea typeface="Calibri" charset="0"/>
                <a:cs typeface="Calibri" charset="0"/>
              </a:rPr>
              <a:t>04</a:t>
            </a:r>
            <a:endParaRPr lang="en-GB" sz="3600" b="0" dirty="0">
              <a:solidFill>
                <a:prstClr val="black"/>
              </a:solidFill>
              <a:latin typeface="Calibri" charset="0"/>
              <a:ea typeface="Calibri" charset="0"/>
              <a:cs typeface="Calibri" charset="0"/>
            </a:endParaRPr>
          </a:p>
        </p:txBody>
      </p:sp>
      <p:sp>
        <p:nvSpPr>
          <p:cNvPr id="15" name="Freeform 14"/>
          <p:cNvSpPr/>
          <p:nvPr/>
        </p:nvSpPr>
        <p:spPr>
          <a:xfrm>
            <a:off x="36705" y="4841214"/>
            <a:ext cx="8926574" cy="478458"/>
          </a:xfrm>
          <a:custGeom>
            <a:avLst/>
            <a:gdLst>
              <a:gd name="connsiteX0" fmla="*/ 0 w 6096000"/>
              <a:gd name="connsiteY0" fmla="*/ 0 h 417375"/>
              <a:gd name="connsiteX1" fmla="*/ 6096000 w 6096000"/>
              <a:gd name="connsiteY1" fmla="*/ 0 h 417375"/>
              <a:gd name="connsiteX2" fmla="*/ 6096000 w 6096000"/>
              <a:gd name="connsiteY2" fmla="*/ 417375 h 417375"/>
              <a:gd name="connsiteX3" fmla="*/ 0 w 6096000"/>
              <a:gd name="connsiteY3" fmla="*/ 417375 h 417375"/>
              <a:gd name="connsiteX4" fmla="*/ 0 w 6096000"/>
              <a:gd name="connsiteY4" fmla="*/ 0 h 41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17375">
                <a:moveTo>
                  <a:pt x="0" y="0"/>
                </a:moveTo>
                <a:lnTo>
                  <a:pt x="6096000" y="0"/>
                </a:lnTo>
                <a:lnTo>
                  <a:pt x="6096000" y="417375"/>
                </a:lnTo>
                <a:lnTo>
                  <a:pt x="0" y="417375"/>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208280" rIns="473117" bIns="71120" numCol="1" spcCol="1270" anchor="t" anchorCtr="0">
            <a:noAutofit/>
          </a:bodyPr>
          <a:lstStyle/>
          <a:p>
            <a:pPr marL="179388" lvl="1" indent="-179388" algn="l" defTabSz="444500" rtl="0">
              <a:lnSpc>
                <a:spcPct val="90000"/>
              </a:lnSpc>
              <a:spcBef>
                <a:spcPct val="0"/>
              </a:spcBef>
              <a:spcAft>
                <a:spcPct val="15000"/>
              </a:spcAft>
              <a:buChar char="••"/>
            </a:pPr>
            <a:r>
              <a:rPr lang="en-US" sz="1600" b="0" kern="1200" dirty="0" smtClean="0">
                <a:latin typeface="Calibri" charset="0"/>
                <a:ea typeface="Calibri" charset="0"/>
                <a:cs typeface="Calibri" charset="0"/>
              </a:rPr>
              <a:t>Disseminate relevant information to sector CSIRTs, vendors, technology experts.</a:t>
            </a:r>
            <a:endParaRPr lang="en-GB" sz="1600" b="0" kern="1200" dirty="0">
              <a:latin typeface="Calibri" charset="0"/>
              <a:ea typeface="Calibri" charset="0"/>
              <a:cs typeface="Calibri" charset="0"/>
            </a:endParaRPr>
          </a:p>
        </p:txBody>
      </p:sp>
      <p:sp>
        <p:nvSpPr>
          <p:cNvPr id="16" name="Freeform 15"/>
          <p:cNvSpPr/>
          <p:nvPr/>
        </p:nvSpPr>
        <p:spPr>
          <a:xfrm>
            <a:off x="483034" y="4672013"/>
            <a:ext cx="6248602" cy="338403"/>
          </a:xfrm>
          <a:custGeom>
            <a:avLst/>
            <a:gdLst>
              <a:gd name="connsiteX0" fmla="*/ 0 w 4267200"/>
              <a:gd name="connsiteY0" fmla="*/ 49201 h 295200"/>
              <a:gd name="connsiteX1" fmla="*/ 49201 w 4267200"/>
              <a:gd name="connsiteY1" fmla="*/ 0 h 295200"/>
              <a:gd name="connsiteX2" fmla="*/ 4217999 w 4267200"/>
              <a:gd name="connsiteY2" fmla="*/ 0 h 295200"/>
              <a:gd name="connsiteX3" fmla="*/ 4267200 w 4267200"/>
              <a:gd name="connsiteY3" fmla="*/ 49201 h 295200"/>
              <a:gd name="connsiteX4" fmla="*/ 4267200 w 4267200"/>
              <a:gd name="connsiteY4" fmla="*/ 245999 h 295200"/>
              <a:gd name="connsiteX5" fmla="*/ 4217999 w 4267200"/>
              <a:gd name="connsiteY5" fmla="*/ 295200 h 295200"/>
              <a:gd name="connsiteX6" fmla="*/ 49201 w 4267200"/>
              <a:gd name="connsiteY6" fmla="*/ 295200 h 295200"/>
              <a:gd name="connsiteX7" fmla="*/ 0 w 4267200"/>
              <a:gd name="connsiteY7" fmla="*/ 245999 h 295200"/>
              <a:gd name="connsiteX8" fmla="*/ 0 w 426720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95200">
                <a:moveTo>
                  <a:pt x="0" y="49201"/>
                </a:moveTo>
                <a:cubicBezTo>
                  <a:pt x="0" y="22028"/>
                  <a:pt x="22028" y="0"/>
                  <a:pt x="49201" y="0"/>
                </a:cubicBezTo>
                <a:lnTo>
                  <a:pt x="4217999" y="0"/>
                </a:lnTo>
                <a:cubicBezTo>
                  <a:pt x="4245172" y="0"/>
                  <a:pt x="4267200" y="22028"/>
                  <a:pt x="4267200" y="49201"/>
                </a:cubicBezTo>
                <a:lnTo>
                  <a:pt x="4267200" y="245999"/>
                </a:lnTo>
                <a:cubicBezTo>
                  <a:pt x="4267200" y="273172"/>
                  <a:pt x="4245172" y="295200"/>
                  <a:pt x="4217999" y="295200"/>
                </a:cubicBezTo>
                <a:lnTo>
                  <a:pt x="49201" y="295200"/>
                </a:lnTo>
                <a:cubicBezTo>
                  <a:pt x="22028" y="295200"/>
                  <a:pt x="0" y="273172"/>
                  <a:pt x="0" y="245999"/>
                </a:cubicBezTo>
                <a:lnTo>
                  <a:pt x="0" y="4920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75700" tIns="14410" rIns="175700" bIns="14410" numCol="1" spcCol="1270" anchor="ctr" anchorCtr="0">
            <a:noAutofit/>
          </a:bodyPr>
          <a:lstStyle/>
          <a:p>
            <a:pPr lvl="0" algn="l" defTabSz="444500" rtl="0">
              <a:lnSpc>
                <a:spcPct val="90000"/>
              </a:lnSpc>
              <a:spcBef>
                <a:spcPct val="0"/>
              </a:spcBef>
              <a:spcAft>
                <a:spcPct val="35000"/>
              </a:spcAft>
            </a:pPr>
            <a:r>
              <a:rPr lang="en-ZA" sz="1600" b="0" kern="1200" dirty="0" smtClean="0">
                <a:latin typeface="Calibri" charset="0"/>
                <a:ea typeface="Calibri" charset="0"/>
                <a:cs typeface="Calibri" charset="0"/>
              </a:rPr>
              <a:t>Disseminate Information</a:t>
            </a:r>
            <a:endParaRPr lang="en-GB" sz="1600" b="0" kern="1200" dirty="0">
              <a:latin typeface="Calibri" charset="0"/>
              <a:ea typeface="Calibri" charset="0"/>
              <a:cs typeface="Calibri" charset="0"/>
            </a:endParaRPr>
          </a:p>
        </p:txBody>
      </p:sp>
    </p:spTree>
    <p:extLst>
      <p:ext uri="{BB962C8B-B14F-4D97-AF65-F5344CB8AC3E}">
        <p14:creationId xmlns:p14="http://schemas.microsoft.com/office/powerpoint/2010/main" xmlns="" val="593423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59832" y="188640"/>
            <a:ext cx="4968552" cy="462307"/>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ZA" dirty="0" smtClean="0">
                <a:latin typeface="Calibri" charset="0"/>
                <a:ea typeface="Calibri" charset="0"/>
                <a:cs typeface="Calibri" charset="0"/>
              </a:rPr>
              <a:t>Communicating with Sector-CSIRTs</a:t>
            </a:r>
            <a:endParaRPr lang="en-GB"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24</a:t>
            </a:fld>
            <a:endParaRPr lang="en-US" sz="1400" dirty="0">
              <a:solidFill>
                <a:schemeClr val="tx1"/>
              </a:solidFill>
              <a:latin typeface="Arial" charset="0"/>
            </a:endParaRPr>
          </a:p>
        </p:txBody>
      </p:sp>
      <p:sp>
        <p:nvSpPr>
          <p:cNvPr id="29" name="Rectangle 28"/>
          <p:cNvSpPr/>
          <p:nvPr/>
        </p:nvSpPr>
        <p:spPr>
          <a:xfrm>
            <a:off x="251520" y="1340768"/>
            <a:ext cx="8496944" cy="1077218"/>
          </a:xfrm>
          <a:prstGeom prst="rect">
            <a:avLst/>
          </a:prstGeom>
        </p:spPr>
        <p:txBody>
          <a:bodyPr wrap="square">
            <a:spAutoFit/>
          </a:bodyPr>
          <a:lstStyle/>
          <a:p>
            <a:pPr algn="just">
              <a:spcBef>
                <a:spcPts val="600"/>
              </a:spcBef>
              <a:spcAft>
                <a:spcPts val="600"/>
              </a:spcAft>
            </a:pPr>
            <a:r>
              <a:rPr lang="en-ZA" b="0" dirty="0" smtClean="0">
                <a:latin typeface="Calibri" panose="020F0502020204030204" pitchFamily="34" charset="0"/>
              </a:rPr>
              <a:t>Communicate with our Stakeholders and Sector-based CSIRTs via the Cybersecurity Hub website using secure logins.</a:t>
            </a:r>
          </a:p>
          <a:p>
            <a:pPr algn="just">
              <a:spcBef>
                <a:spcPts val="600"/>
              </a:spcBef>
              <a:spcAft>
                <a:spcPts val="600"/>
              </a:spcAft>
            </a:pPr>
            <a:r>
              <a:rPr lang="en-ZA" b="0" dirty="0" smtClean="0">
                <a:latin typeface="Calibri" panose="020F0502020204030204" pitchFamily="34" charset="0"/>
              </a:rPr>
              <a:t>Provide relevant documentation and security directives via the Website</a:t>
            </a:r>
          </a:p>
        </p:txBody>
      </p:sp>
      <p:pic>
        <p:nvPicPr>
          <p:cNvPr id="4" name="Picture 3"/>
          <p:cNvPicPr>
            <a:picLocks noChangeAspect="1"/>
          </p:cNvPicPr>
          <p:nvPr/>
        </p:nvPicPr>
        <p:blipFill>
          <a:blip r:embed="rId5" cstate="print"/>
          <a:stretch>
            <a:fillRect/>
          </a:stretch>
        </p:blipFill>
        <p:spPr>
          <a:xfrm>
            <a:off x="400822" y="3034916"/>
            <a:ext cx="7987602" cy="3107804"/>
          </a:xfrm>
          <a:prstGeom prst="rect">
            <a:avLst/>
          </a:prstGeom>
        </p:spPr>
      </p:pic>
    </p:spTree>
    <p:extLst>
      <p:ext uri="{BB962C8B-B14F-4D97-AF65-F5344CB8AC3E}">
        <p14:creationId xmlns:p14="http://schemas.microsoft.com/office/powerpoint/2010/main" xmlns="" val="1800450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59832" y="188640"/>
            <a:ext cx="4968552"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a:t>Global Ransomware attacks &amp; Security Directives</a:t>
            </a:r>
            <a:endParaRPr lang="en-GB"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25</a:t>
            </a:fld>
            <a:endParaRPr lang="en-US" sz="1400" dirty="0">
              <a:solidFill>
                <a:schemeClr val="tx1"/>
              </a:solidFill>
              <a:latin typeface="Arial" charset="0"/>
            </a:endParaRPr>
          </a:p>
        </p:txBody>
      </p:sp>
      <p:pic>
        <p:nvPicPr>
          <p:cNvPr id="2" name="Picture 1"/>
          <p:cNvPicPr>
            <a:picLocks noChangeAspect="1"/>
          </p:cNvPicPr>
          <p:nvPr/>
        </p:nvPicPr>
        <p:blipFill>
          <a:blip r:embed="rId5" cstate="print"/>
          <a:stretch>
            <a:fillRect/>
          </a:stretch>
        </p:blipFill>
        <p:spPr>
          <a:xfrm>
            <a:off x="323528" y="1266860"/>
            <a:ext cx="8195137" cy="5206855"/>
          </a:xfrm>
          <a:prstGeom prst="rect">
            <a:avLst/>
          </a:prstGeom>
        </p:spPr>
      </p:pic>
    </p:spTree>
    <p:extLst>
      <p:ext uri="{BB962C8B-B14F-4D97-AF65-F5344CB8AC3E}">
        <p14:creationId xmlns:p14="http://schemas.microsoft.com/office/powerpoint/2010/main" xmlns="" val="4187713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59832" y="188640"/>
            <a:ext cx="4968552" cy="831639"/>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ZA" dirty="0" smtClean="0">
                <a:latin typeface="Calibri" charset="0"/>
                <a:ea typeface="Calibri" charset="0"/>
                <a:cs typeface="Calibri" charset="0"/>
              </a:rPr>
              <a:t>Global Ransomware attacks &amp; Security Directives</a:t>
            </a:r>
            <a:endParaRPr lang="en-GB"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26</a:t>
            </a:fld>
            <a:endParaRPr lang="en-US" sz="1400" dirty="0">
              <a:solidFill>
                <a:schemeClr val="tx1"/>
              </a:solidFill>
              <a:latin typeface="Arial" charset="0"/>
            </a:endParaRPr>
          </a:p>
        </p:txBody>
      </p:sp>
      <p:grpSp>
        <p:nvGrpSpPr>
          <p:cNvPr id="2" name="Group 1"/>
          <p:cNvGrpSpPr/>
          <p:nvPr/>
        </p:nvGrpSpPr>
        <p:grpSpPr>
          <a:xfrm>
            <a:off x="4211960" y="1417551"/>
            <a:ext cx="4775945" cy="2650628"/>
            <a:chOff x="4260551" y="3933056"/>
            <a:chExt cx="4775945" cy="2650628"/>
          </a:xfrm>
        </p:grpSpPr>
        <p:sp>
          <p:nvSpPr>
            <p:cNvPr id="14" name="Bent-Up Arrow 13"/>
            <p:cNvSpPr/>
            <p:nvPr/>
          </p:nvSpPr>
          <p:spPr>
            <a:xfrm rot="5400000">
              <a:off x="4554576" y="5163273"/>
              <a:ext cx="1109783" cy="1263449"/>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grpSp>
          <p:nvGrpSpPr>
            <p:cNvPr id="15" name="Group 14"/>
            <p:cNvGrpSpPr/>
            <p:nvPr/>
          </p:nvGrpSpPr>
          <p:grpSpPr>
            <a:xfrm>
              <a:off x="4260551" y="3933056"/>
              <a:ext cx="1688157" cy="1181655"/>
              <a:chOff x="1936" y="28293"/>
              <a:chExt cx="1868222" cy="1307695"/>
            </a:xfrm>
          </p:grpSpPr>
          <p:sp>
            <p:nvSpPr>
              <p:cNvPr id="16" name="Rounded Rectangle 15"/>
              <p:cNvSpPr/>
              <p:nvPr/>
            </p:nvSpPr>
            <p:spPr>
              <a:xfrm>
                <a:off x="1936" y="28293"/>
                <a:ext cx="1868222" cy="1307695"/>
              </a:xfrm>
              <a:prstGeom prst="roundRect">
                <a:avLst>
                  <a:gd name="adj" fmla="val 1667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 name="Rounded Rectangle 5"/>
              <p:cNvSpPr/>
              <p:nvPr/>
            </p:nvSpPr>
            <p:spPr>
              <a:xfrm>
                <a:off x="65784" y="92141"/>
                <a:ext cx="1740526" cy="1179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1400" kern="1200" dirty="0" err="1"/>
                  <a:t>WannaCry</a:t>
                </a:r>
                <a:r>
                  <a:rPr lang="en-ZA" sz="1400" kern="1200" dirty="0"/>
                  <a:t> </a:t>
                </a:r>
                <a:r>
                  <a:rPr lang="en-ZA" sz="1400" kern="1200" dirty="0" err="1"/>
                  <a:t>Ransomeware</a:t>
                </a:r>
                <a:endParaRPr lang="en-ZA" sz="1400" kern="1200" dirty="0"/>
              </a:p>
            </p:txBody>
          </p:sp>
        </p:grpSp>
        <p:grpSp>
          <p:nvGrpSpPr>
            <p:cNvPr id="19" name="Group 18"/>
            <p:cNvGrpSpPr/>
            <p:nvPr/>
          </p:nvGrpSpPr>
          <p:grpSpPr>
            <a:xfrm>
              <a:off x="6128774" y="4057774"/>
              <a:ext cx="1800200" cy="1056936"/>
              <a:chOff x="1870159" y="153011"/>
              <a:chExt cx="1358767" cy="1056936"/>
            </a:xfrm>
          </p:grpSpPr>
          <p:sp>
            <p:nvSpPr>
              <p:cNvPr id="20" name="Rectangle 19"/>
              <p:cNvSpPr/>
              <p:nvPr/>
            </p:nvSpPr>
            <p:spPr>
              <a:xfrm>
                <a:off x="1870159" y="153011"/>
                <a:ext cx="1358767" cy="10569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1870159" y="153011"/>
                <a:ext cx="1358767" cy="10569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ZA" sz="1600" b="0" kern="1200"/>
                  <a:t>May 2017</a:t>
                </a:r>
              </a:p>
            </p:txBody>
          </p:sp>
        </p:grpSp>
        <p:grpSp>
          <p:nvGrpSpPr>
            <p:cNvPr id="22" name="Group 21"/>
            <p:cNvGrpSpPr/>
            <p:nvPr/>
          </p:nvGrpSpPr>
          <p:grpSpPr>
            <a:xfrm>
              <a:off x="5809506" y="5402029"/>
              <a:ext cx="1688157" cy="1181655"/>
              <a:chOff x="1550891" y="1497266"/>
              <a:chExt cx="1868222" cy="1307695"/>
            </a:xfrm>
          </p:grpSpPr>
          <p:sp>
            <p:nvSpPr>
              <p:cNvPr id="23" name="Rounded Rectangle 22"/>
              <p:cNvSpPr/>
              <p:nvPr/>
            </p:nvSpPr>
            <p:spPr>
              <a:xfrm>
                <a:off x="1550891" y="1497266"/>
                <a:ext cx="1868222" cy="1307695"/>
              </a:xfrm>
              <a:prstGeom prst="roundRect">
                <a:avLst>
                  <a:gd name="adj" fmla="val 1667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Rounded Rectangle 9"/>
              <p:cNvSpPr/>
              <p:nvPr/>
            </p:nvSpPr>
            <p:spPr>
              <a:xfrm>
                <a:off x="1614739" y="1561114"/>
                <a:ext cx="1740526" cy="1179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1400" kern="1200" dirty="0" err="1"/>
                  <a:t>Petya</a:t>
                </a:r>
                <a:endParaRPr lang="en-ZA" sz="1400" kern="1200" dirty="0"/>
              </a:p>
              <a:p>
                <a:pPr lvl="0" algn="ctr" defTabSz="889000">
                  <a:lnSpc>
                    <a:spcPct val="90000"/>
                  </a:lnSpc>
                  <a:spcBef>
                    <a:spcPct val="0"/>
                  </a:spcBef>
                  <a:spcAft>
                    <a:spcPct val="35000"/>
                  </a:spcAft>
                </a:pPr>
                <a:r>
                  <a:rPr lang="en-ZA" sz="1400" kern="1200" dirty="0" err="1"/>
                  <a:t>Ransomeware</a:t>
                </a:r>
                <a:endParaRPr lang="en-ZA" sz="1400" kern="1200" dirty="0"/>
              </a:p>
            </p:txBody>
          </p:sp>
        </p:grpSp>
        <p:grpSp>
          <p:nvGrpSpPr>
            <p:cNvPr id="25" name="Group 24"/>
            <p:cNvGrpSpPr/>
            <p:nvPr/>
          </p:nvGrpSpPr>
          <p:grpSpPr>
            <a:xfrm>
              <a:off x="7677729" y="5526748"/>
              <a:ext cx="1358767" cy="1056936"/>
              <a:chOff x="3419114" y="1621985"/>
              <a:chExt cx="1358767" cy="1056936"/>
            </a:xfrm>
          </p:grpSpPr>
          <p:sp>
            <p:nvSpPr>
              <p:cNvPr id="26" name="Rectangle 25"/>
              <p:cNvSpPr/>
              <p:nvPr/>
            </p:nvSpPr>
            <p:spPr>
              <a:xfrm>
                <a:off x="3419114" y="1621985"/>
                <a:ext cx="1358767" cy="10569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3419114" y="1621985"/>
                <a:ext cx="1358767" cy="10569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ZA" sz="1600" b="0" kern="1200"/>
                  <a:t>June 2017</a:t>
                </a:r>
              </a:p>
            </p:txBody>
          </p:sp>
        </p:grpSp>
      </p:grpSp>
      <p:sp>
        <p:nvSpPr>
          <p:cNvPr id="28" name="Rectangle 27"/>
          <p:cNvSpPr/>
          <p:nvPr/>
        </p:nvSpPr>
        <p:spPr>
          <a:xfrm>
            <a:off x="4211960" y="4422523"/>
            <a:ext cx="4896544" cy="2062103"/>
          </a:xfrm>
          <a:prstGeom prst="rect">
            <a:avLst/>
          </a:prstGeom>
        </p:spPr>
        <p:txBody>
          <a:bodyPr wrap="square">
            <a:spAutoFit/>
          </a:bodyPr>
          <a:lstStyle/>
          <a:p>
            <a:r>
              <a:rPr lang="en-ZA" sz="1600" dirty="0">
                <a:latin typeface="Calibri" panose="020F0502020204030204" pitchFamily="34" charset="0"/>
              </a:rPr>
              <a:t>What is ransomware?</a:t>
            </a:r>
          </a:p>
          <a:p>
            <a:r>
              <a:rPr lang="en-ZA" sz="1600" b="0" dirty="0">
                <a:latin typeface="Calibri" panose="020F0502020204030204" pitchFamily="34" charset="0"/>
              </a:rPr>
              <a:t>Ransomware is a type of malware that blocks access to a computer or its data and demands money to release it.</a:t>
            </a:r>
          </a:p>
          <a:p>
            <a:r>
              <a:rPr lang="en-ZA" sz="1600" dirty="0">
                <a:latin typeface="Calibri" panose="020F0502020204030204" pitchFamily="34" charset="0"/>
              </a:rPr>
              <a:t>How does it work?</a:t>
            </a:r>
          </a:p>
          <a:p>
            <a:r>
              <a:rPr lang="en-ZA" sz="1600" b="0" dirty="0">
                <a:latin typeface="Calibri" panose="020F0502020204030204" pitchFamily="34" charset="0"/>
              </a:rPr>
              <a:t>When a computer is infected, the ransomware encrypts important documents and files and then demands a ransom, typically in Bitcoin, for a digital key needed to unlock the files. </a:t>
            </a:r>
          </a:p>
        </p:txBody>
      </p:sp>
      <p:sp>
        <p:nvSpPr>
          <p:cNvPr id="29" name="Rectangle 28"/>
          <p:cNvSpPr/>
          <p:nvPr/>
        </p:nvSpPr>
        <p:spPr>
          <a:xfrm>
            <a:off x="107504" y="1413351"/>
            <a:ext cx="3612941" cy="4832092"/>
          </a:xfrm>
          <a:prstGeom prst="rect">
            <a:avLst/>
          </a:prstGeom>
        </p:spPr>
        <p:txBody>
          <a:bodyPr wrap="square">
            <a:spAutoFit/>
          </a:bodyPr>
          <a:lstStyle/>
          <a:p>
            <a:pPr algn="just">
              <a:spcBef>
                <a:spcPts val="600"/>
              </a:spcBef>
              <a:spcAft>
                <a:spcPts val="600"/>
              </a:spcAft>
            </a:pPr>
            <a:r>
              <a:rPr lang="en-ZA" b="0" dirty="0" smtClean="0">
                <a:latin typeface="Calibri" panose="020F0502020204030204" pitchFamily="34" charset="0"/>
              </a:rPr>
              <a:t>In 2017 two global ‘ransomware attacks were reported, </a:t>
            </a:r>
            <a:r>
              <a:rPr lang="en-ZA" b="0" dirty="0" err="1" smtClean="0">
                <a:latin typeface="Calibri" panose="020F0502020204030204" pitchFamily="34" charset="0"/>
              </a:rPr>
              <a:t>WannaCry</a:t>
            </a:r>
            <a:r>
              <a:rPr lang="en-ZA" b="0" dirty="0" smtClean="0">
                <a:latin typeface="Calibri" panose="020F0502020204030204" pitchFamily="34" charset="0"/>
              </a:rPr>
              <a:t> and </a:t>
            </a:r>
            <a:r>
              <a:rPr lang="en-ZA" b="0" dirty="0" err="1" smtClean="0">
                <a:latin typeface="Calibri" panose="020F0502020204030204" pitchFamily="34" charset="0"/>
              </a:rPr>
              <a:t>Petya</a:t>
            </a:r>
            <a:r>
              <a:rPr lang="en-ZA" b="0" dirty="0" smtClean="0">
                <a:latin typeface="Calibri" panose="020F0502020204030204" pitchFamily="34" charset="0"/>
              </a:rPr>
              <a:t>.</a:t>
            </a:r>
          </a:p>
          <a:p>
            <a:pPr algn="just">
              <a:spcBef>
                <a:spcPts val="600"/>
              </a:spcBef>
              <a:spcAft>
                <a:spcPts val="600"/>
              </a:spcAft>
            </a:pPr>
            <a:r>
              <a:rPr lang="en-ZA" b="0" dirty="0" smtClean="0">
                <a:latin typeface="Calibri" panose="020F0502020204030204" pitchFamily="34" charset="0"/>
              </a:rPr>
              <a:t>The </a:t>
            </a:r>
            <a:r>
              <a:rPr lang="en-ZA" b="0" dirty="0" err="1">
                <a:latin typeface="Calibri" panose="020F0502020204030204" pitchFamily="34" charset="0"/>
              </a:rPr>
              <a:t>WannaCry</a:t>
            </a:r>
            <a:r>
              <a:rPr lang="en-ZA" b="0" dirty="0">
                <a:latin typeface="Calibri" panose="020F0502020204030204" pitchFamily="34" charset="0"/>
              </a:rPr>
              <a:t> attack began on Friday, 12 May 2017, and within a day was reported to have infected more than 230,000 computers in over 150 countries, including the United Kingdom's National Health Service (NHS) causing it to run some services on an emergency-only basis during the </a:t>
            </a:r>
            <a:r>
              <a:rPr lang="en-ZA" b="0" dirty="0" smtClean="0">
                <a:latin typeface="Calibri" panose="020F0502020204030204" pitchFamily="34" charset="0"/>
              </a:rPr>
              <a:t>attack</a:t>
            </a:r>
          </a:p>
          <a:p>
            <a:pPr algn="just">
              <a:spcBef>
                <a:spcPts val="600"/>
              </a:spcBef>
              <a:spcAft>
                <a:spcPts val="600"/>
              </a:spcAft>
            </a:pPr>
            <a:r>
              <a:rPr lang="en-ZA" b="0" dirty="0">
                <a:latin typeface="Calibri" panose="020F0502020204030204" pitchFamily="34" charset="0"/>
              </a:rPr>
              <a:t>The </a:t>
            </a:r>
            <a:r>
              <a:rPr lang="en-ZA" b="0" dirty="0" err="1">
                <a:latin typeface="Calibri" panose="020F0502020204030204" pitchFamily="34" charset="0"/>
              </a:rPr>
              <a:t>P</a:t>
            </a:r>
            <a:r>
              <a:rPr lang="en-ZA" b="0" dirty="0" err="1" smtClean="0">
                <a:latin typeface="Calibri" panose="020F0502020204030204" pitchFamily="34" charset="0"/>
              </a:rPr>
              <a:t>etya</a:t>
            </a:r>
            <a:r>
              <a:rPr lang="en-ZA" b="0" dirty="0" smtClean="0">
                <a:latin typeface="Calibri" panose="020F0502020204030204" pitchFamily="34" charset="0"/>
              </a:rPr>
              <a:t> ransomware exploits a vulnerability in Microsoft and </a:t>
            </a:r>
            <a:r>
              <a:rPr lang="en-ZA" b="0" dirty="0">
                <a:latin typeface="Calibri" panose="020F0502020204030204" pitchFamily="34" charset="0"/>
              </a:rPr>
              <a:t>takes over computers and demands $300, paid in Bitcoin. </a:t>
            </a:r>
            <a:endParaRPr lang="en-ZA" b="0" dirty="0" smtClean="0">
              <a:latin typeface="Calibri" panose="020F0502020204030204" pitchFamily="34" charset="0"/>
            </a:endParaRPr>
          </a:p>
        </p:txBody>
      </p:sp>
    </p:spTree>
    <p:extLst>
      <p:ext uri="{BB962C8B-B14F-4D97-AF65-F5344CB8AC3E}">
        <p14:creationId xmlns:p14="http://schemas.microsoft.com/office/powerpoint/2010/main" xmlns="" val="4231634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059832" y="188640"/>
            <a:ext cx="4968552" cy="831639"/>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ZA" dirty="0" smtClean="0">
                <a:latin typeface="Calibri" charset="0"/>
                <a:ea typeface="Calibri" charset="0"/>
                <a:cs typeface="Calibri" charset="0"/>
              </a:rPr>
              <a:t>Global Ransomware attacks &amp; Security Directives</a:t>
            </a:r>
            <a:endParaRPr lang="en-GB"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27</a:t>
            </a:fld>
            <a:endParaRPr lang="en-US" sz="1400" dirty="0">
              <a:solidFill>
                <a:schemeClr val="tx1"/>
              </a:solidFill>
              <a:latin typeface="Arial" charset="0"/>
            </a:endParaRPr>
          </a:p>
        </p:txBody>
      </p:sp>
      <p:graphicFrame>
        <p:nvGraphicFramePr>
          <p:cNvPr id="3" name="Table 2"/>
          <p:cNvGraphicFramePr>
            <a:graphicFrameLocks noGrp="1"/>
          </p:cNvGraphicFramePr>
          <p:nvPr>
            <p:extLst/>
          </p:nvPr>
        </p:nvGraphicFramePr>
        <p:xfrm>
          <a:off x="4647928" y="1306887"/>
          <a:ext cx="4392487" cy="5245807"/>
        </p:xfrm>
        <a:graphic>
          <a:graphicData uri="http://schemas.openxmlformats.org/drawingml/2006/table">
            <a:tbl>
              <a:tblPr firstRow="1" firstCol="1" bandRow="1">
                <a:tableStyleId>{5C22544A-7EE6-4342-B048-85BDC9FD1C3A}</a:tableStyleId>
              </a:tblPr>
              <a:tblGrid>
                <a:gridCol w="1210402">
                  <a:extLst>
                    <a:ext uri="{9D8B030D-6E8A-4147-A177-3AD203B41FA5}">
                      <a16:colId xmlns:a16="http://schemas.microsoft.com/office/drawing/2014/main" xmlns="" val="20000"/>
                    </a:ext>
                  </a:extLst>
                </a:gridCol>
                <a:gridCol w="649340">
                  <a:extLst>
                    <a:ext uri="{9D8B030D-6E8A-4147-A177-3AD203B41FA5}">
                      <a16:colId xmlns:a16="http://schemas.microsoft.com/office/drawing/2014/main" xmlns="" val="20001"/>
                    </a:ext>
                  </a:extLst>
                </a:gridCol>
                <a:gridCol w="501908">
                  <a:extLst>
                    <a:ext uri="{9D8B030D-6E8A-4147-A177-3AD203B41FA5}">
                      <a16:colId xmlns:a16="http://schemas.microsoft.com/office/drawing/2014/main" xmlns="" val="20002"/>
                    </a:ext>
                  </a:extLst>
                </a:gridCol>
                <a:gridCol w="536037">
                  <a:extLst>
                    <a:ext uri="{9D8B030D-6E8A-4147-A177-3AD203B41FA5}">
                      <a16:colId xmlns:a16="http://schemas.microsoft.com/office/drawing/2014/main" xmlns="" val="20003"/>
                    </a:ext>
                  </a:extLst>
                </a:gridCol>
                <a:gridCol w="496902">
                  <a:extLst>
                    <a:ext uri="{9D8B030D-6E8A-4147-A177-3AD203B41FA5}">
                      <a16:colId xmlns:a16="http://schemas.microsoft.com/office/drawing/2014/main" xmlns="" val="20004"/>
                    </a:ext>
                  </a:extLst>
                </a:gridCol>
                <a:gridCol w="514193">
                  <a:extLst>
                    <a:ext uri="{9D8B030D-6E8A-4147-A177-3AD203B41FA5}">
                      <a16:colId xmlns:a16="http://schemas.microsoft.com/office/drawing/2014/main" xmlns="" val="20005"/>
                    </a:ext>
                  </a:extLst>
                </a:gridCol>
                <a:gridCol w="483705">
                  <a:extLst>
                    <a:ext uri="{9D8B030D-6E8A-4147-A177-3AD203B41FA5}">
                      <a16:colId xmlns:a16="http://schemas.microsoft.com/office/drawing/2014/main" xmlns="" val="20006"/>
                    </a:ext>
                  </a:extLst>
                </a:gridCol>
              </a:tblGrid>
              <a:tr h="263699">
                <a:tc>
                  <a:txBody>
                    <a:bodyPr/>
                    <a:lstStyle/>
                    <a:p>
                      <a:pPr algn="l">
                        <a:spcBef>
                          <a:spcPts val="600"/>
                        </a:spcBef>
                        <a:spcAft>
                          <a:spcPts val="600"/>
                        </a:spcAft>
                      </a:pPr>
                      <a:r>
                        <a:rPr lang="en-GB" sz="600" dirty="0">
                          <a:effectLst/>
                        </a:rPr>
                        <a:t>Alert Name</a:t>
                      </a:r>
                      <a:endParaRPr lang="en-ZA" sz="800" dirty="0">
                        <a:effectLst/>
                        <a:latin typeface="Arial" panose="020B0604020202020204" pitchFamily="34" charset="0"/>
                        <a:ea typeface="Times New Roman" panose="02020603050405020304" pitchFamily="18" charset="0"/>
                      </a:endParaRPr>
                    </a:p>
                  </a:txBody>
                  <a:tcPr marL="43602" marR="43602" marT="0" marB="0"/>
                </a:tc>
                <a:tc gridSpan="6">
                  <a:txBody>
                    <a:bodyPr/>
                    <a:lstStyle/>
                    <a:p>
                      <a:pPr algn="l">
                        <a:spcBef>
                          <a:spcPts val="600"/>
                        </a:spcBef>
                        <a:spcAft>
                          <a:spcPts val="600"/>
                        </a:spcAft>
                      </a:pPr>
                      <a:r>
                        <a:rPr lang="en-GB" sz="600">
                          <a:effectLst/>
                        </a:rPr>
                        <a:t>Petya Ransomware Security Advisory</a:t>
                      </a:r>
                      <a:endParaRPr lang="en-ZA" sz="800">
                        <a:effectLst/>
                        <a:latin typeface="Arial" panose="020B0604020202020204" pitchFamily="34" charset="0"/>
                        <a:ea typeface="Times New Roman" panose="02020603050405020304" pitchFamily="18" charset="0"/>
                      </a:endParaRPr>
                    </a:p>
                  </a:txBody>
                  <a:tcPr marL="43602" marR="43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685801">
                <a:tc>
                  <a:txBody>
                    <a:bodyPr/>
                    <a:lstStyle/>
                    <a:p>
                      <a:pPr algn="l">
                        <a:spcBef>
                          <a:spcPts val="600"/>
                        </a:spcBef>
                        <a:spcAft>
                          <a:spcPts val="600"/>
                        </a:spcAft>
                      </a:pPr>
                      <a:r>
                        <a:rPr lang="en-GB" sz="600" dirty="0">
                          <a:effectLst/>
                        </a:rPr>
                        <a:t>Overview of vulnerability</a:t>
                      </a:r>
                      <a:endParaRPr lang="en-ZA" sz="800" dirty="0">
                        <a:effectLst/>
                        <a:latin typeface="Arial" panose="020B0604020202020204" pitchFamily="34" charset="0"/>
                        <a:ea typeface="Times New Roman" panose="02020603050405020304" pitchFamily="18" charset="0"/>
                      </a:endParaRPr>
                    </a:p>
                  </a:txBody>
                  <a:tcPr marL="43602" marR="43602" marT="0" marB="0"/>
                </a:tc>
                <a:tc gridSpan="6">
                  <a:txBody>
                    <a:bodyPr/>
                    <a:lstStyle/>
                    <a:p>
                      <a:pPr algn="just">
                        <a:spcBef>
                          <a:spcPts val="600"/>
                        </a:spcBef>
                        <a:spcAft>
                          <a:spcPts val="600"/>
                        </a:spcAft>
                      </a:pPr>
                      <a:r>
                        <a:rPr lang="en-GB" sz="600" dirty="0">
                          <a:effectLst/>
                        </a:rPr>
                        <a:t>There is an outbreak of a ransomware attack called </a:t>
                      </a:r>
                      <a:r>
                        <a:rPr lang="en-GB" sz="600" dirty="0" err="1">
                          <a:effectLst/>
                        </a:rPr>
                        <a:t>Petya</a:t>
                      </a:r>
                      <a:r>
                        <a:rPr lang="en-GB" sz="600" dirty="0">
                          <a:effectLst/>
                        </a:rPr>
                        <a:t> already making chaos worldwide, with massive disruption in countries such as Europe, Unites States (US), India, France, and Russia. This ransomware infects Windows systems by encrypting the hard drive’s master file table (MFT) and renders the master boot record (MBR) inoperable. The MRB is then replaced with the </a:t>
                      </a:r>
                      <a:r>
                        <a:rPr lang="en-GB" sz="600" dirty="0" err="1">
                          <a:effectLst/>
                        </a:rPr>
                        <a:t>Petya’s</a:t>
                      </a:r>
                      <a:r>
                        <a:rPr lang="en-GB" sz="600" dirty="0">
                          <a:effectLst/>
                        </a:rPr>
                        <a:t> malicious code that displays the ransom note and leaves the computer unable to boot. </a:t>
                      </a:r>
                      <a:endParaRPr lang="en-ZA" sz="800" dirty="0">
                        <a:effectLst/>
                      </a:endParaRPr>
                    </a:p>
                    <a:p>
                      <a:pPr algn="just">
                        <a:spcBef>
                          <a:spcPts val="600"/>
                        </a:spcBef>
                        <a:spcAft>
                          <a:spcPts val="600"/>
                        </a:spcAft>
                      </a:pPr>
                      <a:r>
                        <a:rPr lang="en-GB" sz="600" dirty="0">
                          <a:effectLst/>
                        </a:rPr>
                        <a:t>The ransomware takes over computers and demands $300, paid in Bitcoin, which is a cryptocurrency. The </a:t>
                      </a:r>
                      <a:r>
                        <a:rPr lang="en-GB" sz="600" dirty="0" err="1">
                          <a:effectLst/>
                        </a:rPr>
                        <a:t>Petya</a:t>
                      </a:r>
                      <a:r>
                        <a:rPr lang="en-GB" sz="600" dirty="0">
                          <a:effectLst/>
                        </a:rPr>
                        <a:t> ransomware spreads rapidly across an organization once a computer is infected using the </a:t>
                      </a:r>
                      <a:r>
                        <a:rPr lang="en-GB" sz="600" dirty="0" err="1">
                          <a:effectLst/>
                        </a:rPr>
                        <a:t>EternalBlue</a:t>
                      </a:r>
                      <a:r>
                        <a:rPr lang="en-GB" sz="600" dirty="0">
                          <a:effectLst/>
                        </a:rPr>
                        <a:t> vulnerability in Microsoft Windows. Unlike the recent </a:t>
                      </a:r>
                      <a:r>
                        <a:rPr lang="en-GB" sz="600" dirty="0" err="1">
                          <a:effectLst/>
                        </a:rPr>
                        <a:t>WannaCry</a:t>
                      </a:r>
                      <a:r>
                        <a:rPr lang="en-GB" sz="600" dirty="0">
                          <a:effectLst/>
                        </a:rPr>
                        <a:t>, this attack is very persistent in nature and has better spreading mechanisms; it tries one option and if it doesn’t work, it tries another one.</a:t>
                      </a:r>
                      <a:endParaRPr lang="en-ZA" sz="800" dirty="0">
                        <a:effectLst/>
                      </a:endParaRPr>
                    </a:p>
                    <a:p>
                      <a:pPr algn="just">
                        <a:spcBef>
                          <a:spcPts val="600"/>
                        </a:spcBef>
                        <a:spcAft>
                          <a:spcPts val="600"/>
                        </a:spcAft>
                      </a:pPr>
                      <a:r>
                        <a:rPr lang="en-GB" sz="600" dirty="0">
                          <a:effectLst/>
                        </a:rPr>
                        <a:t>The Cybersecurity Hub advices the infected users not to pay the ransom.</a:t>
                      </a:r>
                      <a:endParaRPr lang="en-ZA" sz="800" dirty="0">
                        <a:effectLst/>
                        <a:latin typeface="Arial" panose="020B0604020202020204" pitchFamily="34" charset="0"/>
                        <a:ea typeface="Times New Roman" panose="02020603050405020304" pitchFamily="18" charset="0"/>
                      </a:endParaRPr>
                    </a:p>
                  </a:txBody>
                  <a:tcPr marL="43602" marR="43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38956">
                <a:tc>
                  <a:txBody>
                    <a:bodyPr/>
                    <a:lstStyle/>
                    <a:p>
                      <a:pPr algn="l">
                        <a:spcBef>
                          <a:spcPts val="600"/>
                        </a:spcBef>
                        <a:spcAft>
                          <a:spcPts val="600"/>
                        </a:spcAft>
                      </a:pPr>
                      <a:r>
                        <a:rPr lang="en-GB" sz="600">
                          <a:effectLst/>
                        </a:rPr>
                        <a:t>Date</a:t>
                      </a:r>
                      <a:endParaRPr lang="en-ZA" sz="800">
                        <a:effectLst/>
                        <a:latin typeface="Arial" panose="020B0604020202020204" pitchFamily="34" charset="0"/>
                        <a:ea typeface="Times New Roman" panose="02020603050405020304" pitchFamily="18" charset="0"/>
                      </a:endParaRPr>
                    </a:p>
                  </a:txBody>
                  <a:tcPr marL="43602" marR="43602" marT="0" marB="0"/>
                </a:tc>
                <a:tc gridSpan="6">
                  <a:txBody>
                    <a:bodyPr/>
                    <a:lstStyle/>
                    <a:p>
                      <a:pPr algn="just">
                        <a:spcBef>
                          <a:spcPts val="600"/>
                        </a:spcBef>
                        <a:spcAft>
                          <a:spcPts val="600"/>
                        </a:spcAft>
                      </a:pPr>
                      <a:r>
                        <a:rPr lang="en-GB" sz="600">
                          <a:effectLst/>
                        </a:rPr>
                        <a:t> 27 June 2017</a:t>
                      </a:r>
                      <a:endParaRPr lang="en-ZA" sz="800">
                        <a:effectLst/>
                        <a:latin typeface="Arial" panose="020B0604020202020204" pitchFamily="34" charset="0"/>
                        <a:ea typeface="Times New Roman" panose="02020603050405020304" pitchFamily="18" charset="0"/>
                      </a:endParaRPr>
                    </a:p>
                  </a:txBody>
                  <a:tcPr marL="43602" marR="43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34535">
                <a:tc>
                  <a:txBody>
                    <a:bodyPr/>
                    <a:lstStyle/>
                    <a:p>
                      <a:pPr algn="l">
                        <a:spcBef>
                          <a:spcPts val="600"/>
                        </a:spcBef>
                        <a:spcAft>
                          <a:spcPts val="600"/>
                        </a:spcAft>
                      </a:pPr>
                      <a:r>
                        <a:rPr lang="en-GB" sz="600">
                          <a:effectLst/>
                        </a:rPr>
                        <a:t>Systems affected</a:t>
                      </a:r>
                      <a:endParaRPr lang="en-ZA" sz="800">
                        <a:effectLst/>
                        <a:latin typeface="Arial" panose="020B0604020202020204" pitchFamily="34" charset="0"/>
                        <a:ea typeface="Times New Roman" panose="02020603050405020304" pitchFamily="18" charset="0"/>
                      </a:endParaRPr>
                    </a:p>
                  </a:txBody>
                  <a:tcPr marL="43602" marR="43602" marT="0" marB="0"/>
                </a:tc>
                <a:tc gridSpan="6">
                  <a:txBody>
                    <a:bodyPr/>
                    <a:lstStyle/>
                    <a:p>
                      <a:r>
                        <a:rPr lang="en-ZA" sz="600">
                          <a:effectLst/>
                        </a:rPr>
                        <a:t>Microsoft Windows</a:t>
                      </a:r>
                      <a:endParaRPr lang="en-ZA" sz="700">
                        <a:effectLst/>
                        <a:latin typeface="Calibri" panose="020F0502020204030204" pitchFamily="34" charset="0"/>
                      </a:endParaRPr>
                    </a:p>
                  </a:txBody>
                  <a:tcPr marL="43602" marR="43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3"/>
                  </a:ext>
                </a:extLst>
              </a:tr>
              <a:tr h="116217">
                <a:tc rowSpan="2">
                  <a:txBody>
                    <a:bodyPr/>
                    <a:lstStyle/>
                    <a:p>
                      <a:pPr algn="l">
                        <a:spcBef>
                          <a:spcPts val="600"/>
                        </a:spcBef>
                        <a:spcAft>
                          <a:spcPts val="600"/>
                        </a:spcAft>
                        <a:tabLst>
                          <a:tab pos="1097280" algn="l"/>
                        </a:tabLst>
                      </a:pPr>
                      <a:r>
                        <a:rPr lang="en-GB" sz="600">
                          <a:effectLst/>
                        </a:rPr>
                        <a:t>Risk</a:t>
                      </a:r>
                      <a:endParaRPr lang="en-ZA" sz="800">
                        <a:effectLst/>
                      </a:endParaRPr>
                    </a:p>
                    <a:p>
                      <a:pPr algn="l">
                        <a:spcBef>
                          <a:spcPts val="600"/>
                        </a:spcBef>
                        <a:spcAft>
                          <a:spcPts val="600"/>
                        </a:spcAft>
                      </a:pPr>
                      <a:r>
                        <a:rPr lang="en-GB" sz="600">
                          <a:effectLst/>
                        </a:rPr>
                        <a:t>(Risk e.g. in terms of simple rating (low, medium, high).</a:t>
                      </a:r>
                      <a:endParaRPr lang="en-ZA" sz="800">
                        <a:effectLst/>
                        <a:latin typeface="Arial" panose="020B0604020202020204" pitchFamily="34" charset="0"/>
                        <a:ea typeface="Times New Roman" panose="02020603050405020304" pitchFamily="18" charset="0"/>
                      </a:endParaRPr>
                    </a:p>
                  </a:txBody>
                  <a:tcPr marL="43602" marR="43602" marT="0" marB="0"/>
                </a:tc>
                <a:tc>
                  <a:txBody>
                    <a:bodyPr/>
                    <a:lstStyle/>
                    <a:p>
                      <a:pPr algn="just">
                        <a:spcAft>
                          <a:spcPts val="0"/>
                        </a:spcAft>
                      </a:pPr>
                      <a:r>
                        <a:rPr lang="en-GB" sz="600">
                          <a:effectLst/>
                        </a:rPr>
                        <a:t>High </a:t>
                      </a:r>
                      <a:endParaRPr lang="en-ZA" sz="600">
                        <a:effectLst/>
                        <a:latin typeface="Arial" panose="020B0604020202020204" pitchFamily="34" charset="0"/>
                        <a:ea typeface="Times New Roman" panose="02020603050405020304" pitchFamily="18" charset="0"/>
                      </a:endParaRPr>
                    </a:p>
                  </a:txBody>
                  <a:tcPr marL="43602" marR="43602" marT="0" marB="0"/>
                </a:tc>
                <a:tc>
                  <a:txBody>
                    <a:bodyPr/>
                    <a:lstStyle/>
                    <a:p>
                      <a:pPr algn="just">
                        <a:spcBef>
                          <a:spcPts val="600"/>
                        </a:spcBef>
                        <a:spcAft>
                          <a:spcPts val="600"/>
                        </a:spcAft>
                      </a:pPr>
                      <a:r>
                        <a:rPr lang="en-GB" sz="600">
                          <a:effectLst/>
                        </a:rPr>
                        <a:t>X</a:t>
                      </a:r>
                      <a:endParaRPr lang="en-ZA" sz="800">
                        <a:effectLst/>
                        <a:latin typeface="Arial" panose="020B0604020202020204" pitchFamily="34" charset="0"/>
                        <a:ea typeface="Times New Roman" panose="02020603050405020304" pitchFamily="18" charset="0"/>
                      </a:endParaRPr>
                    </a:p>
                  </a:txBody>
                  <a:tcPr marL="43602" marR="43602" marT="0" marB="0"/>
                </a:tc>
                <a:tc>
                  <a:txBody>
                    <a:bodyPr/>
                    <a:lstStyle/>
                    <a:p>
                      <a:pPr algn="just">
                        <a:spcAft>
                          <a:spcPts val="0"/>
                        </a:spcAft>
                      </a:pPr>
                      <a:r>
                        <a:rPr lang="en-GB" sz="600">
                          <a:effectLst/>
                        </a:rPr>
                        <a:t>Medium</a:t>
                      </a:r>
                      <a:endParaRPr lang="en-ZA" sz="600">
                        <a:effectLst/>
                        <a:latin typeface="Arial" panose="020B0604020202020204" pitchFamily="34" charset="0"/>
                        <a:ea typeface="Times New Roman" panose="02020603050405020304" pitchFamily="18" charset="0"/>
                      </a:endParaRPr>
                    </a:p>
                  </a:txBody>
                  <a:tcPr marL="43602" marR="43602" marT="0" marB="0"/>
                </a:tc>
                <a:tc>
                  <a:txBody>
                    <a:bodyPr/>
                    <a:lstStyle/>
                    <a:p>
                      <a:pPr algn="just">
                        <a:spcBef>
                          <a:spcPts val="600"/>
                        </a:spcBef>
                        <a:spcAft>
                          <a:spcPts val="600"/>
                        </a:spcAft>
                      </a:pPr>
                      <a:r>
                        <a:rPr lang="en-GB" sz="600">
                          <a:effectLst/>
                        </a:rPr>
                        <a:t> </a:t>
                      </a:r>
                      <a:endParaRPr lang="en-ZA" sz="800">
                        <a:effectLst/>
                        <a:latin typeface="Arial" panose="020B0604020202020204" pitchFamily="34" charset="0"/>
                        <a:ea typeface="Times New Roman" panose="02020603050405020304" pitchFamily="18" charset="0"/>
                      </a:endParaRPr>
                    </a:p>
                  </a:txBody>
                  <a:tcPr marL="43602" marR="43602" marT="0" marB="0"/>
                </a:tc>
                <a:tc>
                  <a:txBody>
                    <a:bodyPr/>
                    <a:lstStyle/>
                    <a:p>
                      <a:pPr algn="just">
                        <a:spcAft>
                          <a:spcPts val="0"/>
                        </a:spcAft>
                      </a:pPr>
                      <a:r>
                        <a:rPr lang="en-GB" sz="600">
                          <a:effectLst/>
                        </a:rPr>
                        <a:t>Low</a:t>
                      </a:r>
                      <a:endParaRPr lang="en-ZA" sz="600">
                        <a:effectLst/>
                        <a:latin typeface="Arial" panose="020B0604020202020204" pitchFamily="34" charset="0"/>
                        <a:ea typeface="Times New Roman" panose="02020603050405020304" pitchFamily="18" charset="0"/>
                      </a:endParaRPr>
                    </a:p>
                  </a:txBody>
                  <a:tcPr marL="43602" marR="43602" marT="0" marB="0"/>
                </a:tc>
                <a:tc>
                  <a:txBody>
                    <a:bodyPr/>
                    <a:lstStyle/>
                    <a:p>
                      <a:pPr algn="just">
                        <a:spcBef>
                          <a:spcPts val="600"/>
                        </a:spcBef>
                        <a:spcAft>
                          <a:spcPts val="600"/>
                        </a:spcAft>
                      </a:pPr>
                      <a:r>
                        <a:rPr lang="en-GB" sz="600">
                          <a:effectLst/>
                        </a:rPr>
                        <a:t> </a:t>
                      </a:r>
                      <a:endParaRPr lang="en-ZA" sz="800">
                        <a:effectLst/>
                        <a:latin typeface="Arial" panose="020B0604020202020204" pitchFamily="34" charset="0"/>
                        <a:ea typeface="Times New Roman" panose="02020603050405020304" pitchFamily="18" charset="0"/>
                      </a:endParaRPr>
                    </a:p>
                  </a:txBody>
                  <a:tcPr marL="43602" marR="43602" marT="0" marB="0"/>
                </a:tc>
                <a:extLst>
                  <a:ext uri="{0D108BD9-81ED-4DB2-BD59-A6C34878D82A}">
                    <a16:rowId xmlns:a16="http://schemas.microsoft.com/office/drawing/2014/main" xmlns="" val="10004"/>
                  </a:ext>
                </a:extLst>
              </a:tr>
              <a:tr h="377897">
                <a:tc vMerge="1">
                  <a:txBody>
                    <a:bodyPr/>
                    <a:lstStyle/>
                    <a:p>
                      <a:endParaRPr lang="en-ZA"/>
                    </a:p>
                  </a:txBody>
                  <a:tcPr/>
                </a:tc>
                <a:tc gridSpan="6">
                  <a:txBody>
                    <a:bodyPr/>
                    <a:lstStyle/>
                    <a:p>
                      <a:pPr algn="just">
                        <a:spcBef>
                          <a:spcPts val="600"/>
                        </a:spcBef>
                        <a:spcAft>
                          <a:spcPts val="600"/>
                        </a:spcAft>
                      </a:pPr>
                      <a:r>
                        <a:rPr lang="en-GB" sz="600">
                          <a:effectLst/>
                        </a:rPr>
                        <a:t>The risk for this attack is high.</a:t>
                      </a:r>
                      <a:endParaRPr lang="en-ZA" sz="800">
                        <a:effectLst/>
                        <a:latin typeface="Arial" panose="020B0604020202020204" pitchFamily="34" charset="0"/>
                        <a:ea typeface="Times New Roman" panose="02020603050405020304" pitchFamily="18" charset="0"/>
                      </a:endParaRPr>
                    </a:p>
                  </a:txBody>
                  <a:tcPr marL="43602" marR="43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5"/>
                  </a:ext>
                </a:extLst>
              </a:tr>
              <a:tr h="164536">
                <a:tc rowSpan="2">
                  <a:txBody>
                    <a:bodyPr/>
                    <a:lstStyle/>
                    <a:p>
                      <a:pPr algn="l">
                        <a:spcBef>
                          <a:spcPts val="600"/>
                        </a:spcBef>
                        <a:spcAft>
                          <a:spcPts val="600"/>
                        </a:spcAft>
                      </a:pPr>
                      <a:r>
                        <a:rPr lang="en-GB" sz="600">
                          <a:effectLst/>
                        </a:rPr>
                        <a:t>impact/ potential damage</a:t>
                      </a:r>
                      <a:endParaRPr lang="en-ZA" sz="800">
                        <a:effectLst/>
                      </a:endParaRPr>
                    </a:p>
                    <a:p>
                      <a:pPr algn="l">
                        <a:spcBef>
                          <a:spcPts val="600"/>
                        </a:spcBef>
                        <a:spcAft>
                          <a:spcPts val="600"/>
                        </a:spcAft>
                      </a:pPr>
                      <a:r>
                        <a:rPr lang="en-GB" sz="600">
                          <a:effectLst/>
                        </a:rPr>
                        <a:t> </a:t>
                      </a:r>
                      <a:endParaRPr lang="en-ZA" sz="800">
                        <a:effectLst/>
                        <a:latin typeface="Arial" panose="020B0604020202020204" pitchFamily="34" charset="0"/>
                        <a:ea typeface="Times New Roman" panose="02020603050405020304" pitchFamily="18" charset="0"/>
                      </a:endParaRPr>
                    </a:p>
                  </a:txBody>
                  <a:tcPr marL="43602" marR="43602" marT="0" marB="0"/>
                </a:tc>
                <a:tc>
                  <a:txBody>
                    <a:bodyPr/>
                    <a:lstStyle/>
                    <a:p>
                      <a:pPr algn="just">
                        <a:spcAft>
                          <a:spcPts val="0"/>
                        </a:spcAft>
                      </a:pPr>
                      <a:r>
                        <a:rPr lang="en-GB" sz="600">
                          <a:effectLst/>
                        </a:rPr>
                        <a:t>High </a:t>
                      </a:r>
                      <a:endParaRPr lang="en-ZA" sz="600">
                        <a:effectLst/>
                        <a:latin typeface="Arial" panose="020B0604020202020204" pitchFamily="34" charset="0"/>
                        <a:ea typeface="Times New Roman" panose="02020603050405020304" pitchFamily="18" charset="0"/>
                      </a:endParaRPr>
                    </a:p>
                  </a:txBody>
                  <a:tcPr marL="43602" marR="43602" marT="0" marB="0"/>
                </a:tc>
                <a:tc>
                  <a:txBody>
                    <a:bodyPr/>
                    <a:lstStyle/>
                    <a:p>
                      <a:pPr algn="just">
                        <a:spcBef>
                          <a:spcPts val="600"/>
                        </a:spcBef>
                        <a:spcAft>
                          <a:spcPts val="600"/>
                        </a:spcAft>
                      </a:pPr>
                      <a:r>
                        <a:rPr lang="en-GB" sz="600">
                          <a:effectLst/>
                        </a:rPr>
                        <a:t>X</a:t>
                      </a:r>
                      <a:endParaRPr lang="en-ZA" sz="800">
                        <a:effectLst/>
                        <a:latin typeface="Arial" panose="020B0604020202020204" pitchFamily="34" charset="0"/>
                        <a:ea typeface="Times New Roman" panose="02020603050405020304" pitchFamily="18" charset="0"/>
                      </a:endParaRPr>
                    </a:p>
                  </a:txBody>
                  <a:tcPr marL="43602" marR="43602" marT="0" marB="0"/>
                </a:tc>
                <a:tc>
                  <a:txBody>
                    <a:bodyPr/>
                    <a:lstStyle/>
                    <a:p>
                      <a:pPr algn="just">
                        <a:spcAft>
                          <a:spcPts val="0"/>
                        </a:spcAft>
                      </a:pPr>
                      <a:r>
                        <a:rPr lang="en-GB" sz="600">
                          <a:effectLst/>
                        </a:rPr>
                        <a:t>Medium</a:t>
                      </a:r>
                      <a:endParaRPr lang="en-ZA" sz="600">
                        <a:effectLst/>
                        <a:latin typeface="Arial" panose="020B0604020202020204" pitchFamily="34" charset="0"/>
                        <a:ea typeface="Times New Roman" panose="02020603050405020304" pitchFamily="18" charset="0"/>
                      </a:endParaRPr>
                    </a:p>
                  </a:txBody>
                  <a:tcPr marL="43602" marR="43602" marT="0" marB="0"/>
                </a:tc>
                <a:tc>
                  <a:txBody>
                    <a:bodyPr/>
                    <a:lstStyle/>
                    <a:p>
                      <a:pPr algn="just">
                        <a:spcBef>
                          <a:spcPts val="600"/>
                        </a:spcBef>
                        <a:spcAft>
                          <a:spcPts val="600"/>
                        </a:spcAft>
                      </a:pPr>
                      <a:r>
                        <a:rPr lang="en-GB" sz="600">
                          <a:effectLst/>
                        </a:rPr>
                        <a:t> </a:t>
                      </a:r>
                      <a:endParaRPr lang="en-ZA" sz="800">
                        <a:effectLst/>
                        <a:latin typeface="Arial" panose="020B0604020202020204" pitchFamily="34" charset="0"/>
                        <a:ea typeface="Times New Roman" panose="02020603050405020304" pitchFamily="18" charset="0"/>
                      </a:endParaRPr>
                    </a:p>
                  </a:txBody>
                  <a:tcPr marL="43602" marR="43602" marT="0" marB="0"/>
                </a:tc>
                <a:tc>
                  <a:txBody>
                    <a:bodyPr/>
                    <a:lstStyle/>
                    <a:p>
                      <a:pPr algn="just">
                        <a:spcAft>
                          <a:spcPts val="0"/>
                        </a:spcAft>
                      </a:pPr>
                      <a:r>
                        <a:rPr lang="en-GB" sz="600">
                          <a:effectLst/>
                        </a:rPr>
                        <a:t>Low</a:t>
                      </a:r>
                      <a:endParaRPr lang="en-ZA" sz="600">
                        <a:effectLst/>
                        <a:latin typeface="Arial" panose="020B0604020202020204" pitchFamily="34" charset="0"/>
                        <a:ea typeface="Times New Roman" panose="02020603050405020304" pitchFamily="18" charset="0"/>
                      </a:endParaRPr>
                    </a:p>
                  </a:txBody>
                  <a:tcPr marL="43602" marR="43602" marT="0" marB="0"/>
                </a:tc>
                <a:tc>
                  <a:txBody>
                    <a:bodyPr/>
                    <a:lstStyle/>
                    <a:p>
                      <a:pPr algn="just">
                        <a:spcBef>
                          <a:spcPts val="600"/>
                        </a:spcBef>
                        <a:spcAft>
                          <a:spcPts val="600"/>
                        </a:spcAft>
                      </a:pPr>
                      <a:r>
                        <a:rPr lang="en-GB" sz="600">
                          <a:effectLst/>
                        </a:rPr>
                        <a:t> </a:t>
                      </a:r>
                      <a:endParaRPr lang="en-ZA" sz="800">
                        <a:effectLst/>
                        <a:latin typeface="Arial" panose="020B0604020202020204" pitchFamily="34" charset="0"/>
                        <a:ea typeface="Times New Roman" panose="02020603050405020304" pitchFamily="18" charset="0"/>
                      </a:endParaRPr>
                    </a:p>
                  </a:txBody>
                  <a:tcPr marL="43602" marR="43602" marT="0" marB="0"/>
                </a:tc>
                <a:extLst>
                  <a:ext uri="{0D108BD9-81ED-4DB2-BD59-A6C34878D82A}">
                    <a16:rowId xmlns:a16="http://schemas.microsoft.com/office/drawing/2014/main" xmlns="" val="10006"/>
                  </a:ext>
                </a:extLst>
              </a:tr>
              <a:tr h="242382">
                <a:tc vMerge="1">
                  <a:txBody>
                    <a:bodyPr/>
                    <a:lstStyle/>
                    <a:p>
                      <a:endParaRPr lang="en-ZA"/>
                    </a:p>
                  </a:txBody>
                  <a:tcPr/>
                </a:tc>
                <a:tc gridSpan="6">
                  <a:txBody>
                    <a:bodyPr/>
                    <a:lstStyle/>
                    <a:p>
                      <a:pPr algn="just">
                        <a:spcBef>
                          <a:spcPts val="600"/>
                        </a:spcBef>
                        <a:spcAft>
                          <a:spcPts val="600"/>
                        </a:spcAft>
                      </a:pPr>
                      <a:r>
                        <a:rPr lang="en-GB" sz="600">
                          <a:effectLst/>
                        </a:rPr>
                        <a:t>The severity for this ransomware is high; organisations could lose a lot of money by paying the ransom. </a:t>
                      </a:r>
                      <a:endParaRPr lang="en-ZA" sz="800">
                        <a:effectLst/>
                        <a:latin typeface="Arial" panose="020B0604020202020204" pitchFamily="34" charset="0"/>
                        <a:ea typeface="Times New Roman" panose="02020603050405020304" pitchFamily="18" charset="0"/>
                      </a:endParaRPr>
                    </a:p>
                  </a:txBody>
                  <a:tcPr marL="43602" marR="43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7"/>
                  </a:ext>
                </a:extLst>
              </a:tr>
              <a:tr h="1307949">
                <a:tc>
                  <a:txBody>
                    <a:bodyPr/>
                    <a:lstStyle/>
                    <a:p>
                      <a:pPr algn="l">
                        <a:spcBef>
                          <a:spcPts val="600"/>
                        </a:spcBef>
                        <a:spcAft>
                          <a:spcPts val="600"/>
                        </a:spcAft>
                      </a:pPr>
                      <a:r>
                        <a:rPr lang="en-GB" sz="600">
                          <a:effectLst/>
                        </a:rPr>
                        <a:t>Recommendations</a:t>
                      </a:r>
                      <a:endParaRPr lang="en-ZA" sz="800">
                        <a:effectLst/>
                        <a:latin typeface="Arial" panose="020B0604020202020204" pitchFamily="34" charset="0"/>
                        <a:ea typeface="Times New Roman" panose="02020603050405020304" pitchFamily="18" charset="0"/>
                      </a:endParaRPr>
                    </a:p>
                  </a:txBody>
                  <a:tcPr marL="43602" marR="43602" marT="0" marB="0"/>
                </a:tc>
                <a:tc gridSpan="6">
                  <a:txBody>
                    <a:bodyPr/>
                    <a:lstStyle/>
                    <a:p>
                      <a:pPr algn="just">
                        <a:spcBef>
                          <a:spcPts val="600"/>
                        </a:spcBef>
                        <a:spcAft>
                          <a:spcPts val="600"/>
                        </a:spcAft>
                      </a:pPr>
                      <a:r>
                        <a:rPr lang="en-GB" sz="600">
                          <a:effectLst/>
                        </a:rPr>
                        <a:t>All Microsoft Windows users are advised to do the following:</a:t>
                      </a:r>
                      <a:endParaRPr lang="en-ZA" sz="800">
                        <a:effectLst/>
                      </a:endParaRPr>
                    </a:p>
                    <a:p>
                      <a:pPr marL="342900" lvl="0" indent="-342900" algn="l">
                        <a:spcBef>
                          <a:spcPts val="600"/>
                        </a:spcBef>
                        <a:spcAft>
                          <a:spcPts val="600"/>
                        </a:spcAft>
                        <a:buFont typeface="Symbol" panose="05050102010706020507" pitchFamily="18" charset="2"/>
                        <a:buChar char=""/>
                      </a:pPr>
                      <a:r>
                        <a:rPr lang="en-GB" sz="600">
                          <a:effectLst/>
                        </a:rPr>
                        <a:t>Install required Windows updates (MS17-10): </a:t>
                      </a:r>
                      <a:r>
                        <a:rPr lang="en-GB" sz="600" u="sng">
                          <a:effectLst/>
                          <a:hlinkClick r:id="rId5"/>
                        </a:rPr>
                        <a:t>https://technet.microsoft.com/en-us/library/security/ms17-010.aspx</a:t>
                      </a:r>
                      <a:endParaRPr lang="en-ZA" sz="800">
                        <a:effectLst/>
                      </a:endParaRPr>
                    </a:p>
                    <a:p>
                      <a:pPr marL="342900" lvl="0" indent="-342900" algn="l">
                        <a:spcBef>
                          <a:spcPts val="600"/>
                        </a:spcBef>
                        <a:spcAft>
                          <a:spcPts val="600"/>
                        </a:spcAft>
                        <a:buFont typeface="Symbol" panose="05050102010706020507" pitchFamily="18" charset="2"/>
                        <a:buChar char=""/>
                      </a:pPr>
                      <a:r>
                        <a:rPr lang="en-GB" sz="600">
                          <a:effectLst/>
                        </a:rPr>
                        <a:t>Turn of SMB1: </a:t>
                      </a:r>
                      <a:r>
                        <a:rPr lang="en-GB" sz="600" u="sng">
                          <a:effectLst/>
                          <a:hlinkClick r:id="rId6"/>
                        </a:rPr>
                        <a:t>https://support.microsoft.com/en-us/help/2696547/how-to-enable-and-disable-smbv1-smbv2-and-smbv3-in-windows-and-windows</a:t>
                      </a:r>
                      <a:endParaRPr lang="en-ZA" sz="800">
                        <a:effectLst/>
                      </a:endParaRPr>
                    </a:p>
                    <a:p>
                      <a:pPr marL="342900" lvl="0" indent="-342900" algn="l">
                        <a:spcBef>
                          <a:spcPts val="600"/>
                        </a:spcBef>
                        <a:spcAft>
                          <a:spcPts val="600"/>
                        </a:spcAft>
                        <a:buFont typeface="Symbol" panose="05050102010706020507" pitchFamily="18" charset="2"/>
                        <a:buChar char=""/>
                      </a:pPr>
                      <a:r>
                        <a:rPr lang="en-GB" sz="600">
                          <a:effectLst/>
                        </a:rPr>
                        <a:t>It is also advised to block the execution of «PSEXEC.EXE» software on potentially compromised machines and block remote access to WMI.</a:t>
                      </a:r>
                      <a:endParaRPr lang="en-ZA" sz="800">
                        <a:effectLst/>
                        <a:latin typeface="Arial" panose="020B0604020202020204" pitchFamily="34" charset="0"/>
                        <a:ea typeface="Times New Roman" panose="02020603050405020304" pitchFamily="18" charset="0"/>
                      </a:endParaRPr>
                    </a:p>
                  </a:txBody>
                  <a:tcPr marL="43602" marR="43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8"/>
                  </a:ext>
                </a:extLst>
              </a:tr>
              <a:tr h="813835">
                <a:tc>
                  <a:txBody>
                    <a:bodyPr/>
                    <a:lstStyle/>
                    <a:p>
                      <a:pPr algn="l">
                        <a:spcBef>
                          <a:spcPts val="600"/>
                        </a:spcBef>
                        <a:spcAft>
                          <a:spcPts val="600"/>
                        </a:spcAft>
                      </a:pPr>
                      <a:r>
                        <a:rPr lang="en-GB" sz="600">
                          <a:effectLst/>
                        </a:rPr>
                        <a:t>References</a:t>
                      </a:r>
                      <a:endParaRPr lang="en-ZA" sz="800">
                        <a:effectLst/>
                        <a:latin typeface="Arial" panose="020B0604020202020204" pitchFamily="34" charset="0"/>
                        <a:ea typeface="Times New Roman" panose="02020603050405020304" pitchFamily="18" charset="0"/>
                      </a:endParaRPr>
                    </a:p>
                  </a:txBody>
                  <a:tcPr marL="43602" marR="43602" marT="0" marB="0"/>
                </a:tc>
                <a:tc gridSpan="6">
                  <a:txBody>
                    <a:bodyPr/>
                    <a:lstStyle/>
                    <a:p>
                      <a:pPr marL="342900" lvl="0" indent="-342900" algn="just">
                        <a:spcBef>
                          <a:spcPts val="600"/>
                        </a:spcBef>
                        <a:spcAft>
                          <a:spcPts val="600"/>
                        </a:spcAft>
                        <a:buFont typeface="Symbol" panose="05050102010706020507" pitchFamily="18" charset="2"/>
                        <a:buChar char=""/>
                      </a:pPr>
                      <a:r>
                        <a:rPr lang="en-GB" sz="600" u="sng" dirty="0">
                          <a:effectLst/>
                        </a:rPr>
                        <a:t>http://thehackernews.com/2017/06/petya-ransomware-attack.html</a:t>
                      </a:r>
                      <a:endParaRPr lang="en-ZA" sz="800" dirty="0">
                        <a:effectLst/>
                      </a:endParaRPr>
                    </a:p>
                    <a:p>
                      <a:pPr marL="342900" lvl="0" indent="-342900" algn="just">
                        <a:spcBef>
                          <a:spcPts val="600"/>
                        </a:spcBef>
                        <a:spcAft>
                          <a:spcPts val="600"/>
                        </a:spcAft>
                        <a:buFont typeface="Symbol" panose="05050102010706020507" pitchFamily="18" charset="2"/>
                        <a:buChar char=""/>
                      </a:pPr>
                      <a:r>
                        <a:rPr lang="en-GB" sz="600" u="sng" dirty="0">
                          <a:effectLst/>
                          <a:hlinkClick r:id="rId7"/>
                        </a:rPr>
                        <a:t>https://www.theguardian.com/technology/2017/jun/27/petya-ransomware-cyber-attack-who-what-why-how</a:t>
                      </a:r>
                      <a:endParaRPr lang="en-ZA" sz="800" dirty="0">
                        <a:effectLst/>
                      </a:endParaRPr>
                    </a:p>
                    <a:p>
                      <a:pPr marL="342900" lvl="0" indent="-342900" algn="just">
                        <a:spcBef>
                          <a:spcPts val="600"/>
                        </a:spcBef>
                        <a:spcAft>
                          <a:spcPts val="600"/>
                        </a:spcAft>
                        <a:buFont typeface="Symbol" panose="05050102010706020507" pitchFamily="18" charset="2"/>
                        <a:buChar char=""/>
                      </a:pPr>
                      <a:r>
                        <a:rPr lang="en-GB" sz="600" u="sng" dirty="0">
                          <a:effectLst/>
                          <a:hlinkClick r:id="rId8"/>
                        </a:rPr>
                        <a:t>http://www.wired.co.uk/article/petya-malware-ransomware-attack-outbreak-june-2017</a:t>
                      </a:r>
                      <a:r>
                        <a:rPr lang="en-GB" sz="600" u="sng" dirty="0">
                          <a:effectLst/>
                        </a:rPr>
                        <a:t> </a:t>
                      </a:r>
                      <a:endParaRPr lang="en-ZA" sz="800" dirty="0">
                        <a:effectLst/>
                        <a:latin typeface="Arial" panose="020B0604020202020204" pitchFamily="34" charset="0"/>
                        <a:ea typeface="Times New Roman" panose="02020603050405020304" pitchFamily="18" charset="0"/>
                      </a:endParaRPr>
                    </a:p>
                  </a:txBody>
                  <a:tcPr marL="43602" marR="43602"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9"/>
                  </a:ext>
                </a:extLst>
              </a:tr>
            </a:tbl>
          </a:graphicData>
        </a:graphic>
      </p:graphicFrame>
      <p:sp>
        <p:nvSpPr>
          <p:cNvPr id="28" name="Rectangle 27"/>
          <p:cNvSpPr/>
          <p:nvPr/>
        </p:nvSpPr>
        <p:spPr>
          <a:xfrm>
            <a:off x="67514" y="1513087"/>
            <a:ext cx="4400457" cy="4585871"/>
          </a:xfrm>
          <a:prstGeom prst="rect">
            <a:avLst/>
          </a:prstGeom>
        </p:spPr>
        <p:txBody>
          <a:bodyPr wrap="square">
            <a:spAutoFit/>
          </a:bodyPr>
          <a:lstStyle/>
          <a:p>
            <a:pPr>
              <a:spcBef>
                <a:spcPts val="600"/>
              </a:spcBef>
              <a:spcAft>
                <a:spcPts val="600"/>
              </a:spcAft>
            </a:pPr>
            <a:r>
              <a:rPr lang="en-ZA" b="0" dirty="0" smtClean="0">
                <a:latin typeface="Calibri" panose="020F0502020204030204" pitchFamily="34" charset="0"/>
              </a:rPr>
              <a:t>The Hub had knowledge of the attacks and raised the alarm with its Stakeholders.</a:t>
            </a:r>
          </a:p>
          <a:p>
            <a:pPr>
              <a:spcBef>
                <a:spcPts val="600"/>
              </a:spcBef>
              <a:spcAft>
                <a:spcPts val="600"/>
              </a:spcAft>
            </a:pPr>
            <a:r>
              <a:rPr lang="en-ZA" b="0" dirty="0" smtClean="0">
                <a:latin typeface="Calibri" panose="020F0502020204030204" pitchFamily="34" charset="0"/>
              </a:rPr>
              <a:t>The Hub developed and released Security Directives aimed at countering these attacks, which were distributed to our Stakeholders.</a:t>
            </a:r>
          </a:p>
          <a:p>
            <a:pPr>
              <a:spcBef>
                <a:spcPts val="600"/>
              </a:spcBef>
              <a:spcAft>
                <a:spcPts val="600"/>
              </a:spcAft>
            </a:pPr>
            <a:r>
              <a:rPr lang="en-ZA" b="0" dirty="0" smtClean="0">
                <a:latin typeface="Calibri" panose="020F0502020204030204" pitchFamily="34" charset="0"/>
              </a:rPr>
              <a:t>Key to this was the use of the recently established CSIRT forum for dissemination of information</a:t>
            </a:r>
          </a:p>
          <a:p>
            <a:pPr>
              <a:spcBef>
                <a:spcPts val="600"/>
              </a:spcBef>
              <a:spcAft>
                <a:spcPts val="600"/>
              </a:spcAft>
            </a:pPr>
            <a:r>
              <a:rPr lang="en-ZA" b="0" dirty="0" smtClean="0">
                <a:latin typeface="Calibri" panose="020F0502020204030204" pitchFamily="34" charset="0"/>
              </a:rPr>
              <a:t>The Security Directives were both technical in nature for the consumption by the CSIRTs and a general Awareness directive for the general public </a:t>
            </a:r>
          </a:p>
          <a:p>
            <a:pPr>
              <a:spcBef>
                <a:spcPts val="600"/>
              </a:spcBef>
              <a:spcAft>
                <a:spcPts val="600"/>
              </a:spcAft>
            </a:pPr>
            <a:r>
              <a:rPr lang="en-ZA" dirty="0" smtClean="0">
                <a:latin typeface="Calibri" panose="020F0502020204030204" pitchFamily="34" charset="0"/>
              </a:rPr>
              <a:t>No large-scale breaches were reported in South Africa</a:t>
            </a:r>
          </a:p>
        </p:txBody>
      </p:sp>
    </p:spTree>
    <p:extLst>
      <p:ext uri="{BB962C8B-B14F-4D97-AF65-F5344CB8AC3E}">
        <p14:creationId xmlns:p14="http://schemas.microsoft.com/office/powerpoint/2010/main" xmlns="" val="3379061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951312" y="307419"/>
            <a:ext cx="5077072" cy="831639"/>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US" dirty="0" smtClean="0">
                <a:latin typeface="Calibri" charset="0"/>
                <a:ea typeface="Calibri" charset="0"/>
                <a:cs typeface="Calibri" charset="0"/>
              </a:rPr>
              <a:t>Piloting of a Business Intelligence solution</a:t>
            </a:r>
            <a:endParaRPr lang="en-US"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dirty="0" smtClean="0">
                <a:solidFill>
                  <a:schemeClr val="bg1"/>
                </a:solidFill>
                <a:latin typeface="Calibri" charset="0"/>
                <a:ea typeface="Calibri" charset="0"/>
                <a:cs typeface="Calibri" charset="0"/>
              </a:rPr>
              <a:t>Making South Africa a Global Leader in Harnessing ICTs for Socio-economic Development</a:t>
            </a:r>
            <a:endParaRPr lang="en-US" sz="1200" dirty="0">
              <a:solidFill>
                <a:schemeClr val="bg1"/>
              </a:solidFill>
              <a:latin typeface="Calibri" charset="0"/>
              <a:ea typeface="Calibri" charset="0"/>
              <a:cs typeface="Calibri"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28</a:t>
            </a:fld>
            <a:endParaRPr lang="en-US" sz="1400" dirty="0">
              <a:solidFill>
                <a:schemeClr val="tx1"/>
              </a:solidFill>
              <a:latin typeface="Calibri" charset="0"/>
              <a:ea typeface="Calibri" charset="0"/>
              <a:cs typeface="Calibri"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79512" y="1496997"/>
            <a:ext cx="8568952" cy="44012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Bef>
                <a:spcPts val="600"/>
              </a:spcBef>
              <a:spcAft>
                <a:spcPts val="600"/>
              </a:spcAft>
              <a:buFont typeface="Arial" panose="020B0604020202020204" pitchFamily="34" charset="0"/>
              <a:buChar char="•"/>
            </a:pPr>
            <a:r>
              <a:rPr lang="en-ZA" sz="2400" b="0" dirty="0" smtClean="0">
                <a:latin typeface="Calibri" panose="020F0502020204030204" pitchFamily="34" charset="0"/>
                <a:cs typeface="Arial" panose="020B0604020202020204" pitchFamily="34" charset="0"/>
              </a:rPr>
              <a:t>Piloting a Business Intelligence (BI) solution</a:t>
            </a:r>
          </a:p>
          <a:p>
            <a:pPr marL="342900" indent="-342900">
              <a:spcBef>
                <a:spcPts val="600"/>
              </a:spcBef>
              <a:spcAft>
                <a:spcPts val="600"/>
              </a:spcAft>
              <a:buFont typeface="Arial" panose="020B0604020202020204" pitchFamily="34" charset="0"/>
              <a:buChar char="•"/>
            </a:pPr>
            <a:r>
              <a:rPr lang="en-ZA" sz="2400" b="0" dirty="0" smtClean="0">
                <a:latin typeface="Calibri" panose="020F0502020204030204" pitchFamily="34" charset="0"/>
                <a:cs typeface="Arial" panose="020B0604020202020204" pitchFamily="34" charset="0"/>
              </a:rPr>
              <a:t>The BI solution is meant to develop a capacity to identify threats prior to them turning into actual incidents</a:t>
            </a:r>
          </a:p>
          <a:p>
            <a:pPr marL="342900" indent="-342900">
              <a:spcBef>
                <a:spcPts val="600"/>
              </a:spcBef>
              <a:spcAft>
                <a:spcPts val="600"/>
              </a:spcAft>
              <a:buFont typeface="Arial" panose="020B0604020202020204" pitchFamily="34" charset="0"/>
              <a:buChar char="•"/>
            </a:pPr>
            <a:r>
              <a:rPr lang="en-ZA" sz="2400" b="0" dirty="0" smtClean="0">
                <a:latin typeface="Calibri" panose="020F0502020204030204" pitchFamily="34" charset="0"/>
                <a:cs typeface="Arial" panose="020B0604020202020204" pitchFamily="34" charset="0"/>
              </a:rPr>
              <a:t>Inputs various open-source and proprietary threat feeds, and also incidents from the CSIRTs in order to develop trends and patters of incidents </a:t>
            </a:r>
          </a:p>
          <a:p>
            <a:pPr marL="342900" indent="-342900">
              <a:spcBef>
                <a:spcPts val="600"/>
              </a:spcBef>
              <a:spcAft>
                <a:spcPts val="600"/>
              </a:spcAft>
              <a:buFont typeface="Arial" panose="020B0604020202020204" pitchFamily="34" charset="0"/>
              <a:buChar char="•"/>
            </a:pPr>
            <a:r>
              <a:rPr lang="en-ZA" sz="2400" b="0" dirty="0" smtClean="0">
                <a:latin typeface="Calibri" panose="020F0502020204030204" pitchFamily="34" charset="0"/>
                <a:ea typeface="Calibri" charset="0"/>
                <a:cs typeface="Arial" panose="020B0604020202020204" pitchFamily="34" charset="0"/>
              </a:rPr>
              <a:t>Requested threat information from stakeholders including Microsoft, Kaspersky, Intel and CISCO</a:t>
            </a:r>
          </a:p>
          <a:p>
            <a:pPr marL="342900" indent="-342900">
              <a:spcBef>
                <a:spcPts val="600"/>
              </a:spcBef>
              <a:spcAft>
                <a:spcPts val="600"/>
              </a:spcAft>
              <a:buFont typeface="Arial" panose="020B0604020202020204" pitchFamily="34" charset="0"/>
              <a:buChar char="•"/>
            </a:pPr>
            <a:r>
              <a:rPr lang="en-ZA" sz="2400" b="0" dirty="0">
                <a:latin typeface="Calibri" panose="020F0502020204030204" pitchFamily="34" charset="0"/>
                <a:cs typeface="Arial" panose="020B0604020202020204" pitchFamily="34" charset="0"/>
              </a:rPr>
              <a:t>Output will be a South Africa specific Incident and Threat </a:t>
            </a:r>
            <a:r>
              <a:rPr lang="en-ZA" sz="2400" b="0" dirty="0" smtClean="0">
                <a:latin typeface="Calibri" panose="020F0502020204030204" pitchFamily="34" charset="0"/>
                <a:cs typeface="Arial" panose="020B0604020202020204" pitchFamily="34" charset="0"/>
              </a:rPr>
              <a:t>feed which will be distributed to Stakeholders</a:t>
            </a:r>
            <a:endParaRPr lang="en-ZA" sz="2400" b="0" dirty="0">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76908" y="4699095"/>
            <a:ext cx="2436895" cy="1755998"/>
          </a:xfrm>
          <a:prstGeom prst="rect">
            <a:avLst/>
          </a:prstGeom>
        </p:spPr>
      </p:pic>
    </p:spTree>
    <p:extLst>
      <p:ext uri="{BB962C8B-B14F-4D97-AF65-F5344CB8AC3E}">
        <p14:creationId xmlns:p14="http://schemas.microsoft.com/office/powerpoint/2010/main" xmlns="" val="1052938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951312" y="307419"/>
            <a:ext cx="5077072"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US" dirty="0"/>
              <a:t>Business Intelligence Pilot: Examples of </a:t>
            </a:r>
            <a:r>
              <a:rPr lang="en-US" dirty="0" err="1"/>
              <a:t>Visualisations</a:t>
            </a:r>
            <a:endParaRPr lang="en-US"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dirty="0" smtClean="0">
                <a:solidFill>
                  <a:schemeClr val="bg1"/>
                </a:solidFill>
                <a:latin typeface="Calibri" charset="0"/>
                <a:ea typeface="Calibri" charset="0"/>
                <a:cs typeface="Calibri" charset="0"/>
              </a:rPr>
              <a:t>Making South Africa a Global Leader in Harnessing ICTs for Socio-economic Development</a:t>
            </a:r>
            <a:endParaRPr lang="en-US" sz="1200" dirty="0">
              <a:solidFill>
                <a:schemeClr val="bg1"/>
              </a:solidFill>
              <a:latin typeface="Calibri" charset="0"/>
              <a:ea typeface="Calibri" charset="0"/>
              <a:cs typeface="Calibri"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29</a:t>
            </a:fld>
            <a:endParaRPr lang="en-US" sz="1400" dirty="0">
              <a:solidFill>
                <a:schemeClr val="tx1"/>
              </a:solidFill>
              <a:latin typeface="Calibri" charset="0"/>
              <a:ea typeface="Calibri" charset="0"/>
              <a:cs typeface="Calibri"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12.png"/>
          <p:cNvPicPr/>
          <p:nvPr/>
        </p:nvPicPr>
        <p:blipFill>
          <a:blip r:embed="rId4" cstate="print"/>
          <a:srcRect/>
          <a:stretch>
            <a:fillRect/>
          </a:stretch>
        </p:blipFill>
        <p:spPr>
          <a:xfrm>
            <a:off x="0" y="1363218"/>
            <a:ext cx="5734050" cy="2679700"/>
          </a:xfrm>
          <a:prstGeom prst="rect">
            <a:avLst/>
          </a:prstGeom>
          <a:ln/>
        </p:spPr>
      </p:pic>
      <p:pic>
        <p:nvPicPr>
          <p:cNvPr id="14" name="image15.png"/>
          <p:cNvPicPr/>
          <p:nvPr/>
        </p:nvPicPr>
        <p:blipFill>
          <a:blip r:embed="rId5" cstate="print"/>
          <a:srcRect/>
          <a:stretch>
            <a:fillRect/>
          </a:stretch>
        </p:blipFill>
        <p:spPr>
          <a:xfrm>
            <a:off x="3409950" y="3939865"/>
            <a:ext cx="5734050" cy="2679700"/>
          </a:xfrm>
          <a:prstGeom prst="rect">
            <a:avLst/>
          </a:prstGeom>
          <a:ln/>
        </p:spPr>
      </p:pic>
    </p:spTree>
    <p:extLst>
      <p:ext uri="{BB962C8B-B14F-4D97-AF65-F5344CB8AC3E}">
        <p14:creationId xmlns:p14="http://schemas.microsoft.com/office/powerpoint/2010/main" xmlns="" val="355122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oter Placeholder 5"/>
          <p:cNvSpPr txBox="1">
            <a:spLocks/>
          </p:cNvSpPr>
          <p:nvPr/>
        </p:nvSpPr>
        <p:spPr>
          <a:xfrm>
            <a:off x="595790" y="6550557"/>
            <a:ext cx="6858000" cy="214313"/>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450"/>
              </a:spcBef>
            </a:pPr>
            <a:r>
              <a:rPr lang="en-US" sz="900" dirty="0">
                <a:solidFill>
                  <a:prstClr val="white"/>
                </a:solidFill>
                <a:latin typeface="Arial" charset="0"/>
                <a:cs typeface="Arial" charset="0"/>
              </a:rPr>
              <a:t>Making South Africa a Global Leader in Harnessing ICTs for Socio-economic Development</a:t>
            </a:r>
          </a:p>
        </p:txBody>
      </p:sp>
      <p:sp>
        <p:nvSpPr>
          <p:cNvPr id="56" name="Slide Number Placeholder 8"/>
          <p:cNvSpPr>
            <a:spLocks noGrp="1"/>
          </p:cNvSpPr>
          <p:nvPr>
            <p:ph type="sldNum" sz="quarter" idx="12"/>
          </p:nvPr>
        </p:nvSpPr>
        <p:spPr>
          <a:xfrm>
            <a:off x="6778990" y="5826118"/>
            <a:ext cx="1195388" cy="3571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800">
                <a:solidFill>
                  <a:srgbClr val="006600"/>
                </a:solidFill>
                <a:latin typeface="Bookman Old Style" charset="0"/>
                <a:ea typeface="ＭＳ Ｐゴシック" charset="0"/>
              </a:defRPr>
            </a:lvl1pPr>
            <a:lvl2pPr>
              <a:defRPr sz="1800">
                <a:solidFill>
                  <a:srgbClr val="006600"/>
                </a:solidFill>
                <a:latin typeface="Bookman Old Style" charset="0"/>
                <a:ea typeface="ＭＳ Ｐゴシック" charset="0"/>
              </a:defRPr>
            </a:lvl2pPr>
            <a:lvl3pPr>
              <a:defRPr sz="1500">
                <a:solidFill>
                  <a:srgbClr val="006600"/>
                </a:solidFill>
                <a:latin typeface="Bookman Old Style" charset="0"/>
                <a:ea typeface="ＭＳ Ｐゴシック" charset="0"/>
              </a:defRPr>
            </a:lvl3pPr>
            <a:lvl4pPr>
              <a:defRPr sz="1500">
                <a:solidFill>
                  <a:srgbClr val="006600"/>
                </a:solidFill>
                <a:latin typeface="Bookman Old Style"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fld id="{700CD28B-F157-1140-8778-E31FBD119FE8}" type="slidenum">
              <a:rPr lang="en-US" sz="1050">
                <a:solidFill>
                  <a:prstClr val="black"/>
                </a:solidFill>
                <a:latin typeface="Arial" charset="0"/>
              </a:rPr>
              <a:pPr/>
              <a:t>3</a:t>
            </a:fld>
            <a:endParaRPr lang="en-US" sz="1050" dirty="0">
              <a:solidFill>
                <a:prstClr val="black"/>
              </a:solidFill>
              <a:latin typeface="Arial" charset="0"/>
            </a:endParaRPr>
          </a:p>
        </p:txBody>
      </p:sp>
      <p:pic>
        <p:nvPicPr>
          <p:cNvPr id="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6416" y="278939"/>
            <a:ext cx="576064" cy="619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1044675" y="1412776"/>
            <a:ext cx="5399533" cy="4666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val 8"/>
          <p:cNvSpPr/>
          <p:nvPr/>
        </p:nvSpPr>
        <p:spPr bwMode="auto">
          <a:xfrm>
            <a:off x="3167845" y="3645024"/>
            <a:ext cx="1012423" cy="540060"/>
          </a:xfrm>
          <a:prstGeom prst="ellipse">
            <a:avLst/>
          </a:prstGeom>
          <a:noFill/>
          <a:ln w="38100" cap="flat" cmpd="sng" algn="ctr">
            <a:solidFill>
              <a:srgbClr val="FF0000"/>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ZA">
              <a:solidFill>
                <a:prstClr val="black"/>
              </a:solidFill>
            </a:endParaRPr>
          </a:p>
        </p:txBody>
      </p:sp>
      <p:cxnSp>
        <p:nvCxnSpPr>
          <p:cNvPr id="12" name="Straight Connector 11"/>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3" name="Picture 12" descr="approved-logo.jpg"/>
          <p:cNvPicPr>
            <a:picLocks noChangeAspect="1"/>
          </p:cNvPicPr>
          <p:nvPr/>
        </p:nvPicPr>
        <p:blipFill>
          <a:blip r:embed="rId4" cstate="print"/>
          <a:stretch>
            <a:fillRect/>
          </a:stretch>
        </p:blipFill>
        <p:spPr>
          <a:xfrm>
            <a:off x="179512" y="116632"/>
            <a:ext cx="2771800" cy="931418"/>
          </a:xfrm>
          <a:prstGeom prst="rect">
            <a:avLst/>
          </a:prstGeom>
        </p:spPr>
      </p:pic>
      <p:sp>
        <p:nvSpPr>
          <p:cNvPr id="14" name="Text Box 2"/>
          <p:cNvSpPr txBox="1">
            <a:spLocks noChangeArrowheads="1"/>
          </p:cNvSpPr>
          <p:nvPr/>
        </p:nvSpPr>
        <p:spPr bwMode="auto">
          <a:xfrm>
            <a:off x="2872404" y="188640"/>
            <a:ext cx="5444012"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a:t>National Cybersecurity Computer Security Incident Response Teams (CSIRTs)</a:t>
            </a:r>
            <a:endParaRPr lang="en-GB" dirty="0"/>
          </a:p>
        </p:txBody>
      </p:sp>
      <p:sp>
        <p:nvSpPr>
          <p:cNvPr id="3" name="Rectangle 2"/>
          <p:cNvSpPr/>
          <p:nvPr/>
        </p:nvSpPr>
        <p:spPr>
          <a:xfrm>
            <a:off x="6516215" y="1246108"/>
            <a:ext cx="2493803" cy="3046988"/>
          </a:xfrm>
          <a:prstGeom prst="rect">
            <a:avLst/>
          </a:prstGeom>
        </p:spPr>
        <p:txBody>
          <a:bodyPr wrap="square">
            <a:spAutoFit/>
          </a:bodyPr>
          <a:lstStyle/>
          <a:p>
            <a:r>
              <a:rPr lang="en-ZA" sz="1600" b="0" dirty="0">
                <a:solidFill>
                  <a:srgbClr val="43476A"/>
                </a:solidFill>
                <a:latin typeface="+mn-lt"/>
              </a:rPr>
              <a:t>"Cybersecurity Hub" means a CSIRT established to pool public and private sector </a:t>
            </a:r>
            <a:r>
              <a:rPr lang="en-ZA" sz="1600" b="0" dirty="0" smtClean="0">
                <a:solidFill>
                  <a:srgbClr val="43476A"/>
                </a:solidFill>
                <a:latin typeface="+mn-lt"/>
              </a:rPr>
              <a:t>threat information </a:t>
            </a:r>
            <a:r>
              <a:rPr lang="en-ZA" sz="1600" b="0" dirty="0">
                <a:solidFill>
                  <a:srgbClr val="43476A"/>
                </a:solidFill>
                <a:latin typeface="+mn-lt"/>
              </a:rPr>
              <a:t>for the purposes of processing and disseminating such information to </a:t>
            </a:r>
            <a:r>
              <a:rPr lang="en-ZA" sz="1600" b="0" dirty="0" smtClean="0">
                <a:solidFill>
                  <a:srgbClr val="43476A"/>
                </a:solidFill>
                <a:latin typeface="+mn-lt"/>
              </a:rPr>
              <a:t>relevant stakeholders </a:t>
            </a:r>
            <a:r>
              <a:rPr lang="en-ZA" sz="1600" b="0" dirty="0">
                <a:solidFill>
                  <a:srgbClr val="43476A"/>
                </a:solidFill>
                <a:latin typeface="+mn-lt"/>
              </a:rPr>
              <a:t>including the Cybersecurity centre.</a:t>
            </a:r>
            <a:endParaRPr lang="en-ZA" sz="1600" dirty="0">
              <a:latin typeface="+mn-lt"/>
            </a:endParaRPr>
          </a:p>
        </p:txBody>
      </p:sp>
      <p:sp>
        <p:nvSpPr>
          <p:cNvPr id="4" name="Rectangle 3"/>
          <p:cNvSpPr/>
          <p:nvPr/>
        </p:nvSpPr>
        <p:spPr bwMode="auto">
          <a:xfrm>
            <a:off x="539552" y="4365104"/>
            <a:ext cx="6120680" cy="19442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auto" hangingPunct="0">
              <a:spcBef>
                <a:spcPts val="450"/>
              </a:spcBef>
              <a:spcAft>
                <a:spcPts val="450"/>
              </a:spcAft>
            </a:pPr>
            <a:r>
              <a:rPr lang="en-ZA" sz="1200" b="0" dirty="0">
                <a:solidFill>
                  <a:prstClr val="black"/>
                </a:solidFill>
                <a:latin typeface="Calibri" charset="0"/>
                <a:ea typeface="Calibri" charset="0"/>
                <a:cs typeface="Calibri" charset="0"/>
              </a:rPr>
              <a:t>Cybersecurity Hub</a:t>
            </a:r>
          </a:p>
          <a:p>
            <a:pPr marL="214313" indent="-214313" algn="just" eaLnBrk="0" fontAlgn="auto" hangingPunct="0">
              <a:spcBef>
                <a:spcPts val="450"/>
              </a:spcBef>
              <a:spcAft>
                <a:spcPts val="450"/>
              </a:spcAft>
              <a:buFont typeface="Arial" panose="020B0604020202020204" pitchFamily="34" charset="0"/>
              <a:buChar char="•"/>
            </a:pPr>
            <a:r>
              <a:rPr lang="en-ZA" sz="1200" b="0" dirty="0">
                <a:solidFill>
                  <a:prstClr val="black"/>
                </a:solidFill>
                <a:latin typeface="Calibri" charset="0"/>
                <a:ea typeface="Calibri" charset="0"/>
                <a:cs typeface="Calibri" charset="0"/>
              </a:rPr>
              <a:t>Acts as National point of contact for the coordination of Cybersecurity incidents</a:t>
            </a:r>
          </a:p>
          <a:p>
            <a:pPr marL="214313" indent="-214313" algn="just" eaLnBrk="0" fontAlgn="auto" hangingPunct="0">
              <a:spcBef>
                <a:spcPts val="450"/>
              </a:spcBef>
              <a:spcAft>
                <a:spcPts val="450"/>
              </a:spcAft>
              <a:buFont typeface="Arial" panose="020B0604020202020204" pitchFamily="34" charset="0"/>
              <a:buChar char="•"/>
            </a:pPr>
            <a:r>
              <a:rPr lang="en-ZA" sz="1200" b="0" dirty="0">
                <a:solidFill>
                  <a:prstClr val="black"/>
                </a:solidFill>
                <a:latin typeface="Calibri" charset="0"/>
                <a:ea typeface="Calibri" charset="0"/>
                <a:cs typeface="Calibri" charset="0"/>
              </a:rPr>
              <a:t>Receives and analyses Cybersecurity incidents, trends, vulnerabilities and threats</a:t>
            </a:r>
          </a:p>
          <a:p>
            <a:pPr marL="214313" indent="-214313" algn="just" eaLnBrk="0" fontAlgn="auto" hangingPunct="0">
              <a:spcBef>
                <a:spcPts val="450"/>
              </a:spcBef>
              <a:spcAft>
                <a:spcPts val="450"/>
              </a:spcAft>
              <a:buFont typeface="Arial" panose="020B0604020202020204" pitchFamily="34" charset="0"/>
              <a:buChar char="•"/>
            </a:pPr>
            <a:r>
              <a:rPr lang="en-ZA" sz="1200" b="0" dirty="0">
                <a:solidFill>
                  <a:prstClr val="black"/>
                </a:solidFill>
                <a:latin typeface="Calibri" charset="0"/>
                <a:ea typeface="Calibri" charset="0"/>
                <a:cs typeface="Calibri" charset="0"/>
              </a:rPr>
              <a:t>Facilitates the establishment of sector, regional and continental CSIRT’s</a:t>
            </a:r>
          </a:p>
          <a:p>
            <a:pPr marL="214313" indent="-214313" algn="just" eaLnBrk="0" fontAlgn="auto" hangingPunct="0">
              <a:spcBef>
                <a:spcPts val="450"/>
              </a:spcBef>
              <a:spcAft>
                <a:spcPts val="450"/>
              </a:spcAft>
              <a:buFont typeface="Arial" panose="020B0604020202020204" pitchFamily="34" charset="0"/>
              <a:buChar char="•"/>
            </a:pPr>
            <a:r>
              <a:rPr lang="en-ZA" sz="1200" b="0" dirty="0">
                <a:solidFill>
                  <a:prstClr val="black"/>
                </a:solidFill>
                <a:latin typeface="Calibri" charset="0"/>
                <a:ea typeface="Calibri" charset="0"/>
                <a:cs typeface="Calibri" charset="0"/>
              </a:rPr>
              <a:t>Disseminates alerts and warnings to its constituents</a:t>
            </a:r>
          </a:p>
          <a:p>
            <a:pPr marL="214313" indent="-214313" algn="just" eaLnBrk="0" fontAlgn="auto" hangingPunct="0">
              <a:spcBef>
                <a:spcPts val="450"/>
              </a:spcBef>
              <a:spcAft>
                <a:spcPts val="450"/>
              </a:spcAft>
              <a:buFont typeface="Arial" panose="020B0604020202020204" pitchFamily="34" charset="0"/>
              <a:buChar char="•"/>
            </a:pPr>
            <a:r>
              <a:rPr lang="en-ZA" sz="1200" b="0" dirty="0">
                <a:solidFill>
                  <a:prstClr val="black"/>
                </a:solidFill>
                <a:latin typeface="Calibri" charset="0"/>
                <a:ea typeface="Calibri" charset="0"/>
                <a:cs typeface="Calibri" charset="0"/>
              </a:rPr>
              <a:t>Initiate national Cybersecurity awareness campaigns </a:t>
            </a:r>
          </a:p>
          <a:p>
            <a:pPr marL="0" marR="0" indent="0" algn="l"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2631675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951312" y="307419"/>
            <a:ext cx="5077072" cy="831639"/>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US" dirty="0" smtClean="0">
                <a:latin typeface="Calibri" charset="0"/>
                <a:ea typeface="Calibri" charset="0"/>
                <a:cs typeface="Calibri" charset="0"/>
              </a:rPr>
              <a:t>Business Intelligence Pilot: Examples of </a:t>
            </a:r>
            <a:r>
              <a:rPr lang="en-US" dirty="0" err="1" smtClean="0">
                <a:latin typeface="Calibri" charset="0"/>
                <a:ea typeface="Calibri" charset="0"/>
                <a:cs typeface="Calibri" charset="0"/>
              </a:rPr>
              <a:t>Visualisations</a:t>
            </a:r>
            <a:endParaRPr lang="en-US"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dirty="0" smtClean="0">
                <a:solidFill>
                  <a:schemeClr val="bg1"/>
                </a:solidFill>
                <a:latin typeface="Calibri" charset="0"/>
                <a:ea typeface="Calibri" charset="0"/>
                <a:cs typeface="Calibri" charset="0"/>
              </a:rPr>
              <a:t>Making South Africa a Global Leader in Harnessing ICTs for Socio-economic Development</a:t>
            </a:r>
            <a:endParaRPr lang="en-US" sz="1200" dirty="0">
              <a:solidFill>
                <a:schemeClr val="bg1"/>
              </a:solidFill>
              <a:latin typeface="Calibri" charset="0"/>
              <a:ea typeface="Calibri" charset="0"/>
              <a:cs typeface="Calibri"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30</a:t>
            </a:fld>
            <a:endParaRPr lang="en-US" sz="1400" dirty="0">
              <a:solidFill>
                <a:schemeClr val="tx1"/>
              </a:solidFill>
              <a:latin typeface="Calibri" charset="0"/>
              <a:ea typeface="Calibri" charset="0"/>
              <a:cs typeface="Calibri"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1329845"/>
            <a:ext cx="4394552" cy="24719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4" y="3981400"/>
            <a:ext cx="4394552" cy="247193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87171" y="3999451"/>
            <a:ext cx="4421333" cy="2487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87172" y="1340768"/>
            <a:ext cx="4404322" cy="2477431"/>
          </a:xfrm>
          <a:prstGeom prst="rect">
            <a:avLst/>
          </a:prstGeom>
        </p:spPr>
      </p:pic>
    </p:spTree>
    <p:extLst>
      <p:ext uri="{BB962C8B-B14F-4D97-AF65-F5344CB8AC3E}">
        <p14:creationId xmlns:p14="http://schemas.microsoft.com/office/powerpoint/2010/main" xmlns="" val="3825211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951312" y="307419"/>
            <a:ext cx="5077072"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US" dirty="0"/>
              <a:t>Business Intelligence Pilot: Examples of </a:t>
            </a:r>
            <a:r>
              <a:rPr lang="en-US" dirty="0" err="1"/>
              <a:t>Visualisations</a:t>
            </a:r>
            <a:endParaRPr lang="en-US"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dirty="0" smtClean="0">
                <a:solidFill>
                  <a:schemeClr val="bg1"/>
                </a:solidFill>
                <a:latin typeface="Calibri" charset="0"/>
                <a:ea typeface="Calibri" charset="0"/>
                <a:cs typeface="Calibri" charset="0"/>
              </a:rPr>
              <a:t>Making South Africa a Global Leader in Harnessing ICTs for Socio-economic Development</a:t>
            </a:r>
            <a:endParaRPr lang="en-US" sz="1200" dirty="0">
              <a:solidFill>
                <a:schemeClr val="bg1"/>
              </a:solidFill>
              <a:latin typeface="Calibri" charset="0"/>
              <a:ea typeface="Calibri" charset="0"/>
              <a:cs typeface="Calibri"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31</a:t>
            </a:fld>
            <a:endParaRPr lang="en-US" sz="1400" dirty="0">
              <a:solidFill>
                <a:schemeClr val="tx1"/>
              </a:solidFill>
              <a:latin typeface="Calibri" charset="0"/>
              <a:ea typeface="Calibri" charset="0"/>
              <a:cs typeface="Calibri"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image17.png"/>
          <p:cNvPicPr/>
          <p:nvPr/>
        </p:nvPicPr>
        <p:blipFill>
          <a:blip r:embed="rId4" cstate="print"/>
          <a:srcRect/>
          <a:stretch>
            <a:fillRect/>
          </a:stretch>
        </p:blipFill>
        <p:spPr>
          <a:xfrm>
            <a:off x="179512" y="1556792"/>
            <a:ext cx="8568952" cy="4608512"/>
          </a:xfrm>
          <a:prstGeom prst="rect">
            <a:avLst/>
          </a:prstGeom>
          <a:ln/>
        </p:spPr>
      </p:pic>
    </p:spTree>
    <p:extLst>
      <p:ext uri="{BB962C8B-B14F-4D97-AF65-F5344CB8AC3E}">
        <p14:creationId xmlns:p14="http://schemas.microsoft.com/office/powerpoint/2010/main" xmlns="" val="3153127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roved-logo.jpg"/>
          <p:cNvPicPr>
            <a:picLocks noChangeAspect="1"/>
          </p:cNvPicPr>
          <p:nvPr/>
        </p:nvPicPr>
        <p:blipFill>
          <a:blip r:embed="rId3" cstate="print"/>
          <a:stretch>
            <a:fillRect/>
          </a:stretch>
        </p:blipFill>
        <p:spPr>
          <a:xfrm>
            <a:off x="5904656"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prstClr val="white"/>
                </a:solidFill>
                <a:latin typeface="Arial" charset="0"/>
                <a:cs typeface="Arial" charset="0"/>
              </a:rPr>
              <a:t>Making South Africa a Global Leader in Harnessing ICTs for Socio-economic Development</a:t>
            </a:r>
            <a:endParaRPr lang="en-US" sz="1200">
              <a:solidFill>
                <a:prstClr val="white"/>
              </a:solidFill>
              <a:latin typeface="Arial" charset="0"/>
              <a:cs typeface="Arial"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prstClr val="black"/>
                </a:solidFill>
                <a:latin typeface="Arial" charset="0"/>
              </a:rPr>
              <a:pPr/>
              <a:t>32</a:t>
            </a:fld>
            <a:endParaRPr lang="en-US" sz="1400" dirty="0">
              <a:solidFill>
                <a:prstClr val="black"/>
              </a:solidFill>
              <a:latin typeface="Arial"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692696"/>
            <a:ext cx="3726668" cy="4009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xmlns="" val="2786618551"/>
              </p:ext>
            </p:extLst>
          </p:nvPr>
        </p:nvGraphicFramePr>
        <p:xfrm>
          <a:off x="3779912" y="1175340"/>
          <a:ext cx="4896544" cy="3271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4499992" y="2454374"/>
            <a:ext cx="652743" cy="646331"/>
          </a:xfrm>
          <a:prstGeom prst="rect">
            <a:avLst/>
          </a:prstGeom>
          <a:noFill/>
        </p:spPr>
        <p:txBody>
          <a:bodyPr wrap="none" rtlCol="0">
            <a:spAutoFit/>
          </a:bodyPr>
          <a:lstStyle/>
          <a:p>
            <a:r>
              <a:rPr lang="en-ZA" sz="3600" b="0" dirty="0" smtClean="0">
                <a:solidFill>
                  <a:prstClr val="black"/>
                </a:solidFill>
                <a:latin typeface="Calibri" charset="0"/>
                <a:ea typeface="Calibri" charset="0"/>
                <a:cs typeface="Calibri" charset="0"/>
              </a:rPr>
              <a:t>05</a:t>
            </a:r>
            <a:endParaRPr lang="en-GB" sz="3600" b="0" dirty="0">
              <a:solidFill>
                <a:prstClr val="black"/>
              </a:solidFill>
              <a:latin typeface="Calibri" charset="0"/>
              <a:ea typeface="Calibri" charset="0"/>
              <a:cs typeface="Calibri" charset="0"/>
            </a:endParaRPr>
          </a:p>
        </p:txBody>
      </p:sp>
      <p:sp>
        <p:nvSpPr>
          <p:cNvPr id="15" name="Freeform 14"/>
          <p:cNvSpPr/>
          <p:nvPr/>
        </p:nvSpPr>
        <p:spPr>
          <a:xfrm>
            <a:off x="109922" y="4937597"/>
            <a:ext cx="8926574" cy="478458"/>
          </a:xfrm>
          <a:custGeom>
            <a:avLst/>
            <a:gdLst>
              <a:gd name="connsiteX0" fmla="*/ 0 w 6096000"/>
              <a:gd name="connsiteY0" fmla="*/ 0 h 417375"/>
              <a:gd name="connsiteX1" fmla="*/ 6096000 w 6096000"/>
              <a:gd name="connsiteY1" fmla="*/ 0 h 417375"/>
              <a:gd name="connsiteX2" fmla="*/ 6096000 w 6096000"/>
              <a:gd name="connsiteY2" fmla="*/ 417375 h 417375"/>
              <a:gd name="connsiteX3" fmla="*/ 0 w 6096000"/>
              <a:gd name="connsiteY3" fmla="*/ 417375 h 417375"/>
              <a:gd name="connsiteX4" fmla="*/ 0 w 6096000"/>
              <a:gd name="connsiteY4" fmla="*/ 0 h 41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17375">
                <a:moveTo>
                  <a:pt x="0" y="0"/>
                </a:moveTo>
                <a:lnTo>
                  <a:pt x="6096000" y="0"/>
                </a:lnTo>
                <a:lnTo>
                  <a:pt x="6096000" y="417375"/>
                </a:lnTo>
                <a:lnTo>
                  <a:pt x="0" y="417375"/>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208280" rIns="473117" bIns="71120" numCol="1" spcCol="1270" anchor="t" anchorCtr="0">
            <a:noAutofit/>
          </a:bodyPr>
          <a:lstStyle/>
          <a:p>
            <a:pPr marL="179388" lvl="1" indent="-179388" algn="l" defTabSz="444500" rtl="0">
              <a:lnSpc>
                <a:spcPct val="90000"/>
              </a:lnSpc>
              <a:spcBef>
                <a:spcPct val="0"/>
              </a:spcBef>
              <a:spcAft>
                <a:spcPct val="15000"/>
              </a:spcAft>
              <a:buChar char="••"/>
            </a:pPr>
            <a:r>
              <a:rPr lang="en-US" sz="1600" b="0" kern="1200" dirty="0" smtClean="0">
                <a:latin typeface="Calibri" charset="0"/>
                <a:ea typeface="Calibri" charset="0"/>
                <a:cs typeface="Calibri" charset="0"/>
              </a:rPr>
              <a:t>Provide best practice guidance on ICT security for Government, business and civil society</a:t>
            </a:r>
            <a:endParaRPr lang="en-GB" sz="1600" b="0" kern="1200" dirty="0">
              <a:latin typeface="Calibri" charset="0"/>
              <a:ea typeface="Calibri" charset="0"/>
              <a:cs typeface="Calibri" charset="0"/>
            </a:endParaRPr>
          </a:p>
        </p:txBody>
      </p:sp>
      <p:sp>
        <p:nvSpPr>
          <p:cNvPr id="16" name="Freeform 15"/>
          <p:cNvSpPr/>
          <p:nvPr/>
        </p:nvSpPr>
        <p:spPr>
          <a:xfrm>
            <a:off x="556251" y="4768396"/>
            <a:ext cx="6248602" cy="338403"/>
          </a:xfrm>
          <a:custGeom>
            <a:avLst/>
            <a:gdLst>
              <a:gd name="connsiteX0" fmla="*/ 0 w 4267200"/>
              <a:gd name="connsiteY0" fmla="*/ 49201 h 295200"/>
              <a:gd name="connsiteX1" fmla="*/ 49201 w 4267200"/>
              <a:gd name="connsiteY1" fmla="*/ 0 h 295200"/>
              <a:gd name="connsiteX2" fmla="*/ 4217999 w 4267200"/>
              <a:gd name="connsiteY2" fmla="*/ 0 h 295200"/>
              <a:gd name="connsiteX3" fmla="*/ 4267200 w 4267200"/>
              <a:gd name="connsiteY3" fmla="*/ 49201 h 295200"/>
              <a:gd name="connsiteX4" fmla="*/ 4267200 w 4267200"/>
              <a:gd name="connsiteY4" fmla="*/ 245999 h 295200"/>
              <a:gd name="connsiteX5" fmla="*/ 4217999 w 4267200"/>
              <a:gd name="connsiteY5" fmla="*/ 295200 h 295200"/>
              <a:gd name="connsiteX6" fmla="*/ 49201 w 4267200"/>
              <a:gd name="connsiteY6" fmla="*/ 295200 h 295200"/>
              <a:gd name="connsiteX7" fmla="*/ 0 w 4267200"/>
              <a:gd name="connsiteY7" fmla="*/ 245999 h 295200"/>
              <a:gd name="connsiteX8" fmla="*/ 0 w 426720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95200">
                <a:moveTo>
                  <a:pt x="0" y="49201"/>
                </a:moveTo>
                <a:cubicBezTo>
                  <a:pt x="0" y="22028"/>
                  <a:pt x="22028" y="0"/>
                  <a:pt x="49201" y="0"/>
                </a:cubicBezTo>
                <a:lnTo>
                  <a:pt x="4217999" y="0"/>
                </a:lnTo>
                <a:cubicBezTo>
                  <a:pt x="4245172" y="0"/>
                  <a:pt x="4267200" y="22028"/>
                  <a:pt x="4267200" y="49201"/>
                </a:cubicBezTo>
                <a:lnTo>
                  <a:pt x="4267200" y="245999"/>
                </a:lnTo>
                <a:cubicBezTo>
                  <a:pt x="4267200" y="273172"/>
                  <a:pt x="4245172" y="295200"/>
                  <a:pt x="4217999" y="295200"/>
                </a:cubicBezTo>
                <a:lnTo>
                  <a:pt x="49201" y="295200"/>
                </a:lnTo>
                <a:cubicBezTo>
                  <a:pt x="22028" y="295200"/>
                  <a:pt x="0" y="273172"/>
                  <a:pt x="0" y="245999"/>
                </a:cubicBezTo>
                <a:lnTo>
                  <a:pt x="0" y="4920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75700" tIns="14410" rIns="175700" bIns="14410" numCol="1" spcCol="1270" anchor="ctr" anchorCtr="0">
            <a:noAutofit/>
          </a:bodyPr>
          <a:lstStyle/>
          <a:p>
            <a:pPr lvl="0" algn="l" defTabSz="444500" rtl="0">
              <a:lnSpc>
                <a:spcPct val="90000"/>
              </a:lnSpc>
              <a:spcBef>
                <a:spcPct val="0"/>
              </a:spcBef>
              <a:spcAft>
                <a:spcPct val="35000"/>
              </a:spcAft>
            </a:pPr>
            <a:r>
              <a:rPr lang="en-ZA" sz="1600" b="0" kern="1200" dirty="0" smtClean="0">
                <a:latin typeface="Calibri" charset="0"/>
                <a:ea typeface="Calibri" charset="0"/>
                <a:cs typeface="Calibri" charset="0"/>
              </a:rPr>
              <a:t>Provide Guidance</a:t>
            </a:r>
            <a:endParaRPr lang="en-GB" sz="1600" b="0" kern="1200" dirty="0">
              <a:latin typeface="Calibri" charset="0"/>
              <a:ea typeface="Calibri" charset="0"/>
              <a:cs typeface="Calibri" charset="0"/>
            </a:endParaRPr>
          </a:p>
        </p:txBody>
      </p:sp>
      <p:sp>
        <p:nvSpPr>
          <p:cNvPr id="19" name="Freeform 18"/>
          <p:cNvSpPr/>
          <p:nvPr/>
        </p:nvSpPr>
        <p:spPr>
          <a:xfrm>
            <a:off x="109922" y="5758854"/>
            <a:ext cx="8926574" cy="478458"/>
          </a:xfrm>
          <a:custGeom>
            <a:avLst/>
            <a:gdLst>
              <a:gd name="connsiteX0" fmla="*/ 0 w 6096000"/>
              <a:gd name="connsiteY0" fmla="*/ 0 h 417375"/>
              <a:gd name="connsiteX1" fmla="*/ 6096000 w 6096000"/>
              <a:gd name="connsiteY1" fmla="*/ 0 h 417375"/>
              <a:gd name="connsiteX2" fmla="*/ 6096000 w 6096000"/>
              <a:gd name="connsiteY2" fmla="*/ 417375 h 417375"/>
              <a:gd name="connsiteX3" fmla="*/ 0 w 6096000"/>
              <a:gd name="connsiteY3" fmla="*/ 417375 h 417375"/>
              <a:gd name="connsiteX4" fmla="*/ 0 w 6096000"/>
              <a:gd name="connsiteY4" fmla="*/ 0 h 41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17375">
                <a:moveTo>
                  <a:pt x="0" y="0"/>
                </a:moveTo>
                <a:lnTo>
                  <a:pt x="6096000" y="0"/>
                </a:lnTo>
                <a:lnTo>
                  <a:pt x="6096000" y="417375"/>
                </a:lnTo>
                <a:lnTo>
                  <a:pt x="0" y="417375"/>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208280" rIns="473117" bIns="71120" numCol="1" spcCol="1270" anchor="t" anchorCtr="0">
            <a:noAutofit/>
          </a:bodyPr>
          <a:lstStyle/>
          <a:p>
            <a:pPr marL="179388" lvl="1" indent="-179388" algn="l" defTabSz="444500" rtl="0">
              <a:lnSpc>
                <a:spcPct val="90000"/>
              </a:lnSpc>
              <a:spcBef>
                <a:spcPct val="0"/>
              </a:spcBef>
              <a:spcAft>
                <a:spcPct val="15000"/>
              </a:spcAft>
              <a:buChar char="••"/>
            </a:pPr>
            <a:r>
              <a:rPr lang="en-US" sz="1600" b="0" kern="1200" dirty="0" smtClean="0">
                <a:latin typeface="Calibri" charset="0"/>
                <a:ea typeface="Calibri" charset="0"/>
                <a:cs typeface="Calibri" charset="0"/>
              </a:rPr>
              <a:t>Promote compliance with standards, procedures and policy and best practices</a:t>
            </a:r>
            <a:endParaRPr lang="en-GB" sz="1600" b="0" kern="1200" dirty="0">
              <a:latin typeface="Calibri" charset="0"/>
              <a:ea typeface="Calibri" charset="0"/>
              <a:cs typeface="Calibri" charset="0"/>
            </a:endParaRPr>
          </a:p>
        </p:txBody>
      </p:sp>
      <p:sp>
        <p:nvSpPr>
          <p:cNvPr id="20" name="Freeform 19"/>
          <p:cNvSpPr/>
          <p:nvPr/>
        </p:nvSpPr>
        <p:spPr>
          <a:xfrm>
            <a:off x="556251" y="5589652"/>
            <a:ext cx="6248602" cy="338403"/>
          </a:xfrm>
          <a:custGeom>
            <a:avLst/>
            <a:gdLst>
              <a:gd name="connsiteX0" fmla="*/ 0 w 4267200"/>
              <a:gd name="connsiteY0" fmla="*/ 49201 h 295200"/>
              <a:gd name="connsiteX1" fmla="*/ 49201 w 4267200"/>
              <a:gd name="connsiteY1" fmla="*/ 0 h 295200"/>
              <a:gd name="connsiteX2" fmla="*/ 4217999 w 4267200"/>
              <a:gd name="connsiteY2" fmla="*/ 0 h 295200"/>
              <a:gd name="connsiteX3" fmla="*/ 4267200 w 4267200"/>
              <a:gd name="connsiteY3" fmla="*/ 49201 h 295200"/>
              <a:gd name="connsiteX4" fmla="*/ 4267200 w 4267200"/>
              <a:gd name="connsiteY4" fmla="*/ 245999 h 295200"/>
              <a:gd name="connsiteX5" fmla="*/ 4217999 w 4267200"/>
              <a:gd name="connsiteY5" fmla="*/ 295200 h 295200"/>
              <a:gd name="connsiteX6" fmla="*/ 49201 w 4267200"/>
              <a:gd name="connsiteY6" fmla="*/ 295200 h 295200"/>
              <a:gd name="connsiteX7" fmla="*/ 0 w 4267200"/>
              <a:gd name="connsiteY7" fmla="*/ 245999 h 295200"/>
              <a:gd name="connsiteX8" fmla="*/ 0 w 426720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95200">
                <a:moveTo>
                  <a:pt x="0" y="49201"/>
                </a:moveTo>
                <a:cubicBezTo>
                  <a:pt x="0" y="22028"/>
                  <a:pt x="22028" y="0"/>
                  <a:pt x="49201" y="0"/>
                </a:cubicBezTo>
                <a:lnTo>
                  <a:pt x="4217999" y="0"/>
                </a:lnTo>
                <a:cubicBezTo>
                  <a:pt x="4245172" y="0"/>
                  <a:pt x="4267200" y="22028"/>
                  <a:pt x="4267200" y="49201"/>
                </a:cubicBezTo>
                <a:lnTo>
                  <a:pt x="4267200" y="245999"/>
                </a:lnTo>
                <a:cubicBezTo>
                  <a:pt x="4267200" y="273172"/>
                  <a:pt x="4245172" y="295200"/>
                  <a:pt x="4217999" y="295200"/>
                </a:cubicBezTo>
                <a:lnTo>
                  <a:pt x="49201" y="295200"/>
                </a:lnTo>
                <a:cubicBezTo>
                  <a:pt x="22028" y="295200"/>
                  <a:pt x="0" y="273172"/>
                  <a:pt x="0" y="245999"/>
                </a:cubicBezTo>
                <a:lnTo>
                  <a:pt x="0" y="49201"/>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75700" tIns="14410" rIns="175700" bIns="14410" numCol="1" spcCol="1270" anchor="ctr" anchorCtr="0">
            <a:noAutofit/>
          </a:bodyPr>
          <a:lstStyle/>
          <a:p>
            <a:pPr lvl="0" algn="l" defTabSz="444500" rtl="0">
              <a:lnSpc>
                <a:spcPct val="90000"/>
              </a:lnSpc>
              <a:spcBef>
                <a:spcPct val="0"/>
              </a:spcBef>
              <a:spcAft>
                <a:spcPct val="35000"/>
              </a:spcAft>
            </a:pPr>
            <a:r>
              <a:rPr lang="en-ZA" sz="1600" b="0" kern="1200" dirty="0" smtClean="0">
                <a:latin typeface="Calibri" charset="0"/>
                <a:ea typeface="Calibri" charset="0"/>
                <a:cs typeface="Calibri" charset="0"/>
              </a:rPr>
              <a:t>Promote compliance</a:t>
            </a:r>
            <a:endParaRPr lang="en-GB" sz="1600" b="0" kern="1200" dirty="0">
              <a:latin typeface="Calibri" charset="0"/>
              <a:ea typeface="Calibri" charset="0"/>
              <a:cs typeface="Calibri" charset="0"/>
            </a:endParaRPr>
          </a:p>
        </p:txBody>
      </p:sp>
    </p:spTree>
    <p:extLst>
      <p:ext uri="{BB962C8B-B14F-4D97-AF65-F5344CB8AC3E}">
        <p14:creationId xmlns:p14="http://schemas.microsoft.com/office/powerpoint/2010/main" xmlns="" val="3275504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127994" y="242653"/>
            <a:ext cx="4824536"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a:t>Sector-specific Readiness Survey Current Initiative</a:t>
            </a:r>
            <a:endParaRPr lang="en-GB"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33</a:t>
            </a:fld>
            <a:endParaRPr lang="en-US" sz="1400" dirty="0">
              <a:solidFill>
                <a:schemeClr val="tx1"/>
              </a:solidFill>
              <a:latin typeface="Calibri" charset="0"/>
              <a:ea typeface="Calibri" charset="0"/>
              <a:cs typeface="Calibri"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ounded Rectangle 7"/>
          <p:cNvSpPr>
            <a:spLocks noChangeArrowheads="1"/>
          </p:cNvSpPr>
          <p:nvPr/>
        </p:nvSpPr>
        <p:spPr bwMode="auto">
          <a:xfrm>
            <a:off x="251520" y="1235242"/>
            <a:ext cx="8698416" cy="5312803"/>
          </a:xfrm>
          <a:prstGeom prst="roundRect">
            <a:avLst>
              <a:gd name="adj" fmla="val 16667"/>
            </a:avLst>
          </a:prstGeom>
          <a:noFill/>
          <a:ln w="9525">
            <a:noFill/>
            <a:miter lim="800000"/>
            <a:headEnd/>
            <a:tailEnd/>
          </a:ln>
        </p:spPr>
        <p:txBody>
          <a:bodyPr wrap="square" lIns="92075" tIns="46038" rIns="92075" bIns="46038">
            <a:spAutoFit/>
          </a:bodyPr>
          <a:lstStyle/>
          <a:p>
            <a:pPr marL="285750" lvl="0" indent="-285750">
              <a:spcBef>
                <a:spcPts val="200"/>
              </a:spcBef>
              <a:spcAft>
                <a:spcPts val="200"/>
              </a:spcAft>
              <a:buFont typeface="Arial" panose="020B0604020202020204" pitchFamily="34" charset="0"/>
              <a:buChar char="•"/>
            </a:pPr>
            <a:r>
              <a:rPr lang="en-ZA" altLang="en-US" b="0" dirty="0" smtClean="0"/>
              <a:t>The National Readiness survey was the first national survey aimed at understanding:</a:t>
            </a:r>
          </a:p>
          <a:p>
            <a:pPr marL="742950" lvl="1" indent="-285750">
              <a:spcBef>
                <a:spcPts val="200"/>
              </a:spcBef>
              <a:spcAft>
                <a:spcPts val="200"/>
              </a:spcAft>
              <a:buFont typeface="Arial" panose="020B0604020202020204" pitchFamily="34" charset="0"/>
              <a:buChar char="•"/>
            </a:pPr>
            <a:r>
              <a:rPr lang="en-ZA" sz="1600" b="0" dirty="0" smtClean="0"/>
              <a:t>The </a:t>
            </a:r>
            <a:r>
              <a:rPr lang="en-ZA" sz="1600" b="0" dirty="0"/>
              <a:t>status of strategic Cybersecurity plans within organisations;</a:t>
            </a:r>
          </a:p>
          <a:p>
            <a:pPr marL="742950" lvl="1" indent="-285750">
              <a:spcBef>
                <a:spcPts val="200"/>
              </a:spcBef>
              <a:spcAft>
                <a:spcPts val="200"/>
              </a:spcAft>
              <a:buFont typeface="Arial" panose="020B0604020202020204" pitchFamily="34" charset="0"/>
              <a:buChar char="•"/>
            </a:pPr>
            <a:r>
              <a:rPr lang="en-ZA" sz="1600" b="0" dirty="0"/>
              <a:t>Governance relating to the Cybersecurity function within organisations;</a:t>
            </a:r>
          </a:p>
          <a:p>
            <a:pPr marL="742950" lvl="1" indent="-285750">
              <a:spcBef>
                <a:spcPts val="200"/>
              </a:spcBef>
              <a:spcAft>
                <a:spcPts val="200"/>
              </a:spcAft>
              <a:buFont typeface="Arial" panose="020B0604020202020204" pitchFamily="34" charset="0"/>
              <a:buChar char="•"/>
            </a:pPr>
            <a:r>
              <a:rPr lang="en-ZA" sz="1600" b="0" dirty="0"/>
              <a:t>Potential Cybersecurity vulnerabilities and risks which have been identified within organisations;</a:t>
            </a:r>
          </a:p>
          <a:p>
            <a:pPr marL="742950" lvl="1" indent="-285750">
              <a:spcBef>
                <a:spcPts val="200"/>
              </a:spcBef>
              <a:spcAft>
                <a:spcPts val="200"/>
              </a:spcAft>
              <a:buFont typeface="Arial" panose="020B0604020202020204" pitchFamily="34" charset="0"/>
              <a:buChar char="•"/>
            </a:pPr>
            <a:r>
              <a:rPr lang="en-ZA" sz="1600" b="0" dirty="0"/>
              <a:t>The capability of organisations to respond and recover after a Cybersecurity related attack. </a:t>
            </a:r>
            <a:endParaRPr lang="en-ZA" sz="1600" b="0" dirty="0" smtClean="0"/>
          </a:p>
          <a:p>
            <a:pPr marL="285750" indent="-285750">
              <a:spcBef>
                <a:spcPts val="200"/>
              </a:spcBef>
              <a:spcAft>
                <a:spcPts val="200"/>
              </a:spcAft>
              <a:buFont typeface="Arial" panose="020B0604020202020204" pitchFamily="34" charset="0"/>
              <a:buChar char="•"/>
            </a:pPr>
            <a:r>
              <a:rPr lang="en-ZA" b="0" dirty="0" smtClean="0"/>
              <a:t>The survey closed at the end of July and analysis is currently under way</a:t>
            </a:r>
          </a:p>
          <a:p>
            <a:pPr marL="285750" indent="-285750">
              <a:spcBef>
                <a:spcPts val="200"/>
              </a:spcBef>
              <a:spcAft>
                <a:spcPts val="200"/>
              </a:spcAft>
              <a:buFont typeface="Arial" panose="020B0604020202020204" pitchFamily="34" charset="0"/>
              <a:buChar char="•"/>
            </a:pPr>
            <a:r>
              <a:rPr lang="en-ZA" b="0" dirty="0" smtClean="0"/>
              <a:t>The results and the report will be available in October 2017</a:t>
            </a:r>
          </a:p>
          <a:p>
            <a:pPr marL="285750" indent="-285750">
              <a:spcBef>
                <a:spcPts val="200"/>
              </a:spcBef>
              <a:spcAft>
                <a:spcPts val="200"/>
              </a:spcAft>
              <a:buFont typeface="Arial" panose="020B0604020202020204" pitchFamily="34" charset="0"/>
              <a:buChar char="•"/>
            </a:pPr>
            <a:r>
              <a:rPr lang="en-ZA" b="0" dirty="0" smtClean="0"/>
              <a:t>Sectors that responded included</a:t>
            </a:r>
          </a:p>
          <a:p>
            <a:pPr marL="742950" lvl="1" indent="-285750">
              <a:spcBef>
                <a:spcPts val="200"/>
              </a:spcBef>
              <a:spcAft>
                <a:spcPts val="200"/>
              </a:spcAft>
              <a:buFont typeface="Arial" panose="020B0604020202020204" pitchFamily="34" charset="0"/>
              <a:buChar char="•"/>
            </a:pPr>
            <a:r>
              <a:rPr lang="en-ZA" sz="1600" b="0" dirty="0" smtClean="0"/>
              <a:t>Higher education</a:t>
            </a:r>
          </a:p>
          <a:p>
            <a:pPr marL="742950" lvl="1" indent="-285750">
              <a:spcBef>
                <a:spcPts val="200"/>
              </a:spcBef>
              <a:spcAft>
                <a:spcPts val="200"/>
              </a:spcAft>
              <a:buFont typeface="Arial" panose="020B0604020202020204" pitchFamily="34" charset="0"/>
              <a:buChar char="•"/>
            </a:pPr>
            <a:r>
              <a:rPr lang="en-ZA" sz="1600" b="0" dirty="0" smtClean="0"/>
              <a:t>State-owned enterprises</a:t>
            </a:r>
          </a:p>
          <a:p>
            <a:pPr marL="742950" lvl="1" indent="-285750">
              <a:spcBef>
                <a:spcPts val="200"/>
              </a:spcBef>
              <a:spcAft>
                <a:spcPts val="200"/>
              </a:spcAft>
              <a:buFont typeface="Arial" panose="020B0604020202020204" pitchFamily="34" charset="0"/>
              <a:buChar char="•"/>
            </a:pPr>
            <a:r>
              <a:rPr lang="en-ZA" sz="1600" b="0" dirty="0" smtClean="0"/>
              <a:t>The IT Sector</a:t>
            </a:r>
          </a:p>
          <a:p>
            <a:pPr marL="742950" lvl="1" indent="-285750">
              <a:spcBef>
                <a:spcPts val="200"/>
              </a:spcBef>
              <a:spcAft>
                <a:spcPts val="200"/>
              </a:spcAft>
              <a:buFont typeface="Arial" panose="020B0604020202020204" pitchFamily="34" charset="0"/>
              <a:buChar char="•"/>
            </a:pPr>
            <a:r>
              <a:rPr lang="en-ZA" sz="1600" b="0" dirty="0" smtClean="0"/>
              <a:t>The finance sector including the banks, investment houses </a:t>
            </a:r>
          </a:p>
          <a:p>
            <a:pPr lvl="1">
              <a:spcBef>
                <a:spcPts val="200"/>
              </a:spcBef>
              <a:spcAft>
                <a:spcPts val="200"/>
              </a:spcAft>
            </a:pPr>
            <a:r>
              <a:rPr lang="en-ZA" sz="1600" b="0" dirty="0"/>
              <a:t> </a:t>
            </a:r>
            <a:r>
              <a:rPr lang="en-ZA" sz="1600" b="0" dirty="0" smtClean="0"/>
              <a:t>     and the FMIs</a:t>
            </a:r>
            <a:endParaRPr lang="en-ZA" sz="1600" b="0" dirty="0"/>
          </a:p>
        </p:txBody>
      </p:sp>
      <p:pic>
        <p:nvPicPr>
          <p:cNvPr id="2" name="Picture 1"/>
          <p:cNvPicPr>
            <a:picLocks noChangeAspect="1"/>
          </p:cNvPicPr>
          <p:nvPr/>
        </p:nvPicPr>
        <p:blipFill>
          <a:blip r:embed="rId4" cstate="print"/>
          <a:stretch>
            <a:fillRect/>
          </a:stretch>
        </p:blipFill>
        <p:spPr>
          <a:xfrm>
            <a:off x="7002190" y="4393501"/>
            <a:ext cx="2052388" cy="2061592"/>
          </a:xfrm>
          <a:prstGeom prst="rect">
            <a:avLst/>
          </a:prstGeom>
        </p:spPr>
      </p:pic>
    </p:spTree>
    <p:extLst>
      <p:ext uri="{BB962C8B-B14F-4D97-AF65-F5344CB8AC3E}">
        <p14:creationId xmlns:p14="http://schemas.microsoft.com/office/powerpoint/2010/main" xmlns="" val="3689299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127994" y="242653"/>
            <a:ext cx="4824536"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a:t>Sector-specific Readiness Survey Current Initiative</a:t>
            </a:r>
            <a:endParaRPr lang="en-GB"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34</a:t>
            </a:fld>
            <a:endParaRPr lang="en-US" sz="1400" dirty="0">
              <a:solidFill>
                <a:schemeClr val="tx1"/>
              </a:solidFill>
              <a:latin typeface="Calibri" charset="0"/>
              <a:ea typeface="Calibri" charset="0"/>
              <a:cs typeface="Calibri"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ounded Rectangle 7"/>
          <p:cNvSpPr>
            <a:spLocks noChangeArrowheads="1"/>
          </p:cNvSpPr>
          <p:nvPr/>
        </p:nvSpPr>
        <p:spPr bwMode="auto">
          <a:xfrm>
            <a:off x="251520" y="1235242"/>
            <a:ext cx="8698416" cy="1521694"/>
          </a:xfrm>
          <a:prstGeom prst="roundRect">
            <a:avLst>
              <a:gd name="adj" fmla="val 16667"/>
            </a:avLst>
          </a:prstGeom>
          <a:noFill/>
          <a:ln w="9525">
            <a:noFill/>
            <a:miter lim="800000"/>
            <a:headEnd/>
            <a:tailEnd/>
          </a:ln>
        </p:spPr>
        <p:txBody>
          <a:bodyPr wrap="square" lIns="92075" tIns="46038" rIns="92075" bIns="46038">
            <a:spAutoFit/>
          </a:bodyPr>
          <a:lstStyle/>
          <a:p>
            <a:pPr lvl="0">
              <a:spcBef>
                <a:spcPts val="200"/>
              </a:spcBef>
              <a:spcAft>
                <a:spcPts val="200"/>
              </a:spcAft>
            </a:pPr>
            <a:r>
              <a:rPr lang="en-ZA" sz="1400" b="0" dirty="0" smtClean="0"/>
              <a:t>- 37% of </a:t>
            </a:r>
            <a:r>
              <a:rPr lang="en-ZA" sz="1400" b="0" dirty="0"/>
              <a:t>organisations have discussed </a:t>
            </a:r>
            <a:r>
              <a:rPr lang="en-ZA" sz="1400" b="0" dirty="0" smtClean="0"/>
              <a:t>and </a:t>
            </a:r>
            <a:r>
              <a:rPr lang="en-ZA" sz="1400" b="0" dirty="0"/>
              <a:t>will implement it in the </a:t>
            </a:r>
            <a:r>
              <a:rPr lang="en-ZA" sz="1400" b="0" dirty="0" smtClean="0"/>
              <a:t>future</a:t>
            </a:r>
          </a:p>
          <a:p>
            <a:pPr lvl="0">
              <a:spcBef>
                <a:spcPts val="200"/>
              </a:spcBef>
              <a:spcAft>
                <a:spcPts val="200"/>
              </a:spcAft>
            </a:pPr>
            <a:r>
              <a:rPr lang="en-ZA" sz="1400" b="0" dirty="0" smtClean="0"/>
              <a:t>- 29% have </a:t>
            </a:r>
            <a:r>
              <a:rPr lang="en-ZA" sz="1400" b="0" dirty="0"/>
              <a:t>a fully functional </a:t>
            </a:r>
            <a:r>
              <a:rPr lang="en-ZA" sz="1400" b="0" dirty="0" smtClean="0"/>
              <a:t>plan</a:t>
            </a:r>
          </a:p>
          <a:p>
            <a:pPr lvl="0">
              <a:spcBef>
                <a:spcPts val="200"/>
              </a:spcBef>
              <a:spcAft>
                <a:spcPts val="200"/>
              </a:spcAft>
            </a:pPr>
            <a:r>
              <a:rPr lang="en-ZA" sz="1400" b="0" dirty="0" smtClean="0"/>
              <a:t>- 18</a:t>
            </a:r>
            <a:r>
              <a:rPr lang="en-ZA" sz="1400" b="0" dirty="0"/>
              <a:t>% developing a plan and aim for implementation in the next 6-12 months</a:t>
            </a:r>
            <a:r>
              <a:rPr lang="en-ZA" sz="1400" b="0" dirty="0" smtClean="0"/>
              <a:t>.</a:t>
            </a:r>
          </a:p>
          <a:p>
            <a:pPr marL="285750" lvl="0" indent="-285750">
              <a:spcBef>
                <a:spcPts val="200"/>
              </a:spcBef>
              <a:spcAft>
                <a:spcPts val="200"/>
              </a:spcAft>
              <a:buFontTx/>
              <a:buChar char="-"/>
            </a:pPr>
            <a:r>
              <a:rPr lang="en-ZA" sz="1400" b="0" dirty="0" smtClean="0"/>
              <a:t>7</a:t>
            </a:r>
            <a:r>
              <a:rPr lang="en-ZA" sz="1400" b="0" dirty="0"/>
              <a:t>% have no plan in </a:t>
            </a:r>
            <a:r>
              <a:rPr lang="en-ZA" sz="1400" b="0" dirty="0" smtClean="0"/>
              <a:t>place</a:t>
            </a:r>
          </a:p>
          <a:p>
            <a:pPr marL="285750" lvl="0" indent="-285750">
              <a:spcBef>
                <a:spcPts val="200"/>
              </a:spcBef>
              <a:spcAft>
                <a:spcPts val="200"/>
              </a:spcAft>
              <a:buFontTx/>
              <a:buChar char="-"/>
            </a:pPr>
            <a:r>
              <a:rPr lang="en-ZA" sz="1400" b="0" dirty="0" smtClean="0"/>
              <a:t>8</a:t>
            </a:r>
            <a:r>
              <a:rPr lang="en-ZA" sz="1400" b="0" dirty="0"/>
              <a:t>% uncertain about their organisations current cyber security </a:t>
            </a:r>
            <a:r>
              <a:rPr lang="en-ZA" sz="1400" b="0" dirty="0" smtClean="0"/>
              <a:t>plan/strategy</a:t>
            </a:r>
            <a:endParaRPr lang="en-ZA" sz="1400" b="0" dirty="0"/>
          </a:p>
        </p:txBody>
      </p:sp>
      <p:graphicFrame>
        <p:nvGraphicFramePr>
          <p:cNvPr id="12" name="Chart 11"/>
          <p:cNvGraphicFramePr/>
          <p:nvPr>
            <p:extLst/>
          </p:nvPr>
        </p:nvGraphicFramePr>
        <p:xfrm>
          <a:off x="1403648" y="2996952"/>
          <a:ext cx="5943600" cy="3199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607957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127994" y="242653"/>
            <a:ext cx="4824536"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a:t>Sector-specific Readiness Survey Current Initiative</a:t>
            </a:r>
            <a:endParaRPr lang="en-GB"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35</a:t>
            </a:fld>
            <a:endParaRPr lang="en-US" sz="1400" dirty="0">
              <a:solidFill>
                <a:schemeClr val="tx1"/>
              </a:solidFill>
              <a:latin typeface="Calibri" charset="0"/>
              <a:ea typeface="Calibri" charset="0"/>
              <a:cs typeface="Calibri"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3" name="Chart 12"/>
          <p:cNvGraphicFramePr/>
          <p:nvPr>
            <p:extLst/>
          </p:nvPr>
        </p:nvGraphicFramePr>
        <p:xfrm>
          <a:off x="251520" y="1354997"/>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nvPr>
        </p:nvGraphicFramePr>
        <p:xfrm>
          <a:off x="3816424" y="3654501"/>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3995936" y="3320052"/>
            <a:ext cx="5296643" cy="369332"/>
          </a:xfrm>
          <a:prstGeom prst="rect">
            <a:avLst/>
          </a:prstGeom>
        </p:spPr>
        <p:txBody>
          <a:bodyPr wrap="none">
            <a:spAutoFit/>
          </a:bodyPr>
          <a:lstStyle/>
          <a:p>
            <a:pPr lvl="2">
              <a:spcBef>
                <a:spcPts val="1200"/>
              </a:spcBef>
              <a:spcAft>
                <a:spcPts val="600"/>
              </a:spcAft>
            </a:pPr>
            <a:r>
              <a:rPr lang="en-ZA" dirty="0">
                <a:solidFill>
                  <a:prstClr val="black"/>
                </a:solidFill>
                <a:latin typeface="+mn-lt"/>
              </a:rPr>
              <a:t>Cybersecurity </a:t>
            </a:r>
            <a:r>
              <a:rPr lang="en-ZA" dirty="0" smtClean="0">
                <a:solidFill>
                  <a:prstClr val="black"/>
                </a:solidFill>
                <a:latin typeface="+mn-lt"/>
              </a:rPr>
              <a:t>Reporting Function </a:t>
            </a:r>
            <a:endParaRPr lang="en-ZA" dirty="0">
              <a:solidFill>
                <a:prstClr val="black"/>
              </a:solidFill>
              <a:latin typeface="+mn-lt"/>
            </a:endParaRPr>
          </a:p>
        </p:txBody>
      </p:sp>
    </p:spTree>
    <p:extLst>
      <p:ext uri="{BB962C8B-B14F-4D97-AF65-F5344CB8AC3E}">
        <p14:creationId xmlns:p14="http://schemas.microsoft.com/office/powerpoint/2010/main" xmlns="" val="2056072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951312" y="307419"/>
            <a:ext cx="5077072" cy="831639"/>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US" dirty="0">
                <a:latin typeface="Calibri" charset="0"/>
                <a:ea typeface="Calibri" charset="0"/>
                <a:cs typeface="Calibri" charset="0"/>
              </a:rPr>
              <a:t>Development of National </a:t>
            </a:r>
            <a:r>
              <a:rPr lang="en-US" dirty="0" smtClean="0">
                <a:latin typeface="Calibri" charset="0"/>
                <a:ea typeface="Calibri" charset="0"/>
                <a:cs typeface="Calibri" charset="0"/>
              </a:rPr>
              <a:t>Standards and Guidelines</a:t>
            </a:r>
            <a:endParaRPr lang="en-US"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dirty="0" smtClean="0">
                <a:solidFill>
                  <a:schemeClr val="bg1"/>
                </a:solidFill>
                <a:latin typeface="Calibri" charset="0"/>
                <a:ea typeface="Calibri" charset="0"/>
                <a:cs typeface="Calibri" charset="0"/>
              </a:rPr>
              <a:t>Making South Africa a Global Leader in Harnessing ICTs for Socio-economic Development</a:t>
            </a:r>
            <a:endParaRPr lang="en-US" sz="1200" dirty="0">
              <a:solidFill>
                <a:schemeClr val="bg1"/>
              </a:solidFill>
              <a:latin typeface="Calibri" charset="0"/>
              <a:ea typeface="Calibri" charset="0"/>
              <a:cs typeface="Calibri"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36</a:t>
            </a:fld>
            <a:endParaRPr lang="en-US" sz="1400" dirty="0">
              <a:solidFill>
                <a:schemeClr val="tx1"/>
              </a:solidFill>
              <a:latin typeface="Calibri" charset="0"/>
              <a:ea typeface="Calibri" charset="0"/>
              <a:cs typeface="Calibri"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79512" y="1227524"/>
            <a:ext cx="8568952" cy="32778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US" sz="2000" b="0" dirty="0" smtClean="0">
                <a:latin typeface="Calibri" panose="020F0502020204030204" pitchFamily="34" charset="0"/>
              </a:rPr>
              <a:t>Development of national standards and guidelines</a:t>
            </a:r>
          </a:p>
          <a:p>
            <a:pPr marL="800100" lvl="1" indent="-342900">
              <a:buFont typeface="Arial" panose="020B0604020202020204" pitchFamily="34" charset="0"/>
              <a:buChar char="•"/>
            </a:pPr>
            <a:r>
              <a:rPr lang="en-US" sz="2000" b="0" dirty="0" smtClean="0">
                <a:latin typeface="Calibri" panose="020F0502020204030204" pitchFamily="34" charset="0"/>
              </a:rPr>
              <a:t>Assist in the standardization and in the exchange of threat and vulnerability information</a:t>
            </a:r>
          </a:p>
          <a:p>
            <a:pPr marL="800100" lvl="1" indent="-342900">
              <a:spcAft>
                <a:spcPts val="600"/>
              </a:spcAft>
              <a:buFont typeface="Arial" panose="020B0604020202020204" pitchFamily="34" charset="0"/>
              <a:buChar char="•"/>
            </a:pPr>
            <a:r>
              <a:rPr lang="en-US" sz="2000" b="0" dirty="0" smtClean="0">
                <a:latin typeface="Calibri" panose="020F0502020204030204" pitchFamily="34" charset="0"/>
              </a:rPr>
              <a:t>Assist in developing a minimum levels of operations for CSIRTs</a:t>
            </a:r>
            <a:endParaRPr lang="en-ZA" sz="2000" b="0" dirty="0">
              <a:latin typeface="Calibri" panose="020F0502020204030204" pitchFamily="34" charset="0"/>
            </a:endParaRPr>
          </a:p>
          <a:p>
            <a:pPr marL="342900" indent="-342900">
              <a:spcBef>
                <a:spcPts val="0"/>
              </a:spcBef>
              <a:spcAft>
                <a:spcPts val="0"/>
              </a:spcAft>
              <a:buFont typeface="Arial" panose="020B0604020202020204" pitchFamily="34" charset="0"/>
              <a:buChar char="•"/>
            </a:pPr>
            <a:r>
              <a:rPr lang="en-US" sz="2000" b="0" dirty="0" smtClean="0">
                <a:latin typeface="Calibri" panose="020F0502020204030204" pitchFamily="34" charset="0"/>
              </a:rPr>
              <a:t>Include</a:t>
            </a:r>
          </a:p>
          <a:p>
            <a:pPr marL="800100" lvl="1" indent="-342900">
              <a:spcBef>
                <a:spcPts val="1200"/>
              </a:spcBef>
              <a:spcAft>
                <a:spcPts val="1200"/>
              </a:spcAft>
              <a:buFont typeface="Arial" panose="020B0604020202020204" pitchFamily="34" charset="0"/>
              <a:buChar char="•"/>
            </a:pPr>
            <a:r>
              <a:rPr lang="en-US" b="0" dirty="0" smtClean="0">
                <a:latin typeface="Calibri" panose="020F0502020204030204" pitchFamily="34" charset="0"/>
              </a:rPr>
              <a:t>National </a:t>
            </a:r>
            <a:r>
              <a:rPr lang="en-US" b="0" dirty="0">
                <a:latin typeface="Calibri" panose="020F0502020204030204" pitchFamily="34" charset="0"/>
              </a:rPr>
              <a:t>Cybersecurity </a:t>
            </a:r>
            <a:r>
              <a:rPr lang="en-US" b="0" dirty="0" smtClean="0">
                <a:latin typeface="Calibri" panose="020F0502020204030204" pitchFamily="34" charset="0"/>
              </a:rPr>
              <a:t>Standards e.g. ISO, NIST, </a:t>
            </a:r>
            <a:r>
              <a:rPr lang="en-US" b="0" dirty="0" err="1" smtClean="0">
                <a:latin typeface="Calibri" panose="020F0502020204030204" pitchFamily="34" charset="0"/>
              </a:rPr>
              <a:t>CoBIT</a:t>
            </a:r>
            <a:endParaRPr lang="en-ZA" b="0" dirty="0">
              <a:latin typeface="Calibri" panose="020F0502020204030204" pitchFamily="34" charset="0"/>
            </a:endParaRPr>
          </a:p>
          <a:p>
            <a:pPr marL="800100" lvl="1" indent="-342900">
              <a:buFont typeface="Arial" panose="020B0604020202020204" pitchFamily="34" charset="0"/>
              <a:buChar char="•"/>
            </a:pPr>
            <a:r>
              <a:rPr lang="en-US" b="0" dirty="0">
                <a:latin typeface="Calibri" panose="020F0502020204030204" pitchFamily="34" charset="0"/>
              </a:rPr>
              <a:t>Threat Information </a:t>
            </a:r>
            <a:r>
              <a:rPr lang="en-US" b="0" dirty="0" err="1">
                <a:latin typeface="Calibri" panose="020F0502020204030204" pitchFamily="34" charset="0"/>
              </a:rPr>
              <a:t>Standardisation</a:t>
            </a:r>
            <a:r>
              <a:rPr lang="en-US" b="0" dirty="0">
                <a:latin typeface="Calibri" panose="020F0502020204030204" pitchFamily="34" charset="0"/>
              </a:rPr>
              <a:t> </a:t>
            </a:r>
            <a:endParaRPr lang="en-ZA" b="0" dirty="0">
              <a:latin typeface="Calibri" panose="020F0502020204030204" pitchFamily="34" charset="0"/>
            </a:endParaRPr>
          </a:p>
          <a:p>
            <a:pPr marL="800100" lvl="1" indent="-342900">
              <a:spcBef>
                <a:spcPts val="600"/>
              </a:spcBef>
              <a:spcAft>
                <a:spcPts val="600"/>
              </a:spcAft>
              <a:buFont typeface="Arial" panose="020B0604020202020204" pitchFamily="34" charset="0"/>
              <a:buChar char="•"/>
            </a:pPr>
            <a:r>
              <a:rPr lang="en-US" b="0" dirty="0">
                <a:latin typeface="Calibri" panose="020F0502020204030204" pitchFamily="34" charset="0"/>
              </a:rPr>
              <a:t>Identification of open source and proprietary tools</a:t>
            </a:r>
            <a:endParaRPr lang="en-ZA" b="0" dirty="0">
              <a:latin typeface="Calibri" panose="020F0502020204030204" pitchFamily="34" charset="0"/>
            </a:endParaRPr>
          </a:p>
          <a:p>
            <a:pPr marL="800100" lvl="1" indent="-342900">
              <a:buFont typeface="Arial" panose="020B0604020202020204" pitchFamily="34" charset="0"/>
              <a:buChar char="•"/>
            </a:pPr>
            <a:r>
              <a:rPr lang="en-US" b="0" dirty="0">
                <a:latin typeface="Calibri" panose="020F0502020204030204" pitchFamily="34" charset="0"/>
              </a:rPr>
              <a:t>Maturity </a:t>
            </a:r>
            <a:r>
              <a:rPr lang="en-US" b="0" dirty="0" smtClean="0">
                <a:latin typeface="Calibri" panose="020F0502020204030204" pitchFamily="34" charset="0"/>
              </a:rPr>
              <a:t>Models in order to evaluate CSIRT maturity </a:t>
            </a:r>
            <a:endParaRPr lang="en-ZA" b="0" dirty="0">
              <a:latin typeface="Calibri" panose="020F0502020204030204" pitchFamily="34" charset="0"/>
            </a:endParaRPr>
          </a:p>
        </p:txBody>
      </p:sp>
      <p:pic>
        <p:nvPicPr>
          <p:cNvPr id="2" name="Picture 1"/>
          <p:cNvPicPr>
            <a:picLocks noChangeAspect="1"/>
          </p:cNvPicPr>
          <p:nvPr/>
        </p:nvPicPr>
        <p:blipFill>
          <a:blip r:embed="rId4" cstate="print"/>
          <a:stretch>
            <a:fillRect/>
          </a:stretch>
        </p:blipFill>
        <p:spPr>
          <a:xfrm>
            <a:off x="971600" y="5233282"/>
            <a:ext cx="1702066" cy="1265911"/>
          </a:xfrm>
          <a:prstGeom prst="rect">
            <a:avLst/>
          </a:prstGeom>
        </p:spPr>
      </p:pic>
      <p:pic>
        <p:nvPicPr>
          <p:cNvPr id="3" name="Picture 2"/>
          <p:cNvPicPr>
            <a:picLocks noChangeAspect="1"/>
          </p:cNvPicPr>
          <p:nvPr/>
        </p:nvPicPr>
        <p:blipFill>
          <a:blip r:embed="rId5" cstate="print"/>
          <a:stretch>
            <a:fillRect/>
          </a:stretch>
        </p:blipFill>
        <p:spPr>
          <a:xfrm>
            <a:off x="2893729" y="5278746"/>
            <a:ext cx="1962264" cy="1218669"/>
          </a:xfrm>
          <a:prstGeom prst="rect">
            <a:avLst/>
          </a:prstGeom>
        </p:spPr>
      </p:pic>
      <p:pic>
        <p:nvPicPr>
          <p:cNvPr id="4" name="Picture 3"/>
          <p:cNvPicPr>
            <a:picLocks noChangeAspect="1"/>
          </p:cNvPicPr>
          <p:nvPr/>
        </p:nvPicPr>
        <p:blipFill>
          <a:blip r:embed="rId6" cstate="print"/>
          <a:stretch>
            <a:fillRect/>
          </a:stretch>
        </p:blipFill>
        <p:spPr>
          <a:xfrm>
            <a:off x="5076056" y="5278746"/>
            <a:ext cx="2479254" cy="1288134"/>
          </a:xfrm>
          <a:prstGeom prst="rect">
            <a:avLst/>
          </a:prstGeom>
        </p:spPr>
      </p:pic>
    </p:spTree>
    <p:extLst>
      <p:ext uri="{BB962C8B-B14F-4D97-AF65-F5344CB8AC3E}">
        <p14:creationId xmlns:p14="http://schemas.microsoft.com/office/powerpoint/2010/main" xmlns="" val="3604329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154216" y="188640"/>
            <a:ext cx="5018184" cy="954750"/>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ZA" sz="2800" dirty="0" smtClean="0">
                <a:latin typeface="Calibri" charset="0"/>
                <a:ea typeface="Calibri" charset="0"/>
                <a:cs typeface="Calibri" charset="0"/>
              </a:rPr>
              <a:t>Development of a national Cybersecurity Skills framework</a:t>
            </a:r>
            <a:endParaRPr lang="en-GB" sz="2800"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37</a:t>
            </a:fld>
            <a:endParaRPr lang="en-US" sz="1400" dirty="0">
              <a:solidFill>
                <a:schemeClr val="tx1"/>
              </a:solidFill>
              <a:latin typeface="Calibri" charset="0"/>
              <a:ea typeface="Calibri" charset="0"/>
              <a:cs typeface="Calibri"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1"/>
          <p:cNvSpPr/>
          <p:nvPr/>
        </p:nvSpPr>
        <p:spPr>
          <a:xfrm>
            <a:off x="35496" y="1226363"/>
            <a:ext cx="8568952" cy="28931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Bef>
                <a:spcPts val="200"/>
              </a:spcBef>
              <a:spcAft>
                <a:spcPts val="200"/>
              </a:spcAft>
              <a:buFont typeface="Arial" panose="020B0604020202020204" pitchFamily="34" charset="0"/>
              <a:buChar char="•"/>
            </a:pPr>
            <a:r>
              <a:rPr lang="en-ZA" b="0" dirty="0" smtClean="0">
                <a:latin typeface="Calibri" panose="020F0502020204030204" pitchFamily="34" charset="0"/>
              </a:rPr>
              <a:t>Developed a national Cybersecurity Skills Framework</a:t>
            </a:r>
          </a:p>
          <a:p>
            <a:pPr marL="342900" indent="-342900">
              <a:spcBef>
                <a:spcPts val="200"/>
              </a:spcBef>
              <a:spcAft>
                <a:spcPts val="200"/>
              </a:spcAft>
              <a:buFont typeface="Arial" panose="020B0604020202020204" pitchFamily="34" charset="0"/>
              <a:buChar char="•"/>
            </a:pPr>
            <a:r>
              <a:rPr lang="en-ZA" b="0" dirty="0" smtClean="0">
                <a:latin typeface="Calibri" panose="020F0502020204030204" pitchFamily="34" charset="0"/>
              </a:rPr>
              <a:t>Based on international best practice model - National Initiative for Cybersecurity Education (NICE)</a:t>
            </a:r>
            <a:endParaRPr lang="en-ZA" b="0" dirty="0">
              <a:latin typeface="Calibri" panose="020F0502020204030204" pitchFamily="34" charset="0"/>
            </a:endParaRPr>
          </a:p>
          <a:p>
            <a:pPr marL="342900" indent="-342900">
              <a:spcBef>
                <a:spcPts val="200"/>
              </a:spcBef>
              <a:spcAft>
                <a:spcPts val="200"/>
              </a:spcAft>
              <a:buFont typeface="Arial" panose="020B0604020202020204" pitchFamily="34" charset="0"/>
              <a:buChar char="•"/>
            </a:pPr>
            <a:r>
              <a:rPr lang="en-ZA" b="0" dirty="0" smtClean="0">
                <a:latin typeface="Calibri" panose="020F0502020204030204" pitchFamily="34" charset="0"/>
              </a:rPr>
              <a:t>Customised for South Africa</a:t>
            </a:r>
            <a:endParaRPr lang="en-ZA" b="0" dirty="0">
              <a:latin typeface="Calibri" panose="020F0502020204030204" pitchFamily="34" charset="0"/>
            </a:endParaRPr>
          </a:p>
          <a:p>
            <a:pPr marL="342900" indent="-342900">
              <a:spcBef>
                <a:spcPts val="200"/>
              </a:spcBef>
              <a:spcAft>
                <a:spcPts val="200"/>
              </a:spcAft>
              <a:buFont typeface="Arial" panose="020B0604020202020204" pitchFamily="34" charset="0"/>
              <a:buChar char="•"/>
            </a:pPr>
            <a:r>
              <a:rPr lang="en-ZA" b="0" dirty="0" smtClean="0">
                <a:latin typeface="Calibri" panose="020F0502020204030204" pitchFamily="34" charset="0"/>
              </a:rPr>
              <a:t>Developed in collaboration with SABRIC and the BANK SETA</a:t>
            </a:r>
            <a:endParaRPr lang="en-ZA" b="0" dirty="0">
              <a:latin typeface="Calibri" panose="020F0502020204030204" pitchFamily="34" charset="0"/>
            </a:endParaRPr>
          </a:p>
          <a:p>
            <a:pPr marL="342900" indent="-342900">
              <a:spcBef>
                <a:spcPts val="200"/>
              </a:spcBef>
              <a:spcAft>
                <a:spcPts val="200"/>
              </a:spcAft>
              <a:buFont typeface="Arial" panose="020B0604020202020204" pitchFamily="34" charset="0"/>
              <a:buChar char="•"/>
            </a:pPr>
            <a:r>
              <a:rPr lang="en-ZA" b="0" dirty="0" smtClean="0">
                <a:latin typeface="Calibri" panose="020F0502020204030204" pitchFamily="34" charset="0"/>
              </a:rPr>
              <a:t>Has been socialised with various other SETAs</a:t>
            </a:r>
          </a:p>
          <a:p>
            <a:pPr marL="342900" indent="-342900">
              <a:spcBef>
                <a:spcPts val="200"/>
              </a:spcBef>
              <a:spcAft>
                <a:spcPts val="200"/>
              </a:spcAft>
              <a:buFont typeface="Arial" panose="020B0604020202020204" pitchFamily="34" charset="0"/>
              <a:buChar char="•"/>
            </a:pPr>
            <a:r>
              <a:rPr lang="en-ZA" b="0" dirty="0">
                <a:latin typeface="Calibri" panose="020F0502020204030204" pitchFamily="34" charset="0"/>
              </a:rPr>
              <a:t> </a:t>
            </a:r>
            <a:r>
              <a:rPr lang="en-ZA" b="0" dirty="0" smtClean="0">
                <a:latin typeface="Calibri" panose="020F0502020204030204" pitchFamily="34" charset="0"/>
              </a:rPr>
              <a:t>Development of Organising Framework for Occupations (OFO) Codes in progress</a:t>
            </a:r>
          </a:p>
          <a:p>
            <a:pPr marL="342900" indent="-342900">
              <a:spcBef>
                <a:spcPts val="200"/>
              </a:spcBef>
              <a:spcAft>
                <a:spcPts val="200"/>
              </a:spcAft>
              <a:buFont typeface="Arial" panose="020B0604020202020204" pitchFamily="34" charset="0"/>
              <a:buChar char="•"/>
            </a:pPr>
            <a:r>
              <a:rPr lang="en-ZA" b="0" dirty="0" smtClean="0">
                <a:latin typeface="Calibri" panose="020F0502020204030204" pitchFamily="34" charset="0"/>
              </a:rPr>
              <a:t>Once OFO codes have been registered and the framework finalised, standardised curriculum content can be developed</a:t>
            </a:r>
          </a:p>
        </p:txBody>
      </p:sp>
      <p:pic>
        <p:nvPicPr>
          <p:cNvPr id="11" name="Picture 10"/>
          <p:cNvPicPr>
            <a:picLocks noChangeAspect="1"/>
          </p:cNvPicPr>
          <p:nvPr/>
        </p:nvPicPr>
        <p:blipFill>
          <a:blip r:embed="rId5" cstate="print"/>
          <a:stretch>
            <a:fillRect/>
          </a:stretch>
        </p:blipFill>
        <p:spPr>
          <a:xfrm>
            <a:off x="3923928" y="4182514"/>
            <a:ext cx="5184576" cy="2467837"/>
          </a:xfrm>
          <a:prstGeom prst="rect">
            <a:avLst/>
          </a:prstGeom>
        </p:spPr>
      </p:pic>
      <p:sp>
        <p:nvSpPr>
          <p:cNvPr id="12" name="Rectangle 11"/>
          <p:cNvSpPr/>
          <p:nvPr/>
        </p:nvSpPr>
        <p:spPr>
          <a:xfrm>
            <a:off x="179512" y="5216384"/>
            <a:ext cx="3441195" cy="13234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a:spcBef>
                <a:spcPts val="0"/>
              </a:spcBef>
              <a:spcAft>
                <a:spcPts val="0"/>
              </a:spcAft>
            </a:pPr>
            <a:r>
              <a:rPr lang="en-ZA" sz="1600" dirty="0" smtClean="0">
                <a:latin typeface="Calibri" panose="020F0502020204030204" pitchFamily="34" charset="0"/>
              </a:rPr>
              <a:t>The development of the national Skills Framework, once finalised, is a significant breakthrough in addressing the issue of the shortage of Cybersecurity skills</a:t>
            </a:r>
            <a:endParaRPr lang="en-ZA" sz="1600" dirty="0">
              <a:latin typeface="Calibri" panose="020F0502020204030204" pitchFamily="34" charset="0"/>
            </a:endParaRPr>
          </a:p>
        </p:txBody>
      </p:sp>
    </p:spTree>
    <p:extLst>
      <p:ext uri="{BB962C8B-B14F-4D97-AF65-F5344CB8AC3E}">
        <p14:creationId xmlns:p14="http://schemas.microsoft.com/office/powerpoint/2010/main" xmlns="" val="3941448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roved-logo.jpg"/>
          <p:cNvPicPr>
            <a:picLocks noChangeAspect="1"/>
          </p:cNvPicPr>
          <p:nvPr/>
        </p:nvPicPr>
        <p:blipFill>
          <a:blip r:embed="rId3" cstate="print"/>
          <a:stretch>
            <a:fillRect/>
          </a:stretch>
        </p:blipFill>
        <p:spPr>
          <a:xfrm>
            <a:off x="5904656"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38</a:t>
            </a:fld>
            <a:endParaRPr lang="en-US" sz="1400" dirty="0">
              <a:solidFill>
                <a:schemeClr val="tx1"/>
              </a:solidFill>
              <a:latin typeface="Arial"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434188"/>
            <a:ext cx="3726668" cy="4009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xmlns="" val="2317541440"/>
              </p:ext>
            </p:extLst>
          </p:nvPr>
        </p:nvGraphicFramePr>
        <p:xfrm>
          <a:off x="3779912" y="1916832"/>
          <a:ext cx="4896544" cy="3271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4499992" y="3195866"/>
            <a:ext cx="652743" cy="646331"/>
          </a:xfrm>
          <a:prstGeom prst="rect">
            <a:avLst/>
          </a:prstGeom>
          <a:noFill/>
        </p:spPr>
        <p:txBody>
          <a:bodyPr wrap="none" rtlCol="0">
            <a:spAutoFit/>
          </a:bodyPr>
          <a:lstStyle/>
          <a:p>
            <a:r>
              <a:rPr lang="en-ZA" sz="3600" b="0" dirty="0" smtClean="0">
                <a:latin typeface="Calibri" charset="0"/>
                <a:ea typeface="Calibri" charset="0"/>
                <a:cs typeface="Calibri" charset="0"/>
              </a:rPr>
              <a:t>06</a:t>
            </a:r>
            <a:endParaRPr lang="en-GB" sz="3600" b="0" dirty="0">
              <a:latin typeface="Calibri" charset="0"/>
              <a:ea typeface="Calibri" charset="0"/>
              <a:cs typeface="Calibri" charset="0"/>
            </a:endParaRPr>
          </a:p>
        </p:txBody>
      </p:sp>
    </p:spTree>
    <p:extLst>
      <p:ext uri="{BB962C8B-B14F-4D97-AF65-F5344CB8AC3E}">
        <p14:creationId xmlns:p14="http://schemas.microsoft.com/office/powerpoint/2010/main" xmlns="" val="39629575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961470" y="243611"/>
            <a:ext cx="5040560" cy="757773"/>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lvl="0" algn="ctr" defTabSz="1244600">
              <a:lnSpc>
                <a:spcPct val="90000"/>
              </a:lnSpc>
              <a:spcBef>
                <a:spcPct val="0"/>
              </a:spcBef>
              <a:spcAft>
                <a:spcPct val="35000"/>
              </a:spcAft>
            </a:pPr>
            <a:r>
              <a:rPr lang="en-US" dirty="0">
                <a:latin typeface="Calibri" charset="0"/>
                <a:ea typeface="Calibri" charset="0"/>
                <a:cs typeface="Calibri" charset="0"/>
              </a:rPr>
              <a:t>Development of National Awareness Strategy</a:t>
            </a:r>
            <a:endParaRPr lang="en-GB"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b="0" smtClean="0">
                <a:solidFill>
                  <a:schemeClr val="bg1"/>
                </a:solidFill>
                <a:latin typeface="Calibri" charset="0"/>
                <a:ea typeface="Calibri" charset="0"/>
                <a:cs typeface="Calibri" charset="0"/>
              </a:rPr>
              <a:t>Making South Africa a Global Leader in Harnessing ICTs for Socio-economic Development</a:t>
            </a:r>
            <a:endParaRPr lang="en-US" sz="1200" b="0">
              <a:solidFill>
                <a:schemeClr val="bg1"/>
              </a:solidFill>
              <a:latin typeface="Calibri" charset="0"/>
              <a:ea typeface="Calibri" charset="0"/>
              <a:cs typeface="Calibri"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39</a:t>
            </a:fld>
            <a:endParaRPr lang="en-US" sz="1400" dirty="0">
              <a:solidFill>
                <a:schemeClr val="tx1"/>
              </a:solidFill>
              <a:latin typeface="Calibri" charset="0"/>
              <a:ea typeface="Calibri" charset="0"/>
              <a:cs typeface="Calibri"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5" name="Group 24"/>
          <p:cNvGrpSpPr/>
          <p:nvPr/>
        </p:nvGrpSpPr>
        <p:grpSpPr>
          <a:xfrm>
            <a:off x="-396552" y="1142295"/>
            <a:ext cx="9004595" cy="975458"/>
            <a:chOff x="259523" y="1181590"/>
            <a:chExt cx="9425044" cy="1651824"/>
          </a:xfrm>
        </p:grpSpPr>
        <p:sp>
          <p:nvSpPr>
            <p:cNvPr id="26" name="Block Arc 25"/>
            <p:cNvSpPr/>
            <p:nvPr/>
          </p:nvSpPr>
          <p:spPr>
            <a:xfrm>
              <a:off x="259523" y="1181590"/>
              <a:ext cx="1651824" cy="1651824"/>
            </a:xfrm>
            <a:prstGeom prst="blockArc">
              <a:avLst>
                <a:gd name="adj1" fmla="val 18900000"/>
                <a:gd name="adj2" fmla="val 2700000"/>
                <a:gd name="adj3" fmla="val 1308"/>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1900648" y="1706182"/>
              <a:ext cx="7783919" cy="602638"/>
            </a:xfrm>
            <a:custGeom>
              <a:avLst/>
              <a:gdLst>
                <a:gd name="connsiteX0" fmla="*/ 0 w 7783919"/>
                <a:gd name="connsiteY0" fmla="*/ 0 h 602637"/>
                <a:gd name="connsiteX1" fmla="*/ 7783919 w 7783919"/>
                <a:gd name="connsiteY1" fmla="*/ 0 h 602637"/>
                <a:gd name="connsiteX2" fmla="*/ 7783919 w 7783919"/>
                <a:gd name="connsiteY2" fmla="*/ 602637 h 602637"/>
                <a:gd name="connsiteX3" fmla="*/ 0 w 7783919"/>
                <a:gd name="connsiteY3" fmla="*/ 602637 h 602637"/>
                <a:gd name="connsiteX4" fmla="*/ 0 w 7783919"/>
                <a:gd name="connsiteY4" fmla="*/ 0 h 602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3919" h="602637">
                  <a:moveTo>
                    <a:pt x="0" y="0"/>
                  </a:moveTo>
                  <a:lnTo>
                    <a:pt x="7783919" y="0"/>
                  </a:lnTo>
                  <a:lnTo>
                    <a:pt x="7783919" y="602637"/>
                  </a:lnTo>
                  <a:lnTo>
                    <a:pt x="0" y="60263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84584" tIns="71120" rIns="71120" bIns="71120" numCol="1" spcCol="1270" anchor="ctr" anchorCtr="0">
              <a:noAutofit/>
            </a:bodyPr>
            <a:lstStyle/>
            <a:p>
              <a:pPr lvl="0" algn="ctr" defTabSz="1244600">
                <a:lnSpc>
                  <a:spcPct val="90000"/>
                </a:lnSpc>
                <a:spcBef>
                  <a:spcPct val="0"/>
                </a:spcBef>
                <a:spcAft>
                  <a:spcPct val="35000"/>
                </a:spcAft>
              </a:pPr>
              <a:r>
                <a:rPr lang="en-US" sz="2000" b="0" kern="1200" dirty="0" smtClean="0">
                  <a:latin typeface="Calibri" charset="0"/>
                  <a:ea typeface="Calibri" charset="0"/>
                  <a:cs typeface="Calibri" charset="0"/>
                </a:rPr>
                <a:t>National Awareness Strategy has three elements </a:t>
              </a:r>
              <a:endParaRPr lang="en-GB" sz="2000" b="0" kern="1200" dirty="0">
                <a:latin typeface="Calibri" charset="0"/>
                <a:ea typeface="Calibri" charset="0"/>
                <a:cs typeface="Calibri" charset="0"/>
              </a:endParaRPr>
            </a:p>
          </p:txBody>
        </p:sp>
        <p:sp>
          <p:nvSpPr>
            <p:cNvPr id="28" name="Oval 27"/>
            <p:cNvSpPr/>
            <p:nvPr/>
          </p:nvSpPr>
          <p:spPr>
            <a:xfrm>
              <a:off x="1524000" y="1630852"/>
              <a:ext cx="753296" cy="753296"/>
            </a:xfrm>
            <a:prstGeom prst="ellipse">
              <a:avLst/>
            </a:prstGeom>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
        <p:nvSpPr>
          <p:cNvPr id="29" name="Rectangle 28"/>
          <p:cNvSpPr/>
          <p:nvPr/>
        </p:nvSpPr>
        <p:spPr>
          <a:xfrm>
            <a:off x="157354" y="2241576"/>
            <a:ext cx="8568952" cy="36625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Bef>
                <a:spcPts val="1200"/>
              </a:spcBef>
              <a:spcAft>
                <a:spcPts val="1200"/>
              </a:spcAft>
              <a:buFont typeface="Arial" panose="020B0604020202020204" pitchFamily="34" charset="0"/>
              <a:buChar char="•"/>
            </a:pPr>
            <a:r>
              <a:rPr lang="en-US" sz="2000" b="0" dirty="0" smtClean="0">
                <a:latin typeface="Calibri" panose="020F0502020204030204" pitchFamily="34" charset="0"/>
                <a:ea typeface="Calibri" charset="0"/>
                <a:cs typeface="Arial" panose="020B0604020202020204" pitchFamily="34" charset="0"/>
              </a:rPr>
              <a:t>Awareness Portal, hosting of Regional Hackathons, translation of Awareness material into all official language</a:t>
            </a:r>
          </a:p>
          <a:p>
            <a:pPr marL="342900" indent="-342900">
              <a:spcBef>
                <a:spcPts val="1800"/>
              </a:spcBef>
              <a:spcAft>
                <a:spcPts val="1800"/>
              </a:spcAft>
              <a:buFont typeface="Arial" panose="020B0604020202020204" pitchFamily="34" charset="0"/>
              <a:buChar char="•"/>
            </a:pPr>
            <a:r>
              <a:rPr lang="en-US" sz="2000" b="0" dirty="0" smtClean="0">
                <a:latin typeface="Calibri" panose="020F0502020204030204" pitchFamily="34" charset="0"/>
                <a:ea typeface="Calibri" charset="0"/>
                <a:cs typeface="Arial" panose="020B0604020202020204" pitchFamily="34" charset="0"/>
              </a:rPr>
              <a:t>Mass Media Strategy</a:t>
            </a:r>
          </a:p>
          <a:p>
            <a:pPr marL="820738" lvl="2" indent="-269875">
              <a:spcBef>
                <a:spcPts val="0"/>
              </a:spcBef>
              <a:spcAft>
                <a:spcPts val="0"/>
              </a:spcAft>
              <a:buFont typeface="Arial" panose="020B0604020202020204" pitchFamily="34" charset="0"/>
              <a:buChar char="•"/>
            </a:pPr>
            <a:r>
              <a:rPr lang="en-ZA" b="0" dirty="0">
                <a:solidFill>
                  <a:prstClr val="black"/>
                </a:solidFill>
                <a:latin typeface="Calibri" panose="020F0502020204030204" pitchFamily="34" charset="0"/>
                <a:cs typeface="Arial" panose="020B0604020202020204" pitchFamily="34" charset="0"/>
              </a:rPr>
              <a:t>Mass-media strategy involves developing content and relationships with community radio stations, television, newspapers, magazines etc.</a:t>
            </a:r>
          </a:p>
          <a:p>
            <a:pPr marL="820738" lvl="2" indent="-269875">
              <a:spcBef>
                <a:spcPts val="0"/>
              </a:spcBef>
              <a:spcAft>
                <a:spcPts val="0"/>
              </a:spcAft>
              <a:buFont typeface="Arial" panose="020B0604020202020204" pitchFamily="34" charset="0"/>
              <a:buChar char="•"/>
            </a:pPr>
            <a:r>
              <a:rPr lang="en-ZA" b="0" dirty="0">
                <a:solidFill>
                  <a:prstClr val="black"/>
                </a:solidFill>
                <a:latin typeface="Calibri" panose="020F0502020204030204" pitchFamily="34" charset="0"/>
                <a:cs typeface="Arial" panose="020B0604020202020204" pitchFamily="34" charset="0"/>
              </a:rPr>
              <a:t>This strategy is currently under development </a:t>
            </a:r>
            <a:endParaRPr lang="en-ZA" b="0" dirty="0" smtClean="0">
              <a:solidFill>
                <a:prstClr val="black"/>
              </a:solidFill>
              <a:latin typeface="Calibri" panose="020F0502020204030204" pitchFamily="34" charset="0"/>
              <a:cs typeface="Arial" panose="020B0604020202020204" pitchFamily="34" charset="0"/>
            </a:endParaRPr>
          </a:p>
          <a:p>
            <a:pPr marL="550863" lvl="2">
              <a:spcBef>
                <a:spcPts val="0"/>
              </a:spcBef>
              <a:spcAft>
                <a:spcPts val="0"/>
              </a:spcAft>
            </a:pPr>
            <a:endParaRPr lang="en-US" b="0" dirty="0" smtClean="0">
              <a:latin typeface="Calibri" panose="020F0502020204030204" pitchFamily="34" charset="0"/>
              <a:ea typeface="Calibri" charset="0"/>
              <a:cs typeface="Arial" panose="020B0604020202020204" pitchFamily="34" charset="0"/>
            </a:endParaRPr>
          </a:p>
          <a:p>
            <a:pPr marL="342900" indent="-342900">
              <a:buFont typeface="Arial" panose="020B0604020202020204" pitchFamily="34" charset="0"/>
              <a:buChar char="•"/>
            </a:pPr>
            <a:r>
              <a:rPr lang="en-US" sz="2000" b="0" dirty="0" smtClean="0">
                <a:latin typeface="Calibri" panose="020F0502020204030204" pitchFamily="34" charset="0"/>
                <a:ea typeface="Calibri" charset="0"/>
                <a:cs typeface="Arial" panose="020B0604020202020204" pitchFamily="34" charset="0"/>
              </a:rPr>
              <a:t>Provincial visits will include meetings with academia, school visit, traditional leaders</a:t>
            </a:r>
          </a:p>
          <a:p>
            <a:pPr algn="ctr"/>
            <a:endParaRPr lang="en-US" sz="2000" b="0" dirty="0">
              <a:latin typeface="Calibri" panose="020F0502020204030204" pitchFamily="34" charset="0"/>
              <a:ea typeface="Calibri" charset="0"/>
              <a:cs typeface="Arial" panose="020B0604020202020204" pitchFamily="34" charset="0"/>
            </a:endParaRPr>
          </a:p>
        </p:txBody>
      </p:sp>
    </p:spTree>
    <p:extLst>
      <p:ext uri="{BB962C8B-B14F-4D97-AF65-F5344CB8AC3E}">
        <p14:creationId xmlns:p14="http://schemas.microsoft.com/office/powerpoint/2010/main" xmlns="" val="2577756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57" name="Text Box 2"/>
          <p:cNvSpPr txBox="1">
            <a:spLocks noChangeArrowheads="1"/>
          </p:cNvSpPr>
          <p:nvPr/>
        </p:nvSpPr>
        <p:spPr bwMode="auto">
          <a:xfrm>
            <a:off x="2915816" y="447564"/>
            <a:ext cx="5256584" cy="462307"/>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r>
              <a:rPr lang="en-ZA" dirty="0" smtClean="0"/>
              <a:t>Cybersecurity Hub Implementation</a:t>
            </a:r>
            <a:endParaRPr lang="en-GB" dirty="0"/>
          </a:p>
        </p:txBody>
      </p:sp>
      <p:sp>
        <p:nvSpPr>
          <p:cNvPr id="55"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Arial" charset="0"/>
                <a:cs typeface="Arial" charset="0"/>
              </a:rPr>
              <a:t>Making South Africa a Global Leader in Harnessing ICTs for Socio-economic Development</a:t>
            </a:r>
            <a:endParaRPr lang="en-US" sz="1200">
              <a:solidFill>
                <a:schemeClr val="bg1"/>
              </a:solidFill>
              <a:latin typeface="Arial" charset="0"/>
              <a:cs typeface="Arial" charset="0"/>
            </a:endParaRPr>
          </a:p>
        </p:txBody>
      </p:sp>
      <p:sp>
        <p:nvSpPr>
          <p:cNvPr id="56"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4</a:t>
            </a:fld>
            <a:endParaRPr lang="en-US" sz="1400" dirty="0">
              <a:solidFill>
                <a:schemeClr val="tx1"/>
              </a:solidFill>
              <a:latin typeface="Arial" charset="0"/>
            </a:endParaRPr>
          </a:p>
        </p:txBody>
      </p:sp>
      <p:pic>
        <p:nvPicPr>
          <p:cNvPr id="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descr="C:\Users\MGrobler1\Desktop\Picture6.png"/>
          <p:cNvPicPr/>
          <p:nvPr/>
        </p:nvPicPr>
        <p:blipFill>
          <a:blip r:embed="rId4" cstate="print">
            <a:extLst>
              <a:ext uri="{BEBA8EAE-BF5A-486C-A8C5-ECC9F3942E4B}">
                <a14:imgProps xmlns:a14="http://schemas.microsoft.com/office/drawing/2010/main" xmlns="">
                  <a14:imgLayer r:embed="rId5">
                    <a14:imgEffect>
                      <a14:colorTemperature colorTemp="4700"/>
                    </a14:imgEffect>
                    <a14:imgEffect>
                      <a14:saturation sat="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79512" y="2165667"/>
            <a:ext cx="8568952" cy="4362969"/>
          </a:xfrm>
          <a:prstGeom prst="rect">
            <a:avLst/>
          </a:prstGeom>
          <a:solidFill>
            <a:schemeClr val="bg1">
              <a:lumMod val="50000"/>
            </a:schemeClr>
          </a:solidFill>
          <a:extLst/>
        </p:spPr>
      </p:pic>
      <p:sp>
        <p:nvSpPr>
          <p:cNvPr id="2" name="Rectangle 1"/>
          <p:cNvSpPr/>
          <p:nvPr/>
        </p:nvSpPr>
        <p:spPr>
          <a:xfrm>
            <a:off x="181776" y="1383446"/>
            <a:ext cx="8568952" cy="73866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ZA" sz="1400" dirty="0">
                <a:latin typeface="Calibri" charset="0"/>
                <a:ea typeface="Calibri" charset="0"/>
                <a:cs typeface="Calibri" charset="0"/>
              </a:rPr>
              <a:t>The DTPS </a:t>
            </a:r>
            <a:r>
              <a:rPr lang="en-ZA" sz="1400" dirty="0" smtClean="0">
                <a:latin typeface="Calibri" charset="0"/>
                <a:ea typeface="Calibri" charset="0"/>
                <a:cs typeface="Calibri" charset="0"/>
              </a:rPr>
              <a:t>has been </a:t>
            </a:r>
            <a:r>
              <a:rPr lang="en-ZA" sz="1400" dirty="0">
                <a:latin typeface="Calibri" charset="0"/>
                <a:ea typeface="Calibri" charset="0"/>
                <a:cs typeface="Calibri" charset="0"/>
              </a:rPr>
              <a:t>mandated by NCPF to establish </a:t>
            </a:r>
            <a:r>
              <a:rPr lang="en-ZA" sz="1400" dirty="0" smtClean="0">
                <a:latin typeface="Calibri" charset="0"/>
                <a:ea typeface="Calibri" charset="0"/>
                <a:cs typeface="Calibri" charset="0"/>
              </a:rPr>
              <a:t>a National </a:t>
            </a:r>
            <a:r>
              <a:rPr lang="en-ZA" sz="1400" dirty="0">
                <a:latin typeface="Calibri" charset="0"/>
                <a:ea typeface="Calibri" charset="0"/>
                <a:cs typeface="Calibri" charset="0"/>
              </a:rPr>
              <a:t>CSIRT (Cybersecurity Hub) in consultation with </a:t>
            </a:r>
            <a:r>
              <a:rPr lang="en-ZA" sz="1400" dirty="0" smtClean="0">
                <a:latin typeface="Calibri" charset="0"/>
                <a:ea typeface="Calibri" charset="0"/>
                <a:cs typeface="Calibri" charset="0"/>
              </a:rPr>
              <a:t>the Justice Crime Prevention and Security (JCPS) </a:t>
            </a:r>
            <a:r>
              <a:rPr lang="en-ZA" sz="1400" dirty="0">
                <a:latin typeface="Calibri" charset="0"/>
                <a:ea typeface="Calibri" charset="0"/>
                <a:cs typeface="Calibri" charset="0"/>
              </a:rPr>
              <a:t>cluster departments, the private sector and civil society as well as the sector </a:t>
            </a:r>
            <a:r>
              <a:rPr lang="en-ZA" sz="1400" dirty="0" smtClean="0">
                <a:latin typeface="Calibri" charset="0"/>
                <a:ea typeface="Calibri" charset="0"/>
                <a:cs typeface="Calibri" charset="0"/>
              </a:rPr>
              <a:t>CSIRTs</a:t>
            </a:r>
            <a:endParaRPr lang="en-US" sz="1400" dirty="0">
              <a:latin typeface="Calibri" charset="0"/>
              <a:ea typeface="Calibri" charset="0"/>
              <a:cs typeface="Calibri" charset="0"/>
            </a:endParaRPr>
          </a:p>
        </p:txBody>
      </p:sp>
      <p:sp>
        <p:nvSpPr>
          <p:cNvPr id="3" name="TextBox 2"/>
          <p:cNvSpPr txBox="1"/>
          <p:nvPr/>
        </p:nvSpPr>
        <p:spPr>
          <a:xfrm>
            <a:off x="2411760" y="3152001"/>
            <a:ext cx="3024336" cy="276999"/>
          </a:xfrm>
          <a:prstGeom prst="rect">
            <a:avLst/>
          </a:prstGeom>
          <a:noFill/>
        </p:spPr>
        <p:txBody>
          <a:bodyPr wrap="square" rtlCol="0">
            <a:spAutoFit/>
          </a:bodyPr>
          <a:lstStyle/>
          <a:p>
            <a:r>
              <a:rPr lang="en-US" sz="1200" dirty="0" smtClean="0">
                <a:solidFill>
                  <a:schemeClr val="bg1"/>
                </a:solidFill>
              </a:rPr>
              <a:t> - </a:t>
            </a:r>
            <a:r>
              <a:rPr lang="en-US" sz="1200" dirty="0" smtClean="0">
                <a:solidFill>
                  <a:srgbClr val="0000FF"/>
                </a:solidFill>
              </a:rPr>
              <a:t>Phase 1</a:t>
            </a:r>
            <a:endParaRPr lang="en-US" sz="1200" dirty="0">
              <a:solidFill>
                <a:srgbClr val="0000FF"/>
              </a:solidFill>
            </a:endParaRPr>
          </a:p>
        </p:txBody>
      </p:sp>
      <p:sp>
        <p:nvSpPr>
          <p:cNvPr id="15" name="TextBox 14"/>
          <p:cNvSpPr txBox="1"/>
          <p:nvPr/>
        </p:nvSpPr>
        <p:spPr>
          <a:xfrm>
            <a:off x="2699792" y="3553271"/>
            <a:ext cx="3024336" cy="276999"/>
          </a:xfrm>
          <a:prstGeom prst="rect">
            <a:avLst/>
          </a:prstGeom>
          <a:noFill/>
        </p:spPr>
        <p:txBody>
          <a:bodyPr wrap="square" rtlCol="0">
            <a:spAutoFit/>
          </a:bodyPr>
          <a:lstStyle/>
          <a:p>
            <a:r>
              <a:rPr lang="en-US" sz="1200" dirty="0" smtClean="0">
                <a:solidFill>
                  <a:schemeClr val="bg1"/>
                </a:solidFill>
              </a:rPr>
              <a:t> - </a:t>
            </a:r>
            <a:r>
              <a:rPr lang="en-US" sz="1200" dirty="0" smtClean="0">
                <a:solidFill>
                  <a:srgbClr val="0000FF"/>
                </a:solidFill>
              </a:rPr>
              <a:t>Phase 2</a:t>
            </a:r>
            <a:endParaRPr lang="en-US" sz="1200" dirty="0">
              <a:solidFill>
                <a:srgbClr val="0000FF"/>
              </a:solidFill>
            </a:endParaRPr>
          </a:p>
        </p:txBody>
      </p:sp>
      <p:sp>
        <p:nvSpPr>
          <p:cNvPr id="16" name="TextBox 15"/>
          <p:cNvSpPr txBox="1"/>
          <p:nvPr/>
        </p:nvSpPr>
        <p:spPr>
          <a:xfrm>
            <a:off x="3923928" y="4206666"/>
            <a:ext cx="3024336" cy="276999"/>
          </a:xfrm>
          <a:prstGeom prst="rect">
            <a:avLst/>
          </a:prstGeom>
          <a:noFill/>
        </p:spPr>
        <p:txBody>
          <a:bodyPr wrap="square" rtlCol="0">
            <a:spAutoFit/>
          </a:bodyPr>
          <a:lstStyle/>
          <a:p>
            <a:r>
              <a:rPr lang="en-US" sz="1200" dirty="0" smtClean="0">
                <a:solidFill>
                  <a:srgbClr val="0000FF"/>
                </a:solidFill>
              </a:rPr>
              <a:t> Phase 3</a:t>
            </a:r>
            <a:endParaRPr lang="en-US" sz="1200" dirty="0">
              <a:solidFill>
                <a:srgbClr val="0000FF"/>
              </a:solidFill>
            </a:endParaRPr>
          </a:p>
        </p:txBody>
      </p:sp>
      <p:sp>
        <p:nvSpPr>
          <p:cNvPr id="4" name="Rectangle 3"/>
          <p:cNvSpPr/>
          <p:nvPr/>
        </p:nvSpPr>
        <p:spPr bwMode="auto">
          <a:xfrm>
            <a:off x="6948264" y="3573015"/>
            <a:ext cx="1728192" cy="1839903"/>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ZA" b="1" i="0" u="sng" strike="noStrike" cap="none" normalizeH="0" baseline="0" dirty="0" smtClean="0">
                <a:ln>
                  <a:noFill/>
                </a:ln>
                <a:solidFill>
                  <a:schemeClr val="bg1"/>
                </a:solidFill>
                <a:effectLst/>
                <a:latin typeface="Arial" charset="0"/>
              </a:rPr>
              <a:t>Ultimate Goal</a:t>
            </a:r>
            <a:r>
              <a:rPr kumimoji="0" lang="en-ZA" b="1" i="0" u="none" strike="noStrike" cap="none" normalizeH="0" baseline="0" dirty="0" smtClean="0">
                <a:ln>
                  <a:noFill/>
                </a:ln>
                <a:solidFill>
                  <a:schemeClr val="bg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smtClean="0">
                <a:ln>
                  <a:noFill/>
                </a:ln>
                <a:solidFill>
                  <a:schemeClr val="bg1"/>
                </a:solidFill>
                <a:effectLst/>
                <a:latin typeface="Arial" charset="0"/>
              </a:rPr>
              <a:t>Fully</a:t>
            </a:r>
            <a:r>
              <a:rPr kumimoji="0" lang="en-ZA" b="1" i="0" u="none" strike="noStrike" cap="none" normalizeH="0" dirty="0" smtClean="0">
                <a:ln>
                  <a:noFill/>
                </a:ln>
                <a:solidFill>
                  <a:schemeClr val="bg1"/>
                </a:solidFill>
                <a:effectLst/>
                <a:latin typeface="Arial" charset="0"/>
              </a:rPr>
              <a:t> Capacitated Cybersecurity Hub</a:t>
            </a:r>
            <a:endParaRPr kumimoji="0" lang="en-ZA" b="1" i="0" u="none" strike="noStrike" cap="none" normalizeH="0" baseline="0" dirty="0" smtClean="0">
              <a:ln>
                <a:noFill/>
              </a:ln>
              <a:solidFill>
                <a:schemeClr val="bg1"/>
              </a:solidFill>
              <a:effectLst/>
              <a:latin typeface="Arial" charset="0"/>
            </a:endParaRPr>
          </a:p>
        </p:txBody>
      </p:sp>
      <p:sp>
        <p:nvSpPr>
          <p:cNvPr id="5" name="Rectangle 4"/>
          <p:cNvSpPr/>
          <p:nvPr/>
        </p:nvSpPr>
        <p:spPr bwMode="auto">
          <a:xfrm>
            <a:off x="323528" y="2564904"/>
            <a:ext cx="3168352" cy="407784"/>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smtClean="0">
                <a:ln>
                  <a:noFill/>
                </a:ln>
                <a:solidFill>
                  <a:schemeClr val="bg1"/>
                </a:solidFill>
                <a:effectLst/>
                <a:latin typeface="Arial" charset="0"/>
              </a:rPr>
              <a:t>Basic Cybersecurity Hub</a:t>
            </a:r>
          </a:p>
        </p:txBody>
      </p:sp>
    </p:spTree>
    <p:extLst>
      <p:ext uri="{BB962C8B-B14F-4D97-AF65-F5344CB8AC3E}">
        <p14:creationId xmlns:p14="http://schemas.microsoft.com/office/powerpoint/2010/main" xmlns="" val="669522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961470" y="243611"/>
            <a:ext cx="5040560" cy="831639"/>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buClr>
                <a:srgbClr val="1F497D"/>
              </a:buClr>
            </a:pPr>
            <a:r>
              <a:rPr lang="en-ZA" dirty="0" smtClean="0">
                <a:latin typeface="Calibri" charset="0"/>
                <a:ea typeface="Calibri" charset="0"/>
                <a:cs typeface="Calibri" charset="0"/>
              </a:rPr>
              <a:t>Development of a national Awareness Portal</a:t>
            </a:r>
            <a:endParaRPr lang="en-GB"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b="0" smtClean="0">
                <a:solidFill>
                  <a:prstClr val="white"/>
                </a:solidFill>
                <a:latin typeface="Calibri" charset="0"/>
                <a:ea typeface="Calibri" charset="0"/>
                <a:cs typeface="Calibri" charset="0"/>
              </a:rPr>
              <a:t>Making South Africa a Global Leader in Harnessing ICTs for Socio-economic Development</a:t>
            </a:r>
            <a:endParaRPr lang="en-US" sz="1200" b="0">
              <a:solidFill>
                <a:prstClr val="white"/>
              </a:solidFill>
              <a:latin typeface="Calibri" charset="0"/>
              <a:ea typeface="Calibri" charset="0"/>
              <a:cs typeface="Calibri"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prstClr val="black"/>
                </a:solidFill>
                <a:latin typeface="Calibri" charset="0"/>
                <a:ea typeface="Calibri" charset="0"/>
                <a:cs typeface="Calibri" charset="0"/>
              </a:rPr>
              <a:pPr/>
              <a:t>40</a:t>
            </a:fld>
            <a:endParaRPr lang="en-US" sz="1400" dirty="0">
              <a:solidFill>
                <a:prstClr val="black"/>
              </a:solidFill>
              <a:latin typeface="Calibri" charset="0"/>
              <a:ea typeface="Calibri" charset="0"/>
              <a:cs typeface="Calibri"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107504" y="4658360"/>
            <a:ext cx="8856984" cy="15081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marL="285750" indent="-285750">
              <a:spcBef>
                <a:spcPts val="600"/>
              </a:spcBef>
              <a:spcAft>
                <a:spcPts val="600"/>
              </a:spcAft>
              <a:buFont typeface="Arial" panose="020B0604020202020204" pitchFamily="34" charset="0"/>
              <a:buChar char="•"/>
            </a:pPr>
            <a:r>
              <a:rPr lang="en-US" b="0" dirty="0" smtClean="0">
                <a:solidFill>
                  <a:prstClr val="black"/>
                </a:solidFill>
                <a:latin typeface="Calibri" charset="0"/>
                <a:ea typeface="Calibri" charset="0"/>
                <a:cs typeface="Calibri" charset="0"/>
              </a:rPr>
              <a:t>Awareness Portal officially launched in October 2017</a:t>
            </a:r>
          </a:p>
          <a:p>
            <a:pPr marL="285750" indent="-285750">
              <a:spcBef>
                <a:spcPts val="600"/>
              </a:spcBef>
              <a:spcAft>
                <a:spcPts val="600"/>
              </a:spcAft>
              <a:buFont typeface="Arial" panose="020B0604020202020204" pitchFamily="34" charset="0"/>
              <a:buChar char="•"/>
            </a:pPr>
            <a:r>
              <a:rPr lang="en-US" b="0" dirty="0" smtClean="0">
                <a:solidFill>
                  <a:prstClr val="black"/>
                </a:solidFill>
                <a:latin typeface="Calibri" charset="0"/>
                <a:ea typeface="Calibri" charset="0"/>
                <a:cs typeface="Calibri" charset="0"/>
              </a:rPr>
              <a:t>Cybersecurity is a shared responsibility </a:t>
            </a:r>
          </a:p>
          <a:p>
            <a:pPr marL="285750" indent="-285750">
              <a:spcBef>
                <a:spcPts val="600"/>
              </a:spcBef>
              <a:spcAft>
                <a:spcPts val="600"/>
              </a:spcAft>
              <a:buFont typeface="Arial" panose="020B0604020202020204" pitchFamily="34" charset="0"/>
              <a:buChar char="•"/>
            </a:pPr>
            <a:r>
              <a:rPr lang="en-US" b="0" dirty="0" smtClean="0">
                <a:solidFill>
                  <a:prstClr val="black"/>
                </a:solidFill>
                <a:latin typeface="Calibri" charset="0"/>
                <a:ea typeface="Calibri" charset="0"/>
                <a:cs typeface="Calibri" charset="0"/>
              </a:rPr>
              <a:t>Regular cybersecurity campaigns e.g. Cyberbullying will be run jointly with Stakeholders e.g. CISCO, SABRIC, Reserve Bank, SITA, ISPA, Microsoft etc.  </a:t>
            </a:r>
            <a:endParaRPr lang="en-US" b="0" dirty="0">
              <a:solidFill>
                <a:prstClr val="black"/>
              </a:solidFill>
              <a:latin typeface="Calibri" charset="0"/>
              <a:ea typeface="Calibri" charset="0"/>
              <a:cs typeface="Calibri" charset="0"/>
            </a:endParaRPr>
          </a:p>
        </p:txBody>
      </p:sp>
      <p:pic>
        <p:nvPicPr>
          <p:cNvPr id="2" name="Picture 1"/>
          <p:cNvPicPr>
            <a:picLocks noChangeAspect="1"/>
          </p:cNvPicPr>
          <p:nvPr/>
        </p:nvPicPr>
        <p:blipFill>
          <a:blip r:embed="rId4" cstate="print"/>
          <a:stretch>
            <a:fillRect/>
          </a:stretch>
        </p:blipFill>
        <p:spPr>
          <a:xfrm>
            <a:off x="755576" y="1299697"/>
            <a:ext cx="7070774" cy="3010494"/>
          </a:xfrm>
          <a:prstGeom prst="rect">
            <a:avLst/>
          </a:prstGeom>
        </p:spPr>
      </p:pic>
    </p:spTree>
    <p:extLst>
      <p:ext uri="{BB962C8B-B14F-4D97-AF65-F5344CB8AC3E}">
        <p14:creationId xmlns:p14="http://schemas.microsoft.com/office/powerpoint/2010/main" xmlns="" val="3474525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2961470" y="243611"/>
            <a:ext cx="5040560" cy="462307"/>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buClr>
                <a:srgbClr val="1F497D"/>
              </a:buClr>
            </a:pPr>
            <a:r>
              <a:rPr lang="en-ZA" dirty="0" smtClean="0">
                <a:latin typeface="Calibri" charset="0"/>
                <a:ea typeface="Calibri" charset="0"/>
                <a:cs typeface="Calibri" charset="0"/>
              </a:rPr>
              <a:t>Awareness Initiatives</a:t>
            </a:r>
            <a:endParaRPr lang="en-GB"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b="0" smtClean="0">
                <a:solidFill>
                  <a:prstClr val="white"/>
                </a:solidFill>
                <a:latin typeface="Calibri" charset="0"/>
                <a:ea typeface="Calibri" charset="0"/>
                <a:cs typeface="Calibri" charset="0"/>
              </a:rPr>
              <a:t>Making South Africa a Global Leader in Harnessing ICTs for Socio-economic Development</a:t>
            </a:r>
            <a:endParaRPr lang="en-US" sz="1200" b="0">
              <a:solidFill>
                <a:prstClr val="white"/>
              </a:solidFill>
              <a:latin typeface="Calibri" charset="0"/>
              <a:ea typeface="Calibri" charset="0"/>
              <a:cs typeface="Calibri" charset="0"/>
            </a:endParaRPr>
          </a:p>
        </p:txBody>
      </p:sp>
      <p:sp>
        <p:nvSpPr>
          <p:cNvPr id="9"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prstClr val="black"/>
                </a:solidFill>
                <a:latin typeface="Calibri" charset="0"/>
                <a:ea typeface="Calibri" charset="0"/>
                <a:cs typeface="Calibri" charset="0"/>
              </a:rPr>
              <a:pPr/>
              <a:t>41</a:t>
            </a:fld>
            <a:endParaRPr lang="en-US" sz="1400" dirty="0">
              <a:solidFill>
                <a:prstClr val="black"/>
              </a:solidFill>
              <a:latin typeface="Calibri" charset="0"/>
              <a:ea typeface="Calibri" charset="0"/>
              <a:cs typeface="Calibri"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287524" y="1435117"/>
            <a:ext cx="8568952" cy="18774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marL="363538" lvl="1" indent="-269875">
              <a:spcBef>
                <a:spcPts val="600"/>
              </a:spcBef>
              <a:spcAft>
                <a:spcPts val="600"/>
              </a:spcAft>
              <a:buFont typeface="Arial" panose="020B0604020202020204" pitchFamily="34" charset="0"/>
              <a:buChar char="•"/>
            </a:pPr>
            <a:r>
              <a:rPr lang="en-ZA" sz="2400" b="0" dirty="0">
                <a:solidFill>
                  <a:prstClr val="black"/>
                </a:solidFill>
                <a:latin typeface="Calibri" panose="020F0502020204030204" pitchFamily="34" charset="0"/>
                <a:cs typeface="Arial" panose="020B0604020202020204" pitchFamily="34" charset="0"/>
              </a:rPr>
              <a:t>Hackathons are intensive software development events, usually around a </a:t>
            </a:r>
            <a:r>
              <a:rPr lang="en-ZA" sz="2400" b="0" dirty="0" smtClean="0">
                <a:solidFill>
                  <a:prstClr val="black"/>
                </a:solidFill>
                <a:latin typeface="Calibri" panose="020F0502020204030204" pitchFamily="34" charset="0"/>
                <a:cs typeface="Arial" panose="020B0604020202020204" pitchFamily="34" charset="0"/>
              </a:rPr>
              <a:t>theme</a:t>
            </a:r>
          </a:p>
          <a:p>
            <a:pPr marL="363538" lvl="1" indent="-269875">
              <a:spcBef>
                <a:spcPts val="600"/>
              </a:spcBef>
              <a:spcAft>
                <a:spcPts val="600"/>
              </a:spcAft>
              <a:buFont typeface="Arial" panose="020B0604020202020204" pitchFamily="34" charset="0"/>
              <a:buChar char="•"/>
            </a:pPr>
            <a:r>
              <a:rPr lang="en-ZA" sz="2400" b="0" dirty="0" smtClean="0">
                <a:solidFill>
                  <a:prstClr val="black"/>
                </a:solidFill>
                <a:latin typeface="Calibri" panose="020F0502020204030204" pitchFamily="34" charset="0"/>
                <a:cs typeface="Arial" panose="020B0604020202020204" pitchFamily="34" charset="0"/>
              </a:rPr>
              <a:t>Working NEMISA</a:t>
            </a:r>
          </a:p>
          <a:p>
            <a:pPr marL="363538" lvl="1" indent="-269875">
              <a:spcBef>
                <a:spcPts val="600"/>
              </a:spcBef>
              <a:spcAft>
                <a:spcPts val="600"/>
              </a:spcAft>
              <a:buFont typeface="Arial" panose="020B0604020202020204" pitchFamily="34" charset="0"/>
              <a:buChar char="•"/>
            </a:pPr>
            <a:r>
              <a:rPr lang="en-ZA" sz="2400" b="0" dirty="0" smtClean="0">
                <a:solidFill>
                  <a:prstClr val="black"/>
                </a:solidFill>
                <a:latin typeface="Calibri" panose="020F0502020204030204" pitchFamily="34" charset="0"/>
                <a:cs typeface="Arial" panose="020B0604020202020204" pitchFamily="34" charset="0"/>
              </a:rPr>
              <a:t>Translation content into all official languages</a:t>
            </a:r>
            <a:endParaRPr lang="en-ZA" sz="2400" b="0" dirty="0">
              <a:solidFill>
                <a:prstClr val="black"/>
              </a:solidFill>
              <a:latin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4" cstate="print"/>
          <a:stretch>
            <a:fillRect/>
          </a:stretch>
        </p:blipFill>
        <p:spPr>
          <a:xfrm>
            <a:off x="611560" y="4519572"/>
            <a:ext cx="1483444" cy="1937460"/>
          </a:xfrm>
          <a:prstGeom prst="rect">
            <a:avLst/>
          </a:prstGeom>
        </p:spPr>
      </p:pic>
      <p:pic>
        <p:nvPicPr>
          <p:cNvPr id="13" name="Picture 12"/>
          <p:cNvPicPr>
            <a:picLocks noChangeAspect="1"/>
          </p:cNvPicPr>
          <p:nvPr/>
        </p:nvPicPr>
        <p:blipFill>
          <a:blip r:embed="rId5" cstate="print"/>
          <a:stretch>
            <a:fillRect/>
          </a:stretch>
        </p:blipFill>
        <p:spPr>
          <a:xfrm>
            <a:off x="2699792" y="4400654"/>
            <a:ext cx="2538866" cy="1542260"/>
          </a:xfrm>
          <a:prstGeom prst="rect">
            <a:avLst/>
          </a:prstGeom>
        </p:spPr>
      </p:pic>
      <p:pic>
        <p:nvPicPr>
          <p:cNvPr id="14" name="Picture 13"/>
          <p:cNvPicPr>
            <a:picLocks noChangeAspect="1"/>
          </p:cNvPicPr>
          <p:nvPr/>
        </p:nvPicPr>
        <p:blipFill>
          <a:blip r:embed="rId6" cstate="print"/>
          <a:stretch>
            <a:fillRect/>
          </a:stretch>
        </p:blipFill>
        <p:spPr>
          <a:xfrm>
            <a:off x="6141295" y="4519572"/>
            <a:ext cx="1374389" cy="1942212"/>
          </a:xfrm>
          <a:prstGeom prst="rect">
            <a:avLst/>
          </a:prstGeom>
        </p:spPr>
      </p:pic>
    </p:spTree>
    <p:extLst>
      <p:ext uri="{BB962C8B-B14F-4D97-AF65-F5344CB8AC3E}">
        <p14:creationId xmlns:p14="http://schemas.microsoft.com/office/powerpoint/2010/main" xmlns="" val="593066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0000" lvl="1" indent="-342900"/>
            <a:endParaRPr lang="en-ZA" dirty="0" smtClean="0"/>
          </a:p>
          <a:p>
            <a:pPr marL="360000" lvl="1" indent="-342900"/>
            <a:endParaRPr lang="en-ZA" dirty="0"/>
          </a:p>
          <a:p>
            <a:pPr marL="360000" lvl="1" indent="-342900"/>
            <a:endParaRPr lang="en-ZA" dirty="0"/>
          </a:p>
          <a:p>
            <a:endParaRPr lang="en-ZA"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sp>
        <p:nvSpPr>
          <p:cNvPr id="9" name="Title 1"/>
          <p:cNvSpPr txBox="1">
            <a:spLocks/>
          </p:cNvSpPr>
          <p:nvPr/>
        </p:nvSpPr>
        <p:spPr bwMode="auto">
          <a:xfrm>
            <a:off x="3275857" y="-71833"/>
            <a:ext cx="588790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996633"/>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a:lstStyle>
          <a:p>
            <a:endParaRPr lang="en-ZA" kern="0" dirty="0">
              <a:solidFill>
                <a:schemeClr val="tx1"/>
              </a:solidFill>
              <a:latin typeface="Arial" panose="020B0604020202020204" pitchFamily="34" charset="0"/>
              <a:cs typeface="Arial" panose="020B0604020202020204" pitchFamily="34" charset="0"/>
            </a:endParaRPr>
          </a:p>
        </p:txBody>
      </p:sp>
      <p:pic>
        <p:nvPicPr>
          <p:cNvPr id="11" name="Picture 4" descr="F:\journey-of-bewakoofcom-an-online-apparel-brand-2-63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752" y="1144573"/>
            <a:ext cx="9123012" cy="445274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le 1"/>
          <p:cNvSpPr txBox="1">
            <a:spLocks/>
          </p:cNvSpPr>
          <p:nvPr/>
        </p:nvSpPr>
        <p:spPr bwMode="auto">
          <a:xfrm>
            <a:off x="4427984" y="5733256"/>
            <a:ext cx="4403312" cy="770084"/>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r>
              <a:rPr lang="en-ZA" sz="4400" dirty="0"/>
              <a:t>Thank You!</a:t>
            </a: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Footer Placeholder 5"/>
          <p:cNvSpPr>
            <a:spLocks noGrp="1"/>
          </p:cNvSpPr>
          <p:nvPr>
            <p:ph type="ftr" sz="quarter" idx="11"/>
          </p:nvPr>
        </p:nvSpPr>
        <p:spPr>
          <a:xfrm>
            <a:off x="0" y="6636345"/>
            <a:ext cx="9144000" cy="285750"/>
          </a:xfr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ts val="600"/>
              </a:spcBef>
            </a:pPr>
            <a:r>
              <a:rPr lang="en-US" sz="1200" dirty="0">
                <a:solidFill>
                  <a:schemeClr val="bg1"/>
                </a:solidFill>
                <a:latin typeface="Arial" charset="0"/>
                <a:cs typeface="Arial" charset="0"/>
              </a:rPr>
              <a:t>Making South Africa a Global Leader in Harnessing ICTs for Socio-economic Development</a:t>
            </a:r>
          </a:p>
        </p:txBody>
      </p:sp>
      <p:sp>
        <p:nvSpPr>
          <p:cNvPr id="15"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Arial" charset="0"/>
              </a:rPr>
              <a:pPr/>
              <a:t>42</a:t>
            </a:fld>
            <a:endParaRPr lang="en-US" sz="1400" dirty="0">
              <a:solidFill>
                <a:schemeClr val="tx1"/>
              </a:solidFill>
              <a:latin typeface="Arial" charset="0"/>
            </a:endParaRPr>
          </a:p>
        </p:txBody>
      </p:sp>
    </p:spTree>
    <p:extLst>
      <p:ext uri="{BB962C8B-B14F-4D97-AF65-F5344CB8AC3E}">
        <p14:creationId xmlns:p14="http://schemas.microsoft.com/office/powerpoint/2010/main" xmlns="" val="4296999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sp>
        <p:nvSpPr>
          <p:cNvPr id="11" name="Text Box 2"/>
          <p:cNvSpPr txBox="1">
            <a:spLocks noChangeArrowheads="1"/>
          </p:cNvSpPr>
          <p:nvPr/>
        </p:nvSpPr>
        <p:spPr bwMode="auto">
          <a:xfrm>
            <a:off x="2956559" y="216411"/>
            <a:ext cx="5221088" cy="770084"/>
          </a:xfrm>
          <a:prstGeom prst="rect">
            <a:avLst/>
          </a:prstGeom>
          <a:noFill/>
          <a:ln w="9525">
            <a:noFill/>
            <a:miter lim="800000"/>
            <a:headEnd/>
            <a:tailEnd/>
          </a:ln>
        </p:spPr>
        <p:txBody>
          <a:bodyPr wrap="square" lIns="92075" tIns="46038" rIns="92075" bIns="46038">
            <a:spAutoFit/>
          </a:bodyPr>
          <a:lstStyle>
            <a:defPPr>
              <a:defRPr lang="en-US"/>
            </a:defPPr>
            <a:lvl1pPr algn="ctr" eaLnBrk="0" hangingPunct="0">
              <a:spcBef>
                <a:spcPct val="50000"/>
              </a:spcBef>
              <a:buClr>
                <a:schemeClr val="tx2"/>
              </a:buClr>
              <a:defRPr sz="2200" b="0"/>
            </a:lvl1pPr>
          </a:lstStyle>
          <a:p>
            <a:r>
              <a:rPr lang="en-ZA" dirty="0"/>
              <a:t>Cybersecurity Hub Responsibilities as per NCPF</a:t>
            </a:r>
            <a:endParaRPr lang="en-GB" dirty="0"/>
          </a:p>
        </p:txBody>
      </p:sp>
      <p:sp>
        <p:nvSpPr>
          <p:cNvPr id="10"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5</a:t>
            </a:fld>
            <a:endParaRPr lang="en-US" sz="1400" dirty="0">
              <a:solidFill>
                <a:schemeClr val="tx1"/>
              </a:solidFill>
              <a:latin typeface="Calibri" charset="0"/>
              <a:ea typeface="Calibri" charset="0"/>
              <a:cs typeface="Calibri"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nvPr>
        </p:nvGraphicFramePr>
        <p:xfrm>
          <a:off x="179512" y="1317268"/>
          <a:ext cx="8568952" cy="4818422"/>
        </p:xfrm>
        <a:graphic>
          <a:graphicData uri="http://schemas.openxmlformats.org/drawingml/2006/table">
            <a:tbl>
              <a:tblPr firstRow="1" firstCol="1" bandRow="1">
                <a:tableStyleId>{5C22544A-7EE6-4342-B048-85BDC9FD1C3A}</a:tableStyleId>
              </a:tblPr>
              <a:tblGrid>
                <a:gridCol w="8568952">
                  <a:extLst>
                    <a:ext uri="{9D8B030D-6E8A-4147-A177-3AD203B41FA5}">
                      <a16:colId xmlns:a16="http://schemas.microsoft.com/office/drawing/2014/main" xmlns="" val="20000"/>
                    </a:ext>
                  </a:extLst>
                </a:gridCol>
              </a:tblGrid>
              <a:tr h="645499">
                <a:tc>
                  <a:txBody>
                    <a:bodyPr/>
                    <a:lstStyle/>
                    <a:p>
                      <a:pPr algn="ctr">
                        <a:lnSpc>
                          <a:spcPct val="115000"/>
                        </a:lnSpc>
                        <a:spcAft>
                          <a:spcPts val="1000"/>
                        </a:spcAft>
                      </a:pPr>
                      <a:r>
                        <a:rPr lang="en-ZA" sz="1400" dirty="0">
                          <a:solidFill>
                            <a:schemeClr val="tx1"/>
                          </a:solidFill>
                          <a:effectLst/>
                        </a:rPr>
                        <a:t>Sector CSIRT Establishment, public-private partnerships, increasing collaboration, </a:t>
                      </a:r>
                      <a:r>
                        <a:rPr lang="en-US" sz="1400" dirty="0">
                          <a:solidFill>
                            <a:schemeClr val="tx1"/>
                          </a:solidFill>
                          <a:effectLst/>
                        </a:rPr>
                        <a:t>Coordinate Responses to threats at a national level and Resolve</a:t>
                      </a:r>
                      <a:r>
                        <a:rPr lang="en-ZA" sz="1400" dirty="0">
                          <a:solidFill>
                            <a:schemeClr val="tx1"/>
                          </a:solidFill>
                          <a:effectLst/>
                        </a:rPr>
                        <a:t> (1)</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48" marR="61048" marT="0" marB="0"/>
                </a:tc>
                <a:extLst>
                  <a:ext uri="{0D108BD9-81ED-4DB2-BD59-A6C34878D82A}">
                    <a16:rowId xmlns:a16="http://schemas.microsoft.com/office/drawing/2014/main" xmlns="" val="10000"/>
                  </a:ext>
                </a:extLst>
              </a:tr>
              <a:tr h="1312007">
                <a:tc>
                  <a:txBody>
                    <a:bodyPr/>
                    <a:lstStyle/>
                    <a:p>
                      <a:pPr marL="328295" indent="-328295">
                        <a:lnSpc>
                          <a:spcPct val="115000"/>
                        </a:lnSpc>
                        <a:spcAft>
                          <a:spcPts val="0"/>
                        </a:spcAft>
                      </a:pPr>
                      <a:r>
                        <a:rPr lang="en-US" sz="1400" dirty="0">
                          <a:effectLst/>
                        </a:rPr>
                        <a:t>6. 3.1 Coordinate general Cybersecurity activities; identifying stakeholders and developing public-private relationships and collaborating with any sector CSIRTs that may be established.</a:t>
                      </a:r>
                      <a:endParaRPr lang="en-ZA" sz="1400" dirty="0">
                        <a:effectLst/>
                      </a:endParaRPr>
                    </a:p>
                    <a:p>
                      <a:pPr marL="328295" indent="-328295">
                        <a:lnSpc>
                          <a:spcPct val="115000"/>
                        </a:lnSpc>
                        <a:spcAft>
                          <a:spcPts val="0"/>
                        </a:spcAft>
                      </a:pPr>
                      <a:r>
                        <a:rPr lang="en-US" sz="1400" dirty="0">
                          <a:effectLst/>
                        </a:rPr>
                        <a:t>6.3.6.1 Be a point of contact for that specific sector.</a:t>
                      </a:r>
                      <a:endParaRPr lang="en-ZA" sz="1400" dirty="0">
                        <a:effectLst/>
                      </a:endParaRPr>
                    </a:p>
                    <a:p>
                      <a:pPr marL="328295" indent="-328295">
                        <a:lnSpc>
                          <a:spcPct val="115000"/>
                        </a:lnSpc>
                        <a:spcAft>
                          <a:spcPts val="0"/>
                        </a:spcAft>
                      </a:pPr>
                      <a:r>
                        <a:rPr lang="en-US" sz="1400" dirty="0">
                          <a:effectLst/>
                        </a:rPr>
                        <a:t>6.3.6.2 Coordinate Cybersecurity incident response activities within that sector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8" marR="61048" marT="0" marB="0"/>
                </a:tc>
                <a:extLst>
                  <a:ext uri="{0D108BD9-81ED-4DB2-BD59-A6C34878D82A}">
                    <a16:rowId xmlns:a16="http://schemas.microsoft.com/office/drawing/2014/main" xmlns="" val="10001"/>
                  </a:ext>
                </a:extLst>
              </a:tr>
              <a:tr h="326320">
                <a:tc>
                  <a:txBody>
                    <a:bodyPr/>
                    <a:lstStyle/>
                    <a:p>
                      <a:pPr algn="ctr">
                        <a:lnSpc>
                          <a:spcPct val="115000"/>
                        </a:lnSpc>
                        <a:spcAft>
                          <a:spcPts val="1000"/>
                        </a:spcAft>
                      </a:pPr>
                      <a:r>
                        <a:rPr lang="en-ZA" sz="1400" dirty="0">
                          <a:solidFill>
                            <a:schemeClr val="tx1"/>
                          </a:solidFill>
                          <a:effectLst/>
                        </a:rPr>
                        <a:t>Information Dissemination, Best practice Guidelines, </a:t>
                      </a:r>
                      <a:r>
                        <a:rPr lang="en-US" sz="1400" dirty="0">
                          <a:solidFill>
                            <a:schemeClr val="tx1"/>
                          </a:solidFill>
                          <a:effectLst/>
                        </a:rPr>
                        <a:t>Audits, Readiness Exercises, Standards Compliance</a:t>
                      </a:r>
                      <a:r>
                        <a:rPr lang="en-ZA" sz="1400" dirty="0">
                          <a:solidFill>
                            <a:schemeClr val="tx1"/>
                          </a:solidFill>
                          <a:effectLst/>
                        </a:rPr>
                        <a:t> (2)</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48" marR="61048" marT="0" marB="0"/>
                </a:tc>
                <a:extLst>
                  <a:ext uri="{0D108BD9-81ED-4DB2-BD59-A6C34878D82A}">
                    <a16:rowId xmlns:a16="http://schemas.microsoft.com/office/drawing/2014/main" xmlns="" val="10002"/>
                  </a:ext>
                </a:extLst>
              </a:tr>
              <a:tr h="1312007">
                <a:tc>
                  <a:txBody>
                    <a:bodyPr/>
                    <a:lstStyle/>
                    <a:p>
                      <a:pPr marL="328295" indent="-328295">
                        <a:lnSpc>
                          <a:spcPct val="115000"/>
                        </a:lnSpc>
                        <a:spcAft>
                          <a:spcPts val="0"/>
                        </a:spcAft>
                      </a:pPr>
                      <a:r>
                        <a:rPr lang="en-US" sz="1400" dirty="0">
                          <a:effectLst/>
                        </a:rPr>
                        <a:t>6.3.2; 6.3.6.3 and 6.3.6.4 Disseminate relevant information to sector CSIRTs, vendors, technology experts.</a:t>
                      </a:r>
                      <a:endParaRPr lang="en-ZA" sz="1400" dirty="0">
                        <a:effectLst/>
                      </a:endParaRPr>
                    </a:p>
                    <a:p>
                      <a:pPr marL="328295" indent="-328295">
                        <a:lnSpc>
                          <a:spcPct val="115000"/>
                        </a:lnSpc>
                        <a:spcAft>
                          <a:spcPts val="0"/>
                        </a:spcAft>
                      </a:pPr>
                      <a:r>
                        <a:rPr lang="en-US" sz="1400" dirty="0">
                          <a:effectLst/>
                        </a:rPr>
                        <a:t>6. 3.3 and 6.3.6.8 Provide best practice guidance on ICT security for Government, business and civil society.</a:t>
                      </a:r>
                      <a:endParaRPr lang="en-ZA" sz="1400" dirty="0">
                        <a:effectLst/>
                      </a:endParaRPr>
                    </a:p>
                    <a:p>
                      <a:pPr marL="328295" indent="-328295">
                        <a:lnSpc>
                          <a:spcPct val="115000"/>
                        </a:lnSpc>
                        <a:spcAft>
                          <a:spcPts val="0"/>
                        </a:spcAft>
                      </a:pPr>
                      <a:r>
                        <a:rPr lang="en-US" sz="1400" dirty="0">
                          <a:effectLst/>
                        </a:rPr>
                        <a:t>6.3.5 and 6.3.6.5 Promote compliance with standards, procedures and policy and best practices.</a:t>
                      </a:r>
                      <a:endParaRPr lang="en-ZA" sz="1400" dirty="0">
                        <a:effectLst/>
                      </a:endParaRPr>
                    </a:p>
                    <a:p>
                      <a:pPr marL="328295" indent="-328295">
                        <a:lnSpc>
                          <a:spcPct val="115000"/>
                        </a:lnSpc>
                        <a:spcAft>
                          <a:spcPts val="0"/>
                        </a:spcAft>
                      </a:pPr>
                      <a:r>
                        <a:rPr lang="en-US" sz="1400" dirty="0">
                          <a:effectLst/>
                        </a:rPr>
                        <a:t>6.3.6.7 Conduct Cybersecurity audits, assessments and readiness exercises for the sector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8" marR="61048" marT="0" marB="0"/>
                </a:tc>
                <a:extLst>
                  <a:ext uri="{0D108BD9-81ED-4DB2-BD59-A6C34878D82A}">
                    <a16:rowId xmlns:a16="http://schemas.microsoft.com/office/drawing/2014/main" xmlns="" val="10003"/>
                  </a:ext>
                </a:extLst>
              </a:tr>
              <a:tr h="326320">
                <a:tc>
                  <a:txBody>
                    <a:bodyPr/>
                    <a:lstStyle/>
                    <a:p>
                      <a:pPr algn="ctr">
                        <a:lnSpc>
                          <a:spcPct val="115000"/>
                        </a:lnSpc>
                        <a:spcAft>
                          <a:spcPts val="1000"/>
                        </a:spcAft>
                      </a:pPr>
                      <a:r>
                        <a:rPr lang="en-ZA" sz="1400" dirty="0">
                          <a:solidFill>
                            <a:schemeClr val="tx1"/>
                          </a:solidFill>
                          <a:effectLst/>
                        </a:rPr>
                        <a:t>Cybersecurity Awareness (3)</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48" marR="61048" marT="0" marB="0"/>
                </a:tc>
                <a:extLst>
                  <a:ext uri="{0D108BD9-81ED-4DB2-BD59-A6C34878D82A}">
                    <a16:rowId xmlns:a16="http://schemas.microsoft.com/office/drawing/2014/main" xmlns="" val="10004"/>
                  </a:ext>
                </a:extLst>
              </a:tr>
              <a:tr h="326320">
                <a:tc>
                  <a:txBody>
                    <a:bodyPr/>
                    <a:lstStyle/>
                    <a:p>
                      <a:pPr marL="328295" indent="-328295">
                        <a:lnSpc>
                          <a:spcPct val="115000"/>
                        </a:lnSpc>
                        <a:spcAft>
                          <a:spcPts val="0"/>
                        </a:spcAft>
                      </a:pPr>
                      <a:r>
                        <a:rPr lang="en-US" sz="1400" dirty="0">
                          <a:effectLst/>
                        </a:rPr>
                        <a:t>6.3.4 Initiate Cybersecurity awareness campaigns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48" marR="61048"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982204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sp>
        <p:nvSpPr>
          <p:cNvPr id="11" name="Text Box 2"/>
          <p:cNvSpPr txBox="1">
            <a:spLocks noChangeArrowheads="1"/>
          </p:cNvSpPr>
          <p:nvPr/>
        </p:nvSpPr>
        <p:spPr bwMode="auto">
          <a:xfrm>
            <a:off x="2753544" y="322889"/>
            <a:ext cx="5472608" cy="462307"/>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buClr>
                <a:srgbClr val="1F497D"/>
              </a:buClr>
            </a:pPr>
            <a:r>
              <a:rPr lang="en-ZA" dirty="0">
                <a:latin typeface="Calibri" charset="0"/>
                <a:ea typeface="Calibri" charset="0"/>
                <a:cs typeface="Calibri" charset="0"/>
              </a:rPr>
              <a:t>National CSIRTs Services</a:t>
            </a:r>
            <a:endParaRPr lang="en-GB" dirty="0">
              <a:latin typeface="Calibri" charset="0"/>
              <a:ea typeface="Calibri" charset="0"/>
              <a:cs typeface="Calibri" charset="0"/>
            </a:endParaRPr>
          </a:p>
        </p:txBody>
      </p:sp>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prstClr val="white"/>
                </a:solidFill>
                <a:latin typeface="Calibri" charset="0"/>
                <a:ea typeface="Calibri" charset="0"/>
                <a:cs typeface="Calibri" charset="0"/>
              </a:rPr>
              <a:t>Making South Africa a Global Leader in Harnessing ICTs for Socio-economic Development</a:t>
            </a:r>
            <a:endParaRPr lang="en-US" sz="1200">
              <a:solidFill>
                <a:prstClr val="white"/>
              </a:solidFill>
              <a:latin typeface="Calibri" charset="0"/>
              <a:ea typeface="Calibri" charset="0"/>
              <a:cs typeface="Calibri" charset="0"/>
            </a:endParaRPr>
          </a:p>
        </p:txBody>
      </p:sp>
      <p:sp>
        <p:nvSpPr>
          <p:cNvPr id="12"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prstClr val="black"/>
                </a:solidFill>
                <a:latin typeface="Calibri" charset="0"/>
                <a:ea typeface="Calibri" charset="0"/>
                <a:cs typeface="Calibri" charset="0"/>
              </a:rPr>
              <a:pPr/>
              <a:t>6</a:t>
            </a:fld>
            <a:endParaRPr lang="en-US" sz="1400" dirty="0">
              <a:solidFill>
                <a:prstClr val="black"/>
              </a:solidFill>
              <a:latin typeface="Calibri" charset="0"/>
              <a:ea typeface="Calibri" charset="0"/>
              <a:cs typeface="Calibri"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p:cNvGrpSpPr/>
          <p:nvPr/>
        </p:nvGrpSpPr>
        <p:grpSpPr>
          <a:xfrm>
            <a:off x="179512" y="2323387"/>
            <a:ext cx="8352928" cy="4249155"/>
            <a:chOff x="1525905" y="1716080"/>
            <a:chExt cx="6092188" cy="3986382"/>
          </a:xfrm>
        </p:grpSpPr>
        <p:sp>
          <p:nvSpPr>
            <p:cNvPr id="4" name="Freeform 3"/>
            <p:cNvSpPr/>
            <p:nvPr/>
          </p:nvSpPr>
          <p:spPr>
            <a:xfrm>
              <a:off x="1525905" y="1716080"/>
              <a:ext cx="1857374" cy="689809"/>
            </a:xfrm>
            <a:custGeom>
              <a:avLst/>
              <a:gdLst>
                <a:gd name="connsiteX0" fmla="*/ 0 w 1857374"/>
                <a:gd name="connsiteY0" fmla="*/ 0 h 689809"/>
                <a:gd name="connsiteX1" fmla="*/ 1857374 w 1857374"/>
                <a:gd name="connsiteY1" fmla="*/ 0 h 689809"/>
                <a:gd name="connsiteX2" fmla="*/ 1857374 w 1857374"/>
                <a:gd name="connsiteY2" fmla="*/ 689809 h 689809"/>
                <a:gd name="connsiteX3" fmla="*/ 0 w 1857374"/>
                <a:gd name="connsiteY3" fmla="*/ 689809 h 689809"/>
                <a:gd name="connsiteX4" fmla="*/ 0 w 1857374"/>
                <a:gd name="connsiteY4" fmla="*/ 0 h 68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689809">
                  <a:moveTo>
                    <a:pt x="0" y="0"/>
                  </a:moveTo>
                  <a:lnTo>
                    <a:pt x="1857374" y="0"/>
                  </a:lnTo>
                  <a:lnTo>
                    <a:pt x="1857374" y="689809"/>
                  </a:lnTo>
                  <a:lnTo>
                    <a:pt x="0" y="689809"/>
                  </a:lnTo>
                  <a:lnTo>
                    <a:pt x="0" y="0"/>
                  </a:lnTo>
                  <a:close/>
                </a:path>
              </a:pathLst>
            </a:custGeom>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Aft>
                  <a:spcPct val="35000"/>
                </a:spcAft>
              </a:pPr>
              <a:r>
                <a:rPr lang="en-ZA" sz="1500" b="0" dirty="0" smtClean="0">
                  <a:solidFill>
                    <a:prstClr val="white"/>
                  </a:solidFill>
                  <a:latin typeface="Calibri" charset="0"/>
                  <a:ea typeface="Calibri" charset="0"/>
                  <a:cs typeface="Calibri" charset="0"/>
                </a:rPr>
                <a:t>REACTIVE SERVICES</a:t>
              </a:r>
              <a:endParaRPr lang="en-GB" sz="1500" b="0" dirty="0">
                <a:solidFill>
                  <a:prstClr val="white"/>
                </a:solidFill>
                <a:latin typeface="Calibri" charset="0"/>
                <a:ea typeface="Calibri" charset="0"/>
                <a:cs typeface="Calibri" charset="0"/>
              </a:endParaRPr>
            </a:p>
          </p:txBody>
        </p:sp>
        <p:sp>
          <p:nvSpPr>
            <p:cNvPr id="5" name="Freeform 4"/>
            <p:cNvSpPr/>
            <p:nvPr/>
          </p:nvSpPr>
          <p:spPr>
            <a:xfrm>
              <a:off x="1525905" y="2405889"/>
              <a:ext cx="1857374" cy="3296573"/>
            </a:xfrm>
            <a:custGeom>
              <a:avLst/>
              <a:gdLst>
                <a:gd name="connsiteX0" fmla="*/ 0 w 1857374"/>
                <a:gd name="connsiteY0" fmla="*/ 0 h 3296573"/>
                <a:gd name="connsiteX1" fmla="*/ 1857374 w 1857374"/>
                <a:gd name="connsiteY1" fmla="*/ 0 h 3296573"/>
                <a:gd name="connsiteX2" fmla="*/ 1857374 w 1857374"/>
                <a:gd name="connsiteY2" fmla="*/ 3296573 h 3296573"/>
                <a:gd name="connsiteX3" fmla="*/ 0 w 1857374"/>
                <a:gd name="connsiteY3" fmla="*/ 3296573 h 3296573"/>
                <a:gd name="connsiteX4" fmla="*/ 0 w 1857374"/>
                <a:gd name="connsiteY4" fmla="*/ 0 h 329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3296573">
                  <a:moveTo>
                    <a:pt x="0" y="0"/>
                  </a:moveTo>
                  <a:lnTo>
                    <a:pt x="1857374" y="0"/>
                  </a:lnTo>
                  <a:lnTo>
                    <a:pt x="1857374" y="3296573"/>
                  </a:lnTo>
                  <a:lnTo>
                    <a:pt x="0" y="3296573"/>
                  </a:lnTo>
                  <a:lnTo>
                    <a:pt x="0" y="0"/>
                  </a:lnTo>
                  <a:close/>
                </a:path>
              </a:pathLst>
            </a:custGeom>
            <a:scene3d>
              <a:camera prst="orthographicFront"/>
              <a:lightRig rig="flat" dir="t"/>
            </a:scene3d>
            <a:sp3d extrusionH="12700" prstMaterial="plastic">
              <a:bevelT w="50800" h="50800"/>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ctr" anchorCtr="0">
              <a:noAutofit/>
            </a:bodyPr>
            <a:lstStyle/>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Alerts and warnings</a:t>
              </a:r>
              <a:endParaRPr lang="en-GB" sz="1700" dirty="0">
                <a:solidFill>
                  <a:prstClr val="black">
                    <a:hueOff val="0"/>
                    <a:satOff val="0"/>
                    <a:lumOff val="0"/>
                    <a:alphaOff val="0"/>
                  </a:prstClr>
                </a:solidFill>
                <a:latin typeface="Calibri" charset="0"/>
                <a:ea typeface="Calibri" charset="0"/>
                <a:cs typeface="Calibri" charset="0"/>
              </a:endParaRPr>
            </a:p>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Incident handling</a:t>
              </a:r>
            </a:p>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Vulnerability handling</a:t>
              </a:r>
            </a:p>
            <a:p>
              <a:pPr marL="179388" lvl="1" indent="-179388" defTabSz="666750">
                <a:lnSpc>
                  <a:spcPct val="90000"/>
                </a:lnSpc>
                <a:spcAft>
                  <a:spcPct val="15000"/>
                </a:spcAft>
                <a:buFontTx/>
                <a:buChar char="••"/>
              </a:pPr>
              <a:r>
                <a:rPr lang="en-ZA" sz="1700" b="0" dirty="0" smtClean="0">
                  <a:solidFill>
                    <a:prstClr val="black">
                      <a:hueOff val="0"/>
                      <a:satOff val="0"/>
                      <a:lumOff val="0"/>
                      <a:alphaOff val="0"/>
                    </a:prstClr>
                  </a:solidFill>
                  <a:latin typeface="Calibri" charset="0"/>
                  <a:ea typeface="Calibri" charset="0"/>
                  <a:cs typeface="Calibri" charset="0"/>
                </a:rPr>
                <a:t>Artifact handling</a:t>
              </a:r>
            </a:p>
          </p:txBody>
        </p:sp>
        <p:sp>
          <p:nvSpPr>
            <p:cNvPr id="6" name="Freeform 5"/>
            <p:cNvSpPr/>
            <p:nvPr/>
          </p:nvSpPr>
          <p:spPr>
            <a:xfrm>
              <a:off x="3643312" y="1716080"/>
              <a:ext cx="1857374" cy="689809"/>
            </a:xfrm>
            <a:custGeom>
              <a:avLst/>
              <a:gdLst>
                <a:gd name="connsiteX0" fmla="*/ 0 w 1857374"/>
                <a:gd name="connsiteY0" fmla="*/ 0 h 689809"/>
                <a:gd name="connsiteX1" fmla="*/ 1857374 w 1857374"/>
                <a:gd name="connsiteY1" fmla="*/ 0 h 689809"/>
                <a:gd name="connsiteX2" fmla="*/ 1857374 w 1857374"/>
                <a:gd name="connsiteY2" fmla="*/ 689809 h 689809"/>
                <a:gd name="connsiteX3" fmla="*/ 0 w 1857374"/>
                <a:gd name="connsiteY3" fmla="*/ 689809 h 689809"/>
                <a:gd name="connsiteX4" fmla="*/ 0 w 1857374"/>
                <a:gd name="connsiteY4" fmla="*/ 0 h 68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689809">
                  <a:moveTo>
                    <a:pt x="0" y="0"/>
                  </a:moveTo>
                  <a:lnTo>
                    <a:pt x="1857374" y="0"/>
                  </a:lnTo>
                  <a:lnTo>
                    <a:pt x="1857374" y="689809"/>
                  </a:lnTo>
                  <a:lnTo>
                    <a:pt x="0" y="689809"/>
                  </a:lnTo>
                  <a:lnTo>
                    <a:pt x="0" y="0"/>
                  </a:lnTo>
                  <a:close/>
                </a:path>
              </a:pathLst>
            </a:custGeom>
            <a:solidFill>
              <a:schemeClr val="accent2"/>
            </a:solidFill>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Aft>
                  <a:spcPct val="35000"/>
                </a:spcAft>
              </a:pPr>
              <a:r>
                <a:rPr lang="en-ZA" sz="1500" b="0" dirty="0" smtClean="0">
                  <a:solidFill>
                    <a:prstClr val="white"/>
                  </a:solidFill>
                  <a:latin typeface="Calibri" charset="0"/>
                  <a:ea typeface="Calibri" charset="0"/>
                  <a:cs typeface="Calibri" charset="0"/>
                </a:rPr>
                <a:t>PROACTIVE SERVICES</a:t>
              </a:r>
              <a:endParaRPr lang="en-GB" sz="1500" b="0" dirty="0">
                <a:solidFill>
                  <a:prstClr val="white"/>
                </a:solidFill>
                <a:latin typeface="Calibri" charset="0"/>
                <a:ea typeface="Calibri" charset="0"/>
                <a:cs typeface="Calibri" charset="0"/>
              </a:endParaRPr>
            </a:p>
          </p:txBody>
        </p:sp>
        <p:sp>
          <p:nvSpPr>
            <p:cNvPr id="15" name="Freeform 14"/>
            <p:cNvSpPr/>
            <p:nvPr/>
          </p:nvSpPr>
          <p:spPr>
            <a:xfrm>
              <a:off x="3643312" y="2405889"/>
              <a:ext cx="1857374" cy="3296573"/>
            </a:xfrm>
            <a:custGeom>
              <a:avLst/>
              <a:gdLst>
                <a:gd name="connsiteX0" fmla="*/ 0 w 1857374"/>
                <a:gd name="connsiteY0" fmla="*/ 0 h 3296573"/>
                <a:gd name="connsiteX1" fmla="*/ 1857374 w 1857374"/>
                <a:gd name="connsiteY1" fmla="*/ 0 h 3296573"/>
                <a:gd name="connsiteX2" fmla="*/ 1857374 w 1857374"/>
                <a:gd name="connsiteY2" fmla="*/ 3296573 h 3296573"/>
                <a:gd name="connsiteX3" fmla="*/ 0 w 1857374"/>
                <a:gd name="connsiteY3" fmla="*/ 3296573 h 3296573"/>
                <a:gd name="connsiteX4" fmla="*/ 0 w 1857374"/>
                <a:gd name="connsiteY4" fmla="*/ 0 h 329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3296573">
                  <a:moveTo>
                    <a:pt x="0" y="0"/>
                  </a:moveTo>
                  <a:lnTo>
                    <a:pt x="1857374" y="0"/>
                  </a:lnTo>
                  <a:lnTo>
                    <a:pt x="1857374" y="3296573"/>
                  </a:lnTo>
                  <a:lnTo>
                    <a:pt x="0" y="3296573"/>
                  </a:lnTo>
                  <a:lnTo>
                    <a:pt x="0" y="0"/>
                  </a:lnTo>
                  <a:close/>
                </a:path>
              </a:pathLst>
            </a:custGeom>
            <a:solidFill>
              <a:schemeClr val="accent2">
                <a:lumMod val="20000"/>
                <a:lumOff val="80000"/>
                <a:alpha val="90000"/>
              </a:schemeClr>
            </a:solidFill>
            <a:scene3d>
              <a:camera prst="orthographicFront"/>
              <a:lightRig rig="flat" dir="t"/>
            </a:scene3d>
            <a:sp3d extrusionH="12700" prstMaterial="plastic">
              <a:bevelT w="50800" h="50800"/>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ctr" anchorCtr="0">
              <a:noAutofit/>
            </a:bodyPr>
            <a:lstStyle/>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Announcements</a:t>
              </a:r>
              <a:endParaRPr lang="en-GB" sz="1700" dirty="0">
                <a:solidFill>
                  <a:prstClr val="black">
                    <a:hueOff val="0"/>
                    <a:satOff val="0"/>
                    <a:lumOff val="0"/>
                    <a:alphaOff val="0"/>
                  </a:prstClr>
                </a:solidFill>
                <a:latin typeface="Calibri" charset="0"/>
                <a:ea typeface="Calibri" charset="0"/>
                <a:cs typeface="Calibri" charset="0"/>
              </a:endParaRPr>
            </a:p>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Technology watch</a:t>
              </a:r>
            </a:p>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Security audits or assessments </a:t>
              </a:r>
            </a:p>
            <a:p>
              <a:pPr marL="179388" lvl="1" indent="-179388" defTabSz="666750">
                <a:lnSpc>
                  <a:spcPct val="90000"/>
                </a:lnSpc>
                <a:spcAft>
                  <a:spcPct val="15000"/>
                </a:spcAft>
                <a:buFontTx/>
                <a:buChar char="••"/>
              </a:pPr>
              <a:r>
                <a:rPr lang="en-ZA" sz="1700" b="0" dirty="0" smtClean="0">
                  <a:solidFill>
                    <a:prstClr val="black">
                      <a:hueOff val="0"/>
                      <a:satOff val="0"/>
                      <a:lumOff val="0"/>
                      <a:alphaOff val="0"/>
                    </a:prstClr>
                  </a:solidFill>
                  <a:latin typeface="Calibri" charset="0"/>
                  <a:ea typeface="Calibri" charset="0"/>
                  <a:cs typeface="Calibri" charset="0"/>
                </a:rPr>
                <a:t>Configuration and maintenance of tools, applications</a:t>
              </a:r>
            </a:p>
            <a:p>
              <a:pPr marL="179388" lvl="1" indent="-179388" defTabSz="666750">
                <a:lnSpc>
                  <a:spcPct val="90000"/>
                </a:lnSpc>
                <a:spcAft>
                  <a:spcPct val="15000"/>
                </a:spcAft>
                <a:buFontTx/>
                <a:buChar char="••"/>
              </a:pPr>
              <a:r>
                <a:rPr lang="en-ZA" sz="1700" b="0" dirty="0" smtClean="0">
                  <a:solidFill>
                    <a:prstClr val="black">
                      <a:hueOff val="0"/>
                      <a:satOff val="0"/>
                      <a:lumOff val="0"/>
                      <a:alphaOff val="0"/>
                    </a:prstClr>
                  </a:solidFill>
                  <a:latin typeface="Calibri" charset="0"/>
                  <a:ea typeface="Calibri" charset="0"/>
                  <a:cs typeface="Calibri" charset="0"/>
                </a:rPr>
                <a:t>Development of security tools</a:t>
              </a:r>
            </a:p>
            <a:p>
              <a:pPr marL="179388" lvl="1" indent="-179388" defTabSz="666750">
                <a:lnSpc>
                  <a:spcPct val="90000"/>
                </a:lnSpc>
                <a:spcAft>
                  <a:spcPct val="15000"/>
                </a:spcAft>
                <a:buFontTx/>
                <a:buChar char="••"/>
              </a:pPr>
              <a:r>
                <a:rPr lang="en-ZA" sz="1700" b="0" dirty="0" smtClean="0">
                  <a:solidFill>
                    <a:prstClr val="black">
                      <a:hueOff val="0"/>
                      <a:satOff val="0"/>
                      <a:lumOff val="0"/>
                      <a:alphaOff val="0"/>
                    </a:prstClr>
                  </a:solidFill>
                  <a:latin typeface="Calibri" charset="0"/>
                  <a:ea typeface="Calibri" charset="0"/>
                  <a:cs typeface="Calibri" charset="0"/>
                </a:rPr>
                <a:t>Intrusion detection services</a:t>
              </a:r>
            </a:p>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Security-related information dissemination</a:t>
              </a:r>
            </a:p>
          </p:txBody>
        </p:sp>
        <p:sp>
          <p:nvSpPr>
            <p:cNvPr id="16" name="Freeform 15"/>
            <p:cNvSpPr/>
            <p:nvPr/>
          </p:nvSpPr>
          <p:spPr>
            <a:xfrm>
              <a:off x="5760719" y="1716080"/>
              <a:ext cx="1857374" cy="689809"/>
            </a:xfrm>
            <a:custGeom>
              <a:avLst/>
              <a:gdLst>
                <a:gd name="connsiteX0" fmla="*/ 0 w 1857374"/>
                <a:gd name="connsiteY0" fmla="*/ 0 h 689809"/>
                <a:gd name="connsiteX1" fmla="*/ 1857374 w 1857374"/>
                <a:gd name="connsiteY1" fmla="*/ 0 h 689809"/>
                <a:gd name="connsiteX2" fmla="*/ 1857374 w 1857374"/>
                <a:gd name="connsiteY2" fmla="*/ 689809 h 689809"/>
                <a:gd name="connsiteX3" fmla="*/ 0 w 1857374"/>
                <a:gd name="connsiteY3" fmla="*/ 689809 h 689809"/>
                <a:gd name="connsiteX4" fmla="*/ 0 w 1857374"/>
                <a:gd name="connsiteY4" fmla="*/ 0 h 68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689809">
                  <a:moveTo>
                    <a:pt x="0" y="0"/>
                  </a:moveTo>
                  <a:lnTo>
                    <a:pt x="1857374" y="0"/>
                  </a:lnTo>
                  <a:lnTo>
                    <a:pt x="1857374" y="689809"/>
                  </a:lnTo>
                  <a:lnTo>
                    <a:pt x="0" y="689809"/>
                  </a:lnTo>
                  <a:lnTo>
                    <a:pt x="0" y="0"/>
                  </a:lnTo>
                  <a:close/>
                </a:path>
              </a:pathLst>
            </a:custGeom>
            <a:solidFill>
              <a:schemeClr val="accent3"/>
            </a:solidFill>
            <a:scene3d>
              <a:camera prst="orthographicFront"/>
              <a:lightRig rig="flat" dir="t"/>
            </a:scene3d>
            <a:sp3d prstMaterial="plastic">
              <a:bevelT w="120900" h="88900"/>
              <a:bevelB w="88900" h="31750" prst="angle"/>
            </a:sp3d>
          </p:spPr>
          <p:style>
            <a:lnRef idx="1">
              <a:schemeClr val="dk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Aft>
                  <a:spcPct val="35000"/>
                </a:spcAft>
              </a:pPr>
              <a:r>
                <a:rPr lang="en-ZA" sz="1500" b="0" dirty="0" smtClean="0">
                  <a:solidFill>
                    <a:prstClr val="white"/>
                  </a:solidFill>
                  <a:latin typeface="Calibri" charset="0"/>
                  <a:ea typeface="Calibri" charset="0"/>
                  <a:cs typeface="Calibri" charset="0"/>
                </a:rPr>
                <a:t>QUALITY MANAGEMENT SERVICES</a:t>
              </a:r>
              <a:endParaRPr lang="en-GB" sz="1500" b="0" dirty="0">
                <a:solidFill>
                  <a:prstClr val="white"/>
                </a:solidFill>
                <a:latin typeface="Calibri" charset="0"/>
                <a:ea typeface="Calibri" charset="0"/>
                <a:cs typeface="Calibri" charset="0"/>
              </a:endParaRPr>
            </a:p>
          </p:txBody>
        </p:sp>
        <p:sp>
          <p:nvSpPr>
            <p:cNvPr id="17" name="Freeform 16"/>
            <p:cNvSpPr/>
            <p:nvPr/>
          </p:nvSpPr>
          <p:spPr>
            <a:xfrm>
              <a:off x="5760719" y="2405889"/>
              <a:ext cx="1857374" cy="3296573"/>
            </a:xfrm>
            <a:custGeom>
              <a:avLst/>
              <a:gdLst>
                <a:gd name="connsiteX0" fmla="*/ 0 w 1857374"/>
                <a:gd name="connsiteY0" fmla="*/ 0 h 3296573"/>
                <a:gd name="connsiteX1" fmla="*/ 1857374 w 1857374"/>
                <a:gd name="connsiteY1" fmla="*/ 0 h 3296573"/>
                <a:gd name="connsiteX2" fmla="*/ 1857374 w 1857374"/>
                <a:gd name="connsiteY2" fmla="*/ 3296573 h 3296573"/>
                <a:gd name="connsiteX3" fmla="*/ 0 w 1857374"/>
                <a:gd name="connsiteY3" fmla="*/ 3296573 h 3296573"/>
                <a:gd name="connsiteX4" fmla="*/ 0 w 1857374"/>
                <a:gd name="connsiteY4" fmla="*/ 0 h 329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3296573">
                  <a:moveTo>
                    <a:pt x="0" y="0"/>
                  </a:moveTo>
                  <a:lnTo>
                    <a:pt x="1857374" y="0"/>
                  </a:lnTo>
                  <a:lnTo>
                    <a:pt x="1857374" y="3296573"/>
                  </a:lnTo>
                  <a:lnTo>
                    <a:pt x="0" y="3296573"/>
                  </a:lnTo>
                  <a:lnTo>
                    <a:pt x="0" y="0"/>
                  </a:lnTo>
                  <a:close/>
                </a:path>
              </a:pathLst>
            </a:custGeom>
            <a:solidFill>
              <a:schemeClr val="accent3">
                <a:lumMod val="20000"/>
                <a:lumOff val="80000"/>
                <a:alpha val="90000"/>
              </a:schemeClr>
            </a:solidFill>
            <a:scene3d>
              <a:camera prst="orthographicFront"/>
              <a:lightRig rig="flat" dir="t"/>
            </a:scene3d>
            <a:sp3d extrusionH="12700" prstMaterial="plastic">
              <a:bevelT w="50800" h="50800"/>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2">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ctr" anchorCtr="0">
              <a:noAutofit/>
            </a:bodyPr>
            <a:lstStyle/>
            <a:p>
              <a:pPr marL="179388" lvl="1" indent="-179388" defTabSz="666750">
                <a:lnSpc>
                  <a:spcPct val="90000"/>
                </a:lnSpc>
                <a:spcAft>
                  <a:spcPct val="15000"/>
                </a:spcAft>
                <a:buFontTx/>
                <a:buChar char="••"/>
              </a:pPr>
              <a:r>
                <a:rPr lang="en-ZA" sz="1700" b="0" dirty="0" smtClean="0">
                  <a:solidFill>
                    <a:prstClr val="black">
                      <a:hueOff val="0"/>
                      <a:satOff val="0"/>
                      <a:lumOff val="0"/>
                      <a:alphaOff val="0"/>
                    </a:prstClr>
                  </a:solidFill>
                  <a:latin typeface="Calibri" charset="0"/>
                  <a:ea typeface="Calibri" charset="0"/>
                  <a:cs typeface="Calibri" charset="0"/>
                </a:rPr>
                <a:t>Risk Analysis </a:t>
              </a:r>
              <a:endParaRPr lang="en-GB" sz="1700" b="0" dirty="0">
                <a:solidFill>
                  <a:prstClr val="black">
                    <a:hueOff val="0"/>
                    <a:satOff val="0"/>
                    <a:lumOff val="0"/>
                    <a:alphaOff val="0"/>
                  </a:prstClr>
                </a:solidFill>
                <a:latin typeface="Calibri" charset="0"/>
                <a:ea typeface="Calibri" charset="0"/>
                <a:cs typeface="Calibri" charset="0"/>
              </a:endParaRPr>
            </a:p>
            <a:p>
              <a:pPr marL="179388" lvl="1" indent="-179388" defTabSz="666750">
                <a:lnSpc>
                  <a:spcPct val="90000"/>
                </a:lnSpc>
                <a:spcAft>
                  <a:spcPct val="15000"/>
                </a:spcAft>
                <a:buFontTx/>
                <a:buChar char="••"/>
              </a:pPr>
              <a:r>
                <a:rPr lang="en-ZA" sz="1700" b="0" dirty="0" smtClean="0">
                  <a:solidFill>
                    <a:prstClr val="black">
                      <a:hueOff val="0"/>
                      <a:satOff val="0"/>
                      <a:lumOff val="0"/>
                      <a:alphaOff val="0"/>
                    </a:prstClr>
                  </a:solidFill>
                  <a:latin typeface="Calibri" charset="0"/>
                  <a:ea typeface="Calibri" charset="0"/>
                  <a:cs typeface="Calibri" charset="0"/>
                </a:rPr>
                <a:t>Business continuity and disaster recovery planning</a:t>
              </a:r>
            </a:p>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Security consulting</a:t>
              </a:r>
            </a:p>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Awareness building</a:t>
              </a:r>
            </a:p>
            <a:p>
              <a:pPr marL="179388" lvl="1" indent="-179388" defTabSz="666750">
                <a:lnSpc>
                  <a:spcPct val="90000"/>
                </a:lnSpc>
                <a:spcAft>
                  <a:spcPct val="15000"/>
                </a:spcAft>
                <a:buFontTx/>
                <a:buChar char="••"/>
              </a:pPr>
              <a:r>
                <a:rPr lang="en-ZA" sz="1700" dirty="0" smtClean="0">
                  <a:solidFill>
                    <a:prstClr val="black">
                      <a:hueOff val="0"/>
                      <a:satOff val="0"/>
                      <a:lumOff val="0"/>
                      <a:alphaOff val="0"/>
                    </a:prstClr>
                  </a:solidFill>
                  <a:latin typeface="Calibri" charset="0"/>
                  <a:ea typeface="Calibri" charset="0"/>
                  <a:cs typeface="Calibri" charset="0"/>
                </a:rPr>
                <a:t>Education training</a:t>
              </a:r>
            </a:p>
            <a:p>
              <a:pPr marL="179388" lvl="1" indent="-179388" defTabSz="666750">
                <a:lnSpc>
                  <a:spcPct val="90000"/>
                </a:lnSpc>
                <a:spcAft>
                  <a:spcPct val="15000"/>
                </a:spcAft>
                <a:buFontTx/>
                <a:buChar char="••"/>
              </a:pPr>
              <a:r>
                <a:rPr lang="en-ZA" sz="1700" b="0" dirty="0" smtClean="0">
                  <a:solidFill>
                    <a:prstClr val="black">
                      <a:hueOff val="0"/>
                      <a:satOff val="0"/>
                      <a:lumOff val="0"/>
                      <a:alphaOff val="0"/>
                    </a:prstClr>
                  </a:solidFill>
                  <a:latin typeface="Calibri" charset="0"/>
                  <a:ea typeface="Calibri" charset="0"/>
                  <a:cs typeface="Calibri" charset="0"/>
                </a:rPr>
                <a:t>Product evaluation or certification</a:t>
              </a:r>
            </a:p>
            <a:p>
              <a:pPr marL="114300" lvl="1" indent="-114300" defTabSz="666750">
                <a:lnSpc>
                  <a:spcPct val="90000"/>
                </a:lnSpc>
                <a:spcAft>
                  <a:spcPct val="15000"/>
                </a:spcAft>
                <a:buFontTx/>
                <a:buChar char="••"/>
              </a:pPr>
              <a:endParaRPr lang="en-GB" sz="1700" b="0" dirty="0">
                <a:solidFill>
                  <a:prstClr val="black">
                    <a:hueOff val="0"/>
                    <a:satOff val="0"/>
                    <a:lumOff val="0"/>
                    <a:alphaOff val="0"/>
                  </a:prstClr>
                </a:solidFill>
                <a:latin typeface="Calibri" charset="0"/>
                <a:ea typeface="Calibri" charset="0"/>
                <a:cs typeface="Calibri" charset="0"/>
              </a:endParaRPr>
            </a:p>
          </p:txBody>
        </p:sp>
      </p:grpSp>
      <p:sp>
        <p:nvSpPr>
          <p:cNvPr id="25" name="Rectangle 24"/>
          <p:cNvSpPr/>
          <p:nvPr/>
        </p:nvSpPr>
        <p:spPr>
          <a:xfrm>
            <a:off x="146651" y="1196752"/>
            <a:ext cx="8496944" cy="9541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a:spAutoFit/>
          </a:bodyPr>
          <a:lstStyle/>
          <a:p>
            <a:pPr algn="ctr">
              <a:spcBef>
                <a:spcPts val="300"/>
              </a:spcBef>
              <a:spcAft>
                <a:spcPts val="300"/>
              </a:spcAft>
            </a:pPr>
            <a:r>
              <a:rPr lang="en-ZA" sz="1400" kern="0" dirty="0">
                <a:solidFill>
                  <a:prstClr val="black"/>
                </a:solidFill>
                <a:latin typeface="Calibri" charset="0"/>
                <a:ea typeface="Calibri" charset="0"/>
                <a:cs typeface="Calibri" charset="0"/>
              </a:rPr>
              <a:t>"Computer Security Incident Response Team (CSIRT)” </a:t>
            </a:r>
            <a:r>
              <a:rPr lang="en-ZA" sz="1400" b="0" kern="0" dirty="0" smtClean="0">
                <a:solidFill>
                  <a:prstClr val="black"/>
                </a:solidFill>
                <a:latin typeface="Calibri" charset="0"/>
                <a:ea typeface="Calibri" charset="0"/>
                <a:cs typeface="Calibri" charset="0"/>
              </a:rPr>
              <a:t> </a:t>
            </a:r>
            <a:r>
              <a:rPr lang="en-ZA" sz="1400" b="0" kern="0" dirty="0">
                <a:solidFill>
                  <a:prstClr val="black"/>
                </a:solidFill>
                <a:latin typeface="Calibri" charset="0"/>
                <a:ea typeface="Calibri" charset="0"/>
                <a:cs typeface="Calibri" charset="0"/>
              </a:rPr>
              <a:t>Team of dedicated information security specialists that prepares for and responds to Cybersecurity breaches or Cybersecurity </a:t>
            </a:r>
            <a:r>
              <a:rPr lang="en-US" sz="1400" b="0" kern="0" dirty="0" smtClean="0">
                <a:solidFill>
                  <a:prstClr val="black"/>
                </a:solidFill>
                <a:latin typeface="Calibri" charset="0"/>
                <a:ea typeface="Calibri" charset="0"/>
                <a:cs typeface="Calibri" charset="0"/>
              </a:rPr>
              <a:t>incidents. </a:t>
            </a:r>
            <a:r>
              <a:rPr lang="en-ZA" sz="1400" b="0" kern="0" dirty="0">
                <a:solidFill>
                  <a:prstClr val="black"/>
                </a:solidFill>
                <a:latin typeface="Calibri" charset="0"/>
                <a:ea typeface="Calibri" charset="0"/>
                <a:cs typeface="Calibri" charset="0"/>
              </a:rPr>
              <a:t>Over the years CSIRTs extended their capacities and increase their service </a:t>
            </a:r>
            <a:r>
              <a:rPr lang="en-ZA" sz="1400" b="0" kern="0" dirty="0" smtClean="0">
                <a:solidFill>
                  <a:prstClr val="black"/>
                </a:solidFill>
                <a:latin typeface="Calibri" charset="0"/>
                <a:ea typeface="Calibri" charset="0"/>
                <a:cs typeface="Calibri" charset="0"/>
              </a:rPr>
              <a:t>offerings. </a:t>
            </a:r>
            <a:r>
              <a:rPr lang="en-ZA" sz="1400" kern="0" dirty="0" smtClean="0">
                <a:solidFill>
                  <a:prstClr val="black"/>
                </a:solidFill>
                <a:latin typeface="Calibri" charset="0"/>
                <a:ea typeface="Calibri" charset="0"/>
                <a:cs typeface="Calibri" charset="0"/>
              </a:rPr>
              <a:t>CSIRTs go </a:t>
            </a:r>
            <a:r>
              <a:rPr lang="en-ZA" sz="1400" kern="0" dirty="0">
                <a:solidFill>
                  <a:prstClr val="black"/>
                </a:solidFill>
                <a:latin typeface="Calibri" charset="0"/>
                <a:ea typeface="Calibri" charset="0"/>
                <a:cs typeface="Calibri" charset="0"/>
              </a:rPr>
              <a:t>from being a reaction force to a complete security service </a:t>
            </a:r>
            <a:r>
              <a:rPr lang="en-ZA" sz="1400" kern="0" dirty="0" smtClean="0">
                <a:solidFill>
                  <a:prstClr val="black"/>
                </a:solidFill>
                <a:latin typeface="Calibri" charset="0"/>
                <a:ea typeface="Calibri" charset="0"/>
                <a:cs typeface="Calibri" charset="0"/>
              </a:rPr>
              <a:t>provider.</a:t>
            </a:r>
            <a:endParaRPr lang="en-US" sz="1400" kern="0" dirty="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xmlns="" val="179029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131840" y="260648"/>
            <a:ext cx="4464496" cy="646973"/>
          </a:xfrm>
          <a:prstGeom prst="rect">
            <a:avLst/>
          </a:prstGeom>
          <a:noFill/>
          <a:ln w="9525">
            <a:noFill/>
            <a:miter lim="800000"/>
            <a:headEnd/>
            <a:tailEnd/>
          </a:ln>
        </p:spPr>
        <p:txBody>
          <a:bodyPr wrap="square" lIns="92075" tIns="46038" rIns="92075" bIns="46038">
            <a:spAutoFit/>
          </a:bodyPr>
          <a:lstStyle>
            <a:defPPr>
              <a:defRPr lang="en-US"/>
            </a:defPPr>
            <a:lvl1pPr eaLnBrk="0" hangingPunct="0">
              <a:spcBef>
                <a:spcPct val="50000"/>
              </a:spcBef>
              <a:buClr>
                <a:schemeClr val="tx2"/>
              </a:buClr>
              <a:defRPr sz="2400">
                <a:solidFill>
                  <a:srgbClr val="EF4718"/>
                </a:solidFill>
                <a:latin typeface="Arial" pitchFamily="34" charset="0"/>
                <a:cs typeface="Arial" pitchFamily="34" charset="0"/>
              </a:defRPr>
            </a:lvl1pPr>
          </a:lstStyle>
          <a:p>
            <a:pPr algn="ctr"/>
            <a:r>
              <a:rPr lang="en-ZA" sz="3600" dirty="0">
                <a:latin typeface="Calibri" charset="0"/>
                <a:ea typeface="Calibri" charset="0"/>
                <a:cs typeface="Calibri" charset="0"/>
              </a:rPr>
              <a:t>FIRST </a:t>
            </a:r>
            <a:r>
              <a:rPr lang="en-ZA" sz="3600" dirty="0" smtClean="0">
                <a:latin typeface="Calibri" charset="0"/>
                <a:ea typeface="Calibri" charset="0"/>
                <a:cs typeface="Calibri" charset="0"/>
              </a:rPr>
              <a:t>Membership</a:t>
            </a:r>
            <a:endParaRPr lang="en-GB" sz="3600" dirty="0">
              <a:latin typeface="Calibri" charset="0"/>
              <a:ea typeface="Calibri" charset="0"/>
              <a:cs typeface="Calibri"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74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108520" y="1143885"/>
            <a:ext cx="5184776" cy="5361690"/>
            <a:chOff x="1547464" y="1143885"/>
            <a:chExt cx="5184776" cy="5361690"/>
          </a:xfrm>
        </p:grpSpPr>
        <p:pic>
          <p:nvPicPr>
            <p:cNvPr id="6" name="Picture 2" descr="C:\Users\IDlamini\Desktop\12312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3212976"/>
              <a:ext cx="1619672" cy="1160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1" name="Group 30"/>
            <p:cNvGrpSpPr/>
            <p:nvPr/>
          </p:nvGrpSpPr>
          <p:grpSpPr>
            <a:xfrm>
              <a:off x="1547464" y="1143885"/>
              <a:ext cx="5184776" cy="5361690"/>
              <a:chOff x="3502024" y="1143885"/>
              <a:chExt cx="5184776" cy="5361690"/>
            </a:xfrm>
          </p:grpSpPr>
          <p:grpSp>
            <p:nvGrpSpPr>
              <p:cNvPr id="32" name="Group 31"/>
              <p:cNvGrpSpPr/>
              <p:nvPr/>
            </p:nvGrpSpPr>
            <p:grpSpPr>
              <a:xfrm>
                <a:off x="3502024" y="1143885"/>
                <a:ext cx="5184776" cy="5180715"/>
                <a:chOff x="4260128" y="1756906"/>
                <a:chExt cx="4114143" cy="4110922"/>
              </a:xfrm>
              <a:effectLst/>
              <a:scene3d>
                <a:camera prst="perspectiveFront" fov="4800000"/>
                <a:lightRig rig="balanced" dir="t">
                  <a:rot lat="0" lon="0" rev="3000000"/>
                </a:lightRig>
              </a:scene3d>
            </p:grpSpPr>
            <p:sp>
              <p:nvSpPr>
                <p:cNvPr id="37" name="Right Arrow 36"/>
                <p:cNvSpPr/>
                <p:nvPr/>
              </p:nvSpPr>
              <p:spPr>
                <a:xfrm rot="2700000">
                  <a:off x="6464538" y="4082627"/>
                  <a:ext cx="1905000" cy="1665402"/>
                </a:xfrm>
                <a:prstGeom prst="rightArrow">
                  <a:avLst>
                    <a:gd name="adj1" fmla="val 73276"/>
                    <a:gd name="adj2" fmla="val 50000"/>
                  </a:avLst>
                </a:prstGeom>
                <a:solidFill>
                  <a:srgbClr val="6CAC04"/>
                </a:solidFill>
                <a:ln>
                  <a:noFill/>
                </a:ln>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charset="0"/>
                    <a:ea typeface="Calibri" charset="0"/>
                    <a:cs typeface="Calibri" charset="0"/>
                  </a:endParaRPr>
                </a:p>
              </p:txBody>
            </p:sp>
            <p:sp>
              <p:nvSpPr>
                <p:cNvPr id="38" name="Right Arrow 37"/>
                <p:cNvSpPr/>
                <p:nvPr/>
              </p:nvSpPr>
              <p:spPr>
                <a:xfrm rot="18900000">
                  <a:off x="6469271" y="1873484"/>
                  <a:ext cx="1905000" cy="1665402"/>
                </a:xfrm>
                <a:prstGeom prst="rightArrow">
                  <a:avLst>
                    <a:gd name="adj1" fmla="val 73276"/>
                    <a:gd name="adj2" fmla="val 50000"/>
                  </a:avLst>
                </a:prstGeom>
                <a:solidFill>
                  <a:schemeClr val="tx2"/>
                </a:solidFill>
                <a:ln>
                  <a:noFill/>
                </a:ln>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charset="0"/>
                    <a:ea typeface="Calibri" charset="0"/>
                    <a:cs typeface="Calibri" charset="0"/>
                  </a:endParaRPr>
                </a:p>
              </p:txBody>
            </p:sp>
            <p:sp>
              <p:nvSpPr>
                <p:cNvPr id="39" name="Right Arrow 38"/>
                <p:cNvSpPr/>
                <p:nvPr/>
              </p:nvSpPr>
              <p:spPr>
                <a:xfrm rot="8100000" flipV="1">
                  <a:off x="4260128" y="4082627"/>
                  <a:ext cx="1905000" cy="1665402"/>
                </a:xfrm>
                <a:prstGeom prst="rightArrow">
                  <a:avLst>
                    <a:gd name="adj1" fmla="val 73276"/>
                    <a:gd name="adj2" fmla="val 50000"/>
                  </a:avLst>
                </a:prstGeom>
                <a:solidFill>
                  <a:srgbClr val="C00000"/>
                </a:solidFill>
                <a:ln>
                  <a:noFill/>
                </a:ln>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charset="0"/>
                    <a:ea typeface="Calibri" charset="0"/>
                    <a:cs typeface="Calibri" charset="0"/>
                  </a:endParaRPr>
                </a:p>
              </p:txBody>
            </p:sp>
            <p:sp>
              <p:nvSpPr>
                <p:cNvPr id="40" name="Right Arrow 39"/>
                <p:cNvSpPr/>
                <p:nvPr/>
              </p:nvSpPr>
              <p:spPr>
                <a:xfrm rot="2700000" flipH="1">
                  <a:off x="4258615" y="1876705"/>
                  <a:ext cx="1905000" cy="1665402"/>
                </a:xfrm>
                <a:prstGeom prst="rightArrow">
                  <a:avLst>
                    <a:gd name="adj1" fmla="val 73276"/>
                    <a:gd name="adj2" fmla="val 50000"/>
                  </a:avLst>
                </a:prstGeom>
                <a:ln>
                  <a:noFill/>
                </a:ln>
                <a:sp3d prstMaterial="plastic">
                  <a:bevelT w="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charset="0"/>
                    <a:ea typeface="Calibri" charset="0"/>
                    <a:cs typeface="Calibri" charset="0"/>
                  </a:endParaRPr>
                </a:p>
              </p:txBody>
            </p:sp>
          </p:grpSp>
          <p:sp>
            <p:nvSpPr>
              <p:cNvPr id="33" name="Rectangle 32"/>
              <p:cNvSpPr/>
              <p:nvPr/>
            </p:nvSpPr>
            <p:spPr>
              <a:xfrm>
                <a:off x="3846272" y="5972175"/>
                <a:ext cx="1488450" cy="533400"/>
              </a:xfrm>
              <a:prstGeom prst="rect">
                <a:avLst/>
              </a:prstGeom>
              <a:gradFill flip="none" rotWithShape="1">
                <a:gsLst>
                  <a:gs pos="0">
                    <a:srgbClr val="C00000">
                      <a:shade val="67500"/>
                      <a:satMod val="115000"/>
                      <a:alpha val="34000"/>
                    </a:srgbClr>
                  </a:gs>
                  <a:gs pos="71000">
                    <a:srgbClr val="C00000">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charset="0"/>
                  <a:ea typeface="Calibri" charset="0"/>
                  <a:cs typeface="Calibri" charset="0"/>
                </a:endParaRPr>
              </a:p>
            </p:txBody>
          </p:sp>
          <p:sp>
            <p:nvSpPr>
              <p:cNvPr id="34" name="Rectangle 33"/>
              <p:cNvSpPr/>
              <p:nvPr/>
            </p:nvSpPr>
            <p:spPr>
              <a:xfrm>
                <a:off x="6842833" y="5956409"/>
                <a:ext cx="1479350" cy="533400"/>
              </a:xfrm>
              <a:prstGeom prst="rect">
                <a:avLst/>
              </a:prstGeom>
              <a:gradFill flip="none" rotWithShape="1">
                <a:gsLst>
                  <a:gs pos="0">
                    <a:srgbClr val="6CAC04">
                      <a:shade val="67500"/>
                      <a:satMod val="115000"/>
                      <a:alpha val="54000"/>
                    </a:srgbClr>
                  </a:gs>
                  <a:gs pos="100000">
                    <a:srgbClr val="6CAC04">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charset="0"/>
                  <a:ea typeface="Calibri" charset="0"/>
                  <a:cs typeface="Calibri" charset="0"/>
                </a:endParaRPr>
              </a:p>
            </p:txBody>
          </p:sp>
          <p:sp>
            <p:nvSpPr>
              <p:cNvPr id="35" name="Freeform 34"/>
              <p:cNvSpPr/>
              <p:nvPr/>
            </p:nvSpPr>
            <p:spPr>
              <a:xfrm>
                <a:off x="6728495" y="5618983"/>
                <a:ext cx="115914" cy="886592"/>
              </a:xfrm>
              <a:custGeom>
                <a:avLst/>
                <a:gdLst>
                  <a:gd name="connsiteX0" fmla="*/ 0 w 1479350"/>
                  <a:gd name="connsiteY0" fmla="*/ 0 h 533400"/>
                  <a:gd name="connsiteX1" fmla="*/ 1479350 w 1479350"/>
                  <a:gd name="connsiteY1" fmla="*/ 0 h 533400"/>
                  <a:gd name="connsiteX2" fmla="*/ 1479350 w 1479350"/>
                  <a:gd name="connsiteY2" fmla="*/ 533400 h 533400"/>
                  <a:gd name="connsiteX3" fmla="*/ 0 w 1479350"/>
                  <a:gd name="connsiteY3" fmla="*/ 533400 h 533400"/>
                  <a:gd name="connsiteX4" fmla="*/ 0 w 1479350"/>
                  <a:gd name="connsiteY4" fmla="*/ 0 h 533400"/>
                  <a:gd name="connsiteX0" fmla="*/ 420338 w 1479350"/>
                  <a:gd name="connsiteY0" fmla="*/ 0 h 886592"/>
                  <a:gd name="connsiteX1" fmla="*/ 1479350 w 1479350"/>
                  <a:gd name="connsiteY1" fmla="*/ 353192 h 886592"/>
                  <a:gd name="connsiteX2" fmla="*/ 1479350 w 1479350"/>
                  <a:gd name="connsiteY2" fmla="*/ 886592 h 886592"/>
                  <a:gd name="connsiteX3" fmla="*/ 0 w 1479350"/>
                  <a:gd name="connsiteY3" fmla="*/ 886592 h 886592"/>
                  <a:gd name="connsiteX4" fmla="*/ 420338 w 1479350"/>
                  <a:gd name="connsiteY4" fmla="*/ 0 h 886592"/>
                  <a:gd name="connsiteX0" fmla="*/ 0 w 1059012"/>
                  <a:gd name="connsiteY0" fmla="*/ 0 h 914400"/>
                  <a:gd name="connsiteX1" fmla="*/ 1059012 w 1059012"/>
                  <a:gd name="connsiteY1" fmla="*/ 353192 h 914400"/>
                  <a:gd name="connsiteX2" fmla="*/ 1059012 w 1059012"/>
                  <a:gd name="connsiteY2" fmla="*/ 886592 h 914400"/>
                  <a:gd name="connsiteX3" fmla="*/ 56087 w 1059012"/>
                  <a:gd name="connsiteY3" fmla="*/ 914400 h 914400"/>
                  <a:gd name="connsiteX4" fmla="*/ 0 w 1059012"/>
                  <a:gd name="connsiteY4" fmla="*/ 0 h 914400"/>
                  <a:gd name="connsiteX0" fmla="*/ 0 w 1059012"/>
                  <a:gd name="connsiteY0" fmla="*/ 0 h 886592"/>
                  <a:gd name="connsiteX1" fmla="*/ 1059012 w 1059012"/>
                  <a:gd name="connsiteY1" fmla="*/ 353192 h 886592"/>
                  <a:gd name="connsiteX2" fmla="*/ 1059012 w 1059012"/>
                  <a:gd name="connsiteY2" fmla="*/ 886592 h 886592"/>
                  <a:gd name="connsiteX3" fmla="*/ 27884 w 1059012"/>
                  <a:gd name="connsiteY3" fmla="*/ 576876 h 886592"/>
                  <a:gd name="connsiteX4" fmla="*/ 0 w 1059012"/>
                  <a:gd name="connsiteY4" fmla="*/ 0 h 88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12" h="886592">
                    <a:moveTo>
                      <a:pt x="0" y="0"/>
                    </a:moveTo>
                    <a:lnTo>
                      <a:pt x="1059012" y="353192"/>
                    </a:lnTo>
                    <a:lnTo>
                      <a:pt x="1059012" y="886592"/>
                    </a:lnTo>
                    <a:lnTo>
                      <a:pt x="27884" y="576876"/>
                    </a:lnTo>
                    <a:lnTo>
                      <a:pt x="0" y="0"/>
                    </a:lnTo>
                    <a:close/>
                  </a:path>
                </a:pathLst>
              </a:custGeom>
              <a:gradFill flip="none" rotWithShape="1">
                <a:gsLst>
                  <a:gs pos="0">
                    <a:srgbClr val="6CAC04">
                      <a:shade val="67500"/>
                      <a:satMod val="115000"/>
                      <a:alpha val="56000"/>
                    </a:srgbClr>
                  </a:gs>
                  <a:gs pos="70000">
                    <a:srgbClr val="6CAC04">
                      <a:shade val="100000"/>
                      <a:satMod val="115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charset="0"/>
                  <a:ea typeface="Calibri" charset="0"/>
                  <a:cs typeface="Calibri" charset="0"/>
                </a:endParaRPr>
              </a:p>
            </p:txBody>
          </p:sp>
          <p:sp>
            <p:nvSpPr>
              <p:cNvPr id="36" name="Freeform 35"/>
              <p:cNvSpPr/>
              <p:nvPr/>
            </p:nvSpPr>
            <p:spPr>
              <a:xfrm flipH="1">
                <a:off x="5336180" y="5616998"/>
                <a:ext cx="115914" cy="886592"/>
              </a:xfrm>
              <a:custGeom>
                <a:avLst/>
                <a:gdLst>
                  <a:gd name="connsiteX0" fmla="*/ 0 w 1479350"/>
                  <a:gd name="connsiteY0" fmla="*/ 0 h 533400"/>
                  <a:gd name="connsiteX1" fmla="*/ 1479350 w 1479350"/>
                  <a:gd name="connsiteY1" fmla="*/ 0 h 533400"/>
                  <a:gd name="connsiteX2" fmla="*/ 1479350 w 1479350"/>
                  <a:gd name="connsiteY2" fmla="*/ 533400 h 533400"/>
                  <a:gd name="connsiteX3" fmla="*/ 0 w 1479350"/>
                  <a:gd name="connsiteY3" fmla="*/ 533400 h 533400"/>
                  <a:gd name="connsiteX4" fmla="*/ 0 w 1479350"/>
                  <a:gd name="connsiteY4" fmla="*/ 0 h 533400"/>
                  <a:gd name="connsiteX0" fmla="*/ 420338 w 1479350"/>
                  <a:gd name="connsiteY0" fmla="*/ 0 h 886592"/>
                  <a:gd name="connsiteX1" fmla="*/ 1479350 w 1479350"/>
                  <a:gd name="connsiteY1" fmla="*/ 353192 h 886592"/>
                  <a:gd name="connsiteX2" fmla="*/ 1479350 w 1479350"/>
                  <a:gd name="connsiteY2" fmla="*/ 886592 h 886592"/>
                  <a:gd name="connsiteX3" fmla="*/ 0 w 1479350"/>
                  <a:gd name="connsiteY3" fmla="*/ 886592 h 886592"/>
                  <a:gd name="connsiteX4" fmla="*/ 420338 w 1479350"/>
                  <a:gd name="connsiteY4" fmla="*/ 0 h 886592"/>
                  <a:gd name="connsiteX0" fmla="*/ 0 w 1059012"/>
                  <a:gd name="connsiteY0" fmla="*/ 0 h 914400"/>
                  <a:gd name="connsiteX1" fmla="*/ 1059012 w 1059012"/>
                  <a:gd name="connsiteY1" fmla="*/ 353192 h 914400"/>
                  <a:gd name="connsiteX2" fmla="*/ 1059012 w 1059012"/>
                  <a:gd name="connsiteY2" fmla="*/ 886592 h 914400"/>
                  <a:gd name="connsiteX3" fmla="*/ 56087 w 1059012"/>
                  <a:gd name="connsiteY3" fmla="*/ 914400 h 914400"/>
                  <a:gd name="connsiteX4" fmla="*/ 0 w 1059012"/>
                  <a:gd name="connsiteY4" fmla="*/ 0 h 914400"/>
                  <a:gd name="connsiteX0" fmla="*/ 0 w 1059012"/>
                  <a:gd name="connsiteY0" fmla="*/ 0 h 886592"/>
                  <a:gd name="connsiteX1" fmla="*/ 1059012 w 1059012"/>
                  <a:gd name="connsiteY1" fmla="*/ 353192 h 886592"/>
                  <a:gd name="connsiteX2" fmla="*/ 1059012 w 1059012"/>
                  <a:gd name="connsiteY2" fmla="*/ 886592 h 886592"/>
                  <a:gd name="connsiteX3" fmla="*/ 27884 w 1059012"/>
                  <a:gd name="connsiteY3" fmla="*/ 576876 h 886592"/>
                  <a:gd name="connsiteX4" fmla="*/ 0 w 1059012"/>
                  <a:gd name="connsiteY4" fmla="*/ 0 h 88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12" h="886592">
                    <a:moveTo>
                      <a:pt x="0" y="0"/>
                    </a:moveTo>
                    <a:lnTo>
                      <a:pt x="1059012" y="353192"/>
                    </a:lnTo>
                    <a:lnTo>
                      <a:pt x="1059012" y="886592"/>
                    </a:lnTo>
                    <a:lnTo>
                      <a:pt x="27884" y="576876"/>
                    </a:lnTo>
                    <a:lnTo>
                      <a:pt x="0" y="0"/>
                    </a:lnTo>
                    <a:close/>
                  </a:path>
                </a:pathLst>
              </a:custGeom>
              <a:gradFill>
                <a:gsLst>
                  <a:gs pos="0">
                    <a:srgbClr val="C00000">
                      <a:shade val="67500"/>
                      <a:satMod val="115000"/>
                      <a:alpha val="34000"/>
                    </a:srgbClr>
                  </a:gs>
                  <a:gs pos="71000">
                    <a:srgbClr val="C00000">
                      <a:shade val="100000"/>
                      <a:satMod val="115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charset="0"/>
                  <a:ea typeface="Calibri" charset="0"/>
                  <a:cs typeface="Calibri" charset="0"/>
                </a:endParaRPr>
              </a:p>
            </p:txBody>
          </p:sp>
        </p:grpSp>
        <p:sp>
          <p:nvSpPr>
            <p:cNvPr id="45" name="TextBox 44"/>
            <p:cNvSpPr txBox="1"/>
            <p:nvPr/>
          </p:nvSpPr>
          <p:spPr>
            <a:xfrm>
              <a:off x="2022018" y="1600200"/>
              <a:ext cx="301686" cy="369332"/>
            </a:xfrm>
            <a:prstGeom prst="rect">
              <a:avLst/>
            </a:prstGeom>
            <a:noFill/>
          </p:spPr>
          <p:txBody>
            <a:bodyPr wrap="none" rtlCol="0">
              <a:spAutoFit/>
            </a:bodyPr>
            <a:lstStyle/>
            <a:p>
              <a:r>
                <a:rPr lang="en-US" b="1" dirty="0" smtClean="0">
                  <a:solidFill>
                    <a:prstClr val="white"/>
                  </a:solidFill>
                  <a:latin typeface="Calibri" charset="0"/>
                  <a:ea typeface="Calibri" charset="0"/>
                  <a:cs typeface="Calibri" charset="0"/>
                </a:rPr>
                <a:t>1</a:t>
              </a:r>
              <a:endParaRPr lang="en-US" b="1" dirty="0">
                <a:solidFill>
                  <a:prstClr val="white"/>
                </a:solidFill>
                <a:latin typeface="Calibri" charset="0"/>
                <a:ea typeface="Calibri" charset="0"/>
                <a:cs typeface="Calibri" charset="0"/>
              </a:endParaRPr>
            </a:p>
          </p:txBody>
        </p:sp>
        <p:sp>
          <p:nvSpPr>
            <p:cNvPr id="46" name="TextBox 45"/>
            <p:cNvSpPr txBox="1"/>
            <p:nvPr/>
          </p:nvSpPr>
          <p:spPr>
            <a:xfrm>
              <a:off x="5854627" y="1600200"/>
              <a:ext cx="301686" cy="369332"/>
            </a:xfrm>
            <a:prstGeom prst="rect">
              <a:avLst/>
            </a:prstGeom>
            <a:noFill/>
          </p:spPr>
          <p:txBody>
            <a:bodyPr wrap="none" rtlCol="0">
              <a:spAutoFit/>
            </a:bodyPr>
            <a:lstStyle/>
            <a:p>
              <a:r>
                <a:rPr lang="en-US" b="1" dirty="0" smtClean="0">
                  <a:solidFill>
                    <a:prstClr val="white"/>
                  </a:solidFill>
                  <a:latin typeface="Calibri" charset="0"/>
                  <a:ea typeface="Calibri" charset="0"/>
                  <a:cs typeface="Calibri" charset="0"/>
                </a:rPr>
                <a:t>2</a:t>
              </a:r>
              <a:endParaRPr lang="en-US" b="1" dirty="0">
                <a:solidFill>
                  <a:prstClr val="white"/>
                </a:solidFill>
                <a:latin typeface="Calibri" charset="0"/>
                <a:ea typeface="Calibri" charset="0"/>
                <a:cs typeface="Calibri" charset="0"/>
              </a:endParaRPr>
            </a:p>
          </p:txBody>
        </p:sp>
        <p:sp>
          <p:nvSpPr>
            <p:cNvPr id="47" name="TextBox 46"/>
            <p:cNvSpPr txBox="1"/>
            <p:nvPr/>
          </p:nvSpPr>
          <p:spPr>
            <a:xfrm>
              <a:off x="2022018" y="5336628"/>
              <a:ext cx="301686" cy="369332"/>
            </a:xfrm>
            <a:prstGeom prst="rect">
              <a:avLst/>
            </a:prstGeom>
            <a:noFill/>
          </p:spPr>
          <p:txBody>
            <a:bodyPr wrap="none" rtlCol="0">
              <a:spAutoFit/>
            </a:bodyPr>
            <a:lstStyle/>
            <a:p>
              <a:r>
                <a:rPr lang="en-US" b="1" dirty="0" smtClean="0">
                  <a:solidFill>
                    <a:prstClr val="white"/>
                  </a:solidFill>
                  <a:latin typeface="Calibri" charset="0"/>
                  <a:ea typeface="Calibri" charset="0"/>
                  <a:cs typeface="Calibri" charset="0"/>
                </a:rPr>
                <a:t>3</a:t>
              </a:r>
              <a:endParaRPr lang="en-US" b="1" dirty="0">
                <a:solidFill>
                  <a:prstClr val="white"/>
                </a:solidFill>
                <a:latin typeface="Calibri" charset="0"/>
                <a:ea typeface="Calibri" charset="0"/>
                <a:cs typeface="Calibri" charset="0"/>
              </a:endParaRPr>
            </a:p>
          </p:txBody>
        </p:sp>
        <p:sp>
          <p:nvSpPr>
            <p:cNvPr id="48" name="TextBox 47"/>
            <p:cNvSpPr txBox="1"/>
            <p:nvPr/>
          </p:nvSpPr>
          <p:spPr>
            <a:xfrm>
              <a:off x="5854627" y="5336628"/>
              <a:ext cx="301686" cy="369332"/>
            </a:xfrm>
            <a:prstGeom prst="rect">
              <a:avLst/>
            </a:prstGeom>
            <a:noFill/>
          </p:spPr>
          <p:txBody>
            <a:bodyPr wrap="none" rtlCol="0">
              <a:spAutoFit/>
            </a:bodyPr>
            <a:lstStyle/>
            <a:p>
              <a:r>
                <a:rPr lang="en-US" b="1" dirty="0" smtClean="0">
                  <a:solidFill>
                    <a:prstClr val="white"/>
                  </a:solidFill>
                  <a:latin typeface="Calibri" charset="0"/>
                  <a:ea typeface="Calibri" charset="0"/>
                  <a:cs typeface="Calibri" charset="0"/>
                </a:rPr>
                <a:t>4</a:t>
              </a:r>
              <a:endParaRPr lang="en-US" b="1" dirty="0">
                <a:solidFill>
                  <a:prstClr val="white"/>
                </a:solidFill>
                <a:latin typeface="Calibri" charset="0"/>
                <a:ea typeface="Calibri" charset="0"/>
                <a:cs typeface="Calibri" charset="0"/>
              </a:endParaRPr>
            </a:p>
          </p:txBody>
        </p:sp>
        <p:grpSp>
          <p:nvGrpSpPr>
            <p:cNvPr id="49" name="Group 48"/>
            <p:cNvGrpSpPr/>
            <p:nvPr/>
          </p:nvGrpSpPr>
          <p:grpSpPr>
            <a:xfrm>
              <a:off x="2615156" y="1889390"/>
              <a:ext cx="2988635" cy="3623603"/>
              <a:chOff x="4569716" y="1889390"/>
              <a:chExt cx="2988635" cy="3623603"/>
            </a:xfrm>
          </p:grpSpPr>
          <p:sp>
            <p:nvSpPr>
              <p:cNvPr id="50" name="TextBox 49"/>
              <p:cNvSpPr txBox="1"/>
              <p:nvPr/>
            </p:nvSpPr>
            <p:spPr>
              <a:xfrm rot="2761057">
                <a:off x="4241390" y="2217716"/>
                <a:ext cx="1442702" cy="786049"/>
              </a:xfrm>
              <a:prstGeom prst="rect">
                <a:avLst/>
              </a:prstGeom>
              <a:noFill/>
            </p:spPr>
            <p:txBody>
              <a:bodyPr wrap="square" rtlCol="0">
                <a:spAutoFit/>
              </a:bodyPr>
              <a:lstStyle/>
              <a:p>
                <a:pPr>
                  <a:lnSpc>
                    <a:spcPct val="80000"/>
                  </a:lnSpc>
                </a:pPr>
                <a:r>
                  <a:rPr lang="en-US" sz="1400" kern="0" dirty="0" smtClean="0">
                    <a:solidFill>
                      <a:prstClr val="white"/>
                    </a:solidFill>
                    <a:latin typeface="Calibri" charset="0"/>
                    <a:ea typeface="Calibri" charset="0"/>
                    <a:cs typeface="Calibri" charset="0"/>
                  </a:rPr>
                  <a:t>Allows access to International CSIRTs (369 Members)</a:t>
                </a:r>
              </a:p>
            </p:txBody>
          </p:sp>
          <p:sp>
            <p:nvSpPr>
              <p:cNvPr id="51" name="TextBox 50"/>
              <p:cNvSpPr txBox="1"/>
              <p:nvPr/>
            </p:nvSpPr>
            <p:spPr>
              <a:xfrm rot="2761057">
                <a:off x="6454192" y="4408835"/>
                <a:ext cx="1419383" cy="788934"/>
              </a:xfrm>
              <a:prstGeom prst="rect">
                <a:avLst/>
              </a:prstGeom>
              <a:noFill/>
            </p:spPr>
            <p:txBody>
              <a:bodyPr wrap="square" rtlCol="0">
                <a:spAutoFit/>
              </a:bodyPr>
              <a:lstStyle/>
              <a:p>
                <a:pPr algn="r">
                  <a:lnSpc>
                    <a:spcPct val="80000"/>
                  </a:lnSpc>
                </a:pPr>
                <a:r>
                  <a:rPr lang="en-US" sz="1400" kern="0" dirty="0" smtClean="0">
                    <a:solidFill>
                      <a:prstClr val="white"/>
                    </a:solidFill>
                    <a:latin typeface="Calibri" charset="0"/>
                    <a:ea typeface="Calibri" charset="0"/>
                    <a:cs typeface="Calibri" charset="0"/>
                  </a:rPr>
                  <a:t>Validates processes, policies and technologies</a:t>
                </a:r>
              </a:p>
            </p:txBody>
          </p:sp>
        </p:grpSp>
        <p:grpSp>
          <p:nvGrpSpPr>
            <p:cNvPr id="52" name="Group 51"/>
            <p:cNvGrpSpPr/>
            <p:nvPr/>
          </p:nvGrpSpPr>
          <p:grpSpPr>
            <a:xfrm rot="16200000">
              <a:off x="2462927" y="1893484"/>
              <a:ext cx="3148441" cy="3746330"/>
              <a:chOff x="4421228" y="1762096"/>
              <a:chExt cx="3148441" cy="3746330"/>
            </a:xfrm>
          </p:grpSpPr>
          <p:sp>
            <p:nvSpPr>
              <p:cNvPr id="53" name="TextBox 52"/>
              <p:cNvSpPr txBox="1"/>
              <p:nvPr/>
            </p:nvSpPr>
            <p:spPr>
              <a:xfrm rot="2761057">
                <a:off x="4146785" y="2036539"/>
                <a:ext cx="1679646" cy="1130759"/>
              </a:xfrm>
              <a:prstGeom prst="rect">
                <a:avLst/>
              </a:prstGeom>
              <a:noFill/>
            </p:spPr>
            <p:txBody>
              <a:bodyPr wrap="square" rtlCol="0">
                <a:spAutoFit/>
              </a:bodyPr>
              <a:lstStyle/>
              <a:p>
                <a:pPr>
                  <a:lnSpc>
                    <a:spcPct val="80000"/>
                  </a:lnSpc>
                </a:pPr>
                <a:r>
                  <a:rPr lang="en-US" sz="1400" kern="0" dirty="0" smtClean="0">
                    <a:solidFill>
                      <a:prstClr val="white"/>
                    </a:solidFill>
                    <a:latin typeface="Calibri" charset="0"/>
                    <a:ea typeface="Calibri" charset="0"/>
                    <a:cs typeface="Calibri" charset="0"/>
                  </a:rPr>
                  <a:t>Facilitates trusted interactions amongst security teams to exchange ideas &amp; best practices</a:t>
                </a:r>
              </a:p>
            </p:txBody>
          </p:sp>
          <p:sp>
            <p:nvSpPr>
              <p:cNvPr id="54" name="TextBox 53"/>
              <p:cNvSpPr txBox="1"/>
              <p:nvPr/>
            </p:nvSpPr>
            <p:spPr>
              <a:xfrm rot="2761057">
                <a:off x="6481816" y="4420573"/>
                <a:ext cx="1386772" cy="788934"/>
              </a:xfrm>
              <a:prstGeom prst="rect">
                <a:avLst/>
              </a:prstGeom>
              <a:noFill/>
            </p:spPr>
            <p:txBody>
              <a:bodyPr wrap="square" rtlCol="0">
                <a:spAutoFit/>
              </a:bodyPr>
              <a:lstStyle/>
              <a:p>
                <a:pPr algn="r">
                  <a:lnSpc>
                    <a:spcPct val="80000"/>
                  </a:lnSpc>
                </a:pPr>
                <a:r>
                  <a:rPr lang="en-US" sz="1400" kern="0" dirty="0" smtClean="0">
                    <a:solidFill>
                      <a:prstClr val="white"/>
                    </a:solidFill>
                    <a:latin typeface="Calibri" charset="0"/>
                    <a:ea typeface="Calibri" charset="0"/>
                    <a:cs typeface="Calibri" charset="0"/>
                  </a:rPr>
                  <a:t>Facilitates responses to transnational threats</a:t>
                </a:r>
              </a:p>
            </p:txBody>
          </p:sp>
        </p:grpSp>
      </p:grpSp>
      <p:sp>
        <p:nvSpPr>
          <p:cNvPr id="56"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schemeClr val="bg1"/>
                </a:solidFill>
                <a:latin typeface="Calibri" charset="0"/>
                <a:ea typeface="Calibri" charset="0"/>
                <a:cs typeface="Calibri" charset="0"/>
              </a:rPr>
              <a:t>Making South Africa a Global Leader in Harnessing ICTs for Socio-economic Development</a:t>
            </a:r>
            <a:endParaRPr lang="en-US" sz="1200">
              <a:solidFill>
                <a:schemeClr val="bg1"/>
              </a:solidFill>
              <a:latin typeface="Calibri" charset="0"/>
              <a:ea typeface="Calibri" charset="0"/>
              <a:cs typeface="Calibri" charset="0"/>
            </a:endParaRPr>
          </a:p>
        </p:txBody>
      </p:sp>
      <p:sp>
        <p:nvSpPr>
          <p:cNvPr id="57"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schemeClr val="tx1"/>
                </a:solidFill>
                <a:latin typeface="Calibri" charset="0"/>
                <a:ea typeface="Calibri" charset="0"/>
                <a:cs typeface="Calibri" charset="0"/>
              </a:rPr>
              <a:pPr/>
              <a:t>7</a:t>
            </a:fld>
            <a:endParaRPr lang="en-US" sz="1400" dirty="0">
              <a:solidFill>
                <a:schemeClr val="tx1"/>
              </a:solidFill>
              <a:latin typeface="Calibri" charset="0"/>
              <a:ea typeface="Calibri" charset="0"/>
              <a:cs typeface="Calibri" charset="0"/>
            </a:endParaRPr>
          </a:p>
        </p:txBody>
      </p:sp>
      <p:sp>
        <p:nvSpPr>
          <p:cNvPr id="12" name="Rectangle 11"/>
          <p:cNvSpPr/>
          <p:nvPr/>
        </p:nvSpPr>
        <p:spPr>
          <a:xfrm>
            <a:off x="4995194" y="1596270"/>
            <a:ext cx="3966085" cy="40626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1">
            <a:schemeClr val="lt1"/>
          </a:fillRef>
          <a:effectRef idx="0">
            <a:scrgbClr r="0" g="0" b="0"/>
          </a:effectRef>
          <a:fontRef idx="major"/>
        </p:style>
        <p:txBody>
          <a:bodyPr wrap="square">
            <a:spAutoFit/>
          </a:bodyPr>
          <a:lstStyle/>
          <a:p>
            <a:pPr>
              <a:spcBef>
                <a:spcPts val="600"/>
              </a:spcBef>
              <a:spcAft>
                <a:spcPts val="600"/>
              </a:spcAft>
              <a:tabLst>
                <a:tab pos="361950" algn="l"/>
              </a:tabLst>
            </a:pPr>
            <a:r>
              <a:rPr lang="en-ZA" b="0" dirty="0" smtClean="0">
                <a:latin typeface="Calibri" charset="0"/>
                <a:ea typeface="Calibri" charset="0"/>
                <a:cs typeface="Calibri" charset="0"/>
              </a:rPr>
              <a:t>FIRST membership initiative is currently underway with the CSIR being the strategic partner</a:t>
            </a:r>
          </a:p>
          <a:p>
            <a:pPr marL="285750" indent="-285750">
              <a:spcBef>
                <a:spcPts val="600"/>
              </a:spcBef>
              <a:spcAft>
                <a:spcPts val="600"/>
              </a:spcAft>
              <a:buFont typeface="Arial" panose="020B0604020202020204" pitchFamily="34" charset="0"/>
              <a:buChar char="•"/>
              <a:tabLst>
                <a:tab pos="361950" algn="l"/>
              </a:tabLst>
            </a:pPr>
            <a:r>
              <a:rPr lang="en-ZA" sz="1600" b="0" dirty="0" smtClean="0">
                <a:latin typeface="Calibri" charset="0"/>
                <a:ea typeface="Calibri" charset="0"/>
                <a:cs typeface="Calibri" charset="0"/>
              </a:rPr>
              <a:t>Infrastructure upgrades are being undertaken to the Cybersecurity Hub, which ism physically housed at the CSIR</a:t>
            </a:r>
          </a:p>
          <a:p>
            <a:pPr marL="285750" indent="-285750">
              <a:spcBef>
                <a:spcPts val="600"/>
              </a:spcBef>
              <a:spcAft>
                <a:spcPts val="600"/>
              </a:spcAft>
              <a:buFont typeface="Arial" panose="020B0604020202020204" pitchFamily="34" charset="0"/>
              <a:buChar char="•"/>
              <a:tabLst>
                <a:tab pos="361950" algn="l"/>
              </a:tabLst>
            </a:pPr>
            <a:r>
              <a:rPr lang="en-ZA" sz="1600" b="0" dirty="0" smtClean="0">
                <a:latin typeface="Calibri" charset="0"/>
                <a:ea typeface="Calibri" charset="0"/>
                <a:cs typeface="Calibri" charset="0"/>
              </a:rPr>
              <a:t>Policies and Standards </a:t>
            </a:r>
            <a:r>
              <a:rPr lang="en-ZA" sz="1600" b="0" dirty="0">
                <a:latin typeface="Calibri" charset="0"/>
                <a:ea typeface="Calibri" charset="0"/>
                <a:cs typeface="Calibri" charset="0"/>
              </a:rPr>
              <a:t>O</a:t>
            </a:r>
            <a:r>
              <a:rPr lang="en-ZA" sz="1600" b="0" dirty="0" smtClean="0">
                <a:latin typeface="Calibri" charset="0"/>
                <a:ea typeface="Calibri" charset="0"/>
                <a:cs typeface="Calibri" charset="0"/>
              </a:rPr>
              <a:t>perating Procedures (SOPs) are being validated and verified. </a:t>
            </a:r>
          </a:p>
          <a:p>
            <a:pPr marL="285750" indent="-285750">
              <a:spcBef>
                <a:spcPts val="600"/>
              </a:spcBef>
              <a:spcAft>
                <a:spcPts val="600"/>
              </a:spcAft>
              <a:buFont typeface="Arial" panose="020B0604020202020204" pitchFamily="34" charset="0"/>
              <a:buChar char="•"/>
              <a:tabLst>
                <a:tab pos="361950" algn="l"/>
              </a:tabLst>
            </a:pPr>
            <a:r>
              <a:rPr lang="en-ZA" sz="1600" b="0" dirty="0" smtClean="0">
                <a:latin typeface="Calibri" charset="0"/>
                <a:ea typeface="Calibri" charset="0"/>
                <a:cs typeface="Calibri" charset="0"/>
              </a:rPr>
              <a:t>The Cybersecurity Hub’s network is being upgraded in line with FIRST requirements</a:t>
            </a:r>
          </a:p>
          <a:p>
            <a:pPr>
              <a:spcBef>
                <a:spcPts val="600"/>
              </a:spcBef>
              <a:spcAft>
                <a:spcPts val="600"/>
              </a:spcAft>
              <a:tabLst>
                <a:tab pos="361950" algn="l"/>
              </a:tabLst>
            </a:pPr>
            <a:r>
              <a:rPr lang="en-ZA" b="0" dirty="0" smtClean="0">
                <a:latin typeface="Calibri" charset="0"/>
                <a:ea typeface="Calibri" charset="0"/>
                <a:cs typeface="Calibri" charset="0"/>
              </a:rPr>
              <a:t>Application for membership will be made in the 2017 calendar year</a:t>
            </a:r>
            <a:endParaRPr lang="en-ZA" b="0" dirty="0">
              <a:latin typeface="Calibri" charset="0"/>
              <a:ea typeface="Calibri" charset="0"/>
              <a:cs typeface="Calibri" charset="0"/>
            </a:endParaRPr>
          </a:p>
        </p:txBody>
      </p:sp>
    </p:spTree>
    <p:extLst>
      <p:ext uri="{BB962C8B-B14F-4D97-AF65-F5344CB8AC3E}">
        <p14:creationId xmlns:p14="http://schemas.microsoft.com/office/powerpoint/2010/main" xmlns="" val="695599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roved-logo.jpg"/>
          <p:cNvPicPr>
            <a:picLocks noChangeAspect="1"/>
          </p:cNvPicPr>
          <p:nvPr/>
        </p:nvPicPr>
        <p:blipFill>
          <a:blip r:embed="rId3" cstate="print"/>
          <a:stretch>
            <a:fillRect/>
          </a:stretch>
        </p:blipFill>
        <p:spPr>
          <a:xfrm>
            <a:off x="5904656" y="116632"/>
            <a:ext cx="2771800" cy="931418"/>
          </a:xfrm>
          <a:prstGeom prst="rect">
            <a:avLst/>
          </a:prstGeom>
        </p:spPr>
      </p:pic>
      <p:sp>
        <p:nvSpPr>
          <p:cNvPr id="9" name="Footer Placeholder 5"/>
          <p:cNvSpPr txBox="1">
            <a:spLocks/>
          </p:cNvSpPr>
          <p:nvPr/>
        </p:nvSpPr>
        <p:spPr>
          <a:xfrm>
            <a:off x="0" y="6636345"/>
            <a:ext cx="9144000" cy="285750"/>
          </a:xfrm>
          <a:prstGeom prst="rect">
            <a:avLst/>
          </a:prstGeom>
          <a:solidFill>
            <a:srgbClr val="EF4718"/>
          </a:solidFill>
          <a:ln/>
          <a:extLs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rgbClr val="006600"/>
                </a:solidFill>
                <a:latin typeface="Bookman Old Style" charset="0"/>
                <a:ea typeface="ＭＳ Ｐゴシック" charset="0"/>
                <a:cs typeface="+mn-cs"/>
              </a:defRPr>
            </a:lvl1pPr>
            <a:lvl2pPr marL="457200" algn="l" rtl="0" fontAlgn="base">
              <a:spcBef>
                <a:spcPct val="0"/>
              </a:spcBef>
              <a:spcAft>
                <a:spcPct val="0"/>
              </a:spcAft>
              <a:defRPr sz="2400" b="1" kern="1200">
                <a:solidFill>
                  <a:srgbClr val="006600"/>
                </a:solidFill>
                <a:latin typeface="Bookman Old Style" charset="0"/>
                <a:ea typeface="ＭＳ Ｐゴシック" charset="0"/>
                <a:cs typeface="+mn-cs"/>
              </a:defRPr>
            </a:lvl2pPr>
            <a:lvl3pPr marL="914400" algn="l" rtl="0" fontAlgn="base">
              <a:spcBef>
                <a:spcPct val="0"/>
              </a:spcBef>
              <a:spcAft>
                <a:spcPct val="0"/>
              </a:spcAft>
              <a:defRPr sz="2000" b="1" kern="1200">
                <a:solidFill>
                  <a:srgbClr val="006600"/>
                </a:solidFill>
                <a:latin typeface="Bookman Old Style" charset="0"/>
                <a:ea typeface="ＭＳ Ｐゴシック" charset="0"/>
                <a:cs typeface="+mn-cs"/>
              </a:defRPr>
            </a:lvl3pPr>
            <a:lvl4pPr marL="1371600" algn="l" rtl="0" fontAlgn="base">
              <a:spcBef>
                <a:spcPct val="0"/>
              </a:spcBef>
              <a:spcAft>
                <a:spcPct val="0"/>
              </a:spcAft>
              <a:defRPr sz="2000" b="1" kern="1200">
                <a:solidFill>
                  <a:srgbClr val="006600"/>
                </a:solidFill>
                <a:latin typeface="Bookman Old Style" charset="0"/>
                <a:ea typeface="ＭＳ Ｐゴシック" charset="0"/>
                <a:cs typeface="+mn-cs"/>
              </a:defRPr>
            </a:lvl4pPr>
            <a:lvl5pPr marL="1828800" algn="l" rtl="0" fontAlgn="base">
              <a:spcBef>
                <a:spcPct val="0"/>
              </a:spcBef>
              <a:spcAft>
                <a:spcPct val="0"/>
              </a:spcAft>
              <a:defRPr sz="2000" b="1" kern="1200">
                <a:solidFill>
                  <a:schemeClr val="tx1"/>
                </a:solidFill>
                <a:latin typeface="Arial" charset="0"/>
                <a:ea typeface="ＭＳ Ｐゴシック" charset="0"/>
                <a:cs typeface="+mn-cs"/>
              </a:defRPr>
            </a:lvl5pPr>
            <a:lvl6pPr marL="2286000" algn="l" defTabSz="914400" rtl="0" eaLnBrk="0" latinLnBrk="0" hangingPunct="0">
              <a:defRPr sz="2000" b="1" kern="1200">
                <a:solidFill>
                  <a:schemeClr val="tx1"/>
                </a:solidFill>
                <a:latin typeface="Arial" charset="0"/>
                <a:ea typeface="ＭＳ Ｐゴシック" charset="0"/>
                <a:cs typeface="+mn-cs"/>
              </a:defRPr>
            </a:lvl6pPr>
            <a:lvl7pPr marL="2743200" algn="l" defTabSz="914400" rtl="0" eaLnBrk="0" latinLnBrk="0" hangingPunct="0">
              <a:defRPr sz="2000" b="1" kern="1200">
                <a:solidFill>
                  <a:schemeClr val="tx1"/>
                </a:solidFill>
                <a:latin typeface="Arial" charset="0"/>
                <a:ea typeface="ＭＳ Ｐゴシック" charset="0"/>
                <a:cs typeface="+mn-cs"/>
              </a:defRPr>
            </a:lvl7pPr>
            <a:lvl8pPr marL="3200400" algn="l" defTabSz="914400" rtl="0" eaLnBrk="0" latinLnBrk="0" hangingPunct="0">
              <a:defRPr sz="2000" b="1" kern="1200">
                <a:solidFill>
                  <a:schemeClr val="tx1"/>
                </a:solidFill>
                <a:latin typeface="Arial" charset="0"/>
                <a:ea typeface="ＭＳ Ｐゴシック" charset="0"/>
                <a:cs typeface="+mn-cs"/>
              </a:defRPr>
            </a:lvl8pPr>
            <a:lvl9pPr marL="3657600" algn="l" defTabSz="914400" rtl="0" eaLnBrk="0" latinLnBrk="0" hangingPunct="0">
              <a:defRPr sz="2000" b="1" kern="1200">
                <a:solidFill>
                  <a:schemeClr val="tx1"/>
                </a:solidFill>
                <a:latin typeface="Arial" charset="0"/>
                <a:ea typeface="ＭＳ Ｐゴシック" charset="0"/>
                <a:cs typeface="+mn-cs"/>
              </a:defRPr>
            </a:lvl9pPr>
          </a:lstStyle>
          <a:p>
            <a:pPr>
              <a:spcBef>
                <a:spcPts val="600"/>
              </a:spcBef>
            </a:pPr>
            <a:r>
              <a:rPr lang="en-US" sz="1200" smtClean="0">
                <a:solidFill>
                  <a:prstClr val="white"/>
                </a:solidFill>
                <a:latin typeface="Arial" charset="0"/>
                <a:cs typeface="Arial" charset="0"/>
              </a:rPr>
              <a:t>Making South Africa a Global Leader in Harnessing ICTs for Socio-economic Development</a:t>
            </a:r>
            <a:endParaRPr lang="en-US" sz="1200">
              <a:solidFill>
                <a:prstClr val="white"/>
              </a:solidFill>
              <a:latin typeface="Arial" charset="0"/>
              <a:cs typeface="Arial" charset="0"/>
            </a:endParaRPr>
          </a:p>
        </p:txBody>
      </p:sp>
      <p:sp>
        <p:nvSpPr>
          <p:cNvPr id="10" name="Slide Number Placeholder 8"/>
          <p:cNvSpPr>
            <a:spLocks noGrp="1"/>
          </p:cNvSpPr>
          <p:nvPr>
            <p:ph type="sldNum" sz="quarter" idx="12"/>
          </p:nvPr>
        </p:nvSpPr>
        <p:spPr>
          <a:xfrm>
            <a:off x="7514654" y="6625158"/>
            <a:ext cx="159385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006600"/>
                </a:solidFill>
                <a:latin typeface="Bookman Old Style" charset="0"/>
                <a:ea typeface="ＭＳ Ｐゴシック" charset="0"/>
              </a:defRPr>
            </a:lvl1pPr>
            <a:lvl2pPr>
              <a:defRPr sz="2400">
                <a:solidFill>
                  <a:srgbClr val="006600"/>
                </a:solidFill>
                <a:latin typeface="Bookman Old Style" charset="0"/>
                <a:ea typeface="ＭＳ Ｐゴシック" charset="0"/>
              </a:defRPr>
            </a:lvl2pPr>
            <a:lvl3pPr>
              <a:defRPr sz="2000">
                <a:solidFill>
                  <a:srgbClr val="006600"/>
                </a:solidFill>
                <a:latin typeface="Bookman Old Style" charset="0"/>
                <a:ea typeface="ＭＳ Ｐゴシック" charset="0"/>
              </a:defRPr>
            </a:lvl3pPr>
            <a:lvl4pPr>
              <a:defRPr sz="2000">
                <a:solidFill>
                  <a:srgbClr val="006600"/>
                </a:solidFill>
                <a:latin typeface="Bookman Old Style"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700CD28B-F157-1140-8778-E31FBD119FE8}" type="slidenum">
              <a:rPr lang="en-US" sz="1400">
                <a:solidFill>
                  <a:prstClr val="black"/>
                </a:solidFill>
                <a:latin typeface="Arial" charset="0"/>
              </a:rPr>
              <a:pPr/>
              <a:t>8</a:t>
            </a:fld>
            <a:endParaRPr lang="en-US" sz="1400" dirty="0">
              <a:solidFill>
                <a:prstClr val="black"/>
              </a:solidFill>
              <a:latin typeface="Arial"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556792"/>
            <a:ext cx="3726668" cy="4009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xmlns="" val="1060633562"/>
              </p:ext>
            </p:extLst>
          </p:nvPr>
        </p:nvGraphicFramePr>
        <p:xfrm>
          <a:off x="3779912" y="2039436"/>
          <a:ext cx="4896544" cy="32719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4499992" y="3318470"/>
            <a:ext cx="652743" cy="646331"/>
          </a:xfrm>
          <a:prstGeom prst="rect">
            <a:avLst/>
          </a:prstGeom>
          <a:noFill/>
        </p:spPr>
        <p:txBody>
          <a:bodyPr wrap="none" rtlCol="0">
            <a:spAutoFit/>
          </a:bodyPr>
          <a:lstStyle/>
          <a:p>
            <a:r>
              <a:rPr lang="en-ZA" sz="3600" b="0" dirty="0" smtClean="0">
                <a:solidFill>
                  <a:prstClr val="black"/>
                </a:solidFill>
                <a:latin typeface="Calibri" charset="0"/>
                <a:ea typeface="Calibri" charset="0"/>
                <a:cs typeface="Calibri" charset="0"/>
              </a:rPr>
              <a:t>02</a:t>
            </a:r>
            <a:endParaRPr lang="en-GB" sz="3600" b="0" dirty="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xmlns="" val="3286842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Bef>
                <a:spcPct val="50000"/>
              </a:spcBef>
              <a:spcAft>
                <a:spcPct val="0"/>
              </a:spcAft>
              <a:buClr>
                <a:schemeClr val="tx2"/>
              </a:buClr>
            </a:pPr>
            <a:r>
              <a:rPr lang="en-ZA" dirty="0" smtClean="0">
                <a:solidFill>
                  <a:srgbClr val="EF4718"/>
                </a:solidFill>
                <a:latin typeface="+mn-lt"/>
              </a:rPr>
              <a:t>The Cybersecurity Hub’s Incident Handling process</a:t>
            </a:r>
            <a:endParaRPr lang="en-GB" dirty="0">
              <a:solidFill>
                <a:srgbClr val="EF4718"/>
              </a:solidFill>
              <a:latin typeface="+mn-lt"/>
              <a:ea typeface="+mn-ea"/>
            </a:endParaRPr>
          </a:p>
        </p:txBody>
      </p:sp>
      <p:sp>
        <p:nvSpPr>
          <p:cNvPr id="3" name="Content Placeholder 2"/>
          <p:cNvSpPr>
            <a:spLocks noGrp="1"/>
          </p:cNvSpPr>
          <p:nvPr>
            <p:ph idx="1"/>
          </p:nvPr>
        </p:nvSpPr>
        <p:spPr/>
        <p:txBody>
          <a:bodyPr>
            <a:normAutofit/>
          </a:bodyPr>
          <a:lstStyle/>
          <a:p>
            <a:pPr marL="0" indent="0" algn="ctr">
              <a:spcBef>
                <a:spcPts val="300"/>
              </a:spcBef>
              <a:spcAft>
                <a:spcPts val="300"/>
              </a:spcAft>
              <a:buNone/>
              <a:tabLst>
                <a:tab pos="361950" algn="l"/>
              </a:tabLst>
            </a:pPr>
            <a:r>
              <a:rPr lang="en-US" b="1" dirty="0" smtClean="0">
                <a:solidFill>
                  <a:schemeClr val="tx1"/>
                </a:solidFill>
                <a:latin typeface="+mn-lt"/>
              </a:rPr>
              <a:t>The </a:t>
            </a:r>
            <a:r>
              <a:rPr lang="en-ZA" b="1" dirty="0" smtClean="0">
                <a:solidFill>
                  <a:schemeClr val="tx1"/>
                </a:solidFill>
                <a:latin typeface="+mn-lt"/>
              </a:rPr>
              <a:t>Cybersecurity Hub’s Incident Handling process</a:t>
            </a:r>
          </a:p>
        </p:txBody>
      </p:sp>
      <p:grpSp>
        <p:nvGrpSpPr>
          <p:cNvPr id="46" name="Group 45"/>
          <p:cNvGrpSpPr/>
          <p:nvPr/>
        </p:nvGrpSpPr>
        <p:grpSpPr>
          <a:xfrm>
            <a:off x="971600" y="2274816"/>
            <a:ext cx="8384605" cy="4019973"/>
            <a:chOff x="971600" y="2274816"/>
            <a:chExt cx="8384605" cy="4019973"/>
          </a:xfrm>
        </p:grpSpPr>
        <p:grpSp>
          <p:nvGrpSpPr>
            <p:cNvPr id="45" name="Group 44"/>
            <p:cNvGrpSpPr/>
            <p:nvPr/>
          </p:nvGrpSpPr>
          <p:grpSpPr>
            <a:xfrm>
              <a:off x="971600" y="2274816"/>
              <a:ext cx="7185962" cy="4019973"/>
              <a:chOff x="249221" y="1966330"/>
              <a:chExt cx="7908341" cy="4328460"/>
            </a:xfrm>
          </p:grpSpPr>
          <p:sp>
            <p:nvSpPr>
              <p:cNvPr id="5" name="Freeform 4"/>
              <p:cNvSpPr/>
              <p:nvPr/>
            </p:nvSpPr>
            <p:spPr>
              <a:xfrm>
                <a:off x="249221" y="1966330"/>
                <a:ext cx="1785362" cy="714144"/>
              </a:xfrm>
              <a:custGeom>
                <a:avLst/>
                <a:gdLst>
                  <a:gd name="connsiteX0" fmla="*/ 0 w 1785362"/>
                  <a:gd name="connsiteY0" fmla="*/ 0 h 714144"/>
                  <a:gd name="connsiteX1" fmla="*/ 1428290 w 1785362"/>
                  <a:gd name="connsiteY1" fmla="*/ 0 h 714144"/>
                  <a:gd name="connsiteX2" fmla="*/ 1785362 w 1785362"/>
                  <a:gd name="connsiteY2" fmla="*/ 357072 h 714144"/>
                  <a:gd name="connsiteX3" fmla="*/ 1428290 w 1785362"/>
                  <a:gd name="connsiteY3" fmla="*/ 714144 h 714144"/>
                  <a:gd name="connsiteX4" fmla="*/ 0 w 1785362"/>
                  <a:gd name="connsiteY4" fmla="*/ 714144 h 714144"/>
                  <a:gd name="connsiteX5" fmla="*/ 0 w 1785362"/>
                  <a:gd name="connsiteY5" fmla="*/ 0 h 71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362" h="714144">
                    <a:moveTo>
                      <a:pt x="0" y="0"/>
                    </a:moveTo>
                    <a:lnTo>
                      <a:pt x="1428290" y="0"/>
                    </a:lnTo>
                    <a:lnTo>
                      <a:pt x="1785362" y="357072"/>
                    </a:lnTo>
                    <a:lnTo>
                      <a:pt x="1428290" y="714144"/>
                    </a:lnTo>
                    <a:lnTo>
                      <a:pt x="0" y="714144"/>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74676" tIns="37338" rIns="197205" bIns="37338" numCol="1" spcCol="1270" anchor="ctr" anchorCtr="0">
                <a:noAutofit/>
              </a:bodyPr>
              <a:lstStyle/>
              <a:p>
                <a:pPr algn="ctr" defTabSz="622300">
                  <a:lnSpc>
                    <a:spcPct val="90000"/>
                  </a:lnSpc>
                  <a:spcAft>
                    <a:spcPct val="35000"/>
                  </a:spcAft>
                </a:pPr>
                <a:r>
                  <a:rPr lang="en-GB" sz="1200" dirty="0" smtClean="0">
                    <a:solidFill>
                      <a:prstClr val="white"/>
                    </a:solidFill>
                  </a:rPr>
                  <a:t>Report and Registration</a:t>
                </a:r>
                <a:endParaRPr lang="en-GB" sz="1200" dirty="0">
                  <a:solidFill>
                    <a:prstClr val="white"/>
                  </a:solidFill>
                </a:endParaRPr>
              </a:p>
            </p:txBody>
          </p:sp>
          <p:sp>
            <p:nvSpPr>
              <p:cNvPr id="7" name="Freeform 6"/>
              <p:cNvSpPr/>
              <p:nvPr/>
            </p:nvSpPr>
            <p:spPr>
              <a:xfrm>
                <a:off x="1451229" y="2680474"/>
                <a:ext cx="1785362" cy="714144"/>
              </a:xfrm>
              <a:custGeom>
                <a:avLst/>
                <a:gdLst>
                  <a:gd name="connsiteX0" fmla="*/ 0 w 1785362"/>
                  <a:gd name="connsiteY0" fmla="*/ 0 h 714144"/>
                  <a:gd name="connsiteX1" fmla="*/ 1428290 w 1785362"/>
                  <a:gd name="connsiteY1" fmla="*/ 0 h 714144"/>
                  <a:gd name="connsiteX2" fmla="*/ 1785362 w 1785362"/>
                  <a:gd name="connsiteY2" fmla="*/ 357072 h 714144"/>
                  <a:gd name="connsiteX3" fmla="*/ 1428290 w 1785362"/>
                  <a:gd name="connsiteY3" fmla="*/ 714144 h 714144"/>
                  <a:gd name="connsiteX4" fmla="*/ 0 w 1785362"/>
                  <a:gd name="connsiteY4" fmla="*/ 714144 h 714144"/>
                  <a:gd name="connsiteX5" fmla="*/ 357072 w 1785362"/>
                  <a:gd name="connsiteY5" fmla="*/ 357072 h 714144"/>
                  <a:gd name="connsiteX6" fmla="*/ 0 w 1785362"/>
                  <a:gd name="connsiteY6" fmla="*/ 0 h 71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362" h="714144">
                    <a:moveTo>
                      <a:pt x="0" y="0"/>
                    </a:moveTo>
                    <a:lnTo>
                      <a:pt x="1428290" y="0"/>
                    </a:lnTo>
                    <a:lnTo>
                      <a:pt x="1785362" y="357072"/>
                    </a:lnTo>
                    <a:lnTo>
                      <a:pt x="1428290" y="714144"/>
                    </a:lnTo>
                    <a:lnTo>
                      <a:pt x="0" y="714144"/>
                    </a:lnTo>
                    <a:lnTo>
                      <a:pt x="357072" y="357072"/>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413079" tIns="37338" rIns="375741" bIns="37338" numCol="1" spcCol="1270" anchor="ctr" anchorCtr="0">
                <a:noAutofit/>
              </a:bodyPr>
              <a:lstStyle/>
              <a:p>
                <a:pPr algn="ctr" defTabSz="622300">
                  <a:lnSpc>
                    <a:spcPct val="90000"/>
                  </a:lnSpc>
                  <a:spcAft>
                    <a:spcPct val="35000"/>
                  </a:spcAft>
                </a:pPr>
                <a:r>
                  <a:rPr lang="en-ZA" sz="1200" dirty="0" smtClean="0">
                    <a:solidFill>
                      <a:prstClr val="white"/>
                    </a:solidFill>
                  </a:rPr>
                  <a:t>Verification and </a:t>
                </a:r>
                <a:r>
                  <a:rPr lang="en-GB" sz="1200" dirty="0" smtClean="0">
                    <a:solidFill>
                      <a:prstClr val="white"/>
                    </a:solidFill>
                  </a:rPr>
                  <a:t>Classification</a:t>
                </a:r>
                <a:endParaRPr lang="en-GB" sz="1200" dirty="0">
                  <a:solidFill>
                    <a:prstClr val="white"/>
                  </a:solidFill>
                </a:endParaRPr>
              </a:p>
            </p:txBody>
          </p:sp>
          <p:sp>
            <p:nvSpPr>
              <p:cNvPr id="8" name="Freeform 7"/>
              <p:cNvSpPr/>
              <p:nvPr/>
            </p:nvSpPr>
            <p:spPr>
              <a:xfrm>
                <a:off x="2665204" y="3394618"/>
                <a:ext cx="1785362" cy="714144"/>
              </a:xfrm>
              <a:custGeom>
                <a:avLst/>
                <a:gdLst>
                  <a:gd name="connsiteX0" fmla="*/ 0 w 1785362"/>
                  <a:gd name="connsiteY0" fmla="*/ 0 h 714144"/>
                  <a:gd name="connsiteX1" fmla="*/ 1428290 w 1785362"/>
                  <a:gd name="connsiteY1" fmla="*/ 0 h 714144"/>
                  <a:gd name="connsiteX2" fmla="*/ 1785362 w 1785362"/>
                  <a:gd name="connsiteY2" fmla="*/ 357072 h 714144"/>
                  <a:gd name="connsiteX3" fmla="*/ 1428290 w 1785362"/>
                  <a:gd name="connsiteY3" fmla="*/ 714144 h 714144"/>
                  <a:gd name="connsiteX4" fmla="*/ 0 w 1785362"/>
                  <a:gd name="connsiteY4" fmla="*/ 714144 h 714144"/>
                  <a:gd name="connsiteX5" fmla="*/ 357072 w 1785362"/>
                  <a:gd name="connsiteY5" fmla="*/ 357072 h 714144"/>
                  <a:gd name="connsiteX6" fmla="*/ 0 w 1785362"/>
                  <a:gd name="connsiteY6" fmla="*/ 0 h 71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362" h="714144">
                    <a:moveTo>
                      <a:pt x="0" y="0"/>
                    </a:moveTo>
                    <a:lnTo>
                      <a:pt x="1428290" y="0"/>
                    </a:lnTo>
                    <a:lnTo>
                      <a:pt x="1785362" y="357072"/>
                    </a:lnTo>
                    <a:lnTo>
                      <a:pt x="1428290" y="714144"/>
                    </a:lnTo>
                    <a:lnTo>
                      <a:pt x="0" y="714144"/>
                    </a:lnTo>
                    <a:lnTo>
                      <a:pt x="357072" y="357072"/>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13079" tIns="37338" rIns="375741" bIns="37338" numCol="1" spcCol="1270" anchor="ctr" anchorCtr="0">
                <a:noAutofit/>
              </a:bodyPr>
              <a:lstStyle/>
              <a:p>
                <a:pPr algn="ctr" defTabSz="622300">
                  <a:lnSpc>
                    <a:spcPct val="90000"/>
                  </a:lnSpc>
                  <a:spcAft>
                    <a:spcPct val="35000"/>
                  </a:spcAft>
                </a:pPr>
                <a:r>
                  <a:rPr lang="en-GB" sz="1200" dirty="0" smtClean="0">
                    <a:solidFill>
                      <a:prstClr val="white"/>
                    </a:solidFill>
                  </a:rPr>
                  <a:t>Prioritization and Assignment</a:t>
                </a:r>
                <a:endParaRPr lang="en-GB" sz="1200" dirty="0">
                  <a:solidFill>
                    <a:prstClr val="white"/>
                  </a:solidFill>
                </a:endParaRPr>
              </a:p>
            </p:txBody>
          </p:sp>
          <p:sp>
            <p:nvSpPr>
              <p:cNvPr id="9" name="Freeform 8"/>
              <p:cNvSpPr/>
              <p:nvPr/>
            </p:nvSpPr>
            <p:spPr>
              <a:xfrm>
                <a:off x="3950737" y="4108762"/>
                <a:ext cx="1785362" cy="714144"/>
              </a:xfrm>
              <a:custGeom>
                <a:avLst/>
                <a:gdLst>
                  <a:gd name="connsiteX0" fmla="*/ 0 w 1785362"/>
                  <a:gd name="connsiteY0" fmla="*/ 0 h 714144"/>
                  <a:gd name="connsiteX1" fmla="*/ 1428290 w 1785362"/>
                  <a:gd name="connsiteY1" fmla="*/ 0 h 714144"/>
                  <a:gd name="connsiteX2" fmla="*/ 1785362 w 1785362"/>
                  <a:gd name="connsiteY2" fmla="*/ 357072 h 714144"/>
                  <a:gd name="connsiteX3" fmla="*/ 1428290 w 1785362"/>
                  <a:gd name="connsiteY3" fmla="*/ 714144 h 714144"/>
                  <a:gd name="connsiteX4" fmla="*/ 0 w 1785362"/>
                  <a:gd name="connsiteY4" fmla="*/ 714144 h 714144"/>
                  <a:gd name="connsiteX5" fmla="*/ 357072 w 1785362"/>
                  <a:gd name="connsiteY5" fmla="*/ 357072 h 714144"/>
                  <a:gd name="connsiteX6" fmla="*/ 0 w 1785362"/>
                  <a:gd name="connsiteY6" fmla="*/ 0 h 71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362" h="714144">
                    <a:moveTo>
                      <a:pt x="0" y="0"/>
                    </a:moveTo>
                    <a:lnTo>
                      <a:pt x="1428290" y="0"/>
                    </a:lnTo>
                    <a:lnTo>
                      <a:pt x="1785362" y="357072"/>
                    </a:lnTo>
                    <a:lnTo>
                      <a:pt x="1428290" y="714144"/>
                    </a:lnTo>
                    <a:lnTo>
                      <a:pt x="0" y="714144"/>
                    </a:lnTo>
                    <a:lnTo>
                      <a:pt x="357072" y="357072"/>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413079" tIns="37338" rIns="375741" bIns="37338" numCol="1" spcCol="1270" anchor="ctr" anchorCtr="0">
                <a:noAutofit/>
              </a:bodyPr>
              <a:lstStyle/>
              <a:p>
                <a:pPr algn="ctr" defTabSz="622300">
                  <a:lnSpc>
                    <a:spcPct val="90000"/>
                  </a:lnSpc>
                  <a:spcAft>
                    <a:spcPct val="35000"/>
                  </a:spcAft>
                </a:pPr>
                <a:r>
                  <a:rPr lang="en-GB" sz="1200" dirty="0" smtClean="0">
                    <a:solidFill>
                      <a:prstClr val="white"/>
                    </a:solidFill>
                  </a:rPr>
                  <a:t>Notification</a:t>
                </a:r>
                <a:endParaRPr lang="en-GB" sz="1200" dirty="0">
                  <a:solidFill>
                    <a:prstClr val="white"/>
                  </a:solidFill>
                </a:endParaRPr>
              </a:p>
            </p:txBody>
          </p:sp>
          <p:sp>
            <p:nvSpPr>
              <p:cNvPr id="10" name="Freeform 9"/>
              <p:cNvSpPr/>
              <p:nvPr/>
            </p:nvSpPr>
            <p:spPr>
              <a:xfrm>
                <a:off x="5047471" y="4851970"/>
                <a:ext cx="1785362" cy="714144"/>
              </a:xfrm>
              <a:custGeom>
                <a:avLst/>
                <a:gdLst>
                  <a:gd name="connsiteX0" fmla="*/ 0 w 1785362"/>
                  <a:gd name="connsiteY0" fmla="*/ 0 h 714144"/>
                  <a:gd name="connsiteX1" fmla="*/ 1428290 w 1785362"/>
                  <a:gd name="connsiteY1" fmla="*/ 0 h 714144"/>
                  <a:gd name="connsiteX2" fmla="*/ 1785362 w 1785362"/>
                  <a:gd name="connsiteY2" fmla="*/ 357072 h 714144"/>
                  <a:gd name="connsiteX3" fmla="*/ 1428290 w 1785362"/>
                  <a:gd name="connsiteY3" fmla="*/ 714144 h 714144"/>
                  <a:gd name="connsiteX4" fmla="*/ 0 w 1785362"/>
                  <a:gd name="connsiteY4" fmla="*/ 714144 h 714144"/>
                  <a:gd name="connsiteX5" fmla="*/ 357072 w 1785362"/>
                  <a:gd name="connsiteY5" fmla="*/ 357072 h 714144"/>
                  <a:gd name="connsiteX6" fmla="*/ 0 w 1785362"/>
                  <a:gd name="connsiteY6" fmla="*/ 0 h 71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362" h="714144">
                    <a:moveTo>
                      <a:pt x="0" y="0"/>
                    </a:moveTo>
                    <a:lnTo>
                      <a:pt x="1428290" y="0"/>
                    </a:lnTo>
                    <a:lnTo>
                      <a:pt x="1785362" y="357072"/>
                    </a:lnTo>
                    <a:lnTo>
                      <a:pt x="1428290" y="714144"/>
                    </a:lnTo>
                    <a:lnTo>
                      <a:pt x="0" y="714144"/>
                    </a:lnTo>
                    <a:lnTo>
                      <a:pt x="357072" y="357072"/>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413079" tIns="37338" rIns="375741" bIns="37338" numCol="1" spcCol="1270" anchor="ctr" anchorCtr="0">
                <a:noAutofit/>
              </a:bodyPr>
              <a:lstStyle/>
              <a:p>
                <a:pPr algn="ctr" defTabSz="622300">
                  <a:lnSpc>
                    <a:spcPct val="90000"/>
                  </a:lnSpc>
                  <a:spcAft>
                    <a:spcPct val="35000"/>
                  </a:spcAft>
                </a:pPr>
                <a:r>
                  <a:rPr lang="en-GB" sz="1200" dirty="0" smtClean="0">
                    <a:solidFill>
                      <a:prstClr val="white"/>
                    </a:solidFill>
                  </a:rPr>
                  <a:t>Resolution</a:t>
                </a:r>
                <a:endParaRPr lang="en-GB" sz="1200" dirty="0">
                  <a:solidFill>
                    <a:prstClr val="white"/>
                  </a:solidFill>
                </a:endParaRPr>
              </a:p>
            </p:txBody>
          </p:sp>
          <p:sp>
            <p:nvSpPr>
              <p:cNvPr id="11" name="Freeform 10"/>
              <p:cNvSpPr/>
              <p:nvPr/>
            </p:nvSpPr>
            <p:spPr>
              <a:xfrm>
                <a:off x="6372200" y="5580646"/>
                <a:ext cx="1785362" cy="714144"/>
              </a:xfrm>
              <a:custGeom>
                <a:avLst/>
                <a:gdLst>
                  <a:gd name="connsiteX0" fmla="*/ 0 w 1785362"/>
                  <a:gd name="connsiteY0" fmla="*/ 0 h 714144"/>
                  <a:gd name="connsiteX1" fmla="*/ 1428290 w 1785362"/>
                  <a:gd name="connsiteY1" fmla="*/ 0 h 714144"/>
                  <a:gd name="connsiteX2" fmla="*/ 1785362 w 1785362"/>
                  <a:gd name="connsiteY2" fmla="*/ 357072 h 714144"/>
                  <a:gd name="connsiteX3" fmla="*/ 1428290 w 1785362"/>
                  <a:gd name="connsiteY3" fmla="*/ 714144 h 714144"/>
                  <a:gd name="connsiteX4" fmla="*/ 0 w 1785362"/>
                  <a:gd name="connsiteY4" fmla="*/ 714144 h 714144"/>
                  <a:gd name="connsiteX5" fmla="*/ 357072 w 1785362"/>
                  <a:gd name="connsiteY5" fmla="*/ 357072 h 714144"/>
                  <a:gd name="connsiteX6" fmla="*/ 0 w 1785362"/>
                  <a:gd name="connsiteY6" fmla="*/ 0 h 71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362" h="714144">
                    <a:moveTo>
                      <a:pt x="0" y="0"/>
                    </a:moveTo>
                    <a:lnTo>
                      <a:pt x="1428290" y="0"/>
                    </a:lnTo>
                    <a:lnTo>
                      <a:pt x="1785362" y="357072"/>
                    </a:lnTo>
                    <a:lnTo>
                      <a:pt x="1428290" y="714144"/>
                    </a:lnTo>
                    <a:lnTo>
                      <a:pt x="0" y="714144"/>
                    </a:lnTo>
                    <a:lnTo>
                      <a:pt x="357072" y="357072"/>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413079" tIns="37338" rIns="375741" bIns="37338" numCol="1" spcCol="1270" anchor="ctr" anchorCtr="0">
                <a:noAutofit/>
              </a:bodyPr>
              <a:lstStyle/>
              <a:p>
                <a:pPr algn="ctr" defTabSz="622300">
                  <a:lnSpc>
                    <a:spcPct val="90000"/>
                  </a:lnSpc>
                  <a:spcAft>
                    <a:spcPct val="35000"/>
                  </a:spcAft>
                </a:pPr>
                <a:r>
                  <a:rPr lang="en-GB" sz="1200" dirty="0" smtClean="0">
                    <a:solidFill>
                      <a:prstClr val="white"/>
                    </a:solidFill>
                  </a:rPr>
                  <a:t>Closure</a:t>
                </a:r>
                <a:endParaRPr lang="en-GB" sz="1200" dirty="0">
                  <a:solidFill>
                    <a:prstClr val="white"/>
                  </a:solidFill>
                </a:endParaRPr>
              </a:p>
            </p:txBody>
          </p:sp>
        </p:grpSp>
        <p:grpSp>
          <p:nvGrpSpPr>
            <p:cNvPr id="31" name="Group 30"/>
            <p:cNvGrpSpPr/>
            <p:nvPr/>
          </p:nvGrpSpPr>
          <p:grpSpPr>
            <a:xfrm rot="1920260">
              <a:off x="2558366" y="2999901"/>
              <a:ext cx="6797839" cy="1477930"/>
              <a:chOff x="1524000" y="1397000"/>
              <a:chExt cx="6096000" cy="4063999"/>
            </a:xfrm>
          </p:grpSpPr>
          <p:sp>
            <p:nvSpPr>
              <p:cNvPr id="32" name="Notched Right Arrow 31"/>
              <p:cNvSpPr/>
              <p:nvPr/>
            </p:nvSpPr>
            <p:spPr>
              <a:xfrm>
                <a:off x="1524000" y="2616199"/>
                <a:ext cx="6096000" cy="1625600"/>
              </a:xfrm>
              <a:prstGeom prst="notched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1525506" y="1397000"/>
                <a:ext cx="877341" cy="1625600"/>
              </a:xfrm>
              <a:custGeom>
                <a:avLst/>
                <a:gdLst>
                  <a:gd name="connsiteX0" fmla="*/ 0 w 877341"/>
                  <a:gd name="connsiteY0" fmla="*/ 0 h 1625600"/>
                  <a:gd name="connsiteX1" fmla="*/ 877341 w 877341"/>
                  <a:gd name="connsiteY1" fmla="*/ 0 h 1625600"/>
                  <a:gd name="connsiteX2" fmla="*/ 877341 w 877341"/>
                  <a:gd name="connsiteY2" fmla="*/ 1625600 h 1625600"/>
                  <a:gd name="connsiteX3" fmla="*/ 0 w 877341"/>
                  <a:gd name="connsiteY3" fmla="*/ 1625600 h 1625600"/>
                  <a:gd name="connsiteX4" fmla="*/ 0 w 87734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341" h="1625600">
                    <a:moveTo>
                      <a:pt x="0" y="0"/>
                    </a:moveTo>
                    <a:lnTo>
                      <a:pt x="877341" y="0"/>
                    </a:lnTo>
                    <a:lnTo>
                      <a:pt x="87734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algn="ctr" defTabSz="711200">
                  <a:lnSpc>
                    <a:spcPct val="90000"/>
                  </a:lnSpc>
                  <a:spcAft>
                    <a:spcPct val="35000"/>
                  </a:spcAft>
                </a:pPr>
                <a:r>
                  <a:rPr lang="en-ZA" dirty="0" smtClean="0">
                    <a:solidFill>
                      <a:prstClr val="black">
                        <a:hueOff val="0"/>
                        <a:satOff val="0"/>
                        <a:lumOff val="0"/>
                        <a:alphaOff val="0"/>
                      </a:prstClr>
                    </a:solidFill>
                  </a:rPr>
                  <a:t>01</a:t>
                </a:r>
                <a:endParaRPr lang="en-GB" sz="1200" dirty="0">
                  <a:solidFill>
                    <a:prstClr val="black">
                      <a:hueOff val="0"/>
                      <a:satOff val="0"/>
                      <a:lumOff val="0"/>
                      <a:alphaOff val="0"/>
                    </a:prstClr>
                  </a:solidFill>
                </a:endParaRPr>
              </a:p>
            </p:txBody>
          </p:sp>
          <p:sp>
            <p:nvSpPr>
              <p:cNvPr id="34" name="Oval 33"/>
              <p:cNvSpPr/>
              <p:nvPr/>
            </p:nvSpPr>
            <p:spPr>
              <a:xfrm>
                <a:off x="1760977" y="3225800"/>
                <a:ext cx="406400" cy="40640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Freeform 34"/>
              <p:cNvSpPr/>
              <p:nvPr/>
            </p:nvSpPr>
            <p:spPr>
              <a:xfrm>
                <a:off x="2446715" y="3835399"/>
                <a:ext cx="877341" cy="1625600"/>
              </a:xfrm>
              <a:custGeom>
                <a:avLst/>
                <a:gdLst>
                  <a:gd name="connsiteX0" fmla="*/ 0 w 877341"/>
                  <a:gd name="connsiteY0" fmla="*/ 0 h 1625600"/>
                  <a:gd name="connsiteX1" fmla="*/ 877341 w 877341"/>
                  <a:gd name="connsiteY1" fmla="*/ 0 h 1625600"/>
                  <a:gd name="connsiteX2" fmla="*/ 877341 w 877341"/>
                  <a:gd name="connsiteY2" fmla="*/ 1625600 h 1625600"/>
                  <a:gd name="connsiteX3" fmla="*/ 0 w 877341"/>
                  <a:gd name="connsiteY3" fmla="*/ 1625600 h 1625600"/>
                  <a:gd name="connsiteX4" fmla="*/ 0 w 87734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341" h="1625600">
                    <a:moveTo>
                      <a:pt x="0" y="0"/>
                    </a:moveTo>
                    <a:lnTo>
                      <a:pt x="877341" y="0"/>
                    </a:lnTo>
                    <a:lnTo>
                      <a:pt x="87734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algn="ctr" defTabSz="711200">
                  <a:lnSpc>
                    <a:spcPct val="90000"/>
                  </a:lnSpc>
                  <a:spcAft>
                    <a:spcPct val="35000"/>
                  </a:spcAft>
                </a:pPr>
                <a:r>
                  <a:rPr lang="en-ZA" dirty="0">
                    <a:solidFill>
                      <a:prstClr val="black">
                        <a:hueOff val="0"/>
                        <a:satOff val="0"/>
                        <a:lumOff val="0"/>
                        <a:alphaOff val="0"/>
                      </a:prstClr>
                    </a:solidFill>
                  </a:rPr>
                  <a:t>02</a:t>
                </a:r>
                <a:endParaRPr lang="en-GB" dirty="0">
                  <a:solidFill>
                    <a:prstClr val="black">
                      <a:hueOff val="0"/>
                      <a:satOff val="0"/>
                      <a:lumOff val="0"/>
                      <a:alphaOff val="0"/>
                    </a:prstClr>
                  </a:solidFill>
                </a:endParaRPr>
              </a:p>
            </p:txBody>
          </p:sp>
          <p:sp>
            <p:nvSpPr>
              <p:cNvPr id="36" name="Oval 35"/>
              <p:cNvSpPr/>
              <p:nvPr/>
            </p:nvSpPr>
            <p:spPr>
              <a:xfrm>
                <a:off x="2682186" y="3225800"/>
                <a:ext cx="406400" cy="40640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Freeform 36"/>
              <p:cNvSpPr/>
              <p:nvPr/>
            </p:nvSpPr>
            <p:spPr>
              <a:xfrm>
                <a:off x="3367924" y="1397000"/>
                <a:ext cx="877341" cy="1625600"/>
              </a:xfrm>
              <a:custGeom>
                <a:avLst/>
                <a:gdLst>
                  <a:gd name="connsiteX0" fmla="*/ 0 w 877341"/>
                  <a:gd name="connsiteY0" fmla="*/ 0 h 1625600"/>
                  <a:gd name="connsiteX1" fmla="*/ 877341 w 877341"/>
                  <a:gd name="connsiteY1" fmla="*/ 0 h 1625600"/>
                  <a:gd name="connsiteX2" fmla="*/ 877341 w 877341"/>
                  <a:gd name="connsiteY2" fmla="*/ 1625600 h 1625600"/>
                  <a:gd name="connsiteX3" fmla="*/ 0 w 877341"/>
                  <a:gd name="connsiteY3" fmla="*/ 1625600 h 1625600"/>
                  <a:gd name="connsiteX4" fmla="*/ 0 w 87734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341" h="1625600">
                    <a:moveTo>
                      <a:pt x="0" y="0"/>
                    </a:moveTo>
                    <a:lnTo>
                      <a:pt x="877341" y="0"/>
                    </a:lnTo>
                    <a:lnTo>
                      <a:pt x="87734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algn="ctr" defTabSz="711200">
                  <a:lnSpc>
                    <a:spcPct val="90000"/>
                  </a:lnSpc>
                  <a:spcAft>
                    <a:spcPct val="35000"/>
                  </a:spcAft>
                </a:pPr>
                <a:r>
                  <a:rPr lang="en-ZA" dirty="0">
                    <a:solidFill>
                      <a:prstClr val="black">
                        <a:hueOff val="0"/>
                        <a:satOff val="0"/>
                        <a:lumOff val="0"/>
                        <a:alphaOff val="0"/>
                      </a:prstClr>
                    </a:solidFill>
                  </a:rPr>
                  <a:t>03</a:t>
                </a:r>
                <a:endParaRPr lang="en-GB" dirty="0">
                  <a:solidFill>
                    <a:prstClr val="black">
                      <a:hueOff val="0"/>
                      <a:satOff val="0"/>
                      <a:lumOff val="0"/>
                      <a:alphaOff val="0"/>
                    </a:prstClr>
                  </a:solidFill>
                </a:endParaRPr>
              </a:p>
            </p:txBody>
          </p:sp>
          <p:sp>
            <p:nvSpPr>
              <p:cNvPr id="38" name="Oval 37"/>
              <p:cNvSpPr/>
              <p:nvPr/>
            </p:nvSpPr>
            <p:spPr>
              <a:xfrm>
                <a:off x="3603395" y="3225800"/>
                <a:ext cx="406400" cy="40640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9" name="Freeform 38"/>
              <p:cNvSpPr/>
              <p:nvPr/>
            </p:nvSpPr>
            <p:spPr>
              <a:xfrm>
                <a:off x="4289133" y="3835399"/>
                <a:ext cx="877341" cy="1625600"/>
              </a:xfrm>
              <a:custGeom>
                <a:avLst/>
                <a:gdLst>
                  <a:gd name="connsiteX0" fmla="*/ 0 w 877341"/>
                  <a:gd name="connsiteY0" fmla="*/ 0 h 1625600"/>
                  <a:gd name="connsiteX1" fmla="*/ 877341 w 877341"/>
                  <a:gd name="connsiteY1" fmla="*/ 0 h 1625600"/>
                  <a:gd name="connsiteX2" fmla="*/ 877341 w 877341"/>
                  <a:gd name="connsiteY2" fmla="*/ 1625600 h 1625600"/>
                  <a:gd name="connsiteX3" fmla="*/ 0 w 877341"/>
                  <a:gd name="connsiteY3" fmla="*/ 1625600 h 1625600"/>
                  <a:gd name="connsiteX4" fmla="*/ 0 w 87734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341" h="1625600">
                    <a:moveTo>
                      <a:pt x="0" y="0"/>
                    </a:moveTo>
                    <a:lnTo>
                      <a:pt x="877341" y="0"/>
                    </a:lnTo>
                    <a:lnTo>
                      <a:pt x="87734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algn="ctr" defTabSz="711200">
                  <a:lnSpc>
                    <a:spcPct val="90000"/>
                  </a:lnSpc>
                  <a:spcAft>
                    <a:spcPct val="35000"/>
                  </a:spcAft>
                </a:pPr>
                <a:r>
                  <a:rPr lang="en-ZA" dirty="0">
                    <a:solidFill>
                      <a:prstClr val="black">
                        <a:hueOff val="0"/>
                        <a:satOff val="0"/>
                        <a:lumOff val="0"/>
                        <a:alphaOff val="0"/>
                      </a:prstClr>
                    </a:solidFill>
                  </a:rPr>
                  <a:t>04</a:t>
                </a:r>
                <a:endParaRPr lang="en-GB" dirty="0">
                  <a:solidFill>
                    <a:prstClr val="black">
                      <a:hueOff val="0"/>
                      <a:satOff val="0"/>
                      <a:lumOff val="0"/>
                      <a:alphaOff val="0"/>
                    </a:prstClr>
                  </a:solidFill>
                </a:endParaRPr>
              </a:p>
            </p:txBody>
          </p:sp>
          <p:sp>
            <p:nvSpPr>
              <p:cNvPr id="40" name="Oval 39"/>
              <p:cNvSpPr/>
              <p:nvPr/>
            </p:nvSpPr>
            <p:spPr>
              <a:xfrm>
                <a:off x="4524604" y="3225800"/>
                <a:ext cx="406400" cy="406400"/>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1" name="Freeform 40"/>
              <p:cNvSpPr/>
              <p:nvPr/>
            </p:nvSpPr>
            <p:spPr>
              <a:xfrm>
                <a:off x="5210342" y="1397000"/>
                <a:ext cx="877341" cy="1625600"/>
              </a:xfrm>
              <a:custGeom>
                <a:avLst/>
                <a:gdLst>
                  <a:gd name="connsiteX0" fmla="*/ 0 w 877341"/>
                  <a:gd name="connsiteY0" fmla="*/ 0 h 1625600"/>
                  <a:gd name="connsiteX1" fmla="*/ 877341 w 877341"/>
                  <a:gd name="connsiteY1" fmla="*/ 0 h 1625600"/>
                  <a:gd name="connsiteX2" fmla="*/ 877341 w 877341"/>
                  <a:gd name="connsiteY2" fmla="*/ 1625600 h 1625600"/>
                  <a:gd name="connsiteX3" fmla="*/ 0 w 877341"/>
                  <a:gd name="connsiteY3" fmla="*/ 1625600 h 1625600"/>
                  <a:gd name="connsiteX4" fmla="*/ 0 w 87734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341" h="1625600">
                    <a:moveTo>
                      <a:pt x="0" y="0"/>
                    </a:moveTo>
                    <a:lnTo>
                      <a:pt x="877341" y="0"/>
                    </a:lnTo>
                    <a:lnTo>
                      <a:pt x="87734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algn="ctr" defTabSz="711200">
                  <a:lnSpc>
                    <a:spcPct val="90000"/>
                  </a:lnSpc>
                  <a:spcAft>
                    <a:spcPct val="35000"/>
                  </a:spcAft>
                </a:pPr>
                <a:r>
                  <a:rPr lang="en-ZA" dirty="0">
                    <a:solidFill>
                      <a:prstClr val="black">
                        <a:hueOff val="0"/>
                        <a:satOff val="0"/>
                        <a:lumOff val="0"/>
                        <a:alphaOff val="0"/>
                      </a:prstClr>
                    </a:solidFill>
                  </a:rPr>
                  <a:t>05</a:t>
                </a:r>
                <a:endParaRPr lang="en-GB" dirty="0">
                  <a:solidFill>
                    <a:prstClr val="black">
                      <a:hueOff val="0"/>
                      <a:satOff val="0"/>
                      <a:lumOff val="0"/>
                      <a:alphaOff val="0"/>
                    </a:prstClr>
                  </a:solidFill>
                </a:endParaRPr>
              </a:p>
            </p:txBody>
          </p:sp>
          <p:sp>
            <p:nvSpPr>
              <p:cNvPr id="42" name="Oval 41"/>
              <p:cNvSpPr/>
              <p:nvPr/>
            </p:nvSpPr>
            <p:spPr>
              <a:xfrm>
                <a:off x="5445813" y="3225800"/>
                <a:ext cx="406400" cy="406400"/>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3" name="Freeform 42"/>
              <p:cNvSpPr/>
              <p:nvPr/>
            </p:nvSpPr>
            <p:spPr>
              <a:xfrm>
                <a:off x="6131551" y="3835399"/>
                <a:ext cx="877341" cy="1625600"/>
              </a:xfrm>
              <a:custGeom>
                <a:avLst/>
                <a:gdLst>
                  <a:gd name="connsiteX0" fmla="*/ 0 w 877341"/>
                  <a:gd name="connsiteY0" fmla="*/ 0 h 1625600"/>
                  <a:gd name="connsiteX1" fmla="*/ 877341 w 877341"/>
                  <a:gd name="connsiteY1" fmla="*/ 0 h 1625600"/>
                  <a:gd name="connsiteX2" fmla="*/ 877341 w 877341"/>
                  <a:gd name="connsiteY2" fmla="*/ 1625600 h 1625600"/>
                  <a:gd name="connsiteX3" fmla="*/ 0 w 877341"/>
                  <a:gd name="connsiteY3" fmla="*/ 1625600 h 1625600"/>
                  <a:gd name="connsiteX4" fmla="*/ 0 w 877341"/>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341" h="1625600">
                    <a:moveTo>
                      <a:pt x="0" y="0"/>
                    </a:moveTo>
                    <a:lnTo>
                      <a:pt x="877341" y="0"/>
                    </a:lnTo>
                    <a:lnTo>
                      <a:pt x="877341"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p>
                <a:pPr algn="ctr" defTabSz="711200">
                  <a:lnSpc>
                    <a:spcPct val="90000"/>
                  </a:lnSpc>
                  <a:spcAft>
                    <a:spcPct val="35000"/>
                  </a:spcAft>
                </a:pPr>
                <a:r>
                  <a:rPr lang="en-ZA" dirty="0">
                    <a:solidFill>
                      <a:prstClr val="black">
                        <a:hueOff val="0"/>
                        <a:satOff val="0"/>
                        <a:lumOff val="0"/>
                        <a:alphaOff val="0"/>
                      </a:prstClr>
                    </a:solidFill>
                  </a:rPr>
                  <a:t>06</a:t>
                </a:r>
                <a:endParaRPr lang="en-GB" dirty="0">
                  <a:solidFill>
                    <a:prstClr val="black">
                      <a:hueOff val="0"/>
                      <a:satOff val="0"/>
                      <a:lumOff val="0"/>
                      <a:alphaOff val="0"/>
                    </a:prstClr>
                  </a:solidFill>
                </a:endParaRPr>
              </a:p>
            </p:txBody>
          </p:sp>
          <p:sp>
            <p:nvSpPr>
              <p:cNvPr id="44" name="Oval 43"/>
              <p:cNvSpPr/>
              <p:nvPr/>
            </p:nvSpPr>
            <p:spPr>
              <a:xfrm>
                <a:off x="6367022" y="3225800"/>
                <a:ext cx="406400" cy="40640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grpSp>
    </p:spTree>
    <p:extLst>
      <p:ext uri="{BB962C8B-B14F-4D97-AF65-F5344CB8AC3E}">
        <p14:creationId xmlns:p14="http://schemas.microsoft.com/office/powerpoint/2010/main" xmlns="" val="746683043"/>
      </p:ext>
    </p:extLst>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9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18278</TotalTime>
  <Words>3664</Words>
  <Application>Microsoft Office PowerPoint</Application>
  <PresentationFormat>On-screen Show (4:3)</PresentationFormat>
  <Paragraphs>705</Paragraphs>
  <Slides>42</Slides>
  <Notes>23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Default Design</vt:lpstr>
      <vt:lpstr>16-9 Template</vt:lpstr>
      <vt:lpstr>  Cybersecurity Operations &amp; the Cybersecurity Hub  Briefing to Parliament 13 February 2018  </vt:lpstr>
      <vt:lpstr>Slide 2</vt:lpstr>
      <vt:lpstr>Slide 3</vt:lpstr>
      <vt:lpstr>Slide 4</vt:lpstr>
      <vt:lpstr>Slide 5</vt:lpstr>
      <vt:lpstr>Slide 6</vt:lpstr>
      <vt:lpstr>Slide 7</vt:lpstr>
      <vt:lpstr>Slide 8</vt:lpstr>
      <vt:lpstr>The Cybersecurity Hub’s Incident Handling process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PUMZA</cp:lastModifiedBy>
  <cp:revision>1228</cp:revision>
  <cp:lastPrinted>2017-08-21T10:05:14Z</cp:lastPrinted>
  <dcterms:created xsi:type="dcterms:W3CDTF">2006-03-29T18:40:00Z</dcterms:created>
  <dcterms:modified xsi:type="dcterms:W3CDTF">2018-02-19T08:17:09Z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