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4" r:id="rId2"/>
    <p:sldMasterId id="2147483797" r:id="rId3"/>
    <p:sldMasterId id="2147483810" r:id="rId4"/>
    <p:sldMasterId id="2147483822" r:id="rId5"/>
    <p:sldMasterId id="2147483834" r:id="rId6"/>
    <p:sldMasterId id="2147483849" r:id="rId7"/>
    <p:sldMasterId id="2147483864" r:id="rId8"/>
    <p:sldMasterId id="2147483894" r:id="rId9"/>
    <p:sldMasterId id="2147483909" r:id="rId10"/>
    <p:sldMasterId id="2147483939" r:id="rId11"/>
    <p:sldMasterId id="2147483954" r:id="rId12"/>
    <p:sldMasterId id="2147483984" r:id="rId13"/>
    <p:sldMasterId id="2147484014" r:id="rId14"/>
    <p:sldMasterId id="2147484029" r:id="rId15"/>
    <p:sldMasterId id="2147484059" r:id="rId16"/>
    <p:sldMasterId id="2147484074" r:id="rId17"/>
    <p:sldMasterId id="2147484086" r:id="rId18"/>
    <p:sldMasterId id="2147484116" r:id="rId19"/>
    <p:sldMasterId id="2147484167" r:id="rId20"/>
  </p:sldMasterIdLst>
  <p:notesMasterIdLst>
    <p:notesMasterId r:id="rId84"/>
  </p:notesMasterIdLst>
  <p:handoutMasterIdLst>
    <p:handoutMasterId r:id="rId85"/>
  </p:handoutMasterIdLst>
  <p:sldIdLst>
    <p:sldId id="256" r:id="rId21"/>
    <p:sldId id="625" r:id="rId22"/>
    <p:sldId id="809" r:id="rId23"/>
    <p:sldId id="981" r:id="rId24"/>
    <p:sldId id="982" r:id="rId25"/>
    <p:sldId id="834" r:id="rId26"/>
    <p:sldId id="983" r:id="rId27"/>
    <p:sldId id="835" r:id="rId28"/>
    <p:sldId id="841" r:id="rId29"/>
    <p:sldId id="913" r:id="rId30"/>
    <p:sldId id="914" r:id="rId31"/>
    <p:sldId id="915" r:id="rId32"/>
    <p:sldId id="916" r:id="rId33"/>
    <p:sldId id="917" r:id="rId34"/>
    <p:sldId id="918" r:id="rId35"/>
    <p:sldId id="919" r:id="rId36"/>
    <p:sldId id="920" r:id="rId37"/>
    <p:sldId id="921" r:id="rId38"/>
    <p:sldId id="838" r:id="rId39"/>
    <p:sldId id="871" r:id="rId40"/>
    <p:sldId id="866" r:id="rId41"/>
    <p:sldId id="842" r:id="rId42"/>
    <p:sldId id="984" r:id="rId43"/>
    <p:sldId id="985" r:id="rId44"/>
    <p:sldId id="986" r:id="rId45"/>
    <p:sldId id="924" r:id="rId46"/>
    <p:sldId id="926" r:id="rId47"/>
    <p:sldId id="843" r:id="rId48"/>
    <p:sldId id="927" r:id="rId49"/>
    <p:sldId id="929" r:id="rId50"/>
    <p:sldId id="979" r:id="rId51"/>
    <p:sldId id="947" r:id="rId52"/>
    <p:sldId id="948" r:id="rId53"/>
    <p:sldId id="991" r:id="rId54"/>
    <p:sldId id="989" r:id="rId55"/>
    <p:sldId id="988" r:id="rId56"/>
    <p:sldId id="954" r:id="rId57"/>
    <p:sldId id="846" r:id="rId58"/>
    <p:sldId id="958" r:id="rId59"/>
    <p:sldId id="962" r:id="rId60"/>
    <p:sldId id="964" r:id="rId61"/>
    <p:sldId id="967" r:id="rId62"/>
    <p:sldId id="990" r:id="rId63"/>
    <p:sldId id="969" r:id="rId64"/>
    <p:sldId id="970" r:id="rId65"/>
    <p:sldId id="973" r:id="rId66"/>
    <p:sldId id="974" r:id="rId67"/>
    <p:sldId id="845" r:id="rId68"/>
    <p:sldId id="939" r:id="rId69"/>
    <p:sldId id="941" r:id="rId70"/>
    <p:sldId id="896" r:id="rId71"/>
    <p:sldId id="922" r:id="rId72"/>
    <p:sldId id="897" r:id="rId73"/>
    <p:sldId id="900" r:id="rId74"/>
    <p:sldId id="901" r:id="rId75"/>
    <p:sldId id="903" r:id="rId76"/>
    <p:sldId id="906" r:id="rId77"/>
    <p:sldId id="910" r:id="rId78"/>
    <p:sldId id="911" r:id="rId79"/>
    <p:sldId id="912" r:id="rId80"/>
    <p:sldId id="865" r:id="rId81"/>
    <p:sldId id="992" r:id="rId82"/>
    <p:sldId id="258" r:id="rId8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E280F6EA-C126-4B80-82C1-AE7E5E0D0E3F}">
          <p14:sldIdLst>
            <p14:sldId id="256"/>
            <p14:sldId id="625"/>
            <p14:sldId id="809"/>
            <p14:sldId id="981"/>
            <p14:sldId id="982"/>
            <p14:sldId id="834"/>
            <p14:sldId id="983"/>
            <p14:sldId id="835"/>
          </p14:sldIdLst>
        </p14:section>
        <p14:section name="Untitled Section" id="{C4D2B64F-DBCF-41AA-A06B-2A9566B14121}">
          <p14:sldIdLst>
            <p14:sldId id="841"/>
            <p14:sldId id="913"/>
            <p14:sldId id="914"/>
            <p14:sldId id="915"/>
            <p14:sldId id="916"/>
            <p14:sldId id="917"/>
            <p14:sldId id="918"/>
            <p14:sldId id="919"/>
            <p14:sldId id="920"/>
            <p14:sldId id="921"/>
            <p14:sldId id="838"/>
            <p14:sldId id="871"/>
            <p14:sldId id="866"/>
            <p14:sldId id="842"/>
            <p14:sldId id="984"/>
            <p14:sldId id="985"/>
            <p14:sldId id="986"/>
            <p14:sldId id="924"/>
            <p14:sldId id="926"/>
            <p14:sldId id="843"/>
            <p14:sldId id="927"/>
            <p14:sldId id="929"/>
            <p14:sldId id="979"/>
            <p14:sldId id="947"/>
            <p14:sldId id="948"/>
            <p14:sldId id="991"/>
            <p14:sldId id="989"/>
            <p14:sldId id="988"/>
            <p14:sldId id="954"/>
            <p14:sldId id="846"/>
            <p14:sldId id="958"/>
            <p14:sldId id="962"/>
            <p14:sldId id="964"/>
            <p14:sldId id="967"/>
            <p14:sldId id="990"/>
            <p14:sldId id="969"/>
            <p14:sldId id="970"/>
            <p14:sldId id="973"/>
            <p14:sldId id="974"/>
            <p14:sldId id="845"/>
            <p14:sldId id="939"/>
            <p14:sldId id="941"/>
            <p14:sldId id="896"/>
            <p14:sldId id="922"/>
            <p14:sldId id="897"/>
            <p14:sldId id="900"/>
            <p14:sldId id="901"/>
            <p14:sldId id="903"/>
            <p14:sldId id="906"/>
            <p14:sldId id="910"/>
            <p14:sldId id="911"/>
            <p14:sldId id="912"/>
            <p14:sldId id="865"/>
            <p14:sldId id="992"/>
            <p14:sldId id="25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3555" autoAdjust="0"/>
  </p:normalViewPr>
  <p:slideViewPr>
    <p:cSldViewPr>
      <p:cViewPr varScale="1">
        <p:scale>
          <a:sx n="97" d="100"/>
          <a:sy n="97" d="100"/>
        </p:scale>
        <p:origin x="-2034" y="-84"/>
      </p:cViewPr>
      <p:guideLst>
        <p:guide orient="horz" pos="2160"/>
        <p:guide pos="2880"/>
      </p:guideLst>
    </p:cSldViewPr>
  </p:slideViewPr>
  <p:outlineViewPr>
    <p:cViewPr>
      <p:scale>
        <a:sx n="33" d="100"/>
        <a:sy n="33" d="100"/>
      </p:scale>
      <p:origin x="0" y="-3997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967"/>
          </a:xfrm>
          <a:prstGeom prst="rect">
            <a:avLst/>
          </a:prstGeom>
        </p:spPr>
        <p:txBody>
          <a:bodyPr vert="horz" lIns="90754" tIns="45377" rIns="90754" bIns="45377" rtlCol="0"/>
          <a:lstStyle>
            <a:lvl1pPr algn="l">
              <a:defRPr sz="1200"/>
            </a:lvl1pPr>
          </a:lstStyle>
          <a:p>
            <a:endParaRPr lang="en-ZA" dirty="0"/>
          </a:p>
        </p:txBody>
      </p:sp>
      <p:sp>
        <p:nvSpPr>
          <p:cNvPr id="3" name="Date Placeholder 2"/>
          <p:cNvSpPr>
            <a:spLocks noGrp="1"/>
          </p:cNvSpPr>
          <p:nvPr>
            <p:ph type="dt" sz="quarter" idx="1"/>
          </p:nvPr>
        </p:nvSpPr>
        <p:spPr>
          <a:xfrm>
            <a:off x="3849688" y="2"/>
            <a:ext cx="2946400" cy="496967"/>
          </a:xfrm>
          <a:prstGeom prst="rect">
            <a:avLst/>
          </a:prstGeom>
        </p:spPr>
        <p:txBody>
          <a:bodyPr vert="horz" lIns="90754" tIns="45377" rIns="90754" bIns="45377" rtlCol="0"/>
          <a:lstStyle>
            <a:lvl1pPr algn="r">
              <a:defRPr sz="1200"/>
            </a:lvl1pPr>
          </a:lstStyle>
          <a:p>
            <a:fld id="{BF1E9146-4610-48D5-8900-8D6F85AC1596}" type="datetimeFigureOut">
              <a:rPr lang="en-ZA" smtClean="0"/>
              <a:pPr/>
              <a:t>2018/02/14</a:t>
            </a:fld>
            <a:endParaRPr lang="en-ZA" dirty="0"/>
          </a:p>
        </p:txBody>
      </p:sp>
      <p:sp>
        <p:nvSpPr>
          <p:cNvPr id="4" name="Footer Placeholder 3"/>
          <p:cNvSpPr>
            <a:spLocks noGrp="1"/>
          </p:cNvSpPr>
          <p:nvPr>
            <p:ph type="ftr" sz="quarter" idx="2"/>
          </p:nvPr>
        </p:nvSpPr>
        <p:spPr>
          <a:xfrm>
            <a:off x="0" y="9429672"/>
            <a:ext cx="2946400" cy="496967"/>
          </a:xfrm>
          <a:prstGeom prst="rect">
            <a:avLst/>
          </a:prstGeom>
        </p:spPr>
        <p:txBody>
          <a:bodyPr vert="horz" lIns="90754" tIns="45377" rIns="90754" bIns="4537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672"/>
            <a:ext cx="2946400" cy="496967"/>
          </a:xfrm>
          <a:prstGeom prst="rect">
            <a:avLst/>
          </a:prstGeom>
        </p:spPr>
        <p:txBody>
          <a:bodyPr vert="horz" lIns="90754" tIns="45377" rIns="90754" bIns="45377" rtlCol="0" anchor="b"/>
          <a:lstStyle>
            <a:lvl1pPr algn="r">
              <a:defRPr sz="1200"/>
            </a:lvl1pPr>
          </a:lstStyle>
          <a:p>
            <a:fld id="{840BD3E3-ED41-4FF3-8209-17F4391FABDB}" type="slidenum">
              <a:rPr lang="en-ZA" smtClean="0"/>
              <a:pPr/>
              <a:t>‹#›</a:t>
            </a:fld>
            <a:endParaRPr lang="en-ZA" dirty="0"/>
          </a:p>
        </p:txBody>
      </p:sp>
    </p:spTree>
    <p:extLst>
      <p:ext uri="{BB962C8B-B14F-4D97-AF65-F5344CB8AC3E}">
        <p14:creationId xmlns:p14="http://schemas.microsoft.com/office/powerpoint/2010/main" xmlns="" val="14096582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1"/>
          </a:xfrm>
          <a:prstGeom prst="rect">
            <a:avLst/>
          </a:prstGeom>
        </p:spPr>
        <p:txBody>
          <a:bodyPr vert="horz" lIns="90754" tIns="45377" rIns="90754" bIns="45377" rtlCol="0"/>
          <a:lstStyle>
            <a:lvl1pPr algn="l">
              <a:defRPr sz="1200"/>
            </a:lvl1pPr>
          </a:lstStyle>
          <a:p>
            <a:endParaRPr lang="en-ZA" dirty="0"/>
          </a:p>
        </p:txBody>
      </p:sp>
      <p:sp>
        <p:nvSpPr>
          <p:cNvPr id="3" name="Date Placeholder 2"/>
          <p:cNvSpPr>
            <a:spLocks noGrp="1"/>
          </p:cNvSpPr>
          <p:nvPr>
            <p:ph type="dt" idx="1"/>
          </p:nvPr>
        </p:nvSpPr>
        <p:spPr>
          <a:xfrm>
            <a:off x="3850444" y="1"/>
            <a:ext cx="2945659" cy="496411"/>
          </a:xfrm>
          <a:prstGeom prst="rect">
            <a:avLst/>
          </a:prstGeom>
        </p:spPr>
        <p:txBody>
          <a:bodyPr vert="horz" lIns="90754" tIns="45377" rIns="90754" bIns="45377" rtlCol="0"/>
          <a:lstStyle>
            <a:lvl1pPr algn="r">
              <a:defRPr sz="1200"/>
            </a:lvl1pPr>
          </a:lstStyle>
          <a:p>
            <a:fld id="{9DB13583-8DB9-4DFF-94AE-8C1011E46685}" type="datetimeFigureOut">
              <a:rPr lang="en-ZA" smtClean="0"/>
              <a:pPr/>
              <a:t>2018/02/14</a:t>
            </a:fld>
            <a:endParaRPr lang="en-ZA"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0754" tIns="45377" rIns="90754" bIns="45377" rtlCol="0" anchor="ctr"/>
          <a:lstStyle/>
          <a:p>
            <a:endParaRPr lang="en-ZA" dirty="0"/>
          </a:p>
        </p:txBody>
      </p:sp>
      <p:sp>
        <p:nvSpPr>
          <p:cNvPr id="5" name="Notes Placeholder 4"/>
          <p:cNvSpPr>
            <a:spLocks noGrp="1"/>
          </p:cNvSpPr>
          <p:nvPr>
            <p:ph type="body" sz="quarter" idx="3"/>
          </p:nvPr>
        </p:nvSpPr>
        <p:spPr>
          <a:xfrm>
            <a:off x="679768" y="4715908"/>
            <a:ext cx="5438140" cy="4467700"/>
          </a:xfrm>
          <a:prstGeom prst="rect">
            <a:avLst/>
          </a:prstGeom>
        </p:spPr>
        <p:txBody>
          <a:bodyPr vert="horz" lIns="90754" tIns="45377" rIns="90754" bIns="453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2" y="9430091"/>
            <a:ext cx="2945659" cy="496411"/>
          </a:xfrm>
          <a:prstGeom prst="rect">
            <a:avLst/>
          </a:prstGeom>
        </p:spPr>
        <p:txBody>
          <a:bodyPr vert="horz" lIns="90754" tIns="45377" rIns="90754" bIns="45377"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0754" tIns="45377" rIns="90754" bIns="45377" rtlCol="0" anchor="b"/>
          <a:lstStyle>
            <a:lvl1pPr algn="r">
              <a:defRPr sz="1200"/>
            </a:lvl1pPr>
          </a:lstStyle>
          <a:p>
            <a:fld id="{C4F0EE1F-80DD-4C3A-9C3C-3BCFBE38AD42}" type="slidenum">
              <a:rPr lang="en-ZA" smtClean="0"/>
              <a:pPr/>
              <a:t>‹#›</a:t>
            </a:fld>
            <a:endParaRPr lang="en-ZA" dirty="0"/>
          </a:p>
        </p:txBody>
      </p:sp>
    </p:spTree>
    <p:extLst>
      <p:ext uri="{BB962C8B-B14F-4D97-AF65-F5344CB8AC3E}">
        <p14:creationId xmlns:p14="http://schemas.microsoft.com/office/powerpoint/2010/main" xmlns="" val="31797802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4F0EE1F-80DD-4C3A-9C3C-3BCFBE38AD42}" type="slidenum">
              <a:rPr lang="en-ZA" smtClean="0">
                <a:solidFill>
                  <a:prstClr val="black"/>
                </a:solidFill>
              </a:rPr>
              <a:pPr/>
              <a:t>26</a:t>
            </a:fld>
            <a:endParaRPr lang="en-ZA" dirty="0">
              <a:solidFill>
                <a:prstClr val="black"/>
              </a:solidFill>
            </a:endParaRPr>
          </a:p>
        </p:txBody>
      </p:sp>
    </p:spTree>
    <p:extLst>
      <p:ext uri="{BB962C8B-B14F-4D97-AF65-F5344CB8AC3E}">
        <p14:creationId xmlns:p14="http://schemas.microsoft.com/office/powerpoint/2010/main" xmlns="" val="210974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4F0EE1F-80DD-4C3A-9C3C-3BCFBE38AD42}" type="slidenum">
              <a:rPr lang="en-ZA" smtClean="0"/>
              <a:pPr/>
              <a:t>35</a:t>
            </a:fld>
            <a:endParaRPr lang="en-ZA" dirty="0"/>
          </a:p>
        </p:txBody>
      </p:sp>
    </p:spTree>
    <p:extLst>
      <p:ext uri="{BB962C8B-B14F-4D97-AF65-F5344CB8AC3E}">
        <p14:creationId xmlns:p14="http://schemas.microsoft.com/office/powerpoint/2010/main" xmlns="" val="332788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59350"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F0EE1F-80DD-4C3A-9C3C-3BCFBE38AD42}" type="slidenum">
              <a:rPr lang="en-ZA" smtClean="0">
                <a:solidFill>
                  <a:prstClr val="black"/>
                </a:solidFill>
              </a:rPr>
              <a:pPr/>
              <a:t>37</a:t>
            </a:fld>
            <a:endParaRPr lang="en-ZA" dirty="0">
              <a:solidFill>
                <a:prstClr val="black"/>
              </a:solidFill>
            </a:endParaRPr>
          </a:p>
        </p:txBody>
      </p:sp>
    </p:spTree>
    <p:extLst>
      <p:ext uri="{BB962C8B-B14F-4D97-AF65-F5344CB8AC3E}">
        <p14:creationId xmlns:p14="http://schemas.microsoft.com/office/powerpoint/2010/main" xmlns="" val="98078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59350"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F0EE1F-80DD-4C3A-9C3C-3BCFBE38AD42}" type="slidenum">
              <a:rPr lang="en-ZA" smtClean="0">
                <a:solidFill>
                  <a:prstClr val="black"/>
                </a:solidFill>
              </a:rPr>
              <a:pPr/>
              <a:t>39</a:t>
            </a:fld>
            <a:endParaRPr lang="en-ZA" dirty="0">
              <a:solidFill>
                <a:prstClr val="black"/>
              </a:solidFill>
            </a:endParaRPr>
          </a:p>
        </p:txBody>
      </p:sp>
    </p:spTree>
    <p:extLst>
      <p:ext uri="{BB962C8B-B14F-4D97-AF65-F5344CB8AC3E}">
        <p14:creationId xmlns:p14="http://schemas.microsoft.com/office/powerpoint/2010/main" xmlns="" val="476598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6.jpe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 Id="rId4" Type="http://schemas.openxmlformats.org/officeDocument/2006/relationships/image" Target="../media/image6.jpe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 Id="rId4" Type="http://schemas.openxmlformats.org/officeDocument/2006/relationships/image" Target="../media/image6.jpe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 Id="rId4" Type="http://schemas.openxmlformats.org/officeDocument/2006/relationships/image" Target="../media/image6.jpe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2.xml"/><Relationship Id="rId4" Type="http://schemas.openxmlformats.org/officeDocument/2006/relationships/image" Target="../media/image6.jpe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3.xml"/><Relationship Id="rId4" Type="http://schemas.openxmlformats.org/officeDocument/2006/relationships/image" Target="../media/image6.jpe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4.xml"/><Relationship Id="rId4" Type="http://schemas.openxmlformats.org/officeDocument/2006/relationships/image" Target="../media/image6.jpe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5.xml"/><Relationship Id="rId4" Type="http://schemas.openxmlformats.org/officeDocument/2006/relationships/image" Target="../media/image6.jpe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6.xml"/><Relationship Id="rId4" Type="http://schemas.openxmlformats.org/officeDocument/2006/relationships/image" Target="../media/image6.jpe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8.xml"/><Relationship Id="rId4" Type="http://schemas.openxmlformats.org/officeDocument/2006/relationships/image" Target="../media/image6.jpe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9.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9.xml"/><Relationship Id="rId4" Type="http://schemas.openxmlformats.org/officeDocument/2006/relationships/image" Target="../media/image8.jpeg"/></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9.xml"/><Relationship Id="rId4" Type="http://schemas.openxmlformats.org/officeDocument/2006/relationships/image" Target="../media/image6.jpe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9.xml"/><Relationship Id="rId4" Type="http://schemas.openxmlformats.org/officeDocument/2006/relationships/image" Target="../media/image10.jpe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9.xml"/><Relationship Id="rId4" Type="http://schemas.openxmlformats.org/officeDocument/2006/relationships/image" Target="../media/image10.jpe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0.xml"/><Relationship Id="rId4" Type="http://schemas.openxmlformats.org/officeDocument/2006/relationships/image" Target="../media/image6.jpe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34592490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22145375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39902478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38496426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14123810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BFB07E05-631A-4DA8-A571-B14EF895F63D}"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lvl1pPr>
              <a:defRPr sz="1600" b="1"/>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061825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61785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6681383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3709412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8D27986-1967-43AB-A557-BECE12A085A9}" type="datetime1">
              <a:rPr lang="en-ZA" smtClean="0">
                <a:solidFill>
                  <a:prstClr val="black">
                    <a:tint val="75000"/>
                  </a:prstClr>
                </a:solidFill>
              </a:rPr>
              <a:pPr/>
              <a:t>2018/02/14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958056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F7516-BA31-40D4-9C6B-873799EE796E}" type="datetime1">
              <a:rPr lang="en-ZA" smtClean="0">
                <a:solidFill>
                  <a:prstClr val="black">
                    <a:tint val="75000"/>
                  </a:prstClr>
                </a:solidFill>
              </a:rPr>
              <a:pPr/>
              <a:t>2018/02/14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752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103637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38D12-FDBC-4474-ABCA-69DDC93DB7BF}"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076517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BCB9F-14BC-4A7E-B8C9-BFC8ED8207E0}"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30054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EF2926-B5B5-4D0C-B2FE-5DB6CB936159}"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721460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D1CE062-FF95-40AB-B055-B226EB1044D9}"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772041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2102576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8489236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25264065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22167903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BFB07E05-631A-4DA8-A571-B14EF895F63D}"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lvl1pPr>
              <a:defRPr sz="1600" b="1"/>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837239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9557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grpSp>
        <p:nvGrpSpPr>
          <p:cNvPr id="2" name="Group 1"/>
          <p:cNvGrpSpPr/>
          <p:nvPr userDrawn="1"/>
        </p:nvGrpSpPr>
        <p:grpSpPr>
          <a:xfrm>
            <a:off x="5" y="2"/>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34543164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5374208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1796347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8D27986-1967-43AB-A557-BECE12A085A9}" type="datetime1">
              <a:rPr lang="en-ZA" smtClean="0">
                <a:solidFill>
                  <a:prstClr val="black">
                    <a:tint val="75000"/>
                  </a:prstClr>
                </a:solidFill>
              </a:rPr>
              <a:pPr/>
              <a:t>2018/02/14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966096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F7516-BA31-40D4-9C6B-873799EE796E}" type="datetime1">
              <a:rPr lang="en-ZA" smtClean="0">
                <a:solidFill>
                  <a:prstClr val="black">
                    <a:tint val="75000"/>
                  </a:prstClr>
                </a:solidFill>
              </a:rPr>
              <a:pPr/>
              <a:t>2018/02/14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988437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38D12-FDBC-4474-ABCA-69DDC93DB7BF}"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83498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BCB9F-14BC-4A7E-B8C9-BFC8ED8207E0}"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38722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EF2926-B5B5-4D0C-B2FE-5DB6CB936159}"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740711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D1CE062-FF95-40AB-B055-B226EB1044D9}"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369371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34123020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147976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4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5" y="626901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33963967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35574369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18229652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5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5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40848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59917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2911754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4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5063816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698723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471895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522904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6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4396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extBox 1"/>
          <p:cNvSpPr txBox="1"/>
          <p:nvPr userDrawn="1"/>
        </p:nvSpPr>
        <p:spPr>
          <a:xfrm>
            <a:off x="1115617" y="5470192"/>
            <a:ext cx="7200800" cy="1631216"/>
          </a:xfrm>
          <a:prstGeom prst="rect">
            <a:avLst/>
          </a:prstGeom>
          <a:noFill/>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Website: www.education.gov.za</a:t>
            </a:r>
          </a:p>
          <a:p>
            <a:pPr algn="ctr"/>
            <a:r>
              <a:rPr lang="en-ZA" sz="2000" b="1" dirty="0">
                <a:solidFill>
                  <a:schemeClr val="bg1"/>
                </a:solidFill>
                <a:latin typeface="Arial" panose="020B0604020202020204" pitchFamily="34" charset="0"/>
                <a:cs typeface="Arial" panose="020B0604020202020204" pitchFamily="34" charset="0"/>
              </a:rPr>
              <a:t>Call Centre: 0800 202 933 | callcentre@dbe.gov.za</a:t>
            </a:r>
          </a:p>
          <a:p>
            <a:pPr algn="ctr"/>
            <a:r>
              <a:rPr lang="en-ZA" sz="2000" b="1" dirty="0">
                <a:solidFill>
                  <a:schemeClr val="bg1"/>
                </a:solidFill>
                <a:latin typeface="Arial" panose="020B0604020202020204" pitchFamily="34" charset="0"/>
                <a:cs typeface="Arial" panose="020B0604020202020204" pitchFamily="34" charset="0"/>
              </a:rPr>
              <a:t>Twitter: @DBE_SA | Facebook: DBE SA</a:t>
            </a:r>
          </a:p>
          <a:p>
            <a:pPr algn="ctr"/>
            <a:endParaRPr lang="en-ZA" sz="2000" b="1" dirty="0">
              <a:solidFill>
                <a:schemeClr val="bg1"/>
              </a:solidFill>
              <a:latin typeface="Arial" panose="020B0604020202020204" pitchFamily="34" charset="0"/>
              <a:cs typeface="Arial" panose="020B0604020202020204" pitchFamily="34" charset="0"/>
            </a:endParaRPr>
          </a:p>
          <a:p>
            <a:endParaRPr lang="en-ZA" sz="2000" b="1" dirty="0">
              <a:solidFill>
                <a:schemeClr val="bg1"/>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5" y="2"/>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26016110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790431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376410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5" y="2"/>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41192781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4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5" y="626901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3626924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7"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5" y="2"/>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2639667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37038930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5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5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010040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41634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2466078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4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8463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1919709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549418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729717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474255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6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135238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457449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945714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5" y="2"/>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37073437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4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5" y="626901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35024063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7"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5" y="2"/>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7836297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604701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7189937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2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956378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62666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3419675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5169502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036372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221252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184720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819416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049046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00740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42189657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25473444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16578193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14284426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40333715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2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6215280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79816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760399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8752648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130551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28617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93406147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12857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905911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008638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984431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3723923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32514472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216498888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23181998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2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642268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92143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44999986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5113316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2691698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718292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533392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988944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351755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01683859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142007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10741192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276647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a:xfrm>
            <a:off x="2699792" y="6309350"/>
            <a:ext cx="2895600" cy="365125"/>
          </a:xfrm>
        </p:spPr>
        <p:txBody>
          <a:bodyPr/>
          <a:lstStyle/>
          <a:p>
            <a:endParaRPr lang="en-ZA" dirty="0"/>
          </a:p>
        </p:txBody>
      </p:sp>
      <p:sp>
        <p:nvSpPr>
          <p:cNvPr id="6" name="Slide Number Placeholder 5"/>
          <p:cNvSpPr>
            <a:spLocks noGrp="1"/>
          </p:cNvSpPr>
          <p:nvPr>
            <p:ph type="sldNum" sz="quarter" idx="12"/>
          </p:nvPr>
        </p:nvSpPr>
        <p:spPr>
          <a:xfrm>
            <a:off x="5652120" y="6309350"/>
            <a:ext cx="2133600" cy="365125"/>
          </a:xfrm>
        </p:spPr>
        <p:txBody>
          <a:bodyPr/>
          <a:lstStyle/>
          <a:p>
            <a:fld id="{527EF771-2B50-4573-84B4-5C96B4F32DD9}" type="slidenum">
              <a:rPr lang="en-ZA" smtClean="0"/>
              <a:pPr/>
              <a:t>‹#›</a:t>
            </a:fld>
            <a:endParaRPr lang="en-ZA" dirty="0"/>
          </a:p>
        </p:txBody>
      </p:sp>
    </p:spTree>
    <p:extLst>
      <p:ext uri="{BB962C8B-B14F-4D97-AF65-F5344CB8AC3E}">
        <p14:creationId xmlns:p14="http://schemas.microsoft.com/office/powerpoint/2010/main" xmlns="" val="4021440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27463790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24974782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42352231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2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963893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9570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6041223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1289546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960549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67874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128126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8989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333641485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8042535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835208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218059739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288024416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34597435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Tree>
    <p:extLst>
      <p:ext uri="{BB962C8B-B14F-4D97-AF65-F5344CB8AC3E}">
        <p14:creationId xmlns:p14="http://schemas.microsoft.com/office/powerpoint/2010/main" xmlns="" val="11139196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8352E7-8835-4EDB-BABC-9E53D253580C}"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580112" y="6381328"/>
            <a:ext cx="2133600" cy="365125"/>
          </a:xfrm>
        </p:spPr>
        <p:txBody>
          <a:bodyPr/>
          <a:lstStyle>
            <a:lvl1pPr>
              <a:defRPr sz="1600" b="1"/>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79936444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62590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188561037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14153407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367140501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69772E-BD7F-4E26-AD21-0B08C000B4EB}" type="datetime1">
              <a:rPr lang="en-ZA" smtClean="0">
                <a:solidFill>
                  <a:prstClr val="black">
                    <a:tint val="75000"/>
                  </a:prstClr>
                </a:solidFill>
              </a:rPr>
              <a:pPr/>
              <a:t>2018/02/14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5674575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BB830-BAE6-47F1-8EDA-F2E65C2095B7}" type="datetime1">
              <a:rPr lang="en-ZA" smtClean="0">
                <a:solidFill>
                  <a:prstClr val="black">
                    <a:tint val="75000"/>
                  </a:prstClr>
                </a:solidFill>
              </a:rPr>
              <a:pPr/>
              <a:t>2018/02/14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652196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39733-7946-43F0-8533-A2C17A099A3C}"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024178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81B11-1235-426F-87B3-7A7404A804AD}"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1386474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558002-A369-4238-9EE5-669A9110380B}"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4558697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4681FA-17CD-48C9-9289-6B8D2282D13E}"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2874098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144968210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5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5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800974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418185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647466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344762352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4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20371467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0881898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997611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3004521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6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469218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9726371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922567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5" y="2"/>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415423223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4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5" y="626901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314793678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7"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5" y="2"/>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1656084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358762585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4"/>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3448"/>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l="13585" t="18716" r="12842" b="24480"/>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11"/>
            <p:cNvGrpSpPr>
              <a:grpSpLocks/>
            </p:cNvGrpSpPr>
            <p:nvPr userDrawn="1"/>
          </p:nvGrpSpPr>
          <p:grpSpPr bwMode="auto">
            <a:xfrm>
              <a:off x="0" y="5562600"/>
              <a:ext cx="9144000" cy="228466"/>
              <a:chOff x="0" y="5334000"/>
              <a:chExt cx="9144000" cy="228466"/>
            </a:xfrm>
          </p:grpSpPr>
          <p:sp>
            <p:nvSpPr>
              <p:cNvPr id="8" name="Rectangle 7"/>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Rectangle 8"/>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Rectangle 10"/>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2" name="Rectangle 11"/>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3" name="Rectangle 12"/>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4" name="Rectangle 13"/>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grpSp>
      <p:pic>
        <p:nvPicPr>
          <p:cNvPr id="15" name="Picture 2"/>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l="935" r="819"/>
          <a:stretch>
            <a:fillRect/>
          </a:stretch>
        </p:blipFill>
        <p:spPr bwMode="auto">
          <a:xfrm>
            <a:off x="0" y="0"/>
            <a:ext cx="9144000" cy="130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cmpd="tri">
                <a:solidFill>
                  <a:srgbClr val="000000"/>
                </a:solidFill>
                <a:miter lim="800000"/>
                <a:headEnd/>
                <a:tailEnd/>
              </a14:hiddenLine>
            </a:ext>
          </a:extLst>
        </p:spPr>
      </p:pic>
    </p:spTree>
    <p:extLst>
      <p:ext uri="{BB962C8B-B14F-4D97-AF65-F5344CB8AC3E}">
        <p14:creationId xmlns:p14="http://schemas.microsoft.com/office/powerpoint/2010/main" xmlns="" val="69550545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24"/>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4"/>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
        <p:nvSpPr>
          <p:cNvPr id="7" name="Rectangle 6"/>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3448"/>
          <a:stretch>
            <a:fillRect/>
          </a:stretch>
        </p:blipFill>
        <p:spPr bwMode="auto">
          <a:xfrm>
            <a:off x="34925" y="6237288"/>
            <a:ext cx="1471613"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l="13585" t="18716" r="12842" b="24480"/>
          <a:stretch>
            <a:fillRect/>
          </a:stretch>
        </p:blipFill>
        <p:spPr bwMode="auto">
          <a:xfrm>
            <a:off x="8545513" y="6269038"/>
            <a:ext cx="53975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318421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52751250"/>
      </p:ext>
    </p:extLst>
  </p:cSld>
  <p:clrMapOvr>
    <a:masterClrMapping/>
  </p:clrMapOvr>
  <p:hf sldNum="0"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075945883"/>
      </p:ext>
    </p:extLst>
  </p:cSld>
  <p:clrMapOvr>
    <a:masterClrMapping/>
  </p:clrMapOvr>
  <p:hf sldNum="0"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936097213"/>
      </p:ext>
    </p:extLst>
  </p:cSld>
  <p:clrMapOvr>
    <a:masterClrMapping/>
  </p:clrMapOvr>
  <p:hf sldNum="0"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
        <p:nvSpPr>
          <p:cNvPr id="6" name="Rectangle 5"/>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pic>
        <p:nvPicPr>
          <p:cNvPr id="7" name="Picture 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3448"/>
          <a:stretch>
            <a:fillRect/>
          </a:stretch>
        </p:blipFill>
        <p:spPr bwMode="auto">
          <a:xfrm>
            <a:off x="34925" y="6237288"/>
            <a:ext cx="1471613"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13585" t="18716" r="12842" b="24480"/>
          <a:stretch>
            <a:fillRect/>
          </a:stretch>
        </p:blipFill>
        <p:spPr bwMode="auto">
          <a:xfrm>
            <a:off x="8545513" y="6269038"/>
            <a:ext cx="53975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763738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8C1A44-4F9E-4FE6-809F-6C59ECA736EA}" type="slidenum">
              <a:rPr lang="en-ZA" altLang="en-US" smtClean="0">
                <a:solidFill>
                  <a:prstClr val="black">
                    <a:tint val="75000"/>
                  </a:prstClr>
                </a:solidFill>
              </a:rPr>
              <a:pPr/>
              <a:t>‹#›</a:t>
            </a:fld>
            <a:endParaRPr lang="en-ZA" altLang="en-US" dirty="0">
              <a:solidFill>
                <a:prstClr val="black">
                  <a:tint val="75000"/>
                </a:prstClr>
              </a:solidFill>
            </a:endParaRPr>
          </a:p>
        </p:txBody>
      </p:sp>
    </p:spTree>
    <p:extLst>
      <p:ext uri="{BB962C8B-B14F-4D97-AF65-F5344CB8AC3E}">
        <p14:creationId xmlns:p14="http://schemas.microsoft.com/office/powerpoint/2010/main" xmlns="" val="2833346964"/>
      </p:ext>
    </p:extLst>
  </p:cSld>
  <p:clrMapOvr>
    <a:masterClrMapping/>
  </p:clrMapOvr>
  <p:hf sldNum="0"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1500" b="1"/>
            </a:lvl1pPr>
          </a:lstStyle>
          <a:p>
            <a:r>
              <a:rPr lang="en-US"/>
              <a:t>Click to edit Master title style</a:t>
            </a:r>
            <a:endParaRPr lang="en-ZA"/>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8C1A44-4F9E-4FE6-809F-6C59ECA736EA}" type="slidenum">
              <a:rPr lang="en-ZA" altLang="en-US" smtClean="0">
                <a:solidFill>
                  <a:prstClr val="black">
                    <a:tint val="75000"/>
                  </a:prstClr>
                </a:solidFill>
              </a:rPr>
              <a:pPr/>
              <a:t>‹#›</a:t>
            </a:fld>
            <a:endParaRPr lang="en-ZA" altLang="en-US" dirty="0">
              <a:solidFill>
                <a:prstClr val="black">
                  <a:tint val="75000"/>
                </a:prstClr>
              </a:solidFill>
            </a:endParaRPr>
          </a:p>
        </p:txBody>
      </p:sp>
    </p:spTree>
    <p:extLst>
      <p:ext uri="{BB962C8B-B14F-4D97-AF65-F5344CB8AC3E}">
        <p14:creationId xmlns:p14="http://schemas.microsoft.com/office/powerpoint/2010/main" xmlns="" val="1061770190"/>
      </p:ext>
    </p:extLst>
  </p:cSld>
  <p:clrMapOvr>
    <a:masterClrMapping/>
  </p:clrMapOvr>
  <p:hf sldNum="0"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15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8C1A44-4F9E-4FE6-809F-6C59ECA736EA}" type="slidenum">
              <a:rPr lang="en-ZA" altLang="en-US" smtClean="0">
                <a:solidFill>
                  <a:prstClr val="black">
                    <a:tint val="75000"/>
                  </a:prstClr>
                </a:solidFill>
              </a:rPr>
              <a:pPr/>
              <a:t>‹#›</a:t>
            </a:fld>
            <a:endParaRPr lang="en-ZA" altLang="en-US" dirty="0">
              <a:solidFill>
                <a:prstClr val="black">
                  <a:tint val="75000"/>
                </a:prstClr>
              </a:solidFill>
            </a:endParaRPr>
          </a:p>
        </p:txBody>
      </p:sp>
    </p:spTree>
    <p:extLst>
      <p:ext uri="{BB962C8B-B14F-4D97-AF65-F5344CB8AC3E}">
        <p14:creationId xmlns:p14="http://schemas.microsoft.com/office/powerpoint/2010/main" xmlns="" val="1184143172"/>
      </p:ext>
    </p:extLst>
  </p:cSld>
  <p:clrMapOvr>
    <a:masterClrMapping/>
  </p:clrMapOvr>
  <p:hf sldNum="0"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8C1A44-4F9E-4FE6-809F-6C59ECA736EA}" type="slidenum">
              <a:rPr lang="en-ZA" altLang="en-US" smtClean="0">
                <a:solidFill>
                  <a:prstClr val="black">
                    <a:tint val="75000"/>
                  </a:prstClr>
                </a:solidFill>
              </a:rPr>
              <a:pPr/>
              <a:t>‹#›</a:t>
            </a:fld>
            <a:endParaRPr lang="en-ZA" altLang="en-US" dirty="0">
              <a:solidFill>
                <a:prstClr val="black">
                  <a:tint val="75000"/>
                </a:prstClr>
              </a:solidFill>
            </a:endParaRPr>
          </a:p>
        </p:txBody>
      </p:sp>
    </p:spTree>
    <p:extLst>
      <p:ext uri="{BB962C8B-B14F-4D97-AF65-F5344CB8AC3E}">
        <p14:creationId xmlns:p14="http://schemas.microsoft.com/office/powerpoint/2010/main" xmlns="" val="141956407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29511305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8C1A44-4F9E-4FE6-809F-6C59ECA736EA}" type="slidenum">
              <a:rPr lang="en-ZA" altLang="en-US" smtClean="0">
                <a:solidFill>
                  <a:prstClr val="black">
                    <a:tint val="75000"/>
                  </a:prstClr>
                </a:solidFill>
              </a:rPr>
              <a:pPr/>
              <a:t>‹#›</a:t>
            </a:fld>
            <a:endParaRPr lang="en-ZA" altLang="en-US" dirty="0">
              <a:solidFill>
                <a:prstClr val="black">
                  <a:tint val="75000"/>
                </a:prstClr>
              </a:solidFill>
            </a:endParaRPr>
          </a:p>
        </p:txBody>
      </p:sp>
    </p:spTree>
    <p:extLst>
      <p:ext uri="{BB962C8B-B14F-4D97-AF65-F5344CB8AC3E}">
        <p14:creationId xmlns:p14="http://schemas.microsoft.com/office/powerpoint/2010/main" xmlns="" val="265637756"/>
      </p:ext>
    </p:extLst>
  </p:cSld>
  <p:clrMapOvr>
    <a:masterClrMapping/>
  </p:clrMapOvr>
  <p:hf sldNum="0"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1800" b="0" baseline="0">
                <a:solidFill>
                  <a:schemeClr val="accent6">
                    <a:lumMod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gn="ctr"/>
            <a:r>
              <a:rPr lang="en-ZA" sz="18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350"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350"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350"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350"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350"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350"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350" dirty="0">
                  <a:solidFill>
                    <a:prstClr val="white"/>
                  </a:solidFill>
                </a:endParaRPr>
              </a:p>
            </p:txBody>
          </p:sp>
        </p:grpSp>
      </p:grpSp>
      <p:grpSp>
        <p:nvGrpSpPr>
          <p:cNvPr id="2" name="Group 1"/>
          <p:cNvGrpSpPr/>
          <p:nvPr/>
        </p:nvGrpSpPr>
        <p:grpSpPr>
          <a:xfrm>
            <a:off x="2" y="5"/>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3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935855253"/>
      </p:ext>
    </p:extLst>
  </p:cSld>
  <p:clrMapOvr>
    <a:masterClrMapping/>
  </p:clrMapOvr>
  <p:hf sldNum="0"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Rectangle 6"/>
          <p:cNvSpPr/>
          <p:nvPr/>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350" dirty="0">
              <a:solidFill>
                <a:prstClr val="white"/>
              </a:solidFill>
            </a:endParaRPr>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6"/>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5" y="6268993"/>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3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2880773761"/>
      </p:ext>
    </p:extLst>
  </p:cSld>
  <p:clrMapOvr>
    <a:masterClrMapping/>
  </p:clrMapOvr>
  <p:hf sldNum="0"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sz="1350" dirty="0">
              <a:solidFill>
                <a:prstClr val="white"/>
              </a:solidFill>
            </a:endParaRPr>
          </a:p>
        </p:txBody>
      </p:sp>
      <p:sp>
        <p:nvSpPr>
          <p:cNvPr id="2" name="TextBox 1"/>
          <p:cNvSpPr txBox="1"/>
          <p:nvPr/>
        </p:nvSpPr>
        <p:spPr>
          <a:xfrm>
            <a:off x="1115617" y="5470195"/>
            <a:ext cx="7200800" cy="1246495"/>
          </a:xfrm>
          <a:prstGeom prst="rect">
            <a:avLst/>
          </a:prstGeom>
          <a:noFill/>
        </p:spPr>
        <p:txBody>
          <a:bodyPr wrap="square" rtlCol="0">
            <a:spAutoFit/>
          </a:bodyPr>
          <a:lstStyle/>
          <a:p>
            <a:pPr algn="ctr" fontAlgn="base">
              <a:spcBef>
                <a:spcPct val="0"/>
              </a:spcBef>
              <a:spcAft>
                <a:spcPct val="0"/>
              </a:spcAft>
            </a:pPr>
            <a:r>
              <a:rPr lang="en-ZA" sz="1500" b="1" dirty="0">
                <a:solidFill>
                  <a:prstClr val="white"/>
                </a:solidFill>
                <a:latin typeface="Arial" pitchFamily="34" charset="0"/>
                <a:cs typeface="Arial" pitchFamily="34" charset="0"/>
              </a:rPr>
              <a:t>Website: www.education.gov.za</a:t>
            </a:r>
          </a:p>
          <a:p>
            <a:pPr algn="ctr" fontAlgn="base">
              <a:spcBef>
                <a:spcPct val="0"/>
              </a:spcBef>
              <a:spcAft>
                <a:spcPct val="0"/>
              </a:spcAft>
            </a:pPr>
            <a:r>
              <a:rPr lang="en-ZA" sz="1500" b="1" dirty="0">
                <a:solidFill>
                  <a:prstClr val="white"/>
                </a:solidFill>
                <a:latin typeface="Arial" pitchFamily="34" charset="0"/>
                <a:cs typeface="Arial" pitchFamily="34" charset="0"/>
              </a:rPr>
              <a:t>Call Centre: 0800 202 933 | callcentre@dbe.gov.za</a:t>
            </a:r>
          </a:p>
          <a:p>
            <a:pPr algn="ctr" fontAlgn="base">
              <a:spcBef>
                <a:spcPct val="0"/>
              </a:spcBef>
              <a:spcAft>
                <a:spcPct val="0"/>
              </a:spcAft>
            </a:pPr>
            <a:r>
              <a:rPr lang="en-ZA" sz="1500" b="1" dirty="0">
                <a:solidFill>
                  <a:prstClr val="white"/>
                </a:solidFill>
                <a:latin typeface="Arial" pitchFamily="34" charset="0"/>
                <a:cs typeface="Arial" pitchFamily="34" charset="0"/>
              </a:rPr>
              <a:t>Twitter: @DBE_SA | Facebook: DBE SA</a:t>
            </a:r>
          </a:p>
          <a:p>
            <a:pPr algn="ctr" fontAlgn="base">
              <a:spcBef>
                <a:spcPct val="0"/>
              </a:spcBef>
              <a:spcAft>
                <a:spcPct val="0"/>
              </a:spcAft>
            </a:pPr>
            <a:endParaRPr lang="en-ZA" sz="1500" b="1" dirty="0">
              <a:solidFill>
                <a:prstClr val="white"/>
              </a:solidFill>
              <a:latin typeface="Arial" pitchFamily="34" charset="0"/>
              <a:cs typeface="Arial" pitchFamily="34" charset="0"/>
            </a:endParaRPr>
          </a:p>
          <a:p>
            <a:pPr fontAlgn="base">
              <a:spcBef>
                <a:spcPct val="0"/>
              </a:spcBef>
              <a:spcAft>
                <a:spcPct val="0"/>
              </a:spcAft>
            </a:pPr>
            <a:endParaRPr lang="en-ZA" sz="1500" b="1" dirty="0">
              <a:solidFill>
                <a:prstClr val="white"/>
              </a:solidFill>
              <a:latin typeface="Arial" pitchFamily="34" charset="0"/>
              <a:cs typeface="Arial" pitchFamily="34" charset="0"/>
            </a:endParaRPr>
          </a:p>
        </p:txBody>
      </p:sp>
      <p:grpSp>
        <p:nvGrpSpPr>
          <p:cNvPr id="7" name="Group 6"/>
          <p:cNvGrpSpPr/>
          <p:nvPr/>
        </p:nvGrpSpPr>
        <p:grpSpPr>
          <a:xfrm>
            <a:off x="2" y="5"/>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3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3672240569"/>
      </p:ext>
    </p:extLst>
  </p:cSld>
  <p:clrMapOvr>
    <a:masterClrMapping/>
  </p:clrMapOvr>
  <p:hf sldNum="0"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3448"/>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13585" t="18716" r="12842" b="24480"/>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grpSp>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l="935" r="819"/>
          <a:stretch>
            <a:fillRect/>
          </a:stretch>
        </p:blipFill>
        <p:spPr bwMode="auto">
          <a:xfrm>
            <a:off x="0" y="0"/>
            <a:ext cx="9144000" cy="130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cmpd="tri">
                <a:solidFill>
                  <a:srgbClr val="000000"/>
                </a:solidFill>
                <a:miter lim="800000"/>
                <a:headEnd/>
                <a:tailEnd/>
              </a14:hiddenLine>
            </a:ext>
          </a:extLst>
        </p:spPr>
      </p:pic>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xmlns="" val="302981939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3448"/>
          <a:stretch>
            <a:fillRect/>
          </a:stretch>
        </p:blipFill>
        <p:spPr bwMode="auto">
          <a:xfrm>
            <a:off x="34925" y="6237288"/>
            <a:ext cx="1471613"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13585" t="18716" r="12842" b="24480"/>
          <a:stretch>
            <a:fillRect/>
          </a:stretch>
        </p:blipFill>
        <p:spPr bwMode="auto">
          <a:xfrm>
            <a:off x="8545513" y="6269038"/>
            <a:ext cx="53975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xmlns="" val="350537938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4" name="TextBox 3"/>
          <p:cNvSpPr txBox="1">
            <a:spLocks noChangeArrowheads="1"/>
          </p:cNvSpPr>
          <p:nvPr userDrawn="1"/>
        </p:nvSpPr>
        <p:spPr bwMode="auto">
          <a:xfrm>
            <a:off x="1116013" y="5470525"/>
            <a:ext cx="7200900" cy="163036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ZA" altLang="en-US" sz="2000" b="1" dirty="0">
                <a:solidFill>
                  <a:prstClr val="white"/>
                </a:solidFill>
              </a:rPr>
              <a:t>Website: www.education.gov.za</a:t>
            </a:r>
          </a:p>
          <a:p>
            <a:pPr algn="ctr" eaLnBrk="1" fontAlgn="base" hangingPunct="1">
              <a:spcBef>
                <a:spcPct val="0"/>
              </a:spcBef>
              <a:spcAft>
                <a:spcPct val="0"/>
              </a:spcAft>
              <a:defRPr/>
            </a:pPr>
            <a:r>
              <a:rPr lang="en-ZA" altLang="en-US" sz="2000" b="1" dirty="0">
                <a:solidFill>
                  <a:prstClr val="white"/>
                </a:solidFill>
              </a:rPr>
              <a:t>Call Centre: 0800 202 933 | callcentre@dbe.gov.za</a:t>
            </a:r>
          </a:p>
          <a:p>
            <a:pPr algn="ctr" eaLnBrk="1" fontAlgn="base" hangingPunct="1">
              <a:spcBef>
                <a:spcPct val="0"/>
              </a:spcBef>
              <a:spcAft>
                <a:spcPct val="0"/>
              </a:spcAft>
              <a:defRPr/>
            </a:pPr>
            <a:r>
              <a:rPr lang="en-ZA" altLang="en-US" sz="2000" b="1" dirty="0">
                <a:solidFill>
                  <a:prstClr val="white"/>
                </a:solidFill>
              </a:rPr>
              <a:t>Twitter: @DBE_SA | Facebook: DBE SA</a:t>
            </a:r>
          </a:p>
          <a:p>
            <a:pPr algn="ctr" eaLnBrk="1" fontAlgn="base" hangingPunct="1">
              <a:spcBef>
                <a:spcPct val="0"/>
              </a:spcBef>
              <a:spcAft>
                <a:spcPct val="0"/>
              </a:spcAft>
              <a:defRPr/>
            </a:pPr>
            <a:endParaRPr lang="en-ZA" altLang="en-US" sz="2000" b="1" dirty="0">
              <a:solidFill>
                <a:prstClr val="white"/>
              </a:solidFill>
            </a:endParaRPr>
          </a:p>
          <a:p>
            <a:pPr eaLnBrk="1" fontAlgn="base" hangingPunct="1">
              <a:spcBef>
                <a:spcPct val="0"/>
              </a:spcBef>
              <a:spcAft>
                <a:spcPct val="0"/>
              </a:spcAft>
              <a:defRPr/>
            </a:pPr>
            <a:endParaRPr lang="en-ZA" altLang="en-US" sz="2000" b="1" dirty="0">
              <a:solidFill>
                <a:prstClr val="white"/>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935" r="819"/>
          <a:stretch>
            <a:fillRect/>
          </a:stretch>
        </p:blipFill>
        <p:spPr bwMode="auto">
          <a:xfrm>
            <a:off x="0" y="0"/>
            <a:ext cx="9144000" cy="130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cmpd="tri">
                <a:solidFill>
                  <a:srgbClr val="000000"/>
                </a:solidFill>
                <a:miter lim="800000"/>
                <a:headEnd/>
                <a:tailEnd/>
              </a14:hiddenLine>
            </a:ext>
          </a:extLst>
        </p:spPr>
      </p:pic>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xmlns="" val="406775725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9144000" cy="1265238"/>
            <a:chOff x="0" y="5562600"/>
            <a:chExt cx="9144000" cy="1264494"/>
          </a:xfrm>
        </p:grpSpPr>
        <p:pic>
          <p:nvPicPr>
            <p:cNvPr id="5" name="Picture 3"/>
            <p:cNvPicPr>
              <a:picLocks noChangeAspect="1" noChangeArrowheads="1"/>
            </p:cNvPicPr>
            <p:nvPr userDrawn="1"/>
          </p:nvPicPr>
          <p:blipFill>
            <a:blip r:embed="rId2" cstate="print"/>
            <a:srcRect l="3448"/>
            <a:stretch>
              <a:fillRect/>
            </a:stretch>
          </p:blipFill>
          <p:spPr bwMode="auto">
            <a:xfrm>
              <a:off x="76200" y="5992639"/>
              <a:ext cx="2057400" cy="83445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print"/>
            <a:srcRect l="13585" t="18716" r="12842" b="24480"/>
            <a:stretch>
              <a:fillRect/>
            </a:stretch>
          </p:blipFill>
          <p:spPr bwMode="auto">
            <a:xfrm>
              <a:off x="8305801" y="5950586"/>
              <a:ext cx="761999" cy="831849"/>
            </a:xfrm>
            <a:prstGeom prst="rect">
              <a:avLst/>
            </a:prstGeom>
            <a:noFill/>
            <a:ln w="9525">
              <a:noFill/>
              <a:miter lim="800000"/>
              <a:headEnd/>
              <a:tailEnd/>
            </a:ln>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grpSp>
      </p:grpSp>
      <p:pic>
        <p:nvPicPr>
          <p:cNvPr id="16" name="Picture 2"/>
          <p:cNvPicPr>
            <a:picLocks noChangeAspect="1" noChangeArrowheads="1"/>
          </p:cNvPicPr>
          <p:nvPr userDrawn="1"/>
        </p:nvPicPr>
        <p:blipFill>
          <a:blip r:embed="rId4" cstate="print"/>
          <a:srcRect l="935" r="819"/>
          <a:stretch>
            <a:fillRect/>
          </a:stretch>
        </p:blipFill>
        <p:spPr bwMode="auto">
          <a:xfrm>
            <a:off x="0" y="0"/>
            <a:ext cx="9144000" cy="1303338"/>
          </a:xfrm>
          <a:prstGeom prst="rect">
            <a:avLst/>
          </a:prstGeom>
          <a:noFill/>
          <a:ln w="63500" cmpd="tri">
            <a:noFill/>
            <a:miter lim="800000"/>
            <a:headEnd/>
            <a:tailEnd/>
          </a:ln>
        </p:spPr>
      </p:pic>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xmlns="" val="118857003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pic>
        <p:nvPicPr>
          <p:cNvPr id="4" name="Picture 7"/>
          <p:cNvPicPr>
            <a:picLocks noChangeAspect="1" noChangeArrowheads="1"/>
          </p:cNvPicPr>
          <p:nvPr userDrawn="1"/>
        </p:nvPicPr>
        <p:blipFill>
          <a:blip r:embed="rId2" cstate="print"/>
          <a:srcRect l="3448"/>
          <a:stretch>
            <a:fillRect/>
          </a:stretch>
        </p:blipFill>
        <p:spPr bwMode="auto">
          <a:xfrm>
            <a:off x="34925" y="6237288"/>
            <a:ext cx="1471613" cy="596900"/>
          </a:xfrm>
          <a:prstGeom prst="rect">
            <a:avLst/>
          </a:prstGeom>
          <a:noFill/>
          <a:ln w="9525">
            <a:noFill/>
            <a:miter lim="800000"/>
            <a:headEnd/>
            <a:tailEnd/>
          </a:ln>
        </p:spPr>
      </p:pic>
      <p:pic>
        <p:nvPicPr>
          <p:cNvPr id="5" name="Picture 8"/>
          <p:cNvPicPr>
            <a:picLocks noChangeAspect="1" noChangeArrowheads="1"/>
          </p:cNvPicPr>
          <p:nvPr userDrawn="1"/>
        </p:nvPicPr>
        <p:blipFill>
          <a:blip r:embed="rId3" cstate="print"/>
          <a:srcRect l="13585" t="18716" r="12842" b="24480"/>
          <a:stretch>
            <a:fillRect/>
          </a:stretch>
        </p:blipFill>
        <p:spPr bwMode="auto">
          <a:xfrm>
            <a:off x="8545513" y="6269038"/>
            <a:ext cx="539750" cy="588962"/>
          </a:xfrm>
          <a:prstGeom prst="rect">
            <a:avLst/>
          </a:prstGeom>
          <a:noFill/>
          <a:ln w="9525">
            <a:noFill/>
            <a:miter lim="800000"/>
            <a:headEnd/>
            <a:tailEnd/>
          </a:ln>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xmlns="" val="299407853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4" name="TextBox 3"/>
          <p:cNvSpPr txBox="1">
            <a:spLocks noChangeArrowheads="1"/>
          </p:cNvSpPr>
          <p:nvPr userDrawn="1"/>
        </p:nvSpPr>
        <p:spPr bwMode="auto">
          <a:xfrm>
            <a:off x="1116013" y="5470525"/>
            <a:ext cx="7200900" cy="163036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ZA" altLang="en-US" sz="2000" b="1" dirty="0">
                <a:solidFill>
                  <a:prstClr val="white"/>
                </a:solidFill>
              </a:rPr>
              <a:t>Website: www.education.gov.za</a:t>
            </a:r>
          </a:p>
          <a:p>
            <a:pPr algn="ctr" eaLnBrk="1" fontAlgn="base" hangingPunct="1">
              <a:spcBef>
                <a:spcPct val="0"/>
              </a:spcBef>
              <a:spcAft>
                <a:spcPct val="0"/>
              </a:spcAft>
              <a:defRPr/>
            </a:pPr>
            <a:r>
              <a:rPr lang="en-ZA" altLang="en-US" sz="2000" b="1" dirty="0">
                <a:solidFill>
                  <a:prstClr val="white"/>
                </a:solidFill>
              </a:rPr>
              <a:t>Call Centre: 0800 202 933 | callcentre@dbe.gov.za</a:t>
            </a:r>
          </a:p>
          <a:p>
            <a:pPr algn="ctr" eaLnBrk="1" fontAlgn="base" hangingPunct="1">
              <a:spcBef>
                <a:spcPct val="0"/>
              </a:spcBef>
              <a:spcAft>
                <a:spcPct val="0"/>
              </a:spcAft>
              <a:defRPr/>
            </a:pPr>
            <a:r>
              <a:rPr lang="en-ZA" altLang="en-US" sz="2000" b="1" dirty="0">
                <a:solidFill>
                  <a:prstClr val="white"/>
                </a:solidFill>
              </a:rPr>
              <a:t>Twitter: @DBE_SA | Facebook: DBE SA</a:t>
            </a:r>
          </a:p>
          <a:p>
            <a:pPr algn="ctr" eaLnBrk="1" fontAlgn="base" hangingPunct="1">
              <a:spcBef>
                <a:spcPct val="0"/>
              </a:spcBef>
              <a:spcAft>
                <a:spcPct val="0"/>
              </a:spcAft>
              <a:defRPr/>
            </a:pPr>
            <a:endParaRPr lang="en-ZA" altLang="en-US" sz="2000" b="1" dirty="0">
              <a:solidFill>
                <a:prstClr val="white"/>
              </a:solidFill>
            </a:endParaRPr>
          </a:p>
          <a:p>
            <a:pPr eaLnBrk="1" fontAlgn="base" hangingPunct="1">
              <a:spcBef>
                <a:spcPct val="0"/>
              </a:spcBef>
              <a:spcAft>
                <a:spcPct val="0"/>
              </a:spcAft>
              <a:defRPr/>
            </a:pPr>
            <a:endParaRPr lang="en-ZA" altLang="en-US" sz="2000" b="1" dirty="0">
              <a:solidFill>
                <a:prstClr val="white"/>
              </a:solidFill>
            </a:endParaRPr>
          </a:p>
        </p:txBody>
      </p:sp>
      <p:pic>
        <p:nvPicPr>
          <p:cNvPr id="5" name="Picture 2"/>
          <p:cNvPicPr>
            <a:picLocks noChangeAspect="1" noChangeArrowheads="1"/>
          </p:cNvPicPr>
          <p:nvPr userDrawn="1"/>
        </p:nvPicPr>
        <p:blipFill>
          <a:blip r:embed="rId2" cstate="print"/>
          <a:srcRect l="935" r="819"/>
          <a:stretch>
            <a:fillRect/>
          </a:stretch>
        </p:blipFill>
        <p:spPr bwMode="auto">
          <a:xfrm>
            <a:off x="0" y="0"/>
            <a:ext cx="9144000" cy="1303338"/>
          </a:xfrm>
          <a:prstGeom prst="rect">
            <a:avLst/>
          </a:prstGeom>
          <a:noFill/>
          <a:ln w="63500" cmpd="tri">
            <a:noFill/>
            <a:miter lim="800000"/>
            <a:headEnd/>
            <a:tailEnd/>
          </a:ln>
        </p:spPr>
      </p:pic>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xmlns="" val="682323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89465337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353981712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2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8116663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5495931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77666159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31934984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3973255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2011142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5291143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6892668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61664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205890516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7758060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278848008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140259024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1561038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1877395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309642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7074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3804971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417813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187646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802811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2776480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3615264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828578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948543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992317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315641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135147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2500328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1677287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534927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614709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2620496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2567325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1655603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805521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3489746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96820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4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646379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033176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698201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349625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194808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228771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378425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686573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682109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100811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218146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17489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821540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2695998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2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42212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857185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45304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8001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643525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00122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14915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2472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24921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6110968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228452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2713691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1625994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31383816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303757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a:xfrm>
            <a:off x="2699792" y="6309320"/>
            <a:ext cx="2895600" cy="365125"/>
          </a:xfrm>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p>
            <a:fld id="{527EF771-2B50-4573-84B4-5C96B4F32DD9}"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3113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00291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888792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30524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4025031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6050079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0680753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44103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881923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35403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014829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grpSp>
      <p:grpSp>
        <p:nvGrpSpPr>
          <p:cNvPr id="2" name="Group 1"/>
          <p:cNvGrpSpPr/>
          <p:nvPr userDrawn="1"/>
        </p:nvGrpSpPr>
        <p:grpSpPr>
          <a:xfrm>
            <a:off x="0" y="1"/>
            <a:ext cx="9144001" cy="1303651"/>
            <a:chOff x="0" y="1"/>
            <a:chExt cx="9144001" cy="1303651"/>
          </a:xfrm>
        </p:grpSpPr>
        <p:pic>
          <p:nvPicPr>
            <p:cNvPr id="7" name="Picture 2"/>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xmlns="" val="31022721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609600" y="838202"/>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448"/>
          <a:stretch/>
        </p:blipFill>
        <p:spPr bwMode="auto">
          <a:xfrm>
            <a:off x="35496" y="6237312"/>
            <a:ext cx="1471464" cy="59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3585" t="18717" r="12842" b="24479"/>
          <a:stretch/>
        </p:blipFill>
        <p:spPr bwMode="auto">
          <a:xfrm>
            <a:off x="8544984" y="6268989"/>
            <a:ext cx="539552" cy="589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xmlns="" val="1420467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extBox 1"/>
          <p:cNvSpPr txBox="1"/>
          <p:nvPr userDrawn="1"/>
        </p:nvSpPr>
        <p:spPr>
          <a:xfrm>
            <a:off x="1115616" y="5470192"/>
            <a:ext cx="7200800"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0" y="1"/>
            <a:ext cx="9144001" cy="1303651"/>
            <a:chOff x="0" y="1"/>
            <a:chExt cx="9144001" cy="1303651"/>
          </a:xfrm>
        </p:grpSpPr>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xmlns="" val="30113153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228146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3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6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29152740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BFB07E05-631A-4DA8-A571-B14EF895F63D}"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652120" y="6309320"/>
            <a:ext cx="2133600" cy="365125"/>
          </a:xfrm>
        </p:spPr>
        <p:txBody>
          <a:bodyPr/>
          <a:lstStyle>
            <a:lvl1pPr>
              <a:defRPr sz="1600" b="1"/>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282876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604781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0460053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8448542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8D27986-1967-43AB-A557-BECE12A085A9}" type="datetime1">
              <a:rPr lang="en-ZA" smtClean="0">
                <a:solidFill>
                  <a:prstClr val="black">
                    <a:tint val="75000"/>
                  </a:prstClr>
                </a:solidFill>
              </a:rPr>
              <a:pPr/>
              <a:t>2018/02/14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618070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F7516-BA31-40D4-9C6B-873799EE796E}" type="datetime1">
              <a:rPr lang="en-ZA" smtClean="0">
                <a:solidFill>
                  <a:prstClr val="black">
                    <a:tint val="75000"/>
                  </a:prstClr>
                </a:solidFill>
              </a:rPr>
              <a:pPr/>
              <a:t>2018/02/14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513264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38D12-FDBC-4474-ABCA-69DDC93DB7BF}"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502093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BCB9F-14BC-4A7E-B8C9-BFC8ED8207E0}" type="datetime1">
              <a:rPr lang="en-ZA" smtClean="0">
                <a:solidFill>
                  <a:prstClr val="black">
                    <a:tint val="75000"/>
                  </a:prstClr>
                </a:solidFill>
              </a:rPr>
              <a:pPr/>
              <a:t>2018/02/14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3882698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EF2926-B5B5-4D0C-B2FE-5DB6CB936159}"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287895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D1CE062-FF95-40AB-B055-B226EB1044D9}"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621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theme" Target="../theme/theme10.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theme" Target="../theme/theme11.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theme" Target="../theme/theme12.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theme" Target="../theme/theme1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theme" Target="../theme/theme14.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theme" Target="../theme/theme15.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theme" Target="../theme/theme16.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17.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theme" Target="../theme/theme18.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3" Type="http://schemas.openxmlformats.org/officeDocument/2006/relationships/slideLayout" Target="../slideLayouts/slideLayout242.xml"/><Relationship Id="rId21" Type="http://schemas.openxmlformats.org/officeDocument/2006/relationships/theme" Target="../theme/theme19.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theme" Target="../theme/theme20.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7.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theme" Target="../theme/theme9.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8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8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5868144" y="630935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48102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65E30-38C3-4B09-B6B3-961933FBFC5E}"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671298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8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8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5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77318281"/>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8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8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5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1733899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2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7103091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2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47594852"/>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2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3914837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2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59674675"/>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9EBDB-AE52-44E6-89E3-26F593E8367B}" type="datetime1">
              <a:rPr lang="en-ZA" smtClean="0">
                <a:solidFill>
                  <a:prstClr val="black">
                    <a:tint val="75000"/>
                  </a:prstClr>
                </a:solidFill>
                <a:cs typeface="Arial" charset="0"/>
              </a:rPr>
              <a:pPr/>
              <a:t>2018/02/14</a:t>
            </a:fld>
            <a:endParaRPr lang="en-ZA"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cs typeface="Arial" charset="0"/>
              </a:rPr>
              <a:pPr/>
              <a:t>‹#›</a:t>
            </a:fld>
            <a:endParaRPr lang="en-ZA" dirty="0">
              <a:solidFill>
                <a:prstClr val="black">
                  <a:tint val="75000"/>
                </a:prstClr>
              </a:solidFill>
              <a:cs typeface="Arial" charset="0"/>
            </a:endParaRPr>
          </a:p>
        </p:txBody>
      </p:sp>
    </p:spTree>
    <p:extLst>
      <p:ext uri="{BB962C8B-B14F-4D97-AF65-F5344CB8AC3E}">
        <p14:creationId xmlns:p14="http://schemas.microsoft.com/office/powerpoint/2010/main" xmlns="" val="1123078872"/>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8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8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5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86580847"/>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ZA" dirty="0">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ZA" dirty="0">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5868144" y="6309324"/>
            <a:ext cx="2133600" cy="365125"/>
          </a:xfrm>
          <a:prstGeom prst="rect">
            <a:avLst/>
          </a:prstGeom>
        </p:spPr>
        <p:txBody>
          <a:bodyPr vert="horz" lIns="91440" tIns="45720" rIns="91440" bIns="45720" rtlCol="0" anchor="ctr"/>
          <a:lstStyle>
            <a:lvl1pPr algn="r">
              <a:defRPr sz="1050" b="1">
                <a:solidFill>
                  <a:schemeClr val="tx1">
                    <a:tint val="75000"/>
                  </a:schemeClr>
                </a:solidFill>
              </a:defRPr>
            </a:lvl1pPr>
          </a:lstStyle>
          <a:p>
            <a:pPr fontAlgn="base">
              <a:spcBef>
                <a:spcPct val="0"/>
              </a:spcBef>
              <a:spcAft>
                <a:spcPct val="0"/>
              </a:spcAft>
              <a:defRPr/>
            </a:pPr>
            <a:fld id="{CE48FB6E-7F0F-408B-BA89-37500DEE4872}" type="slidenum">
              <a:rPr lang="en-ZA"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ZA"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321365798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 id="2147484134" r:id="rId18"/>
    <p:sldLayoutId id="2147484135" r:id="rId19"/>
    <p:sldLayoutId id="2147484136" r:id="rId20"/>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07B45-31E9-452E-95BD-80CA8A9909CE}" type="slidenum">
              <a:rPr lang="en-ZA" smtClean="0"/>
              <a:pPr/>
              <a:t>‹#›</a:t>
            </a:fld>
            <a:endParaRPr lang="en-ZA" dirty="0"/>
          </a:p>
        </p:txBody>
      </p:sp>
    </p:spTree>
    <p:extLst>
      <p:ext uri="{BB962C8B-B14F-4D97-AF65-F5344CB8AC3E}">
        <p14:creationId xmlns:p14="http://schemas.microsoft.com/office/powerpoint/2010/main" xmlns="" val="180327376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2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64689767"/>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B96A7-137A-4194-BE84-C82F04CF59DB}" type="slidenum">
              <a:rPr lang="en-ZA" smtClean="0"/>
              <a:pPr/>
              <a:t>‹#›</a:t>
            </a:fld>
            <a:endParaRPr lang="en-ZA" dirty="0"/>
          </a:p>
        </p:txBody>
      </p:sp>
    </p:spTree>
    <p:extLst>
      <p:ext uri="{BB962C8B-B14F-4D97-AF65-F5344CB8AC3E}">
        <p14:creationId xmlns:p14="http://schemas.microsoft.com/office/powerpoint/2010/main" xmlns="" val="195536052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14A03-797C-4CA1-B135-DB1395F9293B}" type="slidenum">
              <a:rPr lang="en-ZA" smtClean="0"/>
              <a:pPr/>
              <a:t>‹#›</a:t>
            </a:fld>
            <a:endParaRPr lang="en-ZA" dirty="0"/>
          </a:p>
        </p:txBody>
      </p:sp>
    </p:spTree>
    <p:extLst>
      <p:ext uri="{BB962C8B-B14F-4D97-AF65-F5344CB8AC3E}">
        <p14:creationId xmlns:p14="http://schemas.microsoft.com/office/powerpoint/2010/main" xmlns="" val="70108861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5436096" y="6381358"/>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1A9F44E6-996A-44CC-BB06-ACE60955C73C}" type="slidenum">
              <a:rPr lang="en-ZA" smtClean="0"/>
              <a:pPr/>
              <a:t>‹#›</a:t>
            </a:fld>
            <a:endParaRPr lang="en-ZA" dirty="0"/>
          </a:p>
        </p:txBody>
      </p:sp>
    </p:spTree>
    <p:extLst>
      <p:ext uri="{BB962C8B-B14F-4D97-AF65-F5344CB8AC3E}">
        <p14:creationId xmlns:p14="http://schemas.microsoft.com/office/powerpoint/2010/main" xmlns="" val="347539908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2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6095566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5868144" y="6309320"/>
            <a:ext cx="21336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74432000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65E30-38C3-4B09-B6B3-961933FBFC5E}"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326800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65E30-38C3-4B09-B6B3-961933FBFC5E}" type="datetime1">
              <a:rPr lang="en-ZA" smtClean="0">
                <a:solidFill>
                  <a:prstClr val="black">
                    <a:tint val="75000"/>
                  </a:prstClr>
                </a:solidFill>
              </a:rPr>
              <a:pPr/>
              <a:t>2018/02/14</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8731016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18.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04.xml"/><Relationship Id="rId1" Type="http://schemas.openxmlformats.org/officeDocument/2006/relationships/themeOverride" Target="../theme/themeOverrid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00808"/>
            <a:ext cx="9144000" cy="1656184"/>
          </a:xfrm>
        </p:spPr>
        <p:txBody>
          <a:bodyPr>
            <a:noAutofit/>
          </a:bodyPr>
          <a:lstStyle/>
          <a:p>
            <a:r>
              <a:rPr lang="en-ZA" sz="4800" b="1" dirty="0" smtClean="0">
                <a:latin typeface="Calibri" panose="020F0502020204030204" pitchFamily="34" charset="0"/>
              </a:rPr>
              <a:t> </a:t>
            </a:r>
            <a:endParaRPr lang="en-ZA" b="1" dirty="0">
              <a:latin typeface="Calibri" panose="020F0502020204030204" pitchFamily="34" charset="0"/>
            </a:endParaRPr>
          </a:p>
        </p:txBody>
      </p:sp>
      <p:sp>
        <p:nvSpPr>
          <p:cNvPr id="3" name="Subtitle 2"/>
          <p:cNvSpPr>
            <a:spLocks noGrp="1"/>
          </p:cNvSpPr>
          <p:nvPr>
            <p:ph type="subTitle" idx="1"/>
          </p:nvPr>
        </p:nvSpPr>
        <p:spPr>
          <a:xfrm>
            <a:off x="323528" y="260648"/>
            <a:ext cx="8352928" cy="6192688"/>
          </a:xfrm>
        </p:spPr>
        <p:txBody>
          <a:bodyPr>
            <a:noAutofit/>
          </a:bodyPr>
          <a:lstStyle/>
          <a:p>
            <a:endParaRPr lang="en-ZA" b="1" dirty="0" smtClean="0">
              <a:solidFill>
                <a:schemeClr val="tx1"/>
              </a:solidFill>
              <a:latin typeface="Calibri" panose="020F0502020204030204" pitchFamily="34" charset="0"/>
            </a:endParaRPr>
          </a:p>
          <a:p>
            <a:endParaRPr lang="en-GB" b="1" dirty="0" smtClean="0">
              <a:solidFill>
                <a:schemeClr val="tx1"/>
              </a:solidFill>
            </a:endParaRPr>
          </a:p>
          <a:p>
            <a:r>
              <a:rPr lang="en-GB" b="1" dirty="0" smtClean="0">
                <a:solidFill>
                  <a:schemeClr val="tx1"/>
                </a:solidFill>
              </a:rPr>
              <a:t>SCHOOLS </a:t>
            </a:r>
            <a:r>
              <a:rPr lang="en-GB" b="1" dirty="0">
                <a:solidFill>
                  <a:schemeClr val="tx1"/>
                </a:solidFill>
              </a:rPr>
              <a:t>READINESS </a:t>
            </a:r>
            <a:r>
              <a:rPr lang="en-GB" b="1" dirty="0" smtClean="0">
                <a:solidFill>
                  <a:schemeClr val="tx1"/>
                </a:solidFill>
              </a:rPr>
              <a:t>MONITORING </a:t>
            </a:r>
            <a:endParaRPr lang="en-GB" b="1" dirty="0">
              <a:solidFill>
                <a:schemeClr val="tx1"/>
              </a:solidFill>
            </a:endParaRPr>
          </a:p>
          <a:p>
            <a:r>
              <a:rPr lang="en-GB" b="1" dirty="0" smtClean="0">
                <a:solidFill>
                  <a:schemeClr val="tx1"/>
                </a:solidFill>
              </a:rPr>
              <a:t>2018 </a:t>
            </a:r>
            <a:r>
              <a:rPr lang="en-GB" b="1" dirty="0">
                <a:solidFill>
                  <a:schemeClr val="tx1"/>
                </a:solidFill>
              </a:rPr>
              <a:t>ACADEMIC </a:t>
            </a:r>
            <a:r>
              <a:rPr lang="en-GB" b="1" dirty="0" smtClean="0">
                <a:solidFill>
                  <a:schemeClr val="tx1"/>
                </a:solidFill>
              </a:rPr>
              <a:t>YEAR</a:t>
            </a:r>
          </a:p>
          <a:p>
            <a:endParaRPr lang="en-GB" b="1" dirty="0">
              <a:solidFill>
                <a:schemeClr val="tx1"/>
              </a:solidFill>
            </a:endParaRPr>
          </a:p>
          <a:p>
            <a:r>
              <a:rPr lang="en-GB" b="1" dirty="0" smtClean="0">
                <a:solidFill>
                  <a:schemeClr val="tx1"/>
                </a:solidFill>
              </a:rPr>
              <a:t>Presentation to Portfolio Committee on Basic Education</a:t>
            </a:r>
          </a:p>
          <a:p>
            <a:r>
              <a:rPr lang="en-GB" b="1" dirty="0" smtClean="0">
                <a:solidFill>
                  <a:schemeClr val="tx1"/>
                </a:solidFill>
              </a:rPr>
              <a:t>February 2018</a:t>
            </a:r>
            <a:endParaRPr lang="en-ZA" dirty="0">
              <a:solidFill>
                <a:schemeClr val="tx1"/>
              </a:solidFill>
            </a:endParaRPr>
          </a:p>
          <a:p>
            <a:endParaRPr lang="en-ZA" b="1"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xmlns="" val="4178644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Eastern Cape</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93049633"/>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800" dirty="0" smtClean="0"/>
                        <a:t>November 2017</a:t>
                      </a:r>
                      <a:endParaRPr lang="en-ZA" sz="2800" dirty="0"/>
                    </a:p>
                  </a:txBody>
                  <a:tcPr>
                    <a:solidFill>
                      <a:schemeClr val="accent2">
                        <a:lumMod val="75000"/>
                      </a:schemeClr>
                    </a:solidFill>
                  </a:tcPr>
                </a:tc>
                <a:tc>
                  <a:txBody>
                    <a:bodyPr/>
                    <a:lstStyle/>
                    <a:p>
                      <a:r>
                        <a:rPr lang="en-US" sz="2800" dirty="0" smtClean="0"/>
                        <a:t>January 2018</a:t>
                      </a:r>
                      <a:endParaRPr lang="en-ZA" sz="2800" dirty="0"/>
                    </a:p>
                  </a:txBody>
                  <a:tcPr>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285750" indent="-285750">
                        <a:lnSpc>
                          <a:spcPct val="150000"/>
                        </a:lnSpc>
                        <a:buFont typeface="Arial" panose="020B0604020202020204" pitchFamily="34" charset="0"/>
                        <a:buChar char="•"/>
                      </a:pPr>
                      <a:r>
                        <a:rPr lang="en-US" sz="2400" dirty="0" smtClean="0"/>
                        <a:t>Alfred Nzo East</a:t>
                      </a:r>
                    </a:p>
                    <a:p>
                      <a:pPr marL="285750" indent="-285750">
                        <a:lnSpc>
                          <a:spcPct val="150000"/>
                        </a:lnSpc>
                        <a:buFont typeface="Arial" panose="020B0604020202020204" pitchFamily="34" charset="0"/>
                        <a:buChar char="•"/>
                      </a:pPr>
                      <a:r>
                        <a:rPr lang="en-US" sz="2400" dirty="0" smtClean="0"/>
                        <a:t>Amathole West</a:t>
                      </a:r>
                    </a:p>
                    <a:p>
                      <a:pPr marL="285750" indent="-285750">
                        <a:lnSpc>
                          <a:spcPct val="150000"/>
                        </a:lnSpc>
                        <a:buFont typeface="Arial" panose="020B0604020202020204" pitchFamily="34" charset="0"/>
                        <a:buChar char="•"/>
                      </a:pPr>
                      <a:r>
                        <a:rPr lang="en-US" sz="2400" dirty="0" smtClean="0"/>
                        <a:t>Chris Hani East</a:t>
                      </a:r>
                    </a:p>
                    <a:p>
                      <a:pPr marL="285750" indent="-285750">
                        <a:lnSpc>
                          <a:spcPct val="150000"/>
                        </a:lnSpc>
                        <a:buFont typeface="Arial" panose="020B0604020202020204" pitchFamily="34" charset="0"/>
                        <a:buChar char="•"/>
                      </a:pPr>
                      <a:r>
                        <a:rPr lang="en-US" sz="2400" dirty="0" smtClean="0"/>
                        <a:t>OR Tambo Coastal</a:t>
                      </a:r>
                    </a:p>
                    <a:p>
                      <a:pPr marL="285750" indent="-285750">
                        <a:lnSpc>
                          <a:spcPct val="150000"/>
                        </a:lnSpc>
                        <a:buFont typeface="Arial" panose="020B0604020202020204" pitchFamily="34" charset="0"/>
                        <a:buChar char="•"/>
                      </a:pPr>
                      <a:r>
                        <a:rPr lang="en-US" sz="2400" dirty="0" smtClean="0"/>
                        <a:t>Sarah Baartman</a:t>
                      </a:r>
                    </a:p>
                    <a:p>
                      <a:endParaRPr lang="en-ZA" dirty="0"/>
                    </a:p>
                  </a:txBody>
                  <a:tcPr>
                    <a:solidFill>
                      <a:schemeClr val="accent2">
                        <a:lumMod val="20000"/>
                        <a:lumOff val="80000"/>
                      </a:schemeClr>
                    </a:solidFill>
                  </a:tcPr>
                </a:tc>
                <a:tc>
                  <a:txBody>
                    <a:bodyPr/>
                    <a:lstStyle/>
                    <a:p>
                      <a:pPr marL="342900" indent="-342900">
                        <a:lnSpc>
                          <a:spcPct val="150000"/>
                        </a:lnSpc>
                        <a:buFont typeface="Arial" panose="020B0604020202020204" pitchFamily="34" charset="0"/>
                        <a:buChar char="•"/>
                      </a:pPr>
                      <a:r>
                        <a:rPr lang="en-ZA" sz="2400" dirty="0" smtClean="0"/>
                        <a:t>Alfred Nzo East</a:t>
                      </a:r>
                    </a:p>
                    <a:p>
                      <a:pPr marL="342900" indent="-342900">
                        <a:lnSpc>
                          <a:spcPct val="150000"/>
                        </a:lnSpc>
                        <a:buFont typeface="Arial" panose="020B0604020202020204" pitchFamily="34" charset="0"/>
                        <a:buChar char="•"/>
                      </a:pPr>
                      <a:r>
                        <a:rPr lang="en-ZA" sz="2400" dirty="0" smtClean="0"/>
                        <a:t>Amathole   East</a:t>
                      </a:r>
                    </a:p>
                    <a:p>
                      <a:pPr marL="342900" indent="-342900">
                        <a:lnSpc>
                          <a:spcPct val="150000"/>
                        </a:lnSpc>
                        <a:buFont typeface="Arial" panose="020B0604020202020204" pitchFamily="34" charset="0"/>
                        <a:buChar char="•"/>
                      </a:pPr>
                      <a:r>
                        <a:rPr lang="en-ZA" sz="2400" dirty="0" smtClean="0"/>
                        <a:t>Amathole West</a:t>
                      </a:r>
                    </a:p>
                    <a:p>
                      <a:pPr marL="342900" indent="-342900">
                        <a:lnSpc>
                          <a:spcPct val="150000"/>
                        </a:lnSpc>
                        <a:buFont typeface="Arial" panose="020B0604020202020204" pitchFamily="34" charset="0"/>
                        <a:buChar char="•"/>
                      </a:pPr>
                      <a:r>
                        <a:rPr lang="en-ZA" sz="2400" dirty="0" smtClean="0"/>
                        <a:t>Chris Hani East</a:t>
                      </a:r>
                    </a:p>
                    <a:p>
                      <a:pPr marL="342900" indent="-342900">
                        <a:lnSpc>
                          <a:spcPct val="150000"/>
                        </a:lnSpc>
                        <a:buFont typeface="Arial" panose="020B0604020202020204" pitchFamily="34" charset="0"/>
                        <a:buChar char="•"/>
                      </a:pPr>
                      <a:r>
                        <a:rPr lang="en-ZA" sz="2400" dirty="0" smtClean="0"/>
                        <a:t>Chris Hani West</a:t>
                      </a:r>
                    </a:p>
                    <a:p>
                      <a:pPr marL="342900" indent="-342900">
                        <a:lnSpc>
                          <a:spcPct val="150000"/>
                        </a:lnSpc>
                        <a:buFont typeface="Arial" panose="020B0604020202020204" pitchFamily="34" charset="0"/>
                        <a:buChar char="•"/>
                      </a:pPr>
                      <a:r>
                        <a:rPr lang="en-ZA" sz="2400" dirty="0" smtClean="0"/>
                        <a:t>OR Tambo Inland</a:t>
                      </a:r>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10</a:t>
            </a:fld>
            <a:endParaRPr lang="en-ZA" dirty="0">
              <a:solidFill>
                <a:prstClr val="black">
                  <a:tint val="75000"/>
                </a:prstClr>
              </a:solidFill>
            </a:endParaRPr>
          </a:p>
        </p:txBody>
      </p:sp>
    </p:spTree>
    <p:extLst>
      <p:ext uri="{BB962C8B-B14F-4D97-AF65-F5344CB8AC3E}">
        <p14:creationId xmlns:p14="http://schemas.microsoft.com/office/powerpoint/2010/main" xmlns="" val="3391079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Free State</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77252767"/>
              </p:ext>
            </p:extLst>
          </p:nvPr>
        </p:nvGraphicFramePr>
        <p:xfrm>
          <a:off x="457200" y="1600200"/>
          <a:ext cx="8229600" cy="3657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3200" dirty="0" smtClean="0"/>
                        <a:t>November 2017</a:t>
                      </a:r>
                      <a:endParaRPr lang="en-ZA" sz="3200" dirty="0"/>
                    </a:p>
                  </a:txBody>
                  <a:tcPr>
                    <a:solidFill>
                      <a:schemeClr val="accent2">
                        <a:lumMod val="75000"/>
                      </a:schemeClr>
                    </a:solidFill>
                  </a:tcPr>
                </a:tc>
                <a:tc>
                  <a:txBody>
                    <a:bodyPr/>
                    <a:lstStyle/>
                    <a:p>
                      <a:r>
                        <a:rPr lang="en-US" sz="3200" dirty="0" smtClean="0"/>
                        <a:t>January 2018</a:t>
                      </a:r>
                      <a:endParaRPr lang="en-ZA" sz="3200" dirty="0"/>
                    </a:p>
                  </a:txBody>
                  <a:tcPr>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457200" indent="-457200">
                        <a:lnSpc>
                          <a:spcPct val="150000"/>
                        </a:lnSpc>
                        <a:buFont typeface="Arial" panose="020B0604020202020204" pitchFamily="34" charset="0"/>
                        <a:buChar char="•"/>
                      </a:pPr>
                      <a:r>
                        <a:rPr lang="en-US" sz="2800" dirty="0" smtClean="0"/>
                        <a:t>Lejweleputswa</a:t>
                      </a:r>
                    </a:p>
                    <a:p>
                      <a:pPr marL="457200" indent="-457200">
                        <a:lnSpc>
                          <a:spcPct val="150000"/>
                        </a:lnSpc>
                        <a:buFont typeface="Arial" panose="020B0604020202020204" pitchFamily="34" charset="0"/>
                        <a:buChar char="•"/>
                      </a:pPr>
                      <a:r>
                        <a:rPr lang="en-US" sz="2800" dirty="0" smtClean="0"/>
                        <a:t>Xhariep</a:t>
                      </a:r>
                      <a:endParaRPr lang="en-ZA" sz="2800" dirty="0"/>
                    </a:p>
                  </a:txBody>
                  <a:tcPr>
                    <a:solidFill>
                      <a:schemeClr val="accent2">
                        <a:lumMod val="20000"/>
                        <a:lumOff val="80000"/>
                      </a:schemeClr>
                    </a:solidFill>
                  </a:tcPr>
                </a:tc>
                <a:tc>
                  <a:txBody>
                    <a:bodyPr/>
                    <a:lstStyle/>
                    <a:p>
                      <a:pPr marL="457200" indent="-457200">
                        <a:buFont typeface="Arial" panose="020B0604020202020204" pitchFamily="34" charset="0"/>
                        <a:buChar char="•"/>
                      </a:pPr>
                      <a:r>
                        <a:rPr lang="en-US" sz="2800" dirty="0" smtClean="0"/>
                        <a:t>Xhariep</a:t>
                      </a:r>
                    </a:p>
                    <a:p>
                      <a:pPr marL="0" indent="0">
                        <a:buFont typeface="Arial" panose="020B0604020202020204" pitchFamily="34" charset="0"/>
                        <a:buNone/>
                      </a:pPr>
                      <a:endParaRPr lang="en-US" sz="2800" dirty="0" smtClean="0"/>
                    </a:p>
                    <a:p>
                      <a:pPr marL="0" indent="0">
                        <a:buFont typeface="Arial" panose="020B0604020202020204" pitchFamily="34" charset="0"/>
                        <a:buNone/>
                      </a:pPr>
                      <a:endParaRPr lang="en-US" sz="2800" dirty="0" smtClean="0"/>
                    </a:p>
                    <a:p>
                      <a:pPr marL="0" indent="0">
                        <a:buFont typeface="Arial" panose="020B0604020202020204" pitchFamily="34" charset="0"/>
                        <a:buNone/>
                      </a:pPr>
                      <a:endParaRPr lang="en-US" sz="2800" dirty="0" smtClean="0"/>
                    </a:p>
                    <a:p>
                      <a:pPr marL="0" indent="0">
                        <a:buFont typeface="Arial" panose="020B0604020202020204" pitchFamily="34" charset="0"/>
                        <a:buNone/>
                      </a:pPr>
                      <a:endParaRPr lang="en-US" sz="2800" dirty="0" smtClean="0"/>
                    </a:p>
                    <a:p>
                      <a:pPr marL="0" indent="0">
                        <a:buFont typeface="Arial" panose="020B0604020202020204" pitchFamily="34" charset="0"/>
                        <a:buNone/>
                      </a:pPr>
                      <a:endParaRPr lang="en-US" sz="2800" dirty="0" smtClean="0"/>
                    </a:p>
                    <a:p>
                      <a:pPr marL="0" indent="0">
                        <a:buFont typeface="Arial" panose="020B0604020202020204" pitchFamily="34" charset="0"/>
                        <a:buNone/>
                      </a:pPr>
                      <a:endParaRPr lang="en-US" sz="2800" dirty="0" smtClean="0"/>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11</a:t>
            </a:fld>
            <a:endParaRPr lang="en-ZA" dirty="0">
              <a:solidFill>
                <a:prstClr val="black">
                  <a:tint val="75000"/>
                </a:prstClr>
              </a:solidFill>
            </a:endParaRPr>
          </a:p>
        </p:txBody>
      </p:sp>
    </p:spTree>
    <p:extLst>
      <p:ext uri="{BB962C8B-B14F-4D97-AF65-F5344CB8AC3E}">
        <p14:creationId xmlns:p14="http://schemas.microsoft.com/office/powerpoint/2010/main" xmlns="" val="420732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Gauteng</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99298074"/>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800" dirty="0" smtClean="0"/>
                        <a:t>November 2017</a:t>
                      </a:r>
                      <a:endParaRPr lang="en-ZA" sz="2800" dirty="0"/>
                    </a:p>
                  </a:txBody>
                  <a:tcPr>
                    <a:solidFill>
                      <a:schemeClr val="accent2">
                        <a:lumMod val="75000"/>
                      </a:schemeClr>
                    </a:solidFill>
                  </a:tcPr>
                </a:tc>
                <a:tc>
                  <a:txBody>
                    <a:bodyPr/>
                    <a:lstStyle/>
                    <a:p>
                      <a:r>
                        <a:rPr lang="en-US" sz="2800" dirty="0" smtClean="0"/>
                        <a:t>January 2018</a:t>
                      </a:r>
                      <a:endParaRPr lang="en-ZA" sz="2800" dirty="0"/>
                    </a:p>
                  </a:txBody>
                  <a:tcPr>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285750" indent="-285750">
                        <a:lnSpc>
                          <a:spcPct val="150000"/>
                        </a:lnSpc>
                        <a:buFont typeface="Arial" panose="020B0604020202020204" pitchFamily="34" charset="0"/>
                        <a:buChar char="•"/>
                      </a:pPr>
                      <a:r>
                        <a:rPr lang="en-US" sz="2400" dirty="0" smtClean="0"/>
                        <a:t>Gauteng East</a:t>
                      </a:r>
                    </a:p>
                    <a:p>
                      <a:pPr marL="285750" indent="-285750">
                        <a:lnSpc>
                          <a:spcPct val="150000"/>
                        </a:lnSpc>
                        <a:buFont typeface="Arial" panose="020B0604020202020204" pitchFamily="34" charset="0"/>
                        <a:buChar char="•"/>
                      </a:pPr>
                      <a:r>
                        <a:rPr lang="en-US" sz="2400" dirty="0" smtClean="0"/>
                        <a:t>Johannesburg North</a:t>
                      </a:r>
                    </a:p>
                    <a:p>
                      <a:pPr marL="285750" indent="-285750">
                        <a:lnSpc>
                          <a:spcPct val="150000"/>
                        </a:lnSpc>
                        <a:buFont typeface="Arial" panose="020B0604020202020204" pitchFamily="34" charset="0"/>
                        <a:buChar char="•"/>
                      </a:pPr>
                      <a:r>
                        <a:rPr lang="en-US" sz="2400" dirty="0" smtClean="0"/>
                        <a:t>Sedibeng West</a:t>
                      </a:r>
                    </a:p>
                    <a:p>
                      <a:pPr marL="285750" indent="-285750">
                        <a:lnSpc>
                          <a:spcPct val="150000"/>
                        </a:lnSpc>
                        <a:buFont typeface="Arial" panose="020B0604020202020204" pitchFamily="34" charset="0"/>
                        <a:buChar char="•"/>
                      </a:pPr>
                      <a:r>
                        <a:rPr lang="en-US" sz="2400" dirty="0" smtClean="0"/>
                        <a:t>Tshwane</a:t>
                      </a:r>
                      <a:r>
                        <a:rPr lang="en-US" sz="2400" baseline="0" dirty="0" smtClean="0"/>
                        <a:t> North</a:t>
                      </a:r>
                      <a:endParaRPr lang="en-US" sz="2400" dirty="0" smtClean="0"/>
                    </a:p>
                    <a:p>
                      <a:endParaRPr lang="en-ZA" dirty="0"/>
                    </a:p>
                  </a:txBody>
                  <a:tcPr>
                    <a:solidFill>
                      <a:schemeClr val="accent2">
                        <a:lumMod val="20000"/>
                        <a:lumOff val="80000"/>
                      </a:schemeClr>
                    </a:solidFill>
                  </a:tcPr>
                </a:tc>
                <a:tc>
                  <a:txBody>
                    <a:bodyPr/>
                    <a:lstStyle/>
                    <a:p>
                      <a:pPr marL="342900" indent="-342900">
                        <a:lnSpc>
                          <a:spcPct val="150000"/>
                        </a:lnSpc>
                        <a:buFont typeface="Arial" panose="020B0604020202020204" pitchFamily="34" charset="0"/>
                        <a:buChar char="•"/>
                      </a:pPr>
                      <a:r>
                        <a:rPr lang="en-US" sz="2400" dirty="0" smtClean="0"/>
                        <a:t>Ekurhuleni South</a:t>
                      </a:r>
                    </a:p>
                    <a:p>
                      <a:pPr marL="342900" indent="-342900">
                        <a:lnSpc>
                          <a:spcPct val="150000"/>
                        </a:lnSpc>
                        <a:buFont typeface="Arial" panose="020B0604020202020204" pitchFamily="34" charset="0"/>
                        <a:buChar char="•"/>
                      </a:pPr>
                      <a:r>
                        <a:rPr lang="en-US" sz="2400" dirty="0" smtClean="0"/>
                        <a:t>Johannesburg</a:t>
                      </a:r>
                      <a:r>
                        <a:rPr lang="en-US" sz="2400" baseline="0" dirty="0" smtClean="0"/>
                        <a:t> North</a:t>
                      </a:r>
                    </a:p>
                    <a:p>
                      <a:pPr marL="342900" indent="-342900">
                        <a:lnSpc>
                          <a:spcPct val="150000"/>
                        </a:lnSpc>
                        <a:buFont typeface="Arial" panose="020B0604020202020204" pitchFamily="34" charset="0"/>
                        <a:buChar char="•"/>
                      </a:pPr>
                      <a:r>
                        <a:rPr lang="en-US" sz="2400" baseline="0" dirty="0" smtClean="0"/>
                        <a:t>Sedibeng East</a:t>
                      </a:r>
                    </a:p>
                    <a:p>
                      <a:pPr marL="342900" indent="-342900">
                        <a:lnSpc>
                          <a:spcPct val="150000"/>
                        </a:lnSpc>
                        <a:buFont typeface="Arial" panose="020B0604020202020204" pitchFamily="34" charset="0"/>
                        <a:buChar char="•"/>
                      </a:pPr>
                      <a:r>
                        <a:rPr lang="en-US" sz="2400" baseline="0" dirty="0" smtClean="0"/>
                        <a:t>Tshwane South</a:t>
                      </a:r>
                    </a:p>
                    <a:p>
                      <a:pPr marL="0" indent="0">
                        <a:lnSpc>
                          <a:spcPct val="150000"/>
                        </a:lnSpc>
                        <a:buFont typeface="Arial" panose="020B0604020202020204" pitchFamily="34" charset="0"/>
                        <a:buNone/>
                      </a:pPr>
                      <a:endParaRPr lang="en-US" sz="2400" baseline="0" dirty="0" smtClean="0"/>
                    </a:p>
                    <a:p>
                      <a:pPr marL="0" indent="0">
                        <a:lnSpc>
                          <a:spcPct val="150000"/>
                        </a:lnSpc>
                        <a:buFont typeface="Arial" panose="020B0604020202020204" pitchFamily="34" charset="0"/>
                        <a:buNone/>
                      </a:pPr>
                      <a:endParaRPr lang="en-US" sz="2400" baseline="0" dirty="0" smtClean="0"/>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12</a:t>
            </a:fld>
            <a:endParaRPr lang="en-ZA" dirty="0">
              <a:solidFill>
                <a:prstClr val="black">
                  <a:tint val="75000"/>
                </a:prstClr>
              </a:solidFill>
            </a:endParaRPr>
          </a:p>
        </p:txBody>
      </p:sp>
    </p:spTree>
    <p:extLst>
      <p:ext uri="{BB962C8B-B14F-4D97-AF65-F5344CB8AC3E}">
        <p14:creationId xmlns:p14="http://schemas.microsoft.com/office/powerpoint/2010/main" xmlns="" val="683301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KwaZulu-Natal</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49090128"/>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800" dirty="0" smtClean="0"/>
                        <a:t>November 2017</a:t>
                      </a:r>
                      <a:endParaRPr lang="en-ZA" sz="2800" dirty="0"/>
                    </a:p>
                  </a:txBody>
                  <a:tcPr>
                    <a:solidFill>
                      <a:schemeClr val="accent2">
                        <a:lumMod val="75000"/>
                      </a:schemeClr>
                    </a:solidFill>
                  </a:tcPr>
                </a:tc>
                <a:tc>
                  <a:txBody>
                    <a:bodyPr/>
                    <a:lstStyle/>
                    <a:p>
                      <a:r>
                        <a:rPr lang="en-US" sz="2800" dirty="0" smtClean="0"/>
                        <a:t>January 2018</a:t>
                      </a:r>
                      <a:endParaRPr lang="en-ZA" sz="2800" dirty="0"/>
                    </a:p>
                  </a:txBody>
                  <a:tcPr>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285750" indent="-285750">
                        <a:lnSpc>
                          <a:spcPct val="150000"/>
                        </a:lnSpc>
                        <a:buFont typeface="Arial" panose="020B0604020202020204" pitchFamily="34" charset="0"/>
                        <a:buChar char="•"/>
                      </a:pPr>
                      <a:r>
                        <a:rPr lang="en-US" sz="2400" dirty="0" smtClean="0"/>
                        <a:t>Harry Gwala</a:t>
                      </a:r>
                    </a:p>
                    <a:p>
                      <a:pPr marL="285750" indent="-285750">
                        <a:lnSpc>
                          <a:spcPct val="150000"/>
                        </a:lnSpc>
                        <a:buFont typeface="Arial" panose="020B0604020202020204" pitchFamily="34" charset="0"/>
                        <a:buChar char="•"/>
                      </a:pPr>
                      <a:r>
                        <a:rPr lang="en-US" sz="2400" dirty="0" smtClean="0"/>
                        <a:t>King Cetshwayo</a:t>
                      </a:r>
                    </a:p>
                    <a:p>
                      <a:pPr marL="285750" indent="-285750">
                        <a:lnSpc>
                          <a:spcPct val="150000"/>
                        </a:lnSpc>
                        <a:buFont typeface="Arial" panose="020B0604020202020204" pitchFamily="34" charset="0"/>
                        <a:buChar char="•"/>
                      </a:pPr>
                      <a:r>
                        <a:rPr lang="en-US" sz="2400" dirty="0" smtClean="0"/>
                        <a:t>Ugu</a:t>
                      </a:r>
                    </a:p>
                    <a:p>
                      <a:endParaRPr lang="en-ZA" dirty="0"/>
                    </a:p>
                  </a:txBody>
                  <a:tcPr>
                    <a:solidFill>
                      <a:schemeClr val="accent2">
                        <a:lumMod val="20000"/>
                        <a:lumOff val="80000"/>
                      </a:schemeClr>
                    </a:solidFill>
                  </a:tcPr>
                </a:tc>
                <a:tc>
                  <a:txBody>
                    <a:bodyPr/>
                    <a:lstStyle/>
                    <a:p>
                      <a:pPr marL="342900" indent="-342900">
                        <a:lnSpc>
                          <a:spcPct val="150000"/>
                        </a:lnSpc>
                        <a:buFont typeface="Arial" panose="020B0604020202020204" pitchFamily="34" charset="0"/>
                        <a:buChar char="•"/>
                      </a:pPr>
                      <a:r>
                        <a:rPr lang="en-US" sz="2400" dirty="0" smtClean="0"/>
                        <a:t>Amajuba</a:t>
                      </a:r>
                    </a:p>
                    <a:p>
                      <a:pPr marL="342900" indent="-342900">
                        <a:lnSpc>
                          <a:spcPct val="150000"/>
                        </a:lnSpc>
                        <a:buFont typeface="Arial" panose="020B0604020202020204" pitchFamily="34" charset="0"/>
                        <a:buChar char="•"/>
                      </a:pPr>
                      <a:r>
                        <a:rPr lang="en-US" sz="2400" dirty="0" smtClean="0"/>
                        <a:t>Umgungundlovu</a:t>
                      </a:r>
                    </a:p>
                    <a:p>
                      <a:pPr marL="342900" indent="-342900">
                        <a:lnSpc>
                          <a:spcPct val="150000"/>
                        </a:lnSpc>
                        <a:buFont typeface="Arial" panose="020B0604020202020204" pitchFamily="34" charset="0"/>
                        <a:buChar char="•"/>
                      </a:pPr>
                      <a:r>
                        <a:rPr lang="en-US" sz="2400" dirty="0" smtClean="0"/>
                        <a:t>Umkhanyakude</a:t>
                      </a:r>
                    </a:p>
                    <a:p>
                      <a:pPr marL="342900" indent="-342900">
                        <a:lnSpc>
                          <a:spcPct val="150000"/>
                        </a:lnSpc>
                        <a:buFont typeface="Arial" panose="020B0604020202020204" pitchFamily="34" charset="0"/>
                        <a:buChar char="•"/>
                      </a:pPr>
                      <a:r>
                        <a:rPr lang="en-US" sz="2400" dirty="0" smtClean="0"/>
                        <a:t>Zululand</a:t>
                      </a:r>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US" sz="2400" dirty="0" smtClean="0"/>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13</a:t>
            </a:fld>
            <a:endParaRPr lang="en-ZA" dirty="0">
              <a:solidFill>
                <a:prstClr val="black">
                  <a:tint val="75000"/>
                </a:prstClr>
              </a:solidFill>
            </a:endParaRPr>
          </a:p>
        </p:txBody>
      </p:sp>
    </p:spTree>
    <p:extLst>
      <p:ext uri="{BB962C8B-B14F-4D97-AF65-F5344CB8AC3E}">
        <p14:creationId xmlns:p14="http://schemas.microsoft.com/office/powerpoint/2010/main" xmlns="" val="3010463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Limpopo</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66762810"/>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800" dirty="0" smtClean="0"/>
                        <a:t>November 2017</a:t>
                      </a:r>
                      <a:endParaRPr lang="en-ZA" sz="2800" dirty="0"/>
                    </a:p>
                  </a:txBody>
                  <a:tcPr>
                    <a:solidFill>
                      <a:schemeClr val="accent2">
                        <a:lumMod val="75000"/>
                      </a:schemeClr>
                    </a:solidFill>
                  </a:tcPr>
                </a:tc>
                <a:tc>
                  <a:txBody>
                    <a:bodyPr/>
                    <a:lstStyle/>
                    <a:p>
                      <a:r>
                        <a:rPr lang="en-US" sz="2800" dirty="0" smtClean="0"/>
                        <a:t>January 2018</a:t>
                      </a:r>
                      <a:endParaRPr lang="en-ZA" sz="2800" dirty="0"/>
                    </a:p>
                  </a:txBody>
                  <a:tcPr>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285750" indent="-285750">
                        <a:lnSpc>
                          <a:spcPct val="150000"/>
                        </a:lnSpc>
                        <a:buFont typeface="Arial" panose="020B0604020202020204" pitchFamily="34" charset="0"/>
                        <a:buChar char="•"/>
                      </a:pPr>
                      <a:r>
                        <a:rPr lang="en-US" sz="2400" dirty="0" smtClean="0"/>
                        <a:t>Capricorn </a:t>
                      </a:r>
                    </a:p>
                    <a:p>
                      <a:endParaRPr lang="en-ZA" dirty="0"/>
                    </a:p>
                  </a:txBody>
                  <a:tcPr>
                    <a:solidFill>
                      <a:schemeClr val="accent2">
                        <a:lumMod val="20000"/>
                        <a:lumOff val="80000"/>
                      </a:schemeClr>
                    </a:solidFill>
                  </a:tcPr>
                </a:tc>
                <a:tc>
                  <a:txBody>
                    <a:bodyPr/>
                    <a:lstStyle/>
                    <a:p>
                      <a:pPr marL="342900" indent="-342900">
                        <a:lnSpc>
                          <a:spcPct val="150000"/>
                        </a:lnSpc>
                        <a:buFont typeface="Arial" panose="020B0604020202020204" pitchFamily="34" charset="0"/>
                        <a:buChar char="•"/>
                      </a:pPr>
                      <a:r>
                        <a:rPr lang="en-US" sz="2400" dirty="0" smtClean="0"/>
                        <a:t>Sekhukhune</a:t>
                      </a:r>
                    </a:p>
                    <a:p>
                      <a:pPr marL="342900" indent="-342900">
                        <a:lnSpc>
                          <a:spcPct val="150000"/>
                        </a:lnSpc>
                        <a:buFont typeface="Arial" panose="020B0604020202020204" pitchFamily="34" charset="0"/>
                        <a:buChar char="•"/>
                      </a:pPr>
                      <a:r>
                        <a:rPr lang="en-US" sz="2400" dirty="0" smtClean="0"/>
                        <a:t>Tzaneen</a:t>
                      </a:r>
                    </a:p>
                    <a:p>
                      <a:pPr marL="342900" indent="-342900">
                        <a:lnSpc>
                          <a:spcPct val="150000"/>
                        </a:lnSpc>
                        <a:buFont typeface="Arial" panose="020B0604020202020204" pitchFamily="34" charset="0"/>
                        <a:buChar char="•"/>
                      </a:pPr>
                      <a:r>
                        <a:rPr lang="en-US" sz="2400" dirty="0" smtClean="0"/>
                        <a:t>Vhembe</a:t>
                      </a:r>
                    </a:p>
                    <a:p>
                      <a:pPr marL="342900" indent="-342900">
                        <a:lnSpc>
                          <a:spcPct val="150000"/>
                        </a:lnSpc>
                        <a:buFont typeface="Arial" panose="020B0604020202020204" pitchFamily="34" charset="0"/>
                        <a:buChar char="•"/>
                      </a:pPr>
                      <a:r>
                        <a:rPr lang="en-US" sz="2400" dirty="0" smtClean="0"/>
                        <a:t>Waterberg</a:t>
                      </a:r>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ZA" sz="2400" dirty="0"/>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14</a:t>
            </a:fld>
            <a:endParaRPr lang="en-ZA" dirty="0">
              <a:solidFill>
                <a:prstClr val="black">
                  <a:tint val="75000"/>
                </a:prstClr>
              </a:solidFill>
            </a:endParaRPr>
          </a:p>
        </p:txBody>
      </p:sp>
    </p:spTree>
    <p:extLst>
      <p:ext uri="{BB962C8B-B14F-4D97-AF65-F5344CB8AC3E}">
        <p14:creationId xmlns:p14="http://schemas.microsoft.com/office/powerpoint/2010/main" xmlns="" val="205426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Mpumalanga</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1343841"/>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800" dirty="0" smtClean="0"/>
                        <a:t>November 2017</a:t>
                      </a:r>
                      <a:endParaRPr lang="en-ZA" sz="2800" dirty="0"/>
                    </a:p>
                  </a:txBody>
                  <a:tcPr>
                    <a:solidFill>
                      <a:schemeClr val="accent2">
                        <a:lumMod val="75000"/>
                      </a:schemeClr>
                    </a:solidFill>
                  </a:tcPr>
                </a:tc>
                <a:tc>
                  <a:txBody>
                    <a:bodyPr/>
                    <a:lstStyle/>
                    <a:p>
                      <a:r>
                        <a:rPr lang="en-US" sz="2800" dirty="0" smtClean="0"/>
                        <a:t>January 2018</a:t>
                      </a:r>
                      <a:endParaRPr lang="en-ZA" sz="2800" dirty="0"/>
                    </a:p>
                  </a:txBody>
                  <a:tcPr>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285750" indent="-285750">
                        <a:lnSpc>
                          <a:spcPct val="150000"/>
                        </a:lnSpc>
                        <a:buFont typeface="Arial" panose="020B0604020202020204" pitchFamily="34" charset="0"/>
                        <a:buChar char="•"/>
                      </a:pPr>
                      <a:r>
                        <a:rPr lang="en-US" sz="2400" dirty="0" smtClean="0"/>
                        <a:t>Bohlabela</a:t>
                      </a:r>
                    </a:p>
                    <a:p>
                      <a:pPr marL="285750" indent="-285750">
                        <a:lnSpc>
                          <a:spcPct val="150000"/>
                        </a:lnSpc>
                        <a:buFont typeface="Arial" panose="020B0604020202020204" pitchFamily="34" charset="0"/>
                        <a:buChar char="•"/>
                      </a:pPr>
                      <a:r>
                        <a:rPr lang="en-US" sz="2400" dirty="0" smtClean="0"/>
                        <a:t>Ehlanzeni</a:t>
                      </a:r>
                    </a:p>
                    <a:p>
                      <a:endParaRPr lang="en-ZA" dirty="0"/>
                    </a:p>
                  </a:txBody>
                  <a:tcPr>
                    <a:solidFill>
                      <a:schemeClr val="accent2">
                        <a:lumMod val="20000"/>
                        <a:lumOff val="80000"/>
                      </a:schemeClr>
                    </a:solidFill>
                  </a:tcPr>
                </a:tc>
                <a:tc>
                  <a:txBody>
                    <a:bodyPr/>
                    <a:lstStyle/>
                    <a:p>
                      <a:pPr marL="342900" indent="-342900">
                        <a:lnSpc>
                          <a:spcPct val="150000"/>
                        </a:lnSpc>
                        <a:buFont typeface="Arial" panose="020B0604020202020204" pitchFamily="34" charset="0"/>
                        <a:buChar char="•"/>
                      </a:pPr>
                      <a:r>
                        <a:rPr lang="en-US" sz="2400" dirty="0" smtClean="0"/>
                        <a:t>Gert Sibande</a:t>
                      </a:r>
                    </a:p>
                    <a:p>
                      <a:pPr marL="342900" indent="-342900">
                        <a:lnSpc>
                          <a:spcPct val="150000"/>
                        </a:lnSpc>
                        <a:buFont typeface="Arial" panose="020B0604020202020204" pitchFamily="34" charset="0"/>
                        <a:buChar char="•"/>
                      </a:pPr>
                      <a:r>
                        <a:rPr lang="en-US" sz="2400" dirty="0" smtClean="0"/>
                        <a:t>Nkangala</a:t>
                      </a:r>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ZA" sz="2400" dirty="0"/>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15</a:t>
            </a:fld>
            <a:endParaRPr lang="en-ZA" dirty="0">
              <a:solidFill>
                <a:prstClr val="black">
                  <a:tint val="75000"/>
                </a:prstClr>
              </a:solidFill>
            </a:endParaRPr>
          </a:p>
        </p:txBody>
      </p:sp>
    </p:spTree>
    <p:extLst>
      <p:ext uri="{BB962C8B-B14F-4D97-AF65-F5344CB8AC3E}">
        <p14:creationId xmlns:p14="http://schemas.microsoft.com/office/powerpoint/2010/main" xmlns="" val="272370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Northern Cape</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474154227"/>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800" dirty="0" smtClean="0"/>
                        <a:t>November 2017</a:t>
                      </a:r>
                      <a:endParaRPr lang="en-ZA" sz="2800" dirty="0"/>
                    </a:p>
                  </a:txBody>
                  <a:tcPr>
                    <a:solidFill>
                      <a:schemeClr val="accent2">
                        <a:lumMod val="75000"/>
                      </a:schemeClr>
                    </a:solidFill>
                  </a:tcPr>
                </a:tc>
                <a:tc>
                  <a:txBody>
                    <a:bodyPr/>
                    <a:lstStyle/>
                    <a:p>
                      <a:r>
                        <a:rPr lang="en-US" sz="2800" dirty="0" smtClean="0"/>
                        <a:t>January 2018</a:t>
                      </a:r>
                      <a:endParaRPr lang="en-ZA" sz="2800" dirty="0"/>
                    </a:p>
                  </a:txBody>
                  <a:tcPr>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285750" indent="-285750">
                        <a:lnSpc>
                          <a:spcPct val="150000"/>
                        </a:lnSpc>
                        <a:buFont typeface="Arial" panose="020B0604020202020204" pitchFamily="34" charset="0"/>
                        <a:buChar char="•"/>
                      </a:pPr>
                      <a:r>
                        <a:rPr lang="en-US" sz="2400" dirty="0" smtClean="0"/>
                        <a:t>Francis Baard</a:t>
                      </a:r>
                    </a:p>
                    <a:p>
                      <a:pPr marL="285750" indent="-285750">
                        <a:lnSpc>
                          <a:spcPct val="150000"/>
                        </a:lnSpc>
                        <a:buFont typeface="Arial" panose="020B0604020202020204" pitchFamily="34" charset="0"/>
                        <a:buChar char="•"/>
                      </a:pPr>
                      <a:r>
                        <a:rPr lang="en-US" sz="2400" dirty="0" smtClean="0"/>
                        <a:t>Namaqua</a:t>
                      </a:r>
                    </a:p>
                    <a:p>
                      <a:endParaRPr lang="en-ZA" dirty="0"/>
                    </a:p>
                  </a:txBody>
                  <a:tcPr>
                    <a:solidFill>
                      <a:schemeClr val="accent2">
                        <a:lumMod val="20000"/>
                        <a:lumOff val="80000"/>
                      </a:schemeClr>
                    </a:solidFill>
                  </a:tcPr>
                </a:tc>
                <a:tc>
                  <a:txBody>
                    <a:bodyPr/>
                    <a:lstStyle/>
                    <a:p>
                      <a:pPr marL="342900" indent="-342900">
                        <a:lnSpc>
                          <a:spcPct val="150000"/>
                        </a:lnSpc>
                        <a:buFont typeface="Arial" panose="020B0604020202020204" pitchFamily="34" charset="0"/>
                        <a:buChar char="•"/>
                      </a:pPr>
                      <a:r>
                        <a:rPr lang="en-US" sz="2400" dirty="0" smtClean="0"/>
                        <a:t>John Taolo Gaetsewe</a:t>
                      </a:r>
                    </a:p>
                    <a:p>
                      <a:pPr marL="342900" indent="-342900">
                        <a:lnSpc>
                          <a:spcPct val="150000"/>
                        </a:lnSpc>
                        <a:buFont typeface="Arial" panose="020B0604020202020204" pitchFamily="34" charset="0"/>
                        <a:buChar char="•"/>
                      </a:pPr>
                      <a:r>
                        <a:rPr lang="en-US" sz="2400" dirty="0" smtClean="0"/>
                        <a:t>Namaqua</a:t>
                      </a:r>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ZA" sz="2400" dirty="0"/>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16</a:t>
            </a:fld>
            <a:endParaRPr lang="en-ZA" dirty="0">
              <a:solidFill>
                <a:prstClr val="black">
                  <a:tint val="75000"/>
                </a:prstClr>
              </a:solidFill>
            </a:endParaRPr>
          </a:p>
        </p:txBody>
      </p:sp>
    </p:spTree>
    <p:extLst>
      <p:ext uri="{BB962C8B-B14F-4D97-AF65-F5344CB8AC3E}">
        <p14:creationId xmlns:p14="http://schemas.microsoft.com/office/powerpoint/2010/main" xmlns="" val="3573562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North West</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65586862"/>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800" dirty="0" smtClean="0"/>
                        <a:t>November 2017</a:t>
                      </a:r>
                      <a:endParaRPr lang="en-ZA" sz="2800" dirty="0"/>
                    </a:p>
                  </a:txBody>
                  <a:tcPr>
                    <a:solidFill>
                      <a:schemeClr val="accent2">
                        <a:lumMod val="75000"/>
                      </a:schemeClr>
                    </a:solidFill>
                  </a:tcPr>
                </a:tc>
                <a:tc>
                  <a:txBody>
                    <a:bodyPr/>
                    <a:lstStyle/>
                    <a:p>
                      <a:r>
                        <a:rPr lang="en-US" sz="2800" dirty="0" smtClean="0"/>
                        <a:t>January 2018</a:t>
                      </a:r>
                      <a:endParaRPr lang="en-ZA" sz="2800" dirty="0"/>
                    </a:p>
                  </a:txBody>
                  <a:tcPr>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285750" indent="-285750">
                        <a:lnSpc>
                          <a:spcPct val="150000"/>
                        </a:lnSpc>
                        <a:buFont typeface="Arial" panose="020B0604020202020204" pitchFamily="34" charset="0"/>
                        <a:buChar char="•"/>
                      </a:pPr>
                      <a:r>
                        <a:rPr lang="en-US" sz="2400" dirty="0" smtClean="0"/>
                        <a:t>Bojanala</a:t>
                      </a:r>
                    </a:p>
                    <a:p>
                      <a:pPr marL="285750" indent="-285750">
                        <a:lnSpc>
                          <a:spcPct val="150000"/>
                        </a:lnSpc>
                        <a:buFont typeface="Arial" panose="020B0604020202020204" pitchFamily="34" charset="0"/>
                        <a:buChar char="•"/>
                      </a:pPr>
                      <a:r>
                        <a:rPr lang="en-US" sz="2400" dirty="0" smtClean="0"/>
                        <a:t>Ngaka Modiri</a:t>
                      </a:r>
                      <a:r>
                        <a:rPr lang="en-US" sz="2400" baseline="0" dirty="0" smtClean="0"/>
                        <a:t> Molema</a:t>
                      </a:r>
                      <a:endParaRPr lang="en-US" sz="2400" dirty="0" smtClean="0"/>
                    </a:p>
                    <a:p>
                      <a:endParaRPr lang="en-ZA" dirty="0"/>
                    </a:p>
                  </a:txBody>
                  <a:tcPr>
                    <a:solidFill>
                      <a:schemeClr val="accent2">
                        <a:lumMod val="20000"/>
                        <a:lumOff val="80000"/>
                      </a:schemeClr>
                    </a:solidFill>
                  </a:tcPr>
                </a:tc>
                <a:tc>
                  <a:txBody>
                    <a:bodyPr/>
                    <a:lstStyle/>
                    <a:p>
                      <a:pPr marL="342900" indent="-342900">
                        <a:lnSpc>
                          <a:spcPct val="150000"/>
                        </a:lnSpc>
                        <a:buFont typeface="Arial" panose="020B0604020202020204" pitchFamily="34" charset="0"/>
                        <a:buChar char="•"/>
                      </a:pPr>
                      <a:r>
                        <a:rPr lang="en-US" sz="2400" dirty="0" smtClean="0"/>
                        <a:t>Ruth Segomotsi Mompati</a:t>
                      </a:r>
                    </a:p>
                    <a:p>
                      <a:pPr marL="342900" indent="-342900">
                        <a:lnSpc>
                          <a:spcPct val="150000"/>
                        </a:lnSpc>
                        <a:buFont typeface="Arial" panose="020B0604020202020204" pitchFamily="34" charset="0"/>
                        <a:buChar char="•"/>
                      </a:pPr>
                      <a:r>
                        <a:rPr lang="en-US" sz="2400" dirty="0" smtClean="0"/>
                        <a:t>Ngaka Modiri Molema</a:t>
                      </a:r>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ZA" sz="2400" dirty="0"/>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17</a:t>
            </a:fld>
            <a:endParaRPr lang="en-ZA" dirty="0">
              <a:solidFill>
                <a:prstClr val="black">
                  <a:tint val="75000"/>
                </a:prstClr>
              </a:solidFill>
            </a:endParaRPr>
          </a:p>
        </p:txBody>
      </p:sp>
    </p:spTree>
    <p:extLst>
      <p:ext uri="{BB962C8B-B14F-4D97-AF65-F5344CB8AC3E}">
        <p14:creationId xmlns:p14="http://schemas.microsoft.com/office/powerpoint/2010/main" xmlns="" val="1090194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Western Cape</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65725764"/>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sz="2800" dirty="0" smtClean="0"/>
                        <a:t>November 2017</a:t>
                      </a:r>
                      <a:endParaRPr lang="en-ZA" sz="2800" dirty="0"/>
                    </a:p>
                  </a:txBody>
                  <a:tcPr>
                    <a:solidFill>
                      <a:schemeClr val="accent2">
                        <a:lumMod val="75000"/>
                      </a:schemeClr>
                    </a:solidFill>
                  </a:tcPr>
                </a:tc>
                <a:tc>
                  <a:txBody>
                    <a:bodyPr/>
                    <a:lstStyle/>
                    <a:p>
                      <a:r>
                        <a:rPr lang="en-US" sz="2800" dirty="0" smtClean="0"/>
                        <a:t>January 2018</a:t>
                      </a:r>
                      <a:endParaRPr lang="en-ZA" sz="2800" dirty="0"/>
                    </a:p>
                  </a:txBody>
                  <a:tcPr>
                    <a:solidFill>
                      <a:schemeClr val="accent2">
                        <a:lumMod val="75000"/>
                      </a:schemeClr>
                    </a:solidFill>
                  </a:tcPr>
                </a:tc>
                <a:extLst>
                  <a:ext uri="{0D108BD9-81ED-4DB2-BD59-A6C34878D82A}">
                    <a16:rowId xmlns:a16="http://schemas.microsoft.com/office/drawing/2014/main" xmlns="" val="10000"/>
                  </a:ext>
                </a:extLst>
              </a:tr>
              <a:tr h="370840">
                <a:tc>
                  <a:txBody>
                    <a:bodyPr/>
                    <a:lstStyle/>
                    <a:p>
                      <a:pPr marL="285750" indent="-285750">
                        <a:lnSpc>
                          <a:spcPct val="150000"/>
                        </a:lnSpc>
                        <a:buFont typeface="Arial" panose="020B0604020202020204" pitchFamily="34" charset="0"/>
                        <a:buChar char="•"/>
                      </a:pPr>
                      <a:r>
                        <a:rPr lang="en-US" sz="2400" dirty="0" smtClean="0"/>
                        <a:t>Cape Winelands</a:t>
                      </a:r>
                    </a:p>
                    <a:p>
                      <a:pPr marL="285750" indent="-285750">
                        <a:lnSpc>
                          <a:spcPct val="150000"/>
                        </a:lnSpc>
                        <a:buFont typeface="Arial" panose="020B0604020202020204" pitchFamily="34" charset="0"/>
                        <a:buChar char="•"/>
                      </a:pPr>
                      <a:r>
                        <a:rPr lang="en-US" sz="2400" dirty="0" smtClean="0"/>
                        <a:t>West Coast</a:t>
                      </a:r>
                    </a:p>
                    <a:p>
                      <a:endParaRPr lang="en-ZA" dirty="0"/>
                    </a:p>
                  </a:txBody>
                  <a:tcPr>
                    <a:solidFill>
                      <a:schemeClr val="accent2">
                        <a:lumMod val="20000"/>
                        <a:lumOff val="80000"/>
                      </a:schemeClr>
                    </a:solidFill>
                  </a:tcPr>
                </a:tc>
                <a:tc>
                  <a:txBody>
                    <a:bodyPr/>
                    <a:lstStyle/>
                    <a:p>
                      <a:pPr marL="342900" indent="-342900">
                        <a:lnSpc>
                          <a:spcPct val="150000"/>
                        </a:lnSpc>
                        <a:buFont typeface="Arial" panose="020B0604020202020204" pitchFamily="34" charset="0"/>
                        <a:buChar char="•"/>
                      </a:pPr>
                      <a:r>
                        <a:rPr lang="en-US" sz="2400" dirty="0" smtClean="0"/>
                        <a:t>Metro Central</a:t>
                      </a:r>
                    </a:p>
                    <a:p>
                      <a:pPr marL="342900" indent="-342900">
                        <a:lnSpc>
                          <a:spcPct val="150000"/>
                        </a:lnSpc>
                        <a:buFont typeface="Arial" panose="020B0604020202020204" pitchFamily="34" charset="0"/>
                        <a:buChar char="•"/>
                      </a:pPr>
                      <a:r>
                        <a:rPr lang="en-US" sz="2400" dirty="0" smtClean="0"/>
                        <a:t>Metro East</a:t>
                      </a:r>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US" sz="2400" dirty="0" smtClean="0"/>
                    </a:p>
                    <a:p>
                      <a:pPr marL="0" indent="0">
                        <a:lnSpc>
                          <a:spcPct val="150000"/>
                        </a:lnSpc>
                        <a:buFont typeface="Arial" panose="020B0604020202020204" pitchFamily="34" charset="0"/>
                        <a:buNone/>
                      </a:pPr>
                      <a:endParaRPr lang="en-ZA" sz="2400" dirty="0"/>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18</a:t>
            </a:fld>
            <a:endParaRPr lang="en-ZA" dirty="0">
              <a:solidFill>
                <a:prstClr val="black">
                  <a:tint val="75000"/>
                </a:prstClr>
              </a:solidFill>
            </a:endParaRPr>
          </a:p>
        </p:txBody>
      </p:sp>
    </p:spTree>
    <p:extLst>
      <p:ext uri="{BB962C8B-B14F-4D97-AF65-F5344CB8AC3E}">
        <p14:creationId xmlns:p14="http://schemas.microsoft.com/office/powerpoint/2010/main" xmlns="" val="1129238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836712"/>
          </a:xfrm>
        </p:spPr>
        <p:txBody>
          <a:bodyPr>
            <a:normAutofit/>
          </a:bodyPr>
          <a:lstStyle/>
          <a:p>
            <a:r>
              <a:rPr lang="en-ZA" sz="4000" b="1" dirty="0" smtClean="0"/>
              <a:t>NUMBER OF SCHOOLS REACHED</a:t>
            </a:r>
            <a:endParaRPr lang="en-ZA"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5589737"/>
              </p:ext>
            </p:extLst>
          </p:nvPr>
        </p:nvGraphicFramePr>
        <p:xfrm>
          <a:off x="467544" y="908720"/>
          <a:ext cx="7992890" cy="5474693"/>
        </p:xfrm>
        <a:graphic>
          <a:graphicData uri="http://schemas.openxmlformats.org/drawingml/2006/table">
            <a:tbl>
              <a:tblPr/>
              <a:tblGrid>
                <a:gridCol w="2592288">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1854537">
                  <a:extLst>
                    <a:ext uri="{9D8B030D-6E8A-4147-A177-3AD203B41FA5}">
                      <a16:colId xmlns:a16="http://schemas.microsoft.com/office/drawing/2014/main" xmlns="" val="20002"/>
                    </a:ext>
                  </a:extLst>
                </a:gridCol>
                <a:gridCol w="1385825">
                  <a:extLst>
                    <a:ext uri="{9D8B030D-6E8A-4147-A177-3AD203B41FA5}">
                      <a16:colId xmlns:a16="http://schemas.microsoft.com/office/drawing/2014/main" xmlns="" val="20003"/>
                    </a:ext>
                  </a:extLst>
                </a:gridCol>
              </a:tblGrid>
              <a:tr h="424998">
                <a:tc rowSpan="2">
                  <a:txBody>
                    <a:bodyPr/>
                    <a:lstStyle/>
                    <a:p>
                      <a:pPr algn="l" fontAlgn="ctr"/>
                      <a:r>
                        <a:rPr lang="en-ZA" sz="1800" b="1" i="0" u="none" strike="noStrike" dirty="0" smtClean="0">
                          <a:solidFill>
                            <a:schemeClr val="tx1"/>
                          </a:solidFill>
                          <a:effectLst/>
                          <a:latin typeface="Arial" panose="020B0604020202020204" pitchFamily="34" charset="0"/>
                          <a:cs typeface="Arial" panose="020B0604020202020204" pitchFamily="34" charset="0"/>
                        </a:rPr>
                        <a:t>PROVINCE</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gridSpan="3">
                  <a:txBody>
                    <a:bodyPr/>
                    <a:lstStyle/>
                    <a:p>
                      <a:pPr algn="ctr" fontAlgn="ctr"/>
                      <a:r>
                        <a:rPr lang="en-ZA" sz="1800" b="1" i="0" u="none" strike="noStrike" dirty="0" smtClean="0">
                          <a:solidFill>
                            <a:schemeClr val="tx1"/>
                          </a:solidFill>
                          <a:effectLst/>
                          <a:latin typeface="Arial" panose="020B0604020202020204" pitchFamily="34" charset="0"/>
                          <a:cs typeface="Arial" panose="020B0604020202020204" pitchFamily="34" charset="0"/>
                        </a:rPr>
                        <a:t>NO. OF SCHOOLS </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l" fontAlgn="ct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56986">
                <a:tc vMerge="1">
                  <a:txBody>
                    <a:bodyPr/>
                    <a:lstStyle/>
                    <a:p>
                      <a:pPr algn="l" fontAlgn="ct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smtClean="0">
                          <a:solidFill>
                            <a:schemeClr val="tx1"/>
                          </a:solidFill>
                          <a:effectLst/>
                          <a:latin typeface="Arial" panose="020B0604020202020204" pitchFamily="34" charset="0"/>
                          <a:cs typeface="Arial" panose="020B0604020202020204" pitchFamily="34" charset="0"/>
                        </a:rPr>
                        <a:t>November</a:t>
                      </a:r>
                      <a:r>
                        <a:rPr lang="en-US" sz="1800" b="1" i="0" u="none" strike="noStrike" baseline="0" dirty="0" smtClean="0">
                          <a:solidFill>
                            <a:schemeClr val="tx1"/>
                          </a:solidFill>
                          <a:effectLst/>
                          <a:latin typeface="Arial" panose="020B0604020202020204" pitchFamily="34" charset="0"/>
                          <a:cs typeface="Arial" panose="020B0604020202020204" pitchFamily="34" charset="0"/>
                        </a:rPr>
                        <a:t> 2017</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n-ZA" sz="1800" b="1" i="0" u="none" strike="noStrike" dirty="0" smtClean="0">
                          <a:solidFill>
                            <a:schemeClr val="tx1"/>
                          </a:solidFill>
                          <a:effectLst/>
                          <a:latin typeface="Arial" panose="020B0604020202020204" pitchFamily="34" charset="0"/>
                          <a:cs typeface="Arial" panose="020B0604020202020204" pitchFamily="34" charset="0"/>
                        </a:rPr>
                        <a:t>January 2018</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fontAlgn="ctr"/>
                      <a:r>
                        <a:rPr lang="en-US" sz="1800" b="1" i="0" u="none" strike="noStrike" dirty="0" smtClean="0">
                          <a:solidFill>
                            <a:schemeClr val="tx1"/>
                          </a:solidFill>
                          <a:effectLst/>
                          <a:latin typeface="Arial" panose="020B0604020202020204" pitchFamily="34" charset="0"/>
                          <a:cs typeface="Arial" panose="020B0604020202020204" pitchFamily="34" charset="0"/>
                        </a:rPr>
                        <a:t>Total</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56986">
                <a:tc>
                  <a:txBody>
                    <a:bodyPr/>
                    <a:lstStyle/>
                    <a:p>
                      <a:pPr algn="l" fontAlgn="ctr"/>
                      <a:r>
                        <a:rPr lang="en-ZA" sz="1800" b="0" i="0" u="none" strike="noStrike" dirty="0">
                          <a:solidFill>
                            <a:srgbClr val="000000"/>
                          </a:solidFill>
                          <a:effectLst/>
                          <a:latin typeface="Arial" panose="020B0604020202020204" pitchFamily="34" charset="0"/>
                          <a:cs typeface="Arial" panose="020B0604020202020204" pitchFamily="34" charset="0"/>
                        </a:rPr>
                        <a:t>Eastern Cape</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40</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89</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129</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456986">
                <a:tc>
                  <a:txBody>
                    <a:bodyPr/>
                    <a:lstStyle/>
                    <a:p>
                      <a:pPr algn="l" fontAlgn="ctr"/>
                      <a:r>
                        <a:rPr lang="en-ZA" sz="1800" b="0" i="0" u="none" strike="noStrike" dirty="0">
                          <a:solidFill>
                            <a:srgbClr val="000000"/>
                          </a:solidFill>
                          <a:effectLst/>
                          <a:latin typeface="Arial" panose="020B0604020202020204" pitchFamily="34" charset="0"/>
                          <a:cs typeface="Arial" panose="020B0604020202020204" pitchFamily="34" charset="0"/>
                        </a:rPr>
                        <a:t>Free State</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12</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44</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56</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456986">
                <a:tc>
                  <a:txBody>
                    <a:bodyPr/>
                    <a:lstStyle/>
                    <a:p>
                      <a:pPr algn="l" fontAlgn="ctr"/>
                      <a:r>
                        <a:rPr lang="en-ZA" sz="1800" b="0" i="0" u="none" strike="noStrike" dirty="0">
                          <a:solidFill>
                            <a:srgbClr val="000000"/>
                          </a:solidFill>
                          <a:effectLst/>
                          <a:latin typeface="Arial" panose="020B0604020202020204" pitchFamily="34" charset="0"/>
                          <a:cs typeface="Arial" panose="020B0604020202020204" pitchFamily="34" charset="0"/>
                        </a:rPr>
                        <a:t>Gauteng</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34</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83</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117</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456986">
                <a:tc>
                  <a:txBody>
                    <a:bodyPr/>
                    <a:lstStyle/>
                    <a:p>
                      <a:pPr algn="l" fontAlgn="ctr"/>
                      <a:r>
                        <a:rPr lang="en-ZA" sz="1800" b="0" i="0" u="none" strike="noStrike" dirty="0" smtClean="0">
                          <a:solidFill>
                            <a:srgbClr val="000000"/>
                          </a:solidFill>
                          <a:effectLst/>
                          <a:latin typeface="Arial" panose="020B0604020202020204" pitchFamily="34" charset="0"/>
                          <a:cs typeface="Arial" panose="020B0604020202020204" pitchFamily="34" charset="0"/>
                        </a:rPr>
                        <a:t>KwaZulu</a:t>
                      </a:r>
                      <a:r>
                        <a:rPr lang="en-ZA" sz="1800" b="0" i="0" u="none" strike="noStrike" dirty="0">
                          <a:solidFill>
                            <a:srgbClr val="000000"/>
                          </a:solidFill>
                          <a:effectLst/>
                          <a:latin typeface="Arial" panose="020B0604020202020204" pitchFamily="34" charset="0"/>
                          <a:cs typeface="Arial" panose="020B0604020202020204" pitchFamily="34" charset="0"/>
                        </a:rPr>
                        <a:t>-</a:t>
                      </a:r>
                      <a:r>
                        <a:rPr lang="en-ZA" sz="1800" b="0" i="0" u="none" strike="noStrike" dirty="0" smtClean="0">
                          <a:solidFill>
                            <a:srgbClr val="000000"/>
                          </a:solidFill>
                          <a:effectLst/>
                          <a:latin typeface="Arial" panose="020B0604020202020204" pitchFamily="34" charset="0"/>
                          <a:cs typeface="Arial" panose="020B0604020202020204" pitchFamily="34" charset="0"/>
                        </a:rPr>
                        <a:t>Natal</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19</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91</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110</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456986">
                <a:tc>
                  <a:txBody>
                    <a:bodyPr/>
                    <a:lstStyle/>
                    <a:p>
                      <a:pPr algn="l" fontAlgn="ctr"/>
                      <a:r>
                        <a:rPr lang="en-ZA" sz="1800" b="0" i="0" u="none" strike="noStrike" dirty="0">
                          <a:solidFill>
                            <a:srgbClr val="000000"/>
                          </a:solidFill>
                          <a:effectLst/>
                          <a:latin typeface="Arial" panose="020B0604020202020204" pitchFamily="34" charset="0"/>
                          <a:cs typeface="Arial" panose="020B0604020202020204" pitchFamily="34" charset="0"/>
                        </a:rPr>
                        <a:t>Limpopo</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08</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59</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67</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456986">
                <a:tc>
                  <a:txBody>
                    <a:bodyPr/>
                    <a:lstStyle/>
                    <a:p>
                      <a:pPr algn="l" fontAlgn="ctr"/>
                      <a:r>
                        <a:rPr lang="en-ZA" sz="1800" b="0" i="0" u="none" strike="noStrike" dirty="0">
                          <a:solidFill>
                            <a:srgbClr val="000000"/>
                          </a:solidFill>
                          <a:effectLst/>
                          <a:latin typeface="Arial" panose="020B0604020202020204" pitchFamily="34" charset="0"/>
                          <a:cs typeface="Arial" panose="020B0604020202020204" pitchFamily="34" charset="0"/>
                        </a:rPr>
                        <a:t>Mpumalanga</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22</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41</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63</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7"/>
                  </a:ext>
                </a:extLst>
              </a:tr>
              <a:tr h="456986">
                <a:tc>
                  <a:txBody>
                    <a:bodyPr/>
                    <a:lstStyle/>
                    <a:p>
                      <a:pPr algn="l" fontAlgn="ctr"/>
                      <a:r>
                        <a:rPr lang="en-ZA" sz="1800" b="0" i="0" u="none" strike="noStrike" dirty="0">
                          <a:solidFill>
                            <a:srgbClr val="000000"/>
                          </a:solidFill>
                          <a:effectLst/>
                          <a:latin typeface="Arial" panose="020B0604020202020204" pitchFamily="34" charset="0"/>
                          <a:cs typeface="Arial" panose="020B0604020202020204" pitchFamily="34" charset="0"/>
                        </a:rPr>
                        <a:t>North West</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47</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23</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70</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8"/>
                  </a:ext>
                </a:extLst>
              </a:tr>
              <a:tr h="456986">
                <a:tc>
                  <a:txBody>
                    <a:bodyPr/>
                    <a:lstStyle/>
                    <a:p>
                      <a:pPr algn="l" fontAlgn="ctr"/>
                      <a:r>
                        <a:rPr lang="en-ZA" sz="1800" b="0" i="0" u="none" strike="noStrike" dirty="0">
                          <a:solidFill>
                            <a:srgbClr val="000000"/>
                          </a:solidFill>
                          <a:effectLst/>
                          <a:latin typeface="Arial" panose="020B0604020202020204" pitchFamily="34" charset="0"/>
                          <a:cs typeface="Arial" panose="020B0604020202020204" pitchFamily="34" charset="0"/>
                        </a:rPr>
                        <a:t>Northern Cape</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07</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41</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Arial" panose="020B0604020202020204" pitchFamily="34" charset="0"/>
                          <a:cs typeface="Arial" panose="020B0604020202020204" pitchFamily="34" charset="0"/>
                        </a:rPr>
                        <a:t>48</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9"/>
                  </a:ext>
                </a:extLst>
              </a:tr>
              <a:tr h="456986">
                <a:tc>
                  <a:txBody>
                    <a:bodyPr/>
                    <a:lstStyle/>
                    <a:p>
                      <a:pPr algn="l" fontAlgn="ctr"/>
                      <a:r>
                        <a:rPr lang="en-ZA" sz="1800" b="0" i="0" u="none" strike="noStrike" dirty="0" smtClean="0">
                          <a:solidFill>
                            <a:srgbClr val="000000"/>
                          </a:solidFill>
                          <a:effectLst/>
                          <a:latin typeface="Arial" panose="020B0604020202020204" pitchFamily="34" charset="0"/>
                          <a:cs typeface="Arial" panose="020B0604020202020204" pitchFamily="34" charset="0"/>
                        </a:rPr>
                        <a:t>Western Cape</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22</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0" i="0" u="none" strike="noStrike" dirty="0" smtClean="0">
                          <a:solidFill>
                            <a:srgbClr val="000000"/>
                          </a:solidFill>
                          <a:effectLst/>
                          <a:latin typeface="Arial" panose="020B0604020202020204" pitchFamily="34" charset="0"/>
                          <a:cs typeface="Arial" panose="020B0604020202020204" pitchFamily="34" charset="0"/>
                        </a:rPr>
                        <a:t>41</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1" i="0" u="none" strike="noStrike" dirty="0" smtClean="0">
                          <a:solidFill>
                            <a:srgbClr val="000000"/>
                          </a:solidFill>
                          <a:effectLst/>
                          <a:latin typeface="Arial" panose="020B0604020202020204" pitchFamily="34" charset="0"/>
                          <a:cs typeface="Arial" panose="020B0604020202020204" pitchFamily="34" charset="0"/>
                        </a:rPr>
                        <a:t>63</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0"/>
                  </a:ext>
                </a:extLst>
              </a:tr>
              <a:tr h="479835">
                <a:tc>
                  <a:txBody>
                    <a:bodyPr/>
                    <a:lstStyle/>
                    <a:p>
                      <a:pPr algn="l" fontAlgn="ctr"/>
                      <a:r>
                        <a:rPr lang="en-ZA" sz="1800" b="1" i="0" u="none" strike="noStrike" dirty="0">
                          <a:solidFill>
                            <a:srgbClr val="000000"/>
                          </a:solidFill>
                          <a:effectLst/>
                          <a:latin typeface="Arial" panose="020B0604020202020204" pitchFamily="34" charset="0"/>
                          <a:cs typeface="Arial" panose="020B0604020202020204" pitchFamily="34" charset="0"/>
                        </a:rPr>
                        <a:t>National</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1" i="0" u="none" strike="noStrike" dirty="0" smtClean="0">
                          <a:solidFill>
                            <a:srgbClr val="000000"/>
                          </a:solidFill>
                          <a:effectLst/>
                          <a:latin typeface="Arial" panose="020B0604020202020204" pitchFamily="34" charset="0"/>
                          <a:cs typeface="Arial" panose="020B0604020202020204" pitchFamily="34" charset="0"/>
                        </a:rPr>
                        <a:t>211</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1" i="0" u="none" strike="noStrike" dirty="0" smtClean="0">
                          <a:solidFill>
                            <a:srgbClr val="000000"/>
                          </a:solidFill>
                          <a:effectLst/>
                          <a:latin typeface="Arial" panose="020B0604020202020204" pitchFamily="34" charset="0"/>
                          <a:cs typeface="Arial" panose="020B0604020202020204" pitchFamily="34" charset="0"/>
                        </a:rPr>
                        <a:t>512</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en-ZA" sz="1800" b="1" i="0" u="none" strike="noStrike" dirty="0" smtClean="0">
                          <a:solidFill>
                            <a:srgbClr val="000000"/>
                          </a:solidFill>
                          <a:effectLst/>
                          <a:latin typeface="Arial" panose="020B0604020202020204" pitchFamily="34" charset="0"/>
                          <a:cs typeface="Arial" panose="020B0604020202020204" pitchFamily="34" charset="0"/>
                        </a:rPr>
                        <a:t>723</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4" name="Slide Number Placeholder 3"/>
          <p:cNvSpPr>
            <a:spLocks noGrp="1"/>
          </p:cNvSpPr>
          <p:nvPr>
            <p:ph type="sldNum" sz="quarter" idx="12"/>
          </p:nvPr>
        </p:nvSpPr>
        <p:spPr/>
        <p:txBody>
          <a:bodyPr/>
          <a:lstStyle/>
          <a:p>
            <a:fld id="{527EF771-2B50-4573-84B4-5C96B4F32DD9}" type="slidenum">
              <a:rPr lang="en-ZA" smtClean="0"/>
              <a:pPr/>
              <a:t>19</a:t>
            </a:fld>
            <a:endParaRPr lang="en-ZA" dirty="0"/>
          </a:p>
        </p:txBody>
      </p:sp>
    </p:spTree>
    <p:extLst>
      <p:ext uri="{BB962C8B-B14F-4D97-AF65-F5344CB8AC3E}">
        <p14:creationId xmlns:p14="http://schemas.microsoft.com/office/powerpoint/2010/main" xmlns="" val="385692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493494"/>
          </a:xfrm>
        </p:spPr>
        <p:txBody>
          <a:bodyPr vert="horz" lIns="91440" tIns="45720" rIns="91440" bIns="45720" rtlCol="0" anchor="ctr">
            <a:normAutofit fontScale="90000"/>
          </a:bodyPr>
          <a:lstStyle/>
          <a:p>
            <a:r>
              <a:rPr lang="en-ZA" b="1" dirty="0" smtClean="0"/>
              <a:t>PRESENTATION OUTLINE</a:t>
            </a:r>
            <a:endParaRPr lang="en-ZA" b="1" dirty="0"/>
          </a:p>
        </p:txBody>
      </p:sp>
      <p:sp>
        <p:nvSpPr>
          <p:cNvPr id="3" name="Content Placeholder 2"/>
          <p:cNvSpPr>
            <a:spLocks noGrp="1"/>
          </p:cNvSpPr>
          <p:nvPr>
            <p:ph idx="1"/>
          </p:nvPr>
        </p:nvSpPr>
        <p:spPr>
          <a:xfrm>
            <a:off x="457201" y="980728"/>
            <a:ext cx="8075240" cy="4752528"/>
          </a:xfrm>
        </p:spPr>
        <p:txBody>
          <a:bodyPr>
            <a:normAutofit fontScale="85000" lnSpcReduction="10000"/>
          </a:bodyPr>
          <a:lstStyle/>
          <a:p>
            <a:pPr>
              <a:lnSpc>
                <a:spcPct val="150000"/>
              </a:lnSpc>
            </a:pPr>
            <a:r>
              <a:rPr lang="en-US" sz="2800" dirty="0" smtClean="0"/>
              <a:t>Purpose</a:t>
            </a:r>
          </a:p>
          <a:p>
            <a:pPr>
              <a:lnSpc>
                <a:spcPct val="150000"/>
              </a:lnSpc>
            </a:pPr>
            <a:r>
              <a:rPr lang="en-US" sz="2800" dirty="0" smtClean="0"/>
              <a:t>Introduction</a:t>
            </a:r>
          </a:p>
          <a:p>
            <a:pPr>
              <a:lnSpc>
                <a:spcPct val="150000"/>
              </a:lnSpc>
            </a:pPr>
            <a:r>
              <a:rPr lang="en-US" sz="2800" dirty="0" smtClean="0"/>
              <a:t>Approach to School Readiness Monitoring 2018</a:t>
            </a:r>
          </a:p>
          <a:p>
            <a:pPr>
              <a:lnSpc>
                <a:spcPct val="150000"/>
              </a:lnSpc>
            </a:pPr>
            <a:r>
              <a:rPr lang="en-US" sz="2800" dirty="0" smtClean="0"/>
              <a:t>Districts and Schools Reached</a:t>
            </a:r>
          </a:p>
          <a:p>
            <a:pPr>
              <a:lnSpc>
                <a:spcPct val="150000"/>
              </a:lnSpc>
            </a:pPr>
            <a:r>
              <a:rPr lang="en-US" sz="2800" dirty="0" smtClean="0"/>
              <a:t>Key Areas of Focus</a:t>
            </a:r>
            <a:endParaRPr lang="en-US" sz="2800" dirty="0"/>
          </a:p>
          <a:p>
            <a:pPr>
              <a:lnSpc>
                <a:spcPct val="150000"/>
              </a:lnSpc>
            </a:pPr>
            <a:r>
              <a:rPr lang="en-US" sz="2800" dirty="0" smtClean="0"/>
              <a:t>Key Findings </a:t>
            </a:r>
          </a:p>
          <a:p>
            <a:pPr>
              <a:lnSpc>
                <a:spcPct val="150000"/>
              </a:lnSpc>
            </a:pPr>
            <a:r>
              <a:rPr lang="en-US" sz="2800" dirty="0" smtClean="0"/>
              <a:t>Telephonic Follow-ups</a:t>
            </a:r>
          </a:p>
          <a:p>
            <a:pPr>
              <a:lnSpc>
                <a:spcPct val="150000"/>
              </a:lnSpc>
            </a:pPr>
            <a:r>
              <a:rPr lang="en-US" sz="2800" dirty="0" smtClean="0"/>
              <a:t>Conclusion</a:t>
            </a:r>
          </a:p>
          <a:p>
            <a:pPr lvl="1"/>
            <a:endParaRPr lang="en-US" sz="2400" dirty="0"/>
          </a:p>
          <a:p>
            <a:pPr marL="457200" lvl="1" indent="0">
              <a:buNone/>
            </a:pPr>
            <a:endParaRPr lang="en-US" sz="2400" dirty="0" smtClean="0"/>
          </a:p>
          <a:p>
            <a:pPr lvl="1"/>
            <a:endParaRPr lang="en-US" sz="2400" dirty="0" smtClean="0"/>
          </a:p>
          <a:p>
            <a:endParaRPr lang="en-ZA" sz="2400" dirty="0" smtClean="0"/>
          </a:p>
          <a:p>
            <a:pPr marL="0" indent="0">
              <a:buNone/>
            </a:pPr>
            <a:endParaRPr lang="en-ZA" sz="2400" dirty="0" smtClean="0"/>
          </a:p>
          <a:p>
            <a:pPr marL="514350" indent="-514350">
              <a:buFont typeface="+mj-lt"/>
              <a:buAutoNum type="arabicPeriod"/>
            </a:pPr>
            <a:endParaRPr lang="en-ZA" dirty="0" smtClean="0"/>
          </a:p>
          <a:p>
            <a:pPr marL="514350" indent="-514350">
              <a:buFont typeface="+mj-lt"/>
              <a:buAutoNum type="arabicPeriod"/>
            </a:pPr>
            <a:endParaRPr lang="en-ZA" dirty="0" smtClean="0"/>
          </a:p>
          <a:p>
            <a:pPr marL="514350" indent="-514350">
              <a:buFont typeface="+mj-lt"/>
              <a:buAutoNum type="arabicPeriod"/>
            </a:pPr>
            <a:endParaRPr lang="en-ZA" dirty="0" smtClean="0"/>
          </a:p>
          <a:p>
            <a:pPr marL="514350" indent="-514350">
              <a:buFont typeface="+mj-lt"/>
              <a:buAutoNum type="arabicPeriod"/>
            </a:pPr>
            <a:endParaRPr lang="en-ZA" dirty="0" smtClean="0"/>
          </a:p>
          <a:p>
            <a:pPr marL="514350" indent="-514350">
              <a:buFont typeface="+mj-lt"/>
              <a:buAutoNum type="arabicPeriod"/>
            </a:pPr>
            <a:endParaRPr lang="en-ZA" dirty="0" smtClean="0"/>
          </a:p>
          <a:p>
            <a:pPr marL="514350" indent="-514350">
              <a:buFont typeface="+mj-lt"/>
              <a:buAutoNum type="arabicPeriod"/>
            </a:pPr>
            <a:endParaRPr lang="en-ZA" dirty="0" smtClean="0"/>
          </a:p>
          <a:p>
            <a:pPr marL="514350" indent="-514350">
              <a:buFont typeface="+mj-lt"/>
              <a:buAutoNum type="arabicPeriod"/>
            </a:pP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pPr/>
              <a:t>2</a:t>
            </a:fld>
            <a:endParaRPr lang="en-ZA" dirty="0"/>
          </a:p>
        </p:txBody>
      </p:sp>
    </p:spTree>
    <p:extLst>
      <p:ext uri="{BB962C8B-B14F-4D97-AF65-F5344CB8AC3E}">
        <p14:creationId xmlns:p14="http://schemas.microsoft.com/office/powerpoint/2010/main" xmlns="" val="2034491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76871"/>
            <a:ext cx="9144000" cy="1224137"/>
          </a:xfrm>
        </p:spPr>
        <p:txBody>
          <a:bodyPr>
            <a:normAutofit fontScale="90000"/>
          </a:bodyPr>
          <a:lstStyle/>
          <a:p>
            <a:r>
              <a:rPr lang="en-ZA" b="1" dirty="0"/>
              <a:t/>
            </a:r>
            <a:br>
              <a:rPr lang="en-ZA" b="1" dirty="0"/>
            </a:br>
            <a:r>
              <a:rPr lang="en-ZA" b="1" dirty="0"/>
              <a:t/>
            </a:r>
            <a:br>
              <a:rPr lang="en-ZA" b="1" dirty="0"/>
            </a:br>
            <a:r>
              <a:rPr lang="en-ZA" b="1" dirty="0" smtClean="0"/>
              <a:t>Key Focus Areas</a:t>
            </a:r>
            <a:br>
              <a:rPr lang="en-ZA" b="1" dirty="0" smtClean="0"/>
            </a:br>
            <a:r>
              <a:rPr lang="en-ZA" b="1" dirty="0" smtClean="0"/>
              <a:t/>
            </a:r>
            <a:br>
              <a:rPr lang="en-ZA" b="1" dirty="0" smtClean="0"/>
            </a:br>
            <a:endParaRPr lang="en-ZA" b="1" dirty="0"/>
          </a:p>
        </p:txBody>
      </p:sp>
    </p:spTree>
    <p:extLst>
      <p:ext uri="{BB962C8B-B14F-4D97-AF65-F5344CB8AC3E}">
        <p14:creationId xmlns:p14="http://schemas.microsoft.com/office/powerpoint/2010/main" xmlns="" val="849317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9" y="0"/>
            <a:ext cx="8229600" cy="1143000"/>
          </a:xfrm>
        </p:spPr>
        <p:txBody>
          <a:bodyPr/>
          <a:lstStyle/>
          <a:p>
            <a:r>
              <a:rPr lang="en-ZA" b="1" dirty="0" smtClean="0"/>
              <a:t>FOCUS AREAS IN 2018</a:t>
            </a:r>
            <a:endParaRPr lang="en-ZA" b="1" dirty="0"/>
          </a:p>
        </p:txBody>
      </p:sp>
      <p:sp>
        <p:nvSpPr>
          <p:cNvPr id="3" name="Content Placeholder 2"/>
          <p:cNvSpPr>
            <a:spLocks noGrp="1"/>
          </p:cNvSpPr>
          <p:nvPr>
            <p:ph idx="1"/>
          </p:nvPr>
        </p:nvSpPr>
        <p:spPr>
          <a:xfrm>
            <a:off x="457200" y="1052736"/>
            <a:ext cx="8229600" cy="5073431"/>
          </a:xfrm>
        </p:spPr>
        <p:txBody>
          <a:bodyPr>
            <a:normAutofit fontScale="92500" lnSpcReduction="10000"/>
          </a:bodyPr>
          <a:lstStyle/>
          <a:p>
            <a:r>
              <a:rPr lang="en-ZA" sz="2800" dirty="0" smtClean="0"/>
              <a:t>Learner Admissions and Registration;</a:t>
            </a:r>
          </a:p>
          <a:p>
            <a:r>
              <a:rPr lang="en-US" sz="2800" dirty="0" smtClean="0"/>
              <a:t>Undocumented Learners</a:t>
            </a:r>
            <a:endParaRPr lang="en-ZA" sz="2800" dirty="0" smtClean="0"/>
          </a:p>
          <a:p>
            <a:r>
              <a:rPr lang="en-ZA" sz="2800" dirty="0" smtClean="0"/>
              <a:t>Teacher </a:t>
            </a:r>
            <a:r>
              <a:rPr lang="en-ZA" sz="2800" dirty="0"/>
              <a:t>Provisioning</a:t>
            </a:r>
            <a:r>
              <a:rPr lang="en-ZA" sz="2800" dirty="0" smtClean="0"/>
              <a:t>;</a:t>
            </a:r>
          </a:p>
          <a:p>
            <a:r>
              <a:rPr lang="en-US" sz="2800" dirty="0" smtClean="0"/>
              <a:t>School Planning Management</a:t>
            </a:r>
          </a:p>
          <a:p>
            <a:r>
              <a:rPr lang="en-ZA" sz="2800" dirty="0"/>
              <a:t>Learning and Teaching Support Materials</a:t>
            </a:r>
            <a:r>
              <a:rPr lang="en-ZA" sz="2800" dirty="0" smtClean="0"/>
              <a:t>;</a:t>
            </a:r>
          </a:p>
          <a:p>
            <a:r>
              <a:rPr lang="en-ZA" sz="2800" dirty="0" smtClean="0"/>
              <a:t>Basic Infrastructure;</a:t>
            </a:r>
          </a:p>
          <a:p>
            <a:r>
              <a:rPr lang="en-ZA" sz="2800" dirty="0" smtClean="0"/>
              <a:t>Incremental Introduction of African Languages (IIAL);</a:t>
            </a:r>
          </a:p>
          <a:p>
            <a:r>
              <a:rPr lang="en-ZA" sz="2800" dirty="0" smtClean="0"/>
              <a:t>Readiness for South African Sign Language (SASL) in Grade 12; and </a:t>
            </a:r>
          </a:p>
          <a:p>
            <a:r>
              <a:rPr lang="en-ZA" sz="2800" dirty="0" smtClean="0"/>
              <a:t>Curriculum Assessment Policy Statements for Technical High Schools (CAPS 2).</a:t>
            </a:r>
          </a:p>
          <a:p>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21</a:t>
            </a:fld>
            <a:endParaRPr lang="en-ZA" dirty="0">
              <a:solidFill>
                <a:prstClr val="black">
                  <a:tint val="75000"/>
                </a:prstClr>
              </a:solidFill>
            </a:endParaRPr>
          </a:p>
        </p:txBody>
      </p:sp>
    </p:spTree>
    <p:extLst>
      <p:ext uri="{BB962C8B-B14F-4D97-AF65-F5344CB8AC3E}">
        <p14:creationId xmlns:p14="http://schemas.microsoft.com/office/powerpoint/2010/main" xmlns="" val="326611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76871"/>
            <a:ext cx="9144000" cy="1224137"/>
          </a:xfrm>
        </p:spPr>
        <p:txBody>
          <a:bodyPr>
            <a:normAutofit fontScale="90000"/>
          </a:bodyPr>
          <a:lstStyle/>
          <a:p>
            <a:r>
              <a:rPr lang="en-ZA" b="1" dirty="0"/>
              <a:t/>
            </a:r>
            <a:br>
              <a:rPr lang="en-ZA" b="1" dirty="0"/>
            </a:br>
            <a:r>
              <a:rPr lang="en-ZA" b="1" dirty="0"/>
              <a:t/>
            </a:r>
            <a:br>
              <a:rPr lang="en-ZA" b="1" dirty="0"/>
            </a:br>
            <a:r>
              <a:rPr lang="en-ZA" b="1" dirty="0" smtClean="0"/>
              <a:t>Key Findings </a:t>
            </a:r>
            <a:br>
              <a:rPr lang="en-ZA" b="1" dirty="0" smtClean="0"/>
            </a:br>
            <a:r>
              <a:rPr lang="en-ZA" b="1" dirty="0" smtClean="0"/>
              <a:t/>
            </a:r>
            <a:br>
              <a:rPr lang="en-ZA" b="1" dirty="0" smtClean="0"/>
            </a:br>
            <a:endParaRPr lang="en-ZA" b="1" dirty="0"/>
          </a:p>
        </p:txBody>
      </p:sp>
    </p:spTree>
    <p:extLst>
      <p:ext uri="{BB962C8B-B14F-4D97-AF65-F5344CB8AC3E}">
        <p14:creationId xmlns:p14="http://schemas.microsoft.com/office/powerpoint/2010/main" xmlns="" val="2346922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
            <a:ext cx="8291264" cy="620688"/>
          </a:xfrm>
        </p:spPr>
        <p:txBody>
          <a:bodyPr vert="horz" lIns="91440" tIns="45720" rIns="91440" bIns="45720" rtlCol="0" anchor="ctr">
            <a:noAutofit/>
          </a:bodyPr>
          <a:lstStyle/>
          <a:p>
            <a:r>
              <a:rPr lang="en-ZA" sz="3000" b="1" dirty="0" smtClean="0"/>
              <a:t>LEARNER ADMISSIONS AND REGISTRATION 2018 </a:t>
            </a:r>
            <a:endParaRPr lang="en-ZA" sz="3000" b="1" dirty="0"/>
          </a:p>
        </p:txBody>
      </p:sp>
      <p:sp>
        <p:nvSpPr>
          <p:cNvPr id="3" name="Content Placeholder 2"/>
          <p:cNvSpPr>
            <a:spLocks noGrp="1"/>
          </p:cNvSpPr>
          <p:nvPr>
            <p:ph idx="1"/>
          </p:nvPr>
        </p:nvSpPr>
        <p:spPr>
          <a:xfrm>
            <a:off x="395536" y="692696"/>
            <a:ext cx="8291264" cy="5616624"/>
          </a:xfrm>
        </p:spPr>
        <p:txBody>
          <a:bodyPr>
            <a:normAutofit lnSpcReduction="10000"/>
          </a:bodyPr>
          <a:lstStyle/>
          <a:p>
            <a:pPr lvl="0" algn="just">
              <a:lnSpc>
                <a:spcPct val="150000"/>
              </a:lnSpc>
            </a:pPr>
            <a:r>
              <a:rPr lang="en-ZA" sz="2400" dirty="0">
                <a:solidFill>
                  <a:prstClr val="black"/>
                </a:solidFill>
              </a:rPr>
              <a:t>The </a:t>
            </a:r>
            <a:r>
              <a:rPr lang="en-ZA" sz="2400" b="1" dirty="0">
                <a:solidFill>
                  <a:prstClr val="black"/>
                </a:solidFill>
              </a:rPr>
              <a:t>admission</a:t>
            </a:r>
            <a:r>
              <a:rPr lang="en-ZA" sz="2400" dirty="0">
                <a:solidFill>
                  <a:prstClr val="black"/>
                </a:solidFill>
              </a:rPr>
              <a:t> of learners is one of the key elements </a:t>
            </a:r>
            <a:r>
              <a:rPr lang="en-ZA" sz="2400" dirty="0" smtClean="0">
                <a:solidFill>
                  <a:prstClr val="black"/>
                </a:solidFill>
              </a:rPr>
              <a:t>of readiness and </a:t>
            </a:r>
            <a:r>
              <a:rPr lang="en-ZA" sz="2400" b="1" dirty="0">
                <a:solidFill>
                  <a:prstClr val="black"/>
                </a:solidFill>
              </a:rPr>
              <a:t>informs resourcing of schools</a:t>
            </a:r>
            <a:r>
              <a:rPr lang="en-ZA" sz="2400" dirty="0">
                <a:solidFill>
                  <a:prstClr val="black"/>
                </a:solidFill>
              </a:rPr>
              <a:t>. </a:t>
            </a:r>
          </a:p>
          <a:p>
            <a:pPr lvl="0" algn="just">
              <a:lnSpc>
                <a:spcPct val="150000"/>
              </a:lnSpc>
            </a:pPr>
            <a:r>
              <a:rPr lang="en-ZA" sz="2400" dirty="0">
                <a:solidFill>
                  <a:prstClr val="black"/>
                </a:solidFill>
              </a:rPr>
              <a:t>HEDCOM </a:t>
            </a:r>
            <a:r>
              <a:rPr lang="en-GB" sz="2400" dirty="0"/>
              <a:t>of 11 April 2017 </a:t>
            </a:r>
            <a:r>
              <a:rPr lang="en-ZA" sz="2400" dirty="0">
                <a:solidFill>
                  <a:prstClr val="black"/>
                </a:solidFill>
              </a:rPr>
              <a:t>approved a </a:t>
            </a:r>
            <a:r>
              <a:rPr lang="en-ZA" sz="2400" b="1" dirty="0">
                <a:solidFill>
                  <a:prstClr val="black"/>
                </a:solidFill>
              </a:rPr>
              <a:t>common </a:t>
            </a:r>
            <a:r>
              <a:rPr lang="en-ZA" sz="2400" b="1" dirty="0" smtClean="0">
                <a:solidFill>
                  <a:prstClr val="black"/>
                </a:solidFill>
              </a:rPr>
              <a:t>admissions </a:t>
            </a:r>
            <a:r>
              <a:rPr lang="en-ZA" sz="2400" b="1" dirty="0">
                <a:solidFill>
                  <a:prstClr val="black"/>
                </a:solidFill>
              </a:rPr>
              <a:t>period </a:t>
            </a:r>
            <a:r>
              <a:rPr lang="en-ZA" sz="2400" dirty="0">
                <a:solidFill>
                  <a:prstClr val="black"/>
                </a:solidFill>
              </a:rPr>
              <a:t>for </a:t>
            </a:r>
            <a:r>
              <a:rPr lang="en-ZA" sz="2400" dirty="0" smtClean="0">
                <a:solidFill>
                  <a:prstClr val="black"/>
                </a:solidFill>
              </a:rPr>
              <a:t>the sector. This Sector Plan and attendant business processes help the system to operate as one. It also enables Departments to inform parents </a:t>
            </a:r>
            <a:r>
              <a:rPr lang="en-ZA" sz="2400" dirty="0">
                <a:solidFill>
                  <a:prstClr val="black"/>
                </a:solidFill>
              </a:rPr>
              <a:t>and their children </a:t>
            </a:r>
            <a:r>
              <a:rPr lang="en-ZA" sz="2400" dirty="0" smtClean="0">
                <a:solidFill>
                  <a:prstClr val="black"/>
                </a:solidFill>
              </a:rPr>
              <a:t>of </a:t>
            </a:r>
            <a:r>
              <a:rPr lang="en-ZA" sz="2400" dirty="0">
                <a:solidFill>
                  <a:prstClr val="black"/>
                </a:solidFill>
              </a:rPr>
              <a:t>their  placements </a:t>
            </a:r>
            <a:r>
              <a:rPr lang="en-ZA" sz="2400" dirty="0" smtClean="0">
                <a:solidFill>
                  <a:prstClr val="black"/>
                </a:solidFill>
              </a:rPr>
              <a:t>reasonably early (by </a:t>
            </a:r>
            <a:r>
              <a:rPr lang="en-ZA" sz="2400" dirty="0">
                <a:solidFill>
                  <a:prstClr val="black"/>
                </a:solidFill>
              </a:rPr>
              <a:t>end of October of every </a:t>
            </a:r>
            <a:r>
              <a:rPr lang="en-ZA" sz="2400" dirty="0" smtClean="0">
                <a:solidFill>
                  <a:prstClr val="black"/>
                </a:solidFill>
              </a:rPr>
              <a:t>year.</a:t>
            </a:r>
            <a:r>
              <a:rPr lang="en-ZA" sz="2400" dirty="0">
                <a:solidFill>
                  <a:prstClr val="black"/>
                </a:solidFill>
              </a:rPr>
              <a:t>)</a:t>
            </a:r>
            <a:r>
              <a:rPr lang="en-ZA" sz="2400" dirty="0" smtClean="0">
                <a:solidFill>
                  <a:prstClr val="black"/>
                </a:solidFill>
              </a:rPr>
              <a:t> </a:t>
            </a:r>
          </a:p>
          <a:p>
            <a:pPr lvl="0" algn="just">
              <a:lnSpc>
                <a:spcPct val="150000"/>
              </a:lnSpc>
            </a:pPr>
            <a:r>
              <a:rPr lang="en-ZA" sz="2400" dirty="0" smtClean="0">
                <a:solidFill>
                  <a:prstClr val="black"/>
                </a:solidFill>
              </a:rPr>
              <a:t>Provincial Departments of Education are required to </a:t>
            </a:r>
            <a:r>
              <a:rPr lang="en-ZA" sz="2400" b="1" dirty="0" smtClean="0">
                <a:solidFill>
                  <a:prstClr val="black"/>
                </a:solidFill>
              </a:rPr>
              <a:t>report on key areas to the DBE monthly,</a:t>
            </a:r>
            <a:r>
              <a:rPr lang="en-ZA" sz="2400" dirty="0" smtClean="0">
                <a:solidFill>
                  <a:prstClr val="black"/>
                </a:solidFill>
              </a:rPr>
              <a:t> with particular emphasis on </a:t>
            </a:r>
            <a:r>
              <a:rPr lang="en-ZA" sz="2400" dirty="0">
                <a:solidFill>
                  <a:prstClr val="black"/>
                </a:solidFill>
              </a:rPr>
              <a:t>the number of </a:t>
            </a:r>
            <a:r>
              <a:rPr lang="en-ZA" sz="2400" dirty="0" smtClean="0">
                <a:solidFill>
                  <a:prstClr val="black"/>
                </a:solidFill>
              </a:rPr>
              <a:t>unplaced learners.</a:t>
            </a:r>
            <a:endParaRPr lang="en-ZA" sz="2400" dirty="0"/>
          </a:p>
          <a:p>
            <a:pPr marL="0" indent="0" algn="just">
              <a:buNone/>
            </a:pPr>
            <a:endParaRPr lang="en-ZA" sz="2900" dirty="0"/>
          </a:p>
          <a:p>
            <a:pPr algn="just"/>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pPr/>
              <a:t>23</a:t>
            </a:fld>
            <a:endParaRPr lang="en-ZA" dirty="0"/>
          </a:p>
        </p:txBody>
      </p:sp>
    </p:spTree>
    <p:extLst>
      <p:ext uri="{BB962C8B-B14F-4D97-AF65-F5344CB8AC3E}">
        <p14:creationId xmlns:p14="http://schemas.microsoft.com/office/powerpoint/2010/main" xmlns="" val="1188591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normAutofit fontScale="90000"/>
          </a:bodyPr>
          <a:lstStyle/>
          <a:p>
            <a:r>
              <a:rPr lang="en-GB" sz="4000" b="1" dirty="0"/>
              <a:t>Key </a:t>
            </a:r>
            <a:r>
              <a:rPr lang="en-GB" sz="4000" b="1" dirty="0" smtClean="0"/>
              <a:t>processes and milestones </a:t>
            </a:r>
            <a:r>
              <a:rPr lang="en-GB" sz="4000" b="1" dirty="0"/>
              <a:t>around </a:t>
            </a:r>
            <a:r>
              <a:rPr lang="en-GB" sz="4000" b="1" dirty="0" smtClean="0"/>
              <a:t>admissions and registration of learners</a:t>
            </a:r>
            <a:endParaRPr lang="en-GB" sz="4000" b="1" dirty="0"/>
          </a:p>
        </p:txBody>
      </p:sp>
      <p:sp>
        <p:nvSpPr>
          <p:cNvPr id="3" name="Content Placeholder 2"/>
          <p:cNvSpPr>
            <a:spLocks noGrp="1"/>
          </p:cNvSpPr>
          <p:nvPr>
            <p:ph idx="1"/>
          </p:nvPr>
        </p:nvSpPr>
        <p:spPr>
          <a:xfrm>
            <a:off x="251520" y="980728"/>
            <a:ext cx="8424936" cy="5112568"/>
          </a:xfrm>
        </p:spPr>
        <p:txBody>
          <a:bodyPr>
            <a:normAutofit/>
          </a:bodyPr>
          <a:lstStyle/>
          <a:p>
            <a:pPr algn="just"/>
            <a:endParaRPr lang="en-GB" sz="2800" dirty="0" smtClean="0"/>
          </a:p>
          <a:p>
            <a:pPr algn="just"/>
            <a:r>
              <a:rPr lang="en-GB" sz="2800" dirty="0" smtClean="0"/>
              <a:t>Provincial </a:t>
            </a:r>
            <a:r>
              <a:rPr lang="en-GB" sz="2800" dirty="0"/>
              <a:t>Education Departments are expected to:</a:t>
            </a:r>
          </a:p>
          <a:p>
            <a:pPr lvl="1" algn="just">
              <a:lnSpc>
                <a:spcPct val="150000"/>
              </a:lnSpc>
            </a:pPr>
            <a:r>
              <a:rPr lang="en-GB" sz="2400" dirty="0"/>
              <a:t>Release annual admissions circulars;</a:t>
            </a:r>
          </a:p>
          <a:p>
            <a:pPr lvl="1" algn="just">
              <a:lnSpc>
                <a:spcPct val="150000"/>
              </a:lnSpc>
            </a:pPr>
            <a:r>
              <a:rPr lang="en-GB" sz="2400" dirty="0"/>
              <a:t>Determine the period for admissions;</a:t>
            </a:r>
          </a:p>
          <a:p>
            <a:pPr lvl="1" algn="just">
              <a:lnSpc>
                <a:spcPct val="150000"/>
              </a:lnSpc>
            </a:pPr>
            <a:r>
              <a:rPr lang="en-GB" sz="2400" dirty="0"/>
              <a:t>Establish provincial and district admission teams;</a:t>
            </a:r>
          </a:p>
          <a:p>
            <a:pPr lvl="1" algn="just">
              <a:lnSpc>
                <a:spcPct val="150000"/>
              </a:lnSpc>
            </a:pPr>
            <a:r>
              <a:rPr lang="en-GB" sz="2400" dirty="0"/>
              <a:t>Place admissions information on their websites; and</a:t>
            </a:r>
          </a:p>
          <a:p>
            <a:pPr lvl="1" algn="just">
              <a:lnSpc>
                <a:spcPct val="150000"/>
              </a:lnSpc>
            </a:pPr>
            <a:r>
              <a:rPr lang="en-GB" sz="2400" dirty="0"/>
              <a:t>Conduct admissions advocacy.</a:t>
            </a:r>
          </a:p>
        </p:txBody>
      </p:sp>
      <p:sp>
        <p:nvSpPr>
          <p:cNvPr id="4" name="Slide Number Placeholder 3"/>
          <p:cNvSpPr>
            <a:spLocks noGrp="1"/>
          </p:cNvSpPr>
          <p:nvPr>
            <p:ph type="sldNum" sz="quarter" idx="12"/>
          </p:nvPr>
        </p:nvSpPr>
        <p:spPr/>
        <p:txBody>
          <a:bodyPr/>
          <a:lstStyle/>
          <a:p>
            <a:fld id="{527EF771-2B50-4573-84B4-5C96B4F32DD9}" type="slidenum">
              <a:rPr lang="en-ZA" smtClean="0"/>
              <a:pPr/>
              <a:t>24</a:t>
            </a:fld>
            <a:endParaRPr lang="en-ZA" dirty="0"/>
          </a:p>
        </p:txBody>
      </p:sp>
    </p:spTree>
    <p:extLst>
      <p:ext uri="{BB962C8B-B14F-4D97-AF65-F5344CB8AC3E}">
        <p14:creationId xmlns:p14="http://schemas.microsoft.com/office/powerpoint/2010/main" xmlns="" val="2815725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normAutofit/>
          </a:bodyPr>
          <a:lstStyle/>
          <a:p>
            <a:r>
              <a:rPr lang="en-GB" sz="4000" b="1" dirty="0"/>
              <a:t>SUCCESSES</a:t>
            </a:r>
          </a:p>
        </p:txBody>
      </p:sp>
      <p:sp>
        <p:nvSpPr>
          <p:cNvPr id="3" name="Content Placeholder 2"/>
          <p:cNvSpPr>
            <a:spLocks noGrp="1"/>
          </p:cNvSpPr>
          <p:nvPr>
            <p:ph idx="1"/>
          </p:nvPr>
        </p:nvSpPr>
        <p:spPr>
          <a:xfrm>
            <a:off x="395536" y="908723"/>
            <a:ext cx="8280920" cy="5400599"/>
          </a:xfrm>
        </p:spPr>
        <p:txBody>
          <a:bodyPr>
            <a:noAutofit/>
          </a:bodyPr>
          <a:lstStyle/>
          <a:p>
            <a:pPr marL="0" indent="0" algn="just">
              <a:buNone/>
            </a:pPr>
            <a:r>
              <a:rPr lang="en-GB" sz="2200" dirty="0"/>
              <a:t>O</a:t>
            </a:r>
            <a:r>
              <a:rPr lang="en-GB" sz="2200" dirty="0" smtClean="0"/>
              <a:t>ver </a:t>
            </a:r>
            <a:r>
              <a:rPr lang="en-GB" sz="2200" dirty="0"/>
              <a:t>the years </a:t>
            </a:r>
            <a:r>
              <a:rPr lang="en-GB" sz="2200" dirty="0" smtClean="0"/>
              <a:t>the </a:t>
            </a:r>
            <a:r>
              <a:rPr lang="en-GB" sz="2200" dirty="0"/>
              <a:t>following </a:t>
            </a:r>
            <a:r>
              <a:rPr lang="en-GB" sz="2200" dirty="0" smtClean="0"/>
              <a:t>has been achieved:</a:t>
            </a:r>
            <a:endParaRPr lang="en-GB" sz="2200" dirty="0"/>
          </a:p>
          <a:p>
            <a:pPr algn="just"/>
            <a:r>
              <a:rPr lang="en-GB" sz="2200" dirty="0"/>
              <a:t>The </a:t>
            </a:r>
            <a:r>
              <a:rPr lang="en-GB" sz="2200" b="1" dirty="0"/>
              <a:t>sector has </a:t>
            </a:r>
            <a:r>
              <a:rPr lang="en-GB" sz="2200" b="1" dirty="0" smtClean="0"/>
              <a:t>institutionalised </a:t>
            </a:r>
            <a:r>
              <a:rPr lang="en-GB" sz="2200" b="1" dirty="0"/>
              <a:t>admissions </a:t>
            </a:r>
            <a:r>
              <a:rPr lang="en-GB" sz="2200" dirty="0"/>
              <a:t>in the year preceding </a:t>
            </a:r>
            <a:r>
              <a:rPr lang="en-GB" sz="2200" dirty="0" smtClean="0"/>
              <a:t>a new academic year; </a:t>
            </a:r>
            <a:endParaRPr lang="en-GB" sz="2200" dirty="0"/>
          </a:p>
          <a:p>
            <a:pPr algn="just"/>
            <a:r>
              <a:rPr lang="en-GB" sz="2200" b="1" dirty="0"/>
              <a:t>Provinces release circulars guiding admissions </a:t>
            </a:r>
            <a:r>
              <a:rPr lang="en-GB" sz="2200" dirty="0"/>
              <a:t>procedures annually;</a:t>
            </a:r>
          </a:p>
          <a:p>
            <a:pPr algn="just"/>
            <a:r>
              <a:rPr lang="en-GB" sz="2200" b="1" dirty="0"/>
              <a:t>Committees</a:t>
            </a:r>
            <a:r>
              <a:rPr lang="en-GB" sz="2200" dirty="0"/>
              <a:t> are established to </a:t>
            </a:r>
            <a:r>
              <a:rPr lang="en-GB" sz="2200" b="1" dirty="0"/>
              <a:t>adjudicate on admission queries and placement </a:t>
            </a:r>
            <a:r>
              <a:rPr lang="en-GB" sz="2200" dirty="0"/>
              <a:t>of  learners;</a:t>
            </a:r>
          </a:p>
          <a:p>
            <a:pPr algn="just"/>
            <a:r>
              <a:rPr lang="en-GB" sz="2200" dirty="0"/>
              <a:t>The </a:t>
            </a:r>
            <a:r>
              <a:rPr lang="en-GB" sz="2200" b="1" dirty="0"/>
              <a:t>use of provincial websites to disseminate information </a:t>
            </a:r>
            <a:r>
              <a:rPr lang="en-GB" sz="2200" dirty="0"/>
              <a:t>is the norm in most provinces;</a:t>
            </a:r>
          </a:p>
          <a:p>
            <a:pPr algn="just"/>
            <a:r>
              <a:rPr lang="en-GB" sz="2200" dirty="0"/>
              <a:t>There are robust </a:t>
            </a:r>
            <a:r>
              <a:rPr lang="en-GB" sz="2200" b="1" dirty="0" smtClean="0"/>
              <a:t>admissions </a:t>
            </a:r>
            <a:r>
              <a:rPr lang="en-GB" sz="2200" b="1" dirty="0"/>
              <a:t>advocacy campaigns</a:t>
            </a:r>
            <a:r>
              <a:rPr lang="en-GB" sz="2200" dirty="0"/>
              <a:t>; </a:t>
            </a:r>
          </a:p>
          <a:p>
            <a:pPr algn="just"/>
            <a:r>
              <a:rPr lang="en-ZA" sz="2200" dirty="0"/>
              <a:t>There’s </a:t>
            </a:r>
            <a:r>
              <a:rPr lang="en-ZA" sz="2200" b="1" dirty="0"/>
              <a:t>reduced tension between provincial education departments and SGBs</a:t>
            </a:r>
            <a:r>
              <a:rPr lang="en-ZA" sz="2200" dirty="0"/>
              <a:t>; </a:t>
            </a:r>
            <a:r>
              <a:rPr lang="en-GB" sz="2200" dirty="0"/>
              <a:t>and</a:t>
            </a:r>
          </a:p>
          <a:p>
            <a:pPr algn="just"/>
            <a:r>
              <a:rPr lang="en-GB" sz="2200" dirty="0"/>
              <a:t>Gauteng (Grade 8 &amp; 9 only) and the Western Cape manage admissions </a:t>
            </a:r>
            <a:r>
              <a:rPr lang="en-GB" sz="2200" dirty="0" smtClean="0"/>
              <a:t>on line</a:t>
            </a:r>
            <a:r>
              <a:rPr lang="en-GB" sz="2200" dirty="0"/>
              <a:t>.</a:t>
            </a:r>
          </a:p>
        </p:txBody>
      </p:sp>
      <p:sp>
        <p:nvSpPr>
          <p:cNvPr id="4" name="Slide Number Placeholder 3"/>
          <p:cNvSpPr>
            <a:spLocks noGrp="1"/>
          </p:cNvSpPr>
          <p:nvPr>
            <p:ph type="sldNum" sz="quarter" idx="12"/>
          </p:nvPr>
        </p:nvSpPr>
        <p:spPr/>
        <p:txBody>
          <a:bodyPr/>
          <a:lstStyle/>
          <a:p>
            <a:fld id="{527EF771-2B50-4573-84B4-5C96B4F32DD9}" type="slidenum">
              <a:rPr lang="en-ZA" smtClean="0"/>
              <a:pPr/>
              <a:t>25</a:t>
            </a:fld>
            <a:endParaRPr lang="en-ZA" dirty="0"/>
          </a:p>
        </p:txBody>
      </p:sp>
    </p:spTree>
    <p:extLst>
      <p:ext uri="{BB962C8B-B14F-4D97-AF65-F5344CB8AC3E}">
        <p14:creationId xmlns:p14="http://schemas.microsoft.com/office/powerpoint/2010/main" xmlns="" val="383874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39"/>
            <a:ext cx="8686800" cy="576063"/>
          </a:xfrm>
        </p:spPr>
        <p:txBody>
          <a:bodyPr>
            <a:normAutofit/>
          </a:bodyPr>
          <a:lstStyle/>
          <a:p>
            <a:pPr lvl="0"/>
            <a:r>
              <a:rPr lang="en-ZA" sz="2800" b="1" dirty="0" smtClean="0"/>
              <a:t>LEARNER ADMISSIONS</a:t>
            </a:r>
            <a:endParaRPr lang="en-ZA" sz="2800" b="1" dirty="0"/>
          </a:p>
        </p:txBody>
      </p:sp>
      <p:sp>
        <p:nvSpPr>
          <p:cNvPr id="3" name="Content Placeholder 2"/>
          <p:cNvSpPr>
            <a:spLocks noGrp="1"/>
          </p:cNvSpPr>
          <p:nvPr>
            <p:ph idx="1"/>
          </p:nvPr>
        </p:nvSpPr>
        <p:spPr>
          <a:xfrm>
            <a:off x="251520" y="764704"/>
            <a:ext cx="8712968" cy="5544615"/>
          </a:xfrm>
        </p:spPr>
        <p:txBody>
          <a:bodyPr>
            <a:noAutofit/>
          </a:bodyPr>
          <a:lstStyle/>
          <a:p>
            <a:pPr marL="0" indent="0">
              <a:buNone/>
            </a:pPr>
            <a:endParaRPr lang="en-ZA" sz="2800" b="1" dirty="0" smtClean="0">
              <a:cs typeface="Arial" panose="020B0604020202020204" pitchFamily="34" charset="0"/>
            </a:endParaRPr>
          </a:p>
          <a:p>
            <a:pPr marL="0" lvl="0" indent="0">
              <a:buNone/>
            </a:pPr>
            <a:endParaRPr lang="en-ZA" sz="2800" dirty="0"/>
          </a:p>
        </p:txBody>
      </p:sp>
      <p:sp>
        <p:nvSpPr>
          <p:cNvPr id="4" name="Slide Number Placeholder 3"/>
          <p:cNvSpPr>
            <a:spLocks noGrp="1"/>
          </p:cNvSpPr>
          <p:nvPr>
            <p:ph type="sldNum" sz="quarter" idx="12"/>
          </p:nvPr>
        </p:nvSpPr>
        <p:spPr/>
        <p:txBody>
          <a:bodyPr/>
          <a:lstStyle/>
          <a:p>
            <a:pPr>
              <a:defRPr/>
            </a:pPr>
            <a:fld id="{527EF771-2B50-4573-84B4-5C96B4F32DD9}" type="slidenum">
              <a:rPr lang="en-ZA" smtClean="0">
                <a:solidFill>
                  <a:prstClr val="black">
                    <a:tint val="75000"/>
                  </a:prstClr>
                </a:solidFill>
              </a:rPr>
              <a:pPr>
                <a:defRPr/>
              </a:pPr>
              <a:t>26</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56385008"/>
              </p:ext>
            </p:extLst>
          </p:nvPr>
        </p:nvGraphicFramePr>
        <p:xfrm>
          <a:off x="251520" y="764705"/>
          <a:ext cx="8435278" cy="5299591"/>
        </p:xfrm>
        <a:graphic>
          <a:graphicData uri="http://schemas.openxmlformats.org/drawingml/2006/table">
            <a:tbl>
              <a:tblPr firstRow="1" firstCol="1" bandRow="1">
                <a:tableStyleId>{21E4AEA4-8DFA-4A89-87EB-49C32662AFE0}</a:tableStyleId>
              </a:tblPr>
              <a:tblGrid>
                <a:gridCol w="1419101">
                  <a:extLst>
                    <a:ext uri="{9D8B030D-6E8A-4147-A177-3AD203B41FA5}">
                      <a16:colId xmlns:a16="http://schemas.microsoft.com/office/drawing/2014/main" xmlns="" val="20000"/>
                    </a:ext>
                  </a:extLst>
                </a:gridCol>
                <a:gridCol w="2210353">
                  <a:extLst>
                    <a:ext uri="{9D8B030D-6E8A-4147-A177-3AD203B41FA5}">
                      <a16:colId xmlns:a16="http://schemas.microsoft.com/office/drawing/2014/main" xmlns="" val="20001"/>
                    </a:ext>
                  </a:extLst>
                </a:gridCol>
                <a:gridCol w="2402912">
                  <a:extLst>
                    <a:ext uri="{9D8B030D-6E8A-4147-A177-3AD203B41FA5}">
                      <a16:colId xmlns:a16="http://schemas.microsoft.com/office/drawing/2014/main" xmlns="" val="20002"/>
                    </a:ext>
                  </a:extLst>
                </a:gridCol>
                <a:gridCol w="2402912">
                  <a:extLst>
                    <a:ext uri="{9D8B030D-6E8A-4147-A177-3AD203B41FA5}">
                      <a16:colId xmlns:a16="http://schemas.microsoft.com/office/drawing/2014/main" xmlns="" val="20003"/>
                    </a:ext>
                  </a:extLst>
                </a:gridCol>
              </a:tblGrid>
              <a:tr h="1339591">
                <a:tc>
                  <a:txBody>
                    <a:bodyPr/>
                    <a:lstStyle/>
                    <a:p>
                      <a:pPr>
                        <a:lnSpc>
                          <a:spcPct val="115000"/>
                        </a:lnSpc>
                        <a:spcAft>
                          <a:spcPts val="1000"/>
                        </a:spcAft>
                      </a:pPr>
                      <a:r>
                        <a:rPr lang="en-ZA" sz="2000" kern="1200" dirty="0">
                          <a:effectLst/>
                        </a:rPr>
                        <a:t>Provinces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2000" kern="1200" dirty="0" smtClean="0">
                          <a:effectLst/>
                        </a:rPr>
                        <a:t>Grade 1 unplaced </a:t>
                      </a:r>
                      <a:r>
                        <a:rPr lang="en-ZA" sz="2000" kern="1200" dirty="0">
                          <a:effectLst/>
                        </a:rPr>
                        <a:t>learners </a:t>
                      </a:r>
                      <a:r>
                        <a:rPr lang="en-ZA" sz="2000" kern="1200" dirty="0" smtClean="0">
                          <a:effectLst/>
                        </a:rPr>
                        <a:t>as of 15 </a:t>
                      </a:r>
                      <a:r>
                        <a:rPr lang="en-ZA" sz="2000" kern="1200" dirty="0">
                          <a:effectLst/>
                        </a:rPr>
                        <a:t>December </a:t>
                      </a:r>
                      <a:r>
                        <a:rPr lang="en-ZA" sz="2000" kern="1200" dirty="0" smtClean="0">
                          <a:effectLst/>
                        </a:rPr>
                        <a:t>2017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2000" kern="1200" dirty="0" smtClean="0">
                          <a:effectLst/>
                        </a:rPr>
                        <a:t>Grade 8 unplaced </a:t>
                      </a:r>
                      <a:r>
                        <a:rPr lang="en-ZA" sz="2000" kern="1200" dirty="0">
                          <a:effectLst/>
                        </a:rPr>
                        <a:t>learners </a:t>
                      </a:r>
                      <a:r>
                        <a:rPr lang="en-ZA" sz="2000" kern="1200" dirty="0" smtClean="0">
                          <a:effectLst/>
                        </a:rPr>
                        <a:t>as of 15 </a:t>
                      </a:r>
                      <a:r>
                        <a:rPr lang="en-ZA" sz="2000" kern="1200" dirty="0">
                          <a:effectLst/>
                        </a:rPr>
                        <a:t>December </a:t>
                      </a:r>
                      <a:r>
                        <a:rPr lang="en-ZA" sz="2000" kern="1200" dirty="0" smtClean="0">
                          <a:effectLst/>
                        </a:rPr>
                        <a:t>2017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08</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February 2018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96000">
                <a:tc>
                  <a:txBody>
                    <a:bodyPr/>
                    <a:lstStyle/>
                    <a:p>
                      <a:pPr algn="just" fontAlgn="b">
                        <a:lnSpc>
                          <a:spcPct val="115000"/>
                        </a:lnSpc>
                        <a:spcAft>
                          <a:spcPts val="1000"/>
                        </a:spcAft>
                      </a:pPr>
                      <a:r>
                        <a:rPr lang="en-ZA" sz="2000" kern="1200" dirty="0" smtClean="0">
                          <a:effectLst/>
                        </a:rPr>
                        <a:t>EC</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1 805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4 026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729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96000">
                <a:tc>
                  <a:txBody>
                    <a:bodyPr/>
                    <a:lstStyle/>
                    <a:p>
                      <a:pPr algn="just" fontAlgn="b">
                        <a:lnSpc>
                          <a:spcPct val="115000"/>
                        </a:lnSpc>
                        <a:spcAft>
                          <a:spcPts val="1000"/>
                        </a:spcAft>
                      </a:pPr>
                      <a:r>
                        <a:rPr lang="en-ZA" sz="2000" kern="1200" dirty="0" smtClean="0">
                          <a:effectLst/>
                        </a:rPr>
                        <a:t>FS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204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486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61</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96000">
                <a:tc>
                  <a:txBody>
                    <a:bodyPr/>
                    <a:lstStyle/>
                    <a:p>
                      <a:pPr algn="just" fontAlgn="b">
                        <a:lnSpc>
                          <a:spcPct val="115000"/>
                        </a:lnSpc>
                        <a:spcAft>
                          <a:spcPts val="1000"/>
                        </a:spcAft>
                      </a:pPr>
                      <a:r>
                        <a:rPr lang="en-ZA" sz="2000" kern="1200" dirty="0" smtClean="0">
                          <a:effectLst/>
                        </a:rPr>
                        <a:t>GP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kern="1200" dirty="0">
                          <a:effectLst/>
                        </a:rPr>
                        <a:t>24 857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kern="1200" dirty="0">
                          <a:effectLst/>
                        </a:rPr>
                        <a:t>19 482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499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96000">
                <a:tc>
                  <a:txBody>
                    <a:bodyPr/>
                    <a:lstStyle/>
                    <a:p>
                      <a:pPr algn="just" fontAlgn="b">
                        <a:lnSpc>
                          <a:spcPct val="115000"/>
                        </a:lnSpc>
                        <a:spcAft>
                          <a:spcPts val="1000"/>
                        </a:spcAft>
                      </a:pPr>
                      <a:r>
                        <a:rPr lang="en-ZA" sz="2000" kern="1200" dirty="0" smtClean="0">
                          <a:effectLst/>
                        </a:rPr>
                        <a:t>KZN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3 460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2000" dirty="0">
                          <a:effectLst/>
                        </a:rPr>
                        <a:t>1 785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smtClean="0">
                          <a:effectLst/>
                          <a:latin typeface="Calibri" panose="020F0502020204030204" pitchFamily="34" charset="0"/>
                          <a:ea typeface="Calibri" panose="020F0502020204030204" pitchFamily="34" charset="0"/>
                          <a:cs typeface="Times New Roman" panose="02020603050405020304" pitchFamily="18" charset="0"/>
                        </a:rPr>
                        <a:t>55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96000">
                <a:tc>
                  <a:txBody>
                    <a:bodyPr/>
                    <a:lstStyle/>
                    <a:p>
                      <a:pPr algn="just" fontAlgn="b">
                        <a:lnSpc>
                          <a:spcPct val="115000"/>
                        </a:lnSpc>
                        <a:spcAft>
                          <a:spcPts val="1000"/>
                        </a:spcAft>
                      </a:pPr>
                      <a:r>
                        <a:rPr lang="en-ZA" sz="2000" kern="1200" dirty="0" smtClean="0">
                          <a:effectLst/>
                        </a:rPr>
                        <a:t>LP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2000" dirty="0">
                          <a:effectLst/>
                        </a:rPr>
                        <a:t>604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2000" dirty="0">
                          <a:effectLst/>
                        </a:rPr>
                        <a:t>1 291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kern="1200" dirty="0" smtClean="0">
                          <a:solidFill>
                            <a:schemeClr val="dk1"/>
                          </a:solidFill>
                          <a:effectLst/>
                          <a:latin typeface="+mn-lt"/>
                          <a:ea typeface="+mn-ea"/>
                          <a:cs typeface="+mn-cs"/>
                        </a:rPr>
                        <a:t>71</a:t>
                      </a:r>
                      <a:endParaRPr lang="en-ZA" sz="1800" kern="120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0005"/>
                  </a:ext>
                </a:extLst>
              </a:tr>
              <a:tr h="396000">
                <a:tc>
                  <a:txBody>
                    <a:bodyPr/>
                    <a:lstStyle/>
                    <a:p>
                      <a:pPr algn="just" fontAlgn="b">
                        <a:lnSpc>
                          <a:spcPct val="115000"/>
                        </a:lnSpc>
                        <a:spcAft>
                          <a:spcPts val="1000"/>
                        </a:spcAft>
                      </a:pPr>
                      <a:r>
                        <a:rPr lang="en-ZA" sz="2000" kern="1200" dirty="0" smtClean="0">
                          <a:effectLst/>
                        </a:rPr>
                        <a:t>MP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3 405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2 615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kern="1200" dirty="0" smtClean="0">
                          <a:solidFill>
                            <a:schemeClr val="dk1"/>
                          </a:solidFill>
                          <a:effectLst/>
                          <a:latin typeface="+mn-lt"/>
                          <a:ea typeface="+mn-ea"/>
                          <a:cs typeface="+mn-cs"/>
                        </a:rPr>
                        <a:t>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96000">
                <a:tc>
                  <a:txBody>
                    <a:bodyPr/>
                    <a:lstStyle/>
                    <a:p>
                      <a:pPr algn="just" fontAlgn="b">
                        <a:lnSpc>
                          <a:spcPct val="115000"/>
                        </a:lnSpc>
                        <a:spcAft>
                          <a:spcPts val="1000"/>
                        </a:spcAft>
                      </a:pPr>
                      <a:r>
                        <a:rPr lang="en-ZA" sz="2000" kern="1200" dirty="0" smtClean="0">
                          <a:effectLst/>
                        </a:rPr>
                        <a:t>NC</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519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327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kern="1200" dirty="0" smtClean="0">
                          <a:solidFill>
                            <a:srgbClr val="FF0000"/>
                          </a:solidFill>
                          <a:effectLst/>
                          <a:latin typeface="+mn-lt"/>
                          <a:ea typeface="+mn-ea"/>
                          <a:cs typeface="+mn-cs"/>
                        </a:rPr>
                        <a:t>1206</a:t>
                      </a:r>
                      <a:endParaRPr lang="en-ZA"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396000">
                <a:tc>
                  <a:txBody>
                    <a:bodyPr/>
                    <a:lstStyle/>
                    <a:p>
                      <a:pPr algn="just" fontAlgn="b">
                        <a:lnSpc>
                          <a:spcPct val="115000"/>
                        </a:lnSpc>
                        <a:spcAft>
                          <a:spcPts val="1000"/>
                        </a:spcAft>
                      </a:pPr>
                      <a:r>
                        <a:rPr lang="en-ZA" sz="2000" kern="1200" dirty="0" smtClean="0">
                          <a:effectLst/>
                        </a:rPr>
                        <a:t>NW</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3 959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4 501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171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396000">
                <a:tc>
                  <a:txBody>
                    <a:bodyPr/>
                    <a:lstStyle/>
                    <a:p>
                      <a:pPr algn="just" fontAlgn="b">
                        <a:lnSpc>
                          <a:spcPct val="115000"/>
                        </a:lnSpc>
                        <a:spcAft>
                          <a:spcPts val="1000"/>
                        </a:spcAft>
                      </a:pPr>
                      <a:r>
                        <a:rPr lang="en-ZA" sz="2000" kern="1200" dirty="0" smtClean="0">
                          <a:effectLst/>
                        </a:rPr>
                        <a:t>WC</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4 477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dirty="0">
                          <a:effectLst/>
                        </a:rPr>
                        <a:t>5 336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800" b="0" kern="1200" dirty="0" smtClean="0">
                          <a:solidFill>
                            <a:schemeClr val="dk1"/>
                          </a:solidFill>
                          <a:effectLst/>
                          <a:latin typeface="+mn-lt"/>
                          <a:ea typeface="+mn-ea"/>
                          <a:cs typeface="+mn-cs"/>
                        </a:rPr>
                        <a:t>4660</a:t>
                      </a:r>
                      <a:endParaRPr lang="en-ZA"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396000">
                <a:tc>
                  <a:txBody>
                    <a:bodyPr/>
                    <a:lstStyle/>
                    <a:p>
                      <a:pPr algn="just" fontAlgn="b">
                        <a:lnSpc>
                          <a:spcPct val="115000"/>
                        </a:lnSpc>
                        <a:spcAft>
                          <a:spcPts val="1000"/>
                        </a:spcAft>
                      </a:pPr>
                      <a:r>
                        <a:rPr lang="en-ZA" sz="2000" kern="1200" dirty="0">
                          <a:effectLst/>
                        </a:rPr>
                        <a:t>Total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b="1" dirty="0">
                          <a:effectLst/>
                        </a:rPr>
                        <a:t>43 290</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ZA" sz="2000" b="1" dirty="0">
                          <a:effectLst/>
                        </a:rPr>
                        <a:t>39 849</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7457</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816430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625351"/>
          </a:xfrm>
        </p:spPr>
        <p:txBody>
          <a:bodyPr>
            <a:noAutofit/>
          </a:bodyPr>
          <a:lstStyle/>
          <a:p>
            <a:r>
              <a:rPr lang="en-ZA" sz="2800" b="1" dirty="0"/>
              <a:t>LEARNER ADMISSIONS</a:t>
            </a:r>
            <a:endParaRPr lang="en-ZA" sz="3600" dirty="0"/>
          </a:p>
        </p:txBody>
      </p:sp>
      <p:sp>
        <p:nvSpPr>
          <p:cNvPr id="3" name="Content Placeholder 2"/>
          <p:cNvSpPr>
            <a:spLocks noGrp="1"/>
          </p:cNvSpPr>
          <p:nvPr>
            <p:ph idx="1"/>
          </p:nvPr>
        </p:nvSpPr>
        <p:spPr>
          <a:xfrm>
            <a:off x="457200" y="908720"/>
            <a:ext cx="8229600" cy="5217445"/>
          </a:xfrm>
        </p:spPr>
        <p:txBody>
          <a:bodyPr>
            <a:normAutofit/>
          </a:bodyPr>
          <a:lstStyle/>
          <a:p>
            <a:pPr marL="0" lvl="1" indent="0" algn="just">
              <a:buNone/>
            </a:pPr>
            <a:endParaRPr lang="en-ZA" sz="2400" dirty="0"/>
          </a:p>
          <a:p>
            <a:pPr marL="0" indent="0">
              <a:buNone/>
            </a:pP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27</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581446724"/>
              </p:ext>
            </p:extLst>
          </p:nvPr>
        </p:nvGraphicFramePr>
        <p:xfrm>
          <a:off x="457200" y="620685"/>
          <a:ext cx="8229599" cy="5510359"/>
        </p:xfrm>
        <a:graphic>
          <a:graphicData uri="http://schemas.openxmlformats.org/drawingml/2006/table">
            <a:tbl>
              <a:tblPr firstRow="1" firstCol="1" bandRow="1">
                <a:tableStyleId>{21E4AEA4-8DFA-4A89-87EB-49C32662AFE0}</a:tableStyleId>
              </a:tblPr>
              <a:tblGrid>
                <a:gridCol w="1018456">
                  <a:extLst>
                    <a:ext uri="{9D8B030D-6E8A-4147-A177-3AD203B41FA5}">
                      <a16:colId xmlns:a16="http://schemas.microsoft.com/office/drawing/2014/main" xmlns="" val="20000"/>
                    </a:ext>
                  </a:extLst>
                </a:gridCol>
                <a:gridCol w="7211143">
                  <a:extLst>
                    <a:ext uri="{9D8B030D-6E8A-4147-A177-3AD203B41FA5}">
                      <a16:colId xmlns:a16="http://schemas.microsoft.com/office/drawing/2014/main" xmlns="" val="20001"/>
                    </a:ext>
                  </a:extLst>
                </a:gridCol>
              </a:tblGrid>
              <a:tr h="349078">
                <a:tc>
                  <a:txBody>
                    <a:bodyPr/>
                    <a:lstStyle/>
                    <a:p>
                      <a:pPr>
                        <a:lnSpc>
                          <a:spcPct val="115000"/>
                        </a:lnSpc>
                        <a:spcAft>
                          <a:spcPts val="0"/>
                        </a:spcAft>
                      </a:pPr>
                      <a:r>
                        <a:rPr lang="en-ZA" sz="1800" dirty="0">
                          <a:effectLst/>
                        </a:rPr>
                        <a:t>Province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Aft>
                          <a:spcPts val="0"/>
                        </a:spcAft>
                      </a:pPr>
                      <a:r>
                        <a:rPr lang="en-ZA" sz="1800" dirty="0" smtClean="0">
                          <a:effectLst/>
                        </a:rPr>
                        <a:t>Hotspots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33020">
                <a:tc>
                  <a:txBody>
                    <a:bodyPr/>
                    <a:lstStyle/>
                    <a:p>
                      <a:pPr algn="just">
                        <a:lnSpc>
                          <a:spcPct val="115000"/>
                        </a:lnSpc>
                        <a:spcAft>
                          <a:spcPts val="0"/>
                        </a:spcAft>
                      </a:pPr>
                      <a:r>
                        <a:rPr lang="en-ZA" sz="1800" dirty="0">
                          <a:effectLst/>
                        </a:rPr>
                        <a:t>EC</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ZA" sz="1800" dirty="0" smtClean="0">
                          <a:effectLst/>
                        </a:rPr>
                        <a:t>East London, Port Elizabeth, Queenstown and Mthatha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33020">
                <a:tc>
                  <a:txBody>
                    <a:bodyPr/>
                    <a:lstStyle/>
                    <a:p>
                      <a:pPr algn="just">
                        <a:lnSpc>
                          <a:spcPct val="115000"/>
                        </a:lnSpc>
                        <a:spcAft>
                          <a:spcPts val="0"/>
                        </a:spcAft>
                      </a:pPr>
                      <a:r>
                        <a:rPr lang="en-ZA" sz="1800" dirty="0">
                          <a:effectLst/>
                        </a:rPr>
                        <a:t>FS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Aft>
                          <a:spcPts val="0"/>
                        </a:spcAft>
                      </a:pPr>
                      <a:r>
                        <a:rPr lang="en-ZA" sz="1800" kern="1200" dirty="0" smtClean="0">
                          <a:effectLst/>
                        </a:rPr>
                        <a:t>Bloemfontein, Sasol and Welkom.</a:t>
                      </a:r>
                      <a:r>
                        <a:rPr lang="en-ZA" sz="1800" dirty="0" smtClean="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664689">
                <a:tc>
                  <a:txBody>
                    <a:bodyPr/>
                    <a:lstStyle/>
                    <a:p>
                      <a:pPr algn="just">
                        <a:lnSpc>
                          <a:spcPct val="115000"/>
                        </a:lnSpc>
                        <a:spcAft>
                          <a:spcPts val="0"/>
                        </a:spcAft>
                      </a:pPr>
                      <a:r>
                        <a:rPr lang="en-ZA" sz="1800" dirty="0">
                          <a:effectLst/>
                        </a:rPr>
                        <a:t>GP</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Aft>
                          <a:spcPts val="0"/>
                        </a:spcAft>
                      </a:pPr>
                      <a:r>
                        <a:rPr lang="en-ZA" sz="1800" kern="1200" dirty="0" smtClean="0">
                          <a:effectLst/>
                        </a:rPr>
                        <a:t>Alberton, Pretoria, Midrand, Benoni, Germiston, Bryanston, Kempton Park, Benoni, Centurion, Mondeor and Ridgeway.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33020">
                <a:tc>
                  <a:txBody>
                    <a:bodyPr/>
                    <a:lstStyle/>
                    <a:p>
                      <a:pPr algn="just">
                        <a:lnSpc>
                          <a:spcPct val="115000"/>
                        </a:lnSpc>
                        <a:spcAft>
                          <a:spcPts val="0"/>
                        </a:spcAft>
                      </a:pPr>
                      <a:r>
                        <a:rPr lang="en-ZA" sz="1800" dirty="0">
                          <a:effectLst/>
                        </a:rPr>
                        <a:t>KZN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nSpc>
                          <a:spcPct val="115000"/>
                        </a:lnSpc>
                        <a:spcAft>
                          <a:spcPts val="0"/>
                        </a:spcAft>
                      </a:pPr>
                      <a:r>
                        <a:rPr lang="en-ZA" sz="1800" kern="1200" dirty="0" smtClean="0">
                          <a:effectLst/>
                        </a:rPr>
                        <a:t>Umlazi, Pinetown and Pietermaritzburg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63440">
                <a:tc>
                  <a:txBody>
                    <a:bodyPr/>
                    <a:lstStyle/>
                    <a:p>
                      <a:pPr algn="just">
                        <a:lnSpc>
                          <a:spcPct val="115000"/>
                        </a:lnSpc>
                        <a:spcAft>
                          <a:spcPts val="0"/>
                        </a:spcAft>
                      </a:pPr>
                      <a:r>
                        <a:rPr lang="en-ZA" sz="1800" dirty="0">
                          <a:effectLst/>
                        </a:rPr>
                        <a:t>LP</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ZA" sz="1800" kern="1200" dirty="0" smtClean="0">
                          <a:effectLst/>
                        </a:rPr>
                        <a:t>Polokwane, Mokopane, Tzaneen and Makhado.</a:t>
                      </a:r>
                      <a:r>
                        <a:rPr lang="en-ZA" sz="1800" dirty="0" smtClean="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648072">
                <a:tc>
                  <a:txBody>
                    <a:bodyPr/>
                    <a:lstStyle/>
                    <a:p>
                      <a:pPr algn="just">
                        <a:lnSpc>
                          <a:spcPct val="115000"/>
                        </a:lnSpc>
                        <a:spcAft>
                          <a:spcPts val="0"/>
                        </a:spcAft>
                      </a:pPr>
                      <a:r>
                        <a:rPr lang="en-ZA" sz="1800" dirty="0">
                          <a:effectLst/>
                        </a:rPr>
                        <a:t>MP</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ZA" sz="1800" dirty="0" smtClean="0">
                          <a:effectLst/>
                        </a:rPr>
                        <a:t>Nelspruit, White River, Steve Tshwete and New Ermelo area in Gert Sibande and Mashishing.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60040">
                <a:tc>
                  <a:txBody>
                    <a:bodyPr/>
                    <a:lstStyle/>
                    <a:p>
                      <a:pPr algn="just">
                        <a:lnSpc>
                          <a:spcPct val="115000"/>
                        </a:lnSpc>
                        <a:spcAft>
                          <a:spcPts val="0"/>
                        </a:spcAft>
                      </a:pPr>
                      <a:r>
                        <a:rPr lang="en-ZA" sz="1800" dirty="0">
                          <a:effectLst/>
                        </a:rPr>
                        <a:t>NC</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ZA" sz="1800" dirty="0" smtClean="0">
                          <a:effectLst/>
                        </a:rPr>
                        <a:t>Frances Baard and John Taolo Gaetsewe Districts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1224136">
                <a:tc>
                  <a:txBody>
                    <a:bodyPr/>
                    <a:lstStyle/>
                    <a:p>
                      <a:pPr algn="just">
                        <a:lnSpc>
                          <a:spcPct val="115000"/>
                        </a:lnSpc>
                        <a:spcAft>
                          <a:spcPts val="0"/>
                        </a:spcAft>
                      </a:pPr>
                      <a:r>
                        <a:rPr lang="en-ZA" sz="1800" dirty="0">
                          <a:effectLst/>
                        </a:rPr>
                        <a:t>NW</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ZA" sz="1800" dirty="0" smtClean="0">
                          <a:effectLst/>
                        </a:rPr>
                        <a:t>Rustenburg, Brits, Lichtenburg, Vryburg, Zeerust &amp; Mahikeng. To name a few, Eletsa SS in Letlhabile and Matlosana sub – district’s schools cannot accommodate excess learners. These schools are in Kanana, Jouberton, Orkney, Alabama.</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333020">
                <a:tc>
                  <a:txBody>
                    <a:bodyPr/>
                    <a:lstStyle/>
                    <a:p>
                      <a:pPr algn="just">
                        <a:lnSpc>
                          <a:spcPct val="115000"/>
                        </a:lnSpc>
                        <a:spcAft>
                          <a:spcPts val="0"/>
                        </a:spcAft>
                      </a:pPr>
                      <a:r>
                        <a:rPr lang="en-ZA" sz="1800" dirty="0">
                          <a:effectLst/>
                        </a:rPr>
                        <a:t>WC</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800" dirty="0" smtClean="0">
                          <a:effectLst/>
                        </a:rPr>
                        <a:t>Langa, </a:t>
                      </a:r>
                      <a:r>
                        <a:rPr lang="en-ZA" sz="1800" kern="1200" dirty="0" smtClean="0">
                          <a:effectLst/>
                        </a:rPr>
                        <a:t>Strand, Summerset West, Khayelitsha, Delft, Denoon </a:t>
                      </a:r>
                      <a:r>
                        <a:rPr lang="af-ZA" sz="1800" kern="1200" dirty="0" smtClean="0">
                          <a:effectLst/>
                        </a:rPr>
                        <a:t>Du Noon</a:t>
                      </a:r>
                      <a:endParaRPr lang="en-ZA" sz="1800" kern="1200" dirty="0" smtClean="0">
                        <a:effectLst/>
                      </a:endParaRPr>
                    </a:p>
                    <a:p>
                      <a:r>
                        <a:rPr lang="af-ZA" sz="1800" kern="1200" dirty="0" smtClean="0">
                          <a:effectLst/>
                        </a:rPr>
                        <a:t>Mitchell’s Plain, Claremont, Worcester, Vredenburg, Hermanus </a:t>
                      </a:r>
                      <a:r>
                        <a:rPr lang="en-ZA" sz="1800" kern="1200" dirty="0" smtClean="0">
                          <a:effectLst/>
                        </a:rPr>
                        <a:t>and </a:t>
                      </a:r>
                      <a:r>
                        <a:rPr lang="af-ZA" sz="1800" kern="1200" dirty="0" smtClean="0">
                          <a:effectLst/>
                        </a:rPr>
                        <a:t>George</a:t>
                      </a:r>
                      <a:endParaRPr lang="en-ZA" sz="1800" kern="1200" dirty="0" smtClean="0">
                        <a:effectLst/>
                      </a:endParaRPr>
                    </a:p>
                    <a:p>
                      <a:pPr marL="0" indent="0">
                        <a:lnSpc>
                          <a:spcPct val="115000"/>
                        </a:lnSpc>
                        <a:spcAft>
                          <a:spcPts val="0"/>
                        </a:spcAft>
                      </a:pPr>
                      <a:r>
                        <a:rPr lang="en-ZA" sz="1800" dirty="0" smtClean="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4290555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67936" cy="908720"/>
          </a:xfrm>
        </p:spPr>
        <p:txBody>
          <a:bodyPr>
            <a:normAutofit/>
          </a:bodyPr>
          <a:lstStyle/>
          <a:p>
            <a:r>
              <a:rPr lang="en-US" sz="3600" b="1" dirty="0"/>
              <a:t>LEARNER </a:t>
            </a:r>
            <a:r>
              <a:rPr lang="en-US" sz="3600" b="1" dirty="0" smtClean="0"/>
              <a:t>ADMISSIONS FINDINGS</a:t>
            </a:r>
            <a:endParaRPr lang="en-ZA" sz="4000" b="0" dirty="0"/>
          </a:p>
        </p:txBody>
      </p:sp>
      <p:sp>
        <p:nvSpPr>
          <p:cNvPr id="3" name="Content Placeholder 2"/>
          <p:cNvSpPr>
            <a:spLocks noGrp="1"/>
          </p:cNvSpPr>
          <p:nvPr>
            <p:ph idx="1"/>
          </p:nvPr>
        </p:nvSpPr>
        <p:spPr>
          <a:xfrm>
            <a:off x="323528" y="908720"/>
            <a:ext cx="8424936" cy="5472608"/>
          </a:xfrm>
        </p:spPr>
        <p:txBody>
          <a:bodyPr>
            <a:noAutofit/>
          </a:bodyPr>
          <a:lstStyle/>
          <a:p>
            <a:pPr algn="just">
              <a:spcBef>
                <a:spcPts val="0"/>
              </a:spcBef>
            </a:pPr>
            <a:r>
              <a:rPr lang="en-US" sz="2800" b="1" dirty="0" smtClean="0"/>
              <a:t>70% of </a:t>
            </a:r>
            <a:r>
              <a:rPr lang="en-US" sz="2800" b="1" dirty="0"/>
              <a:t>schools visited were ready</a:t>
            </a:r>
            <a:r>
              <a:rPr lang="en-US" sz="2800" dirty="0"/>
              <a:t> for the start of the academic year: </a:t>
            </a:r>
            <a:r>
              <a:rPr lang="en-US" sz="2800" dirty="0" smtClean="0"/>
              <a:t>admission and registration of learners had been finalised in </a:t>
            </a:r>
            <a:r>
              <a:rPr lang="en-US" sz="2800" b="1" dirty="0" smtClean="0"/>
              <a:t>506 out of 723</a:t>
            </a:r>
            <a:r>
              <a:rPr lang="en-US" sz="2800" dirty="0" smtClean="0"/>
              <a:t> schools reached.</a:t>
            </a:r>
            <a:endParaRPr lang="en-US" sz="2800" dirty="0"/>
          </a:p>
          <a:p>
            <a:pPr algn="just">
              <a:spcBef>
                <a:spcPts val="0"/>
              </a:spcBef>
            </a:pPr>
            <a:r>
              <a:rPr lang="en-US" sz="2800" b="1" dirty="0" smtClean="0"/>
              <a:t>A limited number </a:t>
            </a:r>
            <a:r>
              <a:rPr lang="en-US" sz="2800" dirty="0" smtClean="0"/>
              <a:t>of schools </a:t>
            </a:r>
            <a:r>
              <a:rPr lang="en-US" sz="2800" b="1" dirty="0" smtClean="0"/>
              <a:t>(217) had not yet finalised their admissions </a:t>
            </a:r>
            <a:r>
              <a:rPr lang="en-US" sz="2800" dirty="0"/>
              <a:t>and </a:t>
            </a:r>
            <a:r>
              <a:rPr lang="en-US" sz="2800" dirty="0" smtClean="0"/>
              <a:t>this was </a:t>
            </a:r>
            <a:r>
              <a:rPr lang="en-US" sz="2800" dirty="0"/>
              <a:t>largely in schools that </a:t>
            </a:r>
            <a:r>
              <a:rPr lang="en-US" sz="2800" dirty="0" smtClean="0"/>
              <a:t>are known to perform </a:t>
            </a:r>
            <a:r>
              <a:rPr lang="en-US" sz="2800" dirty="0"/>
              <a:t>well </a:t>
            </a:r>
            <a:r>
              <a:rPr lang="en-US" sz="2800" dirty="0" smtClean="0"/>
              <a:t>and those that are in deep rural areas.</a:t>
            </a:r>
            <a:endParaRPr lang="en-US" sz="2800" dirty="0"/>
          </a:p>
          <a:p>
            <a:pPr algn="just">
              <a:spcBef>
                <a:spcPts val="0"/>
              </a:spcBef>
            </a:pPr>
            <a:r>
              <a:rPr lang="en-US" sz="2800" dirty="0"/>
              <a:t>Historical </a:t>
            </a:r>
            <a:r>
              <a:rPr lang="en-US" sz="2800" b="1" dirty="0"/>
              <a:t>hot spots </a:t>
            </a:r>
            <a:r>
              <a:rPr lang="en-US" sz="2800" dirty="0"/>
              <a:t>(primarily districts in metros and big cities) </a:t>
            </a:r>
            <a:r>
              <a:rPr lang="en-US" sz="2800" b="1" dirty="0"/>
              <a:t>in all provinces</a:t>
            </a:r>
            <a:r>
              <a:rPr lang="en-US" sz="2800" dirty="0"/>
              <a:t> had put in place systems to manage unplaced learners - away from the schools. </a:t>
            </a:r>
          </a:p>
          <a:p>
            <a:pPr algn="just">
              <a:spcBef>
                <a:spcPts val="0"/>
              </a:spcBef>
            </a:pPr>
            <a:r>
              <a:rPr lang="en-US" sz="2800" dirty="0" smtClean="0"/>
              <a:t>C</a:t>
            </a:r>
            <a:r>
              <a:rPr lang="en-US" sz="2800" b="1" dirty="0" smtClean="0"/>
              <a:t>hallenges </a:t>
            </a:r>
            <a:r>
              <a:rPr lang="en-US" sz="2800" dirty="0" smtClean="0"/>
              <a:t>that remain relate largely to late applications by parents. </a:t>
            </a:r>
            <a:endParaRPr lang="en-US" sz="2800" dirty="0"/>
          </a:p>
        </p:txBody>
      </p:sp>
      <p:sp>
        <p:nvSpPr>
          <p:cNvPr id="4" name="Slide Number Placeholder 3"/>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28</a:t>
            </a:fld>
            <a:endParaRPr lang="en-ZA" dirty="0">
              <a:solidFill>
                <a:prstClr val="black">
                  <a:tint val="75000"/>
                </a:prstClr>
              </a:solidFill>
            </a:endParaRPr>
          </a:p>
        </p:txBody>
      </p:sp>
    </p:spTree>
    <p:extLst>
      <p:ext uri="{BB962C8B-B14F-4D97-AF65-F5344CB8AC3E}">
        <p14:creationId xmlns:p14="http://schemas.microsoft.com/office/powerpoint/2010/main" xmlns="" val="208260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60"/>
            <a:ext cx="8003232" cy="764704"/>
          </a:xfrm>
        </p:spPr>
        <p:txBody>
          <a:bodyPr>
            <a:noAutofit/>
          </a:bodyPr>
          <a:lstStyle/>
          <a:p>
            <a:r>
              <a:rPr lang="en-US" sz="2800" b="1" dirty="0"/>
              <a:t>LEARNER </a:t>
            </a:r>
            <a:r>
              <a:rPr lang="en-US" sz="2800" b="1" dirty="0" smtClean="0"/>
              <a:t>ADMISSIONS – COMMON CHALLENGES</a:t>
            </a:r>
            <a:endParaRPr lang="en-ZA" sz="2400" b="1" dirty="0"/>
          </a:p>
        </p:txBody>
      </p:sp>
      <p:sp>
        <p:nvSpPr>
          <p:cNvPr id="3" name="Content Placeholder 2"/>
          <p:cNvSpPr>
            <a:spLocks noGrp="1"/>
          </p:cNvSpPr>
          <p:nvPr>
            <p:ph idx="1"/>
          </p:nvPr>
        </p:nvSpPr>
        <p:spPr>
          <a:xfrm>
            <a:off x="457200" y="764704"/>
            <a:ext cx="8229600" cy="5184575"/>
          </a:xfrm>
        </p:spPr>
        <p:txBody>
          <a:bodyPr>
            <a:normAutofit fontScale="55000" lnSpcReduction="20000"/>
          </a:bodyPr>
          <a:lstStyle/>
          <a:p>
            <a:pPr lvl="0" algn="just"/>
            <a:r>
              <a:rPr lang="en-ZA" sz="4000" b="1" dirty="0" smtClean="0"/>
              <a:t>Migration </a:t>
            </a:r>
            <a:r>
              <a:rPr lang="en-ZA" sz="4000" b="1" dirty="0"/>
              <a:t>of families to metros</a:t>
            </a:r>
            <a:r>
              <a:rPr lang="en-ZA" sz="4000" dirty="0"/>
              <a:t> that are seen as more economically viable creates a situation where learners are more than spaces available in schools; </a:t>
            </a:r>
          </a:p>
          <a:p>
            <a:pPr lvl="0" algn="just"/>
            <a:r>
              <a:rPr lang="en-ZA" sz="4000" b="1" dirty="0"/>
              <a:t>Lack of documentation </a:t>
            </a:r>
            <a:r>
              <a:rPr lang="en-ZA" sz="4000" dirty="0"/>
              <a:t>which in some cases would require assistance from other sister Departments like  the Department of Home </a:t>
            </a:r>
            <a:r>
              <a:rPr lang="en-ZA" sz="4000" dirty="0" smtClean="0"/>
              <a:t>Affairs; </a:t>
            </a:r>
          </a:p>
          <a:p>
            <a:pPr lvl="0" algn="just"/>
            <a:r>
              <a:rPr lang="en-ZA" sz="4000" dirty="0" smtClean="0"/>
              <a:t>Parents </a:t>
            </a:r>
            <a:r>
              <a:rPr lang="en-ZA" sz="4000" dirty="0"/>
              <a:t>whose </a:t>
            </a:r>
            <a:r>
              <a:rPr lang="en-ZA" sz="4000" b="1" dirty="0"/>
              <a:t>school of choice </a:t>
            </a:r>
            <a:r>
              <a:rPr lang="en-ZA" sz="4000" dirty="0"/>
              <a:t>is not in line with provincial </a:t>
            </a:r>
            <a:r>
              <a:rPr lang="en-ZA" sz="4000" dirty="0" smtClean="0"/>
              <a:t>regulations; </a:t>
            </a:r>
          </a:p>
          <a:p>
            <a:pPr lvl="0" algn="just"/>
            <a:r>
              <a:rPr lang="en-ZA" sz="4000" b="1" dirty="0" smtClean="0"/>
              <a:t>Parents applying and accepting placement in more than one school </a:t>
            </a:r>
            <a:r>
              <a:rPr lang="en-ZA" sz="4000" dirty="0" smtClean="0"/>
              <a:t>create an impression that there are still many unplaced learners; </a:t>
            </a:r>
          </a:p>
          <a:p>
            <a:pPr lvl="0" algn="just"/>
            <a:r>
              <a:rPr lang="en-ZA" sz="4000" b="1" dirty="0" smtClean="0"/>
              <a:t>Some </a:t>
            </a:r>
            <a:r>
              <a:rPr lang="en-ZA" sz="4000" b="1" dirty="0"/>
              <a:t>parents </a:t>
            </a:r>
            <a:r>
              <a:rPr lang="en-ZA" sz="4000" b="1" dirty="0" smtClean="0"/>
              <a:t>do not inform schools </a:t>
            </a:r>
            <a:r>
              <a:rPr lang="en-ZA" sz="4000" b="1" dirty="0"/>
              <a:t>whether </a:t>
            </a:r>
            <a:r>
              <a:rPr lang="en-ZA" sz="4000" b="1" dirty="0" smtClean="0"/>
              <a:t>they accept the placement of learners or not</a:t>
            </a:r>
            <a:r>
              <a:rPr lang="en-ZA" sz="4000" dirty="0" smtClean="0"/>
              <a:t> and the learner remains on the school list preventing the place to be offered to other learners; </a:t>
            </a:r>
          </a:p>
          <a:p>
            <a:pPr lvl="0" algn="just"/>
            <a:r>
              <a:rPr lang="en-ZA" sz="4000" b="1" dirty="0" smtClean="0"/>
              <a:t>Late registration</a:t>
            </a:r>
            <a:r>
              <a:rPr lang="en-ZA" sz="4000" dirty="0" smtClean="0"/>
              <a:t>; and </a:t>
            </a:r>
          </a:p>
          <a:p>
            <a:pPr lvl="0" algn="just"/>
            <a:r>
              <a:rPr lang="en-ZA" sz="4000" dirty="0" smtClean="0"/>
              <a:t>The </a:t>
            </a:r>
            <a:r>
              <a:rPr lang="en-ZA" sz="4000" dirty="0"/>
              <a:t>actual </a:t>
            </a:r>
            <a:r>
              <a:rPr lang="en-ZA" sz="4000" b="1" dirty="0"/>
              <a:t>lack of </a:t>
            </a:r>
            <a:r>
              <a:rPr lang="en-ZA" sz="4000" b="1" dirty="0" smtClean="0"/>
              <a:t>physical spaces</a:t>
            </a:r>
            <a:r>
              <a:rPr lang="en-ZA" sz="4000" dirty="0"/>
              <a:t>.</a:t>
            </a:r>
          </a:p>
          <a:p>
            <a:pPr lvl="0"/>
            <a:endParaRPr lang="en-ZA" sz="2800" dirty="0"/>
          </a:p>
          <a:p>
            <a:pPr marL="0" indent="0">
              <a:buNone/>
            </a:pPr>
            <a:endParaRPr lang="en-ZA" sz="2800"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29</a:t>
            </a:fld>
            <a:endParaRPr lang="en-ZA" dirty="0">
              <a:solidFill>
                <a:prstClr val="black">
                  <a:tint val="75000"/>
                </a:prstClr>
              </a:solidFill>
            </a:endParaRPr>
          </a:p>
        </p:txBody>
      </p:sp>
    </p:spTree>
    <p:extLst>
      <p:ext uri="{BB962C8B-B14F-4D97-AF65-F5344CB8AC3E}">
        <p14:creationId xmlns:p14="http://schemas.microsoft.com/office/powerpoint/2010/main" xmlns="" val="3987887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1"/>
            <a:ext cx="8229600" cy="1143000"/>
          </a:xfrm>
        </p:spPr>
        <p:txBody>
          <a:bodyPr/>
          <a:lstStyle/>
          <a:p>
            <a:r>
              <a:rPr lang="en-US" b="1" dirty="0" smtClean="0"/>
              <a:t>PURPOSE</a:t>
            </a:r>
            <a:endParaRPr lang="en-US" b="1" dirty="0"/>
          </a:p>
        </p:txBody>
      </p:sp>
      <p:sp>
        <p:nvSpPr>
          <p:cNvPr id="3" name="Content Placeholder 2"/>
          <p:cNvSpPr>
            <a:spLocks noGrp="1"/>
          </p:cNvSpPr>
          <p:nvPr>
            <p:ph idx="1"/>
          </p:nvPr>
        </p:nvSpPr>
        <p:spPr>
          <a:xfrm>
            <a:off x="457200" y="1124744"/>
            <a:ext cx="8229600" cy="5001423"/>
          </a:xfrm>
        </p:spPr>
        <p:txBody>
          <a:bodyPr>
            <a:normAutofit/>
          </a:bodyPr>
          <a:lstStyle/>
          <a:p>
            <a:pPr marL="0" indent="0" algn="just">
              <a:buNone/>
            </a:pPr>
            <a:endParaRPr lang="en-US" sz="3600" dirty="0" smtClean="0"/>
          </a:p>
          <a:p>
            <a:pPr marL="0" indent="0" algn="just">
              <a:lnSpc>
                <a:spcPct val="150000"/>
              </a:lnSpc>
              <a:buNone/>
            </a:pPr>
            <a:r>
              <a:rPr lang="en-US" sz="2800" dirty="0" smtClean="0"/>
              <a:t>To present to the Portfolio Committee on Basic Education the findings of </a:t>
            </a:r>
            <a:r>
              <a:rPr lang="en-US" sz="2800" b="1" dirty="0" smtClean="0"/>
              <a:t>school readiness monitoring </a:t>
            </a:r>
            <a:r>
              <a:rPr lang="en-US" sz="2800" dirty="0" smtClean="0"/>
              <a:t>for the 2018 academic year.</a:t>
            </a:r>
          </a:p>
        </p:txBody>
      </p:sp>
      <p:sp>
        <p:nvSpPr>
          <p:cNvPr id="4" name="Slide Number Placeholder 3"/>
          <p:cNvSpPr>
            <a:spLocks noGrp="1"/>
          </p:cNvSpPr>
          <p:nvPr>
            <p:ph type="sldNum" sz="quarter" idx="12"/>
          </p:nvPr>
        </p:nvSpPr>
        <p:spPr/>
        <p:txBody>
          <a:bodyPr/>
          <a:lstStyle/>
          <a:p>
            <a:fld id="{527EF771-2B50-4573-84B4-5C96B4F32DD9}" type="slidenum">
              <a:rPr lang="en-ZA" smtClean="0"/>
              <a:pPr/>
              <a:t>3</a:t>
            </a:fld>
            <a:endParaRPr lang="en-ZA" dirty="0"/>
          </a:p>
        </p:txBody>
      </p:sp>
    </p:spTree>
    <p:extLst>
      <p:ext uri="{BB962C8B-B14F-4D97-AF65-F5344CB8AC3E}">
        <p14:creationId xmlns:p14="http://schemas.microsoft.com/office/powerpoint/2010/main" xmlns="" val="2440282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764704"/>
          </a:xfrm>
        </p:spPr>
        <p:txBody>
          <a:bodyPr>
            <a:normAutofit/>
          </a:bodyPr>
          <a:lstStyle/>
          <a:p>
            <a:r>
              <a:rPr lang="en-US" sz="2800" b="1" dirty="0"/>
              <a:t>LEARNER ADMISSIONS – </a:t>
            </a:r>
            <a:r>
              <a:rPr lang="en-US" sz="2800" b="1" dirty="0" smtClean="0"/>
              <a:t>REMEDIAL ACTION</a:t>
            </a:r>
            <a:endParaRPr lang="en-ZA" sz="3200" b="1" dirty="0"/>
          </a:p>
        </p:txBody>
      </p:sp>
      <p:sp>
        <p:nvSpPr>
          <p:cNvPr id="3" name="Content Placeholder 2"/>
          <p:cNvSpPr>
            <a:spLocks noGrp="1"/>
          </p:cNvSpPr>
          <p:nvPr>
            <p:ph idx="1"/>
          </p:nvPr>
        </p:nvSpPr>
        <p:spPr>
          <a:xfrm>
            <a:off x="107504" y="764704"/>
            <a:ext cx="8928992" cy="5688632"/>
          </a:xfrm>
        </p:spPr>
        <p:txBody>
          <a:bodyPr>
            <a:normAutofit fontScale="85000" lnSpcReduction="10000"/>
          </a:bodyPr>
          <a:lstStyle/>
          <a:p>
            <a:pPr marL="0" indent="0" algn="just">
              <a:buNone/>
            </a:pPr>
            <a:r>
              <a:rPr lang="en-GB" b="1" dirty="0" smtClean="0"/>
              <a:t>HEDCOM has approved the </a:t>
            </a:r>
            <a:r>
              <a:rPr lang="en-GB" b="1" dirty="0"/>
              <a:t>strategy </a:t>
            </a:r>
            <a:r>
              <a:rPr lang="en-GB" dirty="0" smtClean="0"/>
              <a:t>to addresses </a:t>
            </a:r>
            <a:r>
              <a:rPr lang="en-GB" dirty="0"/>
              <a:t>the challenge of learners who apply for administration to schools at the beginning of an academic year </a:t>
            </a:r>
            <a:r>
              <a:rPr lang="en-GB" dirty="0" smtClean="0"/>
              <a:t>which include </a:t>
            </a:r>
            <a:r>
              <a:rPr lang="en-GB" dirty="0"/>
              <a:t>the following:</a:t>
            </a:r>
            <a:endParaRPr lang="en-ZA" dirty="0"/>
          </a:p>
          <a:p>
            <a:pPr algn="just"/>
            <a:r>
              <a:rPr lang="en-GB" dirty="0" smtClean="0"/>
              <a:t>Referring all </a:t>
            </a:r>
            <a:r>
              <a:rPr lang="en-GB" dirty="0"/>
              <a:t>late admissions </a:t>
            </a:r>
            <a:r>
              <a:rPr lang="en-GB" dirty="0" smtClean="0"/>
              <a:t>to </a:t>
            </a:r>
            <a:r>
              <a:rPr lang="en-GB" dirty="0"/>
              <a:t>district offices to direct applicants to identified schools that have vacancies </a:t>
            </a:r>
            <a:r>
              <a:rPr lang="en-GB" dirty="0" smtClean="0"/>
              <a:t>by </a:t>
            </a:r>
            <a:r>
              <a:rPr lang="en-GB" b="1" dirty="0" smtClean="0"/>
              <a:t>taking consideration of </a:t>
            </a:r>
            <a:r>
              <a:rPr lang="en-GB" b="1" dirty="0"/>
              <a:t>proximity and </a:t>
            </a:r>
            <a:r>
              <a:rPr lang="en-GB" b="1" dirty="0" smtClean="0"/>
              <a:t>curriculum offering</a:t>
            </a:r>
            <a:r>
              <a:rPr lang="en-GB" dirty="0" smtClean="0"/>
              <a:t>. </a:t>
            </a:r>
            <a:endParaRPr lang="en-ZA" dirty="0"/>
          </a:p>
          <a:p>
            <a:pPr algn="just"/>
            <a:r>
              <a:rPr lang="en-GB" dirty="0"/>
              <a:t>For Provinces to implement the s</a:t>
            </a:r>
            <a:r>
              <a:rPr lang="en-GB" dirty="0" smtClean="0"/>
              <a:t>trategy </a:t>
            </a:r>
            <a:r>
              <a:rPr lang="en-GB" dirty="0"/>
              <a:t>the </a:t>
            </a:r>
            <a:r>
              <a:rPr lang="en-GB" b="1" dirty="0"/>
              <a:t>following must be in place</a:t>
            </a:r>
            <a:r>
              <a:rPr lang="en-GB" dirty="0"/>
              <a:t>:</a:t>
            </a:r>
            <a:endParaRPr lang="en-ZA" dirty="0"/>
          </a:p>
          <a:p>
            <a:pPr marL="914400" lvl="1" indent="-514350" algn="just">
              <a:buFont typeface="+mj-lt"/>
              <a:buAutoNum type="alphaLcParenR"/>
            </a:pPr>
            <a:r>
              <a:rPr lang="en-GB" dirty="0" smtClean="0"/>
              <a:t>Districts </a:t>
            </a:r>
            <a:r>
              <a:rPr lang="en-GB" dirty="0"/>
              <a:t>must establish a </a:t>
            </a:r>
            <a:r>
              <a:rPr lang="en-GB" b="1" dirty="0"/>
              <a:t>late Admission Task </a:t>
            </a:r>
            <a:r>
              <a:rPr lang="en-GB" b="1" dirty="0" smtClean="0"/>
              <a:t>Team</a:t>
            </a:r>
            <a:r>
              <a:rPr lang="en-GB" dirty="0" smtClean="0"/>
              <a:t>;</a:t>
            </a:r>
          </a:p>
          <a:p>
            <a:pPr marL="914400" lvl="1" indent="-514350" algn="just">
              <a:buFont typeface="+mj-lt"/>
              <a:buAutoNum type="alphaLcParenR"/>
            </a:pPr>
            <a:r>
              <a:rPr lang="en-GB" dirty="0" smtClean="0"/>
              <a:t>Districts </a:t>
            </a:r>
            <a:r>
              <a:rPr lang="en-GB" dirty="0"/>
              <a:t>must </a:t>
            </a:r>
            <a:r>
              <a:rPr lang="en-GB" b="1" dirty="0"/>
              <a:t>establish a suitable venue </a:t>
            </a:r>
            <a:r>
              <a:rPr lang="en-GB" dirty="0"/>
              <a:t>within the districts </a:t>
            </a:r>
            <a:r>
              <a:rPr lang="en-GB" dirty="0" smtClean="0"/>
              <a:t>to         accommodate </a:t>
            </a:r>
            <a:r>
              <a:rPr lang="en-GB" dirty="0"/>
              <a:t>the number of envisaged </a:t>
            </a:r>
            <a:r>
              <a:rPr lang="en-GB" dirty="0" smtClean="0"/>
              <a:t>applicants;</a:t>
            </a:r>
          </a:p>
          <a:p>
            <a:pPr marL="914400" lvl="1" indent="-514350" algn="just">
              <a:buFont typeface="+mj-lt"/>
              <a:buAutoNum type="alphaLcParenR"/>
            </a:pPr>
            <a:r>
              <a:rPr lang="en-GB" b="1" dirty="0" smtClean="0"/>
              <a:t>Inform </a:t>
            </a:r>
            <a:r>
              <a:rPr lang="en-GB" b="1" dirty="0"/>
              <a:t>schools and communities about the procedure </a:t>
            </a:r>
            <a:r>
              <a:rPr lang="en-GB" dirty="0"/>
              <a:t>for </a:t>
            </a:r>
            <a:r>
              <a:rPr lang="en-GB" dirty="0" smtClean="0"/>
              <a:t>the         registration  and </a:t>
            </a:r>
            <a:r>
              <a:rPr lang="en-GB" dirty="0"/>
              <a:t>the venue where parents can apply.</a:t>
            </a:r>
            <a:endParaRPr lang="en-ZA" dirty="0"/>
          </a:p>
          <a:p>
            <a:pPr marL="0" indent="0">
              <a:buNone/>
            </a:pPr>
            <a:endParaRPr lang="en-ZA" dirty="0"/>
          </a:p>
        </p:txBody>
      </p:sp>
    </p:spTree>
    <p:extLst>
      <p:ext uri="{BB962C8B-B14F-4D97-AF65-F5344CB8AC3E}">
        <p14:creationId xmlns:p14="http://schemas.microsoft.com/office/powerpoint/2010/main" xmlns="" val="3384486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8579296" cy="836712"/>
          </a:xfrm>
        </p:spPr>
        <p:txBody>
          <a:bodyPr>
            <a:normAutofit/>
          </a:bodyPr>
          <a:lstStyle/>
          <a:p>
            <a:r>
              <a:rPr lang="en-ZA" sz="2800" b="1" dirty="0" smtClean="0"/>
              <a:t>STRENGTHENING PREPARATIONS </a:t>
            </a:r>
            <a:r>
              <a:rPr lang="en-ZA" sz="2800" b="1" dirty="0"/>
              <a:t>FOR 2019 ADMISSIONS</a:t>
            </a:r>
          </a:p>
        </p:txBody>
      </p:sp>
      <p:sp>
        <p:nvSpPr>
          <p:cNvPr id="3" name="Content Placeholder 2"/>
          <p:cNvSpPr>
            <a:spLocks noGrp="1"/>
          </p:cNvSpPr>
          <p:nvPr>
            <p:ph idx="1"/>
          </p:nvPr>
        </p:nvSpPr>
        <p:spPr>
          <a:xfrm>
            <a:off x="107504" y="764704"/>
            <a:ext cx="8856984" cy="5688631"/>
          </a:xfrm>
        </p:spPr>
        <p:txBody>
          <a:bodyPr>
            <a:noAutofit/>
          </a:bodyPr>
          <a:lstStyle/>
          <a:p>
            <a:pPr marL="0" lvl="0" indent="0">
              <a:buNone/>
            </a:pPr>
            <a:r>
              <a:rPr lang="en-GB" sz="2800" dirty="0" smtClean="0"/>
              <a:t>HEDCOM and CEM </a:t>
            </a:r>
            <a:r>
              <a:rPr lang="en-ZA" sz="2800" dirty="0" smtClean="0">
                <a:solidFill>
                  <a:prstClr val="black"/>
                </a:solidFill>
              </a:rPr>
              <a:t>approved </a:t>
            </a:r>
            <a:r>
              <a:rPr lang="en-GB" sz="2800" dirty="0"/>
              <a:t>uniform timelines for learner admissions are as follows: </a:t>
            </a:r>
            <a:r>
              <a:rPr lang="en-ZA" sz="2800" dirty="0" smtClean="0">
                <a:solidFill>
                  <a:prstClr val="black"/>
                </a:solidFill>
              </a:rPr>
              <a:t> </a:t>
            </a:r>
            <a:endParaRPr lang="en-ZA" sz="2800" dirty="0" smtClean="0"/>
          </a:p>
          <a:p>
            <a:pPr lvl="0"/>
            <a:r>
              <a:rPr lang="en-GB" sz="2400" dirty="0" smtClean="0"/>
              <a:t>Advocacy </a:t>
            </a:r>
            <a:r>
              <a:rPr lang="en-GB" sz="2400" dirty="0"/>
              <a:t>for the admissions of learners should commence during the first term (February to March) of the school calendar;</a:t>
            </a:r>
            <a:endParaRPr lang="en-ZA" sz="2400" dirty="0"/>
          </a:p>
          <a:p>
            <a:pPr lvl="0"/>
            <a:r>
              <a:rPr lang="en-GB" sz="2400" dirty="0"/>
              <a:t>Registration should commence on the first day of the second term (April) of the school calendar; </a:t>
            </a:r>
            <a:endParaRPr lang="en-ZA" sz="2400" dirty="0"/>
          </a:p>
          <a:p>
            <a:pPr lvl="0"/>
            <a:r>
              <a:rPr lang="en-GB" sz="2400" dirty="0"/>
              <a:t>Registration should close at the end of August; </a:t>
            </a:r>
            <a:endParaRPr lang="en-ZA" sz="2400" dirty="0"/>
          </a:p>
          <a:p>
            <a:pPr lvl="0"/>
            <a:r>
              <a:rPr lang="en-GB" sz="2400" dirty="0"/>
              <a:t>Placement of learners should be completed by the end of September; and</a:t>
            </a:r>
            <a:endParaRPr lang="en-ZA" sz="2400" dirty="0"/>
          </a:p>
          <a:p>
            <a:pPr lvl="0"/>
            <a:r>
              <a:rPr lang="en-GB" sz="2400" dirty="0"/>
              <a:t>The placement of unplaced learners should be finalised between October and November of each year. </a:t>
            </a:r>
            <a:endParaRPr lang="en-ZA" sz="2400" dirty="0"/>
          </a:p>
          <a:p>
            <a:r>
              <a:rPr lang="en-GB" sz="2400" b="1" dirty="0">
                <a:solidFill>
                  <a:srgbClr val="FF0000"/>
                </a:solidFill>
              </a:rPr>
              <a:t> </a:t>
            </a:r>
            <a:endParaRPr lang="en-ZA" sz="2400" dirty="0">
              <a:solidFill>
                <a:srgbClr val="FF0000"/>
              </a:solidFill>
            </a:endParaRPr>
          </a:p>
          <a:p>
            <a:pPr marL="0" lvl="0" indent="0">
              <a:buNone/>
            </a:pPr>
            <a:endParaRPr lang="en-ZA" sz="2000"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31</a:t>
            </a:fld>
            <a:endParaRPr lang="en-ZA" dirty="0">
              <a:solidFill>
                <a:prstClr val="black">
                  <a:tint val="75000"/>
                </a:prstClr>
              </a:solidFill>
            </a:endParaRPr>
          </a:p>
        </p:txBody>
      </p:sp>
    </p:spTree>
    <p:extLst>
      <p:ext uri="{BB962C8B-B14F-4D97-AF65-F5344CB8AC3E}">
        <p14:creationId xmlns:p14="http://schemas.microsoft.com/office/powerpoint/2010/main" xmlns="" val="2153018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08720"/>
          </a:xfrm>
        </p:spPr>
        <p:txBody>
          <a:bodyPr>
            <a:normAutofit/>
          </a:bodyPr>
          <a:lstStyle/>
          <a:p>
            <a:r>
              <a:rPr lang="en-ZA" sz="3200" b="1" dirty="0">
                <a:solidFill>
                  <a:prstClr val="black"/>
                </a:solidFill>
              </a:rPr>
              <a:t>UNDOCUMENTED </a:t>
            </a:r>
            <a:r>
              <a:rPr lang="en-ZA" sz="3200" b="1" dirty="0" smtClean="0">
                <a:solidFill>
                  <a:prstClr val="black"/>
                </a:solidFill>
              </a:rPr>
              <a:t>LEARNERS</a:t>
            </a:r>
            <a:endParaRPr lang="en-ZA" sz="3600" b="1" dirty="0"/>
          </a:p>
        </p:txBody>
      </p:sp>
      <p:sp>
        <p:nvSpPr>
          <p:cNvPr id="3" name="Content Placeholder 2"/>
          <p:cNvSpPr>
            <a:spLocks noGrp="1"/>
          </p:cNvSpPr>
          <p:nvPr>
            <p:ph idx="1"/>
          </p:nvPr>
        </p:nvSpPr>
        <p:spPr>
          <a:xfrm>
            <a:off x="457200" y="836713"/>
            <a:ext cx="8229600" cy="5289452"/>
          </a:xfrm>
        </p:spPr>
        <p:txBody>
          <a:bodyPr>
            <a:normAutofit fontScale="92500" lnSpcReduction="10000"/>
          </a:bodyPr>
          <a:lstStyle/>
          <a:p>
            <a:pPr lvl="0" algn="just"/>
            <a:r>
              <a:rPr lang="en-ZA" sz="2500" b="1" dirty="0">
                <a:solidFill>
                  <a:prstClr val="black"/>
                </a:solidFill>
              </a:rPr>
              <a:t>U</a:t>
            </a:r>
            <a:r>
              <a:rPr lang="en-ZA" sz="2500" b="1" dirty="0" smtClean="0">
                <a:solidFill>
                  <a:prstClr val="black"/>
                </a:solidFill>
              </a:rPr>
              <a:t>ndocumented learners </a:t>
            </a:r>
            <a:r>
              <a:rPr lang="en-ZA" sz="2500" dirty="0" smtClean="0">
                <a:solidFill>
                  <a:prstClr val="black"/>
                </a:solidFill>
              </a:rPr>
              <a:t>in the education system have </a:t>
            </a:r>
            <a:r>
              <a:rPr lang="en-ZA" sz="2500" b="1" dirty="0" smtClean="0">
                <a:solidFill>
                  <a:prstClr val="black"/>
                </a:solidFill>
              </a:rPr>
              <a:t>decreased immensely </a:t>
            </a:r>
            <a:r>
              <a:rPr lang="en-ZA" sz="2500" dirty="0" smtClean="0">
                <a:solidFill>
                  <a:prstClr val="black"/>
                </a:solidFill>
              </a:rPr>
              <a:t>due to a collaboration agreement between Department of Home Affairs and DBE agreed to in 2010.</a:t>
            </a:r>
          </a:p>
          <a:p>
            <a:pPr lvl="0" algn="just"/>
            <a:r>
              <a:rPr lang="en-ZA" sz="2500" b="1" dirty="0" smtClean="0">
                <a:solidFill>
                  <a:prstClr val="black"/>
                </a:solidFill>
              </a:rPr>
              <a:t>DBE is </a:t>
            </a:r>
            <a:r>
              <a:rPr lang="en-ZA" sz="2500" b="1" dirty="0">
                <a:solidFill>
                  <a:prstClr val="black"/>
                </a:solidFill>
              </a:rPr>
              <a:t>able to verify learner identity numbers </a:t>
            </a:r>
            <a:r>
              <a:rPr lang="en-ZA" sz="2500" dirty="0">
                <a:solidFill>
                  <a:prstClr val="black"/>
                </a:solidFill>
              </a:rPr>
              <a:t>which are provided at school upon admission as per the Admission Policy, by using data from the </a:t>
            </a:r>
            <a:r>
              <a:rPr lang="en-ZA" sz="2500" b="1" dirty="0">
                <a:solidFill>
                  <a:prstClr val="black"/>
                </a:solidFill>
              </a:rPr>
              <a:t>Learner Unit Record Information and Tracking System (LURITS) </a:t>
            </a:r>
            <a:r>
              <a:rPr lang="en-ZA" sz="2500" dirty="0">
                <a:solidFill>
                  <a:prstClr val="black"/>
                </a:solidFill>
              </a:rPr>
              <a:t>and </a:t>
            </a:r>
            <a:r>
              <a:rPr lang="en-ZA" sz="2500" b="1" dirty="0">
                <a:solidFill>
                  <a:prstClr val="black"/>
                </a:solidFill>
              </a:rPr>
              <a:t>matching it against the National Population Register</a:t>
            </a:r>
            <a:r>
              <a:rPr lang="en-ZA" sz="2500" dirty="0">
                <a:solidFill>
                  <a:prstClr val="black"/>
                </a:solidFill>
              </a:rPr>
              <a:t> (NPR) of </a:t>
            </a:r>
            <a:r>
              <a:rPr lang="en-ZA" sz="2500" dirty="0" smtClean="0">
                <a:solidFill>
                  <a:prstClr val="black"/>
                </a:solidFill>
              </a:rPr>
              <a:t>DHA.</a:t>
            </a:r>
            <a:endParaRPr lang="en-ZA" sz="2500" dirty="0">
              <a:solidFill>
                <a:prstClr val="black"/>
              </a:solidFill>
            </a:endParaRPr>
          </a:p>
          <a:p>
            <a:pPr lvl="0" algn="just"/>
            <a:r>
              <a:rPr lang="en-ZA" sz="2500" b="1" dirty="0">
                <a:solidFill>
                  <a:prstClr val="black"/>
                </a:solidFill>
              </a:rPr>
              <a:t>DHA assists in retrieving ID numbers from the NPR</a:t>
            </a:r>
            <a:r>
              <a:rPr lang="en-ZA" sz="2500" dirty="0">
                <a:solidFill>
                  <a:prstClr val="black"/>
                </a:solidFill>
              </a:rPr>
              <a:t> through a methodology using Name, Surname and Date of Birth match from LURITS, for those learners who are civially registered at </a:t>
            </a:r>
            <a:r>
              <a:rPr lang="en-ZA" sz="2500" dirty="0" smtClean="0">
                <a:solidFill>
                  <a:prstClr val="black"/>
                </a:solidFill>
              </a:rPr>
              <a:t>DHA, </a:t>
            </a:r>
            <a:r>
              <a:rPr lang="en-ZA" sz="2500" dirty="0">
                <a:solidFill>
                  <a:prstClr val="black"/>
                </a:solidFill>
              </a:rPr>
              <a:t>but </a:t>
            </a:r>
            <a:r>
              <a:rPr lang="en-ZA" sz="2500" b="1" dirty="0">
                <a:solidFill>
                  <a:prstClr val="black"/>
                </a:solidFill>
              </a:rPr>
              <a:t>do not comply with the admission policy</a:t>
            </a:r>
            <a:r>
              <a:rPr lang="en-ZA" sz="2500" dirty="0">
                <a:solidFill>
                  <a:prstClr val="black"/>
                </a:solidFill>
              </a:rPr>
              <a:t> by not providing the birth certificate and therefore ID number to </a:t>
            </a:r>
            <a:r>
              <a:rPr lang="en-ZA" sz="2500" dirty="0" smtClean="0">
                <a:solidFill>
                  <a:prstClr val="black"/>
                </a:solidFill>
              </a:rPr>
              <a:t>schools </a:t>
            </a:r>
            <a:r>
              <a:rPr lang="en-ZA" sz="2500" dirty="0">
                <a:solidFill>
                  <a:prstClr val="black"/>
                </a:solidFill>
              </a:rPr>
              <a:t>for capture on the school administration system </a:t>
            </a:r>
            <a:r>
              <a:rPr lang="en-ZA" sz="2500" dirty="0" smtClean="0">
                <a:solidFill>
                  <a:prstClr val="black"/>
                </a:solidFill>
              </a:rPr>
              <a:t>(i.e. SAMS).</a:t>
            </a:r>
            <a:endParaRPr lang="en-ZA" sz="2500" dirty="0">
              <a:solidFill>
                <a:prstClr val="black"/>
              </a:solidFill>
            </a:endParaRPr>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32</a:t>
            </a:fld>
            <a:endParaRPr lang="en-ZA" dirty="0">
              <a:solidFill>
                <a:prstClr val="black">
                  <a:tint val="75000"/>
                </a:prstClr>
              </a:solidFill>
            </a:endParaRPr>
          </a:p>
        </p:txBody>
      </p:sp>
    </p:spTree>
    <p:extLst>
      <p:ext uri="{BB962C8B-B14F-4D97-AF65-F5344CB8AC3E}">
        <p14:creationId xmlns:p14="http://schemas.microsoft.com/office/powerpoint/2010/main" xmlns="" val="2467964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08720"/>
          </a:xfrm>
        </p:spPr>
        <p:txBody>
          <a:bodyPr>
            <a:normAutofit/>
          </a:bodyPr>
          <a:lstStyle/>
          <a:p>
            <a:r>
              <a:rPr lang="en-ZA" sz="3200" b="1" dirty="0">
                <a:solidFill>
                  <a:prstClr val="black"/>
                </a:solidFill>
              </a:rPr>
              <a:t>UNDOCUMENTED LEARNERS </a:t>
            </a:r>
            <a:endParaRPr lang="en-ZA" sz="3600" b="1" dirty="0"/>
          </a:p>
        </p:txBody>
      </p:sp>
      <p:sp>
        <p:nvSpPr>
          <p:cNvPr id="3" name="Content Placeholder 2"/>
          <p:cNvSpPr>
            <a:spLocks noGrp="1"/>
          </p:cNvSpPr>
          <p:nvPr>
            <p:ph idx="1"/>
          </p:nvPr>
        </p:nvSpPr>
        <p:spPr>
          <a:xfrm>
            <a:off x="457200" y="836713"/>
            <a:ext cx="8229600" cy="5289452"/>
          </a:xfrm>
        </p:spPr>
        <p:txBody>
          <a:bodyPr>
            <a:normAutofit/>
          </a:bodyPr>
          <a:lstStyle/>
          <a:p>
            <a:pPr lvl="0" algn="just"/>
            <a:r>
              <a:rPr lang="en-ZA" sz="2500" b="1" dirty="0" smtClean="0">
                <a:solidFill>
                  <a:prstClr val="black"/>
                </a:solidFill>
              </a:rPr>
              <a:t>Provincial education departments </a:t>
            </a:r>
            <a:r>
              <a:rPr lang="en-ZA" sz="2500" b="1" dirty="0">
                <a:solidFill>
                  <a:prstClr val="black"/>
                </a:solidFill>
              </a:rPr>
              <a:t>intervene at school level</a:t>
            </a:r>
            <a:r>
              <a:rPr lang="en-ZA" sz="2500" dirty="0">
                <a:solidFill>
                  <a:prstClr val="black"/>
                </a:solidFill>
              </a:rPr>
              <a:t> to rectify the ID numbers at source level on the school administration </a:t>
            </a:r>
            <a:r>
              <a:rPr lang="en-ZA" sz="2500" dirty="0" smtClean="0">
                <a:solidFill>
                  <a:prstClr val="black"/>
                </a:solidFill>
              </a:rPr>
              <a:t>system. </a:t>
            </a:r>
          </a:p>
          <a:p>
            <a:pPr lvl="0" algn="just"/>
            <a:r>
              <a:rPr lang="en-ZA" sz="2500" dirty="0" smtClean="0">
                <a:solidFill>
                  <a:prstClr val="black"/>
                </a:solidFill>
              </a:rPr>
              <a:t>This </a:t>
            </a:r>
            <a:r>
              <a:rPr lang="en-ZA" sz="2500" dirty="0">
                <a:solidFill>
                  <a:prstClr val="black"/>
                </a:solidFill>
              </a:rPr>
              <a:t>data also </a:t>
            </a:r>
            <a:r>
              <a:rPr lang="en-ZA" sz="2500" b="1" dirty="0">
                <a:solidFill>
                  <a:prstClr val="black"/>
                </a:solidFill>
              </a:rPr>
              <a:t>enables Principals to identify learners who possess birth certificates</a:t>
            </a:r>
            <a:r>
              <a:rPr lang="en-ZA" sz="2500" dirty="0">
                <a:solidFill>
                  <a:prstClr val="black"/>
                </a:solidFill>
              </a:rPr>
              <a:t> and </a:t>
            </a:r>
            <a:r>
              <a:rPr lang="en-ZA" sz="2500" dirty="0" smtClean="0">
                <a:solidFill>
                  <a:prstClr val="black"/>
                </a:solidFill>
              </a:rPr>
              <a:t>have </a:t>
            </a:r>
            <a:r>
              <a:rPr lang="en-ZA" sz="2500" b="1" dirty="0">
                <a:solidFill>
                  <a:prstClr val="black"/>
                </a:solidFill>
              </a:rPr>
              <a:t>not </a:t>
            </a:r>
            <a:r>
              <a:rPr lang="en-ZA" sz="2500" b="1" dirty="0" smtClean="0">
                <a:solidFill>
                  <a:prstClr val="black"/>
                </a:solidFill>
              </a:rPr>
              <a:t>submitted </a:t>
            </a:r>
            <a:r>
              <a:rPr lang="en-ZA" sz="2500" dirty="0">
                <a:solidFill>
                  <a:prstClr val="black"/>
                </a:solidFill>
              </a:rPr>
              <a:t>to </a:t>
            </a:r>
            <a:r>
              <a:rPr lang="en-ZA" sz="2500" dirty="0" smtClean="0">
                <a:solidFill>
                  <a:prstClr val="black"/>
                </a:solidFill>
              </a:rPr>
              <a:t>the school</a:t>
            </a:r>
            <a:r>
              <a:rPr lang="en-ZA" sz="2500" dirty="0">
                <a:solidFill>
                  <a:prstClr val="black"/>
                </a:solidFill>
              </a:rPr>
              <a:t>, to start the process of engaging with parents/guardians </a:t>
            </a:r>
            <a:r>
              <a:rPr lang="en-ZA" sz="2500" dirty="0" smtClean="0">
                <a:solidFill>
                  <a:prstClr val="black"/>
                </a:solidFill>
              </a:rPr>
              <a:t>to comply with </a:t>
            </a:r>
            <a:r>
              <a:rPr lang="en-ZA" sz="2500" dirty="0">
                <a:solidFill>
                  <a:prstClr val="black"/>
                </a:solidFill>
              </a:rPr>
              <a:t>the Admission Policy.</a:t>
            </a:r>
          </a:p>
          <a:p>
            <a:pPr lvl="0" algn="just"/>
            <a:r>
              <a:rPr lang="en-ZA" sz="2500" dirty="0">
                <a:solidFill>
                  <a:prstClr val="black"/>
                </a:solidFill>
              </a:rPr>
              <a:t>The </a:t>
            </a:r>
            <a:r>
              <a:rPr lang="en-ZA" sz="2500" b="1" dirty="0">
                <a:solidFill>
                  <a:prstClr val="black"/>
                </a:solidFill>
              </a:rPr>
              <a:t>living status of all learners on the LURITS </a:t>
            </a:r>
            <a:r>
              <a:rPr lang="en-ZA" sz="2500" dirty="0">
                <a:solidFill>
                  <a:prstClr val="black"/>
                </a:solidFill>
              </a:rPr>
              <a:t>with valid ID numbers</a:t>
            </a:r>
            <a:r>
              <a:rPr lang="en-ZA" sz="2500" b="1" dirty="0">
                <a:solidFill>
                  <a:prstClr val="black"/>
                </a:solidFill>
              </a:rPr>
              <a:t> </a:t>
            </a:r>
            <a:r>
              <a:rPr lang="en-ZA" sz="2500" b="1" dirty="0" smtClean="0">
                <a:solidFill>
                  <a:prstClr val="black"/>
                </a:solidFill>
              </a:rPr>
              <a:t>is </a:t>
            </a:r>
            <a:r>
              <a:rPr lang="en-ZA" sz="2500" b="1" dirty="0">
                <a:solidFill>
                  <a:prstClr val="black"/>
                </a:solidFill>
              </a:rPr>
              <a:t>verified</a:t>
            </a:r>
            <a:r>
              <a:rPr lang="en-ZA" sz="2500" dirty="0">
                <a:solidFill>
                  <a:prstClr val="black"/>
                </a:solidFill>
              </a:rPr>
              <a:t> against the </a:t>
            </a:r>
            <a:r>
              <a:rPr lang="en-ZA" sz="2500" dirty="0" smtClean="0">
                <a:solidFill>
                  <a:prstClr val="black"/>
                </a:solidFill>
              </a:rPr>
              <a:t>NPR.</a:t>
            </a:r>
            <a:endParaRPr lang="en-ZA" sz="2500" dirty="0">
              <a:solidFill>
                <a:prstClr val="black"/>
              </a:solidFill>
            </a:endParaRPr>
          </a:p>
          <a:p>
            <a:pPr lvl="0" algn="just"/>
            <a:r>
              <a:rPr lang="en-ZA" sz="2500" dirty="0">
                <a:solidFill>
                  <a:prstClr val="black"/>
                </a:solidFill>
              </a:rPr>
              <a:t>This data-driven initiative </a:t>
            </a:r>
            <a:r>
              <a:rPr lang="en-ZA" sz="2500" dirty="0" smtClean="0">
                <a:solidFill>
                  <a:prstClr val="black"/>
                </a:solidFill>
              </a:rPr>
              <a:t>has </a:t>
            </a:r>
            <a:r>
              <a:rPr lang="en-ZA" sz="2500" b="1" dirty="0" smtClean="0">
                <a:solidFill>
                  <a:prstClr val="black"/>
                </a:solidFill>
              </a:rPr>
              <a:t>enabled </a:t>
            </a:r>
            <a:r>
              <a:rPr lang="en-ZA" sz="2500" b="1" dirty="0">
                <a:solidFill>
                  <a:prstClr val="black"/>
                </a:solidFill>
              </a:rPr>
              <a:t>the identification of learners who are potentially undocumented</a:t>
            </a:r>
            <a:r>
              <a:rPr lang="en-ZA" sz="2500" dirty="0">
                <a:solidFill>
                  <a:prstClr val="black"/>
                </a:solidFill>
              </a:rPr>
              <a:t> to assist DHA to plan and target documentation of learners via </a:t>
            </a:r>
            <a:r>
              <a:rPr lang="en-ZA" sz="2500" b="1" dirty="0">
                <a:solidFill>
                  <a:prstClr val="black"/>
                </a:solidFill>
              </a:rPr>
              <a:t>mobile units to </a:t>
            </a:r>
            <a:r>
              <a:rPr lang="en-ZA" sz="2500" b="1" dirty="0" smtClean="0">
                <a:solidFill>
                  <a:prstClr val="black"/>
                </a:solidFill>
              </a:rPr>
              <a:t>the correct schools</a:t>
            </a:r>
            <a:r>
              <a:rPr lang="en-ZA" sz="2500" dirty="0" smtClean="0">
                <a:solidFill>
                  <a:prstClr val="black"/>
                </a:solidFill>
              </a:rPr>
              <a:t>. </a:t>
            </a:r>
            <a:endParaRPr lang="en-ZA" sz="2500" dirty="0">
              <a:solidFill>
                <a:prstClr val="black"/>
              </a:solidFill>
            </a:endParaRPr>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33</a:t>
            </a:fld>
            <a:endParaRPr lang="en-ZA" dirty="0">
              <a:solidFill>
                <a:prstClr val="black">
                  <a:tint val="75000"/>
                </a:prstClr>
              </a:solidFill>
            </a:endParaRPr>
          </a:p>
        </p:txBody>
      </p:sp>
    </p:spTree>
    <p:extLst>
      <p:ext uri="{BB962C8B-B14F-4D97-AF65-F5344CB8AC3E}">
        <p14:creationId xmlns:p14="http://schemas.microsoft.com/office/powerpoint/2010/main" xmlns="" val="2689816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8" y="3473"/>
            <a:ext cx="8229600" cy="977255"/>
          </a:xfrm>
        </p:spPr>
        <p:txBody>
          <a:bodyPr vert="horz" lIns="91440" tIns="45720" rIns="91440" bIns="45720" rtlCol="0" anchor="ctr">
            <a:normAutofit/>
          </a:bodyPr>
          <a:lstStyle/>
          <a:p>
            <a:r>
              <a:rPr lang="en-ZA" sz="2800" b="1" dirty="0"/>
              <a:t>UNDOCUMENTED LEARNERS</a:t>
            </a:r>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34</a:t>
            </a:fld>
            <a:endParaRPr lang="en-ZA"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13910208"/>
              </p:ext>
            </p:extLst>
          </p:nvPr>
        </p:nvGraphicFramePr>
        <p:xfrm>
          <a:off x="827584" y="1052736"/>
          <a:ext cx="6912767" cy="4752532"/>
        </p:xfrm>
        <a:graphic>
          <a:graphicData uri="http://schemas.openxmlformats.org/drawingml/2006/table">
            <a:tbl>
              <a:tblPr/>
              <a:tblGrid>
                <a:gridCol w="1017051">
                  <a:extLst>
                    <a:ext uri="{9D8B030D-6E8A-4147-A177-3AD203B41FA5}">
                      <a16:colId xmlns:a16="http://schemas.microsoft.com/office/drawing/2014/main" xmlns="" val="20000"/>
                    </a:ext>
                  </a:extLst>
                </a:gridCol>
                <a:gridCol w="1668599">
                  <a:extLst>
                    <a:ext uri="{9D8B030D-6E8A-4147-A177-3AD203B41FA5}">
                      <a16:colId xmlns:a16="http://schemas.microsoft.com/office/drawing/2014/main" xmlns="" val="20001"/>
                    </a:ext>
                  </a:extLst>
                </a:gridCol>
                <a:gridCol w="2463170">
                  <a:extLst>
                    <a:ext uri="{9D8B030D-6E8A-4147-A177-3AD203B41FA5}">
                      <a16:colId xmlns:a16="http://schemas.microsoft.com/office/drawing/2014/main" xmlns="" val="20002"/>
                    </a:ext>
                  </a:extLst>
                </a:gridCol>
                <a:gridCol w="1763947">
                  <a:extLst>
                    <a:ext uri="{9D8B030D-6E8A-4147-A177-3AD203B41FA5}">
                      <a16:colId xmlns:a16="http://schemas.microsoft.com/office/drawing/2014/main" xmlns="" val="20003"/>
                    </a:ext>
                  </a:extLst>
                </a:gridCol>
              </a:tblGrid>
              <a:tr h="631576">
                <a:tc gridSpan="4">
                  <a:txBody>
                    <a:bodyPr/>
                    <a:lstStyle/>
                    <a:p>
                      <a:pPr algn="ctr" fontAlgn="b"/>
                      <a:r>
                        <a:rPr lang="en-ZA" sz="1400" b="1" i="0" u="none" strike="noStrike" dirty="0">
                          <a:solidFill>
                            <a:srgbClr val="000000"/>
                          </a:solidFill>
                          <a:effectLst/>
                          <a:latin typeface="Arial"/>
                        </a:rPr>
                        <a:t>LURITS DATA VERIFIED WITH HOME AFFAIRS - TRUE LEARNERS AS AT 31 OCTOBER 2017</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31576">
                <a:tc>
                  <a:txBody>
                    <a:bodyPr/>
                    <a:lstStyle/>
                    <a:p>
                      <a:pPr algn="l" fontAlgn="b"/>
                      <a:r>
                        <a:rPr lang="en-ZA" sz="1400" b="1" i="0" u="none" strike="noStrike" dirty="0">
                          <a:solidFill>
                            <a:srgbClr val="000000"/>
                          </a:solidFill>
                          <a:effectLst/>
                          <a:latin typeface="Calibri"/>
                        </a:rPr>
                        <a:t>Province</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Calibri"/>
                        </a:rPr>
                        <a:t>No of Learners</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Calibri"/>
                        </a:rPr>
                        <a:t>True Learners (Verified/Retrieved IDs)</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Calibri"/>
                        </a:rPr>
                        <a:t>% True Learners</a:t>
                      </a:r>
                    </a:p>
                  </a:txBody>
                  <a:tcPr marL="9525" marR="9525" marT="9525"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48938">
                <a:tc>
                  <a:txBody>
                    <a:bodyPr/>
                    <a:lstStyle/>
                    <a:p>
                      <a:pPr algn="l" fontAlgn="b"/>
                      <a:r>
                        <a:rPr lang="en-ZA" sz="1400" b="0" i="0" u="none" strike="noStrike" dirty="0">
                          <a:solidFill>
                            <a:srgbClr val="000000"/>
                          </a:solidFill>
                          <a:effectLst/>
                          <a:latin typeface="Calibri"/>
                        </a:rPr>
                        <a:t>EC</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1806284</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1745278</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96,62</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48938">
                <a:tc>
                  <a:txBody>
                    <a:bodyPr/>
                    <a:lstStyle/>
                    <a:p>
                      <a:pPr algn="l" fontAlgn="b"/>
                      <a:r>
                        <a:rPr lang="en-ZA" sz="1400" b="0" i="0" u="none" strike="noStrike" dirty="0">
                          <a:solidFill>
                            <a:srgbClr val="000000"/>
                          </a:solidFill>
                          <a:effectLst/>
                          <a:latin typeface="Calibri"/>
                        </a:rPr>
                        <a:t>FS</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707726</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674160</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95,26</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348938">
                <a:tc>
                  <a:txBody>
                    <a:bodyPr/>
                    <a:lstStyle/>
                    <a:p>
                      <a:pPr algn="l" fontAlgn="b"/>
                      <a:r>
                        <a:rPr lang="en-ZA" sz="1400" b="0" i="0" u="none" strike="noStrike" dirty="0">
                          <a:solidFill>
                            <a:srgbClr val="000000"/>
                          </a:solidFill>
                          <a:effectLst/>
                          <a:latin typeface="Calibri"/>
                        </a:rPr>
                        <a:t>GP</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2351100</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1940129</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82,52</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48938">
                <a:tc>
                  <a:txBody>
                    <a:bodyPr/>
                    <a:lstStyle/>
                    <a:p>
                      <a:pPr algn="l" fontAlgn="b"/>
                      <a:r>
                        <a:rPr lang="en-ZA" sz="1400" b="0" i="0" u="none" strike="noStrike" dirty="0">
                          <a:solidFill>
                            <a:srgbClr val="000000"/>
                          </a:solidFill>
                          <a:effectLst/>
                          <a:latin typeface="Calibri"/>
                        </a:rPr>
                        <a:t>KZN</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2854195</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2520290</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88,30</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48938">
                <a:tc>
                  <a:txBody>
                    <a:bodyPr/>
                    <a:lstStyle/>
                    <a:p>
                      <a:pPr algn="l" fontAlgn="b"/>
                      <a:r>
                        <a:rPr lang="en-ZA" sz="1400" b="0" i="0" u="none" strike="noStrike" dirty="0">
                          <a:solidFill>
                            <a:srgbClr val="000000"/>
                          </a:solidFill>
                          <a:effectLst/>
                          <a:latin typeface="Calibri"/>
                        </a:rPr>
                        <a:t>LP</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1861084</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1775064</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95,38</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348938">
                <a:tc>
                  <a:txBody>
                    <a:bodyPr/>
                    <a:lstStyle/>
                    <a:p>
                      <a:pPr algn="l" fontAlgn="b"/>
                      <a:r>
                        <a:rPr lang="en-ZA" sz="1400" b="0" i="0" u="none" strike="noStrike" dirty="0">
                          <a:solidFill>
                            <a:srgbClr val="000000"/>
                          </a:solidFill>
                          <a:effectLst/>
                          <a:latin typeface="Calibri"/>
                        </a:rPr>
                        <a:t>MP</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1113303</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976559</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87,72</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7"/>
                  </a:ext>
                </a:extLst>
              </a:tr>
              <a:tr h="348938">
                <a:tc>
                  <a:txBody>
                    <a:bodyPr/>
                    <a:lstStyle/>
                    <a:p>
                      <a:pPr algn="l" fontAlgn="b"/>
                      <a:r>
                        <a:rPr lang="en-ZA" sz="1400" b="0" i="0" u="none" strike="noStrike" dirty="0">
                          <a:solidFill>
                            <a:srgbClr val="000000"/>
                          </a:solidFill>
                          <a:effectLst/>
                          <a:latin typeface="Calibri"/>
                        </a:rPr>
                        <a:t>NC</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290389</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286179</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98,55</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8"/>
                  </a:ext>
                </a:extLst>
              </a:tr>
              <a:tr h="348938">
                <a:tc>
                  <a:txBody>
                    <a:bodyPr/>
                    <a:lstStyle/>
                    <a:p>
                      <a:pPr algn="l" fontAlgn="b"/>
                      <a:r>
                        <a:rPr lang="en-ZA" sz="1400" b="0" i="0" u="none" strike="noStrike" dirty="0">
                          <a:solidFill>
                            <a:srgbClr val="000000"/>
                          </a:solidFill>
                          <a:effectLst/>
                          <a:latin typeface="Calibri"/>
                        </a:rPr>
                        <a:t>NW</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814547</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747222</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91,73</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9"/>
                  </a:ext>
                </a:extLst>
              </a:tr>
              <a:tr h="348938">
                <a:tc>
                  <a:txBody>
                    <a:bodyPr/>
                    <a:lstStyle/>
                    <a:p>
                      <a:pPr algn="l" fontAlgn="b"/>
                      <a:r>
                        <a:rPr lang="en-ZA" sz="1400" b="0" i="0" u="none" strike="noStrike" dirty="0">
                          <a:solidFill>
                            <a:srgbClr val="000000"/>
                          </a:solidFill>
                          <a:effectLst/>
                          <a:latin typeface="Calibri"/>
                        </a:rPr>
                        <a:t>WC</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1147327</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Calibri"/>
                        </a:rPr>
                        <a:t>1068896</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a:rPr>
                        <a:t>93,16</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0"/>
                  </a:ext>
                </a:extLst>
              </a:tr>
              <a:tr h="348938">
                <a:tc>
                  <a:txBody>
                    <a:bodyPr/>
                    <a:lstStyle/>
                    <a:p>
                      <a:pPr algn="l" fontAlgn="b"/>
                      <a:r>
                        <a:rPr lang="en-ZA" sz="1400" b="1" i="0" u="none" strike="noStrike" dirty="0">
                          <a:solidFill>
                            <a:srgbClr val="000000"/>
                          </a:solidFill>
                          <a:effectLst/>
                          <a:latin typeface="Calibri"/>
                        </a:rPr>
                        <a:t>TOTAL</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a:rPr>
                        <a:t>12945955</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Calibri"/>
                        </a:rPr>
                        <a:t>11733777</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Calibri"/>
                        </a:rPr>
                        <a:t>90,64</a:t>
                      </a:r>
                    </a:p>
                  </a:txBody>
                  <a:tcPr marL="9525" marR="9525" marT="9525"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969454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ZA" sz="3600" b="1" dirty="0" smtClean="0">
                <a:latin typeface="+mj-lt"/>
              </a:rPr>
              <a:t>TEACHER </a:t>
            </a:r>
            <a:r>
              <a:rPr lang="en-ZA" sz="3600" b="1" dirty="0">
                <a:latin typeface="+mj-lt"/>
              </a:rPr>
              <a:t>PROVISIONING</a:t>
            </a:r>
          </a:p>
        </p:txBody>
      </p:sp>
      <p:sp>
        <p:nvSpPr>
          <p:cNvPr id="3" name="Content Placeholder 2"/>
          <p:cNvSpPr>
            <a:spLocks noGrp="1"/>
          </p:cNvSpPr>
          <p:nvPr>
            <p:ph idx="1"/>
          </p:nvPr>
        </p:nvSpPr>
        <p:spPr>
          <a:xfrm>
            <a:off x="467544" y="836712"/>
            <a:ext cx="8208912" cy="5616624"/>
          </a:xfrm>
        </p:spPr>
        <p:txBody>
          <a:bodyPr>
            <a:noAutofit/>
          </a:bodyPr>
          <a:lstStyle/>
          <a:p>
            <a:pPr algn="just">
              <a:spcBef>
                <a:spcPts val="0"/>
              </a:spcBef>
            </a:pPr>
            <a:r>
              <a:rPr lang="en-US" sz="2400" b="1" dirty="0" smtClean="0"/>
              <a:t>School </a:t>
            </a:r>
            <a:r>
              <a:rPr lang="en-US" sz="2400" b="1" dirty="0"/>
              <a:t>post establishments were declared</a:t>
            </a:r>
            <a:r>
              <a:rPr lang="en-US" sz="2400" dirty="0"/>
              <a:t> in all provinces ahead of the new year</a:t>
            </a:r>
            <a:r>
              <a:rPr lang="en-US" sz="2400" dirty="0" smtClean="0"/>
              <a:t>. Provinces should be commended for the </a:t>
            </a:r>
            <a:r>
              <a:rPr lang="en-US" sz="2400" b="1" dirty="0" smtClean="0"/>
              <a:t>excellent delivery on this aspect over the last three years</a:t>
            </a:r>
            <a:r>
              <a:rPr lang="en-US" sz="2400" dirty="0" smtClean="0"/>
              <a:t>. </a:t>
            </a:r>
            <a:endParaRPr lang="en-US" sz="2400" dirty="0"/>
          </a:p>
          <a:p>
            <a:pPr algn="just">
              <a:spcBef>
                <a:spcPts val="0"/>
              </a:spcBef>
            </a:pPr>
            <a:r>
              <a:rPr lang="en-US" sz="2400" b="1" dirty="0" smtClean="0"/>
              <a:t>678 out of 723 schools </a:t>
            </a:r>
            <a:r>
              <a:rPr lang="en-US" sz="2400" b="1" dirty="0"/>
              <a:t>visited </a:t>
            </a:r>
            <a:r>
              <a:rPr lang="en-US" sz="2400" b="1" dirty="0" smtClean="0"/>
              <a:t>(93.8%) </a:t>
            </a:r>
            <a:r>
              <a:rPr lang="en-US" sz="2400" b="1" dirty="0"/>
              <a:t>had received their post establishments</a:t>
            </a:r>
            <a:r>
              <a:rPr lang="en-US" sz="2400" dirty="0"/>
              <a:t>  </a:t>
            </a:r>
            <a:r>
              <a:rPr lang="en-US" sz="2400" dirty="0" smtClean="0"/>
              <a:t>for 2018, and </a:t>
            </a:r>
            <a:r>
              <a:rPr lang="en-US" sz="2400" dirty="0"/>
              <a:t>provision made to have a teacher in front of every class for all subjects and all grades. </a:t>
            </a:r>
          </a:p>
          <a:p>
            <a:pPr algn="just">
              <a:spcBef>
                <a:spcPts val="0"/>
              </a:spcBef>
            </a:pPr>
            <a:r>
              <a:rPr lang="en-US" sz="2400" b="1" dirty="0"/>
              <a:t>Substantive posts were filled in most instances</a:t>
            </a:r>
            <a:r>
              <a:rPr lang="en-US" sz="2400" dirty="0"/>
              <a:t>. </a:t>
            </a:r>
            <a:r>
              <a:rPr lang="en-US" sz="2400" dirty="0" smtClean="0"/>
              <a:t>However, this has been an area of concern, as the percentage of schools visited which have vacant posts has been </a:t>
            </a:r>
            <a:r>
              <a:rPr lang="en-US" sz="2400" b="1" dirty="0" smtClean="0"/>
              <a:t>hovering above 30% for the past three years</a:t>
            </a:r>
            <a:r>
              <a:rPr lang="en-US" sz="2400" dirty="0" smtClean="0"/>
              <a:t>.  </a:t>
            </a:r>
          </a:p>
          <a:p>
            <a:pPr algn="just">
              <a:spcBef>
                <a:spcPts val="0"/>
              </a:spcBef>
            </a:pPr>
            <a:r>
              <a:rPr lang="en-US" sz="2400" b="1" dirty="0" smtClean="0"/>
              <a:t>Provincial education departments have been informed </a:t>
            </a:r>
            <a:r>
              <a:rPr lang="en-US" sz="2400" dirty="0" smtClean="0"/>
              <a:t>of the ABOVE, and are </a:t>
            </a:r>
            <a:r>
              <a:rPr lang="en-US" sz="2400" b="1" dirty="0" smtClean="0"/>
              <a:t>currently addressing this</a:t>
            </a:r>
            <a:r>
              <a:rPr lang="en-US" sz="2400" dirty="0" smtClean="0"/>
              <a:t>. Challenges picked up pre-closure of schools have been </a:t>
            </a:r>
            <a:r>
              <a:rPr lang="en-US" sz="2400" b="1" dirty="0" smtClean="0"/>
              <a:t>addressed already</a:t>
            </a:r>
            <a:r>
              <a:rPr lang="en-US" sz="2500" dirty="0" smtClean="0"/>
              <a:t>. </a:t>
            </a:r>
            <a:endParaRPr lang="en-ZA" sz="2500" dirty="0"/>
          </a:p>
          <a:p>
            <a:pPr algn="just"/>
            <a:endParaRPr lang="en-ZA" sz="2500" dirty="0"/>
          </a:p>
          <a:p>
            <a:pPr algn="just"/>
            <a:endParaRPr lang="en-ZA" sz="2200" dirty="0"/>
          </a:p>
          <a:p>
            <a:pPr algn="just"/>
            <a:endParaRPr lang="en-ZA" sz="2200" dirty="0"/>
          </a:p>
        </p:txBody>
      </p:sp>
      <p:sp>
        <p:nvSpPr>
          <p:cNvPr id="4" name="Slide Number Placeholder 3"/>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35</a:t>
            </a:fld>
            <a:endParaRPr lang="en-ZA" dirty="0">
              <a:solidFill>
                <a:prstClr val="black">
                  <a:tint val="75000"/>
                </a:prstClr>
              </a:solidFill>
            </a:endParaRPr>
          </a:p>
        </p:txBody>
      </p:sp>
    </p:spTree>
    <p:extLst>
      <p:ext uri="{BB962C8B-B14F-4D97-AF65-F5344CB8AC3E}">
        <p14:creationId xmlns:p14="http://schemas.microsoft.com/office/powerpoint/2010/main" xmlns="" val="2011007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ZA" sz="3600" b="1" dirty="0" smtClean="0"/>
              <a:t>SCHOOL PLANNING MANAGEMENT</a:t>
            </a:r>
            <a:endParaRPr lang="en-ZA" sz="3600" b="1" dirty="0">
              <a:latin typeface="+mj-lt"/>
            </a:endParaRPr>
          </a:p>
        </p:txBody>
      </p:sp>
      <p:sp>
        <p:nvSpPr>
          <p:cNvPr id="3" name="Content Placeholder 2"/>
          <p:cNvSpPr>
            <a:spLocks noGrp="1"/>
          </p:cNvSpPr>
          <p:nvPr>
            <p:ph idx="1"/>
          </p:nvPr>
        </p:nvSpPr>
        <p:spPr>
          <a:xfrm>
            <a:off x="467544" y="980728"/>
            <a:ext cx="8208912" cy="5472608"/>
          </a:xfrm>
        </p:spPr>
        <p:txBody>
          <a:bodyPr>
            <a:noAutofit/>
          </a:bodyPr>
          <a:lstStyle/>
          <a:p>
            <a:pPr algn="just">
              <a:spcBef>
                <a:spcPts val="0"/>
              </a:spcBef>
            </a:pPr>
            <a:r>
              <a:rPr lang="en-US" sz="2400" b="1" dirty="0" smtClean="0"/>
              <a:t>56.4% (180 out of 318) schools</a:t>
            </a:r>
            <a:r>
              <a:rPr lang="en-US" sz="2400" dirty="0" smtClean="0"/>
              <a:t> monitored had a </a:t>
            </a:r>
            <a:r>
              <a:rPr lang="en-US" sz="2400" b="1" dirty="0" smtClean="0"/>
              <a:t>Self-Evaluation Report </a:t>
            </a:r>
            <a:r>
              <a:rPr lang="en-US" sz="2400" dirty="0" smtClean="0"/>
              <a:t>for 2017;</a:t>
            </a:r>
          </a:p>
          <a:p>
            <a:pPr algn="just">
              <a:spcBef>
                <a:spcPts val="0"/>
              </a:spcBef>
            </a:pPr>
            <a:r>
              <a:rPr lang="en-US" sz="2400" b="1" dirty="0" smtClean="0"/>
              <a:t>71.5% (227 out 318) schools</a:t>
            </a:r>
            <a:r>
              <a:rPr lang="en-US" sz="2400" dirty="0" smtClean="0"/>
              <a:t> monitored had a 2018 </a:t>
            </a:r>
            <a:r>
              <a:rPr lang="en-US" sz="2400" b="1" dirty="0" smtClean="0"/>
              <a:t>School Improvement Plan </a:t>
            </a:r>
            <a:r>
              <a:rPr lang="en-US" sz="2400" dirty="0" smtClean="0"/>
              <a:t>(SIP) informed by SSE data; </a:t>
            </a:r>
          </a:p>
          <a:p>
            <a:pPr algn="just">
              <a:spcBef>
                <a:spcPts val="0"/>
              </a:spcBef>
            </a:pPr>
            <a:r>
              <a:rPr lang="en-US" sz="2400" b="1" dirty="0"/>
              <a:t>77.1</a:t>
            </a:r>
            <a:r>
              <a:rPr lang="en-US" sz="2400" b="1" dirty="0" smtClean="0"/>
              <a:t>% (245 out of 318)</a:t>
            </a:r>
            <a:r>
              <a:rPr lang="en-US" sz="2400" dirty="0" smtClean="0"/>
              <a:t> of schools monitored had teachers that had developed a </a:t>
            </a:r>
            <a:r>
              <a:rPr lang="en-US" sz="2400" b="1" dirty="0" smtClean="0"/>
              <a:t>Personal Growth Plan </a:t>
            </a:r>
            <a:r>
              <a:rPr lang="en-US" sz="2400" dirty="0" smtClean="0"/>
              <a:t>(PGP) for implementation in 2018. </a:t>
            </a:r>
          </a:p>
          <a:p>
            <a:pPr algn="just">
              <a:spcBef>
                <a:spcPts val="0"/>
              </a:spcBef>
            </a:pPr>
            <a:r>
              <a:rPr lang="en-US" sz="2400" b="1" dirty="0" smtClean="0"/>
              <a:t>78% (248 out of 318)</a:t>
            </a:r>
            <a:r>
              <a:rPr lang="en-US" sz="2400" dirty="0" smtClean="0"/>
              <a:t> schools monitored were ready serve </a:t>
            </a:r>
            <a:r>
              <a:rPr lang="en-US" sz="2400" b="1" dirty="0" smtClean="0"/>
              <a:t>meals for learners on the first day of school</a:t>
            </a:r>
            <a:r>
              <a:rPr lang="en-US" sz="2400" dirty="0" smtClean="0"/>
              <a:t>. </a:t>
            </a:r>
          </a:p>
          <a:p>
            <a:pPr algn="just">
              <a:spcBef>
                <a:spcPts val="0"/>
              </a:spcBef>
            </a:pPr>
            <a:r>
              <a:rPr lang="en-US" sz="2400" dirty="0" smtClean="0"/>
              <a:t>Provinces with challenges were mainly the </a:t>
            </a:r>
            <a:r>
              <a:rPr lang="en-US" sz="2400" b="1" dirty="0" smtClean="0"/>
              <a:t>Eastern Cape, KwaZulu-Natal, Limpopo </a:t>
            </a:r>
            <a:r>
              <a:rPr lang="en-US" sz="2400" dirty="0" smtClean="0"/>
              <a:t>and </a:t>
            </a:r>
            <a:r>
              <a:rPr lang="en-US" sz="2400" b="1" dirty="0" smtClean="0"/>
              <a:t>North West</a:t>
            </a:r>
            <a:r>
              <a:rPr lang="en-US" sz="2400" dirty="0" smtClean="0"/>
              <a:t>. </a:t>
            </a:r>
          </a:p>
          <a:p>
            <a:pPr algn="just">
              <a:spcBef>
                <a:spcPts val="0"/>
              </a:spcBef>
            </a:pPr>
            <a:r>
              <a:rPr lang="en-US" sz="2400" b="1" dirty="0" smtClean="0"/>
              <a:t>The DBE has already shared this information with PEDs and District Directors</a:t>
            </a:r>
            <a:r>
              <a:rPr lang="en-US" sz="2400" dirty="0" smtClean="0"/>
              <a:t>, who are supporting the schools to </a:t>
            </a:r>
            <a:r>
              <a:rPr lang="en-US" sz="2400" b="1" dirty="0" smtClean="0"/>
              <a:t>ensure that these challenges are addressed</a:t>
            </a:r>
            <a:r>
              <a:rPr lang="en-US" sz="2400" dirty="0" smtClean="0"/>
              <a:t>. </a:t>
            </a:r>
            <a:endParaRPr lang="en-ZA" sz="2400" dirty="0"/>
          </a:p>
          <a:p>
            <a:pPr algn="just"/>
            <a:endParaRPr lang="en-ZA" sz="2400" dirty="0"/>
          </a:p>
        </p:txBody>
      </p:sp>
      <p:sp>
        <p:nvSpPr>
          <p:cNvPr id="4" name="Slide Number Placeholder 3"/>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36</a:t>
            </a:fld>
            <a:endParaRPr lang="en-ZA" dirty="0">
              <a:solidFill>
                <a:prstClr val="black">
                  <a:tint val="75000"/>
                </a:prstClr>
              </a:solidFill>
            </a:endParaRPr>
          </a:p>
        </p:txBody>
      </p:sp>
    </p:spTree>
    <p:extLst>
      <p:ext uri="{BB962C8B-B14F-4D97-AF65-F5344CB8AC3E}">
        <p14:creationId xmlns:p14="http://schemas.microsoft.com/office/powerpoint/2010/main" xmlns="" val="3960527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78" y="64241"/>
            <a:ext cx="8229600" cy="542153"/>
          </a:xfrm>
        </p:spPr>
        <p:txBody>
          <a:bodyPr vert="horz" lIns="91440" tIns="45720" rIns="91440" bIns="45720" rtlCol="0" anchor="ctr">
            <a:noAutofit/>
          </a:bodyPr>
          <a:lstStyle/>
          <a:p>
            <a:r>
              <a:rPr lang="en-ZA" sz="3600" b="1" dirty="0" smtClean="0"/>
              <a:t>LTSM SECTOR PLAN</a:t>
            </a:r>
            <a:endParaRPr lang="en-ZA" sz="3600" b="1" dirty="0"/>
          </a:p>
        </p:txBody>
      </p:sp>
      <p:sp>
        <p:nvSpPr>
          <p:cNvPr id="3" name="Content Placeholder 2"/>
          <p:cNvSpPr>
            <a:spLocks noGrp="1"/>
          </p:cNvSpPr>
          <p:nvPr>
            <p:ph idx="1"/>
          </p:nvPr>
        </p:nvSpPr>
        <p:spPr>
          <a:xfrm>
            <a:off x="501121" y="606394"/>
            <a:ext cx="8311952" cy="4896543"/>
          </a:xfrm>
        </p:spPr>
        <p:txBody>
          <a:bodyPr>
            <a:normAutofit/>
          </a:bodyPr>
          <a:lstStyle/>
          <a:p>
            <a:pPr marL="0" indent="0" algn="just">
              <a:buNone/>
            </a:pPr>
            <a:r>
              <a:rPr lang="en-ZA" sz="2100" dirty="0"/>
              <a:t>The DBE forwards the </a:t>
            </a:r>
            <a:r>
              <a:rPr lang="en-ZA" sz="2100" dirty="0" smtClean="0"/>
              <a:t>LTSM </a:t>
            </a:r>
            <a:r>
              <a:rPr lang="en-ZA" sz="2100" dirty="0"/>
              <a:t>Sector Plan to provinces to </a:t>
            </a:r>
            <a:r>
              <a:rPr lang="en-ZA" sz="2100" dirty="0" smtClean="0"/>
              <a:t>provide guidance on timeframes </a:t>
            </a:r>
            <a:r>
              <a:rPr lang="en-ZA" sz="2100" dirty="0"/>
              <a:t>for </a:t>
            </a:r>
            <a:r>
              <a:rPr lang="en-ZA" sz="2100" dirty="0" smtClean="0"/>
              <a:t>the procurement </a:t>
            </a:r>
            <a:r>
              <a:rPr lang="en-ZA" sz="2100" dirty="0"/>
              <a:t>and delivery of LTSM for the new academic </a:t>
            </a:r>
            <a:r>
              <a:rPr lang="en-ZA" sz="2100" dirty="0" smtClean="0"/>
              <a:t>year</a:t>
            </a:r>
            <a:r>
              <a:rPr lang="en-ZA" sz="2100" dirty="0"/>
              <a:t> </a:t>
            </a:r>
            <a:r>
              <a:rPr lang="en-ZA" sz="2100" dirty="0" smtClean="0"/>
              <a:t>as indicated below:</a:t>
            </a:r>
            <a:endParaRPr lang="en-ZA" sz="2100" dirty="0"/>
          </a:p>
          <a:p>
            <a:endParaRPr lang="en-ZA" sz="3600" dirty="0"/>
          </a:p>
        </p:txBody>
      </p:sp>
      <p:graphicFrame>
        <p:nvGraphicFramePr>
          <p:cNvPr id="6" name="Table 5"/>
          <p:cNvGraphicFramePr>
            <a:graphicFrameLocks noGrp="1"/>
          </p:cNvGraphicFramePr>
          <p:nvPr>
            <p:extLst>
              <p:ext uri="{D42A27DB-BD31-4B8C-83A1-F6EECF244321}">
                <p14:modId xmlns:p14="http://schemas.microsoft.com/office/powerpoint/2010/main" xmlns="" val="4038666005"/>
              </p:ext>
            </p:extLst>
          </p:nvPr>
        </p:nvGraphicFramePr>
        <p:xfrm>
          <a:off x="501121" y="1628801"/>
          <a:ext cx="8311952" cy="5029765"/>
        </p:xfrm>
        <a:graphic>
          <a:graphicData uri="http://schemas.openxmlformats.org/drawingml/2006/table">
            <a:tbl>
              <a:tblPr firstRow="1" bandRow="1">
                <a:tableStyleId>{21E4AEA4-8DFA-4A89-87EB-49C32662AFE0}</a:tableStyleId>
              </a:tblPr>
              <a:tblGrid>
                <a:gridCol w="5429978">
                  <a:extLst>
                    <a:ext uri="{9D8B030D-6E8A-4147-A177-3AD203B41FA5}">
                      <a16:colId xmlns:a16="http://schemas.microsoft.com/office/drawing/2014/main" xmlns="" val="20000"/>
                    </a:ext>
                  </a:extLst>
                </a:gridCol>
                <a:gridCol w="2881974">
                  <a:extLst>
                    <a:ext uri="{9D8B030D-6E8A-4147-A177-3AD203B41FA5}">
                      <a16:colId xmlns:a16="http://schemas.microsoft.com/office/drawing/2014/main" xmlns="" val="20001"/>
                    </a:ext>
                  </a:extLst>
                </a:gridCol>
              </a:tblGrid>
              <a:tr h="648923">
                <a:tc>
                  <a:txBody>
                    <a:bodyPr/>
                    <a:lstStyle/>
                    <a:p>
                      <a:pPr algn="ctr">
                        <a:spcAft>
                          <a:spcPts val="0"/>
                        </a:spcAft>
                      </a:pPr>
                      <a:r>
                        <a:rPr lang="en-US" sz="1800" dirty="0">
                          <a:effectLst/>
                        </a:rPr>
                        <a:t>ACTIVITY</a:t>
                      </a:r>
                      <a:endParaRPr lang="en-ZA" sz="1800" dirty="0">
                        <a:effectLst/>
                        <a:latin typeface="Times New Roman"/>
                        <a:ea typeface="Times New Roman"/>
                      </a:endParaRPr>
                    </a:p>
                  </a:txBody>
                  <a:tcPr marL="68582" marR="68582" marT="0" marB="0" anchor="ctr"/>
                </a:tc>
                <a:tc>
                  <a:txBody>
                    <a:bodyPr/>
                    <a:lstStyle/>
                    <a:p>
                      <a:pPr algn="ctr">
                        <a:spcAft>
                          <a:spcPts val="0"/>
                        </a:spcAft>
                      </a:pPr>
                      <a:r>
                        <a:rPr lang="en-US" sz="1800" dirty="0">
                          <a:effectLst/>
                        </a:rPr>
                        <a:t>TIMEFRAME</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0"/>
                  </a:ext>
                </a:extLst>
              </a:tr>
              <a:tr h="306394">
                <a:tc>
                  <a:txBody>
                    <a:bodyPr/>
                    <a:lstStyle/>
                    <a:p>
                      <a:pPr algn="just">
                        <a:lnSpc>
                          <a:spcPct val="150000"/>
                        </a:lnSpc>
                        <a:spcAft>
                          <a:spcPts val="600"/>
                        </a:spcAft>
                      </a:pPr>
                      <a:r>
                        <a:rPr lang="en-GB" sz="1800" dirty="0">
                          <a:effectLst/>
                        </a:rPr>
                        <a:t>Distribution of catalogues to schools</a:t>
                      </a:r>
                      <a:endParaRPr lang="en-ZA" sz="1800" dirty="0">
                        <a:effectLst/>
                        <a:latin typeface="Times New Roman"/>
                        <a:ea typeface="Times New Roman"/>
                      </a:endParaRPr>
                    </a:p>
                  </a:txBody>
                  <a:tcPr marL="68582" marR="68582" marT="0" marB="0" anchor="ctr"/>
                </a:tc>
                <a:tc>
                  <a:txBody>
                    <a:bodyPr/>
                    <a:lstStyle/>
                    <a:p>
                      <a:pPr algn="ctr">
                        <a:lnSpc>
                          <a:spcPct val="150000"/>
                        </a:lnSpc>
                        <a:spcAft>
                          <a:spcPts val="600"/>
                        </a:spcAft>
                      </a:pPr>
                      <a:r>
                        <a:rPr lang="en-GB" sz="1800" dirty="0">
                          <a:effectLst/>
                        </a:rPr>
                        <a:t>January - February </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1"/>
                  </a:ext>
                </a:extLst>
              </a:tr>
              <a:tr h="476214">
                <a:tc>
                  <a:txBody>
                    <a:bodyPr/>
                    <a:lstStyle/>
                    <a:p>
                      <a:pPr algn="just">
                        <a:lnSpc>
                          <a:spcPct val="150000"/>
                        </a:lnSpc>
                        <a:spcAft>
                          <a:spcPts val="600"/>
                        </a:spcAft>
                      </a:pPr>
                      <a:r>
                        <a:rPr lang="en-GB" sz="1800" dirty="0">
                          <a:effectLst/>
                        </a:rPr>
                        <a:t>Organization of  warehousing for LTSM</a:t>
                      </a:r>
                      <a:endParaRPr lang="en-ZA" sz="1800" dirty="0">
                        <a:effectLst/>
                        <a:latin typeface="Times New Roman"/>
                        <a:ea typeface="Times New Roman"/>
                      </a:endParaRPr>
                    </a:p>
                  </a:txBody>
                  <a:tcPr marL="68582" marR="68582" marT="0" marB="0" anchor="ctr"/>
                </a:tc>
                <a:tc>
                  <a:txBody>
                    <a:bodyPr/>
                    <a:lstStyle/>
                    <a:p>
                      <a:pPr algn="ctr">
                        <a:lnSpc>
                          <a:spcPct val="150000"/>
                        </a:lnSpc>
                        <a:spcAft>
                          <a:spcPts val="600"/>
                        </a:spcAft>
                      </a:pPr>
                      <a:r>
                        <a:rPr lang="en-GB" sz="1800" dirty="0">
                          <a:effectLst/>
                        </a:rPr>
                        <a:t>March - April </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2"/>
                  </a:ext>
                </a:extLst>
              </a:tr>
              <a:tr h="306394">
                <a:tc>
                  <a:txBody>
                    <a:bodyPr/>
                    <a:lstStyle/>
                    <a:p>
                      <a:pPr algn="just">
                        <a:lnSpc>
                          <a:spcPct val="150000"/>
                        </a:lnSpc>
                        <a:spcAft>
                          <a:spcPts val="600"/>
                        </a:spcAft>
                      </a:pPr>
                      <a:r>
                        <a:rPr lang="en-GB" sz="1800" dirty="0">
                          <a:effectLst/>
                        </a:rPr>
                        <a:t>Distribution of budgets  to schools</a:t>
                      </a:r>
                      <a:endParaRPr lang="en-ZA" sz="1800" dirty="0">
                        <a:effectLst/>
                        <a:latin typeface="Times New Roman"/>
                        <a:ea typeface="Times New Roman"/>
                      </a:endParaRPr>
                    </a:p>
                  </a:txBody>
                  <a:tcPr marL="68582" marR="68582" marT="0" marB="0" anchor="ctr"/>
                </a:tc>
                <a:tc>
                  <a:txBody>
                    <a:bodyPr/>
                    <a:lstStyle/>
                    <a:p>
                      <a:pPr algn="ctr">
                        <a:lnSpc>
                          <a:spcPct val="150000"/>
                        </a:lnSpc>
                        <a:spcAft>
                          <a:spcPts val="600"/>
                        </a:spcAft>
                      </a:pPr>
                      <a:r>
                        <a:rPr lang="en-GB" sz="1800" dirty="0">
                          <a:effectLst/>
                        </a:rPr>
                        <a:t>April - September </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3"/>
                  </a:ext>
                </a:extLst>
              </a:tr>
              <a:tr h="212143">
                <a:tc>
                  <a:txBody>
                    <a:bodyPr/>
                    <a:lstStyle/>
                    <a:p>
                      <a:pPr algn="just">
                        <a:lnSpc>
                          <a:spcPct val="150000"/>
                        </a:lnSpc>
                        <a:spcAft>
                          <a:spcPts val="600"/>
                        </a:spcAft>
                      </a:pPr>
                      <a:r>
                        <a:rPr lang="en-GB" sz="1800" dirty="0">
                          <a:effectLst/>
                        </a:rPr>
                        <a:t>Completion of requisition forms by schools</a:t>
                      </a:r>
                      <a:endParaRPr lang="en-ZA" sz="1800" dirty="0">
                        <a:effectLst/>
                        <a:latin typeface="Times New Roman"/>
                        <a:ea typeface="Times New Roman"/>
                      </a:endParaRPr>
                    </a:p>
                  </a:txBody>
                  <a:tcPr marL="68582" marR="68582" marT="0" marB="0" anchor="ctr"/>
                </a:tc>
                <a:tc>
                  <a:txBody>
                    <a:bodyPr/>
                    <a:lstStyle/>
                    <a:p>
                      <a:pPr algn="ctr">
                        <a:lnSpc>
                          <a:spcPct val="150000"/>
                        </a:lnSpc>
                        <a:spcAft>
                          <a:spcPts val="600"/>
                        </a:spcAft>
                      </a:pPr>
                      <a:r>
                        <a:rPr lang="en-GB" sz="1800" dirty="0">
                          <a:effectLst/>
                        </a:rPr>
                        <a:t>April - May</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4"/>
                  </a:ext>
                </a:extLst>
              </a:tr>
              <a:tr h="319435">
                <a:tc>
                  <a:txBody>
                    <a:bodyPr/>
                    <a:lstStyle/>
                    <a:p>
                      <a:pPr algn="just">
                        <a:lnSpc>
                          <a:spcPct val="150000"/>
                        </a:lnSpc>
                        <a:spcAft>
                          <a:spcPts val="600"/>
                        </a:spcAft>
                      </a:pPr>
                      <a:r>
                        <a:rPr lang="en-GB" sz="1800" dirty="0">
                          <a:effectLst/>
                        </a:rPr>
                        <a:t>Issuing of purchase orders to publishers/book sellers</a:t>
                      </a:r>
                      <a:endParaRPr lang="en-ZA" sz="1800" dirty="0">
                        <a:effectLst/>
                        <a:latin typeface="Times New Roman"/>
                        <a:ea typeface="Times New Roman"/>
                      </a:endParaRPr>
                    </a:p>
                  </a:txBody>
                  <a:tcPr marL="68582" marR="68582" marT="0" marB="0" anchor="ctr"/>
                </a:tc>
                <a:tc>
                  <a:txBody>
                    <a:bodyPr/>
                    <a:lstStyle/>
                    <a:p>
                      <a:pPr algn="ctr">
                        <a:lnSpc>
                          <a:spcPct val="150000"/>
                        </a:lnSpc>
                        <a:spcAft>
                          <a:spcPts val="600"/>
                        </a:spcAft>
                      </a:pPr>
                      <a:r>
                        <a:rPr lang="en-GB" sz="1800" dirty="0" smtClean="0">
                          <a:effectLst/>
                        </a:rPr>
                        <a:t>June/July</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5"/>
                  </a:ext>
                </a:extLst>
              </a:tr>
              <a:tr h="513308">
                <a:tc>
                  <a:txBody>
                    <a:bodyPr/>
                    <a:lstStyle/>
                    <a:p>
                      <a:pPr algn="just">
                        <a:lnSpc>
                          <a:spcPct val="150000"/>
                        </a:lnSpc>
                        <a:spcAft>
                          <a:spcPts val="600"/>
                        </a:spcAft>
                      </a:pPr>
                      <a:r>
                        <a:rPr lang="en-GB" sz="1800" dirty="0">
                          <a:effectLst/>
                        </a:rPr>
                        <a:t>Placement of orders with book sellers by Section 21 schools </a:t>
                      </a:r>
                      <a:endParaRPr lang="en-ZA" sz="1800" dirty="0">
                        <a:effectLst/>
                        <a:latin typeface="Times New Roman"/>
                        <a:ea typeface="Times New Roman"/>
                      </a:endParaRPr>
                    </a:p>
                  </a:txBody>
                  <a:tcPr marL="68582" marR="68582" marT="0" marB="0" anchor="ctr"/>
                </a:tc>
                <a:tc>
                  <a:txBody>
                    <a:bodyPr/>
                    <a:lstStyle/>
                    <a:p>
                      <a:pPr algn="ctr">
                        <a:lnSpc>
                          <a:spcPct val="150000"/>
                        </a:lnSpc>
                        <a:spcAft>
                          <a:spcPts val="600"/>
                        </a:spcAft>
                      </a:pPr>
                      <a:r>
                        <a:rPr lang="en-GB" sz="1800" dirty="0" smtClean="0">
                          <a:effectLst/>
                        </a:rPr>
                        <a:t>June/July</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6"/>
                  </a:ext>
                </a:extLst>
              </a:tr>
              <a:tr h="612788">
                <a:tc>
                  <a:txBody>
                    <a:bodyPr/>
                    <a:lstStyle/>
                    <a:p>
                      <a:pPr algn="just">
                        <a:lnSpc>
                          <a:spcPct val="150000"/>
                        </a:lnSpc>
                        <a:spcAft>
                          <a:spcPts val="600"/>
                        </a:spcAft>
                      </a:pPr>
                      <a:r>
                        <a:rPr lang="en-GB" sz="1800" dirty="0">
                          <a:effectLst/>
                        </a:rPr>
                        <a:t>Printing &amp; delivery of textbooks to warehouses</a:t>
                      </a:r>
                      <a:endParaRPr lang="en-ZA" sz="1800" dirty="0">
                        <a:effectLst/>
                        <a:latin typeface="Times New Roman"/>
                        <a:ea typeface="Times New Roman"/>
                      </a:endParaRPr>
                    </a:p>
                  </a:txBody>
                  <a:tcPr marL="68582" marR="68582" marT="0" marB="0" anchor="ctr"/>
                </a:tc>
                <a:tc>
                  <a:txBody>
                    <a:bodyPr/>
                    <a:lstStyle/>
                    <a:p>
                      <a:pPr algn="ctr">
                        <a:lnSpc>
                          <a:spcPct val="150000"/>
                        </a:lnSpc>
                        <a:spcAft>
                          <a:spcPts val="600"/>
                        </a:spcAft>
                      </a:pPr>
                      <a:r>
                        <a:rPr lang="en-GB" sz="1800" dirty="0">
                          <a:effectLst/>
                        </a:rPr>
                        <a:t>July-August</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7"/>
                  </a:ext>
                </a:extLst>
              </a:tr>
              <a:tr h="388420">
                <a:tc>
                  <a:txBody>
                    <a:bodyPr/>
                    <a:lstStyle/>
                    <a:p>
                      <a:pPr algn="just">
                        <a:lnSpc>
                          <a:spcPct val="150000"/>
                        </a:lnSpc>
                        <a:spcAft>
                          <a:spcPts val="600"/>
                        </a:spcAft>
                      </a:pPr>
                      <a:r>
                        <a:rPr lang="en-ZA" sz="1800" kern="1200" dirty="0" smtClean="0">
                          <a:solidFill>
                            <a:schemeClr val="dk1"/>
                          </a:solidFill>
                          <a:effectLst/>
                          <a:latin typeface="+mn-lt"/>
                          <a:ea typeface="+mn-ea"/>
                          <a:cs typeface="+mn-cs"/>
                        </a:rPr>
                        <a:t>Delivery to Schools</a:t>
                      </a:r>
                      <a:endParaRPr lang="en-ZA" sz="1800" kern="1200" dirty="0">
                        <a:solidFill>
                          <a:schemeClr val="dk1"/>
                        </a:solidFill>
                        <a:effectLst/>
                        <a:latin typeface="+mn-lt"/>
                        <a:ea typeface="+mn-ea"/>
                        <a:cs typeface="+mn-cs"/>
                      </a:endParaRPr>
                    </a:p>
                  </a:txBody>
                  <a:tcPr marL="68582" marR="68582" marT="0" marB="0" anchor="ctr"/>
                </a:tc>
                <a:tc>
                  <a:txBody>
                    <a:bodyPr/>
                    <a:lstStyle/>
                    <a:p>
                      <a:pPr algn="ctr">
                        <a:lnSpc>
                          <a:spcPct val="150000"/>
                        </a:lnSpc>
                        <a:spcAft>
                          <a:spcPts val="600"/>
                        </a:spcAft>
                      </a:pPr>
                      <a:r>
                        <a:rPr lang="en-ZA" sz="1800" dirty="0" smtClean="0">
                          <a:effectLst/>
                          <a:latin typeface="Times New Roman"/>
                          <a:ea typeface="Times New Roman"/>
                        </a:rPr>
                        <a:t>September to October</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8"/>
                  </a:ext>
                </a:extLst>
              </a:tr>
              <a:tr h="388420">
                <a:tc>
                  <a:txBody>
                    <a:bodyPr/>
                    <a:lstStyle/>
                    <a:p>
                      <a:pPr algn="just">
                        <a:lnSpc>
                          <a:spcPct val="150000"/>
                        </a:lnSpc>
                        <a:spcAft>
                          <a:spcPts val="600"/>
                        </a:spcAft>
                      </a:pPr>
                      <a:r>
                        <a:rPr lang="en-ZA" sz="1800" kern="1200" dirty="0" smtClean="0">
                          <a:solidFill>
                            <a:schemeClr val="dk1"/>
                          </a:solidFill>
                          <a:effectLst/>
                          <a:latin typeface="+mn-lt"/>
                          <a:ea typeface="+mn-ea"/>
                          <a:cs typeface="+mn-cs"/>
                        </a:rPr>
                        <a:t>Mop up</a:t>
                      </a:r>
                      <a:endParaRPr lang="en-ZA" sz="1800" kern="1200" dirty="0">
                        <a:solidFill>
                          <a:schemeClr val="dk1"/>
                        </a:solidFill>
                        <a:effectLst/>
                        <a:latin typeface="+mn-lt"/>
                        <a:ea typeface="+mn-ea"/>
                        <a:cs typeface="+mn-cs"/>
                      </a:endParaRPr>
                    </a:p>
                  </a:txBody>
                  <a:tcPr marL="68582" marR="68582" marT="0" marB="0" anchor="ctr"/>
                </a:tc>
                <a:tc>
                  <a:txBody>
                    <a:bodyPr/>
                    <a:lstStyle/>
                    <a:p>
                      <a:pPr algn="ctr">
                        <a:lnSpc>
                          <a:spcPct val="150000"/>
                        </a:lnSpc>
                        <a:spcAft>
                          <a:spcPts val="600"/>
                        </a:spcAft>
                      </a:pPr>
                      <a:r>
                        <a:rPr lang="en-ZA" sz="1800" dirty="0" smtClean="0">
                          <a:effectLst/>
                          <a:latin typeface="Times New Roman"/>
                          <a:ea typeface="Times New Roman"/>
                        </a:rPr>
                        <a:t>November - January</a:t>
                      </a:r>
                      <a:endParaRPr lang="en-ZA" sz="1800" dirty="0">
                        <a:effectLst/>
                        <a:latin typeface="Times New Roman"/>
                        <a:ea typeface="Times New Roman"/>
                      </a:endParaRPr>
                    </a:p>
                  </a:txBody>
                  <a:tcPr marL="68582" marR="68582" marT="0" marB="0" anchor="ctr"/>
                </a:tc>
                <a:extLst>
                  <a:ext uri="{0D108BD9-81ED-4DB2-BD59-A6C34878D82A}">
                    <a16:rowId xmlns:a16="http://schemas.microsoft.com/office/drawing/2014/main" xmlns="" val="10009"/>
                  </a:ext>
                </a:extLst>
              </a:tr>
            </a:tbl>
          </a:graphicData>
        </a:graphic>
      </p:graphicFrame>
      <p:sp>
        <p:nvSpPr>
          <p:cNvPr id="5" name="TextBox 4"/>
          <p:cNvSpPr txBox="1"/>
          <p:nvPr/>
        </p:nvSpPr>
        <p:spPr>
          <a:xfrm>
            <a:off x="6732240" y="6525344"/>
            <a:ext cx="864096" cy="369332"/>
          </a:xfrm>
          <a:prstGeom prst="rect">
            <a:avLst/>
          </a:prstGeom>
          <a:noFill/>
        </p:spPr>
        <p:txBody>
          <a:bodyPr wrap="square" rtlCol="0">
            <a:spAutoFit/>
          </a:bodyPr>
          <a:lstStyle/>
          <a:p>
            <a:pPr algn="ctr"/>
            <a:r>
              <a:rPr lang="en-US" dirty="0">
                <a:solidFill>
                  <a:prstClr val="black"/>
                </a:solidFill>
              </a:rPr>
              <a:t>17</a:t>
            </a:r>
            <a:endParaRPr lang="en-ZA" dirty="0">
              <a:solidFill>
                <a:prstClr val="black"/>
              </a:solidFill>
            </a:endParaRPr>
          </a:p>
        </p:txBody>
      </p:sp>
    </p:spTree>
    <p:extLst>
      <p:ext uri="{BB962C8B-B14F-4D97-AF65-F5344CB8AC3E}">
        <p14:creationId xmlns:p14="http://schemas.microsoft.com/office/powerpoint/2010/main" xmlns="" val="4067936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0728"/>
          </a:xfrm>
        </p:spPr>
        <p:txBody>
          <a:bodyPr>
            <a:normAutofit/>
          </a:bodyPr>
          <a:lstStyle/>
          <a:p>
            <a:r>
              <a:rPr lang="en-ZA" sz="3600" b="1" dirty="0" smtClean="0"/>
              <a:t>SITUATION DURING MONITORING</a:t>
            </a:r>
            <a:endParaRPr lang="en-ZA" sz="3600" b="1" dirty="0"/>
          </a:p>
        </p:txBody>
      </p:sp>
      <p:sp>
        <p:nvSpPr>
          <p:cNvPr id="3" name="Content Placeholder 2"/>
          <p:cNvSpPr>
            <a:spLocks noGrp="1"/>
          </p:cNvSpPr>
          <p:nvPr>
            <p:ph idx="1"/>
          </p:nvPr>
        </p:nvSpPr>
        <p:spPr>
          <a:xfrm>
            <a:off x="323528" y="980729"/>
            <a:ext cx="8352928" cy="5184575"/>
          </a:xfrm>
        </p:spPr>
        <p:txBody>
          <a:bodyPr>
            <a:noAutofit/>
          </a:bodyPr>
          <a:lstStyle/>
          <a:p>
            <a:pPr algn="just">
              <a:lnSpc>
                <a:spcPct val="110000"/>
              </a:lnSpc>
              <a:spcBef>
                <a:spcPts val="0"/>
              </a:spcBef>
            </a:pPr>
            <a:r>
              <a:rPr lang="en-ZA" sz="1800" dirty="0" smtClean="0"/>
              <a:t>The </a:t>
            </a:r>
            <a:r>
              <a:rPr lang="en-ZA" sz="1800" b="1" dirty="0" smtClean="0"/>
              <a:t>majority of schools (i.e. 98%) had received DBE workbooks </a:t>
            </a:r>
            <a:r>
              <a:rPr lang="en-ZA" sz="1800" dirty="0" smtClean="0"/>
              <a:t>for all grades. This area has been a </a:t>
            </a:r>
            <a:r>
              <a:rPr lang="en-ZA" sz="1800" b="1" dirty="0" smtClean="0"/>
              <a:t>beacon of success</a:t>
            </a:r>
            <a:r>
              <a:rPr lang="en-ZA" sz="1800" dirty="0" smtClean="0"/>
              <a:t> in the system. </a:t>
            </a:r>
            <a:endParaRPr lang="en-ZA" sz="1800" dirty="0"/>
          </a:p>
          <a:p>
            <a:pPr algn="just">
              <a:spcBef>
                <a:spcPts val="0"/>
              </a:spcBef>
            </a:pPr>
            <a:r>
              <a:rPr lang="en-ZA" sz="1800" dirty="0" smtClean="0"/>
              <a:t>All </a:t>
            </a:r>
            <a:r>
              <a:rPr lang="en-ZA" sz="1800" b="1" dirty="0"/>
              <a:t>provinces showed </a:t>
            </a:r>
            <a:r>
              <a:rPr lang="en-ZA" sz="1800" b="1" dirty="0" smtClean="0"/>
              <a:t>significant </a:t>
            </a:r>
            <a:r>
              <a:rPr lang="en-ZA" sz="1800" b="1" dirty="0"/>
              <a:t>improvement in </a:t>
            </a:r>
            <a:r>
              <a:rPr lang="en-ZA" sz="1800" b="1" dirty="0" smtClean="0"/>
              <a:t>the provisioning of textbooks</a:t>
            </a:r>
            <a:r>
              <a:rPr lang="en-ZA" sz="1800" dirty="0" smtClean="0"/>
              <a:t> </a:t>
            </a:r>
            <a:r>
              <a:rPr lang="en-ZA" sz="1800" dirty="0"/>
              <a:t>– compared to previous </a:t>
            </a:r>
            <a:r>
              <a:rPr lang="en-ZA" sz="1800" dirty="0" smtClean="0"/>
              <a:t>years. </a:t>
            </a:r>
          </a:p>
          <a:p>
            <a:pPr algn="just">
              <a:spcBef>
                <a:spcPts val="0"/>
              </a:spcBef>
            </a:pPr>
            <a:r>
              <a:rPr lang="en-ZA" sz="1800" dirty="0" smtClean="0"/>
              <a:t>S</a:t>
            </a:r>
            <a:r>
              <a:rPr lang="en-ZA" sz="1800" b="1" dirty="0" smtClean="0"/>
              <a:t>hortages </a:t>
            </a:r>
            <a:r>
              <a:rPr lang="en-ZA" sz="1800" dirty="0" smtClean="0"/>
              <a:t>are mostly at </a:t>
            </a:r>
            <a:r>
              <a:rPr lang="en-ZA" sz="1800" b="1" dirty="0" smtClean="0"/>
              <a:t>secondary school level, </a:t>
            </a:r>
            <a:r>
              <a:rPr lang="en-ZA" sz="1800" dirty="0" smtClean="0"/>
              <a:t>but are being addressed. </a:t>
            </a:r>
            <a:endParaRPr lang="en-ZA" sz="1800" dirty="0"/>
          </a:p>
          <a:p>
            <a:pPr algn="just">
              <a:spcBef>
                <a:spcPts val="0"/>
              </a:spcBef>
            </a:pPr>
            <a:r>
              <a:rPr lang="en-US" sz="1800" dirty="0" smtClean="0"/>
              <a:t>With regards to stationery, </a:t>
            </a:r>
            <a:r>
              <a:rPr lang="en-US" sz="1800" b="1" dirty="0" smtClean="0"/>
              <a:t>91.1% (659 out of 723) </a:t>
            </a:r>
            <a:r>
              <a:rPr lang="en-US" sz="1800" dirty="0" smtClean="0"/>
              <a:t>of schools had received their orders. In </a:t>
            </a:r>
            <a:r>
              <a:rPr lang="en-US" sz="1800" b="1" dirty="0" smtClean="0"/>
              <a:t>eight of the nine provinces</a:t>
            </a:r>
            <a:r>
              <a:rPr lang="en-US" sz="1800" dirty="0" smtClean="0"/>
              <a:t>, </a:t>
            </a:r>
            <a:r>
              <a:rPr lang="en-US" sz="1800" b="1" dirty="0" smtClean="0"/>
              <a:t>less than 10% of schools reported challenges</a:t>
            </a:r>
            <a:r>
              <a:rPr lang="en-US" sz="1800" dirty="0" smtClean="0"/>
              <a:t> with the delivery of stationery. However, in Eastern Cape, 23% (21 out of 89) schools monitored </a:t>
            </a:r>
            <a:r>
              <a:rPr lang="en-US" sz="1800" b="1" dirty="0" smtClean="0"/>
              <a:t>had not received their orders</a:t>
            </a:r>
            <a:r>
              <a:rPr lang="en-US" sz="1800" dirty="0" smtClean="0"/>
              <a:t>. </a:t>
            </a:r>
          </a:p>
          <a:p>
            <a:pPr algn="just">
              <a:spcBef>
                <a:spcPts val="0"/>
              </a:spcBef>
            </a:pPr>
            <a:r>
              <a:rPr lang="en-ZA" sz="1800" b="1" dirty="0"/>
              <a:t>EC </a:t>
            </a:r>
            <a:r>
              <a:rPr lang="en-ZA" sz="1800" dirty="0"/>
              <a:t>commenced delivery in November 2017 because of new systems for delivery. Textbooks for all schools were </a:t>
            </a:r>
            <a:r>
              <a:rPr lang="en-ZA" sz="1800" b="1" dirty="0"/>
              <a:t>dispatched by 30 January </a:t>
            </a:r>
            <a:r>
              <a:rPr lang="en-ZA" sz="1800" b="1" dirty="0" smtClean="0"/>
              <a:t>2018</a:t>
            </a:r>
            <a:r>
              <a:rPr lang="en-ZA" sz="1800" dirty="0" smtClean="0"/>
              <a:t>. </a:t>
            </a:r>
          </a:p>
          <a:p>
            <a:pPr algn="just">
              <a:spcBef>
                <a:spcPts val="0"/>
              </a:spcBef>
            </a:pPr>
            <a:r>
              <a:rPr lang="en-ZA" sz="1800" b="1" dirty="0"/>
              <a:t>100% of schools </a:t>
            </a:r>
            <a:r>
              <a:rPr lang="en-ZA" sz="1800" dirty="0"/>
              <a:t>that ordered centrally had received their </a:t>
            </a:r>
            <a:r>
              <a:rPr lang="en-ZA" sz="1800" b="1" dirty="0"/>
              <a:t>stationery </a:t>
            </a:r>
            <a:r>
              <a:rPr lang="en-ZA" sz="1800" dirty="0"/>
              <a:t>orders. The delay is in </a:t>
            </a:r>
            <a:r>
              <a:rPr lang="en-ZA" sz="1800" b="1" dirty="0"/>
              <a:t>Section 21 schools </a:t>
            </a:r>
            <a:r>
              <a:rPr lang="en-ZA" sz="1800" dirty="0"/>
              <a:t>that ordered themselves or where parents are required to buy.</a:t>
            </a:r>
          </a:p>
          <a:p>
            <a:pPr algn="just">
              <a:spcBef>
                <a:spcPts val="0"/>
              </a:spcBef>
            </a:pPr>
            <a:r>
              <a:rPr lang="en-ZA" sz="1800" b="1" dirty="0" smtClean="0"/>
              <a:t>Over 83%</a:t>
            </a:r>
            <a:r>
              <a:rPr lang="en-ZA" sz="1800" dirty="0" smtClean="0"/>
              <a:t> of the schools monitored had an </a:t>
            </a:r>
            <a:r>
              <a:rPr lang="en-ZA" sz="1800" b="1" dirty="0" smtClean="0"/>
              <a:t>LTSM inventory and textbook retrieval policy</a:t>
            </a:r>
            <a:r>
              <a:rPr lang="en-US" sz="1800" dirty="0" smtClean="0"/>
              <a:t>.  Already, districts have begun to focus on </a:t>
            </a:r>
            <a:r>
              <a:rPr lang="en-US" sz="1800" b="1" dirty="0" smtClean="0"/>
              <a:t>supporting schools on the effective implementation of the policies </a:t>
            </a:r>
            <a:r>
              <a:rPr lang="en-US" sz="1800" dirty="0" smtClean="0"/>
              <a:t>to ensure maximum retrieval. </a:t>
            </a:r>
            <a:endParaRPr lang="en-ZA" sz="1800" dirty="0"/>
          </a:p>
        </p:txBody>
      </p:sp>
      <p:sp>
        <p:nvSpPr>
          <p:cNvPr id="4" name="Slide Number Placeholder 3"/>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38</a:t>
            </a:fld>
            <a:endParaRPr lang="en-ZA" dirty="0">
              <a:solidFill>
                <a:prstClr val="black">
                  <a:tint val="75000"/>
                </a:prstClr>
              </a:solidFill>
            </a:endParaRPr>
          </a:p>
        </p:txBody>
      </p:sp>
    </p:spTree>
    <p:extLst>
      <p:ext uri="{BB962C8B-B14F-4D97-AF65-F5344CB8AC3E}">
        <p14:creationId xmlns:p14="http://schemas.microsoft.com/office/powerpoint/2010/main" xmlns="" val="6357813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9" y="260350"/>
            <a:ext cx="7812087" cy="825500"/>
          </a:xfrm>
        </p:spPr>
        <p:txBody>
          <a:bodyPr>
            <a:noAutofit/>
          </a:bodyPr>
          <a:lstStyle/>
          <a:p>
            <a:pPr>
              <a:defRPr/>
            </a:pPr>
            <a:r>
              <a:rPr lang="en-ZA" sz="3200" b="1" dirty="0" smtClean="0"/>
              <a:t>WORKBOOKS</a:t>
            </a:r>
            <a:endParaRPr lang="en-ZA" sz="3200" b="1" dirty="0"/>
          </a:p>
        </p:txBody>
      </p:sp>
      <p:sp>
        <p:nvSpPr>
          <p:cNvPr id="101379" name="Content Placeholder 2"/>
          <p:cNvSpPr>
            <a:spLocks noGrp="1"/>
          </p:cNvSpPr>
          <p:nvPr>
            <p:ph idx="1"/>
          </p:nvPr>
        </p:nvSpPr>
        <p:spPr>
          <a:xfrm>
            <a:off x="250825" y="1052520"/>
            <a:ext cx="8569647" cy="5112791"/>
          </a:xfrm>
        </p:spPr>
        <p:txBody>
          <a:bodyPr>
            <a:normAutofit lnSpcReduction="10000"/>
          </a:bodyPr>
          <a:lstStyle/>
          <a:p>
            <a:pPr algn="just"/>
            <a:r>
              <a:rPr lang="en-ZA" altLang="en-US" sz="2800" dirty="0" smtClean="0"/>
              <a:t>The </a:t>
            </a:r>
            <a:r>
              <a:rPr lang="en-ZA" altLang="en-US" sz="2800" b="1" dirty="0" smtClean="0"/>
              <a:t>DBE has completed the printing and delivery of Volume 1 and Grade R </a:t>
            </a:r>
            <a:r>
              <a:rPr lang="en-ZA" altLang="en-US" sz="2800" dirty="0" smtClean="0"/>
              <a:t>for</a:t>
            </a:r>
            <a:r>
              <a:rPr lang="en-ZA" altLang="en-US" sz="2800" b="1" dirty="0" smtClean="0"/>
              <a:t> </a:t>
            </a:r>
            <a:r>
              <a:rPr lang="en-ZA" altLang="en-US" sz="2800" dirty="0" smtClean="0"/>
              <a:t>the 2018 school year.</a:t>
            </a:r>
          </a:p>
          <a:p>
            <a:pPr lvl="1">
              <a:buFont typeface="Wingdings" pitchFamily="2" charset="2"/>
              <a:buChar char="Ø"/>
            </a:pPr>
            <a:r>
              <a:rPr lang="en-ZA" altLang="en-US" sz="2400" dirty="0" smtClean="0"/>
              <a:t>Grade R;</a:t>
            </a:r>
          </a:p>
          <a:p>
            <a:pPr lvl="1">
              <a:buFont typeface="Wingdings" pitchFamily="2" charset="2"/>
              <a:buChar char="Ø"/>
            </a:pPr>
            <a:r>
              <a:rPr lang="en-ZA" altLang="en-US" sz="2400" dirty="0" smtClean="0"/>
              <a:t>Grades 1 - 6 Home Languages;</a:t>
            </a:r>
          </a:p>
          <a:p>
            <a:pPr lvl="1">
              <a:buFont typeface="Wingdings" pitchFamily="2" charset="2"/>
              <a:buChar char="Ø"/>
            </a:pPr>
            <a:r>
              <a:rPr lang="en-ZA" altLang="en-US" sz="2400" dirty="0" smtClean="0"/>
              <a:t>Grades 1-6 English First Additional Languages; and</a:t>
            </a:r>
          </a:p>
          <a:p>
            <a:pPr lvl="1">
              <a:buFont typeface="Wingdings" pitchFamily="2" charset="2"/>
              <a:buChar char="Ø"/>
            </a:pPr>
            <a:r>
              <a:rPr lang="en-ZA" altLang="en-US" sz="2400" dirty="0" smtClean="0"/>
              <a:t>Grades 1 - 9 Mathematics.</a:t>
            </a:r>
          </a:p>
          <a:p>
            <a:pPr algn="just"/>
            <a:r>
              <a:rPr lang="en-ZA" altLang="en-US" sz="2800" dirty="0" smtClean="0"/>
              <a:t>A total number of </a:t>
            </a:r>
            <a:r>
              <a:rPr lang="en-ZA" sz="2800" b="1" dirty="0" smtClean="0"/>
              <a:t>58 285 270 </a:t>
            </a:r>
            <a:r>
              <a:rPr lang="en-ZA" altLang="en-US" sz="2800" dirty="0" smtClean="0"/>
              <a:t>Grade R -9 Volume 1and 2 workbooks had been delivered to 23 542 schools by 30 January 2018.</a:t>
            </a:r>
          </a:p>
          <a:p>
            <a:pPr algn="just"/>
            <a:r>
              <a:rPr lang="en-ZA" altLang="en-US" sz="2800" dirty="0" smtClean="0"/>
              <a:t>As at </a:t>
            </a:r>
            <a:r>
              <a:rPr lang="en-ZA" altLang="en-US" sz="2800" b="1" dirty="0" smtClean="0"/>
              <a:t>30 September</a:t>
            </a:r>
            <a:r>
              <a:rPr lang="en-ZA" altLang="en-US" sz="2800" dirty="0" smtClean="0"/>
              <a:t>, the delivery of </a:t>
            </a:r>
            <a:r>
              <a:rPr lang="en-ZA" altLang="en-US" sz="2800" b="1" u="sng" dirty="0" smtClean="0"/>
              <a:t>Volume 1</a:t>
            </a:r>
            <a:r>
              <a:rPr lang="en-ZA" altLang="en-US" sz="2800" dirty="0" smtClean="0"/>
              <a:t> was already at </a:t>
            </a:r>
            <a:r>
              <a:rPr lang="en-ZA" altLang="en-US" sz="2800" b="1" dirty="0" smtClean="0"/>
              <a:t>100%</a:t>
            </a:r>
            <a:r>
              <a:rPr lang="en-ZA" altLang="en-US" sz="2800" dirty="0" smtClean="0"/>
              <a:t>. Delivery of </a:t>
            </a:r>
            <a:r>
              <a:rPr lang="en-ZA" altLang="en-US" sz="2800" b="1" dirty="0" smtClean="0"/>
              <a:t>Volume 2 commenced on 9 October </a:t>
            </a:r>
            <a:r>
              <a:rPr lang="en-ZA" altLang="en-US" sz="2800" dirty="0" smtClean="0"/>
              <a:t>2017 (for utilisation from July 2018)</a:t>
            </a:r>
            <a:endParaRPr lang="en-ZA" altLang="en-US" dirty="0" smtClean="0"/>
          </a:p>
        </p:txBody>
      </p:sp>
      <p:sp>
        <p:nvSpPr>
          <p:cNvPr id="4" name="TextBox 3"/>
          <p:cNvSpPr txBox="1"/>
          <p:nvPr/>
        </p:nvSpPr>
        <p:spPr>
          <a:xfrm>
            <a:off x="6732240" y="6525344"/>
            <a:ext cx="864096" cy="369332"/>
          </a:xfrm>
          <a:prstGeom prst="rect">
            <a:avLst/>
          </a:prstGeom>
          <a:noFill/>
        </p:spPr>
        <p:txBody>
          <a:bodyPr wrap="square" rtlCol="0">
            <a:spAutoFit/>
          </a:bodyPr>
          <a:lstStyle/>
          <a:p>
            <a:pPr algn="ctr"/>
            <a:r>
              <a:rPr lang="en-US" dirty="0">
                <a:solidFill>
                  <a:prstClr val="black"/>
                </a:solidFill>
              </a:rPr>
              <a:t>21</a:t>
            </a:r>
            <a:endParaRPr lang="en-ZA" dirty="0">
              <a:solidFill>
                <a:prstClr val="black"/>
              </a:solidFill>
            </a:endParaRPr>
          </a:p>
        </p:txBody>
      </p:sp>
    </p:spTree>
    <p:extLst>
      <p:ext uri="{BB962C8B-B14F-4D97-AF65-F5344CB8AC3E}">
        <p14:creationId xmlns:p14="http://schemas.microsoft.com/office/powerpoint/2010/main" xmlns="" val="2631467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54236"/>
            <a:ext cx="6515100" cy="749148"/>
          </a:xfrm>
        </p:spPr>
        <p:txBody>
          <a:bodyPr>
            <a:normAutofit/>
          </a:bodyPr>
          <a:lstStyle/>
          <a:p>
            <a:r>
              <a:rPr lang="en-US" sz="3600" b="1" dirty="0"/>
              <a:t>INTRODUCTION</a:t>
            </a:r>
            <a:endParaRPr lang="en-ZA" sz="3600" b="1" dirty="0"/>
          </a:p>
        </p:txBody>
      </p:sp>
      <p:sp>
        <p:nvSpPr>
          <p:cNvPr id="3" name="Content Placeholder 2"/>
          <p:cNvSpPr>
            <a:spLocks noGrp="1"/>
          </p:cNvSpPr>
          <p:nvPr>
            <p:ph idx="1"/>
          </p:nvPr>
        </p:nvSpPr>
        <p:spPr>
          <a:xfrm>
            <a:off x="611560" y="836713"/>
            <a:ext cx="7560840" cy="5453920"/>
          </a:xfrm>
        </p:spPr>
        <p:txBody>
          <a:bodyPr>
            <a:normAutofit fontScale="92500" lnSpcReduction="10000"/>
          </a:bodyPr>
          <a:lstStyle/>
          <a:p>
            <a:pPr algn="just">
              <a:spcBef>
                <a:spcPts val="0"/>
              </a:spcBef>
            </a:pPr>
            <a:r>
              <a:rPr lang="en-US" sz="2600" dirty="0"/>
              <a:t>School </a:t>
            </a:r>
            <a:r>
              <a:rPr lang="en-US" sz="2600" dirty="0" smtClean="0"/>
              <a:t>readiness in the system over the last five to ten years has improved significantly since monitoring by the DBE and provincial departments of education became one coherent process, focused on issues that have historically presented challenges to an effective start to the academic year.</a:t>
            </a:r>
            <a:endParaRPr lang="en-US" sz="2600" dirty="0"/>
          </a:p>
          <a:p>
            <a:pPr algn="just">
              <a:spcBef>
                <a:spcPts val="0"/>
              </a:spcBef>
            </a:pPr>
            <a:r>
              <a:rPr lang="en-US" sz="2600" dirty="0" smtClean="0"/>
              <a:t>The declaration of Education as an </a:t>
            </a:r>
            <a:r>
              <a:rPr lang="en-US" sz="2600" dirty="0"/>
              <a:t>a</a:t>
            </a:r>
            <a:r>
              <a:rPr lang="en-US" sz="2600" dirty="0" smtClean="0"/>
              <a:t>pex priority as well as emphasis of the view that education is a societal matter has also seen increased focus on key areas that make schools work from both public representatives and community organisations /individuals.</a:t>
            </a:r>
          </a:p>
          <a:p>
            <a:pPr algn="just">
              <a:spcBef>
                <a:spcPts val="0"/>
              </a:spcBef>
            </a:pPr>
            <a:r>
              <a:rPr lang="en-US" sz="2600" dirty="0" smtClean="0"/>
              <a:t>Key areas of challenge over the years have included </a:t>
            </a:r>
          </a:p>
          <a:p>
            <a:pPr lvl="1" algn="just">
              <a:spcBef>
                <a:spcPts val="0"/>
              </a:spcBef>
            </a:pPr>
            <a:r>
              <a:rPr lang="en-US" sz="2200" dirty="0" smtClean="0"/>
              <a:t>Finalised learner admissions and registrations ahead of the new year;</a:t>
            </a:r>
          </a:p>
          <a:p>
            <a:pPr lvl="1" algn="just">
              <a:spcBef>
                <a:spcPts val="0"/>
              </a:spcBef>
            </a:pPr>
            <a:r>
              <a:rPr lang="en-US" sz="2200" dirty="0" smtClean="0"/>
              <a:t>Timeous provision of LTSM for all learners; and</a:t>
            </a:r>
          </a:p>
          <a:p>
            <a:pPr lvl="1" algn="just">
              <a:spcBef>
                <a:spcPts val="0"/>
              </a:spcBef>
            </a:pPr>
            <a:r>
              <a:rPr lang="en-US" sz="2200" dirty="0" smtClean="0"/>
              <a:t>Ensuring the availability of teachers for each class and each subject at all levels of the system.</a:t>
            </a:r>
            <a:endParaRPr lang="en-ZA" sz="2200" dirty="0"/>
          </a:p>
        </p:txBody>
      </p:sp>
      <p:sp>
        <p:nvSpPr>
          <p:cNvPr id="4" name="Slide Number Placeholder 3"/>
          <p:cNvSpPr>
            <a:spLocks noGrp="1"/>
          </p:cNvSpPr>
          <p:nvPr>
            <p:ph type="sldNum" sz="quarter" idx="12"/>
          </p:nvPr>
        </p:nvSpPr>
        <p:spPr/>
        <p:txBody>
          <a:bodyPr/>
          <a:lstStyle/>
          <a:p>
            <a:pPr>
              <a:defRPr/>
            </a:pPr>
            <a:fld id="{527EF771-2B50-4573-84B4-5C96B4F32DD9}" type="slidenum">
              <a:rPr lang="en-ZA">
                <a:solidFill>
                  <a:prstClr val="black">
                    <a:tint val="75000"/>
                  </a:prstClr>
                </a:solidFill>
                <a:latin typeface="Calibri"/>
              </a:rPr>
              <a:pPr>
                <a:defRPr/>
              </a:pPr>
              <a:t>4</a:t>
            </a:fld>
            <a:endParaRPr lang="en-ZA" dirty="0">
              <a:solidFill>
                <a:prstClr val="black">
                  <a:tint val="75000"/>
                </a:prstClr>
              </a:solidFill>
              <a:latin typeface="Calibri"/>
            </a:endParaRPr>
          </a:p>
        </p:txBody>
      </p:sp>
    </p:spTree>
    <p:extLst>
      <p:ext uri="{BB962C8B-B14F-4D97-AF65-F5344CB8AC3E}">
        <p14:creationId xmlns:p14="http://schemas.microsoft.com/office/powerpoint/2010/main" xmlns="" val="963679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92088"/>
          </a:xfrm>
        </p:spPr>
        <p:txBody>
          <a:bodyPr>
            <a:normAutofit fontScale="90000"/>
          </a:bodyPr>
          <a:lstStyle/>
          <a:p>
            <a:r>
              <a:rPr lang="en-US" b="1" dirty="0" smtClean="0">
                <a:solidFill>
                  <a:schemeClr val="accent2">
                    <a:lumMod val="75000"/>
                  </a:schemeClr>
                </a:solidFill>
              </a:rPr>
              <a:t/>
            </a:r>
            <a:br>
              <a:rPr lang="en-US" b="1" dirty="0" smtClean="0">
                <a:solidFill>
                  <a:schemeClr val="accent2">
                    <a:lumMod val="75000"/>
                  </a:schemeClr>
                </a:solidFill>
              </a:rPr>
            </a:br>
            <a:r>
              <a:rPr lang="en-US" sz="3600" b="1" dirty="0" smtClean="0"/>
              <a:t>IIAL STRATEGY SECTOR PLAN: 2018 - 2029</a:t>
            </a:r>
            <a:br>
              <a:rPr lang="en-US" sz="3600" b="1" dirty="0" smtClean="0"/>
            </a:br>
            <a:endParaRPr lang="en-ZA" sz="3600" dirty="0"/>
          </a:p>
        </p:txBody>
      </p:sp>
      <p:sp>
        <p:nvSpPr>
          <p:cNvPr id="3" name="Content Placeholder 2"/>
          <p:cNvSpPr>
            <a:spLocks noGrp="1"/>
          </p:cNvSpPr>
          <p:nvPr>
            <p:ph idx="1"/>
          </p:nvPr>
        </p:nvSpPr>
        <p:spPr>
          <a:xfrm>
            <a:off x="0" y="908721"/>
            <a:ext cx="9144000" cy="4320481"/>
          </a:xfrm>
          <a:ln>
            <a:solidFill>
              <a:schemeClr val="accent1"/>
            </a:solidFill>
          </a:ln>
        </p:spPr>
        <p:txBody>
          <a:bodyPr/>
          <a:lstStyle/>
          <a:p>
            <a:pPr algn="just"/>
            <a:r>
              <a:rPr lang="en-US" sz="2600" dirty="0"/>
              <a:t>The IIAL will be implemented incrementally </a:t>
            </a:r>
            <a:r>
              <a:rPr lang="en-US" sz="2600" dirty="0" smtClean="0"/>
              <a:t>in</a:t>
            </a:r>
            <a:r>
              <a:rPr lang="en-US" sz="2600" b="1" dirty="0" smtClean="0"/>
              <a:t> </a:t>
            </a:r>
            <a:r>
              <a:rPr lang="en-US" sz="2600" b="1" dirty="0"/>
              <a:t>targeted schools in Grade 1 in 2018 </a:t>
            </a:r>
            <a:r>
              <a:rPr lang="en-US" sz="2600" dirty="0"/>
              <a:t>and in </a:t>
            </a:r>
            <a:r>
              <a:rPr lang="en-US" sz="2600" b="1" dirty="0"/>
              <a:t>subsequent years until Grade 12 in </a:t>
            </a:r>
            <a:r>
              <a:rPr lang="en-US" sz="2600" b="1" dirty="0" smtClean="0"/>
              <a:t>2029.</a:t>
            </a:r>
            <a:endParaRPr lang="en-ZA" sz="2600" b="1" dirty="0" smtClean="0"/>
          </a:p>
          <a:p>
            <a:pPr algn="just"/>
            <a:r>
              <a:rPr lang="en-ZA" sz="2600" dirty="0" smtClean="0"/>
              <a:t>The </a:t>
            </a:r>
            <a:r>
              <a:rPr lang="en-ZA" sz="2600" b="1" dirty="0" smtClean="0"/>
              <a:t>implementation</a:t>
            </a:r>
            <a:r>
              <a:rPr lang="en-ZA" sz="2600" dirty="0" smtClean="0"/>
              <a:t> will be </a:t>
            </a:r>
            <a:r>
              <a:rPr lang="en-ZA" sz="2600" b="1" dirty="0" smtClean="0"/>
              <a:t>staggered per phase </a:t>
            </a:r>
            <a:r>
              <a:rPr lang="en-ZA" sz="2600" dirty="0" smtClean="0"/>
              <a:t>as </a:t>
            </a:r>
            <a:r>
              <a:rPr lang="en-ZA" sz="2800" dirty="0" smtClean="0"/>
              <a:t>follows</a:t>
            </a:r>
            <a:r>
              <a:rPr lang="en-ZA" sz="2400" dirty="0" smtClean="0"/>
              <a:t>:</a:t>
            </a:r>
          </a:p>
          <a:p>
            <a:pPr marL="0" indent="0">
              <a:buNone/>
            </a:pPr>
            <a:endParaRPr lang="en-ZA" dirty="0"/>
          </a:p>
        </p:txBody>
      </p:sp>
      <p:graphicFrame>
        <p:nvGraphicFramePr>
          <p:cNvPr id="4" name="Table 3"/>
          <p:cNvGraphicFramePr>
            <a:graphicFrameLocks noGrp="1"/>
          </p:cNvGraphicFramePr>
          <p:nvPr>
            <p:extLst/>
          </p:nvPr>
        </p:nvGraphicFramePr>
        <p:xfrm>
          <a:off x="7104" y="2858616"/>
          <a:ext cx="9143999" cy="2730624"/>
        </p:xfrm>
        <a:graphic>
          <a:graphicData uri="http://schemas.openxmlformats.org/drawingml/2006/table">
            <a:tbl>
              <a:tblPr firstRow="1" bandRow="1">
                <a:tableStyleId>{21E4AEA4-8DFA-4A89-87EB-49C32662AFE0}</a:tableStyleId>
              </a:tblPr>
              <a:tblGrid>
                <a:gridCol w="1581292">
                  <a:extLst>
                    <a:ext uri="{9D8B030D-6E8A-4147-A177-3AD203B41FA5}">
                      <a16:colId xmlns:a16="http://schemas.microsoft.com/office/drawing/2014/main" xmlns="" val="20000"/>
                    </a:ext>
                  </a:extLst>
                </a:gridCol>
                <a:gridCol w="2990708">
                  <a:extLst>
                    <a:ext uri="{9D8B030D-6E8A-4147-A177-3AD203B41FA5}">
                      <a16:colId xmlns:a16="http://schemas.microsoft.com/office/drawing/2014/main" xmlns="" val="20001"/>
                    </a:ext>
                  </a:extLst>
                </a:gridCol>
                <a:gridCol w="2415396">
                  <a:extLst>
                    <a:ext uri="{9D8B030D-6E8A-4147-A177-3AD203B41FA5}">
                      <a16:colId xmlns:a16="http://schemas.microsoft.com/office/drawing/2014/main" xmlns="" val="20002"/>
                    </a:ext>
                  </a:extLst>
                </a:gridCol>
                <a:gridCol w="2156603">
                  <a:extLst>
                    <a:ext uri="{9D8B030D-6E8A-4147-A177-3AD203B41FA5}">
                      <a16:colId xmlns:a16="http://schemas.microsoft.com/office/drawing/2014/main" xmlns="" val="20003"/>
                    </a:ext>
                  </a:extLst>
                </a:gridCol>
              </a:tblGrid>
              <a:tr h="370840">
                <a:tc>
                  <a:txBody>
                    <a:bodyPr/>
                    <a:lstStyle/>
                    <a:p>
                      <a:pPr algn="ctr"/>
                      <a:r>
                        <a:rPr lang="en-ZA" sz="2700" dirty="0" smtClean="0"/>
                        <a:t>Phase</a:t>
                      </a:r>
                      <a:endParaRPr lang="en-ZA" sz="2700" dirty="0"/>
                    </a:p>
                  </a:txBody>
                  <a:tcPr/>
                </a:tc>
                <a:tc>
                  <a:txBody>
                    <a:bodyPr/>
                    <a:lstStyle/>
                    <a:p>
                      <a:pPr algn="ctr"/>
                      <a:r>
                        <a:rPr lang="en-ZA" sz="2700" dirty="0" smtClean="0"/>
                        <a:t>Grades</a:t>
                      </a:r>
                      <a:r>
                        <a:rPr lang="en-ZA" sz="2700" baseline="0" dirty="0" smtClean="0"/>
                        <a:t> R -12</a:t>
                      </a:r>
                      <a:endParaRPr lang="en-ZA" sz="2700" dirty="0"/>
                    </a:p>
                  </a:txBody>
                  <a:tcPr/>
                </a:tc>
                <a:tc>
                  <a:txBody>
                    <a:bodyPr/>
                    <a:lstStyle/>
                    <a:p>
                      <a:pPr algn="ctr"/>
                      <a:r>
                        <a:rPr lang="en-ZA" sz="2700" dirty="0" smtClean="0"/>
                        <a:t>Grade</a:t>
                      </a:r>
                      <a:endParaRPr lang="en-ZA" sz="2700" dirty="0"/>
                    </a:p>
                  </a:txBody>
                  <a:tcPr/>
                </a:tc>
                <a:tc>
                  <a:txBody>
                    <a:bodyPr/>
                    <a:lstStyle/>
                    <a:p>
                      <a:pPr algn="ctr"/>
                      <a:r>
                        <a:rPr lang="en-ZA" sz="2700" dirty="0" smtClean="0"/>
                        <a:t>Year</a:t>
                      </a:r>
                      <a:endParaRPr lang="en-ZA" sz="2700" dirty="0"/>
                    </a:p>
                  </a:txBody>
                  <a:tcPr/>
                </a:tc>
                <a:extLst>
                  <a:ext uri="{0D108BD9-81ED-4DB2-BD59-A6C34878D82A}">
                    <a16:rowId xmlns:a16="http://schemas.microsoft.com/office/drawing/2014/main" xmlns="" val="10000"/>
                  </a:ext>
                </a:extLst>
              </a:tr>
              <a:tr h="370840">
                <a:tc>
                  <a:txBody>
                    <a:bodyPr/>
                    <a:lstStyle/>
                    <a:p>
                      <a:r>
                        <a:rPr lang="en-ZA" sz="2700" dirty="0" smtClean="0"/>
                        <a:t>Phase 1</a:t>
                      </a:r>
                      <a:endParaRPr lang="en-ZA" sz="2700" dirty="0"/>
                    </a:p>
                  </a:txBody>
                  <a:tcPr/>
                </a:tc>
                <a:tc>
                  <a:txBody>
                    <a:bodyPr/>
                    <a:lstStyle/>
                    <a:p>
                      <a:r>
                        <a:rPr lang="en-ZA" sz="2700" dirty="0" smtClean="0"/>
                        <a:t>Foundation Phase</a:t>
                      </a:r>
                      <a:endParaRPr lang="en-ZA" sz="2700" dirty="0"/>
                    </a:p>
                  </a:txBody>
                  <a:tcPr/>
                </a:tc>
                <a:tc>
                  <a:txBody>
                    <a:bodyPr/>
                    <a:lstStyle/>
                    <a:p>
                      <a:r>
                        <a:rPr lang="en-ZA" sz="2700" dirty="0" smtClean="0"/>
                        <a:t>Grade 1-3</a:t>
                      </a:r>
                      <a:endParaRPr lang="en-ZA" sz="2700" dirty="0"/>
                    </a:p>
                  </a:txBody>
                  <a:tcPr/>
                </a:tc>
                <a:tc>
                  <a:txBody>
                    <a:bodyPr/>
                    <a:lstStyle/>
                    <a:p>
                      <a:r>
                        <a:rPr lang="en-ZA" sz="2700" dirty="0" smtClean="0"/>
                        <a:t>2018-2020</a:t>
                      </a:r>
                      <a:endParaRPr lang="en-ZA" sz="2700" dirty="0"/>
                    </a:p>
                  </a:txBody>
                  <a:tcPr/>
                </a:tc>
                <a:extLst>
                  <a:ext uri="{0D108BD9-81ED-4DB2-BD59-A6C34878D82A}">
                    <a16:rowId xmlns:a16="http://schemas.microsoft.com/office/drawing/2014/main" xmlns="" val="10001"/>
                  </a:ext>
                </a:extLst>
              </a:tr>
              <a:tr h="370840">
                <a:tc>
                  <a:txBody>
                    <a:bodyPr/>
                    <a:lstStyle/>
                    <a:p>
                      <a:r>
                        <a:rPr lang="en-ZA" sz="2700" dirty="0" smtClean="0"/>
                        <a:t>Phase 2</a:t>
                      </a:r>
                      <a:endParaRPr lang="en-ZA" sz="2700" dirty="0"/>
                    </a:p>
                  </a:txBody>
                  <a:tcPr/>
                </a:tc>
                <a:tc>
                  <a:txBody>
                    <a:bodyPr/>
                    <a:lstStyle/>
                    <a:p>
                      <a:r>
                        <a:rPr lang="en-ZA" sz="2700" dirty="0" smtClean="0"/>
                        <a:t>Intermediate Phase</a:t>
                      </a:r>
                      <a:endParaRPr lang="en-ZA" sz="2700" dirty="0"/>
                    </a:p>
                  </a:txBody>
                  <a:tcPr/>
                </a:tc>
                <a:tc>
                  <a:txBody>
                    <a:bodyPr/>
                    <a:lstStyle/>
                    <a:p>
                      <a:r>
                        <a:rPr lang="en-ZA" sz="2700" dirty="0" smtClean="0"/>
                        <a:t>Grades 4-6</a:t>
                      </a:r>
                      <a:endParaRPr lang="en-ZA" sz="2700" dirty="0"/>
                    </a:p>
                  </a:txBody>
                  <a:tcPr/>
                </a:tc>
                <a:tc>
                  <a:txBody>
                    <a:bodyPr/>
                    <a:lstStyle/>
                    <a:p>
                      <a:r>
                        <a:rPr lang="en-ZA" sz="2700" dirty="0" smtClean="0"/>
                        <a:t>2021-2023</a:t>
                      </a:r>
                      <a:endParaRPr lang="en-ZA" sz="2700" dirty="0"/>
                    </a:p>
                  </a:txBody>
                  <a:tcPr/>
                </a:tc>
                <a:extLst>
                  <a:ext uri="{0D108BD9-81ED-4DB2-BD59-A6C34878D82A}">
                    <a16:rowId xmlns:a16="http://schemas.microsoft.com/office/drawing/2014/main" xmlns="" val="10002"/>
                  </a:ext>
                </a:extLst>
              </a:tr>
              <a:tr h="370840">
                <a:tc>
                  <a:txBody>
                    <a:bodyPr/>
                    <a:lstStyle/>
                    <a:p>
                      <a:r>
                        <a:rPr lang="en-ZA" sz="2700" dirty="0" smtClean="0"/>
                        <a:t>Phase 3</a:t>
                      </a:r>
                      <a:endParaRPr lang="en-ZA" sz="2700" dirty="0"/>
                    </a:p>
                  </a:txBody>
                  <a:tcPr/>
                </a:tc>
                <a:tc>
                  <a:txBody>
                    <a:bodyPr/>
                    <a:lstStyle/>
                    <a:p>
                      <a:r>
                        <a:rPr lang="en-ZA" sz="2700" dirty="0" smtClean="0"/>
                        <a:t>Senior Phase</a:t>
                      </a:r>
                      <a:endParaRPr lang="en-ZA" sz="2700" dirty="0"/>
                    </a:p>
                  </a:txBody>
                  <a:tcPr/>
                </a:tc>
                <a:tc>
                  <a:txBody>
                    <a:bodyPr/>
                    <a:lstStyle/>
                    <a:p>
                      <a:r>
                        <a:rPr lang="en-ZA" sz="2700" dirty="0" smtClean="0"/>
                        <a:t>Grades 7-9</a:t>
                      </a:r>
                      <a:endParaRPr lang="en-ZA" sz="2700" dirty="0"/>
                    </a:p>
                  </a:txBody>
                  <a:tcPr/>
                </a:tc>
                <a:tc>
                  <a:txBody>
                    <a:bodyPr/>
                    <a:lstStyle/>
                    <a:p>
                      <a:r>
                        <a:rPr lang="en-ZA" sz="2700" dirty="0" smtClean="0"/>
                        <a:t>2024-2026</a:t>
                      </a:r>
                      <a:endParaRPr lang="en-ZA" sz="2700" dirty="0"/>
                    </a:p>
                  </a:txBody>
                  <a:tcPr/>
                </a:tc>
                <a:extLst>
                  <a:ext uri="{0D108BD9-81ED-4DB2-BD59-A6C34878D82A}">
                    <a16:rowId xmlns:a16="http://schemas.microsoft.com/office/drawing/2014/main" xmlns="" val="10003"/>
                  </a:ext>
                </a:extLst>
              </a:tr>
              <a:tr h="718944">
                <a:tc>
                  <a:txBody>
                    <a:bodyPr/>
                    <a:lstStyle/>
                    <a:p>
                      <a:r>
                        <a:rPr lang="en-ZA" sz="2700" dirty="0" smtClean="0"/>
                        <a:t>Phase 4</a:t>
                      </a:r>
                      <a:endParaRPr lang="en-ZA" sz="2700" dirty="0"/>
                    </a:p>
                  </a:txBody>
                  <a:tcPr/>
                </a:tc>
                <a:tc>
                  <a:txBody>
                    <a:bodyPr/>
                    <a:lstStyle/>
                    <a:p>
                      <a:r>
                        <a:rPr lang="en-ZA" sz="2700" dirty="0" smtClean="0"/>
                        <a:t>FET Phase</a:t>
                      </a:r>
                      <a:endParaRPr lang="en-ZA" sz="2700" dirty="0"/>
                    </a:p>
                  </a:txBody>
                  <a:tcPr/>
                </a:tc>
                <a:tc>
                  <a:txBody>
                    <a:bodyPr/>
                    <a:lstStyle/>
                    <a:p>
                      <a:r>
                        <a:rPr lang="en-ZA" sz="2700" dirty="0" smtClean="0"/>
                        <a:t>Grades 10-12</a:t>
                      </a:r>
                      <a:endParaRPr lang="en-ZA" sz="2700" dirty="0"/>
                    </a:p>
                  </a:txBody>
                  <a:tcPr/>
                </a:tc>
                <a:tc>
                  <a:txBody>
                    <a:bodyPr/>
                    <a:lstStyle/>
                    <a:p>
                      <a:r>
                        <a:rPr lang="en-ZA" sz="2700" dirty="0" smtClean="0"/>
                        <a:t>2027-2029</a:t>
                      </a:r>
                      <a:endParaRPr lang="en-ZA" sz="2700" dirty="0"/>
                    </a:p>
                  </a:txBody>
                  <a:tcPr/>
                </a:tc>
                <a:extLst>
                  <a:ext uri="{0D108BD9-81ED-4DB2-BD59-A6C34878D82A}">
                    <a16:rowId xmlns:a16="http://schemas.microsoft.com/office/drawing/2014/main" xmlns="" val="10004"/>
                  </a:ext>
                </a:extLst>
              </a:tr>
            </a:tbl>
          </a:graphicData>
        </a:graphic>
      </p:graphicFrame>
      <p:sp>
        <p:nvSpPr>
          <p:cNvPr id="5" name="Rectangle 4"/>
          <p:cNvSpPr/>
          <p:nvPr/>
        </p:nvSpPr>
        <p:spPr>
          <a:xfrm>
            <a:off x="8802241" y="6581031"/>
            <a:ext cx="341760" cy="276999"/>
          </a:xfrm>
          <a:prstGeom prst="rect">
            <a:avLst/>
          </a:prstGeom>
        </p:spPr>
        <p:txBody>
          <a:bodyPr wrap="none">
            <a:spAutoFit/>
          </a:bodyPr>
          <a:lstStyle/>
          <a:p>
            <a:pPr algn="r"/>
            <a:fld id="{9DC7CBB9-8A01-486D-A115-199A907CBFA4}" type="slidenum">
              <a:rPr lang="en-ZA" sz="1200" b="1">
                <a:solidFill>
                  <a:srgbClr val="898989"/>
                </a:solidFill>
              </a:rPr>
              <a:pPr algn="r"/>
              <a:t>40</a:t>
            </a:fld>
            <a:endParaRPr lang="en-ZA" sz="1200" b="1" dirty="0">
              <a:solidFill>
                <a:srgbClr val="898989"/>
              </a:solidFill>
            </a:endParaRPr>
          </a:p>
        </p:txBody>
      </p:sp>
      <p:sp>
        <p:nvSpPr>
          <p:cNvPr id="6" name="TextBox 5"/>
          <p:cNvSpPr txBox="1"/>
          <p:nvPr/>
        </p:nvSpPr>
        <p:spPr>
          <a:xfrm>
            <a:off x="6732240" y="6525344"/>
            <a:ext cx="864096" cy="369332"/>
          </a:xfrm>
          <a:prstGeom prst="rect">
            <a:avLst/>
          </a:prstGeom>
          <a:noFill/>
        </p:spPr>
        <p:txBody>
          <a:bodyPr wrap="square" rtlCol="0">
            <a:spAutoFit/>
          </a:bodyPr>
          <a:lstStyle/>
          <a:p>
            <a:pPr algn="ctr"/>
            <a:r>
              <a:rPr lang="en-US" dirty="0">
                <a:solidFill>
                  <a:prstClr val="black"/>
                </a:solidFill>
              </a:rPr>
              <a:t>28</a:t>
            </a:r>
            <a:endParaRPr lang="en-ZA" dirty="0">
              <a:solidFill>
                <a:prstClr val="black"/>
              </a:solidFill>
            </a:endParaRPr>
          </a:p>
        </p:txBody>
      </p:sp>
    </p:spTree>
    <p:extLst>
      <p:ext uri="{BB962C8B-B14F-4D97-AF65-F5344CB8AC3E}">
        <p14:creationId xmlns:p14="http://schemas.microsoft.com/office/powerpoint/2010/main" xmlns="" val="522737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1" y="188644"/>
            <a:ext cx="8435280" cy="773767"/>
          </a:xfrm>
        </p:spPr>
        <p:txBody>
          <a:bodyPr>
            <a:normAutofit/>
          </a:bodyPr>
          <a:lstStyle/>
          <a:p>
            <a:r>
              <a:rPr lang="en-ZA" sz="4000" b="1" dirty="0" smtClean="0"/>
              <a:t>IIAL TOOLKIT PROVISIONING</a:t>
            </a:r>
            <a:endParaRPr lang="en-ZA" sz="4000" b="1" dirty="0"/>
          </a:p>
        </p:txBody>
      </p:sp>
      <p:sp>
        <p:nvSpPr>
          <p:cNvPr id="3" name="Content Placeholder 2"/>
          <p:cNvSpPr>
            <a:spLocks noGrp="1"/>
          </p:cNvSpPr>
          <p:nvPr>
            <p:ph idx="1"/>
          </p:nvPr>
        </p:nvSpPr>
        <p:spPr>
          <a:xfrm>
            <a:off x="467544" y="1124746"/>
            <a:ext cx="8229600" cy="4857409"/>
          </a:xfrm>
        </p:spPr>
        <p:txBody>
          <a:bodyPr>
            <a:normAutofit fontScale="85000" lnSpcReduction="20000"/>
          </a:bodyPr>
          <a:lstStyle/>
          <a:p>
            <a:pPr marL="0" indent="0" algn="just">
              <a:buNone/>
            </a:pPr>
            <a:r>
              <a:rPr lang="en-ZA" dirty="0" smtClean="0"/>
              <a:t>The </a:t>
            </a:r>
            <a:r>
              <a:rPr lang="en-ZA" b="1" dirty="0"/>
              <a:t>IIAL </a:t>
            </a:r>
            <a:r>
              <a:rPr lang="en-ZA" b="1" dirty="0" smtClean="0"/>
              <a:t> </a:t>
            </a:r>
            <a:r>
              <a:rPr lang="en-ZA" b="1" dirty="0"/>
              <a:t>Toolkit comprises: </a:t>
            </a:r>
            <a:endParaRPr lang="en-ZA" b="1" dirty="0" smtClean="0"/>
          </a:p>
          <a:p>
            <a:pPr algn="just"/>
            <a:r>
              <a:rPr lang="en-ZA" dirty="0" smtClean="0"/>
              <a:t>Foundation </a:t>
            </a:r>
            <a:r>
              <a:rPr lang="en-ZA" dirty="0"/>
              <a:t>Phase Curriculum and Assessment Policy Statement </a:t>
            </a:r>
            <a:r>
              <a:rPr lang="en-ZA" b="1" dirty="0"/>
              <a:t>(CAPS) </a:t>
            </a:r>
            <a:r>
              <a:rPr lang="en-ZA" dirty="0"/>
              <a:t>for </a:t>
            </a:r>
            <a:r>
              <a:rPr lang="en-ZA" b="1" dirty="0"/>
              <a:t>Second Additional Language</a:t>
            </a:r>
            <a:r>
              <a:rPr lang="en-ZA" dirty="0"/>
              <a:t>; </a:t>
            </a:r>
            <a:endParaRPr lang="en-ZA" dirty="0" smtClean="0"/>
          </a:p>
          <a:p>
            <a:pPr algn="just"/>
            <a:r>
              <a:rPr lang="en-ZA" b="1" dirty="0" smtClean="0"/>
              <a:t>Big </a:t>
            </a:r>
            <a:r>
              <a:rPr lang="en-ZA" b="1" dirty="0"/>
              <a:t>Books</a:t>
            </a:r>
            <a:r>
              <a:rPr lang="en-ZA" dirty="0"/>
              <a:t>; </a:t>
            </a:r>
            <a:endParaRPr lang="en-ZA" dirty="0" smtClean="0"/>
          </a:p>
          <a:p>
            <a:pPr algn="just"/>
            <a:r>
              <a:rPr lang="en-ZA" dirty="0" smtClean="0"/>
              <a:t>A </a:t>
            </a:r>
            <a:r>
              <a:rPr lang="en-ZA" dirty="0"/>
              <a:t>set of </a:t>
            </a:r>
            <a:r>
              <a:rPr lang="en-ZA" b="1" dirty="0"/>
              <a:t>Conversational Posters</a:t>
            </a:r>
            <a:r>
              <a:rPr lang="en-ZA" dirty="0"/>
              <a:t>; </a:t>
            </a:r>
            <a:endParaRPr lang="en-ZA" dirty="0" smtClean="0"/>
          </a:p>
          <a:p>
            <a:pPr algn="just"/>
            <a:r>
              <a:rPr lang="en-ZA" dirty="0" smtClean="0"/>
              <a:t>An </a:t>
            </a:r>
            <a:r>
              <a:rPr lang="en-ZA" b="1" dirty="0"/>
              <a:t>anthology of stories</a:t>
            </a:r>
            <a:r>
              <a:rPr lang="en-ZA" dirty="0"/>
              <a:t>, songs and poems in all </a:t>
            </a:r>
            <a:r>
              <a:rPr lang="en-ZA" b="1" dirty="0"/>
              <a:t>11 languages;  </a:t>
            </a:r>
            <a:endParaRPr lang="en-ZA" b="1" dirty="0" smtClean="0"/>
          </a:p>
          <a:p>
            <a:pPr algn="just"/>
            <a:r>
              <a:rPr lang="en-ZA" dirty="0" smtClean="0"/>
              <a:t>An </a:t>
            </a:r>
            <a:r>
              <a:rPr lang="en-ZA" b="1" dirty="0"/>
              <a:t>Audio Compact disk </a:t>
            </a:r>
            <a:r>
              <a:rPr lang="en-ZA" dirty="0"/>
              <a:t>with </a:t>
            </a:r>
            <a:r>
              <a:rPr lang="en-ZA" b="1" dirty="0"/>
              <a:t>songs and dialogues </a:t>
            </a:r>
            <a:r>
              <a:rPr lang="en-ZA" dirty="0"/>
              <a:t>in all 11 languages; </a:t>
            </a:r>
            <a:endParaRPr lang="en-ZA" dirty="0" smtClean="0"/>
          </a:p>
          <a:p>
            <a:pPr algn="just"/>
            <a:r>
              <a:rPr lang="en-ZA" b="1" dirty="0" smtClean="0"/>
              <a:t>Lesson </a:t>
            </a:r>
            <a:r>
              <a:rPr lang="en-ZA" b="1" dirty="0"/>
              <a:t>Plans </a:t>
            </a:r>
            <a:r>
              <a:rPr lang="en-ZA" dirty="0"/>
              <a:t>which include activities and exemplar </a:t>
            </a:r>
            <a:r>
              <a:rPr lang="en-ZA" dirty="0" smtClean="0"/>
              <a:t>informal assessment tasks; and</a:t>
            </a:r>
          </a:p>
          <a:p>
            <a:pPr algn="just"/>
            <a:r>
              <a:rPr lang="en-ZA" b="1" dirty="0" smtClean="0"/>
              <a:t>Workbooks</a:t>
            </a:r>
            <a:r>
              <a:rPr lang="en-ZA" dirty="0" smtClean="0"/>
              <a:t> for </a:t>
            </a:r>
            <a:r>
              <a:rPr lang="en-ZA" b="1" dirty="0" smtClean="0"/>
              <a:t>Grades 2 and 3.</a:t>
            </a:r>
            <a:endParaRPr lang="en-ZA" b="1" dirty="0"/>
          </a:p>
          <a:p>
            <a:endParaRPr lang="en-ZA" dirty="0"/>
          </a:p>
        </p:txBody>
      </p:sp>
      <p:sp>
        <p:nvSpPr>
          <p:cNvPr id="4" name="TextBox 3"/>
          <p:cNvSpPr txBox="1"/>
          <p:nvPr/>
        </p:nvSpPr>
        <p:spPr>
          <a:xfrm>
            <a:off x="6732240" y="6525344"/>
            <a:ext cx="864096" cy="369332"/>
          </a:xfrm>
          <a:prstGeom prst="rect">
            <a:avLst/>
          </a:prstGeom>
          <a:noFill/>
        </p:spPr>
        <p:txBody>
          <a:bodyPr wrap="square" rtlCol="0">
            <a:spAutoFit/>
          </a:bodyPr>
          <a:lstStyle/>
          <a:p>
            <a:pPr algn="ctr"/>
            <a:r>
              <a:rPr lang="en-US" dirty="0">
                <a:solidFill>
                  <a:prstClr val="black"/>
                </a:solidFill>
              </a:rPr>
              <a:t>30</a:t>
            </a:r>
            <a:endParaRPr lang="en-ZA" dirty="0">
              <a:solidFill>
                <a:prstClr val="black"/>
              </a:solidFill>
            </a:endParaRPr>
          </a:p>
        </p:txBody>
      </p:sp>
    </p:spTree>
    <p:extLst>
      <p:ext uri="{BB962C8B-B14F-4D97-AF65-F5344CB8AC3E}">
        <p14:creationId xmlns:p14="http://schemas.microsoft.com/office/powerpoint/2010/main" xmlns="" val="1934200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1" y="188644"/>
            <a:ext cx="8435280" cy="773767"/>
          </a:xfrm>
        </p:spPr>
        <p:txBody>
          <a:bodyPr>
            <a:normAutofit/>
          </a:bodyPr>
          <a:lstStyle/>
          <a:p>
            <a:r>
              <a:rPr lang="en-ZA" sz="4000" b="1" dirty="0" smtClean="0"/>
              <a:t>SAL TOOLKIT PROVISIONING</a:t>
            </a:r>
            <a:endParaRPr lang="en-ZA" sz="4000" b="1" dirty="0"/>
          </a:p>
        </p:txBody>
      </p:sp>
      <p:sp>
        <p:nvSpPr>
          <p:cNvPr id="3" name="Content Placeholder 2"/>
          <p:cNvSpPr>
            <a:spLocks noGrp="1"/>
          </p:cNvSpPr>
          <p:nvPr>
            <p:ph idx="1"/>
          </p:nvPr>
        </p:nvSpPr>
        <p:spPr>
          <a:xfrm>
            <a:off x="467544" y="1124746"/>
            <a:ext cx="8229600" cy="4857409"/>
          </a:xfrm>
        </p:spPr>
        <p:txBody>
          <a:bodyPr>
            <a:normAutofit fontScale="85000" lnSpcReduction="20000"/>
          </a:bodyPr>
          <a:lstStyle/>
          <a:p>
            <a:pPr marL="0" indent="0" algn="just">
              <a:buNone/>
            </a:pPr>
            <a:r>
              <a:rPr lang="en-ZA" dirty="0" smtClean="0"/>
              <a:t>The </a:t>
            </a:r>
            <a:r>
              <a:rPr lang="en-ZA" b="1" dirty="0"/>
              <a:t>IIAL SAL Toolkit comprises: </a:t>
            </a:r>
            <a:endParaRPr lang="en-ZA" b="1" dirty="0" smtClean="0"/>
          </a:p>
          <a:p>
            <a:pPr algn="just"/>
            <a:r>
              <a:rPr lang="en-ZA" dirty="0" smtClean="0"/>
              <a:t>Foundation </a:t>
            </a:r>
            <a:r>
              <a:rPr lang="en-ZA" dirty="0"/>
              <a:t>Phase Curriculum and Assessment Policy Statement </a:t>
            </a:r>
            <a:r>
              <a:rPr lang="en-ZA" b="1" dirty="0"/>
              <a:t>(CAPS) </a:t>
            </a:r>
            <a:r>
              <a:rPr lang="en-ZA" dirty="0"/>
              <a:t>for </a:t>
            </a:r>
            <a:r>
              <a:rPr lang="en-ZA" b="1" dirty="0"/>
              <a:t>Second Additional Language</a:t>
            </a:r>
            <a:r>
              <a:rPr lang="en-ZA" dirty="0"/>
              <a:t>; </a:t>
            </a:r>
            <a:endParaRPr lang="en-ZA" dirty="0" smtClean="0"/>
          </a:p>
          <a:p>
            <a:pPr algn="just"/>
            <a:r>
              <a:rPr lang="en-ZA" b="1" dirty="0" smtClean="0"/>
              <a:t>Big </a:t>
            </a:r>
            <a:r>
              <a:rPr lang="en-ZA" b="1" dirty="0"/>
              <a:t>Books</a:t>
            </a:r>
            <a:r>
              <a:rPr lang="en-ZA" dirty="0"/>
              <a:t>; </a:t>
            </a:r>
            <a:endParaRPr lang="en-ZA" dirty="0" smtClean="0"/>
          </a:p>
          <a:p>
            <a:pPr algn="just"/>
            <a:r>
              <a:rPr lang="en-ZA" dirty="0" smtClean="0"/>
              <a:t>A </a:t>
            </a:r>
            <a:r>
              <a:rPr lang="en-ZA" dirty="0"/>
              <a:t>set of </a:t>
            </a:r>
            <a:r>
              <a:rPr lang="en-ZA" b="1" dirty="0"/>
              <a:t>Conversational Posters</a:t>
            </a:r>
            <a:r>
              <a:rPr lang="en-ZA" dirty="0"/>
              <a:t>; </a:t>
            </a:r>
            <a:endParaRPr lang="en-ZA" dirty="0" smtClean="0"/>
          </a:p>
          <a:p>
            <a:pPr algn="just"/>
            <a:r>
              <a:rPr lang="en-ZA" dirty="0" smtClean="0"/>
              <a:t>An </a:t>
            </a:r>
            <a:r>
              <a:rPr lang="en-ZA" b="1" dirty="0"/>
              <a:t>anthology of stories</a:t>
            </a:r>
            <a:r>
              <a:rPr lang="en-ZA" dirty="0"/>
              <a:t>, songs and poems in all </a:t>
            </a:r>
            <a:r>
              <a:rPr lang="en-ZA" b="1" dirty="0"/>
              <a:t>11 languages;  </a:t>
            </a:r>
            <a:endParaRPr lang="en-ZA" b="1" dirty="0" smtClean="0"/>
          </a:p>
          <a:p>
            <a:pPr algn="just"/>
            <a:r>
              <a:rPr lang="en-ZA" dirty="0" smtClean="0"/>
              <a:t>An </a:t>
            </a:r>
            <a:r>
              <a:rPr lang="en-ZA" b="1" dirty="0"/>
              <a:t>Audio Compact disk </a:t>
            </a:r>
            <a:r>
              <a:rPr lang="en-ZA" dirty="0"/>
              <a:t>with </a:t>
            </a:r>
            <a:r>
              <a:rPr lang="en-ZA" b="1" dirty="0"/>
              <a:t>songs and dialogues </a:t>
            </a:r>
            <a:r>
              <a:rPr lang="en-ZA" dirty="0"/>
              <a:t>in all 11 languages; </a:t>
            </a:r>
            <a:endParaRPr lang="en-ZA" dirty="0" smtClean="0"/>
          </a:p>
          <a:p>
            <a:pPr algn="just"/>
            <a:r>
              <a:rPr lang="en-ZA" b="1" dirty="0" smtClean="0"/>
              <a:t>Lesson </a:t>
            </a:r>
            <a:r>
              <a:rPr lang="en-ZA" b="1" dirty="0"/>
              <a:t>Plans </a:t>
            </a:r>
            <a:r>
              <a:rPr lang="en-ZA" dirty="0"/>
              <a:t>which include activities and exemplar </a:t>
            </a:r>
            <a:r>
              <a:rPr lang="en-ZA" dirty="0" smtClean="0"/>
              <a:t>informal assessment tasks; and</a:t>
            </a:r>
          </a:p>
          <a:p>
            <a:pPr algn="just"/>
            <a:r>
              <a:rPr lang="en-ZA" b="1" dirty="0" smtClean="0"/>
              <a:t>Workbooks</a:t>
            </a:r>
            <a:r>
              <a:rPr lang="en-ZA" dirty="0" smtClean="0"/>
              <a:t> for </a:t>
            </a:r>
            <a:r>
              <a:rPr lang="en-ZA" b="1" dirty="0" smtClean="0"/>
              <a:t>Grades 2 and 3.</a:t>
            </a:r>
            <a:endParaRPr lang="en-ZA" b="1" dirty="0"/>
          </a:p>
          <a:p>
            <a:endParaRPr lang="en-ZA" dirty="0"/>
          </a:p>
        </p:txBody>
      </p:sp>
      <p:sp>
        <p:nvSpPr>
          <p:cNvPr id="4" name="TextBox 3"/>
          <p:cNvSpPr txBox="1"/>
          <p:nvPr/>
        </p:nvSpPr>
        <p:spPr>
          <a:xfrm>
            <a:off x="6732240" y="6525344"/>
            <a:ext cx="864096" cy="369332"/>
          </a:xfrm>
          <a:prstGeom prst="rect">
            <a:avLst/>
          </a:prstGeom>
          <a:noFill/>
        </p:spPr>
        <p:txBody>
          <a:bodyPr wrap="square" rtlCol="0">
            <a:spAutoFit/>
          </a:bodyPr>
          <a:lstStyle/>
          <a:p>
            <a:pPr algn="ctr"/>
            <a:r>
              <a:rPr lang="en-US" dirty="0">
                <a:solidFill>
                  <a:prstClr val="black"/>
                </a:solidFill>
              </a:rPr>
              <a:t>30</a:t>
            </a:r>
            <a:endParaRPr lang="en-ZA" dirty="0">
              <a:solidFill>
                <a:prstClr val="black"/>
              </a:solidFill>
            </a:endParaRPr>
          </a:p>
        </p:txBody>
      </p:sp>
    </p:spTree>
    <p:extLst>
      <p:ext uri="{BB962C8B-B14F-4D97-AF65-F5344CB8AC3E}">
        <p14:creationId xmlns:p14="http://schemas.microsoft.com/office/powerpoint/2010/main" xmlns="" val="1628151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0728"/>
          </a:xfrm>
        </p:spPr>
        <p:txBody>
          <a:bodyPr>
            <a:normAutofit/>
          </a:bodyPr>
          <a:lstStyle/>
          <a:p>
            <a:r>
              <a:rPr lang="en-ZA" sz="3600" b="1" dirty="0" smtClean="0"/>
              <a:t>IIAL</a:t>
            </a:r>
            <a:endParaRPr lang="en-ZA" sz="3600" b="1" dirty="0"/>
          </a:p>
        </p:txBody>
      </p:sp>
      <p:sp>
        <p:nvSpPr>
          <p:cNvPr id="3" name="Content Placeholder 2"/>
          <p:cNvSpPr>
            <a:spLocks noGrp="1"/>
          </p:cNvSpPr>
          <p:nvPr>
            <p:ph idx="1"/>
          </p:nvPr>
        </p:nvSpPr>
        <p:spPr>
          <a:xfrm>
            <a:off x="323528" y="980729"/>
            <a:ext cx="8352928" cy="5184575"/>
          </a:xfrm>
        </p:spPr>
        <p:txBody>
          <a:bodyPr>
            <a:noAutofit/>
          </a:bodyPr>
          <a:lstStyle/>
          <a:p>
            <a:pPr algn="just">
              <a:lnSpc>
                <a:spcPct val="150000"/>
              </a:lnSpc>
              <a:spcBef>
                <a:spcPts val="0"/>
              </a:spcBef>
            </a:pPr>
            <a:r>
              <a:rPr lang="en-ZA" sz="2400" b="1" dirty="0" smtClean="0"/>
              <a:t>64.4% (56 out 87)</a:t>
            </a:r>
            <a:r>
              <a:rPr lang="en-ZA" sz="2400" dirty="0" smtClean="0"/>
              <a:t> schools monitored were implementing the </a:t>
            </a:r>
            <a:r>
              <a:rPr lang="en-ZA" sz="2400" b="1" dirty="0" smtClean="0"/>
              <a:t>Incremental Introduction of African Languages</a:t>
            </a:r>
            <a:r>
              <a:rPr lang="en-GB" sz="2400" dirty="0" smtClean="0"/>
              <a:t>.   </a:t>
            </a:r>
          </a:p>
          <a:p>
            <a:pPr algn="just">
              <a:lnSpc>
                <a:spcPct val="150000"/>
              </a:lnSpc>
              <a:spcBef>
                <a:spcPts val="0"/>
              </a:spcBef>
            </a:pPr>
            <a:r>
              <a:rPr lang="en-GB" sz="2400" dirty="0" smtClean="0"/>
              <a:t>The majority of schools visited had received the IIAL toolkits. The few that had not received them who were in</a:t>
            </a:r>
            <a:r>
              <a:rPr lang="en-GB" sz="2400" b="1" dirty="0" smtClean="0"/>
              <a:t> GP (14) and KZN </a:t>
            </a:r>
            <a:r>
              <a:rPr lang="en-GB" sz="2400" dirty="0" smtClean="0"/>
              <a:t>have since received the Toolkits.. </a:t>
            </a:r>
          </a:p>
          <a:p>
            <a:pPr algn="just">
              <a:lnSpc>
                <a:spcPct val="150000"/>
              </a:lnSpc>
              <a:spcBef>
                <a:spcPts val="0"/>
              </a:spcBef>
            </a:pPr>
            <a:r>
              <a:rPr lang="en-GB" sz="2400" dirty="0" smtClean="0"/>
              <a:t>Teacher orientation had not been conducted in some of the IIAL schools monitored in the EC, FS and MP. </a:t>
            </a:r>
          </a:p>
          <a:p>
            <a:pPr algn="just">
              <a:lnSpc>
                <a:spcPct val="150000"/>
              </a:lnSpc>
              <a:spcBef>
                <a:spcPts val="0"/>
              </a:spcBef>
            </a:pPr>
            <a:r>
              <a:rPr lang="en-GB" sz="2400" dirty="0" smtClean="0"/>
              <a:t>The </a:t>
            </a:r>
            <a:r>
              <a:rPr lang="en-GB" sz="2400" b="1" dirty="0" smtClean="0"/>
              <a:t>DBE is working with provinces </a:t>
            </a:r>
            <a:r>
              <a:rPr lang="en-GB" sz="2400" dirty="0" smtClean="0"/>
              <a:t>to verify this information and ensure that the necessary orientation happens. </a:t>
            </a:r>
          </a:p>
          <a:p>
            <a:pPr marL="0" indent="0" algn="just">
              <a:spcBef>
                <a:spcPts val="0"/>
              </a:spcBef>
              <a:buNone/>
            </a:pPr>
            <a:endParaRPr lang="en-ZA" sz="2600" dirty="0"/>
          </a:p>
        </p:txBody>
      </p:sp>
      <p:sp>
        <p:nvSpPr>
          <p:cNvPr id="4" name="Slide Number Placeholder 3"/>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43</a:t>
            </a:fld>
            <a:endParaRPr lang="en-ZA" dirty="0">
              <a:solidFill>
                <a:prstClr val="black">
                  <a:tint val="75000"/>
                </a:prstClr>
              </a:solidFill>
            </a:endParaRPr>
          </a:p>
        </p:txBody>
      </p:sp>
    </p:spTree>
    <p:extLst>
      <p:ext uri="{BB962C8B-B14F-4D97-AF65-F5344CB8AC3E}">
        <p14:creationId xmlns:p14="http://schemas.microsoft.com/office/powerpoint/2010/main" xmlns="" val="1258819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5"/>
            <a:ext cx="7174160" cy="720079"/>
          </a:xfrm>
        </p:spPr>
        <p:txBody>
          <a:bodyPr vert="horz" lIns="91440" tIns="45720" rIns="91440" bIns="45720" rtlCol="0" anchor="ctr">
            <a:noAutofit/>
          </a:bodyPr>
          <a:lstStyle/>
          <a:p>
            <a:r>
              <a:rPr lang="en-ZA" sz="3600" b="1" dirty="0" smtClean="0">
                <a:solidFill>
                  <a:schemeClr val="accent2">
                    <a:lumMod val="75000"/>
                  </a:schemeClr>
                </a:solidFill>
              </a:rPr>
              <a:t> </a:t>
            </a:r>
            <a:r>
              <a:rPr lang="en-ZA" sz="3600" b="1" dirty="0" smtClean="0"/>
              <a:t>SOUTH AFRICAN SIGN LANGUAGE</a:t>
            </a:r>
            <a:endParaRPr lang="en-ZA" sz="3600" b="1" dirty="0"/>
          </a:p>
        </p:txBody>
      </p:sp>
      <p:sp>
        <p:nvSpPr>
          <p:cNvPr id="3" name="Content Placeholder 2"/>
          <p:cNvSpPr>
            <a:spLocks noGrp="1"/>
          </p:cNvSpPr>
          <p:nvPr>
            <p:ph idx="1"/>
          </p:nvPr>
        </p:nvSpPr>
        <p:spPr>
          <a:xfrm>
            <a:off x="467544" y="980731"/>
            <a:ext cx="8219256" cy="5145437"/>
          </a:xfrm>
        </p:spPr>
        <p:txBody>
          <a:bodyPr>
            <a:normAutofit fontScale="85000" lnSpcReduction="20000"/>
          </a:bodyPr>
          <a:lstStyle/>
          <a:p>
            <a:pPr algn="just"/>
            <a:r>
              <a:rPr lang="en-ZA" sz="3000" dirty="0" smtClean="0"/>
              <a:t>The incremental </a:t>
            </a:r>
            <a:r>
              <a:rPr lang="en-ZA" sz="3000" dirty="0"/>
              <a:t>implementation of South African Sign Language Curriculum and Assessment Policy (SASL CAPS) </a:t>
            </a:r>
            <a:r>
              <a:rPr lang="en-ZA" sz="3000" b="1" dirty="0"/>
              <a:t>commenced in 42 schools for the Deaf in January 2015</a:t>
            </a:r>
            <a:r>
              <a:rPr lang="en-ZA" sz="3000" dirty="0"/>
              <a:t>. </a:t>
            </a:r>
          </a:p>
          <a:p>
            <a:pPr algn="just"/>
            <a:r>
              <a:rPr lang="en-ZA" sz="3000" dirty="0"/>
              <a:t>It </a:t>
            </a:r>
            <a:r>
              <a:rPr lang="en-ZA" sz="3000" b="1" dirty="0"/>
              <a:t>focused on the Foundation Phase and Grade 9 </a:t>
            </a:r>
            <a:r>
              <a:rPr lang="en-ZA" sz="3000" dirty="0"/>
              <a:t>and </a:t>
            </a:r>
            <a:r>
              <a:rPr lang="en-ZA" sz="3000" b="1" dirty="0"/>
              <a:t>continued with the Intermediate Phase and Grade 10 in January 2016. </a:t>
            </a:r>
            <a:endParaRPr lang="en-ZA" sz="3000" b="1" dirty="0" smtClean="0"/>
          </a:p>
          <a:p>
            <a:pPr algn="just"/>
            <a:r>
              <a:rPr lang="en-ZA" sz="3000" dirty="0" smtClean="0"/>
              <a:t>In </a:t>
            </a:r>
            <a:r>
              <a:rPr lang="en-ZA" sz="3000" b="1" dirty="0" smtClean="0"/>
              <a:t>2017 the </a:t>
            </a:r>
            <a:r>
              <a:rPr lang="en-ZA" sz="3000" b="1" dirty="0"/>
              <a:t>SASL CAPS are implemented in the Senior Phase and Grade 11 </a:t>
            </a:r>
            <a:r>
              <a:rPr lang="en-ZA" sz="3000" dirty="0"/>
              <a:t>and will be implemented in </a:t>
            </a:r>
            <a:r>
              <a:rPr lang="en-ZA" sz="3000" b="1" dirty="0"/>
              <a:t>Grade 12 in 2018</a:t>
            </a:r>
            <a:r>
              <a:rPr lang="en-ZA" sz="3000" dirty="0"/>
              <a:t>.</a:t>
            </a:r>
          </a:p>
          <a:p>
            <a:pPr algn="just"/>
            <a:r>
              <a:rPr lang="en-ZA" sz="3000" b="1" dirty="0"/>
              <a:t>Eleven (11) of the seventeen </a:t>
            </a:r>
            <a:r>
              <a:rPr lang="en-ZA" sz="3000" dirty="0"/>
              <a:t>(17) schools for the Deaf that offer Grade 12 will be </a:t>
            </a:r>
            <a:r>
              <a:rPr lang="en-ZA" sz="3000" b="1" dirty="0"/>
              <a:t>writing the first NSC in SASL HL in 2018. </a:t>
            </a:r>
            <a:endParaRPr lang="en-ZA" sz="3000" b="1" dirty="0" smtClean="0"/>
          </a:p>
          <a:p>
            <a:pPr algn="just"/>
            <a:r>
              <a:rPr lang="en-ZA" sz="3000" dirty="0" smtClean="0"/>
              <a:t>The</a:t>
            </a:r>
            <a:r>
              <a:rPr lang="en-ZA" sz="3000" b="1" dirty="0" smtClean="0"/>
              <a:t> catalogue </a:t>
            </a:r>
            <a:r>
              <a:rPr lang="en-ZA" sz="3000" dirty="0" smtClean="0"/>
              <a:t>was developed and </a:t>
            </a:r>
            <a:r>
              <a:rPr lang="en-ZA" sz="3000" b="1" dirty="0" smtClean="0"/>
              <a:t>distributed to schools </a:t>
            </a:r>
            <a:r>
              <a:rPr lang="en-ZA" sz="3000" dirty="0" smtClean="0"/>
              <a:t>for them to procure the resources</a:t>
            </a:r>
            <a:endParaRPr lang="en-ZA" sz="3000" dirty="0"/>
          </a:p>
          <a:p>
            <a:endParaRPr lang="en-ZA" dirty="0"/>
          </a:p>
        </p:txBody>
      </p:sp>
      <p:sp>
        <p:nvSpPr>
          <p:cNvPr id="4" name="TextBox 3"/>
          <p:cNvSpPr txBox="1"/>
          <p:nvPr/>
        </p:nvSpPr>
        <p:spPr>
          <a:xfrm>
            <a:off x="6732240" y="6525344"/>
            <a:ext cx="864096" cy="369332"/>
          </a:xfrm>
          <a:prstGeom prst="rect">
            <a:avLst/>
          </a:prstGeom>
          <a:noFill/>
        </p:spPr>
        <p:txBody>
          <a:bodyPr wrap="square" rtlCol="0">
            <a:spAutoFit/>
          </a:bodyPr>
          <a:lstStyle/>
          <a:p>
            <a:pPr algn="ctr"/>
            <a:r>
              <a:rPr lang="en-US" dirty="0">
                <a:solidFill>
                  <a:prstClr val="black"/>
                </a:solidFill>
              </a:rPr>
              <a:t>33</a:t>
            </a:r>
            <a:endParaRPr lang="en-ZA" dirty="0">
              <a:solidFill>
                <a:prstClr val="black"/>
              </a:solidFill>
            </a:endParaRPr>
          </a:p>
        </p:txBody>
      </p:sp>
    </p:spTree>
    <p:extLst>
      <p:ext uri="{BB962C8B-B14F-4D97-AF65-F5344CB8AC3E}">
        <p14:creationId xmlns:p14="http://schemas.microsoft.com/office/powerpoint/2010/main" xmlns="" val="2924569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29600" cy="1143000"/>
          </a:xfrm>
        </p:spPr>
        <p:txBody>
          <a:bodyPr>
            <a:noAutofit/>
          </a:bodyPr>
          <a:lstStyle/>
          <a:p>
            <a:r>
              <a:rPr lang="en-ZA" sz="3200" b="1" dirty="0" smtClean="0"/>
              <a:t>STATE OF READINESS FOR SASL</a:t>
            </a:r>
            <a:endParaRPr lang="en-ZA" sz="3200" b="1" dirty="0"/>
          </a:p>
        </p:txBody>
      </p:sp>
      <p:graphicFrame>
        <p:nvGraphicFramePr>
          <p:cNvPr id="4" name="Table 3"/>
          <p:cNvGraphicFramePr>
            <a:graphicFrameLocks noGrp="1"/>
          </p:cNvGraphicFramePr>
          <p:nvPr>
            <p:extLst>
              <p:ext uri="{D42A27DB-BD31-4B8C-83A1-F6EECF244321}">
                <p14:modId xmlns:p14="http://schemas.microsoft.com/office/powerpoint/2010/main" xmlns="" val="273322310"/>
              </p:ext>
            </p:extLst>
          </p:nvPr>
        </p:nvGraphicFramePr>
        <p:xfrm>
          <a:off x="179512" y="836712"/>
          <a:ext cx="8856984" cy="5439156"/>
        </p:xfrm>
        <a:graphic>
          <a:graphicData uri="http://schemas.openxmlformats.org/drawingml/2006/table">
            <a:tbl>
              <a:tblPr firstRow="1" bandRow="1">
                <a:tableStyleId>{21E4AEA4-8DFA-4A89-87EB-49C32662AFE0}</a:tableStyleId>
              </a:tblPr>
              <a:tblGrid>
                <a:gridCol w="2376264">
                  <a:extLst>
                    <a:ext uri="{9D8B030D-6E8A-4147-A177-3AD203B41FA5}">
                      <a16:colId xmlns:a16="http://schemas.microsoft.com/office/drawing/2014/main" xmlns="" val="20000"/>
                    </a:ext>
                  </a:extLst>
                </a:gridCol>
                <a:gridCol w="6480720">
                  <a:extLst>
                    <a:ext uri="{9D8B030D-6E8A-4147-A177-3AD203B41FA5}">
                      <a16:colId xmlns:a16="http://schemas.microsoft.com/office/drawing/2014/main" xmlns="" val="20001"/>
                    </a:ext>
                  </a:extLst>
                </a:gridCol>
              </a:tblGrid>
              <a:tr h="697774">
                <a:tc>
                  <a:txBody>
                    <a:bodyPr/>
                    <a:lstStyle/>
                    <a:p>
                      <a:pPr algn="ctr">
                        <a:lnSpc>
                          <a:spcPct val="115000"/>
                        </a:lnSpc>
                        <a:spcBef>
                          <a:spcPts val="600"/>
                        </a:spcBef>
                        <a:spcAft>
                          <a:spcPts val="600"/>
                        </a:spcAft>
                      </a:pPr>
                      <a:r>
                        <a:rPr lang="en-ZA" sz="1800" kern="1200" dirty="0" smtClean="0">
                          <a:effectLst/>
                        </a:rPr>
                        <a:t>AREA</a:t>
                      </a:r>
                      <a:r>
                        <a:rPr lang="en-ZA" sz="1800" kern="1200" baseline="0" dirty="0" smtClean="0">
                          <a:effectLst/>
                        </a:rPr>
                        <a:t> OF READINESS</a:t>
                      </a:r>
                      <a:endParaRPr lang="en-ZA" sz="1800" dirty="0">
                        <a:effectLst/>
                      </a:endParaRPr>
                    </a:p>
                    <a:p>
                      <a:pPr>
                        <a:lnSpc>
                          <a:spcPct val="115000"/>
                        </a:lnSpc>
                        <a:spcAft>
                          <a:spcPts val="0"/>
                        </a:spcAft>
                      </a:pPr>
                      <a:r>
                        <a:rPr lang="en-ZA" sz="1800" dirty="0">
                          <a:effectLst/>
                        </a:rPr>
                        <a:t> </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600"/>
                        </a:spcBef>
                        <a:spcAft>
                          <a:spcPts val="600"/>
                        </a:spcAft>
                      </a:pPr>
                      <a:r>
                        <a:rPr lang="en-ZA" sz="1800" kern="1200" dirty="0" smtClean="0">
                          <a:effectLst/>
                        </a:rPr>
                        <a:t>INDICATORS FOR</a:t>
                      </a:r>
                      <a:r>
                        <a:rPr lang="en-ZA" sz="1800" kern="1200" baseline="0" dirty="0" smtClean="0">
                          <a:effectLst/>
                        </a:rPr>
                        <a:t> DELIVERY</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11292">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Distribution</a:t>
                      </a:r>
                      <a:r>
                        <a:rPr lang="en-ZA" sz="1800" baseline="0" dirty="0" smtClean="0">
                          <a:solidFill>
                            <a:schemeClr val="tx1"/>
                          </a:solidFill>
                          <a:effectLst/>
                          <a:latin typeface="Calibri"/>
                          <a:ea typeface="Calibri"/>
                          <a:cs typeface="Arial"/>
                        </a:rPr>
                        <a:t> of Subject Statements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Bef>
                          <a:spcPts val="0"/>
                        </a:spcBef>
                        <a:spcAft>
                          <a:spcPts val="0"/>
                        </a:spcAft>
                        <a:buFont typeface="Arial" panose="020B0604020202020204" pitchFamily="34" charset="0"/>
                        <a:buChar char="•"/>
                      </a:pPr>
                      <a:r>
                        <a:rPr lang="en-ZA" sz="1800" dirty="0" smtClean="0">
                          <a:solidFill>
                            <a:schemeClr val="tx1"/>
                          </a:solidFill>
                          <a:effectLst/>
                          <a:latin typeface="Calibri"/>
                          <a:ea typeface="Calibri"/>
                          <a:cs typeface="Arial"/>
                        </a:rPr>
                        <a:t>SASL CAPS documents are available for every phase</a:t>
                      </a:r>
                    </a:p>
                    <a:p>
                      <a:pPr marL="285750" indent="-285750" algn="l">
                        <a:lnSpc>
                          <a:spcPct val="115000"/>
                        </a:lnSpc>
                        <a:spcBef>
                          <a:spcPts val="0"/>
                        </a:spcBef>
                        <a:spcAft>
                          <a:spcPts val="0"/>
                        </a:spcAft>
                        <a:buFont typeface="Arial" panose="020B0604020202020204" pitchFamily="34" charset="0"/>
                        <a:buChar char="•"/>
                      </a:pPr>
                      <a:r>
                        <a:rPr lang="en-ZA" sz="1800" dirty="0" smtClean="0">
                          <a:solidFill>
                            <a:schemeClr val="tx1"/>
                          </a:solidFill>
                          <a:effectLst/>
                          <a:latin typeface="Calibri"/>
                          <a:ea typeface="Calibri"/>
                          <a:cs typeface="Arial"/>
                        </a:rPr>
                        <a:t>Teacher files available for SASL CAPS</a:t>
                      </a:r>
                      <a:r>
                        <a:rPr lang="en-ZA" sz="1800" baseline="0" dirty="0" smtClean="0">
                          <a:solidFill>
                            <a:schemeClr val="tx1"/>
                          </a:solidFill>
                          <a:effectLst/>
                          <a:latin typeface="Calibri"/>
                          <a:ea typeface="Calibri"/>
                          <a:cs typeface="Arial"/>
                        </a:rPr>
                        <a:t> for each grade</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254216">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Schools</a:t>
                      </a:r>
                      <a:r>
                        <a:rPr lang="en-ZA" sz="1800" baseline="0" dirty="0" smtClean="0">
                          <a:solidFill>
                            <a:schemeClr val="tx1"/>
                          </a:solidFill>
                          <a:effectLst/>
                          <a:latin typeface="Calibri"/>
                          <a:ea typeface="Calibri"/>
                          <a:cs typeface="Arial"/>
                        </a:rPr>
                        <a:t> conducive for teaching SASL</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Bef>
                          <a:spcPts val="0"/>
                        </a:spcBef>
                        <a:spcAft>
                          <a:spcPts val="0"/>
                        </a:spcAft>
                        <a:buFont typeface="Arial" panose="020B0604020202020204" pitchFamily="34" charset="0"/>
                        <a:buChar char="•"/>
                      </a:pPr>
                      <a:r>
                        <a:rPr lang="en-ZA" sz="1800" dirty="0" smtClean="0">
                          <a:solidFill>
                            <a:schemeClr val="tx1"/>
                          </a:solidFill>
                          <a:effectLst/>
                          <a:latin typeface="Calibri"/>
                          <a:ea typeface="Calibri"/>
                          <a:cs typeface="Arial"/>
                        </a:rPr>
                        <a:t>Rooms conducive for teaching SASL CAPS in each grade</a:t>
                      </a:r>
                    </a:p>
                    <a:p>
                      <a:pPr marL="285750" indent="-285750" algn="l">
                        <a:lnSpc>
                          <a:spcPct val="115000"/>
                        </a:lnSpc>
                        <a:spcBef>
                          <a:spcPts val="0"/>
                        </a:spcBef>
                        <a:spcAft>
                          <a:spcPts val="0"/>
                        </a:spcAft>
                        <a:buFont typeface="Arial" panose="020B0604020202020204" pitchFamily="34" charset="0"/>
                        <a:buChar char="•"/>
                      </a:pPr>
                      <a:r>
                        <a:rPr lang="en-ZA" sz="1800" dirty="0" smtClean="0">
                          <a:solidFill>
                            <a:schemeClr val="tx1"/>
                          </a:solidFill>
                          <a:effectLst/>
                          <a:latin typeface="Calibri"/>
                          <a:ea typeface="Calibri"/>
                          <a:cs typeface="Arial"/>
                        </a:rPr>
                        <a:t>Rooms with appropriate lighting and background for recording of assessment</a:t>
                      </a:r>
                    </a:p>
                    <a:p>
                      <a:pPr marL="285750" indent="-285750" algn="l">
                        <a:lnSpc>
                          <a:spcPct val="115000"/>
                        </a:lnSpc>
                        <a:spcBef>
                          <a:spcPts val="0"/>
                        </a:spcBef>
                        <a:spcAft>
                          <a:spcPts val="0"/>
                        </a:spcAft>
                        <a:buFont typeface="Arial" panose="020B0604020202020204" pitchFamily="34" charset="0"/>
                        <a:buChar char="•"/>
                      </a:pPr>
                      <a:r>
                        <a:rPr lang="en-ZA" sz="1800" dirty="0" smtClean="0">
                          <a:solidFill>
                            <a:schemeClr val="tx1"/>
                          </a:solidFill>
                          <a:effectLst/>
                          <a:latin typeface="Calibri"/>
                          <a:ea typeface="Calibri"/>
                          <a:cs typeface="Arial"/>
                        </a:rPr>
                        <a:t>Internet access for teachers and learners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22583">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Teachers and Deaf Teaching Assistants trained on SASL CAPS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Bef>
                          <a:spcPts val="0"/>
                        </a:spcBef>
                        <a:spcAft>
                          <a:spcPts val="0"/>
                        </a:spcAft>
                        <a:buFont typeface="Arial" panose="020B0604020202020204" pitchFamily="34" charset="0"/>
                        <a:buChar char="•"/>
                      </a:pPr>
                      <a:r>
                        <a:rPr lang="en-ZA" sz="1800" dirty="0" smtClean="0">
                          <a:solidFill>
                            <a:schemeClr val="tx1"/>
                          </a:solidFill>
                          <a:effectLst/>
                          <a:latin typeface="Calibri"/>
                          <a:ea typeface="Calibri"/>
                          <a:cs typeface="Arial"/>
                        </a:rPr>
                        <a:t>All teachers and Deaf teaching assistants trained on the SASL CAPS</a:t>
                      </a:r>
                    </a:p>
                    <a:p>
                      <a:pPr marL="285750" indent="-285750" algn="l">
                        <a:lnSpc>
                          <a:spcPct val="115000"/>
                        </a:lnSpc>
                        <a:spcBef>
                          <a:spcPts val="0"/>
                        </a:spcBef>
                        <a:spcAft>
                          <a:spcPts val="0"/>
                        </a:spcAft>
                        <a:buFont typeface="Arial" panose="020B0604020202020204" pitchFamily="34" charset="0"/>
                        <a:buChar char="•"/>
                      </a:pPr>
                      <a:r>
                        <a:rPr lang="en-ZA" sz="1800" dirty="0" smtClean="0">
                          <a:solidFill>
                            <a:schemeClr val="tx1"/>
                          </a:solidFill>
                          <a:effectLst/>
                          <a:latin typeface="Calibri"/>
                          <a:ea typeface="Calibri"/>
                          <a:cs typeface="Arial"/>
                        </a:rPr>
                        <a:t>Team</a:t>
                      </a:r>
                      <a:r>
                        <a:rPr lang="en-ZA" sz="1800" baseline="0" dirty="0" smtClean="0">
                          <a:solidFill>
                            <a:schemeClr val="tx1"/>
                          </a:solidFill>
                          <a:effectLst/>
                          <a:latin typeface="Calibri"/>
                          <a:ea typeface="Calibri"/>
                          <a:cs typeface="Arial"/>
                        </a:rPr>
                        <a:t> teaching model applied when teaching SASL CAPS (teacher co-teaches with Deaf Teaching Assistant</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22583">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Availability of LTSM</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lnSpc>
                          <a:spcPct val="115000"/>
                        </a:lnSpc>
                        <a:spcBef>
                          <a:spcPts val="0"/>
                        </a:spcBef>
                        <a:spcAft>
                          <a:spcPts val="0"/>
                        </a:spcAft>
                        <a:buFont typeface="Arial" panose="020B0604020202020204" pitchFamily="34" charset="0"/>
                        <a:buChar char="•"/>
                      </a:pPr>
                      <a:r>
                        <a:rPr lang="en-ZA" sz="1800" dirty="0" smtClean="0">
                          <a:solidFill>
                            <a:schemeClr val="tx1"/>
                          </a:solidFill>
                          <a:effectLst/>
                          <a:latin typeface="Calibri"/>
                          <a:ea typeface="Calibri"/>
                          <a:cs typeface="Arial"/>
                        </a:rPr>
                        <a:t>Sufficient LTSM resources for each grade (DVDs with literature,</a:t>
                      </a:r>
                      <a:r>
                        <a:rPr lang="en-ZA" sz="1800" baseline="0" dirty="0" smtClean="0">
                          <a:solidFill>
                            <a:schemeClr val="tx1"/>
                          </a:solidFill>
                          <a:effectLst/>
                          <a:latin typeface="Calibri"/>
                          <a:ea typeface="Calibri"/>
                          <a:cs typeface="Arial"/>
                        </a:rPr>
                        <a:t> laptops with webcams and appropriate software, video/DVD recorders, tripods, data projectors)</a:t>
                      </a:r>
                    </a:p>
                    <a:p>
                      <a:pPr marL="285750" indent="-285750" algn="l">
                        <a:lnSpc>
                          <a:spcPct val="115000"/>
                        </a:lnSpc>
                        <a:spcBef>
                          <a:spcPts val="0"/>
                        </a:spcBef>
                        <a:spcAft>
                          <a:spcPts val="0"/>
                        </a:spcAft>
                        <a:buFont typeface="Arial" panose="020B0604020202020204" pitchFamily="34" charset="0"/>
                        <a:buChar char="•"/>
                      </a:pPr>
                      <a:r>
                        <a:rPr lang="en-ZA" sz="1800" baseline="0" dirty="0" smtClean="0">
                          <a:solidFill>
                            <a:schemeClr val="tx1"/>
                          </a:solidFill>
                          <a:effectLst/>
                          <a:latin typeface="Calibri"/>
                          <a:ea typeface="Calibri"/>
                          <a:cs typeface="Arial"/>
                        </a:rPr>
                        <a:t>Memory sticks, DVDs for each learner (learner portfolios and/or external hard drives to save learners’ work)</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6732240" y="6525344"/>
            <a:ext cx="864096" cy="369332"/>
          </a:xfrm>
          <a:prstGeom prst="rect">
            <a:avLst/>
          </a:prstGeom>
          <a:noFill/>
        </p:spPr>
        <p:txBody>
          <a:bodyPr wrap="square" rtlCol="0">
            <a:spAutoFit/>
          </a:bodyPr>
          <a:lstStyle/>
          <a:p>
            <a:pPr algn="ctr"/>
            <a:r>
              <a:rPr lang="en-US" dirty="0">
                <a:solidFill>
                  <a:prstClr val="black"/>
                </a:solidFill>
              </a:rPr>
              <a:t>34</a:t>
            </a:r>
            <a:endParaRPr lang="en-ZA" dirty="0">
              <a:solidFill>
                <a:prstClr val="black"/>
              </a:solidFill>
            </a:endParaRPr>
          </a:p>
        </p:txBody>
      </p:sp>
    </p:spTree>
    <p:extLst>
      <p:ext uri="{BB962C8B-B14F-4D97-AF65-F5344CB8AC3E}">
        <p14:creationId xmlns:p14="http://schemas.microsoft.com/office/powerpoint/2010/main" xmlns="" val="16732972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8280920" cy="1124744"/>
          </a:xfrm>
        </p:spPr>
        <p:txBody>
          <a:bodyPr vert="horz" lIns="91440" tIns="45720" rIns="91440" bIns="45720" rtlCol="0" anchor="ctr">
            <a:normAutofit fontScale="90000"/>
          </a:bodyPr>
          <a:lstStyle/>
          <a:p>
            <a:r>
              <a:rPr lang="en-ZA" sz="4000" b="1" dirty="0"/>
              <a:t>READINESS TO IMPLEMENT CAPS FOR TECHNICAL SUBJECTS IN GRADE 12</a:t>
            </a:r>
          </a:p>
        </p:txBody>
      </p:sp>
      <p:graphicFrame>
        <p:nvGraphicFramePr>
          <p:cNvPr id="6" name="Table 5"/>
          <p:cNvGraphicFramePr>
            <a:graphicFrameLocks noGrp="1"/>
          </p:cNvGraphicFramePr>
          <p:nvPr>
            <p:extLst>
              <p:ext uri="{D42A27DB-BD31-4B8C-83A1-F6EECF244321}">
                <p14:modId xmlns:p14="http://schemas.microsoft.com/office/powerpoint/2010/main" xmlns="" val="1369933023"/>
              </p:ext>
            </p:extLst>
          </p:nvPr>
        </p:nvGraphicFramePr>
        <p:xfrm>
          <a:off x="179511" y="1124744"/>
          <a:ext cx="8784977" cy="4880291"/>
        </p:xfrm>
        <a:graphic>
          <a:graphicData uri="http://schemas.openxmlformats.org/drawingml/2006/table">
            <a:tbl>
              <a:tblPr firstRow="1" bandRow="1">
                <a:tableStyleId>{21E4AEA4-8DFA-4A89-87EB-49C32662AFE0}</a:tableStyleId>
              </a:tblPr>
              <a:tblGrid>
                <a:gridCol w="3500190">
                  <a:extLst>
                    <a:ext uri="{9D8B030D-6E8A-4147-A177-3AD203B41FA5}">
                      <a16:colId xmlns:a16="http://schemas.microsoft.com/office/drawing/2014/main" xmlns="" val="20000"/>
                    </a:ext>
                  </a:extLst>
                </a:gridCol>
                <a:gridCol w="1642237">
                  <a:extLst>
                    <a:ext uri="{9D8B030D-6E8A-4147-A177-3AD203B41FA5}">
                      <a16:colId xmlns:a16="http://schemas.microsoft.com/office/drawing/2014/main" xmlns="" val="20001"/>
                    </a:ext>
                  </a:extLst>
                </a:gridCol>
                <a:gridCol w="1857950">
                  <a:extLst>
                    <a:ext uri="{9D8B030D-6E8A-4147-A177-3AD203B41FA5}">
                      <a16:colId xmlns:a16="http://schemas.microsoft.com/office/drawing/2014/main" xmlns="" val="20002"/>
                    </a:ext>
                  </a:extLst>
                </a:gridCol>
                <a:gridCol w="1784600">
                  <a:extLst>
                    <a:ext uri="{9D8B030D-6E8A-4147-A177-3AD203B41FA5}">
                      <a16:colId xmlns:a16="http://schemas.microsoft.com/office/drawing/2014/main" xmlns="" val="20003"/>
                    </a:ext>
                  </a:extLst>
                </a:gridCol>
              </a:tblGrid>
              <a:tr h="313350">
                <a:tc>
                  <a:txBody>
                    <a:bodyPr/>
                    <a:lstStyle/>
                    <a:p>
                      <a:pPr algn="ctr"/>
                      <a:r>
                        <a:rPr lang="en-ZA" sz="1600" dirty="0" smtClean="0">
                          <a:latin typeface="+mn-lt"/>
                        </a:rPr>
                        <a:t>ACTIVITY</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rPr>
                        <a:t>RESPONSIBILITY</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rPr>
                        <a:t>TIMELINES</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rPr>
                        <a:t>PROGRESS</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958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dirty="0" smtClean="0">
                          <a:latin typeface="+mn-lt"/>
                        </a:rPr>
                        <a:t>Development of Training Manuals and establishment of NTT in preparation for Grade 12  implementation in 2018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rPr>
                        <a:t>DBE &amp; PEDs</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rPr>
                        <a:t>March </a:t>
                      </a:r>
                      <a:r>
                        <a:rPr lang="en-ZA" sz="1600" baseline="0" dirty="0" smtClean="0">
                          <a:latin typeface="+mn-lt"/>
                        </a:rPr>
                        <a:t> </a:t>
                      </a:r>
                      <a:r>
                        <a:rPr lang="en-ZA" sz="1600" dirty="0" smtClean="0">
                          <a:latin typeface="+mn-lt"/>
                        </a:rPr>
                        <a:t>2017</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rPr>
                        <a:t>Completed</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95818">
                <a:tc>
                  <a:txBody>
                    <a:bodyPr/>
                    <a:lstStyle/>
                    <a:p>
                      <a:pPr algn="just"/>
                      <a:r>
                        <a:rPr lang="en-ZA" sz="1600" dirty="0" smtClean="0">
                          <a:latin typeface="+mn-lt"/>
                        </a:rPr>
                        <a:t>Audit of Skills Training Centres and Mediation of  Training Manuals</a:t>
                      </a:r>
                      <a:endParaRPr lang="en-ZA" sz="1600" b="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rPr>
                        <a:t>NTT</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rPr>
                        <a:t>Mar/Apr 2017</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rPr>
                        <a:t>Completed</a:t>
                      </a:r>
                      <a:endParaRPr lang="en-ZA" sz="160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11980">
                <a:tc>
                  <a:txBody>
                    <a:bodyPr/>
                    <a:lstStyle/>
                    <a:p>
                      <a:pPr algn="just"/>
                      <a:r>
                        <a:rPr lang="en-ZA" sz="1600" dirty="0" smtClean="0">
                          <a:solidFill>
                            <a:schemeClr val="tx1"/>
                          </a:solidFill>
                          <a:latin typeface="+mn-lt"/>
                        </a:rPr>
                        <a:t>Training of Grade 12 Educators on Specialisations</a:t>
                      </a:r>
                      <a:r>
                        <a:rPr lang="en-ZA" sz="1600" baseline="0" dirty="0" smtClean="0">
                          <a:solidFill>
                            <a:schemeClr val="tx1"/>
                          </a:solidFill>
                          <a:latin typeface="+mn-lt"/>
                        </a:rPr>
                        <a:t> CAPS at Skills Training Centres with the exception of KZN</a:t>
                      </a: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solidFill>
                            <a:schemeClr val="tx1"/>
                          </a:solidFill>
                          <a:latin typeface="+mn-lt"/>
                        </a:rPr>
                        <a:t>DBE &amp; PEDs</a:t>
                      </a: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solidFill>
                            <a:schemeClr val="tx1"/>
                          </a:solidFill>
                          <a:latin typeface="+mn-lt"/>
                        </a:rPr>
                        <a:t>April 2017</a:t>
                      </a:r>
                    </a:p>
                    <a:p>
                      <a:pPr algn="ctr"/>
                      <a:r>
                        <a:rPr lang="en-ZA" sz="1600" dirty="0" smtClean="0">
                          <a:solidFill>
                            <a:schemeClr val="tx1"/>
                          </a:solidFill>
                          <a:latin typeface="+mn-lt"/>
                        </a:rPr>
                        <a:t>September/October 2017</a:t>
                      </a: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solidFill>
                            <a:schemeClr val="tx1"/>
                          </a:solidFill>
                          <a:latin typeface="+mn-lt"/>
                        </a:rPr>
                        <a:t>Completed</a:t>
                      </a: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958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mn-lt"/>
                        </a:rPr>
                        <a:t>Training of Grade 12 Subject Advisors on Technical Maths &amp; Technical Sciences </a:t>
                      </a:r>
                      <a:endParaRPr lang="en-ZA" sz="1600" b="1" dirty="0" smtClean="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solidFill>
                            <a:schemeClr val="tx1"/>
                          </a:solidFill>
                          <a:latin typeface="+mn-lt"/>
                        </a:rPr>
                        <a:t>DBE &amp; PEDs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solidFill>
                            <a:schemeClr val="tx1"/>
                          </a:solidFill>
                          <a:latin typeface="+mn-lt"/>
                        </a:rPr>
                        <a:t>29 May-</a:t>
                      </a:r>
                    </a:p>
                    <a:p>
                      <a:pPr algn="ctr"/>
                      <a:r>
                        <a:rPr lang="en-ZA" sz="1600" dirty="0" smtClean="0">
                          <a:solidFill>
                            <a:schemeClr val="tx1"/>
                          </a:solidFill>
                          <a:latin typeface="+mn-lt"/>
                        </a:rPr>
                        <a:t>02 June 2017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mn-lt"/>
                          <a:ea typeface="+mn-ea"/>
                          <a:cs typeface="+mn-cs"/>
                        </a:rPr>
                        <a:t>Completed</a:t>
                      </a:r>
                    </a:p>
                    <a:p>
                      <a:pPr algn="ct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57073">
                <a:tc>
                  <a:txBody>
                    <a:bodyPr/>
                    <a:lstStyle/>
                    <a:p>
                      <a:pPr algn="just"/>
                      <a:r>
                        <a:rPr lang="en-ZA" sz="1600" dirty="0" smtClean="0">
                          <a:solidFill>
                            <a:schemeClr val="tx1"/>
                          </a:solidFill>
                          <a:latin typeface="+mn-lt"/>
                        </a:rPr>
                        <a:t>Implement </a:t>
                      </a:r>
                      <a:r>
                        <a:rPr lang="en-ZA" sz="1600" baseline="0" dirty="0" smtClean="0">
                          <a:solidFill>
                            <a:schemeClr val="tx1"/>
                          </a:solidFill>
                          <a:latin typeface="+mn-lt"/>
                        </a:rPr>
                        <a:t> </a:t>
                      </a:r>
                      <a:r>
                        <a:rPr lang="en-ZA" sz="1600" dirty="0" smtClean="0">
                          <a:solidFill>
                            <a:schemeClr val="tx1"/>
                          </a:solidFill>
                          <a:latin typeface="+mn-lt"/>
                        </a:rPr>
                        <a:t>MOUs and strengthening of partnerships</a:t>
                      </a:r>
                      <a:endParaRPr lang="en-ZA" sz="1600" b="1"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solidFill>
                            <a:schemeClr val="tx1"/>
                          </a:solidFill>
                          <a:latin typeface="+mn-lt"/>
                        </a:rPr>
                        <a:t>DBE/PEDs</a:t>
                      </a: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ZA" sz="1600" dirty="0" smtClean="0">
                          <a:solidFill>
                            <a:schemeClr val="tx1"/>
                          </a:solidFill>
                          <a:latin typeface="+mn-lt"/>
                        </a:rPr>
                        <a:t>Ongoing </a:t>
                      </a: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806152">
                <a:tc>
                  <a:txBody>
                    <a:bodyPr/>
                    <a:lstStyle/>
                    <a:p>
                      <a:pPr algn="just"/>
                      <a:r>
                        <a:rPr lang="en-ZA" sz="1600" dirty="0" smtClean="0">
                          <a:solidFill>
                            <a:schemeClr val="tx1"/>
                          </a:solidFill>
                          <a:latin typeface="+mn-lt"/>
                        </a:rPr>
                        <a:t>Monitoring and support of the implementation of  CAPS for Technical Subjects in Grade 10 and 11</a:t>
                      </a: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solidFill>
                            <a:schemeClr val="tx1"/>
                          </a:solidFill>
                          <a:latin typeface="+mn-lt"/>
                        </a:rPr>
                        <a:t>DBE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solidFill>
                            <a:schemeClr val="tx1"/>
                          </a:solidFill>
                          <a:latin typeface="+mn-lt"/>
                        </a:rPr>
                        <a:t>Jan 2017-Feb 2018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solidFill>
                            <a:schemeClr val="tx1"/>
                          </a:solidFill>
                          <a:latin typeface="+mn-lt"/>
                        </a:rPr>
                        <a:t>On target</a:t>
                      </a:r>
                      <a:endParaRPr lang="en-ZA" sz="1600" dirty="0">
                        <a:solidFill>
                          <a:schemeClr val="tx1"/>
                        </a:solidFill>
                        <a:latin typeface="+mn-lt"/>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TextBox 3"/>
          <p:cNvSpPr txBox="1"/>
          <p:nvPr/>
        </p:nvSpPr>
        <p:spPr>
          <a:xfrm>
            <a:off x="6732240" y="6525344"/>
            <a:ext cx="864096" cy="369332"/>
          </a:xfrm>
          <a:prstGeom prst="rect">
            <a:avLst/>
          </a:prstGeom>
          <a:noFill/>
        </p:spPr>
        <p:txBody>
          <a:bodyPr wrap="square" rtlCol="0">
            <a:spAutoFit/>
          </a:bodyPr>
          <a:lstStyle/>
          <a:p>
            <a:pPr algn="ctr"/>
            <a:r>
              <a:rPr lang="en-US" dirty="0">
                <a:solidFill>
                  <a:prstClr val="black"/>
                </a:solidFill>
              </a:rPr>
              <a:t>37</a:t>
            </a:r>
            <a:endParaRPr lang="en-ZA" dirty="0">
              <a:solidFill>
                <a:prstClr val="black"/>
              </a:solidFill>
            </a:endParaRPr>
          </a:p>
        </p:txBody>
      </p:sp>
    </p:spTree>
    <p:extLst>
      <p:ext uri="{BB962C8B-B14F-4D97-AF65-F5344CB8AC3E}">
        <p14:creationId xmlns:p14="http://schemas.microsoft.com/office/powerpoint/2010/main" xmlns="" val="2018494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16632"/>
            <a:ext cx="8749480" cy="648072"/>
          </a:xfrm>
        </p:spPr>
        <p:txBody>
          <a:bodyPr>
            <a:normAutofit fontScale="90000"/>
          </a:bodyPr>
          <a:lstStyle/>
          <a:p>
            <a:r>
              <a:rPr lang="en-ZA" sz="3100" b="1" cap="small" dirty="0" smtClean="0"/>
              <a:t>State of Readiness for Technical Occupational Pilot in 2018</a:t>
            </a:r>
            <a:endParaRPr lang="en-ZA" sz="2700" b="1" cap="smal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39888193"/>
              </p:ext>
            </p:extLst>
          </p:nvPr>
        </p:nvGraphicFramePr>
        <p:xfrm>
          <a:off x="179512" y="764704"/>
          <a:ext cx="8856984" cy="5236076"/>
        </p:xfrm>
        <a:graphic>
          <a:graphicData uri="http://schemas.openxmlformats.org/drawingml/2006/table">
            <a:tbl>
              <a:tblPr firstRow="1" bandRow="1">
                <a:tableStyleId>{21E4AEA4-8DFA-4A89-87EB-49C32662AFE0}</a:tableStyleId>
              </a:tblPr>
              <a:tblGrid>
                <a:gridCol w="3672408">
                  <a:extLst>
                    <a:ext uri="{9D8B030D-6E8A-4147-A177-3AD203B41FA5}">
                      <a16:colId xmlns:a16="http://schemas.microsoft.com/office/drawing/2014/main" xmlns="" val="20000"/>
                    </a:ext>
                  </a:extLst>
                </a:gridCol>
                <a:gridCol w="5184576">
                  <a:extLst>
                    <a:ext uri="{9D8B030D-6E8A-4147-A177-3AD203B41FA5}">
                      <a16:colId xmlns:a16="http://schemas.microsoft.com/office/drawing/2014/main" xmlns="" val="20001"/>
                    </a:ext>
                  </a:extLst>
                </a:gridCol>
              </a:tblGrid>
              <a:tr h="504056">
                <a:tc>
                  <a:txBody>
                    <a:bodyPr/>
                    <a:lstStyle/>
                    <a:p>
                      <a:pPr algn="ctr">
                        <a:lnSpc>
                          <a:spcPct val="115000"/>
                        </a:lnSpc>
                        <a:spcBef>
                          <a:spcPts val="600"/>
                        </a:spcBef>
                        <a:spcAft>
                          <a:spcPts val="600"/>
                        </a:spcAft>
                      </a:pPr>
                      <a:r>
                        <a:rPr lang="en-ZA" sz="1800" kern="1200" dirty="0" smtClean="0">
                          <a:effectLst/>
                        </a:rPr>
                        <a:t>AREA</a:t>
                      </a:r>
                      <a:r>
                        <a:rPr lang="en-ZA" sz="1800" kern="1200" baseline="0" dirty="0" smtClean="0">
                          <a:effectLst/>
                        </a:rPr>
                        <a:t> OF READINESS</a:t>
                      </a:r>
                      <a:endParaRPr lang="en-ZA" sz="18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600"/>
                        </a:spcBef>
                        <a:spcAft>
                          <a:spcPts val="600"/>
                        </a:spcAft>
                      </a:pPr>
                      <a:r>
                        <a:rPr lang="en-ZA" sz="1800" kern="1200" dirty="0" smtClean="0">
                          <a:effectLst/>
                        </a:rPr>
                        <a:t>INDICATORS FOR</a:t>
                      </a:r>
                      <a:r>
                        <a:rPr lang="en-ZA" sz="1800" kern="1200" baseline="0" dirty="0" smtClean="0">
                          <a:effectLst/>
                        </a:rPr>
                        <a:t> DELIVERY</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11292">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Distribution</a:t>
                      </a:r>
                      <a:r>
                        <a:rPr lang="en-ZA" sz="1800" baseline="0" dirty="0" smtClean="0">
                          <a:solidFill>
                            <a:schemeClr val="tx1"/>
                          </a:solidFill>
                          <a:effectLst/>
                          <a:latin typeface="Calibri"/>
                          <a:ea typeface="Calibri"/>
                          <a:cs typeface="Arial"/>
                        </a:rPr>
                        <a:t> of Subject Statements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Subject</a:t>
                      </a:r>
                      <a:r>
                        <a:rPr lang="en-ZA" sz="1800" baseline="0" dirty="0" smtClean="0">
                          <a:solidFill>
                            <a:schemeClr val="tx1"/>
                          </a:solidFill>
                          <a:effectLst/>
                          <a:latin typeface="Calibri"/>
                          <a:ea typeface="Calibri"/>
                          <a:cs typeface="Arial"/>
                        </a:rPr>
                        <a:t> Statements distributed to all pilot schools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933875">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Pilot</a:t>
                      </a:r>
                      <a:r>
                        <a:rPr lang="en-ZA" sz="1800" baseline="0" dirty="0" smtClean="0">
                          <a:solidFill>
                            <a:schemeClr val="tx1"/>
                          </a:solidFill>
                          <a:effectLst/>
                          <a:latin typeface="Calibri"/>
                          <a:ea typeface="Calibri"/>
                          <a:cs typeface="Arial"/>
                        </a:rPr>
                        <a:t> Schools selected and prepared</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67</a:t>
                      </a:r>
                      <a:r>
                        <a:rPr lang="en-ZA" sz="1800" baseline="0" dirty="0" smtClean="0">
                          <a:solidFill>
                            <a:schemeClr val="tx1"/>
                          </a:solidFill>
                          <a:effectLst/>
                          <a:latin typeface="Calibri"/>
                          <a:ea typeface="Calibri"/>
                          <a:cs typeface="Arial"/>
                        </a:rPr>
                        <a:t> Schools of Skill + 54 other schools briefed and ready to implement Year 1 and 2 of the Technical Occupational Subjects </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933875">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Provincial Task Team in place</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Task Team with representation from GET, MST, IE and FET (Services) established and oversee</a:t>
                      </a:r>
                      <a:r>
                        <a:rPr lang="en-ZA" sz="1800" baseline="0" dirty="0" smtClean="0">
                          <a:solidFill>
                            <a:schemeClr val="tx1"/>
                          </a:solidFill>
                          <a:effectLst/>
                          <a:latin typeface="Calibri"/>
                          <a:ea typeface="Calibri"/>
                          <a:cs typeface="Arial"/>
                        </a:rPr>
                        <a:t> the Pilot in the Province</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22583">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Workshops and equipment in pilot schools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All pilot schools have equipped workshops to implement selected TO Subjects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622583">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Teachers trained on Technical Occupational Subjects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All teachers at pilot schools trained on the TO Subjects that they have to implement</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22583">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Provincial strategy for LTSM provision</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The</a:t>
                      </a:r>
                      <a:r>
                        <a:rPr lang="en-ZA" sz="1800" baseline="0" dirty="0" smtClean="0">
                          <a:solidFill>
                            <a:schemeClr val="tx1"/>
                          </a:solidFill>
                          <a:effectLst/>
                          <a:latin typeface="Calibri"/>
                          <a:ea typeface="Calibri"/>
                          <a:cs typeface="Arial"/>
                        </a:rPr>
                        <a:t> Province has supported schools in selecting LTSM to use in piloting the subjects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622583">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Audit of Schools</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ZA" sz="1800" dirty="0" smtClean="0">
                          <a:solidFill>
                            <a:schemeClr val="tx1"/>
                          </a:solidFill>
                          <a:effectLst/>
                          <a:latin typeface="Calibri"/>
                          <a:ea typeface="Calibri"/>
                          <a:cs typeface="Arial"/>
                        </a:rPr>
                        <a:t>Schools are prepared for the audit which will</a:t>
                      </a:r>
                      <a:r>
                        <a:rPr lang="en-ZA" sz="1800" baseline="0" dirty="0" smtClean="0">
                          <a:solidFill>
                            <a:schemeClr val="tx1"/>
                          </a:solidFill>
                          <a:effectLst/>
                          <a:latin typeface="Calibri"/>
                          <a:ea typeface="Calibri"/>
                          <a:cs typeface="Arial"/>
                        </a:rPr>
                        <a:t> be conducted on the 10</a:t>
                      </a:r>
                      <a:r>
                        <a:rPr lang="en-ZA" sz="1800" baseline="30000" dirty="0" smtClean="0">
                          <a:solidFill>
                            <a:schemeClr val="tx1"/>
                          </a:solidFill>
                          <a:effectLst/>
                          <a:latin typeface="Calibri"/>
                          <a:ea typeface="Calibri"/>
                          <a:cs typeface="Arial"/>
                        </a:rPr>
                        <a:t>th</a:t>
                      </a:r>
                      <a:r>
                        <a:rPr lang="en-ZA" sz="1800" baseline="0" dirty="0" smtClean="0">
                          <a:solidFill>
                            <a:schemeClr val="tx1"/>
                          </a:solidFill>
                          <a:effectLst/>
                          <a:latin typeface="Calibri"/>
                          <a:ea typeface="Calibri"/>
                          <a:cs typeface="Arial"/>
                        </a:rPr>
                        <a:t> school day of 2018</a:t>
                      </a:r>
                      <a:endParaRPr lang="en-ZA" sz="1800" dirty="0">
                        <a:solidFill>
                          <a:schemeClr val="tx1"/>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4" name="TextBox 3"/>
          <p:cNvSpPr txBox="1"/>
          <p:nvPr/>
        </p:nvSpPr>
        <p:spPr>
          <a:xfrm>
            <a:off x="6732240" y="6525344"/>
            <a:ext cx="864096" cy="369332"/>
          </a:xfrm>
          <a:prstGeom prst="rect">
            <a:avLst/>
          </a:prstGeom>
          <a:noFill/>
        </p:spPr>
        <p:txBody>
          <a:bodyPr wrap="square" rtlCol="0">
            <a:spAutoFit/>
          </a:bodyPr>
          <a:lstStyle/>
          <a:p>
            <a:pPr algn="ctr"/>
            <a:r>
              <a:rPr lang="en-US" dirty="0">
                <a:solidFill>
                  <a:prstClr val="black"/>
                </a:solidFill>
              </a:rPr>
              <a:t>38</a:t>
            </a:r>
            <a:endParaRPr lang="en-ZA" dirty="0">
              <a:solidFill>
                <a:prstClr val="black"/>
              </a:solidFill>
            </a:endParaRPr>
          </a:p>
        </p:txBody>
      </p:sp>
    </p:spTree>
    <p:extLst>
      <p:ext uri="{BB962C8B-B14F-4D97-AF65-F5344CB8AC3E}">
        <p14:creationId xmlns:p14="http://schemas.microsoft.com/office/powerpoint/2010/main" xmlns="" val="26058309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6711"/>
          </a:xfrm>
        </p:spPr>
        <p:txBody>
          <a:bodyPr>
            <a:normAutofit/>
          </a:bodyPr>
          <a:lstStyle/>
          <a:p>
            <a:r>
              <a:rPr lang="en-ZA" sz="3600" b="1" dirty="0"/>
              <a:t>BASIC INFRASTRUCTURE </a:t>
            </a:r>
          </a:p>
        </p:txBody>
      </p:sp>
      <p:sp>
        <p:nvSpPr>
          <p:cNvPr id="3" name="Content Placeholder 2"/>
          <p:cNvSpPr>
            <a:spLocks noGrp="1"/>
          </p:cNvSpPr>
          <p:nvPr>
            <p:ph idx="1"/>
          </p:nvPr>
        </p:nvSpPr>
        <p:spPr>
          <a:xfrm>
            <a:off x="323528" y="836713"/>
            <a:ext cx="8352928" cy="5328592"/>
          </a:xfrm>
        </p:spPr>
        <p:txBody>
          <a:bodyPr>
            <a:noAutofit/>
          </a:bodyPr>
          <a:lstStyle/>
          <a:p>
            <a:pPr algn="just">
              <a:spcBef>
                <a:spcPts val="0"/>
              </a:spcBef>
            </a:pPr>
            <a:r>
              <a:rPr lang="en-ZA" sz="2400" dirty="0"/>
              <a:t>Focus on infrastructure was primarily on</a:t>
            </a:r>
            <a:r>
              <a:rPr lang="en-ZA" sz="2400" dirty="0" smtClean="0"/>
              <a:t>: </a:t>
            </a:r>
            <a:r>
              <a:rPr lang="en-GB" sz="2400" dirty="0"/>
              <a:t>s</a:t>
            </a:r>
            <a:r>
              <a:rPr lang="en-GB" sz="2400" dirty="0" smtClean="0"/>
              <a:t>afe, </a:t>
            </a:r>
            <a:r>
              <a:rPr lang="en-GB" sz="2400" dirty="0"/>
              <a:t>clean </a:t>
            </a:r>
            <a:r>
              <a:rPr lang="en-GB" sz="2400" dirty="0" smtClean="0"/>
              <a:t>and usable </a:t>
            </a:r>
            <a:r>
              <a:rPr lang="en-GB" sz="2400" b="1" dirty="0" smtClean="0"/>
              <a:t>ablution </a:t>
            </a:r>
            <a:r>
              <a:rPr lang="en-GB" sz="2400" b="1" dirty="0"/>
              <a:t>facilities</a:t>
            </a:r>
            <a:r>
              <a:rPr lang="en-GB" sz="2400" dirty="0" smtClean="0"/>
              <a:t>; </a:t>
            </a:r>
            <a:r>
              <a:rPr lang="en-GB" sz="2400" b="1" dirty="0"/>
              <a:t>f</a:t>
            </a:r>
            <a:r>
              <a:rPr lang="en-GB" sz="2400" b="1" dirty="0" smtClean="0"/>
              <a:t>encing</a:t>
            </a:r>
            <a:r>
              <a:rPr lang="en-GB" sz="2400" dirty="0" smtClean="0"/>
              <a:t>; and water supply.</a:t>
            </a:r>
            <a:endParaRPr lang="en-ZA" sz="2400" dirty="0"/>
          </a:p>
          <a:p>
            <a:pPr algn="just">
              <a:spcBef>
                <a:spcPts val="0"/>
              </a:spcBef>
            </a:pPr>
            <a:r>
              <a:rPr lang="en-ZA" sz="2400" b="1" dirty="0"/>
              <a:t>All provinces showed relative improvement</a:t>
            </a:r>
            <a:r>
              <a:rPr lang="en-ZA" sz="2400" dirty="0"/>
              <a:t> in this area – compared to previous </a:t>
            </a:r>
            <a:r>
              <a:rPr lang="en-ZA" sz="2400" dirty="0" smtClean="0"/>
              <a:t>years.</a:t>
            </a:r>
            <a:endParaRPr lang="en-ZA" sz="2400" dirty="0"/>
          </a:p>
          <a:p>
            <a:pPr algn="just">
              <a:spcBef>
                <a:spcPts val="0"/>
              </a:spcBef>
            </a:pPr>
            <a:r>
              <a:rPr lang="en-US" sz="2400" dirty="0"/>
              <a:t>There was significantly more and better </a:t>
            </a:r>
            <a:r>
              <a:rPr lang="en-US" sz="2400" dirty="0" smtClean="0"/>
              <a:t>toilets </a:t>
            </a:r>
            <a:r>
              <a:rPr lang="en-US" sz="2400" dirty="0"/>
              <a:t>for both learners and educators</a:t>
            </a:r>
            <a:r>
              <a:rPr lang="en-US" sz="2400" dirty="0" smtClean="0"/>
              <a:t>. However, challenges remain in </a:t>
            </a:r>
            <a:r>
              <a:rPr lang="en-US" sz="2400" b="1" dirty="0" smtClean="0"/>
              <a:t>Eastern Cape, KwaZulu-Natal, Limpopo, Northern Cape and North West, </a:t>
            </a:r>
            <a:r>
              <a:rPr lang="en-US" sz="2400" dirty="0" smtClean="0"/>
              <a:t>particularly with regards to </a:t>
            </a:r>
            <a:r>
              <a:rPr lang="en-US" sz="2400" dirty="0"/>
              <a:t>s</a:t>
            </a:r>
            <a:r>
              <a:rPr lang="en-US" sz="2400" dirty="0" smtClean="0"/>
              <a:t>chools where toilets for learners were</a:t>
            </a:r>
            <a:r>
              <a:rPr lang="en-US" sz="2400" b="1" dirty="0" smtClean="0"/>
              <a:t> either not available and/or unusable</a:t>
            </a:r>
            <a:r>
              <a:rPr lang="en-US" sz="2400" dirty="0" smtClean="0"/>
              <a:t>. </a:t>
            </a:r>
            <a:endParaRPr lang="en-US" sz="2400" dirty="0"/>
          </a:p>
          <a:p>
            <a:pPr algn="just">
              <a:spcBef>
                <a:spcPts val="0"/>
              </a:spcBef>
            </a:pPr>
            <a:r>
              <a:rPr lang="en-US" sz="2400" dirty="0" smtClean="0"/>
              <a:t>Issues identified around toilets seemed to center largely around Management and Leadership in schools/circuits and districts. The matter has been prioritised for attention at a meeting scheduled for 22</a:t>
            </a:r>
            <a:r>
              <a:rPr lang="en-US" sz="2400" baseline="30000" dirty="0" smtClean="0"/>
              <a:t>nd</a:t>
            </a:r>
            <a:r>
              <a:rPr lang="en-US" sz="2400" dirty="0" smtClean="0"/>
              <a:t> – 23</a:t>
            </a:r>
            <a:r>
              <a:rPr lang="en-US" sz="2400" baseline="30000" dirty="0" smtClean="0"/>
              <a:t>rd</a:t>
            </a:r>
            <a:r>
              <a:rPr lang="en-US" sz="2400" dirty="0" smtClean="0"/>
              <a:t> February.</a:t>
            </a:r>
            <a:endParaRPr lang="en-ZA" sz="2400" dirty="0"/>
          </a:p>
        </p:txBody>
      </p:sp>
      <p:sp>
        <p:nvSpPr>
          <p:cNvPr id="4" name="Slide Number Placeholder 3"/>
          <p:cNvSpPr>
            <a:spLocks noGrp="1"/>
          </p:cNvSpPr>
          <p:nvPr>
            <p:ph type="sldNum" sz="quarter" idx="12"/>
          </p:nvPr>
        </p:nvSpPr>
        <p:spPr/>
        <p:txBody>
          <a:bodyPr/>
          <a:lstStyle/>
          <a:p>
            <a:pPr>
              <a:defRPr/>
            </a:pPr>
            <a:fld id="{E2C0AE55-7E06-4976-960B-3D98813CB3CF}" type="slidenum">
              <a:rPr lang="en-ZA" smtClean="0">
                <a:solidFill>
                  <a:prstClr val="black">
                    <a:tint val="75000"/>
                  </a:prstClr>
                </a:solidFill>
              </a:rPr>
              <a:pPr>
                <a:defRPr/>
              </a:pPr>
              <a:t>48</a:t>
            </a:fld>
            <a:endParaRPr lang="en-ZA" dirty="0">
              <a:solidFill>
                <a:prstClr val="black">
                  <a:tint val="75000"/>
                </a:prstClr>
              </a:solidFill>
            </a:endParaRPr>
          </a:p>
        </p:txBody>
      </p:sp>
    </p:spTree>
    <p:extLst>
      <p:ext uri="{BB962C8B-B14F-4D97-AF65-F5344CB8AC3E}">
        <p14:creationId xmlns:p14="http://schemas.microsoft.com/office/powerpoint/2010/main" xmlns="" val="28504762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2" y="4043"/>
            <a:ext cx="8229600" cy="904677"/>
          </a:xfrm>
        </p:spPr>
        <p:txBody>
          <a:bodyPr>
            <a:normAutofit fontScale="90000"/>
          </a:bodyPr>
          <a:lstStyle/>
          <a:p>
            <a:r>
              <a:rPr lang="en-ZA" sz="3600" b="1" dirty="0" smtClean="0"/>
              <a:t>BASIC INFRASTRUCTURE – REMEDIAL STEPS</a:t>
            </a:r>
            <a:endParaRPr lang="en-US" sz="3600" b="1" dirty="0"/>
          </a:p>
        </p:txBody>
      </p:sp>
      <p:sp>
        <p:nvSpPr>
          <p:cNvPr id="3" name="Content Placeholder 2"/>
          <p:cNvSpPr>
            <a:spLocks noGrp="1"/>
          </p:cNvSpPr>
          <p:nvPr>
            <p:ph idx="1"/>
          </p:nvPr>
        </p:nvSpPr>
        <p:spPr>
          <a:xfrm>
            <a:off x="467544" y="764704"/>
            <a:ext cx="8229600" cy="5217445"/>
          </a:xfrm>
        </p:spPr>
        <p:txBody>
          <a:bodyPr>
            <a:noAutofit/>
          </a:bodyPr>
          <a:lstStyle/>
          <a:p>
            <a:pPr marL="0" indent="0">
              <a:spcBef>
                <a:spcPts val="0"/>
              </a:spcBef>
              <a:buNone/>
            </a:pPr>
            <a:r>
              <a:rPr lang="en-US" sz="2500" b="1" dirty="0" smtClean="0"/>
              <a:t>Sanitation and Maintenance:</a:t>
            </a:r>
            <a:r>
              <a:rPr lang="en-US" sz="2500" dirty="0" smtClean="0"/>
              <a:t> </a:t>
            </a:r>
            <a:endParaRPr lang="en-US" sz="2500" dirty="0"/>
          </a:p>
          <a:p>
            <a:pPr algn="just">
              <a:spcBef>
                <a:spcPts val="0"/>
              </a:spcBef>
            </a:pPr>
            <a:r>
              <a:rPr lang="en-US" sz="2500" dirty="0"/>
              <a:t>To improve the maintenance of infrastructure, </a:t>
            </a:r>
            <a:r>
              <a:rPr lang="en-US" sz="2500" b="1" dirty="0"/>
              <a:t>a condition has been set</a:t>
            </a:r>
            <a:r>
              <a:rPr lang="en-US" sz="2500" dirty="0"/>
              <a:t> for provincial education departments to </a:t>
            </a:r>
            <a:r>
              <a:rPr lang="en-US" sz="2500" b="1" dirty="0"/>
              <a:t>allocate at least 20% of the total Education Infrastructure Grant (EIG) to maintenance projects</a:t>
            </a:r>
            <a:r>
              <a:rPr lang="en-US" sz="2500" dirty="0"/>
              <a:t>.  </a:t>
            </a:r>
          </a:p>
          <a:p>
            <a:pPr algn="just">
              <a:spcBef>
                <a:spcPts val="0"/>
              </a:spcBef>
            </a:pPr>
            <a:r>
              <a:rPr lang="en-US" sz="2500" dirty="0" smtClean="0"/>
              <a:t>Maintenance </a:t>
            </a:r>
            <a:r>
              <a:rPr lang="en-US" sz="2500" dirty="0"/>
              <a:t>Guidelines </a:t>
            </a:r>
            <a:r>
              <a:rPr lang="en-US" sz="2500" dirty="0" smtClean="0"/>
              <a:t>have </a:t>
            </a:r>
            <a:r>
              <a:rPr lang="en-US" sz="2500" dirty="0"/>
              <a:t>been </a:t>
            </a:r>
            <a:r>
              <a:rPr lang="en-US" sz="2500" dirty="0" smtClean="0"/>
              <a:t>circulated </a:t>
            </a:r>
            <a:r>
              <a:rPr lang="en-US" sz="2500" dirty="0"/>
              <a:t>to all </a:t>
            </a:r>
            <a:r>
              <a:rPr lang="en-US" sz="2500" dirty="0" smtClean="0"/>
              <a:t> provinces </a:t>
            </a:r>
            <a:r>
              <a:rPr lang="en-US" sz="2500" dirty="0"/>
              <a:t>for implementation. A </a:t>
            </a:r>
            <a:r>
              <a:rPr lang="en-US" sz="2500" b="1" dirty="0" smtClean="0"/>
              <a:t>meeting with all national district directors has been planned for the 22</a:t>
            </a:r>
            <a:r>
              <a:rPr lang="en-US" sz="2500" b="1" baseline="30000" dirty="0" smtClean="0"/>
              <a:t>nd</a:t>
            </a:r>
            <a:r>
              <a:rPr lang="en-US" sz="2500" b="1" dirty="0" smtClean="0"/>
              <a:t> and 23</a:t>
            </a:r>
            <a:r>
              <a:rPr lang="en-US" sz="2500" b="1" baseline="30000" dirty="0" smtClean="0"/>
              <a:t>rd</a:t>
            </a:r>
            <a:r>
              <a:rPr lang="en-US" sz="2500" b="1" dirty="0" smtClean="0"/>
              <a:t> February to deal with this issue, </a:t>
            </a:r>
            <a:r>
              <a:rPr lang="en-US" sz="2500" dirty="0" smtClean="0"/>
              <a:t>amongst others.</a:t>
            </a:r>
            <a:endParaRPr lang="en-US" sz="2500" dirty="0"/>
          </a:p>
          <a:p>
            <a:pPr algn="just">
              <a:spcBef>
                <a:spcPts val="0"/>
              </a:spcBef>
            </a:pPr>
            <a:r>
              <a:rPr lang="en-US" sz="2500" b="1" dirty="0" smtClean="0"/>
              <a:t>An incentive allocation on the EIG has been made available to qualifying provincial education departments</a:t>
            </a:r>
            <a:r>
              <a:rPr lang="en-US" sz="2500" dirty="0" smtClean="0"/>
              <a:t> to assist them to </a:t>
            </a:r>
            <a:r>
              <a:rPr lang="en-US" sz="2500" b="1" dirty="0" smtClean="0"/>
              <a:t>address </a:t>
            </a:r>
            <a:r>
              <a:rPr lang="en-US" sz="2500" b="1" dirty="0"/>
              <a:t>immediate challenges </a:t>
            </a:r>
            <a:r>
              <a:rPr lang="en-US" sz="2500" dirty="0" smtClean="0"/>
              <a:t>relating to infrastructure maintenance</a:t>
            </a:r>
            <a:r>
              <a:rPr lang="en-US" sz="2500" dirty="0"/>
              <a:t>.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49</a:t>
            </a:fld>
            <a:endParaRPr lang="en-ZA" dirty="0">
              <a:solidFill>
                <a:prstClr val="black">
                  <a:tint val="75000"/>
                </a:prstClr>
              </a:solidFill>
            </a:endParaRPr>
          </a:p>
        </p:txBody>
      </p:sp>
    </p:spTree>
    <p:extLst>
      <p:ext uri="{BB962C8B-B14F-4D97-AF65-F5344CB8AC3E}">
        <p14:creationId xmlns:p14="http://schemas.microsoft.com/office/powerpoint/2010/main" xmlns="" val="1639659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ZA" b="1" dirty="0"/>
          </a:p>
        </p:txBody>
      </p:sp>
      <p:sp>
        <p:nvSpPr>
          <p:cNvPr id="3" name="Content Placeholder 2"/>
          <p:cNvSpPr>
            <a:spLocks noGrp="1"/>
          </p:cNvSpPr>
          <p:nvPr>
            <p:ph idx="1"/>
          </p:nvPr>
        </p:nvSpPr>
        <p:spPr/>
        <p:txBody>
          <a:bodyPr>
            <a:normAutofit fontScale="92500" lnSpcReduction="20000"/>
          </a:bodyPr>
          <a:lstStyle/>
          <a:p>
            <a:r>
              <a:rPr lang="en-US" sz="2800" dirty="0" smtClean="0"/>
              <a:t>Over time new areas were added to those traditional core areas when they were seen as compromising the effective start of the academic year.</a:t>
            </a:r>
          </a:p>
          <a:p>
            <a:r>
              <a:rPr lang="en-US" sz="2800" dirty="0" smtClean="0"/>
              <a:t>The DBE and PEDs worked together to focus attention on these additional areas – in addition to historical areas of focus.</a:t>
            </a:r>
          </a:p>
          <a:p>
            <a:r>
              <a:rPr lang="en-US" sz="2800" dirty="0" smtClean="0"/>
              <a:t>A key strategy that has made a huge difference in the system has been the development of sector plans to drive , with a clear indication of responsibility, timelines and reporting requirements.</a:t>
            </a:r>
          </a:p>
          <a:p>
            <a:r>
              <a:rPr lang="en-US" sz="2800" dirty="0" smtClean="0"/>
              <a:t>All critical processes within the DBE are now managed within clear sector plans, adopted by all.</a:t>
            </a:r>
            <a:endParaRPr lang="en-ZA" sz="2800" dirty="0"/>
          </a:p>
        </p:txBody>
      </p:sp>
    </p:spTree>
    <p:extLst>
      <p:ext uri="{BB962C8B-B14F-4D97-AF65-F5344CB8AC3E}">
        <p14:creationId xmlns:p14="http://schemas.microsoft.com/office/powerpoint/2010/main" xmlns="" val="493706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5"/>
            <a:ext cx="8229600" cy="5178898"/>
          </a:xfrm>
        </p:spPr>
        <p:txBody>
          <a:bodyPr>
            <a:normAutofit fontScale="70000" lnSpcReduction="20000"/>
          </a:bodyPr>
          <a:lstStyle/>
          <a:p>
            <a:pPr marL="0" indent="0" algn="just">
              <a:buNone/>
            </a:pPr>
            <a:r>
              <a:rPr lang="en-US" sz="3400" b="1" dirty="0"/>
              <a:t>Storm Damage:</a:t>
            </a:r>
            <a:endParaRPr lang="en-US" sz="3400" dirty="0"/>
          </a:p>
          <a:p>
            <a:pPr algn="just"/>
            <a:r>
              <a:rPr lang="en-US" sz="3400" dirty="0"/>
              <a:t>The </a:t>
            </a:r>
            <a:r>
              <a:rPr lang="en-US" sz="3400" b="1" dirty="0" smtClean="0"/>
              <a:t>DBE, </a:t>
            </a:r>
            <a:r>
              <a:rPr lang="en-US" sz="3400" b="1" dirty="0"/>
              <a:t>National Treasury and the National Disaster Management Centre </a:t>
            </a:r>
            <a:r>
              <a:rPr lang="en-US" sz="3400" b="1" dirty="0" smtClean="0"/>
              <a:t>are collaborating in </a:t>
            </a:r>
            <a:r>
              <a:rPr lang="en-US" sz="3400" b="1" dirty="0"/>
              <a:t>improving the process flow and turn around period</a:t>
            </a:r>
            <a:r>
              <a:rPr lang="en-US" sz="3400" dirty="0"/>
              <a:t> </a:t>
            </a:r>
            <a:r>
              <a:rPr lang="en-US" sz="3400" dirty="0" smtClean="0"/>
              <a:t>for the rehabilitation </a:t>
            </a:r>
            <a:r>
              <a:rPr lang="en-US" sz="3400" dirty="0"/>
              <a:t>of </a:t>
            </a:r>
            <a:r>
              <a:rPr lang="en-US" sz="3400" dirty="0" smtClean="0"/>
              <a:t>facilities affected </a:t>
            </a:r>
            <a:r>
              <a:rPr lang="en-US" sz="3400" dirty="0"/>
              <a:t>by natural disasters. </a:t>
            </a:r>
            <a:endParaRPr lang="en-US" sz="3400" dirty="0" smtClean="0"/>
          </a:p>
          <a:p>
            <a:pPr marL="0" indent="0" algn="just">
              <a:buNone/>
            </a:pPr>
            <a:r>
              <a:rPr lang="en-US" sz="3400" dirty="0" smtClean="0"/>
              <a:t> </a:t>
            </a:r>
            <a:r>
              <a:rPr lang="en-US" sz="3400" b="1" dirty="0" smtClean="0"/>
              <a:t>Learner </a:t>
            </a:r>
            <a:r>
              <a:rPr lang="en-US" sz="3400" b="1" dirty="0"/>
              <a:t>Transport:</a:t>
            </a:r>
            <a:endParaRPr lang="en-US" sz="3400" dirty="0"/>
          </a:p>
          <a:p>
            <a:pPr algn="just"/>
            <a:r>
              <a:rPr lang="en-US" sz="3400" b="1" dirty="0" smtClean="0"/>
              <a:t>Movement has been recorded in this area however a fair number of learners are still not benefitting. </a:t>
            </a:r>
            <a:r>
              <a:rPr lang="en-US" sz="3400" dirty="0" smtClean="0"/>
              <a:t>This is to a large measure also a consequence of financial constraints</a:t>
            </a:r>
            <a:r>
              <a:rPr lang="en-US" sz="3400" b="1" dirty="0" smtClean="0"/>
              <a:t>.</a:t>
            </a:r>
          </a:p>
          <a:p>
            <a:pPr algn="just"/>
            <a:r>
              <a:rPr lang="en-US" sz="3400" b="1" dirty="0" smtClean="0"/>
              <a:t>A review of the learner transport programme is currently being undertaken</a:t>
            </a:r>
            <a:r>
              <a:rPr lang="en-US" sz="3400" dirty="0" smtClean="0"/>
              <a:t>. This review is led by the  </a:t>
            </a:r>
            <a:r>
              <a:rPr lang="en-US" sz="3400" b="1" dirty="0"/>
              <a:t>Department of Planning &amp; </a:t>
            </a:r>
            <a:r>
              <a:rPr lang="en-US" sz="3400" b="1" dirty="0" smtClean="0"/>
              <a:t>Monitoring and Evaluation </a:t>
            </a:r>
            <a:r>
              <a:rPr lang="en-US" sz="3400" dirty="0" smtClean="0"/>
              <a:t>(DPME) and includes the </a:t>
            </a:r>
            <a:r>
              <a:rPr lang="en-US" sz="3400" b="1" dirty="0" smtClean="0"/>
              <a:t>DBE</a:t>
            </a:r>
            <a:r>
              <a:rPr lang="en-US" sz="3400" dirty="0" smtClean="0"/>
              <a:t>, </a:t>
            </a:r>
            <a:r>
              <a:rPr lang="en-US" sz="3400" b="1" dirty="0"/>
              <a:t>National Treasury </a:t>
            </a:r>
            <a:r>
              <a:rPr lang="en-US" sz="3400" dirty="0"/>
              <a:t>and the </a:t>
            </a:r>
            <a:r>
              <a:rPr lang="en-US" sz="3400" b="1" dirty="0"/>
              <a:t>Department of </a:t>
            </a:r>
            <a:r>
              <a:rPr lang="en-US" sz="3400" b="1" dirty="0" smtClean="0"/>
              <a:t>Transport (DoT)</a:t>
            </a:r>
            <a:r>
              <a:rPr lang="en-US" sz="3400" dirty="0" smtClean="0"/>
              <a:t>. </a:t>
            </a:r>
          </a:p>
          <a:p>
            <a:pPr algn="just"/>
            <a:r>
              <a:rPr lang="en-US" sz="3400" dirty="0" smtClean="0"/>
              <a:t>The intention of the review is to provide </a:t>
            </a:r>
            <a:r>
              <a:rPr lang="en-US" sz="3400" b="1" dirty="0" smtClean="0"/>
              <a:t>long-term solutions to the planning, provision and funding of the programme</a:t>
            </a:r>
            <a:r>
              <a:rPr lang="en-US" sz="3400" dirty="0" smtClean="0"/>
              <a:t>.   </a:t>
            </a:r>
            <a:endParaRPr lang="en-US" sz="3400" dirty="0"/>
          </a:p>
          <a:p>
            <a:endParaRPr lang="en-US"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50</a:t>
            </a:fld>
            <a:endParaRPr lang="en-ZA" dirty="0">
              <a:solidFill>
                <a:prstClr val="black">
                  <a:tint val="75000"/>
                </a:prstClr>
              </a:solidFill>
            </a:endParaRPr>
          </a:p>
        </p:txBody>
      </p:sp>
      <p:sp>
        <p:nvSpPr>
          <p:cNvPr id="5" name="Rectangle 4"/>
          <p:cNvSpPr/>
          <p:nvPr/>
        </p:nvSpPr>
        <p:spPr>
          <a:xfrm>
            <a:off x="29716" y="25806"/>
            <a:ext cx="7606058" cy="584775"/>
          </a:xfrm>
          <a:prstGeom prst="rect">
            <a:avLst/>
          </a:prstGeom>
        </p:spPr>
        <p:txBody>
          <a:bodyPr wrap="none">
            <a:spAutoFit/>
          </a:bodyPr>
          <a:lstStyle/>
          <a:p>
            <a:pPr lvl="0" algn="ctr" fontAlgn="base">
              <a:spcBef>
                <a:spcPct val="0"/>
              </a:spcBef>
              <a:spcAft>
                <a:spcPct val="0"/>
              </a:spcAft>
            </a:pPr>
            <a:r>
              <a:rPr lang="en-ZA" sz="3200" b="1" dirty="0">
                <a:solidFill>
                  <a:prstClr val="black"/>
                </a:solidFill>
              </a:rPr>
              <a:t>BASIC INFRASTRUCTURE – REMEDIAL STEPS</a:t>
            </a:r>
            <a:endParaRPr lang="en-US" sz="3200" dirty="0">
              <a:solidFill>
                <a:prstClr val="black"/>
              </a:solidFill>
              <a:latin typeface="Arial" charset="0"/>
              <a:cs typeface="Arial" charset="0"/>
            </a:endParaRPr>
          </a:p>
        </p:txBody>
      </p:sp>
    </p:spTree>
    <p:extLst>
      <p:ext uri="{BB962C8B-B14F-4D97-AF65-F5344CB8AC3E}">
        <p14:creationId xmlns:p14="http://schemas.microsoft.com/office/powerpoint/2010/main" xmlns="" val="3777034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76871"/>
            <a:ext cx="9144000" cy="1512169"/>
          </a:xfrm>
        </p:spPr>
        <p:txBody>
          <a:bodyPr>
            <a:normAutofit fontScale="90000"/>
          </a:bodyPr>
          <a:lstStyle/>
          <a:p>
            <a:r>
              <a:rPr lang="en-ZA" b="1" dirty="0"/>
              <a:t/>
            </a:r>
            <a:br>
              <a:rPr lang="en-ZA" b="1" dirty="0"/>
            </a:br>
            <a:r>
              <a:rPr lang="en-ZA" b="1" dirty="0" smtClean="0"/>
              <a:t>TELEPHONIC FOLLOW-UPS</a:t>
            </a:r>
            <a:br>
              <a:rPr lang="en-ZA" b="1" dirty="0" smtClean="0"/>
            </a:br>
            <a:r>
              <a:rPr lang="en-ZA" b="1" dirty="0" smtClean="0"/>
              <a:t>22-23 JANUARY 2018</a:t>
            </a:r>
            <a:br>
              <a:rPr lang="en-ZA" b="1" dirty="0" smtClean="0"/>
            </a:br>
            <a:endParaRPr lang="en-ZA" b="1" dirty="0"/>
          </a:p>
        </p:txBody>
      </p:sp>
    </p:spTree>
    <p:extLst>
      <p:ext uri="{BB962C8B-B14F-4D97-AF65-F5344CB8AC3E}">
        <p14:creationId xmlns:p14="http://schemas.microsoft.com/office/powerpoint/2010/main" xmlns="" val="11552072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79296" cy="5217447"/>
          </a:xfrm>
        </p:spPr>
        <p:txBody>
          <a:bodyPr>
            <a:noAutofit/>
          </a:bodyPr>
          <a:lstStyle/>
          <a:p>
            <a:pPr algn="just">
              <a:lnSpc>
                <a:spcPct val="120000"/>
              </a:lnSpc>
            </a:pPr>
            <a:r>
              <a:rPr lang="en-ZA" sz="2000" dirty="0"/>
              <a:t>Schools </a:t>
            </a:r>
            <a:r>
              <a:rPr lang="en-ZA" sz="2000" dirty="0" smtClean="0"/>
              <a:t>where the </a:t>
            </a:r>
            <a:r>
              <a:rPr lang="en-ZA" sz="2000" b="1" dirty="0"/>
              <a:t>most </a:t>
            </a:r>
            <a:r>
              <a:rPr lang="en-ZA" sz="2000" b="1" dirty="0" smtClean="0"/>
              <a:t>challenges </a:t>
            </a:r>
            <a:r>
              <a:rPr lang="en-ZA" sz="2000" dirty="0" smtClean="0"/>
              <a:t>were identified during pre-closure assessments, </a:t>
            </a:r>
            <a:r>
              <a:rPr lang="en-ZA" sz="2000" dirty="0"/>
              <a:t>were </a:t>
            </a:r>
            <a:r>
              <a:rPr lang="en-ZA" sz="2000" b="1" dirty="0"/>
              <a:t>contacted </a:t>
            </a:r>
            <a:r>
              <a:rPr lang="en-ZA" sz="2000" b="1" dirty="0" smtClean="0"/>
              <a:t>by telephone to </a:t>
            </a:r>
            <a:r>
              <a:rPr lang="en-ZA" sz="2000" b="1" dirty="0"/>
              <a:t>determine whether the challenges identified had been and/or were beginning to be </a:t>
            </a:r>
            <a:r>
              <a:rPr lang="en-ZA" sz="2000" b="1" dirty="0" smtClean="0"/>
              <a:t>addressed</a:t>
            </a:r>
            <a:r>
              <a:rPr lang="en-ZA" sz="2000" dirty="0" smtClean="0"/>
              <a:t>. </a:t>
            </a:r>
          </a:p>
          <a:p>
            <a:pPr algn="just">
              <a:lnSpc>
                <a:spcPct val="120000"/>
              </a:lnSpc>
            </a:pPr>
            <a:r>
              <a:rPr lang="en-ZA" sz="2000" dirty="0" smtClean="0"/>
              <a:t>The DBE also sent reports of the findings to </a:t>
            </a:r>
            <a:r>
              <a:rPr lang="en-ZA" sz="2000" b="1" dirty="0" smtClean="0"/>
              <a:t>District Directors for them to attend to the challenges</a:t>
            </a:r>
            <a:r>
              <a:rPr lang="en-ZA" sz="2000" dirty="0" smtClean="0"/>
              <a:t> and send reports by </a:t>
            </a:r>
            <a:r>
              <a:rPr lang="en-ZA" sz="2000" b="1" dirty="0" smtClean="0"/>
              <a:t>12 January 2018</a:t>
            </a:r>
            <a:r>
              <a:rPr lang="en-ZA" sz="2000" dirty="0" smtClean="0"/>
              <a:t>. </a:t>
            </a:r>
          </a:p>
          <a:p>
            <a:pPr algn="just">
              <a:lnSpc>
                <a:spcPct val="120000"/>
              </a:lnSpc>
            </a:pPr>
            <a:r>
              <a:rPr lang="en-ZA" sz="2000" dirty="0" smtClean="0"/>
              <a:t>The intention was to also </a:t>
            </a:r>
            <a:r>
              <a:rPr lang="en-ZA" sz="2000" b="1" dirty="0" smtClean="0"/>
              <a:t>verify responses from school principals</a:t>
            </a:r>
            <a:r>
              <a:rPr lang="en-ZA" sz="2000" dirty="0" smtClean="0"/>
              <a:t>.  </a:t>
            </a:r>
          </a:p>
          <a:p>
            <a:pPr algn="just">
              <a:lnSpc>
                <a:spcPct val="120000"/>
              </a:lnSpc>
            </a:pPr>
            <a:r>
              <a:rPr lang="en-ZA" sz="2000" b="1" dirty="0" smtClean="0"/>
              <a:t>Western Cape </a:t>
            </a:r>
            <a:r>
              <a:rPr lang="en-ZA" sz="2000" dirty="0" smtClean="0"/>
              <a:t>(Metro South and Cape Winelands) and </a:t>
            </a:r>
            <a:r>
              <a:rPr lang="en-ZA" sz="2000" b="1" dirty="0" smtClean="0"/>
              <a:t>Gauteng</a:t>
            </a:r>
            <a:r>
              <a:rPr lang="en-ZA" sz="2000" dirty="0" smtClean="0"/>
              <a:t> (Tshwane West) had sent reports on matters raised with them by 12 January. In Western Cape, </a:t>
            </a:r>
            <a:r>
              <a:rPr lang="en-ZA" sz="2000" b="1" dirty="0" smtClean="0"/>
              <a:t>challenges have been resolved</a:t>
            </a:r>
            <a:r>
              <a:rPr lang="en-ZA" sz="2000" dirty="0" smtClean="0"/>
              <a:t>, and in Gauteng a </a:t>
            </a:r>
            <a:r>
              <a:rPr lang="en-ZA" sz="2000" b="1" dirty="0" smtClean="0"/>
              <a:t>plan has been put in place</a:t>
            </a:r>
            <a:r>
              <a:rPr lang="en-ZA" sz="2000" dirty="0" smtClean="0"/>
              <a:t> to resolve the identified challenges. </a:t>
            </a:r>
          </a:p>
          <a:p>
            <a:pPr algn="just">
              <a:lnSpc>
                <a:spcPct val="120000"/>
              </a:lnSpc>
            </a:pPr>
            <a:r>
              <a:rPr lang="en-ZA" sz="2000" dirty="0" smtClean="0"/>
              <a:t>The DBE has set up a working mechanism with provincially identified key persons to </a:t>
            </a:r>
            <a:r>
              <a:rPr lang="en-ZA" sz="2000" b="1" dirty="0" smtClean="0"/>
              <a:t>follow up on outstanding issues</a:t>
            </a:r>
            <a:r>
              <a:rPr lang="en-ZA" sz="2000" dirty="0" smtClean="0"/>
              <a:t>.  </a:t>
            </a:r>
          </a:p>
          <a:p>
            <a:pPr algn="just">
              <a:lnSpc>
                <a:spcPct val="120000"/>
              </a:lnSpc>
            </a:pPr>
            <a:r>
              <a:rPr lang="en-ZA" sz="2000" dirty="0" smtClean="0"/>
              <a:t>Letters have</a:t>
            </a:r>
            <a:r>
              <a:rPr lang="en-ZA" sz="2000" b="1" dirty="0" smtClean="0"/>
              <a:t> also been sent to HoDs </a:t>
            </a:r>
            <a:r>
              <a:rPr lang="en-ZA" sz="2000" dirty="0" smtClean="0"/>
              <a:t>where reported </a:t>
            </a:r>
            <a:r>
              <a:rPr lang="en-ZA" sz="2000" b="1" dirty="0" smtClean="0"/>
              <a:t>challenges still remain</a:t>
            </a:r>
            <a:r>
              <a:rPr lang="en-ZA" sz="2000" dirty="0"/>
              <a:t>.</a:t>
            </a:r>
            <a:r>
              <a:rPr lang="en-ZA" sz="2000" dirty="0" smtClean="0"/>
              <a:t>. </a:t>
            </a:r>
            <a:endParaRPr lang="en-ZA" sz="2000"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52</a:t>
            </a:fld>
            <a:endParaRPr lang="en-ZA" dirty="0">
              <a:solidFill>
                <a:prstClr val="black">
                  <a:tint val="75000"/>
                </a:prstClr>
              </a:solidFill>
            </a:endParaRPr>
          </a:p>
        </p:txBody>
      </p:sp>
      <p:sp>
        <p:nvSpPr>
          <p:cNvPr id="6" name="Title 1"/>
          <p:cNvSpPr>
            <a:spLocks noGrp="1"/>
          </p:cNvSpPr>
          <p:nvPr>
            <p:ph type="title"/>
          </p:nvPr>
        </p:nvSpPr>
        <p:spPr>
          <a:xfrm>
            <a:off x="457200" y="274638"/>
            <a:ext cx="8229600" cy="633412"/>
          </a:xfrm>
        </p:spPr>
        <p:txBody>
          <a:bodyPr>
            <a:noAutofit/>
          </a:bodyPr>
          <a:lstStyle/>
          <a:p>
            <a:r>
              <a:rPr lang="en-ZA" sz="2800" b="1" dirty="0" smtClean="0"/>
              <a:t>TELEPHONIC FOLLOW-UPS</a:t>
            </a:r>
            <a:endParaRPr lang="en-ZA" sz="2800" b="1" dirty="0"/>
          </a:p>
        </p:txBody>
      </p:sp>
    </p:spTree>
    <p:extLst>
      <p:ext uri="{BB962C8B-B14F-4D97-AF65-F5344CB8AC3E}">
        <p14:creationId xmlns:p14="http://schemas.microsoft.com/office/powerpoint/2010/main" xmlns="" val="1401398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79296" cy="5217447"/>
          </a:xfrm>
        </p:spPr>
        <p:txBody>
          <a:bodyPr>
            <a:normAutofit/>
          </a:bodyPr>
          <a:lstStyle/>
          <a:p>
            <a:pPr marL="0" lvl="0" indent="0">
              <a:buNone/>
            </a:pPr>
            <a:r>
              <a:rPr lang="en-ZA" dirty="0" smtClean="0"/>
              <a:t> </a:t>
            </a: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53</a:t>
            </a:fld>
            <a:endParaRPr lang="en-ZA" dirty="0">
              <a:solidFill>
                <a:prstClr val="black">
                  <a:tint val="75000"/>
                </a:prstClr>
              </a:solidFill>
            </a:endParaRPr>
          </a:p>
        </p:txBody>
      </p:sp>
      <p:sp>
        <p:nvSpPr>
          <p:cNvPr id="6" name="Title 1"/>
          <p:cNvSpPr>
            <a:spLocks noGrp="1"/>
          </p:cNvSpPr>
          <p:nvPr>
            <p:ph type="title"/>
          </p:nvPr>
        </p:nvSpPr>
        <p:spPr>
          <a:xfrm>
            <a:off x="457200" y="274638"/>
            <a:ext cx="8229600" cy="633412"/>
          </a:xfrm>
        </p:spPr>
        <p:txBody>
          <a:bodyPr>
            <a:noAutofit/>
          </a:bodyPr>
          <a:lstStyle/>
          <a:p>
            <a:r>
              <a:rPr lang="en-ZA" sz="2800" b="1" dirty="0" smtClean="0"/>
              <a:t>PROGRESS: EASTERN CAPE</a:t>
            </a:r>
            <a:endParaRPr lang="en-ZA" sz="2800" b="1" dirty="0"/>
          </a:p>
        </p:txBody>
      </p:sp>
      <p:graphicFrame>
        <p:nvGraphicFramePr>
          <p:cNvPr id="8" name="Table 7"/>
          <p:cNvGraphicFramePr>
            <a:graphicFrameLocks noGrp="1"/>
          </p:cNvGraphicFramePr>
          <p:nvPr>
            <p:extLst>
              <p:ext uri="{D42A27DB-BD31-4B8C-83A1-F6EECF244321}">
                <p14:modId xmlns:p14="http://schemas.microsoft.com/office/powerpoint/2010/main" xmlns="" val="1401451458"/>
              </p:ext>
            </p:extLst>
          </p:nvPr>
        </p:nvGraphicFramePr>
        <p:xfrm>
          <a:off x="539552" y="980728"/>
          <a:ext cx="7920880" cy="4956784"/>
        </p:xfrm>
        <a:graphic>
          <a:graphicData uri="http://schemas.openxmlformats.org/drawingml/2006/table">
            <a:tbl>
              <a:tblPr firstRow="1" firstCol="1" bandRow="1"/>
              <a:tblGrid>
                <a:gridCol w="1719322">
                  <a:extLst>
                    <a:ext uri="{9D8B030D-6E8A-4147-A177-3AD203B41FA5}">
                      <a16:colId xmlns:a16="http://schemas.microsoft.com/office/drawing/2014/main" xmlns="" val="20000"/>
                    </a:ext>
                  </a:extLst>
                </a:gridCol>
                <a:gridCol w="1722567">
                  <a:extLst>
                    <a:ext uri="{9D8B030D-6E8A-4147-A177-3AD203B41FA5}">
                      <a16:colId xmlns:a16="http://schemas.microsoft.com/office/drawing/2014/main" xmlns="" val="20001"/>
                    </a:ext>
                  </a:extLst>
                </a:gridCol>
                <a:gridCol w="2181968">
                  <a:extLst>
                    <a:ext uri="{9D8B030D-6E8A-4147-A177-3AD203B41FA5}">
                      <a16:colId xmlns:a16="http://schemas.microsoft.com/office/drawing/2014/main" xmlns="" val="20002"/>
                    </a:ext>
                  </a:extLst>
                </a:gridCol>
                <a:gridCol w="2297023">
                  <a:extLst>
                    <a:ext uri="{9D8B030D-6E8A-4147-A177-3AD203B41FA5}">
                      <a16:colId xmlns:a16="http://schemas.microsoft.com/office/drawing/2014/main" xmlns="" val="20003"/>
                    </a:ext>
                  </a:extLst>
                </a:gridCol>
              </a:tblGrid>
              <a:tr h="432047">
                <a:tc>
                  <a:txBody>
                    <a:bodyPr/>
                    <a:lstStyle/>
                    <a:p>
                      <a:pPr>
                        <a:lnSpc>
                          <a:spcPct val="115000"/>
                        </a:lnSpc>
                        <a:spcAft>
                          <a:spcPts val="0"/>
                        </a:spcAft>
                      </a:pPr>
                      <a:r>
                        <a:rPr lang="en-ZA" sz="1600" b="1" dirty="0">
                          <a:solidFill>
                            <a:schemeClr val="bg1"/>
                          </a:solidFill>
                          <a:effectLst/>
                          <a:latin typeface="Arial" panose="020B0604020202020204" pitchFamily="34" charset="0"/>
                          <a:ea typeface="Calibri"/>
                          <a:cs typeface="Arial" panose="020B0604020202020204" pitchFamily="34" charset="0"/>
                        </a:rPr>
                        <a:t>DISTRICT </a:t>
                      </a:r>
                    </a:p>
                  </a:txBody>
                  <a:tcPr marL="25841" marR="2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0"/>
                        </a:spcAft>
                      </a:pPr>
                      <a:r>
                        <a:rPr lang="en-ZA" sz="1600" b="1" dirty="0">
                          <a:solidFill>
                            <a:schemeClr val="bg1"/>
                          </a:solidFill>
                          <a:effectLst/>
                          <a:latin typeface="Arial" panose="020B0604020202020204" pitchFamily="34" charset="0"/>
                          <a:ea typeface="Calibri"/>
                          <a:cs typeface="Arial" panose="020B0604020202020204" pitchFamily="34" charset="0"/>
                        </a:rPr>
                        <a:t>SCHOOL</a:t>
                      </a:r>
                    </a:p>
                  </a:txBody>
                  <a:tcPr marL="25841" marR="2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0"/>
                        </a:spcAft>
                      </a:pPr>
                      <a:r>
                        <a:rPr lang="en-ZA" sz="1600" b="1" dirty="0">
                          <a:solidFill>
                            <a:schemeClr val="bg1"/>
                          </a:solidFill>
                          <a:effectLst/>
                          <a:latin typeface="Arial" panose="020B0604020202020204" pitchFamily="34" charset="0"/>
                          <a:ea typeface="Calibri"/>
                          <a:cs typeface="Arial" panose="020B0604020202020204" pitchFamily="34" charset="0"/>
                        </a:rPr>
                        <a:t>CHALLENGE </a:t>
                      </a:r>
                    </a:p>
                  </a:txBody>
                  <a:tcPr marL="25841" marR="2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0"/>
                        </a:spcAft>
                      </a:pPr>
                      <a:r>
                        <a:rPr lang="en-ZA" sz="1600" b="1" dirty="0">
                          <a:solidFill>
                            <a:schemeClr val="bg1"/>
                          </a:solidFill>
                          <a:effectLst/>
                          <a:latin typeface="Arial" panose="020B0604020202020204" pitchFamily="34" charset="0"/>
                          <a:ea typeface="Calibri"/>
                          <a:cs typeface="Arial" panose="020B0604020202020204" pitchFamily="34" charset="0"/>
                        </a:rPr>
                        <a:t>UPDATE </a:t>
                      </a:r>
                    </a:p>
                  </a:txBody>
                  <a:tcPr marL="25841" marR="25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246795">
                <a:tc>
                  <a:txBody>
                    <a:bodyPr/>
                    <a:lstStyle/>
                    <a:p>
                      <a:pPr>
                        <a:lnSpc>
                          <a:spcPct val="115000"/>
                        </a:lnSpc>
                        <a:spcAft>
                          <a:spcPts val="0"/>
                        </a:spcAft>
                      </a:pPr>
                      <a:r>
                        <a:rPr lang="en-ZA" sz="1600" b="1" dirty="0">
                          <a:effectLst/>
                          <a:latin typeface="Arial" panose="020B0604020202020204" pitchFamily="34" charset="0"/>
                          <a:ea typeface="Calibri"/>
                          <a:cs typeface="Arial" panose="020B0604020202020204" pitchFamily="34" charset="0"/>
                        </a:rPr>
                        <a:t>Alfred Nzo West</a:t>
                      </a: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Sive Special School</a:t>
                      </a: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Has three vacant post </a:t>
                      </a:r>
                      <a:r>
                        <a:rPr lang="en-ZA" sz="1600" dirty="0" smtClean="0">
                          <a:effectLst/>
                          <a:latin typeface="Arial" panose="020B0604020202020204" pitchFamily="34" charset="0"/>
                          <a:ea typeface="Calibri"/>
                          <a:cs typeface="Arial" panose="020B0604020202020204" pitchFamily="34" charset="0"/>
                        </a:rPr>
                        <a:t>s</a:t>
                      </a: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Arial" panose="020B0604020202020204" pitchFamily="34" charset="0"/>
                          <a:ea typeface="Calibri"/>
                          <a:cs typeface="Arial" panose="020B0604020202020204" pitchFamily="34" charset="0"/>
                        </a:rPr>
                        <a:t>The posts </a:t>
                      </a:r>
                      <a:r>
                        <a:rPr lang="en-ZA" sz="1600" dirty="0">
                          <a:effectLst/>
                          <a:latin typeface="Arial" panose="020B0604020202020204" pitchFamily="34" charset="0"/>
                          <a:ea typeface="Calibri"/>
                          <a:cs typeface="Arial" panose="020B0604020202020204" pitchFamily="34" charset="0"/>
                        </a:rPr>
                        <a:t>have been </a:t>
                      </a:r>
                      <a:r>
                        <a:rPr lang="en-ZA" sz="1600" dirty="0" smtClean="0">
                          <a:effectLst/>
                          <a:latin typeface="Arial" panose="020B0604020202020204" pitchFamily="34" charset="0"/>
                          <a:ea typeface="Calibri"/>
                          <a:cs typeface="Arial" panose="020B0604020202020204" pitchFamily="34" charset="0"/>
                        </a:rPr>
                        <a:t>advertised.</a:t>
                      </a: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79329">
                <a:tc>
                  <a:txBody>
                    <a:bodyPr/>
                    <a:lstStyle/>
                    <a:p>
                      <a:pPr>
                        <a:lnSpc>
                          <a:spcPct val="115000"/>
                        </a:lnSpc>
                        <a:spcAft>
                          <a:spcPts val="0"/>
                        </a:spcAft>
                      </a:pPr>
                      <a:r>
                        <a:rPr lang="en-ZA" sz="1600" b="1" dirty="0">
                          <a:effectLst/>
                          <a:latin typeface="Arial" panose="020B0604020202020204" pitchFamily="34" charset="0"/>
                          <a:ea typeface="Calibri"/>
                          <a:cs typeface="Arial" panose="020B0604020202020204" pitchFamily="34" charset="0"/>
                        </a:rPr>
                        <a:t>Buffalo City Metro</a:t>
                      </a:r>
                      <a:endParaRPr lang="en-ZA" sz="16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ZA" sz="1600" b="1" dirty="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Tyusha and Nonto Primary Schools.</a:t>
                      </a: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Textbooks ordered have not been delivered</a:t>
                      </a: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Textbooks  were delivered.</a:t>
                      </a:r>
                      <a:endParaRPr lang="en-ZA" sz="1600" dirty="0" smtClean="0">
                        <a:effectLst/>
                        <a:latin typeface="Arial" panose="020B0604020202020204" pitchFamily="34" charset="0"/>
                        <a:ea typeface="Calibri"/>
                        <a:cs typeface="Arial" panose="020B0604020202020204" pitchFamily="34" charset="0"/>
                      </a:endParaRPr>
                    </a:p>
                    <a:p>
                      <a:pPr>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29060">
                <a:tc>
                  <a:txBody>
                    <a:bodyPr/>
                    <a:lstStyle/>
                    <a:p>
                      <a:pPr>
                        <a:lnSpc>
                          <a:spcPct val="115000"/>
                        </a:lnSpc>
                        <a:spcAft>
                          <a:spcPts val="0"/>
                        </a:spcAft>
                      </a:pPr>
                      <a:r>
                        <a:rPr lang="en-ZA" sz="1600" b="1" dirty="0">
                          <a:effectLst/>
                          <a:latin typeface="Arial" panose="020B0604020202020204" pitchFamily="34" charset="0"/>
                          <a:ea typeface="Calibri"/>
                          <a:cs typeface="Arial" panose="020B0604020202020204" pitchFamily="34" charset="0"/>
                        </a:rPr>
                        <a:t>Nelson Mandela Bay Metro</a:t>
                      </a: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Ikhwezi Lomso Secondary</a:t>
                      </a: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No teacher for </a:t>
                      </a:r>
                      <a:r>
                        <a:rPr lang="en-ZA" sz="1600" dirty="0" smtClean="0">
                          <a:effectLst/>
                          <a:latin typeface="Arial" panose="020B0604020202020204" pitchFamily="34" charset="0"/>
                          <a:ea typeface="Calibri"/>
                          <a:cs typeface="Arial" panose="020B0604020202020204" pitchFamily="34" charset="0"/>
                        </a:rPr>
                        <a:t>Civil Technology.</a:t>
                      </a: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Arial" panose="020B0604020202020204" pitchFamily="34" charset="0"/>
                          <a:ea typeface="Calibri"/>
                          <a:cs typeface="Arial" panose="020B0604020202020204" pitchFamily="34" charset="0"/>
                        </a:rPr>
                        <a:t>The post has been filled.</a:t>
                      </a: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2906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Nelson Mandela Bay Metro</a:t>
                      </a:r>
                      <a:endPar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Gelvandale High School</a:t>
                      </a: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Stationary has not been procured as the school has not yet received its allocation</a:t>
                      </a:r>
                      <a:r>
                        <a:rPr lang="en-ZA" sz="1600" dirty="0" smtClean="0">
                          <a:effectLst/>
                          <a:latin typeface="Arial" panose="020B0604020202020204" pitchFamily="34" charset="0"/>
                          <a:ea typeface="Calibri"/>
                          <a:cs typeface="Arial" panose="020B0604020202020204" pitchFamily="34" charset="0"/>
                        </a:rPr>
                        <a:t>.</a:t>
                      </a: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Assistance with the stationary </a:t>
                      </a:r>
                      <a:r>
                        <a:rPr lang="en-ZA" sz="1600" dirty="0" smtClean="0">
                          <a:effectLst/>
                          <a:latin typeface="Arial" panose="020B0604020202020204" pitchFamily="34" charset="0"/>
                          <a:ea typeface="Calibri"/>
                          <a:cs typeface="Arial" panose="020B0604020202020204" pitchFamily="34" charset="0"/>
                        </a:rPr>
                        <a:t>received.</a:t>
                      </a:r>
                      <a:endParaRPr lang="en-ZA" sz="16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 </a:t>
                      </a: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2906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OR Tambo East</a:t>
                      </a:r>
                      <a:endPar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Mqanduli Village Full Service and Mqanduli Senior Secondary Schools</a:t>
                      </a: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Leaners who are reportedly eligible for scholar transport are not benefiting from it</a:t>
                      </a: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Arial" panose="020B0604020202020204" pitchFamily="34" charset="0"/>
                          <a:ea typeface="Calibri"/>
                          <a:cs typeface="Arial" panose="020B0604020202020204" pitchFamily="34" charset="0"/>
                        </a:rPr>
                        <a:t>In progress: the school</a:t>
                      </a:r>
                      <a:r>
                        <a:rPr lang="en-ZA" sz="1600" baseline="0" dirty="0" smtClean="0">
                          <a:effectLst/>
                          <a:latin typeface="Arial" panose="020B0604020202020204" pitchFamily="34" charset="0"/>
                          <a:ea typeface="Calibri"/>
                          <a:cs typeface="Arial" panose="020B0604020202020204" pitchFamily="34" charset="0"/>
                        </a:rPr>
                        <a:t> has submitted the </a:t>
                      </a:r>
                      <a:r>
                        <a:rPr lang="en-ZA" sz="1600" dirty="0" smtClean="0">
                          <a:effectLst/>
                          <a:latin typeface="Arial" panose="020B0604020202020204" pitchFamily="34" charset="0"/>
                          <a:ea typeface="Calibri"/>
                          <a:cs typeface="Arial" panose="020B0604020202020204" pitchFamily="34" charset="0"/>
                        </a:rPr>
                        <a:t>application form. </a:t>
                      </a:r>
                      <a:endParaRPr lang="en-ZA" sz="1600" dirty="0">
                        <a:effectLst/>
                        <a:latin typeface="Arial" panose="020B0604020202020204" pitchFamily="34" charset="0"/>
                        <a:ea typeface="Calibri"/>
                        <a:cs typeface="Arial" panose="020B0604020202020204" pitchFamily="34" charset="0"/>
                      </a:endParaRPr>
                    </a:p>
                  </a:txBody>
                  <a:tcPr marL="25841" marR="25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9" name="Rectangle 1"/>
          <p:cNvSpPr>
            <a:spLocks noChangeArrowheads="1"/>
          </p:cNvSpPr>
          <p:nvPr/>
        </p:nvSpPr>
        <p:spPr bwMode="auto">
          <a:xfrm>
            <a:off x="2876550" y="15081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07714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79296" cy="5217447"/>
          </a:xfrm>
        </p:spPr>
        <p:txBody>
          <a:bodyPr>
            <a:normAutofit/>
          </a:bodyPr>
          <a:lstStyle/>
          <a:p>
            <a:pPr marL="0" lvl="0" indent="0">
              <a:buNone/>
            </a:pPr>
            <a:r>
              <a:rPr lang="en-ZA" dirty="0" smtClean="0"/>
              <a:t> </a:t>
            </a: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54</a:t>
            </a:fld>
            <a:endParaRPr lang="en-ZA" dirty="0">
              <a:solidFill>
                <a:prstClr val="black">
                  <a:tint val="75000"/>
                </a:prstClr>
              </a:solidFill>
            </a:endParaRPr>
          </a:p>
        </p:txBody>
      </p:sp>
      <p:sp>
        <p:nvSpPr>
          <p:cNvPr id="6" name="Title 1"/>
          <p:cNvSpPr>
            <a:spLocks noGrp="1"/>
          </p:cNvSpPr>
          <p:nvPr>
            <p:ph type="title"/>
          </p:nvPr>
        </p:nvSpPr>
        <p:spPr>
          <a:xfrm>
            <a:off x="457200" y="274638"/>
            <a:ext cx="8229600" cy="633412"/>
          </a:xfrm>
        </p:spPr>
        <p:txBody>
          <a:bodyPr>
            <a:noAutofit/>
          </a:bodyPr>
          <a:lstStyle/>
          <a:p>
            <a:r>
              <a:rPr lang="en-ZA" sz="2800" b="1" dirty="0" smtClean="0"/>
              <a:t>GAUTENG</a:t>
            </a:r>
            <a:endParaRPr lang="en-ZA" sz="2800" b="1" dirty="0"/>
          </a:p>
        </p:txBody>
      </p:sp>
      <p:sp>
        <p:nvSpPr>
          <p:cNvPr id="9" name="Rectangle 1"/>
          <p:cNvSpPr>
            <a:spLocks noChangeArrowheads="1"/>
          </p:cNvSpPr>
          <p:nvPr/>
        </p:nvSpPr>
        <p:spPr bwMode="auto">
          <a:xfrm>
            <a:off x="2876550" y="15081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527379554"/>
              </p:ext>
            </p:extLst>
          </p:nvPr>
        </p:nvGraphicFramePr>
        <p:xfrm>
          <a:off x="755576" y="1052736"/>
          <a:ext cx="7560841" cy="4778840"/>
        </p:xfrm>
        <a:graphic>
          <a:graphicData uri="http://schemas.openxmlformats.org/drawingml/2006/table">
            <a:tbl>
              <a:tblPr firstRow="1" firstCol="1" bandRow="1"/>
              <a:tblGrid>
                <a:gridCol w="1665882">
                  <a:extLst>
                    <a:ext uri="{9D8B030D-6E8A-4147-A177-3AD203B41FA5}">
                      <a16:colId xmlns:a16="http://schemas.microsoft.com/office/drawing/2014/main" xmlns="" val="20000"/>
                    </a:ext>
                  </a:extLst>
                </a:gridCol>
                <a:gridCol w="1778144">
                  <a:extLst>
                    <a:ext uri="{9D8B030D-6E8A-4147-A177-3AD203B41FA5}">
                      <a16:colId xmlns:a16="http://schemas.microsoft.com/office/drawing/2014/main" xmlns="" val="20001"/>
                    </a:ext>
                  </a:extLst>
                </a:gridCol>
                <a:gridCol w="1669020">
                  <a:extLst>
                    <a:ext uri="{9D8B030D-6E8A-4147-A177-3AD203B41FA5}">
                      <a16:colId xmlns:a16="http://schemas.microsoft.com/office/drawing/2014/main" xmlns="" val="20002"/>
                    </a:ext>
                  </a:extLst>
                </a:gridCol>
                <a:gridCol w="2447795">
                  <a:extLst>
                    <a:ext uri="{9D8B030D-6E8A-4147-A177-3AD203B41FA5}">
                      <a16:colId xmlns:a16="http://schemas.microsoft.com/office/drawing/2014/main" xmlns="" val="20003"/>
                    </a:ext>
                  </a:extLst>
                </a:gridCol>
              </a:tblGrid>
              <a:tr h="504056">
                <a:tc>
                  <a:txBody>
                    <a:bodyPr/>
                    <a:lstStyle/>
                    <a:p>
                      <a:pPr>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DISTRICT </a:t>
                      </a:r>
                    </a:p>
                  </a:txBody>
                  <a:tcPr marL="30378" marR="30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SCHOOL</a:t>
                      </a:r>
                    </a:p>
                  </a:txBody>
                  <a:tcPr marL="30378" marR="30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CHALLENGE </a:t>
                      </a:r>
                    </a:p>
                  </a:txBody>
                  <a:tcPr marL="30378" marR="30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UPDATE </a:t>
                      </a:r>
                    </a:p>
                  </a:txBody>
                  <a:tcPr marL="30378" marR="30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673654">
                <a:tc>
                  <a:txBody>
                    <a:bodyPr/>
                    <a:lstStyle/>
                    <a:p>
                      <a:pPr>
                        <a:lnSpc>
                          <a:spcPct val="115000"/>
                        </a:lnSpc>
                        <a:spcAft>
                          <a:spcPts val="800"/>
                        </a:spcAft>
                      </a:pPr>
                      <a:r>
                        <a:rPr lang="en-ZA" sz="1600" b="1" dirty="0">
                          <a:effectLst/>
                          <a:latin typeface="Arial" panose="020B0604020202020204" pitchFamily="34" charset="0"/>
                          <a:ea typeface="Calibri"/>
                          <a:cs typeface="Arial" panose="020B0604020202020204" pitchFamily="34" charset="0"/>
                        </a:rPr>
                        <a:t>Johannesburg South</a:t>
                      </a:r>
                      <a:endParaRPr lang="en-ZA" sz="1600" dirty="0">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ZA" sz="1600" dirty="0">
                          <a:effectLst/>
                          <a:latin typeface="Arial" panose="020B0604020202020204" pitchFamily="34" charset="0"/>
                          <a:ea typeface="Calibri"/>
                          <a:cs typeface="Arial" panose="020B0604020202020204" pitchFamily="34" charset="0"/>
                        </a:rPr>
                        <a:t>Zodiac Primary School</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ZA" sz="1600" dirty="0">
                          <a:effectLst/>
                          <a:latin typeface="Arial" panose="020B0604020202020204" pitchFamily="34" charset="0"/>
                          <a:ea typeface="Calibri"/>
                          <a:cs typeface="Arial" panose="020B0604020202020204" pitchFamily="34" charset="0"/>
                        </a:rPr>
                        <a:t>The school has not received toolkit for IIAL.</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ZA" sz="1600" dirty="0">
                          <a:effectLst/>
                          <a:latin typeface="Arial" panose="020B0604020202020204" pitchFamily="34" charset="0"/>
                          <a:ea typeface="Calibri"/>
                          <a:cs typeface="Arial" panose="020B0604020202020204" pitchFamily="34" charset="0"/>
                        </a:rPr>
                        <a:t> IIAL </a:t>
                      </a:r>
                      <a:r>
                        <a:rPr lang="en-ZA" sz="1600" dirty="0" smtClean="0">
                          <a:effectLst/>
                          <a:latin typeface="Arial" panose="020B0604020202020204" pitchFamily="34" charset="0"/>
                          <a:ea typeface="Calibri"/>
                          <a:cs typeface="Arial" panose="020B0604020202020204" pitchFamily="34" charset="0"/>
                        </a:rPr>
                        <a:t>toolkits have been received.</a:t>
                      </a:r>
                      <a:r>
                        <a:rPr lang="en-ZA" sz="1600" baseline="0" dirty="0" smtClean="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51040">
                <a:tc>
                  <a:txBody>
                    <a:bodyPr/>
                    <a:lstStyle/>
                    <a:p>
                      <a:pPr>
                        <a:lnSpc>
                          <a:spcPct val="115000"/>
                        </a:lnSpc>
                        <a:spcAft>
                          <a:spcPts val="0"/>
                        </a:spcAft>
                      </a:pPr>
                      <a:r>
                        <a:rPr lang="en-ZA" sz="1600" b="1" dirty="0">
                          <a:effectLst/>
                          <a:latin typeface="Arial" panose="020B0604020202020204" pitchFamily="34" charset="0"/>
                          <a:ea typeface="Calibri"/>
                          <a:cs typeface="Arial" panose="020B0604020202020204" pitchFamily="34" charset="0"/>
                        </a:rPr>
                        <a:t>Johannesburg East </a:t>
                      </a:r>
                      <a:endParaRPr lang="en-ZA" sz="1600" dirty="0">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Kwabhekilanga Secondary school</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The school does not have a teacher for Technical Science for Grade 10- </a:t>
                      </a:r>
                      <a:r>
                        <a:rPr lang="en-ZA" sz="1600" dirty="0" smtClean="0">
                          <a:effectLst/>
                          <a:latin typeface="Arial" panose="020B0604020202020204" pitchFamily="34" charset="0"/>
                          <a:ea typeface="Calibri"/>
                          <a:cs typeface="Arial" panose="020B0604020202020204" pitchFamily="34" charset="0"/>
                        </a:rPr>
                        <a:t>12</a:t>
                      </a:r>
                      <a:endParaRPr lang="en-ZA" sz="1600" dirty="0">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Maths teacher was reassigned to teach Technical </a:t>
                      </a:r>
                      <a:r>
                        <a:rPr lang="en-ZA" sz="1600" dirty="0" smtClean="0">
                          <a:effectLst/>
                          <a:latin typeface="Arial" panose="020B0604020202020204" pitchFamily="34" charset="0"/>
                          <a:ea typeface="Calibri"/>
                          <a:cs typeface="Arial" panose="020B0604020202020204" pitchFamily="34" charset="0"/>
                        </a:rPr>
                        <a:t>Science. </a:t>
                      </a:r>
                      <a:endParaRPr lang="en-ZA" sz="1600" dirty="0">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26701">
                <a:tc rowSpan="2">
                  <a:txBody>
                    <a:bodyPr/>
                    <a:lstStyle/>
                    <a:p>
                      <a:pPr>
                        <a:lnSpc>
                          <a:spcPct val="115000"/>
                        </a:lnSpc>
                        <a:spcAft>
                          <a:spcPts val="0"/>
                        </a:spcAft>
                      </a:pPr>
                      <a:r>
                        <a:rPr lang="en-ZA" sz="1600" b="1" dirty="0">
                          <a:effectLst/>
                          <a:latin typeface="Arial" panose="020B0604020202020204" pitchFamily="34" charset="0"/>
                          <a:ea typeface="Calibri"/>
                          <a:cs typeface="Arial" panose="020B0604020202020204" pitchFamily="34" charset="0"/>
                        </a:rPr>
                        <a:t>Johannesburg West</a:t>
                      </a:r>
                      <a:endParaRPr lang="en-ZA" sz="1600" dirty="0">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Khulanolwazi Primary School</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Textbooks have not been delivered </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Arial" panose="020B0604020202020204" pitchFamily="34" charset="0"/>
                          <a:ea typeface="Calibri"/>
                          <a:cs typeface="Arial" panose="020B0604020202020204" pitchFamily="34" charset="0"/>
                        </a:rPr>
                        <a:t>Textbooks have been </a:t>
                      </a:r>
                      <a:r>
                        <a:rPr lang="en-ZA" sz="1600" dirty="0" smtClean="0">
                          <a:effectLst/>
                          <a:latin typeface="Arial" panose="020B0604020202020204" pitchFamily="34" charset="0"/>
                          <a:ea typeface="Calibri"/>
                          <a:cs typeface="Arial" panose="020B0604020202020204" pitchFamily="34" charset="0"/>
                        </a:rPr>
                        <a:t>received.</a:t>
                      </a:r>
                      <a:r>
                        <a:rPr lang="en-ZA" sz="1600" baseline="0" dirty="0" smtClean="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26701">
                <a:tc vMerge="1">
                  <a:txBody>
                    <a:bodyPr/>
                    <a:lstStyle/>
                    <a:p>
                      <a:pPr>
                        <a:lnSpc>
                          <a:spcPct val="115000"/>
                        </a:lnSpc>
                        <a:spcAft>
                          <a:spcPts val="0"/>
                        </a:spcAft>
                      </a:pPr>
                      <a:endParaRPr lang="en-ZA" sz="1600" dirty="0">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600" kern="1200" dirty="0">
                          <a:solidFill>
                            <a:schemeClr val="tx1"/>
                          </a:solidFill>
                          <a:effectLst/>
                          <a:latin typeface="Arial" panose="020B0604020202020204" pitchFamily="34" charset="0"/>
                          <a:ea typeface="Calibri"/>
                          <a:cs typeface="Arial" panose="020B0604020202020204" pitchFamily="34" charset="0"/>
                        </a:rPr>
                        <a:t>Laërskool DR Havinga </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600" kern="1200" dirty="0">
                          <a:solidFill>
                            <a:schemeClr val="tx1"/>
                          </a:solidFill>
                          <a:effectLst/>
                          <a:latin typeface="Arial" panose="020B0604020202020204" pitchFamily="34" charset="0"/>
                          <a:ea typeface="Calibri"/>
                          <a:cs typeface="Arial" panose="020B0604020202020204" pitchFamily="34" charset="0"/>
                        </a:rPr>
                        <a:t>The toolkit for IIAL have not been delivered </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Arial" panose="020B0604020202020204" pitchFamily="34" charset="0"/>
                          <a:ea typeface="Calibri"/>
                          <a:cs typeface="Arial" panose="020B0604020202020204" pitchFamily="34" charset="0"/>
                        </a:rPr>
                        <a:t>Toolkits </a:t>
                      </a:r>
                      <a:r>
                        <a:rPr lang="en-ZA" sz="1600" kern="1200" dirty="0">
                          <a:solidFill>
                            <a:schemeClr val="tx1"/>
                          </a:solidFill>
                          <a:effectLst/>
                          <a:latin typeface="Arial" panose="020B0604020202020204" pitchFamily="34" charset="0"/>
                          <a:ea typeface="Calibri"/>
                          <a:cs typeface="Arial" panose="020B0604020202020204" pitchFamily="34" charset="0"/>
                        </a:rPr>
                        <a:t>have been </a:t>
                      </a:r>
                      <a:r>
                        <a:rPr lang="en-ZA" sz="1600" kern="1200" dirty="0" smtClean="0">
                          <a:solidFill>
                            <a:schemeClr val="tx1"/>
                          </a:solidFill>
                          <a:effectLst/>
                          <a:latin typeface="Arial" panose="020B0604020202020204" pitchFamily="34" charset="0"/>
                          <a:ea typeface="Calibri"/>
                          <a:cs typeface="Arial" panose="020B0604020202020204" pitchFamily="34" charset="0"/>
                        </a:rPr>
                        <a:t>received.</a:t>
                      </a:r>
                      <a:endParaRPr lang="en-ZA" sz="1600" kern="1200" dirty="0">
                        <a:solidFill>
                          <a:schemeClr val="tx1"/>
                        </a:solidFill>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903483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79296" cy="5217447"/>
          </a:xfrm>
        </p:spPr>
        <p:txBody>
          <a:bodyPr>
            <a:normAutofit/>
          </a:bodyPr>
          <a:lstStyle/>
          <a:p>
            <a:pPr marL="0" lvl="0" indent="0">
              <a:buNone/>
            </a:pPr>
            <a:r>
              <a:rPr lang="en-ZA" dirty="0" smtClean="0"/>
              <a:t> </a:t>
            </a: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55</a:t>
            </a:fld>
            <a:endParaRPr lang="en-ZA" dirty="0">
              <a:solidFill>
                <a:prstClr val="black">
                  <a:tint val="75000"/>
                </a:prstClr>
              </a:solidFill>
            </a:endParaRPr>
          </a:p>
        </p:txBody>
      </p:sp>
      <p:sp>
        <p:nvSpPr>
          <p:cNvPr id="6" name="Title 1"/>
          <p:cNvSpPr>
            <a:spLocks noGrp="1"/>
          </p:cNvSpPr>
          <p:nvPr>
            <p:ph type="title"/>
          </p:nvPr>
        </p:nvSpPr>
        <p:spPr>
          <a:xfrm>
            <a:off x="457200" y="274638"/>
            <a:ext cx="8229600" cy="633412"/>
          </a:xfrm>
        </p:spPr>
        <p:txBody>
          <a:bodyPr>
            <a:noAutofit/>
          </a:bodyPr>
          <a:lstStyle/>
          <a:p>
            <a:r>
              <a:rPr lang="en-ZA" sz="2800" b="1" dirty="0" smtClean="0"/>
              <a:t>GAUTENG</a:t>
            </a:r>
            <a:endParaRPr lang="en-ZA" sz="2800" b="1" dirty="0"/>
          </a:p>
        </p:txBody>
      </p:sp>
      <p:sp>
        <p:nvSpPr>
          <p:cNvPr id="9" name="Rectangle 1"/>
          <p:cNvSpPr>
            <a:spLocks noChangeArrowheads="1"/>
          </p:cNvSpPr>
          <p:nvPr/>
        </p:nvSpPr>
        <p:spPr bwMode="auto">
          <a:xfrm>
            <a:off x="2876550" y="15081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940358026"/>
              </p:ext>
            </p:extLst>
          </p:nvPr>
        </p:nvGraphicFramePr>
        <p:xfrm>
          <a:off x="611560" y="980729"/>
          <a:ext cx="7704856" cy="2955791"/>
        </p:xfrm>
        <a:graphic>
          <a:graphicData uri="http://schemas.openxmlformats.org/drawingml/2006/table">
            <a:tbl>
              <a:tblPr firstRow="1" firstCol="1" bandRow="1"/>
              <a:tblGrid>
                <a:gridCol w="1761076">
                  <a:extLst>
                    <a:ext uri="{9D8B030D-6E8A-4147-A177-3AD203B41FA5}">
                      <a16:colId xmlns:a16="http://schemas.microsoft.com/office/drawing/2014/main" xmlns="" val="20000"/>
                    </a:ext>
                  </a:extLst>
                </a:gridCol>
                <a:gridCol w="1879751">
                  <a:extLst>
                    <a:ext uri="{9D8B030D-6E8A-4147-A177-3AD203B41FA5}">
                      <a16:colId xmlns:a16="http://schemas.microsoft.com/office/drawing/2014/main" xmlns="" val="20001"/>
                    </a:ext>
                  </a:extLst>
                </a:gridCol>
                <a:gridCol w="1764393">
                  <a:extLst>
                    <a:ext uri="{9D8B030D-6E8A-4147-A177-3AD203B41FA5}">
                      <a16:colId xmlns:a16="http://schemas.microsoft.com/office/drawing/2014/main" xmlns="" val="20002"/>
                    </a:ext>
                  </a:extLst>
                </a:gridCol>
                <a:gridCol w="2299636">
                  <a:extLst>
                    <a:ext uri="{9D8B030D-6E8A-4147-A177-3AD203B41FA5}">
                      <a16:colId xmlns:a16="http://schemas.microsoft.com/office/drawing/2014/main" xmlns="" val="20003"/>
                    </a:ext>
                  </a:extLst>
                </a:gridCol>
              </a:tblGrid>
              <a:tr h="432047">
                <a:tc>
                  <a:txBody>
                    <a:bodyPr/>
                    <a:lstStyle/>
                    <a:p>
                      <a:pPr>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DISTRICT </a:t>
                      </a:r>
                    </a:p>
                  </a:txBody>
                  <a:tcPr marL="30378" marR="30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SCHOOL</a:t>
                      </a:r>
                    </a:p>
                  </a:txBody>
                  <a:tcPr marL="30378" marR="30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CHALLENGE </a:t>
                      </a:r>
                    </a:p>
                  </a:txBody>
                  <a:tcPr marL="30378" marR="30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UPDATE </a:t>
                      </a:r>
                    </a:p>
                  </a:txBody>
                  <a:tcPr marL="30378" marR="30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75798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Johannesburg West</a:t>
                      </a:r>
                      <a:endPar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a:lnSpc>
                          <a:spcPct val="115000"/>
                        </a:lnSpc>
                        <a:spcAft>
                          <a:spcPts val="0"/>
                        </a:spcAft>
                      </a:pPr>
                      <a:endParaRPr lang="en-ZA" sz="14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ZA" sz="1400" b="1" dirty="0">
                          <a:effectLst/>
                          <a:latin typeface="Arial" panose="020B0604020202020204" pitchFamily="34" charset="0"/>
                          <a:ea typeface="Calibri"/>
                          <a:cs typeface="Arial" panose="020B0604020202020204" pitchFamily="34" charset="0"/>
                        </a:rPr>
                        <a:t> </a:t>
                      </a:r>
                      <a:endParaRPr lang="en-ZA" sz="14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ZA" sz="1400" b="1" dirty="0">
                          <a:effectLst/>
                          <a:latin typeface="Arial" panose="020B0604020202020204" pitchFamily="34" charset="0"/>
                          <a:ea typeface="Calibri"/>
                          <a:cs typeface="Arial" panose="020B0604020202020204" pitchFamily="34" charset="0"/>
                        </a:rPr>
                        <a:t> </a:t>
                      </a:r>
                      <a:endParaRPr lang="en-ZA" sz="1400" dirty="0">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15000"/>
                        </a:lnSpc>
                        <a:spcAft>
                          <a:spcPts val="0"/>
                        </a:spcAft>
                      </a:pPr>
                      <a:r>
                        <a:rPr lang="en-ZA" sz="1600" kern="1200" dirty="0">
                          <a:solidFill>
                            <a:schemeClr val="tx1"/>
                          </a:solidFill>
                          <a:effectLst/>
                          <a:latin typeface="Arial" panose="020B0604020202020204" pitchFamily="34" charset="0"/>
                          <a:ea typeface="Calibri"/>
                          <a:cs typeface="Arial" panose="020B0604020202020204" pitchFamily="34" charset="0"/>
                        </a:rPr>
                        <a:t>Lamula Jubilee Secondary school</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15000"/>
                        </a:lnSpc>
                        <a:spcAft>
                          <a:spcPts val="0"/>
                        </a:spcAft>
                      </a:pPr>
                      <a:r>
                        <a:rPr lang="en-ZA" sz="1600" kern="1200" dirty="0">
                          <a:solidFill>
                            <a:schemeClr val="tx1"/>
                          </a:solidFill>
                          <a:effectLst/>
                          <a:latin typeface="Arial" panose="020B0604020202020204" pitchFamily="34" charset="0"/>
                          <a:ea typeface="Calibri"/>
                          <a:cs typeface="Arial" panose="020B0604020202020204" pitchFamily="34" charset="0"/>
                        </a:rPr>
                        <a:t>Stationary has not been procured –the school reportedly ran out of </a:t>
                      </a:r>
                      <a:r>
                        <a:rPr lang="en-ZA" sz="1600" kern="1200" dirty="0" smtClean="0">
                          <a:solidFill>
                            <a:schemeClr val="tx1"/>
                          </a:solidFill>
                          <a:effectLst/>
                          <a:latin typeface="Arial" panose="020B0604020202020204" pitchFamily="34" charset="0"/>
                          <a:ea typeface="Calibri"/>
                          <a:cs typeface="Arial" panose="020B0604020202020204" pitchFamily="34" charset="0"/>
                        </a:rPr>
                        <a:t>funds.</a:t>
                      </a:r>
                      <a:endParaRPr lang="en-ZA" sz="1600" kern="1200" dirty="0">
                        <a:solidFill>
                          <a:schemeClr val="tx1"/>
                        </a:solidFill>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15000"/>
                        </a:lnSpc>
                        <a:spcAft>
                          <a:spcPts val="0"/>
                        </a:spcAft>
                      </a:pPr>
                      <a:r>
                        <a:rPr lang="en-ZA" sz="1600" kern="1200" dirty="0">
                          <a:solidFill>
                            <a:schemeClr val="tx1"/>
                          </a:solidFill>
                          <a:effectLst/>
                          <a:latin typeface="Arial" panose="020B0604020202020204" pitchFamily="34" charset="0"/>
                          <a:ea typeface="Calibri"/>
                          <a:cs typeface="Arial" panose="020B0604020202020204" pitchFamily="34" charset="0"/>
                        </a:rPr>
                        <a:t>Stationary </a:t>
                      </a:r>
                      <a:r>
                        <a:rPr lang="en-ZA" sz="1600" kern="1200" dirty="0" smtClean="0">
                          <a:solidFill>
                            <a:schemeClr val="tx1"/>
                          </a:solidFill>
                          <a:effectLst/>
                          <a:latin typeface="Arial" panose="020B0604020202020204" pitchFamily="34" charset="0"/>
                          <a:ea typeface="Calibri"/>
                          <a:cs typeface="Arial" panose="020B0604020202020204" pitchFamily="34" charset="0"/>
                        </a:rPr>
                        <a:t>was delivered  </a:t>
                      </a:r>
                      <a:r>
                        <a:rPr lang="en-ZA" sz="1600" kern="1200" dirty="0">
                          <a:solidFill>
                            <a:schemeClr val="tx1"/>
                          </a:solidFill>
                          <a:effectLst/>
                          <a:latin typeface="Arial" panose="020B0604020202020204" pitchFamily="34" charset="0"/>
                          <a:ea typeface="Calibri"/>
                          <a:cs typeface="Arial" panose="020B0604020202020204" pitchFamily="34" charset="0"/>
                        </a:rPr>
                        <a:t>before the </a:t>
                      </a:r>
                      <a:r>
                        <a:rPr lang="en-ZA" sz="1600" kern="1200" dirty="0" smtClean="0">
                          <a:solidFill>
                            <a:schemeClr val="tx1"/>
                          </a:solidFill>
                          <a:effectLst/>
                          <a:latin typeface="Arial" panose="020B0604020202020204" pitchFamily="34" charset="0"/>
                          <a:ea typeface="Calibri"/>
                          <a:cs typeface="Arial" panose="020B0604020202020204" pitchFamily="34" charset="0"/>
                        </a:rPr>
                        <a:t>closing of the schools in 2017. </a:t>
                      </a:r>
                      <a:endParaRPr lang="en-ZA" sz="1600" kern="1200" dirty="0">
                        <a:solidFill>
                          <a:schemeClr val="tx1"/>
                        </a:solidFill>
                        <a:effectLst/>
                        <a:latin typeface="Arial" panose="020B0604020202020204" pitchFamily="34" charset="0"/>
                        <a:ea typeface="Calibri"/>
                        <a:cs typeface="Arial" panose="020B0604020202020204" pitchFamily="34" charset="0"/>
                      </a:endParaRP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158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Arial" panose="020B0604020202020204" pitchFamily="34" charset="0"/>
                          <a:ea typeface="Calibri"/>
                          <a:cs typeface="Arial" panose="020B0604020202020204" pitchFamily="34" charset="0"/>
                        </a:rPr>
                        <a:t>Tshwane West </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600" dirty="0">
                          <a:effectLst/>
                          <a:latin typeface="Arial" panose="020B0604020202020204" pitchFamily="34" charset="0"/>
                          <a:ea typeface="Calibri"/>
                          <a:cs typeface="Arial" panose="020B0604020202020204" pitchFamily="34" charset="0"/>
                        </a:rPr>
                        <a:t>Filadefia Special School</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Textbooks and stationery have not been delivered.</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Textbooks and stationary have been delivered.</a:t>
                      </a:r>
                    </a:p>
                  </a:txBody>
                  <a:tcPr marL="30378" marR="30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7842182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79296" cy="5217447"/>
          </a:xfrm>
        </p:spPr>
        <p:txBody>
          <a:bodyPr>
            <a:normAutofit/>
          </a:bodyPr>
          <a:lstStyle/>
          <a:p>
            <a:pPr marL="0" lvl="0" indent="0">
              <a:buNone/>
            </a:pPr>
            <a:r>
              <a:rPr lang="en-ZA" dirty="0" smtClean="0"/>
              <a:t> </a:t>
            </a: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56</a:t>
            </a:fld>
            <a:endParaRPr lang="en-ZA" dirty="0">
              <a:solidFill>
                <a:prstClr val="black">
                  <a:tint val="75000"/>
                </a:prstClr>
              </a:solidFill>
            </a:endParaRPr>
          </a:p>
        </p:txBody>
      </p:sp>
      <p:sp>
        <p:nvSpPr>
          <p:cNvPr id="6" name="Title 1"/>
          <p:cNvSpPr>
            <a:spLocks noGrp="1"/>
          </p:cNvSpPr>
          <p:nvPr>
            <p:ph type="title"/>
          </p:nvPr>
        </p:nvSpPr>
        <p:spPr>
          <a:xfrm>
            <a:off x="457200" y="274638"/>
            <a:ext cx="8229600" cy="633412"/>
          </a:xfrm>
        </p:spPr>
        <p:txBody>
          <a:bodyPr>
            <a:noAutofit/>
          </a:bodyPr>
          <a:lstStyle/>
          <a:p>
            <a:r>
              <a:rPr lang="en-ZA" sz="2800" b="1" dirty="0" smtClean="0"/>
              <a:t>KWAZULU-NATAL</a:t>
            </a:r>
            <a:endParaRPr lang="en-ZA" sz="2800" b="1" dirty="0"/>
          </a:p>
        </p:txBody>
      </p:sp>
      <p:sp>
        <p:nvSpPr>
          <p:cNvPr id="9" name="Rectangle 1"/>
          <p:cNvSpPr>
            <a:spLocks noChangeArrowheads="1"/>
          </p:cNvSpPr>
          <p:nvPr/>
        </p:nvSpPr>
        <p:spPr bwMode="auto">
          <a:xfrm>
            <a:off x="2876550" y="15081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089636880"/>
              </p:ext>
            </p:extLst>
          </p:nvPr>
        </p:nvGraphicFramePr>
        <p:xfrm>
          <a:off x="539551" y="980728"/>
          <a:ext cx="7848873" cy="3338680"/>
        </p:xfrm>
        <a:graphic>
          <a:graphicData uri="http://schemas.openxmlformats.org/drawingml/2006/table">
            <a:tbl>
              <a:tblPr firstRow="1" firstCol="1" bandRow="1"/>
              <a:tblGrid>
                <a:gridCol w="1729342">
                  <a:extLst>
                    <a:ext uri="{9D8B030D-6E8A-4147-A177-3AD203B41FA5}">
                      <a16:colId xmlns:a16="http://schemas.microsoft.com/office/drawing/2014/main" xmlns="" val="20000"/>
                    </a:ext>
                  </a:extLst>
                </a:gridCol>
                <a:gridCol w="1845885">
                  <a:extLst>
                    <a:ext uri="{9D8B030D-6E8A-4147-A177-3AD203B41FA5}">
                      <a16:colId xmlns:a16="http://schemas.microsoft.com/office/drawing/2014/main" xmlns="" val="20001"/>
                    </a:ext>
                  </a:extLst>
                </a:gridCol>
                <a:gridCol w="2174458">
                  <a:extLst>
                    <a:ext uri="{9D8B030D-6E8A-4147-A177-3AD203B41FA5}">
                      <a16:colId xmlns:a16="http://schemas.microsoft.com/office/drawing/2014/main" xmlns="" val="20002"/>
                    </a:ext>
                  </a:extLst>
                </a:gridCol>
                <a:gridCol w="2099188">
                  <a:extLst>
                    <a:ext uri="{9D8B030D-6E8A-4147-A177-3AD203B41FA5}">
                      <a16:colId xmlns:a16="http://schemas.microsoft.com/office/drawing/2014/main" xmlns="" val="20003"/>
                    </a:ext>
                  </a:extLst>
                </a:gridCol>
              </a:tblGrid>
              <a:tr h="432048">
                <a:tc>
                  <a:txBody>
                    <a:bodyPr/>
                    <a:lstStyle/>
                    <a:p>
                      <a:pPr algn="just">
                        <a:lnSpc>
                          <a:spcPct val="115000"/>
                        </a:lnSpc>
                        <a:spcAft>
                          <a:spcPts val="800"/>
                        </a:spcAft>
                      </a:pPr>
                      <a:r>
                        <a:rPr lang="en-ZA" sz="1600" b="1" dirty="0" smtClean="0">
                          <a:solidFill>
                            <a:schemeClr val="bg1"/>
                          </a:solidFill>
                          <a:effectLst/>
                          <a:latin typeface="Arial" panose="020B0604020202020204" pitchFamily="34" charset="0"/>
                          <a:ea typeface="Calibri"/>
                          <a:cs typeface="Arial" panose="020B0604020202020204" pitchFamily="34" charset="0"/>
                        </a:rPr>
                        <a:t>DISTRICT</a:t>
                      </a:r>
                      <a:endParaRPr lang="en-ZA" sz="1600" b="1" dirty="0">
                        <a:solidFill>
                          <a:schemeClr val="bg1"/>
                        </a:solidFill>
                        <a:effectLst/>
                        <a:latin typeface="Arial" panose="020B0604020202020204" pitchFamily="34" charset="0"/>
                        <a:ea typeface="Calibri"/>
                        <a:cs typeface="Arial" panose="020B0604020202020204" pitchFamily="34" charset="0"/>
                      </a:endParaRPr>
                    </a:p>
                  </a:txBody>
                  <a:tcPr marL="23334" marR="23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just">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SCHOOL</a:t>
                      </a:r>
                    </a:p>
                  </a:txBody>
                  <a:tcPr marL="23334" marR="23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just">
                        <a:lnSpc>
                          <a:spcPct val="115000"/>
                        </a:lnSpc>
                        <a:spcAft>
                          <a:spcPts val="800"/>
                        </a:spcAft>
                      </a:pPr>
                      <a:r>
                        <a:rPr lang="en-ZA" sz="1600" b="1" dirty="0">
                          <a:solidFill>
                            <a:schemeClr val="bg1"/>
                          </a:solidFill>
                          <a:effectLst/>
                          <a:latin typeface="Arial" panose="020B0604020202020204" pitchFamily="34" charset="0"/>
                          <a:ea typeface="Calibri"/>
                          <a:cs typeface="Arial" panose="020B0604020202020204" pitchFamily="34" charset="0"/>
                        </a:rPr>
                        <a:t>CHALLENGE </a:t>
                      </a:r>
                    </a:p>
                  </a:txBody>
                  <a:tcPr marL="23334" marR="23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just">
                        <a:lnSpc>
                          <a:spcPct val="115000"/>
                        </a:lnSpc>
                        <a:spcAft>
                          <a:spcPts val="800"/>
                        </a:spcAft>
                      </a:pPr>
                      <a:r>
                        <a:rPr lang="en-ZA" sz="1600" b="1" dirty="0" smtClean="0">
                          <a:solidFill>
                            <a:schemeClr val="bg1"/>
                          </a:solidFill>
                          <a:effectLst/>
                          <a:latin typeface="Arial" panose="020B0604020202020204" pitchFamily="34" charset="0"/>
                          <a:ea typeface="Calibri"/>
                          <a:cs typeface="Arial" panose="020B0604020202020204" pitchFamily="34" charset="0"/>
                        </a:rPr>
                        <a:t>UPDATE </a:t>
                      </a:r>
                      <a:endParaRPr lang="en-ZA" sz="1600" b="1" dirty="0">
                        <a:solidFill>
                          <a:schemeClr val="bg1"/>
                        </a:solidFill>
                        <a:effectLst/>
                        <a:latin typeface="Arial" panose="020B0604020202020204" pitchFamily="34" charset="0"/>
                        <a:ea typeface="Calibri"/>
                        <a:cs typeface="Arial" panose="020B0604020202020204" pitchFamily="34" charset="0"/>
                      </a:endParaRPr>
                    </a:p>
                  </a:txBody>
                  <a:tcPr marL="23334" marR="23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1224136">
                <a:tc>
                  <a:txBody>
                    <a:bodyPr/>
                    <a:lstStyle/>
                    <a:p>
                      <a:pPr algn="just">
                        <a:lnSpc>
                          <a:spcPct val="115000"/>
                        </a:lnSpc>
                        <a:spcAft>
                          <a:spcPts val="800"/>
                        </a:spcAft>
                      </a:pPr>
                      <a:r>
                        <a:rPr lang="en-ZA" sz="1600" b="1" dirty="0">
                          <a:effectLst/>
                          <a:latin typeface="Arial" panose="020B0604020202020204" pitchFamily="34" charset="0"/>
                          <a:ea typeface="Calibri"/>
                          <a:cs typeface="Arial" panose="020B0604020202020204" pitchFamily="34" charset="0"/>
                        </a:rPr>
                        <a:t>King Cetshwayo</a:t>
                      </a:r>
                      <a:endParaRPr lang="en-ZA" sz="1600" dirty="0">
                        <a:effectLst/>
                        <a:latin typeface="Arial" panose="020B0604020202020204" pitchFamily="34" charset="0"/>
                        <a:ea typeface="Calibri"/>
                        <a:cs typeface="Arial" panose="020B0604020202020204" pitchFamily="34" charset="0"/>
                      </a:endParaRPr>
                    </a:p>
                    <a:p>
                      <a:pPr algn="just">
                        <a:lnSpc>
                          <a:spcPct val="115000"/>
                        </a:lnSpc>
                        <a:spcAft>
                          <a:spcPts val="0"/>
                        </a:spcAft>
                      </a:pPr>
                      <a:r>
                        <a:rPr lang="en-ZA" sz="1600" b="1" dirty="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600" dirty="0">
                          <a:effectLst/>
                          <a:latin typeface="Arial" panose="020B0604020202020204" pitchFamily="34" charset="0"/>
                          <a:ea typeface="Calibri"/>
                          <a:cs typeface="Arial" panose="020B0604020202020204" pitchFamily="34" charset="0"/>
                        </a:rPr>
                        <a:t>Sibhudeni and Mome Primary Schools (section 21 schools)</a:t>
                      </a: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600" dirty="0">
                          <a:effectLst/>
                          <a:latin typeface="Arial" panose="020B0604020202020204" pitchFamily="34" charset="0"/>
                          <a:ea typeface="Calibri"/>
                          <a:cs typeface="Arial" panose="020B0604020202020204" pitchFamily="34" charset="0"/>
                        </a:rPr>
                        <a:t>Have not procured stationery as they have not received their allocation.</a:t>
                      </a: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600" dirty="0">
                          <a:effectLst/>
                          <a:latin typeface="Arial" panose="020B0604020202020204" pitchFamily="34" charset="0"/>
                          <a:ea typeface="Calibri"/>
                          <a:cs typeface="Arial" panose="020B0604020202020204" pitchFamily="34" charset="0"/>
                        </a:rPr>
                        <a:t>Stationery </a:t>
                      </a:r>
                      <a:r>
                        <a:rPr lang="en-ZA" sz="1600" dirty="0" smtClean="0">
                          <a:effectLst/>
                          <a:latin typeface="Arial" panose="020B0604020202020204" pitchFamily="34" charset="0"/>
                          <a:ea typeface="Calibri"/>
                          <a:cs typeface="Arial" panose="020B0604020202020204" pitchFamily="34" charset="0"/>
                        </a:rPr>
                        <a:t>has been received </a:t>
                      </a:r>
                      <a:r>
                        <a:rPr lang="en-ZA" sz="1600" dirty="0">
                          <a:effectLst/>
                          <a:latin typeface="Arial" panose="020B0604020202020204" pitchFamily="34" charset="0"/>
                          <a:ea typeface="Calibri"/>
                          <a:cs typeface="Arial" panose="020B0604020202020204" pitchFamily="34" charset="0"/>
                        </a:rPr>
                        <a:t>in both </a:t>
                      </a:r>
                      <a:r>
                        <a:rPr lang="en-ZA" sz="1600" dirty="0" smtClean="0">
                          <a:effectLst/>
                          <a:latin typeface="Arial" panose="020B0604020202020204" pitchFamily="34" charset="0"/>
                          <a:ea typeface="Calibri"/>
                          <a:cs typeface="Arial" panose="020B0604020202020204" pitchFamily="34" charset="0"/>
                        </a:rPr>
                        <a:t>schools.  </a:t>
                      </a:r>
                      <a:endParaRPr lang="en-ZA" sz="1600" dirty="0">
                        <a:effectLst/>
                        <a:latin typeface="Arial" panose="020B0604020202020204" pitchFamily="34" charset="0"/>
                        <a:ea typeface="Calibri"/>
                        <a:cs typeface="Arial" panose="020B0604020202020204" pitchFamily="34" charset="0"/>
                      </a:endParaRP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6016">
                <a:tc>
                  <a:txBody>
                    <a:bodyPr/>
                    <a:lstStyle/>
                    <a:p>
                      <a:pPr algn="just">
                        <a:lnSpc>
                          <a:spcPct val="115000"/>
                        </a:lnSpc>
                        <a:spcAft>
                          <a:spcPts val="0"/>
                        </a:spcAft>
                      </a:pPr>
                      <a:r>
                        <a:rPr lang="en-ZA" sz="1600" b="1" dirty="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600" dirty="0">
                          <a:effectLst/>
                          <a:latin typeface="Arial" panose="020B0604020202020204" pitchFamily="34" charset="0"/>
                          <a:ea typeface="Calibri"/>
                          <a:cs typeface="Arial" panose="020B0604020202020204" pitchFamily="34" charset="0"/>
                        </a:rPr>
                        <a:t>Izotsha Primary School</a:t>
                      </a: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600" dirty="0">
                          <a:effectLst/>
                          <a:latin typeface="Arial" panose="020B0604020202020204" pitchFamily="34" charset="0"/>
                          <a:ea typeface="Calibri"/>
                          <a:cs typeface="Arial" panose="020B0604020202020204" pitchFamily="34" charset="0"/>
                        </a:rPr>
                        <a:t>Has not procured stationery as it has not received its allocation</a:t>
                      </a: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600" dirty="0">
                          <a:effectLst/>
                          <a:latin typeface="Arial" panose="020B0604020202020204" pitchFamily="34" charset="0"/>
                          <a:ea typeface="Calibri"/>
                          <a:cs typeface="Arial" panose="020B0604020202020204" pitchFamily="34" charset="0"/>
                        </a:rPr>
                        <a:t>Stationery have already been received </a:t>
                      </a:r>
                      <a:r>
                        <a:rPr lang="en-ZA" sz="1600" dirty="0" smtClean="0">
                          <a:effectLst/>
                          <a:latin typeface="Arial" panose="020B0604020202020204" pitchFamily="34" charset="0"/>
                          <a:ea typeface="Calibri"/>
                          <a:cs typeface="Arial" panose="020B0604020202020204" pitchFamily="34" charset="0"/>
                        </a:rPr>
                        <a:t>. </a:t>
                      </a:r>
                      <a:endParaRPr lang="en-ZA" sz="1600" dirty="0">
                        <a:effectLst/>
                        <a:latin typeface="Arial" panose="020B0604020202020204" pitchFamily="34" charset="0"/>
                        <a:ea typeface="Calibri"/>
                        <a:cs typeface="Arial" panose="020B0604020202020204" pitchFamily="34" charset="0"/>
                      </a:endParaRP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6016">
                <a:tc>
                  <a:txBody>
                    <a:bodyPr/>
                    <a:lstStyle/>
                    <a:p>
                      <a:pPr marL="0" algn="just" defTabSz="914400" rtl="0" eaLnBrk="1" latinLnBrk="0" hangingPunct="1">
                        <a:lnSpc>
                          <a:spcPct val="115000"/>
                        </a:lnSpc>
                        <a:spcAft>
                          <a:spcPts val="800"/>
                        </a:spcAft>
                      </a:pPr>
                      <a:r>
                        <a:rPr lang="en-ZA" sz="1600" b="1" kern="1200" dirty="0">
                          <a:solidFill>
                            <a:schemeClr val="tx1"/>
                          </a:solidFill>
                          <a:effectLst/>
                          <a:latin typeface="Arial" panose="020B0604020202020204" pitchFamily="34" charset="0"/>
                          <a:ea typeface="Calibri"/>
                          <a:cs typeface="Arial" panose="020B0604020202020204" pitchFamily="34" charset="0"/>
                        </a:rPr>
                        <a:t>Ugu</a:t>
                      </a: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600" kern="1200" dirty="0">
                          <a:solidFill>
                            <a:schemeClr val="tx1"/>
                          </a:solidFill>
                          <a:effectLst/>
                          <a:latin typeface="Arial" panose="020B0604020202020204" pitchFamily="34" charset="0"/>
                          <a:ea typeface="Calibri"/>
                          <a:cs typeface="Arial" panose="020B0604020202020204" pitchFamily="34" charset="0"/>
                        </a:rPr>
                        <a:t>Himmelberg Intermediate School</a:t>
                      </a: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600" kern="1200" noProof="0" dirty="0" smtClean="0">
                          <a:solidFill>
                            <a:schemeClr val="tx1"/>
                          </a:solidFill>
                          <a:effectLst/>
                          <a:latin typeface="Arial" panose="020B0604020202020204" pitchFamily="34" charset="0"/>
                          <a:ea typeface="Calibri"/>
                          <a:cs typeface="Arial" panose="020B0604020202020204" pitchFamily="34" charset="0"/>
                        </a:rPr>
                        <a:t>Has not received stationery.</a:t>
                      </a: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15000"/>
                        </a:lnSpc>
                        <a:spcAft>
                          <a:spcPts val="0"/>
                        </a:spcAft>
                      </a:pPr>
                      <a:r>
                        <a:rPr lang="en-ZA" sz="1600" kern="1200" dirty="0" smtClean="0">
                          <a:solidFill>
                            <a:schemeClr val="tx1"/>
                          </a:solidFill>
                          <a:effectLst/>
                          <a:latin typeface="Arial" panose="020B0604020202020204" pitchFamily="34" charset="0"/>
                          <a:ea typeface="Calibri"/>
                          <a:cs typeface="Arial" panose="020B0604020202020204" pitchFamily="34" charset="0"/>
                        </a:rPr>
                        <a:t>Stationery has been delivered. </a:t>
                      </a:r>
                      <a:endParaRPr lang="en-ZA" sz="1600" kern="1200" dirty="0">
                        <a:solidFill>
                          <a:schemeClr val="tx1"/>
                        </a:solidFill>
                        <a:effectLst/>
                        <a:latin typeface="Arial" panose="020B0604020202020204" pitchFamily="34" charset="0"/>
                        <a:ea typeface="Calibri"/>
                        <a:cs typeface="Arial" panose="020B0604020202020204" pitchFamily="34" charset="0"/>
                      </a:endParaRPr>
                    </a:p>
                  </a:txBody>
                  <a:tcPr marL="23334" marR="23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838415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79296" cy="5217447"/>
          </a:xfrm>
        </p:spPr>
        <p:txBody>
          <a:bodyPr>
            <a:normAutofit/>
          </a:bodyPr>
          <a:lstStyle/>
          <a:p>
            <a:pPr marL="0" lvl="0" indent="0">
              <a:buNone/>
            </a:pPr>
            <a:r>
              <a:rPr lang="en-ZA" dirty="0" smtClean="0"/>
              <a:t> </a:t>
            </a: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57</a:t>
            </a:fld>
            <a:endParaRPr lang="en-ZA" dirty="0">
              <a:solidFill>
                <a:prstClr val="black">
                  <a:tint val="75000"/>
                </a:prstClr>
              </a:solidFill>
            </a:endParaRPr>
          </a:p>
        </p:txBody>
      </p:sp>
      <p:sp>
        <p:nvSpPr>
          <p:cNvPr id="6" name="Title 1"/>
          <p:cNvSpPr>
            <a:spLocks noGrp="1"/>
          </p:cNvSpPr>
          <p:nvPr>
            <p:ph type="title"/>
          </p:nvPr>
        </p:nvSpPr>
        <p:spPr>
          <a:xfrm>
            <a:off x="457200" y="274638"/>
            <a:ext cx="8229600" cy="633412"/>
          </a:xfrm>
        </p:spPr>
        <p:txBody>
          <a:bodyPr>
            <a:noAutofit/>
          </a:bodyPr>
          <a:lstStyle/>
          <a:p>
            <a:r>
              <a:rPr lang="en-ZA" sz="2800" b="1" dirty="0" smtClean="0"/>
              <a:t>NORTH WEST</a:t>
            </a:r>
            <a:endParaRPr lang="en-ZA" sz="2800" b="1" dirty="0"/>
          </a:p>
        </p:txBody>
      </p:sp>
      <p:sp>
        <p:nvSpPr>
          <p:cNvPr id="9" name="Rectangle 1"/>
          <p:cNvSpPr>
            <a:spLocks noChangeArrowheads="1"/>
          </p:cNvSpPr>
          <p:nvPr/>
        </p:nvSpPr>
        <p:spPr bwMode="auto">
          <a:xfrm>
            <a:off x="2876550" y="15081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085392188"/>
              </p:ext>
            </p:extLst>
          </p:nvPr>
        </p:nvGraphicFramePr>
        <p:xfrm>
          <a:off x="755576" y="980729"/>
          <a:ext cx="7560840" cy="3521212"/>
        </p:xfrm>
        <a:graphic>
          <a:graphicData uri="http://schemas.openxmlformats.org/drawingml/2006/table">
            <a:tbl>
              <a:tblPr firstRow="1" firstCol="1" bandRow="1"/>
              <a:tblGrid>
                <a:gridCol w="1598052">
                  <a:extLst>
                    <a:ext uri="{9D8B030D-6E8A-4147-A177-3AD203B41FA5}">
                      <a16:colId xmlns:a16="http://schemas.microsoft.com/office/drawing/2014/main" xmlns="" val="20000"/>
                    </a:ext>
                  </a:extLst>
                </a:gridCol>
                <a:gridCol w="1705742">
                  <a:extLst>
                    <a:ext uri="{9D8B030D-6E8A-4147-A177-3AD203B41FA5}">
                      <a16:colId xmlns:a16="http://schemas.microsoft.com/office/drawing/2014/main" xmlns="" val="20001"/>
                    </a:ext>
                  </a:extLst>
                </a:gridCol>
                <a:gridCol w="1705742">
                  <a:extLst>
                    <a:ext uri="{9D8B030D-6E8A-4147-A177-3AD203B41FA5}">
                      <a16:colId xmlns:a16="http://schemas.microsoft.com/office/drawing/2014/main" xmlns="" val="20002"/>
                    </a:ext>
                  </a:extLst>
                </a:gridCol>
                <a:gridCol w="2551304">
                  <a:extLst>
                    <a:ext uri="{9D8B030D-6E8A-4147-A177-3AD203B41FA5}">
                      <a16:colId xmlns:a16="http://schemas.microsoft.com/office/drawing/2014/main" xmlns="" val="20003"/>
                    </a:ext>
                  </a:extLst>
                </a:gridCol>
              </a:tblGrid>
              <a:tr h="432047">
                <a:tc>
                  <a:txBody>
                    <a:bodyPr/>
                    <a:lstStyle/>
                    <a:p>
                      <a:pPr>
                        <a:lnSpc>
                          <a:spcPct val="115000"/>
                        </a:lnSpc>
                        <a:spcAft>
                          <a:spcPts val="800"/>
                        </a:spcAft>
                      </a:pPr>
                      <a:r>
                        <a:rPr lang="en-ZA" sz="1600" b="1" dirty="0">
                          <a:solidFill>
                            <a:schemeClr val="bg1"/>
                          </a:solidFill>
                          <a:effectLst/>
                          <a:latin typeface="Calibri"/>
                          <a:ea typeface="Calibri"/>
                          <a:cs typeface="Times New Roman"/>
                        </a:rPr>
                        <a:t>DISTRICT </a:t>
                      </a:r>
                    </a:p>
                  </a:txBody>
                  <a:tcPr marL="17710" marR="177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SCHOOL</a:t>
                      </a:r>
                    </a:p>
                  </a:txBody>
                  <a:tcPr marL="17710" marR="177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CHALLENGE </a:t>
                      </a:r>
                    </a:p>
                  </a:txBody>
                  <a:tcPr marL="17710" marR="177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UPDATE </a:t>
                      </a:r>
                    </a:p>
                  </a:txBody>
                  <a:tcPr marL="17710" marR="177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432048">
                <a:tc>
                  <a:txBody>
                    <a:bodyPr/>
                    <a:lstStyle/>
                    <a:p>
                      <a:pPr>
                        <a:lnSpc>
                          <a:spcPct val="115000"/>
                        </a:lnSpc>
                        <a:spcAft>
                          <a:spcPts val="800"/>
                        </a:spcAft>
                      </a:pPr>
                      <a:r>
                        <a:rPr lang="en-ZA" sz="1600" b="1" dirty="0">
                          <a:effectLst/>
                          <a:latin typeface="Calibri"/>
                          <a:ea typeface="Calibri"/>
                          <a:cs typeface="Times New Roman"/>
                        </a:rPr>
                        <a:t>Bojanala District</a:t>
                      </a:r>
                      <a:endParaRPr lang="en-ZA" sz="1600" dirty="0">
                        <a:effectLst/>
                        <a:latin typeface="Calibri"/>
                        <a:ea typeface="Calibri"/>
                        <a:cs typeface="Times New Roman"/>
                      </a:endParaRPr>
                    </a:p>
                    <a:p>
                      <a:pPr>
                        <a:lnSpc>
                          <a:spcPct val="115000"/>
                        </a:lnSpc>
                        <a:spcAft>
                          <a:spcPts val="0"/>
                        </a:spcAft>
                      </a:pPr>
                      <a:r>
                        <a:rPr lang="en-ZA" sz="1600" b="1" dirty="0">
                          <a:effectLst/>
                          <a:latin typeface="Calibri"/>
                          <a:ea typeface="Calibri"/>
                          <a:cs typeface="Times New Roman"/>
                        </a:rPr>
                        <a:t> </a:t>
                      </a:r>
                      <a:endParaRPr lang="en-ZA" sz="16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Hoër Tegniese Skool</a:t>
                      </a: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IIAL textbooks have not been </a:t>
                      </a:r>
                      <a:r>
                        <a:rPr lang="en-ZA" sz="1600" dirty="0" smtClean="0">
                          <a:effectLst/>
                          <a:latin typeface="Calibri"/>
                          <a:ea typeface="Calibri"/>
                          <a:cs typeface="Times New Roman"/>
                        </a:rPr>
                        <a:t>delivered. </a:t>
                      </a:r>
                      <a:endParaRPr lang="en-ZA" sz="16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Calibri"/>
                          <a:ea typeface="Calibri"/>
                          <a:cs typeface="Times New Roman"/>
                        </a:rPr>
                        <a:t>Textbooks have been delivered. </a:t>
                      </a:r>
                      <a:endParaRPr lang="en-ZA" sz="16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0307">
                <a:tc>
                  <a:txBody>
                    <a:bodyPr/>
                    <a:lstStyle/>
                    <a:p>
                      <a:pPr>
                        <a:lnSpc>
                          <a:spcPct val="115000"/>
                        </a:lnSpc>
                        <a:spcAft>
                          <a:spcPts val="0"/>
                        </a:spcAft>
                      </a:pPr>
                      <a:r>
                        <a:rPr lang="en-ZA" sz="1600" b="1" dirty="0">
                          <a:effectLst/>
                          <a:latin typeface="Calibri"/>
                          <a:ea typeface="Calibri"/>
                          <a:cs typeface="Times New Roman"/>
                        </a:rPr>
                        <a:t> </a:t>
                      </a:r>
                      <a:endParaRPr lang="en-ZA" sz="16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Laërskool David Brink </a:t>
                      </a: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The does not have a teacher for IIAL</a:t>
                      </a:r>
                      <a:r>
                        <a:rPr lang="en-ZA" sz="1600" dirty="0" smtClean="0">
                          <a:effectLst/>
                          <a:latin typeface="Calibri"/>
                          <a:ea typeface="Calibri"/>
                          <a:cs typeface="Times New Roman"/>
                        </a:rPr>
                        <a:t>.</a:t>
                      </a:r>
                      <a:endParaRPr lang="en-ZA" sz="16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Calibri"/>
                          <a:ea typeface="Calibri"/>
                          <a:cs typeface="Times New Roman"/>
                        </a:rPr>
                        <a:t>Has received the teacher for IIAL. </a:t>
                      </a:r>
                      <a:endParaRPr lang="en-ZA" sz="16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7178">
                <a:tc>
                  <a:txBody>
                    <a:bodyPr/>
                    <a:lstStyle/>
                    <a:p>
                      <a:pPr>
                        <a:lnSpc>
                          <a:spcPct val="115000"/>
                        </a:lnSpc>
                        <a:spcAft>
                          <a:spcPts val="0"/>
                        </a:spcAft>
                      </a:pPr>
                      <a:r>
                        <a:rPr lang="en-ZA" sz="1600" b="1" dirty="0">
                          <a:effectLst/>
                          <a:latin typeface="Calibri"/>
                          <a:ea typeface="Calibri"/>
                          <a:cs typeface="Times New Roman"/>
                        </a:rPr>
                        <a:t> </a:t>
                      </a:r>
                      <a:endParaRPr lang="en-ZA" sz="16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600" kern="1200" dirty="0">
                          <a:solidFill>
                            <a:schemeClr val="tx1"/>
                          </a:solidFill>
                          <a:effectLst/>
                          <a:latin typeface="Calibri"/>
                          <a:ea typeface="Calibri"/>
                          <a:cs typeface="Times New Roman"/>
                        </a:rPr>
                        <a:t>Potchefstroom Boys High School</a:t>
                      </a: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600" kern="1200" dirty="0">
                          <a:solidFill>
                            <a:schemeClr val="tx1"/>
                          </a:solidFill>
                          <a:effectLst/>
                          <a:latin typeface="Calibri"/>
                          <a:ea typeface="Calibri"/>
                          <a:cs typeface="Times New Roman"/>
                        </a:rPr>
                        <a:t>Textbooks have not been delivered </a:t>
                      </a:r>
                      <a:r>
                        <a:rPr lang="en-ZA" sz="1600" kern="1200" dirty="0" smtClean="0">
                          <a:solidFill>
                            <a:schemeClr val="tx1"/>
                          </a:solidFill>
                          <a:effectLst/>
                          <a:latin typeface="Calibri"/>
                          <a:ea typeface="Calibri"/>
                          <a:cs typeface="Times New Roman"/>
                        </a:rPr>
                        <a:t>.</a:t>
                      </a:r>
                      <a:endParaRPr lang="en-ZA" sz="1600" kern="1200" dirty="0">
                        <a:solidFill>
                          <a:schemeClr val="tx1"/>
                        </a:solidFill>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en-ZA" sz="1600" kern="1200" dirty="0" smtClean="0">
                          <a:solidFill>
                            <a:schemeClr val="tx1"/>
                          </a:solidFill>
                          <a:effectLst/>
                          <a:latin typeface="Calibri"/>
                          <a:ea typeface="Calibri"/>
                          <a:cs typeface="Times New Roman"/>
                        </a:rPr>
                        <a:t>All </a:t>
                      </a:r>
                      <a:r>
                        <a:rPr lang="en-ZA" sz="1600" kern="1200" dirty="0">
                          <a:solidFill>
                            <a:schemeClr val="tx1"/>
                          </a:solidFill>
                          <a:effectLst/>
                          <a:latin typeface="Calibri"/>
                          <a:ea typeface="Calibri"/>
                          <a:cs typeface="Times New Roman"/>
                        </a:rPr>
                        <a:t>textbooks </a:t>
                      </a:r>
                      <a:r>
                        <a:rPr lang="en-ZA" sz="1600" kern="1200" dirty="0" smtClean="0">
                          <a:solidFill>
                            <a:schemeClr val="tx1"/>
                          </a:solidFill>
                          <a:effectLst/>
                          <a:latin typeface="Calibri"/>
                          <a:ea typeface="Calibri"/>
                          <a:cs typeface="Times New Roman"/>
                        </a:rPr>
                        <a:t>have been delivered. </a:t>
                      </a:r>
                      <a:endParaRPr lang="en-ZA" sz="1600" kern="1200" dirty="0">
                        <a:solidFill>
                          <a:schemeClr val="tx1"/>
                        </a:solidFill>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717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b="1" dirty="0">
                          <a:effectLst/>
                          <a:latin typeface="Calibri"/>
                          <a:ea typeface="Calibri"/>
                          <a:cs typeface="Times New Roman"/>
                        </a:rPr>
                        <a:t> </a:t>
                      </a:r>
                      <a:r>
                        <a:rPr kumimoji="0" lang="en-ZA" sz="1400" b="1" i="0" u="none" strike="noStrike" kern="1200" cap="none" spc="0" normalizeH="0" baseline="0" noProof="0" dirty="0" smtClean="0">
                          <a:ln>
                            <a:noFill/>
                          </a:ln>
                          <a:solidFill>
                            <a:prstClr val="black"/>
                          </a:solidFill>
                          <a:effectLst/>
                          <a:uLnTx/>
                          <a:uFillTx/>
                          <a:latin typeface="+mn-lt"/>
                          <a:ea typeface="Calibri"/>
                          <a:cs typeface="Times New Roman"/>
                        </a:rPr>
                        <a:t>Dr Kenneth Kaunda </a:t>
                      </a: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Potchefstroom Boys High School</a:t>
                      </a: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Textbooks have not been delivered </a:t>
                      </a:r>
                      <a:r>
                        <a:rPr lang="en-ZA" sz="1400" dirty="0" smtClean="0">
                          <a:effectLst/>
                          <a:latin typeface="Calibri"/>
                          <a:ea typeface="Calibri"/>
                          <a:cs typeface="Times New Roman"/>
                        </a:rPr>
                        <a:t>.</a:t>
                      </a:r>
                      <a:endParaRPr lang="en-ZA" sz="14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effectLst/>
                          <a:latin typeface="Calibri"/>
                          <a:ea typeface="Calibri"/>
                          <a:cs typeface="Times New Roman"/>
                        </a:rPr>
                        <a:t>All </a:t>
                      </a:r>
                      <a:r>
                        <a:rPr lang="en-ZA" sz="1400" dirty="0">
                          <a:effectLst/>
                          <a:latin typeface="Calibri"/>
                          <a:ea typeface="Calibri"/>
                          <a:cs typeface="Times New Roman"/>
                        </a:rPr>
                        <a:t>textbooks </a:t>
                      </a:r>
                      <a:r>
                        <a:rPr lang="en-ZA" sz="1400" dirty="0" smtClean="0">
                          <a:effectLst/>
                          <a:latin typeface="Calibri"/>
                          <a:ea typeface="Calibri"/>
                          <a:cs typeface="Times New Roman"/>
                        </a:rPr>
                        <a:t>have been delivered. </a:t>
                      </a:r>
                      <a:endParaRPr lang="en-ZA" sz="14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717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effectLst/>
                          <a:latin typeface="+mn-lt"/>
                          <a:ea typeface="Calibri"/>
                          <a:cs typeface="Times New Roman"/>
                        </a:rPr>
                        <a:t>Laërskool President </a:t>
                      </a:r>
                    </a:p>
                    <a:p>
                      <a:pPr>
                        <a:lnSpc>
                          <a:spcPct val="115000"/>
                        </a:lnSpc>
                        <a:spcAft>
                          <a:spcPts val="0"/>
                        </a:spcAft>
                      </a:pPr>
                      <a:endParaRPr lang="en-ZA" sz="14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Times New Roman"/>
                        </a:rPr>
                        <a:t>The school does not have a teacher for IIAL</a:t>
                      </a:r>
                      <a:r>
                        <a:rPr lang="en-ZA" sz="1400" dirty="0" smtClean="0">
                          <a:effectLst/>
                          <a:latin typeface="Calibri"/>
                          <a:ea typeface="Calibri"/>
                          <a:cs typeface="Times New Roman"/>
                        </a:rPr>
                        <a:t>.</a:t>
                      </a:r>
                      <a:endParaRPr lang="en-ZA" sz="14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effectLst/>
                          <a:latin typeface="Calibri"/>
                          <a:ea typeface="Calibri"/>
                          <a:cs typeface="Times New Roman"/>
                        </a:rPr>
                        <a:t>The school have an SGB-paid teacher.</a:t>
                      </a:r>
                      <a:endParaRPr lang="en-ZA" sz="14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717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4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6435">
                <a:tc>
                  <a:txBody>
                    <a:bodyPr/>
                    <a:lstStyle/>
                    <a:p>
                      <a:pPr>
                        <a:lnSpc>
                          <a:spcPct val="115000"/>
                        </a:lnSpc>
                        <a:spcAft>
                          <a:spcPts val="0"/>
                        </a:spcAft>
                      </a:pPr>
                      <a:r>
                        <a:rPr lang="en-ZA" sz="300" b="1" dirty="0">
                          <a:effectLst/>
                          <a:latin typeface="Calibri"/>
                          <a:ea typeface="Calibri"/>
                          <a:cs typeface="Times New Roman"/>
                        </a:rPr>
                        <a:t> </a:t>
                      </a:r>
                      <a:endParaRPr lang="en-ZA" sz="300" dirty="0">
                        <a:effectLst/>
                        <a:latin typeface="Calibri"/>
                        <a:ea typeface="Calibri"/>
                        <a:cs typeface="Times New Roman"/>
                      </a:endParaRP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ZA" sz="300" dirty="0">
                          <a:effectLst/>
                          <a:latin typeface="Calibri"/>
                          <a:ea typeface="Calibri"/>
                          <a:cs typeface="Times New Roman"/>
                        </a:rPr>
                        <a:t> </a:t>
                      </a: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ZA" sz="300" dirty="0">
                          <a:effectLst/>
                          <a:latin typeface="Calibri"/>
                          <a:ea typeface="Calibri"/>
                          <a:cs typeface="Times New Roman"/>
                        </a:rPr>
                        <a:t> </a:t>
                      </a: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ZA" sz="300" dirty="0">
                          <a:effectLst/>
                          <a:latin typeface="Calibri"/>
                          <a:ea typeface="Calibri"/>
                          <a:cs typeface="Times New Roman"/>
                        </a:rPr>
                        <a:t> </a:t>
                      </a:r>
                    </a:p>
                  </a:txBody>
                  <a:tcPr marL="17710" marR="177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9989922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79296" cy="5217447"/>
          </a:xfrm>
        </p:spPr>
        <p:txBody>
          <a:bodyPr>
            <a:normAutofit/>
          </a:bodyPr>
          <a:lstStyle/>
          <a:p>
            <a:pPr marL="0" lvl="0" indent="0">
              <a:buNone/>
            </a:pPr>
            <a:r>
              <a:rPr lang="en-ZA" dirty="0" smtClean="0"/>
              <a:t> </a:t>
            </a: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58</a:t>
            </a:fld>
            <a:endParaRPr lang="en-ZA" dirty="0">
              <a:solidFill>
                <a:prstClr val="black">
                  <a:tint val="75000"/>
                </a:prstClr>
              </a:solidFill>
            </a:endParaRPr>
          </a:p>
        </p:txBody>
      </p:sp>
      <p:sp>
        <p:nvSpPr>
          <p:cNvPr id="6" name="Title 1"/>
          <p:cNvSpPr>
            <a:spLocks noGrp="1"/>
          </p:cNvSpPr>
          <p:nvPr>
            <p:ph type="title"/>
          </p:nvPr>
        </p:nvSpPr>
        <p:spPr>
          <a:xfrm>
            <a:off x="457200" y="274638"/>
            <a:ext cx="8229600" cy="633412"/>
          </a:xfrm>
        </p:spPr>
        <p:txBody>
          <a:bodyPr>
            <a:noAutofit/>
          </a:bodyPr>
          <a:lstStyle/>
          <a:p>
            <a:r>
              <a:rPr lang="en-ZA" sz="2800" b="1" dirty="0" smtClean="0"/>
              <a:t>NORTHERN CAPE</a:t>
            </a:r>
            <a:endParaRPr lang="en-ZA" sz="2800" b="1" dirty="0"/>
          </a:p>
        </p:txBody>
      </p:sp>
      <p:sp>
        <p:nvSpPr>
          <p:cNvPr id="9" name="Rectangle 1"/>
          <p:cNvSpPr>
            <a:spLocks noChangeArrowheads="1"/>
          </p:cNvSpPr>
          <p:nvPr/>
        </p:nvSpPr>
        <p:spPr bwMode="auto">
          <a:xfrm>
            <a:off x="2876550" y="15081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624729350"/>
              </p:ext>
            </p:extLst>
          </p:nvPr>
        </p:nvGraphicFramePr>
        <p:xfrm>
          <a:off x="457200" y="1196753"/>
          <a:ext cx="8075241" cy="4088313"/>
        </p:xfrm>
        <a:graphic>
          <a:graphicData uri="http://schemas.openxmlformats.org/drawingml/2006/table">
            <a:tbl>
              <a:tblPr firstRow="1" firstCol="1" bandRow="1"/>
              <a:tblGrid>
                <a:gridCol w="1779219">
                  <a:extLst>
                    <a:ext uri="{9D8B030D-6E8A-4147-A177-3AD203B41FA5}">
                      <a16:colId xmlns:a16="http://schemas.microsoft.com/office/drawing/2014/main" xmlns="" val="20000"/>
                    </a:ext>
                  </a:extLst>
                </a:gridCol>
                <a:gridCol w="1899120">
                  <a:extLst>
                    <a:ext uri="{9D8B030D-6E8A-4147-A177-3AD203B41FA5}">
                      <a16:colId xmlns:a16="http://schemas.microsoft.com/office/drawing/2014/main" xmlns="" val="20001"/>
                    </a:ext>
                  </a:extLst>
                </a:gridCol>
                <a:gridCol w="1782573">
                  <a:extLst>
                    <a:ext uri="{9D8B030D-6E8A-4147-A177-3AD203B41FA5}">
                      <a16:colId xmlns:a16="http://schemas.microsoft.com/office/drawing/2014/main" xmlns="" val="20002"/>
                    </a:ext>
                  </a:extLst>
                </a:gridCol>
                <a:gridCol w="2614329">
                  <a:extLst>
                    <a:ext uri="{9D8B030D-6E8A-4147-A177-3AD203B41FA5}">
                      <a16:colId xmlns:a16="http://schemas.microsoft.com/office/drawing/2014/main" xmlns="" val="20003"/>
                    </a:ext>
                  </a:extLst>
                </a:gridCol>
              </a:tblGrid>
              <a:tr h="392324">
                <a:tc>
                  <a:txBody>
                    <a:bodyPr/>
                    <a:lstStyle/>
                    <a:p>
                      <a:pPr>
                        <a:lnSpc>
                          <a:spcPct val="115000"/>
                        </a:lnSpc>
                        <a:spcAft>
                          <a:spcPts val="800"/>
                        </a:spcAft>
                      </a:pPr>
                      <a:r>
                        <a:rPr lang="en-ZA" sz="1600" b="1" dirty="0">
                          <a:solidFill>
                            <a:schemeClr val="bg1"/>
                          </a:solidFill>
                          <a:effectLst/>
                          <a:latin typeface="Calibri"/>
                          <a:ea typeface="Calibri"/>
                          <a:cs typeface="Times New Roman"/>
                        </a:rPr>
                        <a:t>DISTRICT </a:t>
                      </a:r>
                    </a:p>
                  </a:txBody>
                  <a:tcPr marL="62724" marR="6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SCHOOL</a:t>
                      </a:r>
                    </a:p>
                  </a:txBody>
                  <a:tcPr marL="62724" marR="6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CHALLENGE </a:t>
                      </a:r>
                    </a:p>
                  </a:txBody>
                  <a:tcPr marL="62724" marR="6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UPDATE </a:t>
                      </a:r>
                    </a:p>
                  </a:txBody>
                  <a:tcPr marL="62724" marR="6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1695907">
                <a:tc rowSpan="2">
                  <a:txBody>
                    <a:bodyPr/>
                    <a:lstStyle/>
                    <a:p>
                      <a:pPr>
                        <a:lnSpc>
                          <a:spcPct val="115000"/>
                        </a:lnSpc>
                        <a:spcAft>
                          <a:spcPts val="800"/>
                        </a:spcAft>
                      </a:pPr>
                      <a:r>
                        <a:rPr lang="en-ZA" sz="1600" b="1" dirty="0">
                          <a:effectLst/>
                          <a:latin typeface="Calibri"/>
                          <a:ea typeface="Calibri"/>
                          <a:cs typeface="Times New Roman"/>
                        </a:rPr>
                        <a:t>Frances Baard</a:t>
                      </a:r>
                      <a:endParaRPr lang="en-ZA" sz="1600" dirty="0">
                        <a:effectLst/>
                        <a:latin typeface="Calibri"/>
                        <a:ea typeface="Calibri"/>
                        <a:cs typeface="Times New Roman"/>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800"/>
                        </a:spcAft>
                      </a:pPr>
                      <a:r>
                        <a:rPr lang="en-ZA" sz="1600" dirty="0">
                          <a:effectLst/>
                          <a:latin typeface="Calibri"/>
                          <a:ea typeface="Calibri"/>
                          <a:cs typeface="Times New Roman"/>
                        </a:rPr>
                        <a:t>DL Jansen Primary School</a:t>
                      </a: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ZA" sz="1600" dirty="0">
                          <a:effectLst/>
                          <a:latin typeface="Calibri"/>
                          <a:ea typeface="Calibri"/>
                          <a:cs typeface="Times New Roman"/>
                        </a:rPr>
                        <a:t>IIAL teachers have not been trained</a:t>
                      </a:r>
                      <a:r>
                        <a:rPr lang="en-ZA" sz="1600" dirty="0" smtClean="0">
                          <a:effectLst/>
                          <a:latin typeface="Calibri"/>
                          <a:ea typeface="Calibri"/>
                          <a:cs typeface="Times New Roman"/>
                        </a:rPr>
                        <a:t>.</a:t>
                      </a:r>
                      <a:endParaRPr lang="en-ZA" sz="1600" dirty="0">
                        <a:effectLst/>
                        <a:latin typeface="Calibri"/>
                        <a:ea typeface="Calibri"/>
                        <a:cs typeface="Times New Roman"/>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ZA" sz="1600" dirty="0">
                          <a:effectLst/>
                          <a:latin typeface="Calibri"/>
                          <a:ea typeface="Calibri"/>
                          <a:cs typeface="Times New Roman"/>
                        </a:rPr>
                        <a:t>On the 14 January 2018 the Teachers started with the training session</a:t>
                      </a:r>
                      <a:r>
                        <a:rPr lang="en-ZA" sz="1600" dirty="0" smtClean="0">
                          <a:effectLst/>
                          <a:latin typeface="Calibri"/>
                          <a:ea typeface="Calibri"/>
                          <a:cs typeface="Times New Roman"/>
                        </a:rPr>
                        <a:t>.</a:t>
                      </a:r>
                      <a:endParaRPr lang="en-ZA" sz="1600" dirty="0">
                        <a:effectLst/>
                        <a:latin typeface="Calibri"/>
                        <a:ea typeface="Calibri"/>
                        <a:cs typeface="Times New Roman"/>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00082">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Calibri"/>
                          <a:cs typeface="Times New Roman"/>
                        </a:rPr>
                        <a:t>IIAL Setswana toolkit has not been delivered </a:t>
                      </a:r>
                    </a:p>
                    <a:p>
                      <a:pPr>
                        <a:lnSpc>
                          <a:spcPct val="115000"/>
                        </a:lnSpc>
                        <a:spcAft>
                          <a:spcPts val="800"/>
                        </a:spcAft>
                      </a:pPr>
                      <a:endParaRPr lang="en-ZA" sz="1600" dirty="0">
                        <a:effectLst/>
                        <a:latin typeface="Calibri"/>
                        <a:ea typeface="Calibri"/>
                        <a:cs typeface="Times New Roman"/>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800"/>
                        </a:spcAft>
                        <a:buClrTx/>
                        <a:buSzTx/>
                        <a:buFontTx/>
                        <a:buNone/>
                        <a:tabLst/>
                        <a:defRPr/>
                      </a:pPr>
                      <a:r>
                        <a:rPr lang="en-ZA" sz="1600" dirty="0" smtClean="0">
                          <a:effectLst/>
                          <a:latin typeface="+mn-lt"/>
                          <a:ea typeface="Calibri"/>
                          <a:cs typeface="Times New Roman"/>
                        </a:rPr>
                        <a:t>Toolkits have been delivered.  </a:t>
                      </a:r>
                    </a:p>
                    <a:p>
                      <a:pPr>
                        <a:lnSpc>
                          <a:spcPct val="115000"/>
                        </a:lnSpc>
                        <a:spcAft>
                          <a:spcPts val="800"/>
                        </a:spcAft>
                      </a:pPr>
                      <a:endParaRPr lang="en-ZA" sz="1600" dirty="0">
                        <a:effectLst/>
                        <a:latin typeface="Calibri"/>
                        <a:ea typeface="Calibri"/>
                        <a:cs typeface="Times New Roman"/>
                      </a:endParaRPr>
                    </a:p>
                  </a:txBody>
                  <a:tcPr marL="62724" marR="62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9243254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79296" cy="5217447"/>
          </a:xfrm>
        </p:spPr>
        <p:txBody>
          <a:bodyPr>
            <a:normAutofit/>
          </a:bodyPr>
          <a:lstStyle/>
          <a:p>
            <a:pPr marL="0" lvl="0" indent="0">
              <a:buNone/>
            </a:pPr>
            <a:r>
              <a:rPr lang="en-ZA" dirty="0" smtClean="0"/>
              <a:t> </a:t>
            </a: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59</a:t>
            </a:fld>
            <a:endParaRPr lang="en-ZA" dirty="0">
              <a:solidFill>
                <a:prstClr val="black">
                  <a:tint val="75000"/>
                </a:prstClr>
              </a:solidFill>
            </a:endParaRPr>
          </a:p>
        </p:txBody>
      </p:sp>
      <p:sp>
        <p:nvSpPr>
          <p:cNvPr id="6" name="Title 1"/>
          <p:cNvSpPr>
            <a:spLocks noGrp="1"/>
          </p:cNvSpPr>
          <p:nvPr>
            <p:ph type="title"/>
          </p:nvPr>
        </p:nvSpPr>
        <p:spPr>
          <a:xfrm>
            <a:off x="457200" y="274638"/>
            <a:ext cx="8229600" cy="633412"/>
          </a:xfrm>
        </p:spPr>
        <p:txBody>
          <a:bodyPr>
            <a:noAutofit/>
          </a:bodyPr>
          <a:lstStyle/>
          <a:p>
            <a:r>
              <a:rPr lang="en-ZA" sz="2800" b="1" dirty="0" smtClean="0"/>
              <a:t>WESTERN CAPE</a:t>
            </a:r>
            <a:endParaRPr lang="en-ZA" sz="2800" b="1" dirty="0"/>
          </a:p>
        </p:txBody>
      </p:sp>
      <p:sp>
        <p:nvSpPr>
          <p:cNvPr id="9" name="Rectangle 1"/>
          <p:cNvSpPr>
            <a:spLocks noChangeArrowheads="1"/>
          </p:cNvSpPr>
          <p:nvPr/>
        </p:nvSpPr>
        <p:spPr bwMode="auto">
          <a:xfrm>
            <a:off x="2876550" y="15081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926888557"/>
              </p:ext>
            </p:extLst>
          </p:nvPr>
        </p:nvGraphicFramePr>
        <p:xfrm>
          <a:off x="611557" y="1052736"/>
          <a:ext cx="7992890" cy="4014911"/>
        </p:xfrm>
        <a:graphic>
          <a:graphicData uri="http://schemas.openxmlformats.org/drawingml/2006/table">
            <a:tbl>
              <a:tblPr firstRow="1" firstCol="1" bandRow="1"/>
              <a:tblGrid>
                <a:gridCol w="1761076">
                  <a:extLst>
                    <a:ext uri="{9D8B030D-6E8A-4147-A177-3AD203B41FA5}">
                      <a16:colId xmlns:a16="http://schemas.microsoft.com/office/drawing/2014/main" xmlns="" val="20000"/>
                    </a:ext>
                  </a:extLst>
                </a:gridCol>
                <a:gridCol w="1879751">
                  <a:extLst>
                    <a:ext uri="{9D8B030D-6E8A-4147-A177-3AD203B41FA5}">
                      <a16:colId xmlns:a16="http://schemas.microsoft.com/office/drawing/2014/main" xmlns="" val="20001"/>
                    </a:ext>
                  </a:extLst>
                </a:gridCol>
                <a:gridCol w="1764396">
                  <a:extLst>
                    <a:ext uri="{9D8B030D-6E8A-4147-A177-3AD203B41FA5}">
                      <a16:colId xmlns:a16="http://schemas.microsoft.com/office/drawing/2014/main" xmlns="" val="20002"/>
                    </a:ext>
                  </a:extLst>
                </a:gridCol>
                <a:gridCol w="2587667">
                  <a:extLst>
                    <a:ext uri="{9D8B030D-6E8A-4147-A177-3AD203B41FA5}">
                      <a16:colId xmlns:a16="http://schemas.microsoft.com/office/drawing/2014/main" xmlns="" val="20003"/>
                    </a:ext>
                  </a:extLst>
                </a:gridCol>
              </a:tblGrid>
              <a:tr h="504946">
                <a:tc>
                  <a:txBody>
                    <a:bodyPr/>
                    <a:lstStyle/>
                    <a:p>
                      <a:pPr>
                        <a:lnSpc>
                          <a:spcPct val="115000"/>
                        </a:lnSpc>
                        <a:spcAft>
                          <a:spcPts val="800"/>
                        </a:spcAft>
                      </a:pPr>
                      <a:r>
                        <a:rPr lang="en-ZA" sz="1600" b="1" dirty="0">
                          <a:solidFill>
                            <a:schemeClr val="bg1"/>
                          </a:solidFill>
                          <a:effectLst/>
                          <a:latin typeface="Calibri"/>
                          <a:ea typeface="Calibri"/>
                          <a:cs typeface="Times New Roman"/>
                        </a:rPr>
                        <a:t>DISTRICT </a:t>
                      </a:r>
                    </a:p>
                  </a:txBody>
                  <a:tcPr marL="37442" marR="3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SCHOOL</a:t>
                      </a:r>
                    </a:p>
                  </a:txBody>
                  <a:tcPr marL="37442" marR="3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CHALLENGE </a:t>
                      </a:r>
                    </a:p>
                  </a:txBody>
                  <a:tcPr marL="37442" marR="3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UPDATE </a:t>
                      </a:r>
                    </a:p>
                  </a:txBody>
                  <a:tcPr marL="37442" marR="3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1871318">
                <a:tc>
                  <a:txBody>
                    <a:bodyPr/>
                    <a:lstStyle/>
                    <a:p>
                      <a:pPr>
                        <a:lnSpc>
                          <a:spcPct val="115000"/>
                        </a:lnSpc>
                        <a:spcAft>
                          <a:spcPts val="800"/>
                        </a:spcAft>
                      </a:pPr>
                      <a:r>
                        <a:rPr lang="en-ZA" sz="1600" b="1" dirty="0">
                          <a:effectLst/>
                          <a:latin typeface="Calibri"/>
                          <a:ea typeface="Calibri"/>
                          <a:cs typeface="Times New Roman"/>
                        </a:rPr>
                        <a:t>Cape Winelands </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ZA" sz="1600" dirty="0">
                          <a:effectLst/>
                          <a:latin typeface="Calibri"/>
                          <a:ea typeface="Calibri"/>
                          <a:cs typeface="Times New Roman"/>
                        </a:rPr>
                        <a:t>Wysersdrift Primary School</a:t>
                      </a: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ZA" sz="1600" dirty="0">
                          <a:effectLst/>
                          <a:latin typeface="Calibri"/>
                          <a:ea typeface="Calibri"/>
                          <a:cs typeface="Times New Roman"/>
                        </a:rPr>
                        <a:t>The fencing project at the school has not been completed.</a:t>
                      </a: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ZA" sz="1600" dirty="0">
                          <a:effectLst/>
                          <a:latin typeface="Calibri"/>
                          <a:ea typeface="Calibri"/>
                          <a:cs typeface="Times New Roman"/>
                        </a:rPr>
                        <a:t>The future of the school is currently under </a:t>
                      </a:r>
                      <a:r>
                        <a:rPr lang="en-ZA" sz="1600" dirty="0" smtClean="0">
                          <a:effectLst/>
                          <a:latin typeface="Calibri"/>
                          <a:ea typeface="Calibri"/>
                          <a:cs typeface="Times New Roman"/>
                        </a:rPr>
                        <a:t>discussion. Therefore, </a:t>
                      </a:r>
                      <a:r>
                        <a:rPr lang="en-ZA" sz="1600" dirty="0">
                          <a:effectLst/>
                          <a:latin typeface="Calibri"/>
                          <a:ea typeface="Calibri"/>
                          <a:cs typeface="Times New Roman"/>
                        </a:rPr>
                        <a:t>the WCED will not consider the possibility of putting a fence around the school at this </a:t>
                      </a:r>
                      <a:r>
                        <a:rPr lang="en-ZA" sz="1600" dirty="0" smtClean="0">
                          <a:effectLst/>
                          <a:latin typeface="Calibri"/>
                          <a:ea typeface="Calibri"/>
                          <a:cs typeface="Times New Roman"/>
                        </a:rPr>
                        <a:t>stage. </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38647">
                <a:tc>
                  <a:txBody>
                    <a:bodyPr/>
                    <a:lstStyle/>
                    <a:p>
                      <a:pPr>
                        <a:lnSpc>
                          <a:spcPct val="115000"/>
                        </a:lnSpc>
                        <a:spcAft>
                          <a:spcPts val="0"/>
                        </a:spcAft>
                      </a:pPr>
                      <a:r>
                        <a:rPr lang="en-ZA" sz="1600" b="1" dirty="0">
                          <a:effectLst/>
                          <a:latin typeface="Calibri"/>
                          <a:ea typeface="Calibri"/>
                          <a:cs typeface="Times New Roman"/>
                        </a:rPr>
                        <a:t> </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Oval North Secondary School</a:t>
                      </a: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The school has a shortage of 48 textbooks for Technical Maths and </a:t>
                      </a:r>
                      <a:r>
                        <a:rPr lang="en-ZA" sz="1600" dirty="0" smtClean="0">
                          <a:effectLst/>
                          <a:latin typeface="Calibri"/>
                          <a:ea typeface="Calibri"/>
                          <a:cs typeface="Times New Roman"/>
                        </a:rPr>
                        <a:t>Science</a:t>
                      </a:r>
                      <a:r>
                        <a:rPr lang="en-ZA" sz="1600" dirty="0">
                          <a:effectLst/>
                          <a:latin typeface="Calibri"/>
                          <a:ea typeface="Calibri"/>
                          <a:cs typeface="Times New Roman"/>
                        </a:rPr>
                        <a:t>.</a:t>
                      </a: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Textbooks for Technical Maths and Science have been </a:t>
                      </a:r>
                      <a:r>
                        <a:rPr lang="en-ZA" sz="1600" dirty="0" smtClean="0">
                          <a:effectLst/>
                          <a:latin typeface="Calibri"/>
                          <a:ea typeface="Calibri"/>
                          <a:cs typeface="Times New Roman"/>
                        </a:rPr>
                        <a:t>received. </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091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3" name="Content Placeholder 2"/>
          <p:cNvSpPr>
            <a:spLocks noGrp="1"/>
          </p:cNvSpPr>
          <p:nvPr>
            <p:ph idx="1"/>
          </p:nvPr>
        </p:nvSpPr>
        <p:spPr>
          <a:xfrm>
            <a:off x="457200" y="332656"/>
            <a:ext cx="8229600" cy="5793511"/>
          </a:xfrm>
        </p:spPr>
        <p:txBody>
          <a:bodyPr>
            <a:normAutofit/>
          </a:bodyPr>
          <a:lstStyle/>
          <a:p>
            <a:pPr marL="0" indent="0" algn="ctr">
              <a:buNone/>
            </a:pPr>
            <a:endParaRPr lang="en-ZA" sz="6000" dirty="0" smtClean="0"/>
          </a:p>
          <a:p>
            <a:pPr marL="0" indent="0" algn="ctr">
              <a:buNone/>
            </a:pPr>
            <a:r>
              <a:rPr lang="en-ZA" sz="6000" b="1" dirty="0" smtClean="0"/>
              <a:t>Approach to School Readiness Monitoring 2018</a:t>
            </a:r>
            <a:endParaRPr lang="en-ZA" sz="6000" b="1" dirty="0"/>
          </a:p>
        </p:txBody>
      </p:sp>
      <p:sp>
        <p:nvSpPr>
          <p:cNvPr id="4" name="Slide Number Placeholder 3"/>
          <p:cNvSpPr>
            <a:spLocks noGrp="1"/>
          </p:cNvSpPr>
          <p:nvPr>
            <p:ph type="sldNum" sz="quarter" idx="12"/>
          </p:nvPr>
        </p:nvSpPr>
        <p:spPr/>
        <p:txBody>
          <a:bodyPr/>
          <a:lstStyle/>
          <a:p>
            <a:fld id="{527EF771-2B50-4573-84B4-5C96B4F32DD9}" type="slidenum">
              <a:rPr lang="en-ZA" smtClean="0"/>
              <a:pPr/>
              <a:t>6</a:t>
            </a:fld>
            <a:endParaRPr lang="en-ZA" dirty="0"/>
          </a:p>
        </p:txBody>
      </p:sp>
    </p:spTree>
    <p:extLst>
      <p:ext uri="{BB962C8B-B14F-4D97-AF65-F5344CB8AC3E}">
        <p14:creationId xmlns:p14="http://schemas.microsoft.com/office/powerpoint/2010/main" xmlns="" val="920334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79296" cy="5217447"/>
          </a:xfrm>
        </p:spPr>
        <p:txBody>
          <a:bodyPr>
            <a:normAutofit/>
          </a:bodyPr>
          <a:lstStyle/>
          <a:p>
            <a:pPr marL="0" lvl="0" indent="0">
              <a:buNone/>
            </a:pPr>
            <a:r>
              <a:rPr lang="en-ZA" dirty="0" smtClean="0"/>
              <a:t> </a:t>
            </a: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solidFill>
                  <a:prstClr val="black">
                    <a:tint val="75000"/>
                  </a:prstClr>
                </a:solidFill>
              </a:rPr>
              <a:pPr/>
              <a:t>60</a:t>
            </a:fld>
            <a:endParaRPr lang="en-ZA" dirty="0">
              <a:solidFill>
                <a:prstClr val="black">
                  <a:tint val="75000"/>
                </a:prstClr>
              </a:solidFill>
            </a:endParaRPr>
          </a:p>
        </p:txBody>
      </p:sp>
      <p:sp>
        <p:nvSpPr>
          <p:cNvPr id="6" name="Title 1"/>
          <p:cNvSpPr>
            <a:spLocks noGrp="1"/>
          </p:cNvSpPr>
          <p:nvPr>
            <p:ph type="title"/>
          </p:nvPr>
        </p:nvSpPr>
        <p:spPr>
          <a:xfrm>
            <a:off x="457200" y="274638"/>
            <a:ext cx="8229600" cy="633412"/>
          </a:xfrm>
        </p:spPr>
        <p:txBody>
          <a:bodyPr>
            <a:noAutofit/>
          </a:bodyPr>
          <a:lstStyle/>
          <a:p>
            <a:r>
              <a:rPr lang="en-ZA" sz="2800" b="1" dirty="0" smtClean="0"/>
              <a:t>WESTERN CAPE</a:t>
            </a:r>
            <a:endParaRPr lang="en-ZA" sz="2800" b="1" dirty="0"/>
          </a:p>
        </p:txBody>
      </p:sp>
      <p:sp>
        <p:nvSpPr>
          <p:cNvPr id="9" name="Rectangle 1"/>
          <p:cNvSpPr>
            <a:spLocks noChangeArrowheads="1"/>
          </p:cNvSpPr>
          <p:nvPr/>
        </p:nvSpPr>
        <p:spPr bwMode="auto">
          <a:xfrm>
            <a:off x="2876550" y="15081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753826812"/>
              </p:ext>
            </p:extLst>
          </p:nvPr>
        </p:nvGraphicFramePr>
        <p:xfrm>
          <a:off x="611558" y="1052736"/>
          <a:ext cx="7848873" cy="4649073"/>
        </p:xfrm>
        <a:graphic>
          <a:graphicData uri="http://schemas.openxmlformats.org/drawingml/2006/table">
            <a:tbl>
              <a:tblPr firstRow="1" firstCol="1" bandRow="1"/>
              <a:tblGrid>
                <a:gridCol w="1729345">
                  <a:extLst>
                    <a:ext uri="{9D8B030D-6E8A-4147-A177-3AD203B41FA5}">
                      <a16:colId xmlns:a16="http://schemas.microsoft.com/office/drawing/2014/main" xmlns="" val="20000"/>
                    </a:ext>
                  </a:extLst>
                </a:gridCol>
                <a:gridCol w="1845881">
                  <a:extLst>
                    <a:ext uri="{9D8B030D-6E8A-4147-A177-3AD203B41FA5}">
                      <a16:colId xmlns:a16="http://schemas.microsoft.com/office/drawing/2014/main" xmlns="" val="20001"/>
                    </a:ext>
                  </a:extLst>
                </a:gridCol>
                <a:gridCol w="1732605">
                  <a:extLst>
                    <a:ext uri="{9D8B030D-6E8A-4147-A177-3AD203B41FA5}">
                      <a16:colId xmlns:a16="http://schemas.microsoft.com/office/drawing/2014/main" xmlns="" val="20002"/>
                    </a:ext>
                  </a:extLst>
                </a:gridCol>
                <a:gridCol w="2541042">
                  <a:extLst>
                    <a:ext uri="{9D8B030D-6E8A-4147-A177-3AD203B41FA5}">
                      <a16:colId xmlns:a16="http://schemas.microsoft.com/office/drawing/2014/main" xmlns="" val="20003"/>
                    </a:ext>
                  </a:extLst>
                </a:gridCol>
              </a:tblGrid>
              <a:tr h="432048">
                <a:tc>
                  <a:txBody>
                    <a:bodyPr/>
                    <a:lstStyle/>
                    <a:p>
                      <a:pPr>
                        <a:lnSpc>
                          <a:spcPct val="115000"/>
                        </a:lnSpc>
                        <a:spcAft>
                          <a:spcPts val="800"/>
                        </a:spcAft>
                      </a:pPr>
                      <a:r>
                        <a:rPr lang="en-ZA" sz="1600" b="1" dirty="0">
                          <a:solidFill>
                            <a:schemeClr val="bg1"/>
                          </a:solidFill>
                          <a:effectLst/>
                          <a:latin typeface="Calibri"/>
                          <a:ea typeface="Calibri"/>
                          <a:cs typeface="Times New Roman"/>
                        </a:rPr>
                        <a:t>DISTRICT </a:t>
                      </a:r>
                    </a:p>
                  </a:txBody>
                  <a:tcPr marL="37442" marR="3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SCHOOL</a:t>
                      </a:r>
                    </a:p>
                  </a:txBody>
                  <a:tcPr marL="37442" marR="3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CHALLENGE </a:t>
                      </a:r>
                    </a:p>
                  </a:txBody>
                  <a:tcPr marL="37442" marR="3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nSpc>
                          <a:spcPct val="115000"/>
                        </a:lnSpc>
                        <a:spcAft>
                          <a:spcPts val="800"/>
                        </a:spcAft>
                      </a:pPr>
                      <a:r>
                        <a:rPr lang="en-ZA" sz="1600" b="1" dirty="0">
                          <a:solidFill>
                            <a:schemeClr val="bg1"/>
                          </a:solidFill>
                          <a:effectLst/>
                          <a:latin typeface="Calibri"/>
                          <a:ea typeface="Calibri"/>
                          <a:cs typeface="Times New Roman"/>
                        </a:rPr>
                        <a:t>UPDATE </a:t>
                      </a:r>
                    </a:p>
                  </a:txBody>
                  <a:tcPr marL="37442" marR="37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0"/>
                  </a:ext>
                </a:extLst>
              </a:tr>
              <a:tr h="720080">
                <a:tc rowSpan="3">
                  <a:txBody>
                    <a:bodyPr/>
                    <a:lstStyle/>
                    <a:p>
                      <a:pPr>
                        <a:lnSpc>
                          <a:spcPct val="115000"/>
                        </a:lnSpc>
                        <a:spcAft>
                          <a:spcPts val="0"/>
                        </a:spcAft>
                      </a:pPr>
                      <a:r>
                        <a:rPr lang="en-ZA" sz="1600" b="1" dirty="0">
                          <a:effectLst/>
                          <a:latin typeface="Calibri"/>
                          <a:ea typeface="Calibri"/>
                          <a:cs typeface="Times New Roman"/>
                        </a:rPr>
                        <a:t>Metro South</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ZA" sz="1600" dirty="0">
                          <a:effectLst/>
                          <a:latin typeface="Calibri"/>
                          <a:ea typeface="Calibri"/>
                          <a:cs typeface="Times New Roman"/>
                        </a:rPr>
                        <a:t>Dominican School for Deaf</a:t>
                      </a: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The school has 4 vacant posts</a:t>
                      </a:r>
                      <a:r>
                        <a:rPr lang="en-ZA" sz="1600" dirty="0" smtClean="0">
                          <a:effectLst/>
                          <a:latin typeface="Calibri"/>
                          <a:ea typeface="Calibri"/>
                          <a:cs typeface="Times New Roman"/>
                        </a:rPr>
                        <a:t>.</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Calibri"/>
                          <a:ea typeface="Calibri"/>
                          <a:cs typeface="Times New Roman"/>
                        </a:rPr>
                        <a:t>All vacant post were advertised in January 2018.</a:t>
                      </a: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39178">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Calibri"/>
                          <a:cs typeface="Times New Roman"/>
                        </a:rPr>
                        <a:t>SASL resources for Grades5/8 for 2018 have not been received. </a:t>
                      </a: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Calibri"/>
                          <a:ea typeface="Calibri"/>
                          <a:cs typeface="Times New Roman"/>
                        </a:rPr>
                        <a:t>SASL resources are in the process of being developed in collaboration with Stellenbosch University. </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73201">
                <a:tc vMerge="1">
                  <a:txBody>
                    <a:bodyPr/>
                    <a:lstStyle/>
                    <a:p>
                      <a:endParaRPr lang="en-ZA"/>
                    </a:p>
                  </a:txBody>
                  <a:tcPr/>
                </a:tc>
                <a:tc vMerge="1">
                  <a:txBody>
                    <a:bodyPr/>
                    <a:lstStyle/>
                    <a:p>
                      <a:endParaRPr lang="en-ZA"/>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Calibri"/>
                          <a:cs typeface="Times New Roman"/>
                        </a:rPr>
                        <a:t>Shortage of 133 laptops with cd rom and webcam.</a:t>
                      </a: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Calibri"/>
                          <a:ea typeface="Calibri"/>
                          <a:cs typeface="Times New Roman"/>
                        </a:rPr>
                        <a:t>The WCED is attending to the challenge.</a:t>
                      </a:r>
                      <a:r>
                        <a:rPr lang="en-ZA" sz="1600" baseline="0" dirty="0" smtClean="0">
                          <a:effectLst/>
                          <a:latin typeface="Calibri"/>
                          <a:ea typeface="Calibri"/>
                          <a:cs typeface="Times New Roman"/>
                        </a:rPr>
                        <a:t> </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82616">
                <a:tc>
                  <a:txBody>
                    <a:bodyPr/>
                    <a:lstStyle/>
                    <a:p>
                      <a:pPr>
                        <a:lnSpc>
                          <a:spcPct val="115000"/>
                        </a:lnSpc>
                        <a:spcAft>
                          <a:spcPts val="0"/>
                        </a:spcAft>
                      </a:pPr>
                      <a:r>
                        <a:rPr lang="en-ZA" sz="1600" b="1" dirty="0">
                          <a:effectLst/>
                          <a:latin typeface="Calibri"/>
                          <a:ea typeface="Calibri"/>
                          <a:cs typeface="Times New Roman"/>
                        </a:rPr>
                        <a:t> </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Oval North Secondary School</a:t>
                      </a: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The school has a shortage of 48 textbooks for Technical Maths and </a:t>
                      </a:r>
                      <a:r>
                        <a:rPr lang="en-ZA" sz="1600" dirty="0" smtClean="0">
                          <a:effectLst/>
                          <a:latin typeface="Calibri"/>
                          <a:ea typeface="Calibri"/>
                          <a:cs typeface="Times New Roman"/>
                        </a:rPr>
                        <a:t>Science.</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Textbooks for Technical Maths and Science have been received </a:t>
                      </a:r>
                      <a:r>
                        <a:rPr lang="en-ZA" sz="1600" dirty="0" smtClean="0">
                          <a:effectLst/>
                          <a:latin typeface="Calibri"/>
                          <a:ea typeface="Calibri"/>
                          <a:cs typeface="Times New Roman"/>
                        </a:rPr>
                        <a:t>.</a:t>
                      </a:r>
                      <a:endParaRPr lang="en-ZA" sz="1600" dirty="0">
                        <a:effectLst/>
                        <a:latin typeface="Calibri"/>
                        <a:ea typeface="Calibri"/>
                        <a:cs typeface="Times New Roman"/>
                      </a:endParaRPr>
                    </a:p>
                  </a:txBody>
                  <a:tcPr marL="37442" marR="37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0236714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ZA" b="1" dirty="0"/>
          </a:p>
        </p:txBody>
      </p:sp>
      <p:sp>
        <p:nvSpPr>
          <p:cNvPr id="3" name="Content Placeholder 2"/>
          <p:cNvSpPr>
            <a:spLocks noGrp="1"/>
          </p:cNvSpPr>
          <p:nvPr>
            <p:ph idx="1"/>
          </p:nvPr>
        </p:nvSpPr>
        <p:spPr/>
        <p:txBody>
          <a:bodyPr/>
          <a:lstStyle/>
          <a:p>
            <a:r>
              <a:rPr lang="en-US" dirty="0" smtClean="0"/>
              <a:t>The 2018 School Readiness process showed increased readiness for schools to start with the process of learning and teaching in the first week of learning – if not on Day 1.</a:t>
            </a:r>
          </a:p>
          <a:p>
            <a:r>
              <a:rPr lang="en-US" dirty="0" smtClean="0"/>
              <a:t>Some challenges remain but the system is clearly working in synergy to address many of the anticipated problems.</a:t>
            </a:r>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pPr/>
              <a:t>61</a:t>
            </a:fld>
            <a:endParaRPr lang="en-ZA" dirty="0"/>
          </a:p>
        </p:txBody>
      </p:sp>
    </p:spTree>
    <p:extLst>
      <p:ext uri="{BB962C8B-B14F-4D97-AF65-F5344CB8AC3E}">
        <p14:creationId xmlns:p14="http://schemas.microsoft.com/office/powerpoint/2010/main" xmlns="" val="3218391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a:t>
            </a:r>
            <a:endParaRPr lang="en-ZA" b="1" dirty="0"/>
          </a:p>
        </p:txBody>
      </p:sp>
      <p:sp>
        <p:nvSpPr>
          <p:cNvPr id="3" name="Content Placeholder 2"/>
          <p:cNvSpPr>
            <a:spLocks noGrp="1"/>
          </p:cNvSpPr>
          <p:nvPr>
            <p:ph idx="1"/>
          </p:nvPr>
        </p:nvSpPr>
        <p:spPr/>
        <p:txBody>
          <a:bodyPr>
            <a:normAutofit/>
          </a:bodyPr>
          <a:lstStyle/>
          <a:p>
            <a:pPr marL="0" indent="0">
              <a:buNone/>
            </a:pPr>
            <a:r>
              <a:rPr lang="en-US" sz="4400" dirty="0" smtClean="0"/>
              <a:t>It is recommended that the Portfolio Committee </a:t>
            </a:r>
            <a:r>
              <a:rPr lang="en-US" sz="4400" b="1" dirty="0" smtClean="0"/>
              <a:t>discusses</a:t>
            </a:r>
            <a:r>
              <a:rPr lang="en-US" sz="4400" dirty="0" smtClean="0"/>
              <a:t> the findings </a:t>
            </a:r>
            <a:r>
              <a:rPr lang="en-US" sz="4400" dirty="0"/>
              <a:t>of </a:t>
            </a:r>
            <a:r>
              <a:rPr lang="en-US" sz="4400" b="1" dirty="0"/>
              <a:t>school readiness monitoring </a:t>
            </a:r>
            <a:r>
              <a:rPr lang="en-US" sz="4400" dirty="0"/>
              <a:t>for the 2018 academic year.</a:t>
            </a:r>
          </a:p>
        </p:txBody>
      </p:sp>
      <p:sp>
        <p:nvSpPr>
          <p:cNvPr id="4" name="Slide Number Placeholder 3"/>
          <p:cNvSpPr>
            <a:spLocks noGrp="1"/>
          </p:cNvSpPr>
          <p:nvPr>
            <p:ph type="sldNum" sz="quarter" idx="12"/>
          </p:nvPr>
        </p:nvSpPr>
        <p:spPr/>
        <p:txBody>
          <a:bodyPr/>
          <a:lstStyle/>
          <a:p>
            <a:fld id="{527EF771-2B50-4573-84B4-5C96B4F32DD9}" type="slidenum">
              <a:rPr lang="en-ZA" smtClean="0"/>
              <a:pPr/>
              <a:t>62</a:t>
            </a:fld>
            <a:endParaRPr lang="en-ZA" dirty="0"/>
          </a:p>
        </p:txBody>
      </p:sp>
    </p:spTree>
    <p:extLst>
      <p:ext uri="{BB962C8B-B14F-4D97-AF65-F5344CB8AC3E}">
        <p14:creationId xmlns:p14="http://schemas.microsoft.com/office/powerpoint/2010/main" xmlns="" val="644566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27EF771-2B50-4573-84B4-5C96B4F32DD9}" type="slidenum">
              <a:rPr lang="en-ZA" smtClean="0"/>
              <a:pPr/>
              <a:t>63</a:t>
            </a:fld>
            <a:endParaRPr lang="en-ZA" dirty="0"/>
          </a:p>
        </p:txBody>
      </p:sp>
    </p:spTree>
    <p:extLst>
      <p:ext uri="{BB962C8B-B14F-4D97-AF65-F5344CB8AC3E}">
        <p14:creationId xmlns:p14="http://schemas.microsoft.com/office/powerpoint/2010/main" xmlns="" val="965737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2018 monitoring</a:t>
            </a:r>
            <a:endParaRPr lang="en-ZA" b="1" dirty="0"/>
          </a:p>
        </p:txBody>
      </p:sp>
      <p:sp>
        <p:nvSpPr>
          <p:cNvPr id="3" name="Content Placeholder 2"/>
          <p:cNvSpPr>
            <a:spLocks noGrp="1"/>
          </p:cNvSpPr>
          <p:nvPr>
            <p:ph idx="1"/>
          </p:nvPr>
        </p:nvSpPr>
        <p:spPr/>
        <p:txBody>
          <a:bodyPr>
            <a:normAutofit lnSpcReduction="10000"/>
          </a:bodyPr>
          <a:lstStyle/>
          <a:p>
            <a:r>
              <a:rPr lang="en-US" sz="2800" dirty="0" smtClean="0"/>
              <a:t>As in past years – </a:t>
            </a:r>
            <a:r>
              <a:rPr lang="en-US" sz="2800" b="1" dirty="0" smtClean="0"/>
              <a:t>DBE guided the sector </a:t>
            </a:r>
            <a:r>
              <a:rPr lang="en-US" sz="2800" dirty="0" smtClean="0"/>
              <a:t>on key areas to focus on nationally but allowed provinces to strengthen their oversight on issues that may be particularly thorny in individual provinces;</a:t>
            </a:r>
          </a:p>
          <a:p>
            <a:r>
              <a:rPr lang="en-US" sz="2800" b="1" dirty="0" smtClean="0"/>
              <a:t>Onsite DBE monitoring </a:t>
            </a:r>
            <a:r>
              <a:rPr lang="en-US" sz="2800" dirty="0" smtClean="0"/>
              <a:t>was organised to </a:t>
            </a:r>
            <a:r>
              <a:rPr lang="en-US" sz="2800" b="1" dirty="0" smtClean="0"/>
              <a:t>complement provincial and district monitoring </a:t>
            </a:r>
            <a:r>
              <a:rPr lang="en-US" sz="2800" dirty="0" smtClean="0"/>
              <a:t>processes to ensure that, collectively, the sector covered as many schools as possible.</a:t>
            </a:r>
          </a:p>
          <a:p>
            <a:r>
              <a:rPr lang="en-US" sz="2800" dirty="0" smtClean="0"/>
              <a:t>Onsite DBE monitoring was </a:t>
            </a:r>
            <a:r>
              <a:rPr lang="en-US" sz="2800" b="1" dirty="0" smtClean="0"/>
              <a:t>conducted by a team of 50 officials.  </a:t>
            </a:r>
            <a:endParaRPr lang="en-ZA" sz="2800" b="1" dirty="0"/>
          </a:p>
        </p:txBody>
      </p:sp>
      <p:sp>
        <p:nvSpPr>
          <p:cNvPr id="4" name="Slide Number Placeholder 3"/>
          <p:cNvSpPr>
            <a:spLocks noGrp="1"/>
          </p:cNvSpPr>
          <p:nvPr>
            <p:ph type="sldNum" sz="quarter" idx="12"/>
          </p:nvPr>
        </p:nvSpPr>
        <p:spPr/>
        <p:txBody>
          <a:bodyPr/>
          <a:lstStyle/>
          <a:p>
            <a:fld id="{527EF771-2B50-4573-84B4-5C96B4F32DD9}" type="slidenum">
              <a:rPr lang="en-ZA" smtClean="0"/>
              <a:pPr/>
              <a:t>7</a:t>
            </a:fld>
            <a:endParaRPr lang="en-ZA" dirty="0"/>
          </a:p>
        </p:txBody>
      </p:sp>
    </p:spTree>
    <p:extLst>
      <p:ext uri="{BB962C8B-B14F-4D97-AF65-F5344CB8AC3E}">
        <p14:creationId xmlns:p14="http://schemas.microsoft.com/office/powerpoint/2010/main" xmlns="" val="13418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0" y="0"/>
            <a:ext cx="8229600" cy="850105"/>
          </a:xfrm>
        </p:spPr>
        <p:txBody>
          <a:bodyPr>
            <a:normAutofit/>
          </a:bodyPr>
          <a:lstStyle/>
          <a:p>
            <a:r>
              <a:rPr lang="en-US" sz="3600" b="1" dirty="0" smtClean="0"/>
              <a:t>2018 Monitoring</a:t>
            </a:r>
            <a:endParaRPr lang="en-ZA" sz="3600" b="1" dirty="0"/>
          </a:p>
        </p:txBody>
      </p:sp>
      <p:sp>
        <p:nvSpPr>
          <p:cNvPr id="3" name="Content Placeholder 2"/>
          <p:cNvSpPr>
            <a:spLocks noGrp="1"/>
          </p:cNvSpPr>
          <p:nvPr>
            <p:ph idx="1"/>
          </p:nvPr>
        </p:nvSpPr>
        <p:spPr>
          <a:xfrm>
            <a:off x="457200" y="908720"/>
            <a:ext cx="8229600" cy="5217447"/>
          </a:xfrm>
        </p:spPr>
        <p:txBody>
          <a:bodyPr>
            <a:normAutofit fontScale="47500" lnSpcReduction="20000"/>
          </a:bodyPr>
          <a:lstStyle/>
          <a:p>
            <a:pPr marL="0" lvl="0" indent="0" algn="just">
              <a:lnSpc>
                <a:spcPct val="150000"/>
              </a:lnSpc>
              <a:buSzPts val="1100"/>
              <a:buNone/>
            </a:pPr>
            <a:r>
              <a:rPr lang="en-US" sz="5100" dirty="0" smtClean="0">
                <a:ea typeface="Times New Roman"/>
              </a:rPr>
              <a:t>The 2018 assessment was organised as follows:</a:t>
            </a:r>
          </a:p>
          <a:p>
            <a:pPr algn="just">
              <a:lnSpc>
                <a:spcPct val="150000"/>
              </a:lnSpc>
              <a:buSzPts val="1100"/>
              <a:buFont typeface="Wingdings" panose="05000000000000000000" pitchFamily="2" charset="2"/>
              <a:buChar char="v"/>
            </a:pPr>
            <a:r>
              <a:rPr lang="en-US" sz="4200" b="1" dirty="0" smtClean="0">
                <a:ea typeface="Times New Roman"/>
              </a:rPr>
              <a:t>In-year monitoring of compliance </a:t>
            </a:r>
            <a:r>
              <a:rPr lang="en-US" sz="4200" dirty="0" smtClean="0">
                <a:ea typeface="Times New Roman"/>
              </a:rPr>
              <a:t>to sector plans and meeting of critical deadlines by DBE branches;</a:t>
            </a:r>
          </a:p>
          <a:p>
            <a:pPr algn="just">
              <a:lnSpc>
                <a:spcPct val="150000"/>
              </a:lnSpc>
              <a:buSzPts val="1100"/>
              <a:buFont typeface="Wingdings" panose="05000000000000000000" pitchFamily="2" charset="2"/>
              <a:buChar char="v"/>
            </a:pPr>
            <a:r>
              <a:rPr lang="en-US" sz="4200" b="1" dirty="0" smtClean="0">
                <a:ea typeface="Times New Roman"/>
              </a:rPr>
              <a:t>Pre-closure  on-site </a:t>
            </a:r>
            <a:r>
              <a:rPr lang="en-US" sz="4200" b="1" dirty="0">
                <a:ea typeface="Times New Roman"/>
              </a:rPr>
              <a:t>a</a:t>
            </a:r>
            <a:r>
              <a:rPr lang="en-US" sz="4200" b="1" dirty="0" smtClean="0">
                <a:ea typeface="Times New Roman"/>
              </a:rPr>
              <a:t>ssessment </a:t>
            </a:r>
            <a:r>
              <a:rPr lang="en-US" sz="4200" dirty="0">
                <a:ea typeface="Times New Roman"/>
              </a:rPr>
              <a:t>from</a:t>
            </a:r>
            <a:r>
              <a:rPr lang="en-US" sz="4200" b="1" dirty="0">
                <a:ea typeface="Times New Roman"/>
              </a:rPr>
              <a:t> 20 November to 01 December </a:t>
            </a:r>
            <a:r>
              <a:rPr lang="en-US" sz="4200" b="1" dirty="0" smtClean="0">
                <a:ea typeface="Times New Roman"/>
              </a:rPr>
              <a:t>2017 </a:t>
            </a:r>
            <a:r>
              <a:rPr lang="en-US" sz="4200" dirty="0" smtClean="0">
                <a:ea typeface="Times New Roman"/>
              </a:rPr>
              <a:t>by the special DBE team of 50 officials</a:t>
            </a:r>
            <a:r>
              <a:rPr lang="en-US" sz="4200" b="1" dirty="0" smtClean="0">
                <a:ea typeface="Times New Roman"/>
              </a:rPr>
              <a:t>;</a:t>
            </a:r>
            <a:endParaRPr lang="en-ZA" sz="4200" b="1" dirty="0">
              <a:ea typeface="Times New Roman"/>
            </a:endParaRPr>
          </a:p>
          <a:p>
            <a:pPr algn="just">
              <a:lnSpc>
                <a:spcPct val="150000"/>
              </a:lnSpc>
              <a:buSzPts val="1100"/>
              <a:buFont typeface="Wingdings" panose="05000000000000000000" pitchFamily="2" charset="2"/>
              <a:buChar char="v"/>
            </a:pPr>
            <a:r>
              <a:rPr lang="en-US" sz="4200" b="1" dirty="0" smtClean="0">
                <a:ea typeface="Times New Roman"/>
              </a:rPr>
              <a:t>Opening </a:t>
            </a:r>
            <a:r>
              <a:rPr lang="en-US" sz="4200" b="1" dirty="0">
                <a:ea typeface="Times New Roman"/>
              </a:rPr>
              <a:t>of schools </a:t>
            </a:r>
            <a:r>
              <a:rPr lang="en-US" sz="4200" b="1" dirty="0" smtClean="0">
                <a:ea typeface="Times New Roman"/>
              </a:rPr>
              <a:t>on-site monitoring</a:t>
            </a:r>
            <a:r>
              <a:rPr lang="en-US" sz="4200" dirty="0" smtClean="0">
                <a:ea typeface="Times New Roman"/>
              </a:rPr>
              <a:t> </a:t>
            </a:r>
            <a:r>
              <a:rPr lang="en-US" sz="4200" dirty="0">
                <a:ea typeface="Times New Roman"/>
              </a:rPr>
              <a:t>from </a:t>
            </a:r>
            <a:r>
              <a:rPr lang="en-US" sz="4200" b="1" dirty="0">
                <a:ea typeface="Times New Roman"/>
              </a:rPr>
              <a:t>17 to 26 January 2018</a:t>
            </a:r>
            <a:r>
              <a:rPr lang="en-US" sz="4200" dirty="0">
                <a:ea typeface="Times New Roman"/>
              </a:rPr>
              <a:t>; and </a:t>
            </a:r>
            <a:endParaRPr lang="en-ZA" sz="4200" dirty="0">
              <a:ea typeface="Times New Roman"/>
            </a:endParaRPr>
          </a:p>
          <a:p>
            <a:pPr algn="just">
              <a:lnSpc>
                <a:spcPct val="150000"/>
              </a:lnSpc>
              <a:buSzPts val="1100"/>
              <a:buFont typeface="Wingdings" panose="05000000000000000000" pitchFamily="2" charset="2"/>
              <a:buChar char="v"/>
            </a:pPr>
            <a:r>
              <a:rPr lang="en-GB" sz="4200" b="1" dirty="0">
                <a:ea typeface="Times New Roman"/>
              </a:rPr>
              <a:t>Follow-up assessments</a:t>
            </a:r>
            <a:r>
              <a:rPr lang="en-GB" sz="4200" dirty="0">
                <a:ea typeface="Times New Roman"/>
              </a:rPr>
              <a:t> </a:t>
            </a:r>
            <a:r>
              <a:rPr lang="en-GB" sz="4200" dirty="0" smtClean="0">
                <a:ea typeface="Times New Roman"/>
              </a:rPr>
              <a:t>focusing </a:t>
            </a:r>
            <a:r>
              <a:rPr lang="en-GB" sz="4200" dirty="0">
                <a:ea typeface="Times New Roman"/>
              </a:rPr>
              <a:t>on issues picked-up both during the pre-closure monitoring and at the beginning of the academic year monitoring:</a:t>
            </a:r>
            <a:endParaRPr lang="en-ZA" sz="4200" dirty="0">
              <a:ea typeface="Times New Roman"/>
            </a:endParaRPr>
          </a:p>
          <a:p>
            <a:pPr lvl="1" algn="just">
              <a:lnSpc>
                <a:spcPct val="150000"/>
              </a:lnSpc>
              <a:buFont typeface="Symbol"/>
              <a:buChar char=""/>
            </a:pPr>
            <a:r>
              <a:rPr lang="en-GB" sz="4200" b="1" dirty="0" smtClean="0">
                <a:ea typeface="Times New Roman"/>
              </a:rPr>
              <a:t>Telephonic follow-up (21 January  to end February 2018)</a:t>
            </a:r>
          </a:p>
          <a:p>
            <a:pPr lvl="1" algn="just">
              <a:lnSpc>
                <a:spcPct val="150000"/>
              </a:lnSpc>
              <a:buFont typeface="Symbol"/>
              <a:buChar char=""/>
            </a:pPr>
            <a:r>
              <a:rPr lang="en-GB" sz="4200" b="1" dirty="0" smtClean="0">
                <a:ea typeface="Times New Roman"/>
              </a:rPr>
              <a:t>Follow-up </a:t>
            </a:r>
            <a:r>
              <a:rPr lang="en-GB" sz="4200" b="1" dirty="0">
                <a:ea typeface="Times New Roman"/>
              </a:rPr>
              <a:t>targeted visits</a:t>
            </a:r>
            <a:r>
              <a:rPr lang="en-GB" sz="4200" dirty="0">
                <a:ea typeface="Times New Roman"/>
              </a:rPr>
              <a:t> </a:t>
            </a:r>
            <a:r>
              <a:rPr lang="en-GB" sz="4200" b="1" dirty="0">
                <a:ea typeface="Times New Roman"/>
              </a:rPr>
              <a:t>(21 May </a:t>
            </a:r>
            <a:r>
              <a:rPr lang="en-GB" sz="4200" b="1" dirty="0" smtClean="0">
                <a:ea typeface="Times New Roman"/>
              </a:rPr>
              <a:t>to 01 </a:t>
            </a:r>
            <a:r>
              <a:rPr lang="en-GB" sz="4200" b="1" dirty="0">
                <a:ea typeface="Times New Roman"/>
              </a:rPr>
              <a:t>June 2018</a:t>
            </a:r>
            <a:r>
              <a:rPr lang="en-GB" sz="4200" dirty="0">
                <a:ea typeface="Times New Roman"/>
              </a:rPr>
              <a:t>)</a:t>
            </a:r>
            <a:endParaRPr lang="en-ZA" sz="4200" dirty="0">
              <a:ea typeface="Times New Roman"/>
            </a:endParaRPr>
          </a:p>
          <a:p>
            <a:endParaRPr lang="en-ZA" dirty="0"/>
          </a:p>
        </p:txBody>
      </p:sp>
      <p:sp>
        <p:nvSpPr>
          <p:cNvPr id="4" name="Slide Number Placeholder 3"/>
          <p:cNvSpPr>
            <a:spLocks noGrp="1"/>
          </p:cNvSpPr>
          <p:nvPr>
            <p:ph type="sldNum" sz="quarter" idx="12"/>
          </p:nvPr>
        </p:nvSpPr>
        <p:spPr/>
        <p:txBody>
          <a:bodyPr/>
          <a:lstStyle/>
          <a:p>
            <a:fld id="{527EF771-2B50-4573-84B4-5C96B4F32DD9}" type="slidenum">
              <a:rPr lang="en-ZA" smtClean="0"/>
              <a:pPr/>
              <a:t>8</a:t>
            </a:fld>
            <a:endParaRPr lang="en-ZA" dirty="0"/>
          </a:p>
        </p:txBody>
      </p:sp>
    </p:spTree>
    <p:extLst>
      <p:ext uri="{BB962C8B-B14F-4D97-AF65-F5344CB8AC3E}">
        <p14:creationId xmlns:p14="http://schemas.microsoft.com/office/powerpoint/2010/main" xmlns="" val="1805749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76871"/>
            <a:ext cx="9144000" cy="1224137"/>
          </a:xfrm>
        </p:spPr>
        <p:txBody>
          <a:bodyPr>
            <a:normAutofit fontScale="90000"/>
          </a:bodyPr>
          <a:lstStyle/>
          <a:p>
            <a:r>
              <a:rPr lang="en-ZA" b="1" dirty="0"/>
              <a:t/>
            </a:r>
            <a:br>
              <a:rPr lang="en-ZA" b="1" dirty="0"/>
            </a:br>
            <a:r>
              <a:rPr lang="en-ZA" b="1" dirty="0"/>
              <a:t/>
            </a:r>
            <a:br>
              <a:rPr lang="en-ZA" b="1" dirty="0"/>
            </a:br>
            <a:r>
              <a:rPr lang="en-ZA" b="1" dirty="0" smtClean="0"/>
              <a:t>Districts and Schools Reached</a:t>
            </a:r>
            <a:r>
              <a:rPr lang="en-ZA" b="1" dirty="0"/>
              <a:t/>
            </a:r>
            <a:br>
              <a:rPr lang="en-ZA" b="1" dirty="0"/>
            </a:br>
            <a:r>
              <a:rPr lang="en-ZA" b="1" dirty="0"/>
              <a:t/>
            </a:r>
            <a:br>
              <a:rPr lang="en-ZA" b="1" dirty="0"/>
            </a:br>
            <a:endParaRPr lang="en-ZA" b="1" dirty="0"/>
          </a:p>
        </p:txBody>
      </p:sp>
    </p:spTree>
    <p:extLst>
      <p:ext uri="{BB962C8B-B14F-4D97-AF65-F5344CB8AC3E}">
        <p14:creationId xmlns:p14="http://schemas.microsoft.com/office/powerpoint/2010/main" xmlns="" val="269159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14103</TotalTime>
  <Words>4859</Words>
  <Application>Microsoft Office PowerPoint</Application>
  <PresentationFormat>On-screen Show (4:3)</PresentationFormat>
  <Paragraphs>794</Paragraphs>
  <Slides>63</Slides>
  <Notes>4</Notes>
  <HiddenSlides>0</HiddenSlides>
  <MMClips>0</MMClips>
  <ScaleCrop>false</ScaleCrop>
  <HeadingPairs>
    <vt:vector size="4" baseType="variant">
      <vt:variant>
        <vt:lpstr>Theme</vt:lpstr>
      </vt:variant>
      <vt:variant>
        <vt:i4>20</vt:i4>
      </vt:variant>
      <vt:variant>
        <vt:lpstr>Slide Titles</vt:lpstr>
      </vt:variant>
      <vt:variant>
        <vt:i4>63</vt:i4>
      </vt:variant>
    </vt:vector>
  </HeadingPairs>
  <TitlesOfParts>
    <vt:vector size="83" baseType="lpstr">
      <vt:lpstr>New DBE Presentation template</vt:lpstr>
      <vt:lpstr>Custom Design</vt:lpstr>
      <vt:lpstr>1_Custom Design</vt:lpstr>
      <vt:lpstr>2_Custom Design</vt:lpstr>
      <vt:lpstr>3_Custom Design</vt:lpstr>
      <vt:lpstr>1_New DBE Presentation template</vt:lpstr>
      <vt:lpstr>2_New DBE Presentation template</vt:lpstr>
      <vt:lpstr>3_New DBE Presentation template</vt:lpstr>
      <vt:lpstr>5_New DBE Presentation template</vt:lpstr>
      <vt:lpstr>6_New DBE Presentation template</vt:lpstr>
      <vt:lpstr>8_New DBE Presentation template</vt:lpstr>
      <vt:lpstr>7_New DBE Presentation template</vt:lpstr>
      <vt:lpstr>10_New DBE Presentation template</vt:lpstr>
      <vt:lpstr>12_New DBE Presentation template</vt:lpstr>
      <vt:lpstr>13_New DBE Presentation template</vt:lpstr>
      <vt:lpstr>15_New DBE Presentation template</vt:lpstr>
      <vt:lpstr>11_New DBE Presentation template</vt:lpstr>
      <vt:lpstr>16_New DBE Presentation template</vt:lpstr>
      <vt:lpstr>18_New DBE Presentation template</vt:lpstr>
      <vt:lpstr>21_New DBE Presentation template</vt:lpstr>
      <vt:lpstr> </vt:lpstr>
      <vt:lpstr>PRESENTATION OUTLINE</vt:lpstr>
      <vt:lpstr>PURPOSE</vt:lpstr>
      <vt:lpstr>INTRODUCTION</vt:lpstr>
      <vt:lpstr>INTRODUCTION</vt:lpstr>
      <vt:lpstr> </vt:lpstr>
      <vt:lpstr>2018 monitoring</vt:lpstr>
      <vt:lpstr>2018 Monitoring</vt:lpstr>
      <vt:lpstr>  Districts and Schools Reached  </vt:lpstr>
      <vt:lpstr>Eastern Cape</vt:lpstr>
      <vt:lpstr>Free State</vt:lpstr>
      <vt:lpstr>Gauteng</vt:lpstr>
      <vt:lpstr>KwaZulu-Natal</vt:lpstr>
      <vt:lpstr>Limpopo</vt:lpstr>
      <vt:lpstr>Mpumalanga</vt:lpstr>
      <vt:lpstr>Northern Cape</vt:lpstr>
      <vt:lpstr>North West</vt:lpstr>
      <vt:lpstr>Western Cape</vt:lpstr>
      <vt:lpstr>NUMBER OF SCHOOLS REACHED</vt:lpstr>
      <vt:lpstr>  Key Focus Areas  </vt:lpstr>
      <vt:lpstr>FOCUS AREAS IN 2018</vt:lpstr>
      <vt:lpstr>  Key Findings   </vt:lpstr>
      <vt:lpstr>LEARNER ADMISSIONS AND REGISTRATION 2018 </vt:lpstr>
      <vt:lpstr>Key processes and milestones around admissions and registration of learners</vt:lpstr>
      <vt:lpstr>SUCCESSES</vt:lpstr>
      <vt:lpstr>LEARNER ADMISSIONS</vt:lpstr>
      <vt:lpstr>LEARNER ADMISSIONS</vt:lpstr>
      <vt:lpstr>LEARNER ADMISSIONS FINDINGS</vt:lpstr>
      <vt:lpstr>LEARNER ADMISSIONS – COMMON CHALLENGES</vt:lpstr>
      <vt:lpstr>LEARNER ADMISSIONS – REMEDIAL ACTION</vt:lpstr>
      <vt:lpstr>STRENGTHENING PREPARATIONS FOR 2019 ADMISSIONS</vt:lpstr>
      <vt:lpstr>UNDOCUMENTED LEARNERS</vt:lpstr>
      <vt:lpstr>UNDOCUMENTED LEARNERS </vt:lpstr>
      <vt:lpstr>UNDOCUMENTED LEARNERS</vt:lpstr>
      <vt:lpstr>TEACHER PROVISIONING</vt:lpstr>
      <vt:lpstr>SCHOOL PLANNING MANAGEMENT</vt:lpstr>
      <vt:lpstr>LTSM SECTOR PLAN</vt:lpstr>
      <vt:lpstr>SITUATION DURING MONITORING</vt:lpstr>
      <vt:lpstr>WORKBOOKS</vt:lpstr>
      <vt:lpstr> IIAL STRATEGY SECTOR PLAN: 2018 - 2029 </vt:lpstr>
      <vt:lpstr>IIAL TOOLKIT PROVISIONING</vt:lpstr>
      <vt:lpstr>SAL TOOLKIT PROVISIONING</vt:lpstr>
      <vt:lpstr>IIAL</vt:lpstr>
      <vt:lpstr> SOUTH AFRICAN SIGN LANGUAGE</vt:lpstr>
      <vt:lpstr>STATE OF READINESS FOR SASL</vt:lpstr>
      <vt:lpstr>READINESS TO IMPLEMENT CAPS FOR TECHNICAL SUBJECTS IN GRADE 12</vt:lpstr>
      <vt:lpstr>State of Readiness for Technical Occupational Pilot in 2018</vt:lpstr>
      <vt:lpstr>BASIC INFRASTRUCTURE </vt:lpstr>
      <vt:lpstr>BASIC INFRASTRUCTURE – REMEDIAL STEPS</vt:lpstr>
      <vt:lpstr>Slide 50</vt:lpstr>
      <vt:lpstr> TELEPHONIC FOLLOW-UPS 22-23 JANUARY 2018 </vt:lpstr>
      <vt:lpstr>TELEPHONIC FOLLOW-UPS</vt:lpstr>
      <vt:lpstr>PROGRESS: EASTERN CAPE</vt:lpstr>
      <vt:lpstr>GAUTENG</vt:lpstr>
      <vt:lpstr>GAUTENG</vt:lpstr>
      <vt:lpstr>KWAZULU-NATAL</vt:lpstr>
      <vt:lpstr>NORTH WEST</vt:lpstr>
      <vt:lpstr>NORTHERN CAPE</vt:lpstr>
      <vt:lpstr>WESTERN CAPE</vt:lpstr>
      <vt:lpstr>WESTERN CAPE</vt:lpstr>
      <vt:lpstr>CONCLUSION</vt:lpstr>
      <vt:lpstr>RECOMMENDATION</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Jabulani Ngcobo</dc:creator>
  <cp:lastModifiedBy>PUMZA</cp:lastModifiedBy>
  <cp:revision>2323</cp:revision>
  <cp:lastPrinted>2018-02-09T10:46:45Z</cp:lastPrinted>
  <dcterms:created xsi:type="dcterms:W3CDTF">2016-04-18T12:36:04Z</dcterms:created>
  <dcterms:modified xsi:type="dcterms:W3CDTF">2018-02-14T08:54:15Z</dcterms:modified>
</cp:coreProperties>
</file>