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2"/>
  </p:notesMasterIdLst>
  <p:handoutMasterIdLst>
    <p:handoutMasterId r:id="rId33"/>
  </p:handoutMasterIdLst>
  <p:sldIdLst>
    <p:sldId id="412" r:id="rId3"/>
    <p:sldId id="400" r:id="rId4"/>
    <p:sldId id="413" r:id="rId5"/>
    <p:sldId id="381" r:id="rId6"/>
    <p:sldId id="380" r:id="rId7"/>
    <p:sldId id="416" r:id="rId8"/>
    <p:sldId id="417" r:id="rId9"/>
    <p:sldId id="404" r:id="rId10"/>
    <p:sldId id="382" r:id="rId11"/>
    <p:sldId id="390" r:id="rId12"/>
    <p:sldId id="391" r:id="rId13"/>
    <p:sldId id="414" r:id="rId14"/>
    <p:sldId id="385" r:id="rId15"/>
    <p:sldId id="386" r:id="rId16"/>
    <p:sldId id="387" r:id="rId17"/>
    <p:sldId id="410" r:id="rId18"/>
    <p:sldId id="403" r:id="rId19"/>
    <p:sldId id="375" r:id="rId20"/>
    <p:sldId id="376" r:id="rId21"/>
    <p:sldId id="393" r:id="rId22"/>
    <p:sldId id="394" r:id="rId23"/>
    <p:sldId id="395" r:id="rId24"/>
    <p:sldId id="401" r:id="rId25"/>
    <p:sldId id="407" r:id="rId26"/>
    <p:sldId id="409" r:id="rId27"/>
    <p:sldId id="397" r:id="rId28"/>
    <p:sldId id="399" r:id="rId29"/>
    <p:sldId id="402" r:id="rId30"/>
    <p:sldId id="411" r:id="rId31"/>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00"/>
    <a:srgbClr val="669900"/>
    <a:srgbClr val="FFFF66"/>
    <a:srgbClr val="CEE739"/>
    <a:srgbClr val="CC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1698" autoAdjust="0"/>
  </p:normalViewPr>
  <p:slideViewPr>
    <p:cSldViewPr>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E646C-9679-4B18-B3D0-6365DC114F0A}" type="doc">
      <dgm:prSet loTypeId="urn:microsoft.com/office/officeart/2005/8/layout/hProcess9" loCatId="process" qsTypeId="urn:microsoft.com/office/officeart/2005/8/quickstyle/simple3" qsCatId="simple" csTypeId="urn:microsoft.com/office/officeart/2005/8/colors/colorful5" csCatId="colorful" phldr="1"/>
      <dgm:spPr/>
      <dgm:t>
        <a:bodyPr/>
        <a:lstStyle/>
        <a:p>
          <a:endParaRPr lang="en-US"/>
        </a:p>
      </dgm:t>
    </dgm:pt>
    <dgm:pt modelId="{D70FFE8C-66FA-485E-A6D5-B45A812F5484}">
      <dgm:prSet phldrT="[Text]" custT="1"/>
      <dgm:spPr/>
      <dgm:t>
        <a:bodyPr/>
        <a:lstStyle/>
        <a:p>
          <a:r>
            <a:rPr lang="en-ZA" altLang="en-US" sz="1100" b="1" dirty="0" smtClean="0">
              <a:latin typeface="Arial Narrow" panose="020B0606020202030204" pitchFamily="34" charset="0"/>
            </a:rPr>
            <a:t>Proclamation published </a:t>
          </a:r>
          <a:endParaRPr lang="en-US" sz="1100" b="1" dirty="0">
            <a:latin typeface="Arial Narrow" panose="020B0606020202030204" pitchFamily="34" charset="0"/>
          </a:endParaRPr>
        </a:p>
      </dgm:t>
    </dgm:pt>
    <dgm:pt modelId="{B93314B5-F39A-4DF2-8E70-83651D5CEF38}" type="parTrans" cxnId="{4D95FBA7-ADE1-4530-881F-484775130A80}">
      <dgm:prSet/>
      <dgm:spPr/>
      <dgm:t>
        <a:bodyPr/>
        <a:lstStyle/>
        <a:p>
          <a:endParaRPr lang="en-US" sz="2000">
            <a:latin typeface="Arial Narrow" panose="020B0606020202030204" pitchFamily="34" charset="0"/>
          </a:endParaRPr>
        </a:p>
      </dgm:t>
    </dgm:pt>
    <dgm:pt modelId="{F421A386-994A-43A9-A881-A203B20CA5DE}" type="sibTrans" cxnId="{4D95FBA7-ADE1-4530-881F-484775130A80}">
      <dgm:prSet/>
      <dgm:spPr/>
      <dgm:t>
        <a:bodyPr/>
        <a:lstStyle/>
        <a:p>
          <a:endParaRPr lang="en-US" sz="2000">
            <a:latin typeface="Arial Narrow" panose="020B0606020202030204" pitchFamily="34" charset="0"/>
          </a:endParaRPr>
        </a:p>
      </dgm:t>
    </dgm:pt>
    <dgm:pt modelId="{30778B12-7F92-4F97-BA3B-724CE0ED0BCA}">
      <dgm:prSet custT="1"/>
      <dgm:spPr/>
      <dgm:t>
        <a:bodyPr/>
        <a:lstStyle/>
        <a:p>
          <a:r>
            <a:rPr lang="en-ZA" altLang="en-US" sz="1100" b="1" dirty="0" smtClean="0">
              <a:latin typeface="Arial Narrow" panose="020B0606020202030204" pitchFamily="34" charset="0"/>
            </a:rPr>
            <a:t>Produce project plan &amp; LoE</a:t>
          </a:r>
        </a:p>
      </dgm:t>
    </dgm:pt>
    <dgm:pt modelId="{6A3BDC4D-0D19-4A82-818A-4A3379D27049}" type="parTrans" cxnId="{2158EDE1-00A7-44E4-B275-46CF82A2CE40}">
      <dgm:prSet/>
      <dgm:spPr/>
      <dgm:t>
        <a:bodyPr/>
        <a:lstStyle/>
        <a:p>
          <a:endParaRPr lang="en-US" sz="2000">
            <a:latin typeface="Arial Narrow" panose="020B0606020202030204" pitchFamily="34" charset="0"/>
          </a:endParaRPr>
        </a:p>
      </dgm:t>
    </dgm:pt>
    <dgm:pt modelId="{BBFEFD72-FDF4-44AB-BDE7-35656852BE4C}" type="sibTrans" cxnId="{2158EDE1-00A7-44E4-B275-46CF82A2CE40}">
      <dgm:prSet/>
      <dgm:spPr/>
      <dgm:t>
        <a:bodyPr/>
        <a:lstStyle/>
        <a:p>
          <a:endParaRPr lang="en-US" sz="2000">
            <a:latin typeface="Arial Narrow" panose="020B0606020202030204" pitchFamily="34" charset="0"/>
          </a:endParaRPr>
        </a:p>
      </dgm:t>
    </dgm:pt>
    <dgm:pt modelId="{93EBC02D-1CBF-4C8A-8D19-9B1B22C83B79}">
      <dgm:prSet custT="1"/>
      <dgm:spPr/>
      <dgm:t>
        <a:bodyPr/>
        <a:lstStyle/>
        <a:p>
          <a:r>
            <a:rPr lang="en-ZA" altLang="en-US" sz="1100" b="1" dirty="0" smtClean="0">
              <a:latin typeface="Arial Narrow" panose="020B0606020202030204" pitchFamily="34" charset="0"/>
            </a:rPr>
            <a:t>Collect and analyse Evidence </a:t>
          </a:r>
        </a:p>
      </dgm:t>
    </dgm:pt>
    <dgm:pt modelId="{B17DF48C-11FD-4B48-92D9-A4F60F241D3B}" type="parTrans" cxnId="{C84C7B55-82BD-41A7-BC2D-48D5B7C6E75A}">
      <dgm:prSet/>
      <dgm:spPr/>
      <dgm:t>
        <a:bodyPr/>
        <a:lstStyle/>
        <a:p>
          <a:endParaRPr lang="en-US" sz="2000">
            <a:latin typeface="Arial Narrow" panose="020B0606020202030204" pitchFamily="34" charset="0"/>
          </a:endParaRPr>
        </a:p>
      </dgm:t>
    </dgm:pt>
    <dgm:pt modelId="{5E6BA431-A055-4613-AA09-0A780B5DC95E}" type="sibTrans" cxnId="{C84C7B55-82BD-41A7-BC2D-48D5B7C6E75A}">
      <dgm:prSet/>
      <dgm:spPr/>
      <dgm:t>
        <a:bodyPr/>
        <a:lstStyle/>
        <a:p>
          <a:endParaRPr lang="en-US" sz="2000">
            <a:latin typeface="Arial Narrow" panose="020B0606020202030204" pitchFamily="34" charset="0"/>
          </a:endParaRPr>
        </a:p>
      </dgm:t>
    </dgm:pt>
    <dgm:pt modelId="{FA568E6B-BA20-4D97-9337-F7680D57B177}">
      <dgm:prSet custT="1"/>
      <dgm:spPr/>
      <dgm:t>
        <a:bodyPr/>
        <a:lstStyle/>
        <a:p>
          <a:r>
            <a:rPr lang="en-ZA" altLang="en-US" sz="1100" b="1" dirty="0" smtClean="0">
              <a:latin typeface="Arial Narrow" panose="020B0606020202030204" pitchFamily="34" charset="0"/>
            </a:rPr>
            <a:t>Conduct interviews and obtain affidavits</a:t>
          </a:r>
        </a:p>
      </dgm:t>
    </dgm:pt>
    <dgm:pt modelId="{BC69D8E9-E124-4FCB-A29A-662D679559F9}" type="parTrans" cxnId="{EE9754D9-BC4B-41E7-A4B7-D1BFE3139422}">
      <dgm:prSet/>
      <dgm:spPr/>
      <dgm:t>
        <a:bodyPr/>
        <a:lstStyle/>
        <a:p>
          <a:endParaRPr lang="en-US" sz="2000">
            <a:latin typeface="Arial Narrow" panose="020B0606020202030204" pitchFamily="34" charset="0"/>
          </a:endParaRPr>
        </a:p>
      </dgm:t>
    </dgm:pt>
    <dgm:pt modelId="{B28AAE79-A975-4E8A-B66B-2A7E79EBBD80}" type="sibTrans" cxnId="{EE9754D9-BC4B-41E7-A4B7-D1BFE3139422}">
      <dgm:prSet/>
      <dgm:spPr/>
      <dgm:t>
        <a:bodyPr/>
        <a:lstStyle/>
        <a:p>
          <a:endParaRPr lang="en-US" sz="2000">
            <a:latin typeface="Arial Narrow" panose="020B0606020202030204" pitchFamily="34" charset="0"/>
          </a:endParaRPr>
        </a:p>
      </dgm:t>
    </dgm:pt>
    <dgm:pt modelId="{E67977CF-9EAD-4E79-9DBA-BB1071C8AA22}">
      <dgm:prSet custT="1"/>
      <dgm:spPr/>
      <dgm:t>
        <a:bodyPr/>
        <a:lstStyle/>
        <a:p>
          <a:r>
            <a:rPr lang="en-ZA" altLang="en-US" sz="1100" b="1" dirty="0" smtClean="0">
              <a:latin typeface="Arial Narrow" panose="020B0606020202030204" pitchFamily="34" charset="0"/>
            </a:rPr>
            <a:t>Refer matters to relevant authorities</a:t>
          </a:r>
        </a:p>
      </dgm:t>
    </dgm:pt>
    <dgm:pt modelId="{112E6606-BA10-466A-9EF2-CCF162A9E499}" type="parTrans" cxnId="{2A5DFDFD-3FD0-4FBD-AEE7-78677B049A6D}">
      <dgm:prSet/>
      <dgm:spPr/>
      <dgm:t>
        <a:bodyPr/>
        <a:lstStyle/>
        <a:p>
          <a:endParaRPr lang="en-US" sz="2000">
            <a:latin typeface="Arial Narrow" panose="020B0606020202030204" pitchFamily="34" charset="0"/>
          </a:endParaRPr>
        </a:p>
      </dgm:t>
    </dgm:pt>
    <dgm:pt modelId="{F58885B0-BFD9-46EA-A746-131F25B4B459}" type="sibTrans" cxnId="{2A5DFDFD-3FD0-4FBD-AEE7-78677B049A6D}">
      <dgm:prSet/>
      <dgm:spPr/>
      <dgm:t>
        <a:bodyPr/>
        <a:lstStyle/>
        <a:p>
          <a:endParaRPr lang="en-US" sz="2000">
            <a:latin typeface="Arial Narrow" panose="020B0606020202030204" pitchFamily="34" charset="0"/>
          </a:endParaRPr>
        </a:p>
      </dgm:t>
    </dgm:pt>
    <dgm:pt modelId="{197662B5-95A0-4D8E-974E-618AEAE25D35}">
      <dgm:prSet custT="1"/>
      <dgm:spPr/>
      <dgm:t>
        <a:bodyPr/>
        <a:lstStyle/>
        <a:p>
          <a:r>
            <a:rPr lang="en-ZA" altLang="en-US" sz="1100" b="1" dirty="0" smtClean="0">
              <a:latin typeface="Arial Narrow" panose="020B0606020202030204" pitchFamily="34" charset="0"/>
            </a:rPr>
            <a:t>Reports presented to the Office of the President</a:t>
          </a:r>
        </a:p>
      </dgm:t>
    </dgm:pt>
    <dgm:pt modelId="{9AB7AB76-2B45-4355-9983-06E12F304648}" type="parTrans" cxnId="{708CAA09-FAEF-4DCA-9F10-5F6826E4A5B0}">
      <dgm:prSet/>
      <dgm:spPr/>
      <dgm:t>
        <a:bodyPr/>
        <a:lstStyle/>
        <a:p>
          <a:endParaRPr lang="en-US" sz="2000">
            <a:latin typeface="Arial Narrow" panose="020B0606020202030204" pitchFamily="34" charset="0"/>
          </a:endParaRPr>
        </a:p>
      </dgm:t>
    </dgm:pt>
    <dgm:pt modelId="{98D7C13E-9922-4822-9068-B1B41D76B1CB}" type="sibTrans" cxnId="{708CAA09-FAEF-4DCA-9F10-5F6826E4A5B0}">
      <dgm:prSet/>
      <dgm:spPr/>
      <dgm:t>
        <a:bodyPr/>
        <a:lstStyle/>
        <a:p>
          <a:endParaRPr lang="en-US" sz="2000">
            <a:latin typeface="Arial Narrow" panose="020B0606020202030204" pitchFamily="34" charset="0"/>
          </a:endParaRPr>
        </a:p>
      </dgm:t>
    </dgm:pt>
    <dgm:pt modelId="{58BCC8F1-1D79-4837-8490-A09871EFE2A4}">
      <dgm:prSet phldrT="[Text]" custT="1"/>
      <dgm:spPr/>
      <dgm:t>
        <a:bodyPr/>
        <a:lstStyle/>
        <a:p>
          <a:r>
            <a:rPr lang="en-ZA" altLang="en-US" sz="1100" b="1" dirty="0" smtClean="0">
              <a:latin typeface="Arial Narrow" panose="020B0606020202030204" pitchFamily="34" charset="0"/>
            </a:rPr>
            <a:t>Civil Litigation </a:t>
          </a:r>
          <a:endParaRPr lang="en-US" sz="1100" b="1" dirty="0">
            <a:latin typeface="Arial Narrow" panose="020B0606020202030204" pitchFamily="34" charset="0"/>
          </a:endParaRPr>
        </a:p>
      </dgm:t>
    </dgm:pt>
    <dgm:pt modelId="{072E8A58-F195-41BE-B7B8-6E2EBDEC79EC}" type="parTrans" cxnId="{4FD05CE3-EE81-493F-A2E5-9316E7B28391}">
      <dgm:prSet/>
      <dgm:spPr/>
      <dgm:t>
        <a:bodyPr/>
        <a:lstStyle/>
        <a:p>
          <a:endParaRPr lang="en-US"/>
        </a:p>
      </dgm:t>
    </dgm:pt>
    <dgm:pt modelId="{B6EE6700-CFA4-48B3-A63A-A9B9899C2819}" type="sibTrans" cxnId="{4FD05CE3-EE81-493F-A2E5-9316E7B28391}">
      <dgm:prSet/>
      <dgm:spPr/>
      <dgm:t>
        <a:bodyPr/>
        <a:lstStyle/>
        <a:p>
          <a:endParaRPr lang="en-US"/>
        </a:p>
      </dgm:t>
    </dgm:pt>
    <dgm:pt modelId="{8E80D02E-76AA-4186-A508-0A0C92036F27}">
      <dgm:prSet phldrT="[Text]" custT="1"/>
      <dgm:spPr/>
      <dgm:t>
        <a:bodyPr/>
        <a:lstStyle/>
        <a:p>
          <a:r>
            <a:rPr lang="en-US" sz="1100" b="1" dirty="0" smtClean="0">
              <a:latin typeface="Arial Narrow" panose="020B0606020202030204" pitchFamily="34" charset="0"/>
            </a:rPr>
            <a:t>Follow-ups</a:t>
          </a:r>
          <a:endParaRPr lang="en-US" sz="1100" b="1" dirty="0">
            <a:latin typeface="Arial Narrow" panose="020B0606020202030204" pitchFamily="34" charset="0"/>
          </a:endParaRPr>
        </a:p>
      </dgm:t>
    </dgm:pt>
    <dgm:pt modelId="{6BD24A8D-4C5E-4208-B5FF-357CFA37BD15}" type="parTrans" cxnId="{5909C65A-5DAE-4906-A408-3C232D07F752}">
      <dgm:prSet/>
      <dgm:spPr/>
      <dgm:t>
        <a:bodyPr/>
        <a:lstStyle/>
        <a:p>
          <a:endParaRPr lang="en-US"/>
        </a:p>
      </dgm:t>
    </dgm:pt>
    <dgm:pt modelId="{B2B05BD5-942B-4B63-B102-A8B5E28CBE11}" type="sibTrans" cxnId="{5909C65A-5DAE-4906-A408-3C232D07F752}">
      <dgm:prSet/>
      <dgm:spPr/>
      <dgm:t>
        <a:bodyPr/>
        <a:lstStyle/>
        <a:p>
          <a:endParaRPr lang="en-US"/>
        </a:p>
      </dgm:t>
    </dgm:pt>
    <dgm:pt modelId="{15FF4F4A-D749-43BB-B5EC-D45325F9DDE2}">
      <dgm:prSet phldrT="[Text]" custT="1"/>
      <dgm:spPr/>
      <dgm:t>
        <a:bodyPr/>
        <a:lstStyle/>
        <a:p>
          <a:r>
            <a:rPr lang="en-ZA" altLang="en-US" sz="1100" b="1" dirty="0" smtClean="0">
              <a:latin typeface="Arial Narrow" panose="020B0606020202030204" pitchFamily="34" charset="0"/>
            </a:rPr>
            <a:t>Allegation received  </a:t>
          </a:r>
          <a:endParaRPr lang="en-US" sz="1100" b="1" dirty="0">
            <a:latin typeface="Arial Narrow" panose="020B0606020202030204" pitchFamily="34" charset="0"/>
          </a:endParaRPr>
        </a:p>
      </dgm:t>
    </dgm:pt>
    <dgm:pt modelId="{8CF2D95E-0113-4C3B-9BCF-B0A23A391E0D}" type="parTrans" cxnId="{07125ADE-6192-4FFC-B343-ACA37B69B510}">
      <dgm:prSet/>
      <dgm:spPr/>
      <dgm:t>
        <a:bodyPr/>
        <a:lstStyle/>
        <a:p>
          <a:endParaRPr lang="en-US"/>
        </a:p>
      </dgm:t>
    </dgm:pt>
    <dgm:pt modelId="{0AF5EF0B-913C-4FE8-B5A7-8992628BF75B}" type="sibTrans" cxnId="{07125ADE-6192-4FFC-B343-ACA37B69B510}">
      <dgm:prSet/>
      <dgm:spPr/>
      <dgm:t>
        <a:bodyPr/>
        <a:lstStyle/>
        <a:p>
          <a:endParaRPr lang="en-US"/>
        </a:p>
      </dgm:t>
    </dgm:pt>
    <dgm:pt modelId="{983DDF28-3E85-42EF-B286-3C32AA4C7F82}" type="pres">
      <dgm:prSet presAssocID="{8DBE646C-9679-4B18-B3D0-6365DC114F0A}" presName="CompostProcess" presStyleCnt="0">
        <dgm:presLayoutVars>
          <dgm:dir/>
          <dgm:resizeHandles val="exact"/>
        </dgm:presLayoutVars>
      </dgm:prSet>
      <dgm:spPr/>
      <dgm:t>
        <a:bodyPr/>
        <a:lstStyle/>
        <a:p>
          <a:endParaRPr lang="en-US"/>
        </a:p>
      </dgm:t>
    </dgm:pt>
    <dgm:pt modelId="{C69AC93D-63BE-4FB2-ACFD-05422E4C75FE}" type="pres">
      <dgm:prSet presAssocID="{8DBE646C-9679-4B18-B3D0-6365DC114F0A}" presName="arrow" presStyleLbl="bgShp" presStyleIdx="0" presStyleCnt="1" custScaleX="117647"/>
      <dgm:spPr/>
    </dgm:pt>
    <dgm:pt modelId="{13349853-9C54-43E9-9479-2F5C922F937F}" type="pres">
      <dgm:prSet presAssocID="{8DBE646C-9679-4B18-B3D0-6365DC114F0A}" presName="linearProcess" presStyleCnt="0"/>
      <dgm:spPr/>
    </dgm:pt>
    <dgm:pt modelId="{2133F0B0-4E7F-4F1F-8894-B7CADEDFF805}" type="pres">
      <dgm:prSet presAssocID="{D70FFE8C-66FA-485E-A6D5-B45A812F5484}" presName="textNode" presStyleLbl="node1" presStyleIdx="0" presStyleCnt="9" custScaleX="20817" custLinFactX="15017" custLinFactNeighborX="100000" custLinFactNeighborY="1683">
        <dgm:presLayoutVars>
          <dgm:bulletEnabled val="1"/>
        </dgm:presLayoutVars>
      </dgm:prSet>
      <dgm:spPr/>
      <dgm:t>
        <a:bodyPr/>
        <a:lstStyle/>
        <a:p>
          <a:endParaRPr lang="en-US"/>
        </a:p>
      </dgm:t>
    </dgm:pt>
    <dgm:pt modelId="{EF6DE200-EEB8-4AD1-8D9D-E276E17EAA1A}" type="pres">
      <dgm:prSet presAssocID="{F421A386-994A-43A9-A881-A203B20CA5DE}" presName="sibTrans" presStyleCnt="0"/>
      <dgm:spPr/>
    </dgm:pt>
    <dgm:pt modelId="{FFEC726A-AA6A-4FBA-9C20-C613EE532A3D}" type="pres">
      <dgm:prSet presAssocID="{30778B12-7F92-4F97-BA3B-724CE0ED0BCA}" presName="textNode" presStyleLbl="node1" presStyleIdx="1" presStyleCnt="9" custScaleX="21027" custLinFactX="12790" custLinFactNeighborX="100000" custLinFactNeighborY="1683">
        <dgm:presLayoutVars>
          <dgm:bulletEnabled val="1"/>
        </dgm:presLayoutVars>
      </dgm:prSet>
      <dgm:spPr/>
      <dgm:t>
        <a:bodyPr/>
        <a:lstStyle/>
        <a:p>
          <a:endParaRPr lang="en-US"/>
        </a:p>
      </dgm:t>
    </dgm:pt>
    <dgm:pt modelId="{0037FB29-B337-41D5-A609-35E618EC2D2D}" type="pres">
      <dgm:prSet presAssocID="{BBFEFD72-FDF4-44AB-BDE7-35656852BE4C}" presName="sibTrans" presStyleCnt="0"/>
      <dgm:spPr/>
    </dgm:pt>
    <dgm:pt modelId="{4A2D5A81-ECD9-42DC-B4BD-1AD87A1650EF}" type="pres">
      <dgm:prSet presAssocID="{93EBC02D-1CBF-4C8A-8D19-9B1B22C83B79}" presName="textNode" presStyleLbl="node1" presStyleIdx="2" presStyleCnt="9" custScaleX="16363" custLinFactX="10352" custLinFactNeighborX="100000" custLinFactNeighborY="1683">
        <dgm:presLayoutVars>
          <dgm:bulletEnabled val="1"/>
        </dgm:presLayoutVars>
      </dgm:prSet>
      <dgm:spPr/>
      <dgm:t>
        <a:bodyPr/>
        <a:lstStyle/>
        <a:p>
          <a:endParaRPr lang="en-US"/>
        </a:p>
      </dgm:t>
    </dgm:pt>
    <dgm:pt modelId="{E25010F3-6E7D-471F-ACEF-050928954B30}" type="pres">
      <dgm:prSet presAssocID="{5E6BA431-A055-4613-AA09-0A780B5DC95E}" presName="sibTrans" presStyleCnt="0"/>
      <dgm:spPr/>
    </dgm:pt>
    <dgm:pt modelId="{B655A0D7-718E-415B-B4B0-1A36A58D441E}" type="pres">
      <dgm:prSet presAssocID="{FA568E6B-BA20-4D97-9337-F7680D57B177}" presName="textNode" presStyleLbl="node1" presStyleIdx="3" presStyleCnt="9" custScaleX="20941" custLinFactX="8214" custLinFactNeighborX="100000" custLinFactNeighborY="1683">
        <dgm:presLayoutVars>
          <dgm:bulletEnabled val="1"/>
        </dgm:presLayoutVars>
      </dgm:prSet>
      <dgm:spPr/>
      <dgm:t>
        <a:bodyPr/>
        <a:lstStyle/>
        <a:p>
          <a:endParaRPr lang="en-US"/>
        </a:p>
      </dgm:t>
    </dgm:pt>
    <dgm:pt modelId="{C1DB2A5D-D2F7-479B-B9FA-054D21E15058}" type="pres">
      <dgm:prSet presAssocID="{B28AAE79-A975-4E8A-B66B-2A7E79EBBD80}" presName="sibTrans" presStyleCnt="0"/>
      <dgm:spPr/>
    </dgm:pt>
    <dgm:pt modelId="{3F31B29D-84D0-41C7-997B-371AC6D6F2E9}" type="pres">
      <dgm:prSet presAssocID="{E67977CF-9EAD-4E79-9DBA-BB1071C8AA22}" presName="textNode" presStyleLbl="node1" presStyleIdx="4" presStyleCnt="9" custScaleX="19060" custLinFactX="5506" custLinFactNeighborX="100000" custLinFactNeighborY="1683">
        <dgm:presLayoutVars>
          <dgm:bulletEnabled val="1"/>
        </dgm:presLayoutVars>
      </dgm:prSet>
      <dgm:spPr/>
      <dgm:t>
        <a:bodyPr/>
        <a:lstStyle/>
        <a:p>
          <a:endParaRPr lang="en-US"/>
        </a:p>
      </dgm:t>
    </dgm:pt>
    <dgm:pt modelId="{CDDC43DC-ED8D-4AD6-A7FC-5D4680CCE2C3}" type="pres">
      <dgm:prSet presAssocID="{F58885B0-BFD9-46EA-A746-131F25B4B459}" presName="sibTrans" presStyleCnt="0"/>
      <dgm:spPr/>
    </dgm:pt>
    <dgm:pt modelId="{01D23501-CA5C-4BC1-89D1-DE86045C4CF0}" type="pres">
      <dgm:prSet presAssocID="{197662B5-95A0-4D8E-974E-618AEAE25D35}" presName="textNode" presStyleLbl="node1" presStyleIdx="5" presStyleCnt="9" custScaleX="21467" custLinFactX="23660" custLinFactNeighborX="100000" custLinFactNeighborY="1683">
        <dgm:presLayoutVars>
          <dgm:bulletEnabled val="1"/>
        </dgm:presLayoutVars>
      </dgm:prSet>
      <dgm:spPr/>
      <dgm:t>
        <a:bodyPr/>
        <a:lstStyle/>
        <a:p>
          <a:endParaRPr lang="en-US"/>
        </a:p>
      </dgm:t>
    </dgm:pt>
    <dgm:pt modelId="{E8D5725F-F129-43B1-9EBB-4325B971E7A9}" type="pres">
      <dgm:prSet presAssocID="{98D7C13E-9922-4822-9068-B1B41D76B1CB}" presName="sibTrans" presStyleCnt="0"/>
      <dgm:spPr/>
    </dgm:pt>
    <dgm:pt modelId="{023EF492-6795-45C7-A70C-8B96F0397645}" type="pres">
      <dgm:prSet presAssocID="{58BCC8F1-1D79-4837-8490-A09871EFE2A4}" presName="textNode" presStyleLbl="node1" presStyleIdx="6" presStyleCnt="9" custScaleX="19401" custLinFactX="-14315" custLinFactNeighborX="-100000" custLinFactNeighborY="1683">
        <dgm:presLayoutVars>
          <dgm:bulletEnabled val="1"/>
        </dgm:presLayoutVars>
      </dgm:prSet>
      <dgm:spPr/>
      <dgm:t>
        <a:bodyPr/>
        <a:lstStyle/>
        <a:p>
          <a:endParaRPr lang="en-US"/>
        </a:p>
      </dgm:t>
    </dgm:pt>
    <dgm:pt modelId="{57971044-A982-4B8A-B6FB-79D941C3A56C}" type="pres">
      <dgm:prSet presAssocID="{B6EE6700-CFA4-48B3-A63A-A9B9899C2819}" presName="sibTrans" presStyleCnt="0"/>
      <dgm:spPr/>
    </dgm:pt>
    <dgm:pt modelId="{5DD355E7-0B89-4BDE-B270-7170CD783221}" type="pres">
      <dgm:prSet presAssocID="{8E80D02E-76AA-4186-A508-0A0C92036F27}" presName="textNode" presStyleLbl="node1" presStyleIdx="7" presStyleCnt="9" custScaleX="14636" custLinFactNeighborX="35891" custLinFactNeighborY="1683">
        <dgm:presLayoutVars>
          <dgm:bulletEnabled val="1"/>
        </dgm:presLayoutVars>
      </dgm:prSet>
      <dgm:spPr/>
      <dgm:t>
        <a:bodyPr/>
        <a:lstStyle/>
        <a:p>
          <a:endParaRPr lang="en-US"/>
        </a:p>
      </dgm:t>
    </dgm:pt>
    <dgm:pt modelId="{7AB97037-E721-4519-A52C-0B829B8E7B71}" type="pres">
      <dgm:prSet presAssocID="{B2B05BD5-942B-4B63-B102-A8B5E28CBE11}" presName="sibTrans" presStyleCnt="0"/>
      <dgm:spPr/>
    </dgm:pt>
    <dgm:pt modelId="{E0A4F09A-1053-4709-9942-E0D0E2C3EA99}" type="pres">
      <dgm:prSet presAssocID="{15FF4F4A-D749-43BB-B5EC-D45325F9DDE2}" presName="textNode" presStyleLbl="node1" presStyleIdx="8" presStyleCnt="9" custScaleX="16970" custLinFactX="-179116" custLinFactNeighborX="-200000" custLinFactNeighborY="1683">
        <dgm:presLayoutVars>
          <dgm:bulletEnabled val="1"/>
        </dgm:presLayoutVars>
      </dgm:prSet>
      <dgm:spPr/>
      <dgm:t>
        <a:bodyPr/>
        <a:lstStyle/>
        <a:p>
          <a:endParaRPr lang="en-US"/>
        </a:p>
      </dgm:t>
    </dgm:pt>
  </dgm:ptLst>
  <dgm:cxnLst>
    <dgm:cxn modelId="{07125ADE-6192-4FFC-B343-ACA37B69B510}" srcId="{8DBE646C-9679-4B18-B3D0-6365DC114F0A}" destId="{15FF4F4A-D749-43BB-B5EC-D45325F9DDE2}" srcOrd="8" destOrd="0" parTransId="{8CF2D95E-0113-4C3B-9BCF-B0A23A391E0D}" sibTransId="{0AF5EF0B-913C-4FE8-B5A7-8992628BF75B}"/>
    <dgm:cxn modelId="{767DDF48-20F8-498C-B9F0-D4B235B9EAFC}" type="presOf" srcId="{93EBC02D-1CBF-4C8A-8D19-9B1B22C83B79}" destId="{4A2D5A81-ECD9-42DC-B4BD-1AD87A1650EF}" srcOrd="0" destOrd="0" presId="urn:microsoft.com/office/officeart/2005/8/layout/hProcess9"/>
    <dgm:cxn modelId="{AF7FF6F7-1B39-4E64-B740-F7F6246313E3}" type="presOf" srcId="{8E80D02E-76AA-4186-A508-0A0C92036F27}" destId="{5DD355E7-0B89-4BDE-B270-7170CD783221}" srcOrd="0" destOrd="0" presId="urn:microsoft.com/office/officeart/2005/8/layout/hProcess9"/>
    <dgm:cxn modelId="{2A5DFDFD-3FD0-4FBD-AEE7-78677B049A6D}" srcId="{8DBE646C-9679-4B18-B3D0-6365DC114F0A}" destId="{E67977CF-9EAD-4E79-9DBA-BB1071C8AA22}" srcOrd="4" destOrd="0" parTransId="{112E6606-BA10-466A-9EF2-CCF162A9E499}" sibTransId="{F58885B0-BFD9-46EA-A746-131F25B4B459}"/>
    <dgm:cxn modelId="{4FD05CE3-EE81-493F-A2E5-9316E7B28391}" srcId="{8DBE646C-9679-4B18-B3D0-6365DC114F0A}" destId="{58BCC8F1-1D79-4837-8490-A09871EFE2A4}" srcOrd="6" destOrd="0" parTransId="{072E8A58-F195-41BE-B7B8-6E2EBDEC79EC}" sibTransId="{B6EE6700-CFA4-48B3-A63A-A9B9899C2819}"/>
    <dgm:cxn modelId="{97C521BF-E5FB-477B-A6DA-C0D206499453}" type="presOf" srcId="{30778B12-7F92-4F97-BA3B-724CE0ED0BCA}" destId="{FFEC726A-AA6A-4FBA-9C20-C613EE532A3D}" srcOrd="0" destOrd="0" presId="urn:microsoft.com/office/officeart/2005/8/layout/hProcess9"/>
    <dgm:cxn modelId="{5909C65A-5DAE-4906-A408-3C232D07F752}" srcId="{8DBE646C-9679-4B18-B3D0-6365DC114F0A}" destId="{8E80D02E-76AA-4186-A508-0A0C92036F27}" srcOrd="7" destOrd="0" parTransId="{6BD24A8D-4C5E-4208-B5FF-357CFA37BD15}" sibTransId="{B2B05BD5-942B-4B63-B102-A8B5E28CBE11}"/>
    <dgm:cxn modelId="{4BB3C4C0-D3B9-4F29-88EF-81ACA3192E5F}" type="presOf" srcId="{15FF4F4A-D749-43BB-B5EC-D45325F9DDE2}" destId="{E0A4F09A-1053-4709-9942-E0D0E2C3EA99}" srcOrd="0" destOrd="0" presId="urn:microsoft.com/office/officeart/2005/8/layout/hProcess9"/>
    <dgm:cxn modelId="{6D209C20-BE0F-468C-9770-3D32F6DA81C6}" type="presOf" srcId="{8DBE646C-9679-4B18-B3D0-6365DC114F0A}" destId="{983DDF28-3E85-42EF-B286-3C32AA4C7F82}" srcOrd="0" destOrd="0" presId="urn:microsoft.com/office/officeart/2005/8/layout/hProcess9"/>
    <dgm:cxn modelId="{C84C7B55-82BD-41A7-BC2D-48D5B7C6E75A}" srcId="{8DBE646C-9679-4B18-B3D0-6365DC114F0A}" destId="{93EBC02D-1CBF-4C8A-8D19-9B1B22C83B79}" srcOrd="2" destOrd="0" parTransId="{B17DF48C-11FD-4B48-92D9-A4F60F241D3B}" sibTransId="{5E6BA431-A055-4613-AA09-0A780B5DC95E}"/>
    <dgm:cxn modelId="{84D0ABF9-5069-48E4-A51D-E2AA767D5FBF}" type="presOf" srcId="{D70FFE8C-66FA-485E-A6D5-B45A812F5484}" destId="{2133F0B0-4E7F-4F1F-8894-B7CADEDFF805}" srcOrd="0" destOrd="0" presId="urn:microsoft.com/office/officeart/2005/8/layout/hProcess9"/>
    <dgm:cxn modelId="{D75034A4-FD9C-41BB-9765-32B24E28059B}" type="presOf" srcId="{197662B5-95A0-4D8E-974E-618AEAE25D35}" destId="{01D23501-CA5C-4BC1-89D1-DE86045C4CF0}" srcOrd="0" destOrd="0" presId="urn:microsoft.com/office/officeart/2005/8/layout/hProcess9"/>
    <dgm:cxn modelId="{5DFC0E61-EF2D-4A02-813F-4CCBFEDC6D5E}" type="presOf" srcId="{E67977CF-9EAD-4E79-9DBA-BB1071C8AA22}" destId="{3F31B29D-84D0-41C7-997B-371AC6D6F2E9}" srcOrd="0" destOrd="0" presId="urn:microsoft.com/office/officeart/2005/8/layout/hProcess9"/>
    <dgm:cxn modelId="{4D95FBA7-ADE1-4530-881F-484775130A80}" srcId="{8DBE646C-9679-4B18-B3D0-6365DC114F0A}" destId="{D70FFE8C-66FA-485E-A6D5-B45A812F5484}" srcOrd="0" destOrd="0" parTransId="{B93314B5-F39A-4DF2-8E70-83651D5CEF38}" sibTransId="{F421A386-994A-43A9-A881-A203B20CA5DE}"/>
    <dgm:cxn modelId="{2158EDE1-00A7-44E4-B275-46CF82A2CE40}" srcId="{8DBE646C-9679-4B18-B3D0-6365DC114F0A}" destId="{30778B12-7F92-4F97-BA3B-724CE0ED0BCA}" srcOrd="1" destOrd="0" parTransId="{6A3BDC4D-0D19-4A82-818A-4A3379D27049}" sibTransId="{BBFEFD72-FDF4-44AB-BDE7-35656852BE4C}"/>
    <dgm:cxn modelId="{708CAA09-FAEF-4DCA-9F10-5F6826E4A5B0}" srcId="{8DBE646C-9679-4B18-B3D0-6365DC114F0A}" destId="{197662B5-95A0-4D8E-974E-618AEAE25D35}" srcOrd="5" destOrd="0" parTransId="{9AB7AB76-2B45-4355-9983-06E12F304648}" sibTransId="{98D7C13E-9922-4822-9068-B1B41D76B1CB}"/>
    <dgm:cxn modelId="{183BD9C1-685C-4FD6-AC8B-1A8C0653A42B}" type="presOf" srcId="{FA568E6B-BA20-4D97-9337-F7680D57B177}" destId="{B655A0D7-718E-415B-B4B0-1A36A58D441E}" srcOrd="0" destOrd="0" presId="urn:microsoft.com/office/officeart/2005/8/layout/hProcess9"/>
    <dgm:cxn modelId="{AF1605EC-F7CC-45BC-8EE7-ACEFFBA83312}" type="presOf" srcId="{58BCC8F1-1D79-4837-8490-A09871EFE2A4}" destId="{023EF492-6795-45C7-A70C-8B96F0397645}" srcOrd="0" destOrd="0" presId="urn:microsoft.com/office/officeart/2005/8/layout/hProcess9"/>
    <dgm:cxn modelId="{EE9754D9-BC4B-41E7-A4B7-D1BFE3139422}" srcId="{8DBE646C-9679-4B18-B3D0-6365DC114F0A}" destId="{FA568E6B-BA20-4D97-9337-F7680D57B177}" srcOrd="3" destOrd="0" parTransId="{BC69D8E9-E124-4FCB-A29A-662D679559F9}" sibTransId="{B28AAE79-A975-4E8A-B66B-2A7E79EBBD80}"/>
    <dgm:cxn modelId="{1563EA29-C7F5-4270-BAA0-C32EB6457DBC}" type="presParOf" srcId="{983DDF28-3E85-42EF-B286-3C32AA4C7F82}" destId="{C69AC93D-63BE-4FB2-ACFD-05422E4C75FE}" srcOrd="0" destOrd="0" presId="urn:microsoft.com/office/officeart/2005/8/layout/hProcess9"/>
    <dgm:cxn modelId="{7075A377-C097-4BFC-9C23-1F7268155C78}" type="presParOf" srcId="{983DDF28-3E85-42EF-B286-3C32AA4C7F82}" destId="{13349853-9C54-43E9-9479-2F5C922F937F}" srcOrd="1" destOrd="0" presId="urn:microsoft.com/office/officeart/2005/8/layout/hProcess9"/>
    <dgm:cxn modelId="{D6B43F57-0EEE-4D36-87CB-BD51A5F1BBCF}" type="presParOf" srcId="{13349853-9C54-43E9-9479-2F5C922F937F}" destId="{2133F0B0-4E7F-4F1F-8894-B7CADEDFF805}" srcOrd="0" destOrd="0" presId="urn:microsoft.com/office/officeart/2005/8/layout/hProcess9"/>
    <dgm:cxn modelId="{17464D3B-61C2-43FD-AC22-999980A0C4E7}" type="presParOf" srcId="{13349853-9C54-43E9-9479-2F5C922F937F}" destId="{EF6DE200-EEB8-4AD1-8D9D-E276E17EAA1A}" srcOrd="1" destOrd="0" presId="urn:microsoft.com/office/officeart/2005/8/layout/hProcess9"/>
    <dgm:cxn modelId="{0D9A424B-A433-4C92-8C9E-731AE2BA768F}" type="presParOf" srcId="{13349853-9C54-43E9-9479-2F5C922F937F}" destId="{FFEC726A-AA6A-4FBA-9C20-C613EE532A3D}" srcOrd="2" destOrd="0" presId="urn:microsoft.com/office/officeart/2005/8/layout/hProcess9"/>
    <dgm:cxn modelId="{3F2D3F41-B558-4A9F-B469-E5E03563AA2C}" type="presParOf" srcId="{13349853-9C54-43E9-9479-2F5C922F937F}" destId="{0037FB29-B337-41D5-A609-35E618EC2D2D}" srcOrd="3" destOrd="0" presId="urn:microsoft.com/office/officeart/2005/8/layout/hProcess9"/>
    <dgm:cxn modelId="{1CAC8331-CBEE-4C1C-A1A0-B39093259A9A}" type="presParOf" srcId="{13349853-9C54-43E9-9479-2F5C922F937F}" destId="{4A2D5A81-ECD9-42DC-B4BD-1AD87A1650EF}" srcOrd="4" destOrd="0" presId="urn:microsoft.com/office/officeart/2005/8/layout/hProcess9"/>
    <dgm:cxn modelId="{31E0DF3B-8CE7-4D07-94F0-240CA533D0A0}" type="presParOf" srcId="{13349853-9C54-43E9-9479-2F5C922F937F}" destId="{E25010F3-6E7D-471F-ACEF-050928954B30}" srcOrd="5" destOrd="0" presId="urn:microsoft.com/office/officeart/2005/8/layout/hProcess9"/>
    <dgm:cxn modelId="{FDE9CCDC-AA3B-40B9-B4B6-E1994C16DB37}" type="presParOf" srcId="{13349853-9C54-43E9-9479-2F5C922F937F}" destId="{B655A0D7-718E-415B-B4B0-1A36A58D441E}" srcOrd="6" destOrd="0" presId="urn:microsoft.com/office/officeart/2005/8/layout/hProcess9"/>
    <dgm:cxn modelId="{DE0F4B0F-0170-44FA-9DE1-E51AD3D792C1}" type="presParOf" srcId="{13349853-9C54-43E9-9479-2F5C922F937F}" destId="{C1DB2A5D-D2F7-479B-B9FA-054D21E15058}" srcOrd="7" destOrd="0" presId="urn:microsoft.com/office/officeart/2005/8/layout/hProcess9"/>
    <dgm:cxn modelId="{C83A5854-5099-4C03-9B4A-F41C980BA370}" type="presParOf" srcId="{13349853-9C54-43E9-9479-2F5C922F937F}" destId="{3F31B29D-84D0-41C7-997B-371AC6D6F2E9}" srcOrd="8" destOrd="0" presId="urn:microsoft.com/office/officeart/2005/8/layout/hProcess9"/>
    <dgm:cxn modelId="{9CD3E04A-EAB3-4952-8AF1-EDBC8996EDBA}" type="presParOf" srcId="{13349853-9C54-43E9-9479-2F5C922F937F}" destId="{CDDC43DC-ED8D-4AD6-A7FC-5D4680CCE2C3}" srcOrd="9" destOrd="0" presId="urn:microsoft.com/office/officeart/2005/8/layout/hProcess9"/>
    <dgm:cxn modelId="{63D4D0B8-ABB5-4C10-9628-F3A54C4409E1}" type="presParOf" srcId="{13349853-9C54-43E9-9479-2F5C922F937F}" destId="{01D23501-CA5C-4BC1-89D1-DE86045C4CF0}" srcOrd="10" destOrd="0" presId="urn:microsoft.com/office/officeart/2005/8/layout/hProcess9"/>
    <dgm:cxn modelId="{DCE71D16-9554-4CD9-9142-2FE7DDC85681}" type="presParOf" srcId="{13349853-9C54-43E9-9479-2F5C922F937F}" destId="{E8D5725F-F129-43B1-9EBB-4325B971E7A9}" srcOrd="11" destOrd="0" presId="urn:microsoft.com/office/officeart/2005/8/layout/hProcess9"/>
    <dgm:cxn modelId="{6108C202-9C82-41DA-B847-592C977ED41C}" type="presParOf" srcId="{13349853-9C54-43E9-9479-2F5C922F937F}" destId="{023EF492-6795-45C7-A70C-8B96F0397645}" srcOrd="12" destOrd="0" presId="urn:microsoft.com/office/officeart/2005/8/layout/hProcess9"/>
    <dgm:cxn modelId="{4BEEF2F9-7AD8-410D-B7A9-E70E1101F1AE}" type="presParOf" srcId="{13349853-9C54-43E9-9479-2F5C922F937F}" destId="{57971044-A982-4B8A-B6FB-79D941C3A56C}" srcOrd="13" destOrd="0" presId="urn:microsoft.com/office/officeart/2005/8/layout/hProcess9"/>
    <dgm:cxn modelId="{6E55FD23-A566-4DC7-815E-A888FE4291A1}" type="presParOf" srcId="{13349853-9C54-43E9-9479-2F5C922F937F}" destId="{5DD355E7-0B89-4BDE-B270-7170CD783221}" srcOrd="14" destOrd="0" presId="urn:microsoft.com/office/officeart/2005/8/layout/hProcess9"/>
    <dgm:cxn modelId="{755A1B20-988E-4B9A-81AB-8C6B6815631F}" type="presParOf" srcId="{13349853-9C54-43E9-9479-2F5C922F937F}" destId="{7AB97037-E721-4519-A52C-0B829B8E7B71}" srcOrd="15" destOrd="0" presId="urn:microsoft.com/office/officeart/2005/8/layout/hProcess9"/>
    <dgm:cxn modelId="{73206D99-27D8-4C4C-AF53-9C10C5178A6D}" type="presParOf" srcId="{13349853-9C54-43E9-9479-2F5C922F937F}" destId="{E0A4F09A-1053-4709-9942-E0D0E2C3EA99}" srcOrd="1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729B92-0650-416C-AA27-E172406296DF}" type="doc">
      <dgm:prSet loTypeId="urn:microsoft.com/office/officeart/2005/8/layout/hList7#1" loCatId="list" qsTypeId="urn:microsoft.com/office/officeart/2005/8/quickstyle/simple1" qsCatId="simple" csTypeId="urn:microsoft.com/office/officeart/2005/8/colors/colorful4" csCatId="colorful" phldr="1"/>
      <dgm:spPr/>
      <dgm:t>
        <a:bodyPr/>
        <a:lstStyle/>
        <a:p>
          <a:endParaRPr lang="en-US"/>
        </a:p>
      </dgm:t>
    </dgm:pt>
    <dgm:pt modelId="{FF86F85F-D65F-4113-998C-ACAF72610CE5}">
      <dgm:prSet phldrT="[Text]" custT="1"/>
      <dgm:spPr/>
      <dgm:t>
        <a:bodyPr/>
        <a:lstStyle/>
        <a:p>
          <a:r>
            <a:rPr lang="en-US" sz="1600" b="1" dirty="0" smtClean="0"/>
            <a:t>Forensic Data Analytics</a:t>
          </a:r>
          <a:endParaRPr lang="en-US" sz="1600" b="1" dirty="0"/>
        </a:p>
      </dgm:t>
    </dgm:pt>
    <dgm:pt modelId="{9F9091ED-0898-4652-ABB7-B11562D2EEB3}" type="parTrans" cxnId="{3088F7A4-87F8-4FA7-8A0F-5C57DD86BE44}">
      <dgm:prSet/>
      <dgm:spPr/>
      <dgm:t>
        <a:bodyPr/>
        <a:lstStyle/>
        <a:p>
          <a:endParaRPr lang="en-US" sz="1600" b="1"/>
        </a:p>
      </dgm:t>
    </dgm:pt>
    <dgm:pt modelId="{FCE5C255-3B1D-4D43-BFCB-26C5199C54AE}" type="sibTrans" cxnId="{3088F7A4-87F8-4FA7-8A0F-5C57DD86BE44}">
      <dgm:prSet/>
      <dgm:spPr/>
      <dgm:t>
        <a:bodyPr/>
        <a:lstStyle/>
        <a:p>
          <a:endParaRPr lang="en-US" sz="1600" b="1"/>
        </a:p>
      </dgm:t>
    </dgm:pt>
    <dgm:pt modelId="{88FFC1E1-EEE8-4FD9-9C8C-67852538E228}">
      <dgm:prSet custT="1"/>
      <dgm:spPr/>
      <dgm:t>
        <a:bodyPr/>
        <a:lstStyle/>
        <a:p>
          <a:r>
            <a:rPr lang="en-US" sz="1600" b="1" dirty="0" smtClean="0"/>
            <a:t>Forensic Accounting</a:t>
          </a:r>
          <a:endParaRPr lang="en-US" sz="1600" b="1" dirty="0"/>
        </a:p>
      </dgm:t>
    </dgm:pt>
    <dgm:pt modelId="{CCDED95F-57D6-40BC-92B6-4C1C832014A5}" type="parTrans" cxnId="{D88DAE4C-A667-44E6-A42E-C3F77919CA9A}">
      <dgm:prSet/>
      <dgm:spPr/>
      <dgm:t>
        <a:bodyPr/>
        <a:lstStyle/>
        <a:p>
          <a:endParaRPr lang="en-US" sz="1600" b="1"/>
        </a:p>
      </dgm:t>
    </dgm:pt>
    <dgm:pt modelId="{D29A36B1-E930-45DC-8FC2-ACC8B41D42C4}" type="sibTrans" cxnId="{D88DAE4C-A667-44E6-A42E-C3F77919CA9A}">
      <dgm:prSet/>
      <dgm:spPr/>
      <dgm:t>
        <a:bodyPr/>
        <a:lstStyle/>
        <a:p>
          <a:endParaRPr lang="en-US" sz="1600" b="1"/>
        </a:p>
      </dgm:t>
    </dgm:pt>
    <dgm:pt modelId="{32377BBA-4819-43E8-872D-42EDF46FB78D}">
      <dgm:prSet custT="1"/>
      <dgm:spPr/>
      <dgm:t>
        <a:bodyPr/>
        <a:lstStyle/>
        <a:p>
          <a:r>
            <a:rPr lang="en-US" sz="1600" b="1" dirty="0" smtClean="0"/>
            <a:t>Forensic Investigation</a:t>
          </a:r>
        </a:p>
      </dgm:t>
    </dgm:pt>
    <dgm:pt modelId="{02743751-3A7F-4E88-B705-31C4F7858349}" type="parTrans" cxnId="{051BD3A6-34A8-4E98-AF87-B1D89B31AEDF}">
      <dgm:prSet/>
      <dgm:spPr/>
      <dgm:t>
        <a:bodyPr/>
        <a:lstStyle/>
        <a:p>
          <a:endParaRPr lang="en-US" sz="1600" b="1"/>
        </a:p>
      </dgm:t>
    </dgm:pt>
    <dgm:pt modelId="{9B4499D4-B1AD-49FD-9850-6A5E7D44EE78}" type="sibTrans" cxnId="{051BD3A6-34A8-4E98-AF87-B1D89B31AEDF}">
      <dgm:prSet/>
      <dgm:spPr/>
      <dgm:t>
        <a:bodyPr/>
        <a:lstStyle/>
        <a:p>
          <a:endParaRPr lang="en-US" sz="1600" b="1"/>
        </a:p>
      </dgm:t>
    </dgm:pt>
    <dgm:pt modelId="{ED88E6AA-81CF-41FA-861A-5B1CD4D93F3C}">
      <dgm:prSet custT="1"/>
      <dgm:spPr/>
      <dgm:t>
        <a:bodyPr/>
        <a:lstStyle/>
        <a:p>
          <a:r>
            <a:rPr lang="en-US" sz="1600" b="1" dirty="0" smtClean="0"/>
            <a:t>Civil litigation </a:t>
          </a:r>
        </a:p>
      </dgm:t>
    </dgm:pt>
    <dgm:pt modelId="{64FF1E38-DAB0-4FB3-84B0-85A5F990DC9C}" type="parTrans" cxnId="{8470AF47-DB05-4E69-BB49-AD3580C69FDE}">
      <dgm:prSet/>
      <dgm:spPr/>
      <dgm:t>
        <a:bodyPr/>
        <a:lstStyle/>
        <a:p>
          <a:endParaRPr lang="en-US" sz="1600" b="1"/>
        </a:p>
      </dgm:t>
    </dgm:pt>
    <dgm:pt modelId="{12BAF39B-7F06-42A6-BB2D-2E5536DE4623}" type="sibTrans" cxnId="{8470AF47-DB05-4E69-BB49-AD3580C69FDE}">
      <dgm:prSet/>
      <dgm:spPr/>
      <dgm:t>
        <a:bodyPr/>
        <a:lstStyle/>
        <a:p>
          <a:endParaRPr lang="en-US" sz="1600" b="1"/>
        </a:p>
      </dgm:t>
    </dgm:pt>
    <dgm:pt modelId="{F576A1A9-E2C0-4116-8542-1496EA8103CD}">
      <dgm:prSet custT="1"/>
      <dgm:spPr/>
      <dgm:t>
        <a:bodyPr/>
        <a:lstStyle/>
        <a:p>
          <a:r>
            <a:rPr lang="en-US" sz="1600" b="1" dirty="0" smtClean="0"/>
            <a:t>Legals </a:t>
          </a:r>
        </a:p>
      </dgm:t>
    </dgm:pt>
    <dgm:pt modelId="{C4801E0C-C8E9-4C9F-B5BA-82A80E103761}" type="parTrans" cxnId="{F5BAC843-C97B-407E-AF73-73F27A693648}">
      <dgm:prSet/>
      <dgm:spPr/>
      <dgm:t>
        <a:bodyPr/>
        <a:lstStyle/>
        <a:p>
          <a:endParaRPr lang="en-US" sz="1600" b="1"/>
        </a:p>
      </dgm:t>
    </dgm:pt>
    <dgm:pt modelId="{F8FE6772-A699-48D8-8D50-86A4B27F9C2B}" type="sibTrans" cxnId="{F5BAC843-C97B-407E-AF73-73F27A693648}">
      <dgm:prSet/>
      <dgm:spPr/>
      <dgm:t>
        <a:bodyPr/>
        <a:lstStyle/>
        <a:p>
          <a:endParaRPr lang="en-US" sz="1600" b="1"/>
        </a:p>
      </dgm:t>
    </dgm:pt>
    <dgm:pt modelId="{AB91CD00-66B7-4742-A98A-DA0E9DAF1E45}">
      <dgm:prSet custT="1"/>
      <dgm:spPr/>
      <dgm:t>
        <a:bodyPr/>
        <a:lstStyle/>
        <a:p>
          <a:r>
            <a:rPr lang="en-US" sz="1600" b="1" dirty="0" smtClean="0"/>
            <a:t>Cyber Forensic</a:t>
          </a:r>
          <a:endParaRPr lang="en-US" sz="1600" b="1" dirty="0"/>
        </a:p>
      </dgm:t>
    </dgm:pt>
    <dgm:pt modelId="{5E50DDAE-255D-4400-B052-DD9FC756ED56}" type="parTrans" cxnId="{739A172D-73E4-44CA-A521-0D907D32BDE7}">
      <dgm:prSet/>
      <dgm:spPr/>
      <dgm:t>
        <a:bodyPr/>
        <a:lstStyle/>
        <a:p>
          <a:endParaRPr lang="en-US" sz="1600" b="1"/>
        </a:p>
      </dgm:t>
    </dgm:pt>
    <dgm:pt modelId="{9929A785-9976-454D-AF1B-18DD280F4DF4}" type="sibTrans" cxnId="{739A172D-73E4-44CA-A521-0D907D32BDE7}">
      <dgm:prSet/>
      <dgm:spPr/>
      <dgm:t>
        <a:bodyPr/>
        <a:lstStyle/>
        <a:p>
          <a:endParaRPr lang="en-US" sz="1600" b="1"/>
        </a:p>
      </dgm:t>
    </dgm:pt>
    <dgm:pt modelId="{7755FC02-5525-4F3D-8E57-89E11DF3CC87}" type="pres">
      <dgm:prSet presAssocID="{33729B92-0650-416C-AA27-E172406296DF}" presName="Name0" presStyleCnt="0">
        <dgm:presLayoutVars>
          <dgm:dir/>
          <dgm:resizeHandles val="exact"/>
        </dgm:presLayoutVars>
      </dgm:prSet>
      <dgm:spPr/>
      <dgm:t>
        <a:bodyPr/>
        <a:lstStyle/>
        <a:p>
          <a:endParaRPr lang="en-US"/>
        </a:p>
      </dgm:t>
    </dgm:pt>
    <dgm:pt modelId="{E06A3BF6-DA44-4F0A-8450-1649F8A7C118}" type="pres">
      <dgm:prSet presAssocID="{33729B92-0650-416C-AA27-E172406296DF}" presName="fgShape" presStyleLbl="fgShp" presStyleIdx="0" presStyleCnt="1" custScaleX="94156" custScaleY="297655"/>
      <dgm:spPr>
        <a:solidFill>
          <a:srgbClr val="FFFF00"/>
        </a:solidFill>
      </dgm:spPr>
      <dgm:t>
        <a:bodyPr/>
        <a:lstStyle/>
        <a:p>
          <a:endParaRPr lang="en-US"/>
        </a:p>
      </dgm:t>
    </dgm:pt>
    <dgm:pt modelId="{A72A2EDC-5201-474E-B620-23D3ADD1BF1E}" type="pres">
      <dgm:prSet presAssocID="{33729B92-0650-416C-AA27-E172406296DF}" presName="linComp" presStyleCnt="0"/>
      <dgm:spPr/>
      <dgm:t>
        <a:bodyPr/>
        <a:lstStyle/>
        <a:p>
          <a:endParaRPr lang="en-US"/>
        </a:p>
      </dgm:t>
    </dgm:pt>
    <dgm:pt modelId="{9776CCA6-F81A-4299-92AB-73E9CDEA4B99}" type="pres">
      <dgm:prSet presAssocID="{FF86F85F-D65F-4113-998C-ACAF72610CE5}" presName="compNode" presStyleCnt="0"/>
      <dgm:spPr/>
      <dgm:t>
        <a:bodyPr/>
        <a:lstStyle/>
        <a:p>
          <a:endParaRPr lang="en-US"/>
        </a:p>
      </dgm:t>
    </dgm:pt>
    <dgm:pt modelId="{417B1012-E7E7-45EA-9EE1-129E53EE3C2C}" type="pres">
      <dgm:prSet presAssocID="{FF86F85F-D65F-4113-998C-ACAF72610CE5}" presName="bkgdShape" presStyleLbl="node1" presStyleIdx="0" presStyleCnt="6"/>
      <dgm:spPr/>
      <dgm:t>
        <a:bodyPr/>
        <a:lstStyle/>
        <a:p>
          <a:endParaRPr lang="en-US"/>
        </a:p>
      </dgm:t>
    </dgm:pt>
    <dgm:pt modelId="{81E35D7B-8D07-4FCC-BFC8-E2252CD0233C}" type="pres">
      <dgm:prSet presAssocID="{FF86F85F-D65F-4113-998C-ACAF72610CE5}" presName="nodeTx" presStyleLbl="node1" presStyleIdx="0" presStyleCnt="6">
        <dgm:presLayoutVars>
          <dgm:bulletEnabled val="1"/>
        </dgm:presLayoutVars>
      </dgm:prSet>
      <dgm:spPr/>
      <dgm:t>
        <a:bodyPr/>
        <a:lstStyle/>
        <a:p>
          <a:endParaRPr lang="en-US"/>
        </a:p>
      </dgm:t>
    </dgm:pt>
    <dgm:pt modelId="{3A796B98-566E-45ED-8314-7C8FB99A0B38}" type="pres">
      <dgm:prSet presAssocID="{FF86F85F-D65F-4113-998C-ACAF72610CE5}" presName="invisiNode" presStyleLbl="node1" presStyleIdx="0" presStyleCnt="6"/>
      <dgm:spPr/>
      <dgm:t>
        <a:bodyPr/>
        <a:lstStyle/>
        <a:p>
          <a:endParaRPr lang="en-US"/>
        </a:p>
      </dgm:t>
    </dgm:pt>
    <dgm:pt modelId="{F47A66D6-D86E-4028-89AD-ABC4456F1FCB}" type="pres">
      <dgm:prSet presAssocID="{FF86F85F-D65F-4113-998C-ACAF72610CE5}" presName="imagNode" presStyleLbl="fgImgPlace1" presStyleIdx="0" presStyleCnt="6" custScaleX="59834" custScaleY="59084"/>
      <dgm:spPr>
        <a:blipFill>
          <a:blip xmlns:r="http://schemas.openxmlformats.org/officeDocument/2006/relationships" r:embed="rId1">
            <a:extLst>
              <a:ext uri="{28A0092B-C50C-407E-A947-70E740481C1C}">
                <a14:useLocalDpi xmlns="" xmlns:a14="http://schemas.microsoft.com/office/drawing/2010/main" val="0"/>
              </a:ext>
            </a:extLst>
          </a:blip>
          <a:srcRect/>
          <a:stretch>
            <a:fillRect l="-32000" r="-32000"/>
          </a:stretch>
        </a:blipFill>
      </dgm:spPr>
      <dgm:t>
        <a:bodyPr/>
        <a:lstStyle/>
        <a:p>
          <a:endParaRPr lang="en-US"/>
        </a:p>
      </dgm:t>
    </dgm:pt>
    <dgm:pt modelId="{748F28BD-6FAE-45F7-81D2-398707BA17E1}" type="pres">
      <dgm:prSet presAssocID="{FCE5C255-3B1D-4D43-BFCB-26C5199C54AE}" presName="sibTrans" presStyleLbl="sibTrans2D1" presStyleIdx="0" presStyleCnt="0"/>
      <dgm:spPr/>
      <dgm:t>
        <a:bodyPr/>
        <a:lstStyle/>
        <a:p>
          <a:endParaRPr lang="en-US"/>
        </a:p>
      </dgm:t>
    </dgm:pt>
    <dgm:pt modelId="{8BBFD33B-E9C5-4C87-80C1-703DDBC9EC39}" type="pres">
      <dgm:prSet presAssocID="{88FFC1E1-EEE8-4FD9-9C8C-67852538E228}" presName="compNode" presStyleCnt="0"/>
      <dgm:spPr/>
      <dgm:t>
        <a:bodyPr/>
        <a:lstStyle/>
        <a:p>
          <a:endParaRPr lang="en-US"/>
        </a:p>
      </dgm:t>
    </dgm:pt>
    <dgm:pt modelId="{A7064973-4879-4494-9F3C-DDA790075B64}" type="pres">
      <dgm:prSet presAssocID="{88FFC1E1-EEE8-4FD9-9C8C-67852538E228}" presName="bkgdShape" presStyleLbl="node1" presStyleIdx="1" presStyleCnt="6"/>
      <dgm:spPr/>
      <dgm:t>
        <a:bodyPr/>
        <a:lstStyle/>
        <a:p>
          <a:endParaRPr lang="en-US"/>
        </a:p>
      </dgm:t>
    </dgm:pt>
    <dgm:pt modelId="{37F749B2-0E54-4D1E-A4AB-73B084E780CC}" type="pres">
      <dgm:prSet presAssocID="{88FFC1E1-EEE8-4FD9-9C8C-67852538E228}" presName="nodeTx" presStyleLbl="node1" presStyleIdx="1" presStyleCnt="6">
        <dgm:presLayoutVars>
          <dgm:bulletEnabled val="1"/>
        </dgm:presLayoutVars>
      </dgm:prSet>
      <dgm:spPr/>
      <dgm:t>
        <a:bodyPr/>
        <a:lstStyle/>
        <a:p>
          <a:endParaRPr lang="en-US"/>
        </a:p>
      </dgm:t>
    </dgm:pt>
    <dgm:pt modelId="{E5F437AC-B840-495D-A29E-CF0ED1336FDC}" type="pres">
      <dgm:prSet presAssocID="{88FFC1E1-EEE8-4FD9-9C8C-67852538E228}" presName="invisiNode" presStyleLbl="node1" presStyleIdx="1" presStyleCnt="6"/>
      <dgm:spPr/>
      <dgm:t>
        <a:bodyPr/>
        <a:lstStyle/>
        <a:p>
          <a:endParaRPr lang="en-US"/>
        </a:p>
      </dgm:t>
    </dgm:pt>
    <dgm:pt modelId="{9673C049-E107-4F61-9A23-D4052D33A97C}" type="pres">
      <dgm:prSet presAssocID="{88FFC1E1-EEE8-4FD9-9C8C-67852538E228}" presName="imagNode" presStyleLbl="fgImgPlace1" presStyleIdx="1" presStyleCnt="6"/>
      <dgm:spPr>
        <a:blipFill>
          <a:blip xmlns:r="http://schemas.openxmlformats.org/officeDocument/2006/relationships" r:embed="rId2">
            <a:extLst>
              <a:ext uri="{28A0092B-C50C-407E-A947-70E740481C1C}">
                <a14:useLocalDpi xmlns="" xmlns:a14="http://schemas.microsoft.com/office/drawing/2010/main" val="0"/>
              </a:ext>
            </a:extLst>
          </a:blip>
          <a:srcRect/>
          <a:stretch>
            <a:fillRect t="-16000" b="-16000"/>
          </a:stretch>
        </a:blipFill>
      </dgm:spPr>
      <dgm:t>
        <a:bodyPr/>
        <a:lstStyle/>
        <a:p>
          <a:endParaRPr lang="en-US"/>
        </a:p>
      </dgm:t>
    </dgm:pt>
    <dgm:pt modelId="{B3562E62-8223-409D-B214-4A3D57517599}" type="pres">
      <dgm:prSet presAssocID="{D29A36B1-E930-45DC-8FC2-ACC8B41D42C4}" presName="sibTrans" presStyleLbl="sibTrans2D1" presStyleIdx="0" presStyleCnt="0"/>
      <dgm:spPr/>
      <dgm:t>
        <a:bodyPr/>
        <a:lstStyle/>
        <a:p>
          <a:endParaRPr lang="en-US"/>
        </a:p>
      </dgm:t>
    </dgm:pt>
    <dgm:pt modelId="{6F6C9CA1-36F2-45C3-8A8B-0815448F280B}" type="pres">
      <dgm:prSet presAssocID="{32377BBA-4819-43E8-872D-42EDF46FB78D}" presName="compNode" presStyleCnt="0"/>
      <dgm:spPr/>
      <dgm:t>
        <a:bodyPr/>
        <a:lstStyle/>
        <a:p>
          <a:endParaRPr lang="en-US"/>
        </a:p>
      </dgm:t>
    </dgm:pt>
    <dgm:pt modelId="{E76547E3-3D42-4275-AD0F-28B5E10D5769}" type="pres">
      <dgm:prSet presAssocID="{32377BBA-4819-43E8-872D-42EDF46FB78D}" presName="bkgdShape" presStyleLbl="node1" presStyleIdx="2" presStyleCnt="6"/>
      <dgm:spPr/>
      <dgm:t>
        <a:bodyPr/>
        <a:lstStyle/>
        <a:p>
          <a:endParaRPr lang="en-US"/>
        </a:p>
      </dgm:t>
    </dgm:pt>
    <dgm:pt modelId="{D7C3C7A9-C8D1-4E61-9156-C4FC3D049864}" type="pres">
      <dgm:prSet presAssocID="{32377BBA-4819-43E8-872D-42EDF46FB78D}" presName="nodeTx" presStyleLbl="node1" presStyleIdx="2" presStyleCnt="6">
        <dgm:presLayoutVars>
          <dgm:bulletEnabled val="1"/>
        </dgm:presLayoutVars>
      </dgm:prSet>
      <dgm:spPr/>
      <dgm:t>
        <a:bodyPr/>
        <a:lstStyle/>
        <a:p>
          <a:endParaRPr lang="en-US"/>
        </a:p>
      </dgm:t>
    </dgm:pt>
    <dgm:pt modelId="{2BF739D1-1531-4656-B569-FF1BD29C6C45}" type="pres">
      <dgm:prSet presAssocID="{32377BBA-4819-43E8-872D-42EDF46FB78D}" presName="invisiNode" presStyleLbl="node1" presStyleIdx="2" presStyleCnt="6"/>
      <dgm:spPr/>
      <dgm:t>
        <a:bodyPr/>
        <a:lstStyle/>
        <a:p>
          <a:endParaRPr lang="en-US"/>
        </a:p>
      </dgm:t>
    </dgm:pt>
    <dgm:pt modelId="{0599014F-52DA-454D-88FE-9C1364E5E68A}" type="pres">
      <dgm:prSet presAssocID="{32377BBA-4819-43E8-872D-42EDF46FB78D}" presName="imagNode" presStyleLbl="fgImgPlace1" presStyleIdx="2" presStyleCnt="6"/>
      <dgm:spPr>
        <a:blipFill>
          <a:blip xmlns:r="http://schemas.openxmlformats.org/officeDocument/2006/relationships" r:embed="rId3">
            <a:extLst>
              <a:ext uri="{28A0092B-C50C-407E-A947-70E740481C1C}">
                <a14:useLocalDpi xmlns="" xmlns:a14="http://schemas.microsoft.com/office/drawing/2010/main" val="0"/>
              </a:ext>
            </a:extLst>
          </a:blip>
          <a:srcRect/>
          <a:stretch>
            <a:fillRect t="-13000" b="-13000"/>
          </a:stretch>
        </a:blipFill>
      </dgm:spPr>
      <dgm:t>
        <a:bodyPr/>
        <a:lstStyle/>
        <a:p>
          <a:endParaRPr lang="en-US"/>
        </a:p>
      </dgm:t>
    </dgm:pt>
    <dgm:pt modelId="{255E9810-AF96-4BDF-93D8-20417918A3E7}" type="pres">
      <dgm:prSet presAssocID="{9B4499D4-B1AD-49FD-9850-6A5E7D44EE78}" presName="sibTrans" presStyleLbl="sibTrans2D1" presStyleIdx="0" presStyleCnt="0"/>
      <dgm:spPr/>
      <dgm:t>
        <a:bodyPr/>
        <a:lstStyle/>
        <a:p>
          <a:endParaRPr lang="en-US"/>
        </a:p>
      </dgm:t>
    </dgm:pt>
    <dgm:pt modelId="{D53B81A6-9C72-4C78-85B0-1B8F3F827835}" type="pres">
      <dgm:prSet presAssocID="{ED88E6AA-81CF-41FA-861A-5B1CD4D93F3C}" presName="compNode" presStyleCnt="0"/>
      <dgm:spPr/>
      <dgm:t>
        <a:bodyPr/>
        <a:lstStyle/>
        <a:p>
          <a:endParaRPr lang="en-US"/>
        </a:p>
      </dgm:t>
    </dgm:pt>
    <dgm:pt modelId="{BEC216BB-09C0-4E74-901A-E08A9098645E}" type="pres">
      <dgm:prSet presAssocID="{ED88E6AA-81CF-41FA-861A-5B1CD4D93F3C}" presName="bkgdShape" presStyleLbl="node1" presStyleIdx="3" presStyleCnt="6"/>
      <dgm:spPr/>
      <dgm:t>
        <a:bodyPr/>
        <a:lstStyle/>
        <a:p>
          <a:endParaRPr lang="en-US"/>
        </a:p>
      </dgm:t>
    </dgm:pt>
    <dgm:pt modelId="{A9E47608-53A7-40E8-98EC-A6F3C2730F89}" type="pres">
      <dgm:prSet presAssocID="{ED88E6AA-81CF-41FA-861A-5B1CD4D93F3C}" presName="nodeTx" presStyleLbl="node1" presStyleIdx="3" presStyleCnt="6">
        <dgm:presLayoutVars>
          <dgm:bulletEnabled val="1"/>
        </dgm:presLayoutVars>
      </dgm:prSet>
      <dgm:spPr/>
      <dgm:t>
        <a:bodyPr/>
        <a:lstStyle/>
        <a:p>
          <a:endParaRPr lang="en-US"/>
        </a:p>
      </dgm:t>
    </dgm:pt>
    <dgm:pt modelId="{28F75292-198D-480F-8017-05660F12EFC0}" type="pres">
      <dgm:prSet presAssocID="{ED88E6AA-81CF-41FA-861A-5B1CD4D93F3C}" presName="invisiNode" presStyleLbl="node1" presStyleIdx="3" presStyleCnt="6"/>
      <dgm:spPr/>
      <dgm:t>
        <a:bodyPr/>
        <a:lstStyle/>
        <a:p>
          <a:endParaRPr lang="en-US"/>
        </a:p>
      </dgm:t>
    </dgm:pt>
    <dgm:pt modelId="{69883227-4026-4BC7-BDCD-9278E8139733}" type="pres">
      <dgm:prSet presAssocID="{ED88E6AA-81CF-41FA-861A-5B1CD4D93F3C}" presName="imagNode" presStyleLbl="fgImgPlace1" presStyleIdx="3" presStyleCnt="6"/>
      <dgm:spPr>
        <a:blipFill>
          <a:blip xmlns:r="http://schemas.openxmlformats.org/officeDocument/2006/relationships" r:embed="rId4">
            <a:extLst>
              <a:ext uri="{28A0092B-C50C-407E-A947-70E740481C1C}">
                <a14:useLocalDpi xmlns="" xmlns:a14="http://schemas.microsoft.com/office/drawing/2010/main" val="0"/>
              </a:ext>
            </a:extLst>
          </a:blip>
          <a:srcRect/>
          <a:stretch>
            <a:fillRect l="-28000" r="-28000"/>
          </a:stretch>
        </a:blipFill>
      </dgm:spPr>
      <dgm:t>
        <a:bodyPr/>
        <a:lstStyle/>
        <a:p>
          <a:endParaRPr lang="en-US"/>
        </a:p>
      </dgm:t>
    </dgm:pt>
    <dgm:pt modelId="{7567C977-E0D0-46FD-A763-96E3C8220CFD}" type="pres">
      <dgm:prSet presAssocID="{12BAF39B-7F06-42A6-BB2D-2E5536DE4623}" presName="sibTrans" presStyleLbl="sibTrans2D1" presStyleIdx="0" presStyleCnt="0"/>
      <dgm:spPr/>
      <dgm:t>
        <a:bodyPr/>
        <a:lstStyle/>
        <a:p>
          <a:endParaRPr lang="en-US"/>
        </a:p>
      </dgm:t>
    </dgm:pt>
    <dgm:pt modelId="{63FA6DB0-A212-4E4C-B106-FA836C46CE02}" type="pres">
      <dgm:prSet presAssocID="{F576A1A9-E2C0-4116-8542-1496EA8103CD}" presName="compNode" presStyleCnt="0"/>
      <dgm:spPr/>
      <dgm:t>
        <a:bodyPr/>
        <a:lstStyle/>
        <a:p>
          <a:endParaRPr lang="en-US"/>
        </a:p>
      </dgm:t>
    </dgm:pt>
    <dgm:pt modelId="{341B4B11-D8BE-4408-A304-96A2606C69C4}" type="pres">
      <dgm:prSet presAssocID="{F576A1A9-E2C0-4116-8542-1496EA8103CD}" presName="bkgdShape" presStyleLbl="node1" presStyleIdx="4" presStyleCnt="6"/>
      <dgm:spPr/>
      <dgm:t>
        <a:bodyPr/>
        <a:lstStyle/>
        <a:p>
          <a:endParaRPr lang="en-US"/>
        </a:p>
      </dgm:t>
    </dgm:pt>
    <dgm:pt modelId="{73260A36-6763-4A21-9DD1-D29D5D364520}" type="pres">
      <dgm:prSet presAssocID="{F576A1A9-E2C0-4116-8542-1496EA8103CD}" presName="nodeTx" presStyleLbl="node1" presStyleIdx="4" presStyleCnt="6">
        <dgm:presLayoutVars>
          <dgm:bulletEnabled val="1"/>
        </dgm:presLayoutVars>
      </dgm:prSet>
      <dgm:spPr/>
      <dgm:t>
        <a:bodyPr/>
        <a:lstStyle/>
        <a:p>
          <a:endParaRPr lang="en-US"/>
        </a:p>
      </dgm:t>
    </dgm:pt>
    <dgm:pt modelId="{4A3F80EE-408B-4EDA-AE40-7AC8425F5227}" type="pres">
      <dgm:prSet presAssocID="{F576A1A9-E2C0-4116-8542-1496EA8103CD}" presName="invisiNode" presStyleLbl="node1" presStyleIdx="4" presStyleCnt="6"/>
      <dgm:spPr/>
      <dgm:t>
        <a:bodyPr/>
        <a:lstStyle/>
        <a:p>
          <a:endParaRPr lang="en-US"/>
        </a:p>
      </dgm:t>
    </dgm:pt>
    <dgm:pt modelId="{0FA4C3D8-F7D9-49DE-ADA2-512291194D1B}" type="pres">
      <dgm:prSet presAssocID="{F576A1A9-E2C0-4116-8542-1496EA8103CD}" presName="imagNode" presStyleLbl="fgImgPlace1" presStyleIdx="4" presStyleCnt="6"/>
      <dgm:spPr>
        <a:blipFill>
          <a:blip xmlns:r="http://schemas.openxmlformats.org/officeDocument/2006/relationships" r:embed="rId5">
            <a:extLst>
              <a:ext uri="{28A0092B-C50C-407E-A947-70E740481C1C}">
                <a14:useLocalDpi xmlns="" xmlns:a14="http://schemas.microsoft.com/office/drawing/2010/main" val="0"/>
              </a:ext>
            </a:extLst>
          </a:blip>
          <a:srcRect/>
          <a:stretch>
            <a:fillRect l="-17000" r="-17000"/>
          </a:stretch>
        </a:blipFill>
      </dgm:spPr>
      <dgm:t>
        <a:bodyPr/>
        <a:lstStyle/>
        <a:p>
          <a:endParaRPr lang="en-US"/>
        </a:p>
      </dgm:t>
    </dgm:pt>
    <dgm:pt modelId="{EEE76DF4-CF4C-474B-AE4C-DD8A9553B615}" type="pres">
      <dgm:prSet presAssocID="{F8FE6772-A699-48D8-8D50-86A4B27F9C2B}" presName="sibTrans" presStyleLbl="sibTrans2D1" presStyleIdx="0" presStyleCnt="0"/>
      <dgm:spPr/>
      <dgm:t>
        <a:bodyPr/>
        <a:lstStyle/>
        <a:p>
          <a:endParaRPr lang="en-US"/>
        </a:p>
      </dgm:t>
    </dgm:pt>
    <dgm:pt modelId="{E4DB7DCA-FE72-4C5C-AD78-CD8BE82FE3A0}" type="pres">
      <dgm:prSet presAssocID="{AB91CD00-66B7-4742-A98A-DA0E9DAF1E45}" presName="compNode" presStyleCnt="0"/>
      <dgm:spPr/>
      <dgm:t>
        <a:bodyPr/>
        <a:lstStyle/>
        <a:p>
          <a:endParaRPr lang="en-US"/>
        </a:p>
      </dgm:t>
    </dgm:pt>
    <dgm:pt modelId="{8E488537-11B4-498E-A81B-E9D7A664A6B5}" type="pres">
      <dgm:prSet presAssocID="{AB91CD00-66B7-4742-A98A-DA0E9DAF1E45}" presName="bkgdShape" presStyleLbl="node1" presStyleIdx="5" presStyleCnt="6"/>
      <dgm:spPr/>
      <dgm:t>
        <a:bodyPr/>
        <a:lstStyle/>
        <a:p>
          <a:endParaRPr lang="en-US"/>
        </a:p>
      </dgm:t>
    </dgm:pt>
    <dgm:pt modelId="{A2460E9A-64D1-42F2-B27F-3946E7F797D3}" type="pres">
      <dgm:prSet presAssocID="{AB91CD00-66B7-4742-A98A-DA0E9DAF1E45}" presName="nodeTx" presStyleLbl="node1" presStyleIdx="5" presStyleCnt="6">
        <dgm:presLayoutVars>
          <dgm:bulletEnabled val="1"/>
        </dgm:presLayoutVars>
      </dgm:prSet>
      <dgm:spPr/>
      <dgm:t>
        <a:bodyPr/>
        <a:lstStyle/>
        <a:p>
          <a:endParaRPr lang="en-US"/>
        </a:p>
      </dgm:t>
    </dgm:pt>
    <dgm:pt modelId="{EEE91739-F8B7-45FA-B7D7-30D4A7BFABD1}" type="pres">
      <dgm:prSet presAssocID="{AB91CD00-66B7-4742-A98A-DA0E9DAF1E45}" presName="invisiNode" presStyleLbl="node1" presStyleIdx="5" presStyleCnt="6"/>
      <dgm:spPr/>
      <dgm:t>
        <a:bodyPr/>
        <a:lstStyle/>
        <a:p>
          <a:endParaRPr lang="en-US"/>
        </a:p>
      </dgm:t>
    </dgm:pt>
    <dgm:pt modelId="{476DFEE3-1F83-4F47-B6FF-2F0380AFCAB0}" type="pres">
      <dgm:prSet presAssocID="{AB91CD00-66B7-4742-A98A-DA0E9DAF1E45}" presName="imagNode" presStyleLbl="fgImgPlace1" presStyleIdx="5" presStyleCnt="6"/>
      <dgm:spPr>
        <a:blipFill>
          <a:blip xmlns:r="http://schemas.openxmlformats.org/officeDocument/2006/relationships" r:embed="rId6">
            <a:extLst>
              <a:ext uri="{28A0092B-C50C-407E-A947-70E740481C1C}">
                <a14:useLocalDpi xmlns="" xmlns:a14="http://schemas.microsoft.com/office/drawing/2010/main" val="0"/>
              </a:ext>
            </a:extLst>
          </a:blip>
          <a:srcRect/>
          <a:stretch>
            <a:fillRect l="-26000" r="-26000"/>
          </a:stretch>
        </a:blipFill>
      </dgm:spPr>
      <dgm:t>
        <a:bodyPr/>
        <a:lstStyle/>
        <a:p>
          <a:endParaRPr lang="en-US"/>
        </a:p>
      </dgm:t>
    </dgm:pt>
  </dgm:ptLst>
  <dgm:cxnLst>
    <dgm:cxn modelId="{FEF03848-6980-44B7-8556-642DEB926976}" type="presOf" srcId="{F8FE6772-A699-48D8-8D50-86A4B27F9C2B}" destId="{EEE76DF4-CF4C-474B-AE4C-DD8A9553B615}" srcOrd="0" destOrd="0" presId="urn:microsoft.com/office/officeart/2005/8/layout/hList7#1"/>
    <dgm:cxn modelId="{E67BDF05-B7AB-421D-BDF9-D91A528AD527}" type="presOf" srcId="{33729B92-0650-416C-AA27-E172406296DF}" destId="{7755FC02-5525-4F3D-8E57-89E11DF3CC87}" srcOrd="0" destOrd="0" presId="urn:microsoft.com/office/officeart/2005/8/layout/hList7#1"/>
    <dgm:cxn modelId="{3088F7A4-87F8-4FA7-8A0F-5C57DD86BE44}" srcId="{33729B92-0650-416C-AA27-E172406296DF}" destId="{FF86F85F-D65F-4113-998C-ACAF72610CE5}" srcOrd="0" destOrd="0" parTransId="{9F9091ED-0898-4652-ABB7-B11562D2EEB3}" sibTransId="{FCE5C255-3B1D-4D43-BFCB-26C5199C54AE}"/>
    <dgm:cxn modelId="{13819A3B-1314-4B98-A39F-64C4459E225E}" type="presOf" srcId="{F576A1A9-E2C0-4116-8542-1496EA8103CD}" destId="{341B4B11-D8BE-4408-A304-96A2606C69C4}" srcOrd="0" destOrd="0" presId="urn:microsoft.com/office/officeart/2005/8/layout/hList7#1"/>
    <dgm:cxn modelId="{47C8C075-01B5-49E5-BED4-7421EB8EB13C}" type="presOf" srcId="{9B4499D4-B1AD-49FD-9850-6A5E7D44EE78}" destId="{255E9810-AF96-4BDF-93D8-20417918A3E7}" srcOrd="0" destOrd="0" presId="urn:microsoft.com/office/officeart/2005/8/layout/hList7#1"/>
    <dgm:cxn modelId="{8470AF47-DB05-4E69-BB49-AD3580C69FDE}" srcId="{33729B92-0650-416C-AA27-E172406296DF}" destId="{ED88E6AA-81CF-41FA-861A-5B1CD4D93F3C}" srcOrd="3" destOrd="0" parTransId="{64FF1E38-DAB0-4FB3-84B0-85A5F990DC9C}" sibTransId="{12BAF39B-7F06-42A6-BB2D-2E5536DE4623}"/>
    <dgm:cxn modelId="{D0FC3F74-AB08-490A-9405-A84E8570FB76}" type="presOf" srcId="{32377BBA-4819-43E8-872D-42EDF46FB78D}" destId="{D7C3C7A9-C8D1-4E61-9156-C4FC3D049864}" srcOrd="1" destOrd="0" presId="urn:microsoft.com/office/officeart/2005/8/layout/hList7#1"/>
    <dgm:cxn modelId="{F5BAC843-C97B-407E-AF73-73F27A693648}" srcId="{33729B92-0650-416C-AA27-E172406296DF}" destId="{F576A1A9-E2C0-4116-8542-1496EA8103CD}" srcOrd="4" destOrd="0" parTransId="{C4801E0C-C8E9-4C9F-B5BA-82A80E103761}" sibTransId="{F8FE6772-A699-48D8-8D50-86A4B27F9C2B}"/>
    <dgm:cxn modelId="{D88DAE4C-A667-44E6-A42E-C3F77919CA9A}" srcId="{33729B92-0650-416C-AA27-E172406296DF}" destId="{88FFC1E1-EEE8-4FD9-9C8C-67852538E228}" srcOrd="1" destOrd="0" parTransId="{CCDED95F-57D6-40BC-92B6-4C1C832014A5}" sibTransId="{D29A36B1-E930-45DC-8FC2-ACC8B41D42C4}"/>
    <dgm:cxn modelId="{051BD3A6-34A8-4E98-AF87-B1D89B31AEDF}" srcId="{33729B92-0650-416C-AA27-E172406296DF}" destId="{32377BBA-4819-43E8-872D-42EDF46FB78D}" srcOrd="2" destOrd="0" parTransId="{02743751-3A7F-4E88-B705-31C4F7858349}" sibTransId="{9B4499D4-B1AD-49FD-9850-6A5E7D44EE78}"/>
    <dgm:cxn modelId="{67444F1E-D144-4336-9F39-41878FF92AF7}" type="presOf" srcId="{ED88E6AA-81CF-41FA-861A-5B1CD4D93F3C}" destId="{A9E47608-53A7-40E8-98EC-A6F3C2730F89}" srcOrd="1" destOrd="0" presId="urn:microsoft.com/office/officeart/2005/8/layout/hList7#1"/>
    <dgm:cxn modelId="{499FEFF4-1A97-4D4A-83F9-D4D9EC37D13B}" type="presOf" srcId="{FF86F85F-D65F-4113-998C-ACAF72610CE5}" destId="{81E35D7B-8D07-4FCC-BFC8-E2252CD0233C}" srcOrd="1" destOrd="0" presId="urn:microsoft.com/office/officeart/2005/8/layout/hList7#1"/>
    <dgm:cxn modelId="{130739C9-A23D-4886-8E0F-FA4C7E798349}" type="presOf" srcId="{FF86F85F-D65F-4113-998C-ACAF72610CE5}" destId="{417B1012-E7E7-45EA-9EE1-129E53EE3C2C}" srcOrd="0" destOrd="0" presId="urn:microsoft.com/office/officeart/2005/8/layout/hList7#1"/>
    <dgm:cxn modelId="{37F46FF6-1007-4FBE-9732-7ED387957261}" type="presOf" srcId="{AB91CD00-66B7-4742-A98A-DA0E9DAF1E45}" destId="{A2460E9A-64D1-42F2-B27F-3946E7F797D3}" srcOrd="1" destOrd="0" presId="urn:microsoft.com/office/officeart/2005/8/layout/hList7#1"/>
    <dgm:cxn modelId="{AB125603-79AA-412D-837F-E042A1125B08}" type="presOf" srcId="{32377BBA-4819-43E8-872D-42EDF46FB78D}" destId="{E76547E3-3D42-4275-AD0F-28B5E10D5769}" srcOrd="0" destOrd="0" presId="urn:microsoft.com/office/officeart/2005/8/layout/hList7#1"/>
    <dgm:cxn modelId="{F49A988B-FC2C-4587-9C9A-C5AE9928BCD0}" type="presOf" srcId="{AB91CD00-66B7-4742-A98A-DA0E9DAF1E45}" destId="{8E488537-11B4-498E-A81B-E9D7A664A6B5}" srcOrd="0" destOrd="0" presId="urn:microsoft.com/office/officeart/2005/8/layout/hList7#1"/>
    <dgm:cxn modelId="{729D4A5E-E9F5-4D04-9DCF-CF49803CB5B3}" type="presOf" srcId="{F576A1A9-E2C0-4116-8542-1496EA8103CD}" destId="{73260A36-6763-4A21-9DD1-D29D5D364520}" srcOrd="1" destOrd="0" presId="urn:microsoft.com/office/officeart/2005/8/layout/hList7#1"/>
    <dgm:cxn modelId="{4BCA05B4-42B1-43B2-986F-4F71E9B5A364}" type="presOf" srcId="{D29A36B1-E930-45DC-8FC2-ACC8B41D42C4}" destId="{B3562E62-8223-409D-B214-4A3D57517599}" srcOrd="0" destOrd="0" presId="urn:microsoft.com/office/officeart/2005/8/layout/hList7#1"/>
    <dgm:cxn modelId="{ED5B6DFD-A5CF-4745-847F-0715C5DDF4C4}" type="presOf" srcId="{ED88E6AA-81CF-41FA-861A-5B1CD4D93F3C}" destId="{BEC216BB-09C0-4E74-901A-E08A9098645E}" srcOrd="0" destOrd="0" presId="urn:microsoft.com/office/officeart/2005/8/layout/hList7#1"/>
    <dgm:cxn modelId="{0E1665F1-F9CE-4059-8102-AC2E106066F8}" type="presOf" srcId="{88FFC1E1-EEE8-4FD9-9C8C-67852538E228}" destId="{A7064973-4879-4494-9F3C-DDA790075B64}" srcOrd="0" destOrd="0" presId="urn:microsoft.com/office/officeart/2005/8/layout/hList7#1"/>
    <dgm:cxn modelId="{739A172D-73E4-44CA-A521-0D907D32BDE7}" srcId="{33729B92-0650-416C-AA27-E172406296DF}" destId="{AB91CD00-66B7-4742-A98A-DA0E9DAF1E45}" srcOrd="5" destOrd="0" parTransId="{5E50DDAE-255D-4400-B052-DD9FC756ED56}" sibTransId="{9929A785-9976-454D-AF1B-18DD280F4DF4}"/>
    <dgm:cxn modelId="{59C082C8-3A55-4BA2-848C-643F19163479}" type="presOf" srcId="{12BAF39B-7F06-42A6-BB2D-2E5536DE4623}" destId="{7567C977-E0D0-46FD-A763-96E3C8220CFD}" srcOrd="0" destOrd="0" presId="urn:microsoft.com/office/officeart/2005/8/layout/hList7#1"/>
    <dgm:cxn modelId="{CA143735-FD6C-4D8F-97CC-744FFC2B9931}" type="presOf" srcId="{FCE5C255-3B1D-4D43-BFCB-26C5199C54AE}" destId="{748F28BD-6FAE-45F7-81D2-398707BA17E1}" srcOrd="0" destOrd="0" presId="urn:microsoft.com/office/officeart/2005/8/layout/hList7#1"/>
    <dgm:cxn modelId="{DF073B0D-5EDA-4A4B-9E45-5E8E4D797DB8}" type="presOf" srcId="{88FFC1E1-EEE8-4FD9-9C8C-67852538E228}" destId="{37F749B2-0E54-4D1E-A4AB-73B084E780CC}" srcOrd="1" destOrd="0" presId="urn:microsoft.com/office/officeart/2005/8/layout/hList7#1"/>
    <dgm:cxn modelId="{2FCA4AA9-8E94-4D10-A7C8-4A211859576B}" type="presParOf" srcId="{7755FC02-5525-4F3D-8E57-89E11DF3CC87}" destId="{E06A3BF6-DA44-4F0A-8450-1649F8A7C118}" srcOrd="0" destOrd="0" presId="urn:microsoft.com/office/officeart/2005/8/layout/hList7#1"/>
    <dgm:cxn modelId="{20945106-DD90-4219-B334-36CE259B1980}" type="presParOf" srcId="{7755FC02-5525-4F3D-8E57-89E11DF3CC87}" destId="{A72A2EDC-5201-474E-B620-23D3ADD1BF1E}" srcOrd="1" destOrd="0" presId="urn:microsoft.com/office/officeart/2005/8/layout/hList7#1"/>
    <dgm:cxn modelId="{A17336D6-8D05-486C-9C4E-A60ED5E1AFD1}" type="presParOf" srcId="{A72A2EDC-5201-474E-B620-23D3ADD1BF1E}" destId="{9776CCA6-F81A-4299-92AB-73E9CDEA4B99}" srcOrd="0" destOrd="0" presId="urn:microsoft.com/office/officeart/2005/8/layout/hList7#1"/>
    <dgm:cxn modelId="{DB9FF65A-59A4-469B-939F-73AAAE47AD58}" type="presParOf" srcId="{9776CCA6-F81A-4299-92AB-73E9CDEA4B99}" destId="{417B1012-E7E7-45EA-9EE1-129E53EE3C2C}" srcOrd="0" destOrd="0" presId="urn:microsoft.com/office/officeart/2005/8/layout/hList7#1"/>
    <dgm:cxn modelId="{704D2FCA-DE8D-46CA-A86B-70DE390AD1C6}" type="presParOf" srcId="{9776CCA6-F81A-4299-92AB-73E9CDEA4B99}" destId="{81E35D7B-8D07-4FCC-BFC8-E2252CD0233C}" srcOrd="1" destOrd="0" presId="urn:microsoft.com/office/officeart/2005/8/layout/hList7#1"/>
    <dgm:cxn modelId="{A89A414B-01D3-4586-8455-21469137E0E4}" type="presParOf" srcId="{9776CCA6-F81A-4299-92AB-73E9CDEA4B99}" destId="{3A796B98-566E-45ED-8314-7C8FB99A0B38}" srcOrd="2" destOrd="0" presId="urn:microsoft.com/office/officeart/2005/8/layout/hList7#1"/>
    <dgm:cxn modelId="{FD87A915-DAD3-4030-8D21-7054FC54D787}" type="presParOf" srcId="{9776CCA6-F81A-4299-92AB-73E9CDEA4B99}" destId="{F47A66D6-D86E-4028-89AD-ABC4456F1FCB}" srcOrd="3" destOrd="0" presId="urn:microsoft.com/office/officeart/2005/8/layout/hList7#1"/>
    <dgm:cxn modelId="{DB8FD9A3-3285-4307-B12F-3A8F3C65D27B}" type="presParOf" srcId="{A72A2EDC-5201-474E-B620-23D3ADD1BF1E}" destId="{748F28BD-6FAE-45F7-81D2-398707BA17E1}" srcOrd="1" destOrd="0" presId="urn:microsoft.com/office/officeart/2005/8/layout/hList7#1"/>
    <dgm:cxn modelId="{375B55D6-3389-4E50-8605-20B050D7BEA7}" type="presParOf" srcId="{A72A2EDC-5201-474E-B620-23D3ADD1BF1E}" destId="{8BBFD33B-E9C5-4C87-80C1-703DDBC9EC39}" srcOrd="2" destOrd="0" presId="urn:microsoft.com/office/officeart/2005/8/layout/hList7#1"/>
    <dgm:cxn modelId="{70F726C1-75A6-4B83-8A79-5EC058666B32}" type="presParOf" srcId="{8BBFD33B-E9C5-4C87-80C1-703DDBC9EC39}" destId="{A7064973-4879-4494-9F3C-DDA790075B64}" srcOrd="0" destOrd="0" presId="urn:microsoft.com/office/officeart/2005/8/layout/hList7#1"/>
    <dgm:cxn modelId="{C2B9127E-929E-411B-9769-A27A34E8F370}" type="presParOf" srcId="{8BBFD33B-E9C5-4C87-80C1-703DDBC9EC39}" destId="{37F749B2-0E54-4D1E-A4AB-73B084E780CC}" srcOrd="1" destOrd="0" presId="urn:microsoft.com/office/officeart/2005/8/layout/hList7#1"/>
    <dgm:cxn modelId="{CC6D1AD7-DED1-4646-A826-B21751FA8623}" type="presParOf" srcId="{8BBFD33B-E9C5-4C87-80C1-703DDBC9EC39}" destId="{E5F437AC-B840-495D-A29E-CF0ED1336FDC}" srcOrd="2" destOrd="0" presId="urn:microsoft.com/office/officeart/2005/8/layout/hList7#1"/>
    <dgm:cxn modelId="{C32238F4-3B0A-4448-B868-D6D798BA4B81}" type="presParOf" srcId="{8BBFD33B-E9C5-4C87-80C1-703DDBC9EC39}" destId="{9673C049-E107-4F61-9A23-D4052D33A97C}" srcOrd="3" destOrd="0" presId="urn:microsoft.com/office/officeart/2005/8/layout/hList7#1"/>
    <dgm:cxn modelId="{4A60117A-FB58-4A68-82F0-20FC6B9DFB5C}" type="presParOf" srcId="{A72A2EDC-5201-474E-B620-23D3ADD1BF1E}" destId="{B3562E62-8223-409D-B214-4A3D57517599}" srcOrd="3" destOrd="0" presId="urn:microsoft.com/office/officeart/2005/8/layout/hList7#1"/>
    <dgm:cxn modelId="{10C5BB2A-44F9-47FB-8001-0BCFC9CFBF88}" type="presParOf" srcId="{A72A2EDC-5201-474E-B620-23D3ADD1BF1E}" destId="{6F6C9CA1-36F2-45C3-8A8B-0815448F280B}" srcOrd="4" destOrd="0" presId="urn:microsoft.com/office/officeart/2005/8/layout/hList7#1"/>
    <dgm:cxn modelId="{0EDD105D-6542-4548-A4A7-4176E0ABD296}" type="presParOf" srcId="{6F6C9CA1-36F2-45C3-8A8B-0815448F280B}" destId="{E76547E3-3D42-4275-AD0F-28B5E10D5769}" srcOrd="0" destOrd="0" presId="urn:microsoft.com/office/officeart/2005/8/layout/hList7#1"/>
    <dgm:cxn modelId="{DA6EC17D-336D-4954-A68E-B08E53A657C0}" type="presParOf" srcId="{6F6C9CA1-36F2-45C3-8A8B-0815448F280B}" destId="{D7C3C7A9-C8D1-4E61-9156-C4FC3D049864}" srcOrd="1" destOrd="0" presId="urn:microsoft.com/office/officeart/2005/8/layout/hList7#1"/>
    <dgm:cxn modelId="{1CD12C9A-63C1-4176-9C68-8D392D30EE86}" type="presParOf" srcId="{6F6C9CA1-36F2-45C3-8A8B-0815448F280B}" destId="{2BF739D1-1531-4656-B569-FF1BD29C6C45}" srcOrd="2" destOrd="0" presId="urn:microsoft.com/office/officeart/2005/8/layout/hList7#1"/>
    <dgm:cxn modelId="{92AE9638-D1FB-4052-819C-1D204C35F2F0}" type="presParOf" srcId="{6F6C9CA1-36F2-45C3-8A8B-0815448F280B}" destId="{0599014F-52DA-454D-88FE-9C1364E5E68A}" srcOrd="3" destOrd="0" presId="urn:microsoft.com/office/officeart/2005/8/layout/hList7#1"/>
    <dgm:cxn modelId="{9292B6ED-BDE9-45CC-B9AF-83929CD15275}" type="presParOf" srcId="{A72A2EDC-5201-474E-B620-23D3ADD1BF1E}" destId="{255E9810-AF96-4BDF-93D8-20417918A3E7}" srcOrd="5" destOrd="0" presId="urn:microsoft.com/office/officeart/2005/8/layout/hList7#1"/>
    <dgm:cxn modelId="{C9693702-39F6-4CAB-933D-0B7914B6DD97}" type="presParOf" srcId="{A72A2EDC-5201-474E-B620-23D3ADD1BF1E}" destId="{D53B81A6-9C72-4C78-85B0-1B8F3F827835}" srcOrd="6" destOrd="0" presId="urn:microsoft.com/office/officeart/2005/8/layout/hList7#1"/>
    <dgm:cxn modelId="{6BC74B9C-49D0-446D-8A50-9B4B9AF4EA83}" type="presParOf" srcId="{D53B81A6-9C72-4C78-85B0-1B8F3F827835}" destId="{BEC216BB-09C0-4E74-901A-E08A9098645E}" srcOrd="0" destOrd="0" presId="urn:microsoft.com/office/officeart/2005/8/layout/hList7#1"/>
    <dgm:cxn modelId="{DA535384-0321-4FE8-9D2E-01B9277F2A8E}" type="presParOf" srcId="{D53B81A6-9C72-4C78-85B0-1B8F3F827835}" destId="{A9E47608-53A7-40E8-98EC-A6F3C2730F89}" srcOrd="1" destOrd="0" presId="urn:microsoft.com/office/officeart/2005/8/layout/hList7#1"/>
    <dgm:cxn modelId="{83E13051-49E3-436B-BA19-502AE5001128}" type="presParOf" srcId="{D53B81A6-9C72-4C78-85B0-1B8F3F827835}" destId="{28F75292-198D-480F-8017-05660F12EFC0}" srcOrd="2" destOrd="0" presId="urn:microsoft.com/office/officeart/2005/8/layout/hList7#1"/>
    <dgm:cxn modelId="{56EDBE4A-764A-47C8-9E6B-B7789798DC6B}" type="presParOf" srcId="{D53B81A6-9C72-4C78-85B0-1B8F3F827835}" destId="{69883227-4026-4BC7-BDCD-9278E8139733}" srcOrd="3" destOrd="0" presId="urn:microsoft.com/office/officeart/2005/8/layout/hList7#1"/>
    <dgm:cxn modelId="{B4D182AB-3E92-470C-9115-55A8431665E4}" type="presParOf" srcId="{A72A2EDC-5201-474E-B620-23D3ADD1BF1E}" destId="{7567C977-E0D0-46FD-A763-96E3C8220CFD}" srcOrd="7" destOrd="0" presId="urn:microsoft.com/office/officeart/2005/8/layout/hList7#1"/>
    <dgm:cxn modelId="{CADCFCA4-2DB5-4861-9BAF-84D90627C2A3}" type="presParOf" srcId="{A72A2EDC-5201-474E-B620-23D3ADD1BF1E}" destId="{63FA6DB0-A212-4E4C-B106-FA836C46CE02}" srcOrd="8" destOrd="0" presId="urn:microsoft.com/office/officeart/2005/8/layout/hList7#1"/>
    <dgm:cxn modelId="{6F6722C2-D749-4A93-BF7F-1225036FFA59}" type="presParOf" srcId="{63FA6DB0-A212-4E4C-B106-FA836C46CE02}" destId="{341B4B11-D8BE-4408-A304-96A2606C69C4}" srcOrd="0" destOrd="0" presId="urn:microsoft.com/office/officeart/2005/8/layout/hList7#1"/>
    <dgm:cxn modelId="{061217BE-3BDB-48C6-B7F6-CDD3B5B11A2F}" type="presParOf" srcId="{63FA6DB0-A212-4E4C-B106-FA836C46CE02}" destId="{73260A36-6763-4A21-9DD1-D29D5D364520}" srcOrd="1" destOrd="0" presId="urn:microsoft.com/office/officeart/2005/8/layout/hList7#1"/>
    <dgm:cxn modelId="{88E5FB2C-CED9-401C-B01D-A7DAE8C2A9DE}" type="presParOf" srcId="{63FA6DB0-A212-4E4C-B106-FA836C46CE02}" destId="{4A3F80EE-408B-4EDA-AE40-7AC8425F5227}" srcOrd="2" destOrd="0" presId="urn:microsoft.com/office/officeart/2005/8/layout/hList7#1"/>
    <dgm:cxn modelId="{808EE099-B901-4726-8460-1ED078E9992D}" type="presParOf" srcId="{63FA6DB0-A212-4E4C-B106-FA836C46CE02}" destId="{0FA4C3D8-F7D9-49DE-ADA2-512291194D1B}" srcOrd="3" destOrd="0" presId="urn:microsoft.com/office/officeart/2005/8/layout/hList7#1"/>
    <dgm:cxn modelId="{8A8C8A89-825D-48E7-A060-3B7F09C82782}" type="presParOf" srcId="{A72A2EDC-5201-474E-B620-23D3ADD1BF1E}" destId="{EEE76DF4-CF4C-474B-AE4C-DD8A9553B615}" srcOrd="9" destOrd="0" presId="urn:microsoft.com/office/officeart/2005/8/layout/hList7#1"/>
    <dgm:cxn modelId="{205330B9-99BD-4244-9475-C044D438211C}" type="presParOf" srcId="{A72A2EDC-5201-474E-B620-23D3ADD1BF1E}" destId="{E4DB7DCA-FE72-4C5C-AD78-CD8BE82FE3A0}" srcOrd="10" destOrd="0" presId="urn:microsoft.com/office/officeart/2005/8/layout/hList7#1"/>
    <dgm:cxn modelId="{86F130E4-0422-4C9C-8E38-F4FBC945564C}" type="presParOf" srcId="{E4DB7DCA-FE72-4C5C-AD78-CD8BE82FE3A0}" destId="{8E488537-11B4-498E-A81B-E9D7A664A6B5}" srcOrd="0" destOrd="0" presId="urn:microsoft.com/office/officeart/2005/8/layout/hList7#1"/>
    <dgm:cxn modelId="{F410641D-C474-49BB-8BD5-F2F73BB5483A}" type="presParOf" srcId="{E4DB7DCA-FE72-4C5C-AD78-CD8BE82FE3A0}" destId="{A2460E9A-64D1-42F2-B27F-3946E7F797D3}" srcOrd="1" destOrd="0" presId="urn:microsoft.com/office/officeart/2005/8/layout/hList7#1"/>
    <dgm:cxn modelId="{E019AB60-B207-47CC-B951-AC564BF87F20}" type="presParOf" srcId="{E4DB7DCA-FE72-4C5C-AD78-CD8BE82FE3A0}" destId="{EEE91739-F8B7-45FA-B7D7-30D4A7BFABD1}" srcOrd="2" destOrd="0" presId="urn:microsoft.com/office/officeart/2005/8/layout/hList7#1"/>
    <dgm:cxn modelId="{AE1FFECA-8384-45E7-8F9A-AC2D6876B3D4}" type="presParOf" srcId="{E4DB7DCA-FE72-4C5C-AD78-CD8BE82FE3A0}" destId="{476DFEE3-1F83-4F47-B6FF-2F0380AFCAB0}"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D62F5D-F2F8-4BDE-ACC5-3B2C6C6785FB}"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DB316CEF-3E19-43CC-9BBE-996C3A6BB183}">
      <dgm:prSet custT="1"/>
      <dgm:spPr>
        <a:solidFill>
          <a:srgbClr val="00B0F0"/>
        </a:solidFill>
      </dgm:spPr>
      <dgm:t>
        <a:bodyPr/>
        <a:lstStyle/>
        <a:p>
          <a:r>
            <a:rPr lang="en-ZA" altLang="en-US" sz="1600" b="1" dirty="0" smtClean="0">
              <a:solidFill>
                <a:schemeClr val="tx1"/>
              </a:solidFill>
              <a:latin typeface="+mn-lt"/>
            </a:rPr>
            <a:t>Interim Presidential Report to Office of the President</a:t>
          </a:r>
        </a:p>
        <a:p>
          <a:endParaRPr lang="en-ZA" altLang="en-US" sz="1500" dirty="0" smtClean="0">
            <a:solidFill>
              <a:schemeClr val="tx1"/>
            </a:solidFill>
            <a:latin typeface="+mn-lt"/>
          </a:endParaRPr>
        </a:p>
        <a:p>
          <a:r>
            <a:rPr lang="en-ZA" altLang="en-US" sz="1600" b="1" dirty="0" smtClean="0">
              <a:solidFill>
                <a:schemeClr val="accent6">
                  <a:lumMod val="75000"/>
                </a:schemeClr>
              </a:solidFill>
              <a:latin typeface="+mn-lt"/>
            </a:rPr>
            <a:t>31 May</a:t>
          </a:r>
        </a:p>
        <a:p>
          <a:r>
            <a:rPr lang="en-ZA" altLang="en-US" sz="1600" b="1" dirty="0" smtClean="0">
              <a:solidFill>
                <a:schemeClr val="accent6">
                  <a:lumMod val="75000"/>
                </a:schemeClr>
              </a:solidFill>
              <a:latin typeface="+mn-lt"/>
            </a:rPr>
            <a:t> 2018</a:t>
          </a:r>
        </a:p>
      </dgm:t>
    </dgm:pt>
    <dgm:pt modelId="{1B60804E-D8F8-49E8-96D1-39AE6F7D728C}" type="parTrans" cxnId="{C05F396D-7795-4E1D-9B0F-0282D7C61E98}">
      <dgm:prSet/>
      <dgm:spPr/>
      <dgm:t>
        <a:bodyPr/>
        <a:lstStyle/>
        <a:p>
          <a:endParaRPr lang="en-US"/>
        </a:p>
      </dgm:t>
    </dgm:pt>
    <dgm:pt modelId="{C32F9135-35B0-42B5-8BCC-DE1BC530D705}" type="sibTrans" cxnId="{C05F396D-7795-4E1D-9B0F-0282D7C61E98}">
      <dgm:prSet/>
      <dgm:spPr/>
      <dgm:t>
        <a:bodyPr/>
        <a:lstStyle/>
        <a:p>
          <a:endParaRPr lang="en-US"/>
        </a:p>
      </dgm:t>
    </dgm:pt>
    <dgm:pt modelId="{A3542DCD-5408-4BD6-B42C-0F9F50BA428F}">
      <dgm:prSet/>
      <dgm:spPr/>
      <dgm:t>
        <a:bodyPr/>
        <a:lstStyle/>
        <a:p>
          <a:r>
            <a:rPr lang="en-ZA" altLang="en-US" b="1" dirty="0" smtClean="0">
              <a:solidFill>
                <a:schemeClr val="tx1"/>
              </a:solidFill>
              <a:latin typeface="+mn-lt"/>
            </a:rPr>
            <a:t>Investigation Report and Closure Memo complete</a:t>
          </a:r>
        </a:p>
        <a:p>
          <a:r>
            <a:rPr lang="en-ZA" altLang="en-US" dirty="0" smtClean="0">
              <a:solidFill>
                <a:schemeClr val="tx1"/>
              </a:solidFill>
              <a:latin typeface="+mn-lt"/>
            </a:rPr>
            <a:t> </a:t>
          </a:r>
        </a:p>
        <a:p>
          <a:r>
            <a:rPr lang="en-ZA" altLang="en-US" b="1" dirty="0" smtClean="0">
              <a:solidFill>
                <a:schemeClr val="accent6">
                  <a:lumMod val="75000"/>
                </a:schemeClr>
              </a:solidFill>
              <a:latin typeface="+mn-lt"/>
            </a:rPr>
            <a:t>30 April </a:t>
          </a:r>
        </a:p>
        <a:p>
          <a:r>
            <a:rPr lang="en-ZA" altLang="en-US" b="1" dirty="0" smtClean="0">
              <a:solidFill>
                <a:schemeClr val="accent6">
                  <a:lumMod val="75000"/>
                </a:schemeClr>
              </a:solidFill>
              <a:latin typeface="+mn-lt"/>
            </a:rPr>
            <a:t>2018</a:t>
          </a:r>
        </a:p>
      </dgm:t>
    </dgm:pt>
    <dgm:pt modelId="{F4F308D2-6694-447C-BEF6-ECFB3A0B26F9}" type="parTrans" cxnId="{C85A2044-C743-4437-B994-E47829E4DDCE}">
      <dgm:prSet/>
      <dgm:spPr/>
      <dgm:t>
        <a:bodyPr/>
        <a:lstStyle/>
        <a:p>
          <a:endParaRPr lang="en-US"/>
        </a:p>
      </dgm:t>
    </dgm:pt>
    <dgm:pt modelId="{2D8532EB-3159-4966-93FC-3D440C614CC1}" type="sibTrans" cxnId="{C85A2044-C743-4437-B994-E47829E4DDCE}">
      <dgm:prSet/>
      <dgm:spPr/>
      <dgm:t>
        <a:bodyPr/>
        <a:lstStyle/>
        <a:p>
          <a:endParaRPr lang="en-US"/>
        </a:p>
      </dgm:t>
    </dgm:pt>
    <dgm:pt modelId="{D4B2C470-958A-471C-9EE4-60BA149B0A14}">
      <dgm:prSet/>
      <dgm:spPr/>
      <dgm:t>
        <a:bodyPr/>
        <a:lstStyle/>
        <a:p>
          <a:r>
            <a:rPr lang="en-ZA" altLang="en-US" b="1" dirty="0" smtClean="0">
              <a:solidFill>
                <a:schemeClr val="tx1"/>
              </a:solidFill>
              <a:latin typeface="+mn-lt"/>
            </a:rPr>
            <a:t>Referrals complete</a:t>
          </a:r>
        </a:p>
        <a:p>
          <a:endParaRPr lang="en-ZA" altLang="en-US" dirty="0" smtClean="0">
            <a:solidFill>
              <a:schemeClr val="tx1"/>
            </a:solidFill>
            <a:latin typeface="+mn-lt"/>
          </a:endParaRPr>
        </a:p>
        <a:p>
          <a:endParaRPr lang="en-ZA" altLang="en-US" dirty="0" smtClean="0">
            <a:solidFill>
              <a:schemeClr val="tx1"/>
            </a:solidFill>
            <a:latin typeface="+mn-lt"/>
          </a:endParaRPr>
        </a:p>
        <a:p>
          <a:r>
            <a:rPr lang="en-ZA" altLang="en-US" b="1" dirty="0" smtClean="0">
              <a:solidFill>
                <a:schemeClr val="accent6">
                  <a:lumMod val="75000"/>
                </a:schemeClr>
              </a:solidFill>
              <a:latin typeface="+mn-lt"/>
            </a:rPr>
            <a:t>31 March 2018</a:t>
          </a:r>
        </a:p>
      </dgm:t>
    </dgm:pt>
    <dgm:pt modelId="{AE02015D-B870-4011-B5C6-203E00E587D9}" type="parTrans" cxnId="{DCC348C2-8ABB-4604-9BAA-EBCB03E60A1C}">
      <dgm:prSet/>
      <dgm:spPr/>
      <dgm:t>
        <a:bodyPr/>
        <a:lstStyle/>
        <a:p>
          <a:endParaRPr lang="en-US"/>
        </a:p>
      </dgm:t>
    </dgm:pt>
    <dgm:pt modelId="{C5360422-A03E-40DD-94A4-99E47E195657}" type="sibTrans" cxnId="{DCC348C2-8ABB-4604-9BAA-EBCB03E60A1C}">
      <dgm:prSet/>
      <dgm:spPr/>
      <dgm:t>
        <a:bodyPr/>
        <a:lstStyle/>
        <a:p>
          <a:endParaRPr lang="en-US"/>
        </a:p>
      </dgm:t>
    </dgm:pt>
    <dgm:pt modelId="{316464BA-2ACA-4C4A-B81C-0D16A99F8B8D}">
      <dgm:prSet/>
      <dgm:spPr/>
      <dgm:t>
        <a:bodyPr/>
        <a:lstStyle/>
        <a:p>
          <a:r>
            <a:rPr lang="en-ZA" altLang="en-US" b="1" dirty="0" smtClean="0">
              <a:solidFill>
                <a:schemeClr val="tx1"/>
              </a:solidFill>
              <a:latin typeface="+mn-lt"/>
            </a:rPr>
            <a:t>Section 5(2)(c) interviews</a:t>
          </a:r>
        </a:p>
        <a:p>
          <a:endParaRPr lang="en-ZA" altLang="en-US" dirty="0" smtClean="0">
            <a:solidFill>
              <a:schemeClr val="tx1"/>
            </a:solidFill>
            <a:latin typeface="+mn-lt"/>
          </a:endParaRPr>
        </a:p>
        <a:p>
          <a:endParaRPr lang="en-ZA" altLang="en-US" dirty="0" smtClean="0">
            <a:solidFill>
              <a:schemeClr val="tx1"/>
            </a:solidFill>
            <a:latin typeface="+mn-lt"/>
          </a:endParaRPr>
        </a:p>
        <a:p>
          <a:r>
            <a:rPr lang="en-ZA" altLang="en-US" b="1" dirty="0" smtClean="0">
              <a:solidFill>
                <a:schemeClr val="accent6">
                  <a:lumMod val="75000"/>
                </a:schemeClr>
              </a:solidFill>
              <a:latin typeface="+mn-lt"/>
            </a:rPr>
            <a:t>1 to 28 February 2018</a:t>
          </a:r>
          <a:endParaRPr lang="en-ZA" altLang="en-US" b="1" dirty="0">
            <a:solidFill>
              <a:schemeClr val="accent6">
                <a:lumMod val="75000"/>
              </a:schemeClr>
            </a:solidFill>
            <a:latin typeface="+mn-lt"/>
          </a:endParaRPr>
        </a:p>
      </dgm:t>
    </dgm:pt>
    <dgm:pt modelId="{23DECC40-3C6C-4FAE-987A-50E4B863D488}" type="parTrans" cxnId="{4F1F4A3A-C4CD-451F-919D-846A398F0632}">
      <dgm:prSet/>
      <dgm:spPr/>
      <dgm:t>
        <a:bodyPr/>
        <a:lstStyle/>
        <a:p>
          <a:endParaRPr lang="en-US"/>
        </a:p>
      </dgm:t>
    </dgm:pt>
    <dgm:pt modelId="{F755A0BD-AA8D-479D-95D1-6562EAA75DD3}" type="sibTrans" cxnId="{4F1F4A3A-C4CD-451F-919D-846A398F0632}">
      <dgm:prSet/>
      <dgm:spPr/>
      <dgm:t>
        <a:bodyPr/>
        <a:lstStyle/>
        <a:p>
          <a:endParaRPr lang="en-US"/>
        </a:p>
      </dgm:t>
    </dgm:pt>
    <dgm:pt modelId="{26AD1BAC-86C9-430D-BBB1-4579B94E5250}">
      <dgm:prSet/>
      <dgm:spPr/>
      <dgm:t>
        <a:bodyPr/>
        <a:lstStyle/>
        <a:p>
          <a:r>
            <a:rPr lang="en-ZA" altLang="en-US" b="1" dirty="0" smtClean="0">
              <a:solidFill>
                <a:schemeClr val="tx1"/>
              </a:solidFill>
              <a:latin typeface="+mn-lt"/>
            </a:rPr>
            <a:t>Detailed investigation complete</a:t>
          </a:r>
        </a:p>
        <a:p>
          <a:endParaRPr lang="en-ZA" altLang="en-US" dirty="0" smtClean="0">
            <a:solidFill>
              <a:schemeClr val="tx1"/>
            </a:solidFill>
            <a:latin typeface="+mn-lt"/>
          </a:endParaRPr>
        </a:p>
        <a:p>
          <a:r>
            <a:rPr lang="en-ZA" altLang="en-US" b="1" dirty="0" smtClean="0">
              <a:solidFill>
                <a:schemeClr val="accent6">
                  <a:lumMod val="75000"/>
                </a:schemeClr>
              </a:solidFill>
              <a:latin typeface="+mn-lt"/>
            </a:rPr>
            <a:t>15 December 2017</a:t>
          </a:r>
        </a:p>
      </dgm:t>
    </dgm:pt>
    <dgm:pt modelId="{3C8731AF-BC19-409D-B90C-0F15F6F3EC5B}" type="parTrans" cxnId="{840BFAE9-6107-4E19-8905-F23E1678CFF2}">
      <dgm:prSet/>
      <dgm:spPr/>
      <dgm:t>
        <a:bodyPr/>
        <a:lstStyle/>
        <a:p>
          <a:endParaRPr lang="en-US"/>
        </a:p>
      </dgm:t>
    </dgm:pt>
    <dgm:pt modelId="{0FA4DDDD-16FF-4AC2-9296-D07112344EB3}" type="sibTrans" cxnId="{840BFAE9-6107-4E19-8905-F23E1678CFF2}">
      <dgm:prSet/>
      <dgm:spPr/>
      <dgm:t>
        <a:bodyPr/>
        <a:lstStyle/>
        <a:p>
          <a:endParaRPr lang="en-US"/>
        </a:p>
      </dgm:t>
    </dgm:pt>
    <dgm:pt modelId="{E4FB45D0-BE92-4A70-9DC6-7D40589E635C}" type="pres">
      <dgm:prSet presAssocID="{94D62F5D-F2F8-4BDE-ACC5-3B2C6C6785FB}" presName="CompostProcess" presStyleCnt="0">
        <dgm:presLayoutVars>
          <dgm:dir/>
          <dgm:resizeHandles val="exact"/>
        </dgm:presLayoutVars>
      </dgm:prSet>
      <dgm:spPr/>
      <dgm:t>
        <a:bodyPr/>
        <a:lstStyle/>
        <a:p>
          <a:endParaRPr lang="en-ZA"/>
        </a:p>
      </dgm:t>
    </dgm:pt>
    <dgm:pt modelId="{BCCCB8C6-3650-4414-9EF7-5BAD45295A5B}" type="pres">
      <dgm:prSet presAssocID="{94D62F5D-F2F8-4BDE-ACC5-3B2C6C6785FB}" presName="arrow" presStyleLbl="bgShp" presStyleIdx="0" presStyleCnt="1" custScaleX="117647" custScaleY="99553" custLinFactNeighborX="14705" custLinFactNeighborY="8227"/>
      <dgm:spPr>
        <a:solidFill>
          <a:srgbClr val="FFFF00"/>
        </a:solidFill>
        <a:ln>
          <a:solidFill>
            <a:srgbClr val="FFFF00"/>
          </a:solidFill>
        </a:ln>
      </dgm:spPr>
    </dgm:pt>
    <dgm:pt modelId="{87D3F384-7928-493A-B143-ED1154155E46}" type="pres">
      <dgm:prSet presAssocID="{94D62F5D-F2F8-4BDE-ACC5-3B2C6C6785FB}" presName="linearProcess" presStyleCnt="0"/>
      <dgm:spPr/>
    </dgm:pt>
    <dgm:pt modelId="{652E68DC-C600-4FBD-B4E3-18D74828195D}" type="pres">
      <dgm:prSet presAssocID="{26AD1BAC-86C9-430D-BBB1-4579B94E5250}" presName="textNode" presStyleLbl="node1" presStyleIdx="0" presStyleCnt="5" custLinFactNeighborX="-45030">
        <dgm:presLayoutVars>
          <dgm:bulletEnabled val="1"/>
        </dgm:presLayoutVars>
      </dgm:prSet>
      <dgm:spPr/>
      <dgm:t>
        <a:bodyPr/>
        <a:lstStyle/>
        <a:p>
          <a:endParaRPr lang="en-US"/>
        </a:p>
      </dgm:t>
    </dgm:pt>
    <dgm:pt modelId="{025B32D8-ABA0-48C9-BAF3-75E3B9070591}" type="pres">
      <dgm:prSet presAssocID="{0FA4DDDD-16FF-4AC2-9296-D07112344EB3}" presName="sibTrans" presStyleCnt="0"/>
      <dgm:spPr/>
    </dgm:pt>
    <dgm:pt modelId="{BFE81EC8-6050-482F-A0A9-BC5AED237B0E}" type="pres">
      <dgm:prSet presAssocID="{316464BA-2ACA-4C4A-B81C-0D16A99F8B8D}" presName="textNode" presStyleLbl="node1" presStyleIdx="1" presStyleCnt="5">
        <dgm:presLayoutVars>
          <dgm:bulletEnabled val="1"/>
        </dgm:presLayoutVars>
      </dgm:prSet>
      <dgm:spPr/>
      <dgm:t>
        <a:bodyPr/>
        <a:lstStyle/>
        <a:p>
          <a:endParaRPr lang="en-US"/>
        </a:p>
      </dgm:t>
    </dgm:pt>
    <dgm:pt modelId="{9309784F-3696-4BD2-BEAA-ECDAF02FB4B8}" type="pres">
      <dgm:prSet presAssocID="{F755A0BD-AA8D-479D-95D1-6562EAA75DD3}" presName="sibTrans" presStyleCnt="0"/>
      <dgm:spPr/>
    </dgm:pt>
    <dgm:pt modelId="{54DE0864-42E9-4135-9DBD-A92514DD04DB}" type="pres">
      <dgm:prSet presAssocID="{D4B2C470-958A-471C-9EE4-60BA149B0A14}" presName="textNode" presStyleLbl="node1" presStyleIdx="2" presStyleCnt="5">
        <dgm:presLayoutVars>
          <dgm:bulletEnabled val="1"/>
        </dgm:presLayoutVars>
      </dgm:prSet>
      <dgm:spPr/>
      <dgm:t>
        <a:bodyPr/>
        <a:lstStyle/>
        <a:p>
          <a:endParaRPr lang="en-US"/>
        </a:p>
      </dgm:t>
    </dgm:pt>
    <dgm:pt modelId="{99B74695-4CFC-42F5-AA1C-F4B042AA7E85}" type="pres">
      <dgm:prSet presAssocID="{C5360422-A03E-40DD-94A4-99E47E195657}" presName="sibTrans" presStyleCnt="0"/>
      <dgm:spPr/>
    </dgm:pt>
    <dgm:pt modelId="{FA6C0944-F982-4976-B2EC-21C2A19B5DDA}" type="pres">
      <dgm:prSet presAssocID="{A3542DCD-5408-4BD6-B42C-0F9F50BA428F}" presName="textNode" presStyleLbl="node1" presStyleIdx="3" presStyleCnt="5">
        <dgm:presLayoutVars>
          <dgm:bulletEnabled val="1"/>
        </dgm:presLayoutVars>
      </dgm:prSet>
      <dgm:spPr/>
      <dgm:t>
        <a:bodyPr/>
        <a:lstStyle/>
        <a:p>
          <a:endParaRPr lang="en-US"/>
        </a:p>
      </dgm:t>
    </dgm:pt>
    <dgm:pt modelId="{BAE0D9FB-BB7F-4CE4-936B-7A410FA4AB95}" type="pres">
      <dgm:prSet presAssocID="{2D8532EB-3159-4966-93FC-3D440C614CC1}" presName="sibTrans" presStyleCnt="0"/>
      <dgm:spPr/>
    </dgm:pt>
    <dgm:pt modelId="{7D45B9CD-756E-46C6-85BF-CF68F827C07E}" type="pres">
      <dgm:prSet presAssocID="{DB316CEF-3E19-43CC-9BBE-996C3A6BB183}" presName="textNode" presStyleLbl="node1" presStyleIdx="4" presStyleCnt="5">
        <dgm:presLayoutVars>
          <dgm:bulletEnabled val="1"/>
        </dgm:presLayoutVars>
      </dgm:prSet>
      <dgm:spPr/>
      <dgm:t>
        <a:bodyPr/>
        <a:lstStyle/>
        <a:p>
          <a:endParaRPr lang="en-US"/>
        </a:p>
      </dgm:t>
    </dgm:pt>
  </dgm:ptLst>
  <dgm:cxnLst>
    <dgm:cxn modelId="{840BFAE9-6107-4E19-8905-F23E1678CFF2}" srcId="{94D62F5D-F2F8-4BDE-ACC5-3B2C6C6785FB}" destId="{26AD1BAC-86C9-430D-BBB1-4579B94E5250}" srcOrd="0" destOrd="0" parTransId="{3C8731AF-BC19-409D-B90C-0F15F6F3EC5B}" sibTransId="{0FA4DDDD-16FF-4AC2-9296-D07112344EB3}"/>
    <dgm:cxn modelId="{4F1F4A3A-C4CD-451F-919D-846A398F0632}" srcId="{94D62F5D-F2F8-4BDE-ACC5-3B2C6C6785FB}" destId="{316464BA-2ACA-4C4A-B81C-0D16A99F8B8D}" srcOrd="1" destOrd="0" parTransId="{23DECC40-3C6C-4FAE-987A-50E4B863D488}" sibTransId="{F755A0BD-AA8D-479D-95D1-6562EAA75DD3}"/>
    <dgm:cxn modelId="{C85A2044-C743-4437-B994-E47829E4DDCE}" srcId="{94D62F5D-F2F8-4BDE-ACC5-3B2C6C6785FB}" destId="{A3542DCD-5408-4BD6-B42C-0F9F50BA428F}" srcOrd="3" destOrd="0" parTransId="{F4F308D2-6694-447C-BEF6-ECFB3A0B26F9}" sibTransId="{2D8532EB-3159-4966-93FC-3D440C614CC1}"/>
    <dgm:cxn modelId="{DBCC0AD0-2784-4ADA-A6DD-BBB70DED3791}" type="presOf" srcId="{D4B2C470-958A-471C-9EE4-60BA149B0A14}" destId="{54DE0864-42E9-4135-9DBD-A92514DD04DB}" srcOrd="0" destOrd="0" presId="urn:microsoft.com/office/officeart/2005/8/layout/hProcess9"/>
    <dgm:cxn modelId="{DCC348C2-8ABB-4604-9BAA-EBCB03E60A1C}" srcId="{94D62F5D-F2F8-4BDE-ACC5-3B2C6C6785FB}" destId="{D4B2C470-958A-471C-9EE4-60BA149B0A14}" srcOrd="2" destOrd="0" parTransId="{AE02015D-B870-4011-B5C6-203E00E587D9}" sibTransId="{C5360422-A03E-40DD-94A4-99E47E195657}"/>
    <dgm:cxn modelId="{3B14243C-078F-41A6-9616-DFF67088A2D4}" type="presOf" srcId="{A3542DCD-5408-4BD6-B42C-0F9F50BA428F}" destId="{FA6C0944-F982-4976-B2EC-21C2A19B5DDA}" srcOrd="0" destOrd="0" presId="urn:microsoft.com/office/officeart/2005/8/layout/hProcess9"/>
    <dgm:cxn modelId="{6DC5E43F-2DFF-45F8-A9B6-6FD8A67FB691}" type="presOf" srcId="{DB316CEF-3E19-43CC-9BBE-996C3A6BB183}" destId="{7D45B9CD-756E-46C6-85BF-CF68F827C07E}" srcOrd="0" destOrd="0" presId="urn:microsoft.com/office/officeart/2005/8/layout/hProcess9"/>
    <dgm:cxn modelId="{C05F396D-7795-4E1D-9B0F-0282D7C61E98}" srcId="{94D62F5D-F2F8-4BDE-ACC5-3B2C6C6785FB}" destId="{DB316CEF-3E19-43CC-9BBE-996C3A6BB183}" srcOrd="4" destOrd="0" parTransId="{1B60804E-D8F8-49E8-96D1-39AE6F7D728C}" sibTransId="{C32F9135-35B0-42B5-8BCC-DE1BC530D705}"/>
    <dgm:cxn modelId="{9954333D-B67B-458F-B82E-64B935D0C2C1}" type="presOf" srcId="{26AD1BAC-86C9-430D-BBB1-4579B94E5250}" destId="{652E68DC-C600-4FBD-B4E3-18D74828195D}" srcOrd="0" destOrd="0" presId="urn:microsoft.com/office/officeart/2005/8/layout/hProcess9"/>
    <dgm:cxn modelId="{1C849587-1D3D-4856-8E01-B0D46A38A352}" type="presOf" srcId="{94D62F5D-F2F8-4BDE-ACC5-3B2C6C6785FB}" destId="{E4FB45D0-BE92-4A70-9DC6-7D40589E635C}" srcOrd="0" destOrd="0" presId="urn:microsoft.com/office/officeart/2005/8/layout/hProcess9"/>
    <dgm:cxn modelId="{26B7D73D-E723-46FA-9F89-EA1A823D46E6}" type="presOf" srcId="{316464BA-2ACA-4C4A-B81C-0D16A99F8B8D}" destId="{BFE81EC8-6050-482F-A0A9-BC5AED237B0E}" srcOrd="0" destOrd="0" presId="urn:microsoft.com/office/officeart/2005/8/layout/hProcess9"/>
    <dgm:cxn modelId="{F3C84994-886C-44F0-A4F8-AAC4B1653AD4}" type="presParOf" srcId="{E4FB45D0-BE92-4A70-9DC6-7D40589E635C}" destId="{BCCCB8C6-3650-4414-9EF7-5BAD45295A5B}" srcOrd="0" destOrd="0" presId="urn:microsoft.com/office/officeart/2005/8/layout/hProcess9"/>
    <dgm:cxn modelId="{3EA52600-6EFB-4AD0-B57D-C67442AE5D08}" type="presParOf" srcId="{E4FB45D0-BE92-4A70-9DC6-7D40589E635C}" destId="{87D3F384-7928-493A-B143-ED1154155E46}" srcOrd="1" destOrd="0" presId="urn:microsoft.com/office/officeart/2005/8/layout/hProcess9"/>
    <dgm:cxn modelId="{814548C0-9B06-4D37-9357-6046F70B1093}" type="presParOf" srcId="{87D3F384-7928-493A-B143-ED1154155E46}" destId="{652E68DC-C600-4FBD-B4E3-18D74828195D}" srcOrd="0" destOrd="0" presId="urn:microsoft.com/office/officeart/2005/8/layout/hProcess9"/>
    <dgm:cxn modelId="{8A1D4288-3D30-4B58-B1B0-89AC47FADB2E}" type="presParOf" srcId="{87D3F384-7928-493A-B143-ED1154155E46}" destId="{025B32D8-ABA0-48C9-BAF3-75E3B9070591}" srcOrd="1" destOrd="0" presId="urn:microsoft.com/office/officeart/2005/8/layout/hProcess9"/>
    <dgm:cxn modelId="{805AA647-7F58-41A9-A044-CB1532E6A639}" type="presParOf" srcId="{87D3F384-7928-493A-B143-ED1154155E46}" destId="{BFE81EC8-6050-482F-A0A9-BC5AED237B0E}" srcOrd="2" destOrd="0" presId="urn:microsoft.com/office/officeart/2005/8/layout/hProcess9"/>
    <dgm:cxn modelId="{56658918-CFFA-49C5-B8CA-5C4104B59F30}" type="presParOf" srcId="{87D3F384-7928-493A-B143-ED1154155E46}" destId="{9309784F-3696-4BD2-BEAA-ECDAF02FB4B8}" srcOrd="3" destOrd="0" presId="urn:microsoft.com/office/officeart/2005/8/layout/hProcess9"/>
    <dgm:cxn modelId="{F74C8A4E-D1F6-462B-B646-EC8DC36D6827}" type="presParOf" srcId="{87D3F384-7928-493A-B143-ED1154155E46}" destId="{54DE0864-42E9-4135-9DBD-A92514DD04DB}" srcOrd="4" destOrd="0" presId="urn:microsoft.com/office/officeart/2005/8/layout/hProcess9"/>
    <dgm:cxn modelId="{BB6CDE13-340E-42D3-80D7-DD0EB4BD6C45}" type="presParOf" srcId="{87D3F384-7928-493A-B143-ED1154155E46}" destId="{99B74695-4CFC-42F5-AA1C-F4B042AA7E85}" srcOrd="5" destOrd="0" presId="urn:microsoft.com/office/officeart/2005/8/layout/hProcess9"/>
    <dgm:cxn modelId="{FE848BC7-3EF4-46B0-954F-3BDC77AF0CF9}" type="presParOf" srcId="{87D3F384-7928-493A-B143-ED1154155E46}" destId="{FA6C0944-F982-4976-B2EC-21C2A19B5DDA}" srcOrd="6" destOrd="0" presId="urn:microsoft.com/office/officeart/2005/8/layout/hProcess9"/>
    <dgm:cxn modelId="{5274A90E-9753-48F9-841B-66DBAE82B466}" type="presParOf" srcId="{87D3F384-7928-493A-B143-ED1154155E46}" destId="{BAE0D9FB-BB7F-4CE4-936B-7A410FA4AB95}" srcOrd="7" destOrd="0" presId="urn:microsoft.com/office/officeart/2005/8/layout/hProcess9"/>
    <dgm:cxn modelId="{54BCCEBE-E5F4-4059-8966-B66B53AFC507}" type="presParOf" srcId="{87D3F384-7928-493A-B143-ED1154155E46}" destId="{7D45B9CD-756E-46C6-85BF-CF68F827C07E}"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D62F5D-F2F8-4BDE-ACC5-3B2C6C6785FB}" type="doc">
      <dgm:prSet loTypeId="urn:microsoft.com/office/officeart/2005/8/layout/hProcess9" loCatId="process" qsTypeId="urn:microsoft.com/office/officeart/2005/8/quickstyle/simple1" qsCatId="simple" csTypeId="urn:microsoft.com/office/officeart/2005/8/colors/colorful5" csCatId="colorful" phldr="1"/>
      <dgm:spPr/>
    </dgm:pt>
    <dgm:pt modelId="{DB316CEF-3E19-43CC-9BBE-996C3A6BB183}">
      <dgm:prSet/>
      <dgm:spPr/>
      <dgm:t>
        <a:bodyPr/>
        <a:lstStyle/>
        <a:p>
          <a:r>
            <a:rPr lang="en-ZA" altLang="en-US" dirty="0" smtClean="0">
              <a:latin typeface="+mn-lt"/>
            </a:rPr>
            <a:t>Presidential Report presented to the Office of the President</a:t>
          </a:r>
        </a:p>
      </dgm:t>
    </dgm:pt>
    <dgm:pt modelId="{1B60804E-D8F8-49E8-96D1-39AE6F7D728C}" type="parTrans" cxnId="{C05F396D-7795-4E1D-9B0F-0282D7C61E98}">
      <dgm:prSet/>
      <dgm:spPr/>
      <dgm:t>
        <a:bodyPr/>
        <a:lstStyle/>
        <a:p>
          <a:endParaRPr lang="en-US"/>
        </a:p>
      </dgm:t>
    </dgm:pt>
    <dgm:pt modelId="{C32F9135-35B0-42B5-8BCC-DE1BC530D705}" type="sibTrans" cxnId="{C05F396D-7795-4E1D-9B0F-0282D7C61E98}">
      <dgm:prSet/>
      <dgm:spPr/>
      <dgm:t>
        <a:bodyPr/>
        <a:lstStyle/>
        <a:p>
          <a:endParaRPr lang="en-US"/>
        </a:p>
      </dgm:t>
    </dgm:pt>
    <dgm:pt modelId="{A3542DCD-5408-4BD6-B42C-0F9F50BA428F}">
      <dgm:prSet/>
      <dgm:spPr/>
      <dgm:t>
        <a:bodyPr/>
        <a:lstStyle/>
        <a:p>
          <a:r>
            <a:rPr lang="en-ZA" altLang="en-US" dirty="0" smtClean="0">
              <a:latin typeface="+mn-lt"/>
            </a:rPr>
            <a:t>Evidence of any other transgressions referred to relevant authorities (Institute of Directors, IRBA, SARS, various regulatory bodies, Financial Intelligence Centre)</a:t>
          </a:r>
        </a:p>
      </dgm:t>
    </dgm:pt>
    <dgm:pt modelId="{F4F308D2-6694-447C-BEF6-ECFB3A0B26F9}" type="parTrans" cxnId="{C85A2044-C743-4437-B994-E47829E4DDCE}">
      <dgm:prSet/>
      <dgm:spPr/>
      <dgm:t>
        <a:bodyPr/>
        <a:lstStyle/>
        <a:p>
          <a:endParaRPr lang="en-US"/>
        </a:p>
      </dgm:t>
    </dgm:pt>
    <dgm:pt modelId="{2D8532EB-3159-4966-93FC-3D440C614CC1}" type="sibTrans" cxnId="{C85A2044-C743-4437-B994-E47829E4DDCE}">
      <dgm:prSet/>
      <dgm:spPr/>
      <dgm:t>
        <a:bodyPr/>
        <a:lstStyle/>
        <a:p>
          <a:endParaRPr lang="en-US"/>
        </a:p>
      </dgm:t>
    </dgm:pt>
    <dgm:pt modelId="{D4B2C470-958A-471C-9EE4-60BA149B0A14}">
      <dgm:prSet custT="1"/>
      <dgm:spPr/>
      <dgm:t>
        <a:bodyPr/>
        <a:lstStyle/>
        <a:p>
          <a:r>
            <a:rPr lang="en-ZA" altLang="en-US" sz="1300" dirty="0" smtClean="0">
              <a:latin typeface="+mn-lt"/>
            </a:rPr>
            <a:t>Evidence of misconduct referred to the Accounting Officer</a:t>
          </a:r>
        </a:p>
      </dgm:t>
    </dgm:pt>
    <dgm:pt modelId="{AE02015D-B870-4011-B5C6-203E00E587D9}" type="parTrans" cxnId="{DCC348C2-8ABB-4604-9BAA-EBCB03E60A1C}">
      <dgm:prSet/>
      <dgm:spPr/>
      <dgm:t>
        <a:bodyPr/>
        <a:lstStyle/>
        <a:p>
          <a:endParaRPr lang="en-US"/>
        </a:p>
      </dgm:t>
    </dgm:pt>
    <dgm:pt modelId="{C5360422-A03E-40DD-94A4-99E47E195657}" type="sibTrans" cxnId="{DCC348C2-8ABB-4604-9BAA-EBCB03E60A1C}">
      <dgm:prSet/>
      <dgm:spPr/>
      <dgm:t>
        <a:bodyPr/>
        <a:lstStyle/>
        <a:p>
          <a:endParaRPr lang="en-US"/>
        </a:p>
      </dgm:t>
    </dgm:pt>
    <dgm:pt modelId="{316464BA-2ACA-4C4A-B81C-0D16A99F8B8D}">
      <dgm:prSet custT="1"/>
      <dgm:spPr/>
      <dgm:t>
        <a:bodyPr/>
        <a:lstStyle/>
        <a:p>
          <a:r>
            <a:rPr lang="en-ZA" altLang="en-US" sz="1300" dirty="0" smtClean="0">
              <a:latin typeface="+mn-lt"/>
            </a:rPr>
            <a:t>Evidence of criminality referred to National Prosecuting Authority and Asset Forfeiture Unit </a:t>
          </a:r>
          <a:endParaRPr lang="en-ZA" altLang="en-US" sz="1300" dirty="0">
            <a:latin typeface="+mn-lt"/>
          </a:endParaRPr>
        </a:p>
      </dgm:t>
    </dgm:pt>
    <dgm:pt modelId="{23DECC40-3C6C-4FAE-987A-50E4B863D488}" type="parTrans" cxnId="{4F1F4A3A-C4CD-451F-919D-846A398F0632}">
      <dgm:prSet/>
      <dgm:spPr/>
      <dgm:t>
        <a:bodyPr/>
        <a:lstStyle/>
        <a:p>
          <a:endParaRPr lang="en-US"/>
        </a:p>
      </dgm:t>
    </dgm:pt>
    <dgm:pt modelId="{F755A0BD-AA8D-479D-95D1-6562EAA75DD3}" type="sibTrans" cxnId="{4F1F4A3A-C4CD-451F-919D-846A398F0632}">
      <dgm:prSet/>
      <dgm:spPr/>
      <dgm:t>
        <a:bodyPr/>
        <a:lstStyle/>
        <a:p>
          <a:endParaRPr lang="en-US"/>
        </a:p>
      </dgm:t>
    </dgm:pt>
    <dgm:pt modelId="{26AD1BAC-86C9-430D-BBB1-4579B94E5250}">
      <dgm:prSet custT="1"/>
      <dgm:spPr/>
      <dgm:t>
        <a:bodyPr/>
        <a:lstStyle/>
        <a:p>
          <a:r>
            <a:rPr lang="en-ZA" altLang="en-US" sz="1300" dirty="0" smtClean="0">
              <a:latin typeface="+mn-lt"/>
            </a:rPr>
            <a:t>Civil litigation instituted in SIU’s name</a:t>
          </a:r>
        </a:p>
      </dgm:t>
    </dgm:pt>
    <dgm:pt modelId="{3C8731AF-BC19-409D-B90C-0F15F6F3EC5B}" type="parTrans" cxnId="{840BFAE9-6107-4E19-8905-F23E1678CFF2}">
      <dgm:prSet/>
      <dgm:spPr/>
      <dgm:t>
        <a:bodyPr/>
        <a:lstStyle/>
        <a:p>
          <a:endParaRPr lang="en-US"/>
        </a:p>
      </dgm:t>
    </dgm:pt>
    <dgm:pt modelId="{0FA4DDDD-16FF-4AC2-9296-D07112344EB3}" type="sibTrans" cxnId="{840BFAE9-6107-4E19-8905-F23E1678CFF2}">
      <dgm:prSet/>
      <dgm:spPr/>
      <dgm:t>
        <a:bodyPr/>
        <a:lstStyle/>
        <a:p>
          <a:endParaRPr lang="en-US"/>
        </a:p>
      </dgm:t>
    </dgm:pt>
    <dgm:pt modelId="{E4FB45D0-BE92-4A70-9DC6-7D40589E635C}" type="pres">
      <dgm:prSet presAssocID="{94D62F5D-F2F8-4BDE-ACC5-3B2C6C6785FB}" presName="CompostProcess" presStyleCnt="0">
        <dgm:presLayoutVars>
          <dgm:dir/>
          <dgm:resizeHandles val="exact"/>
        </dgm:presLayoutVars>
      </dgm:prSet>
      <dgm:spPr/>
    </dgm:pt>
    <dgm:pt modelId="{BCCCB8C6-3650-4414-9EF7-5BAD45295A5B}" type="pres">
      <dgm:prSet presAssocID="{94D62F5D-F2F8-4BDE-ACC5-3B2C6C6785FB}" presName="arrow" presStyleLbl="bgShp" presStyleIdx="0" presStyleCnt="1" custScaleX="110608" custScaleY="75812"/>
      <dgm:spPr/>
    </dgm:pt>
    <dgm:pt modelId="{87D3F384-7928-493A-B143-ED1154155E46}" type="pres">
      <dgm:prSet presAssocID="{94D62F5D-F2F8-4BDE-ACC5-3B2C6C6785FB}" presName="linearProcess" presStyleCnt="0"/>
      <dgm:spPr/>
    </dgm:pt>
    <dgm:pt modelId="{652E68DC-C600-4FBD-B4E3-18D74828195D}" type="pres">
      <dgm:prSet presAssocID="{26AD1BAC-86C9-430D-BBB1-4579B94E5250}" presName="textNode" presStyleLbl="node1" presStyleIdx="0" presStyleCnt="5" custLinFactX="12697" custLinFactNeighborX="100000" custLinFactNeighborY="-13817">
        <dgm:presLayoutVars>
          <dgm:bulletEnabled val="1"/>
        </dgm:presLayoutVars>
      </dgm:prSet>
      <dgm:spPr/>
      <dgm:t>
        <a:bodyPr/>
        <a:lstStyle/>
        <a:p>
          <a:endParaRPr lang="en-US"/>
        </a:p>
      </dgm:t>
    </dgm:pt>
    <dgm:pt modelId="{025B32D8-ABA0-48C9-BAF3-75E3B9070591}" type="pres">
      <dgm:prSet presAssocID="{0FA4DDDD-16FF-4AC2-9296-D07112344EB3}" presName="sibTrans" presStyleCnt="0"/>
      <dgm:spPr/>
    </dgm:pt>
    <dgm:pt modelId="{BFE81EC8-6050-482F-A0A9-BC5AED237B0E}" type="pres">
      <dgm:prSet presAssocID="{316464BA-2ACA-4C4A-B81C-0D16A99F8B8D}" presName="textNode" presStyleLbl="node1" presStyleIdx="1" presStyleCnt="5" custLinFactX="9453" custLinFactNeighborX="100000" custLinFactNeighborY="-13014">
        <dgm:presLayoutVars>
          <dgm:bulletEnabled val="1"/>
        </dgm:presLayoutVars>
      </dgm:prSet>
      <dgm:spPr/>
      <dgm:t>
        <a:bodyPr/>
        <a:lstStyle/>
        <a:p>
          <a:endParaRPr lang="en-US"/>
        </a:p>
      </dgm:t>
    </dgm:pt>
    <dgm:pt modelId="{9309784F-3696-4BD2-BEAA-ECDAF02FB4B8}" type="pres">
      <dgm:prSet presAssocID="{F755A0BD-AA8D-479D-95D1-6562EAA75DD3}" presName="sibTrans" presStyleCnt="0"/>
      <dgm:spPr/>
    </dgm:pt>
    <dgm:pt modelId="{54DE0864-42E9-4135-9DBD-A92514DD04DB}" type="pres">
      <dgm:prSet presAssocID="{D4B2C470-958A-471C-9EE4-60BA149B0A14}" presName="textNode" presStyleLbl="node1" presStyleIdx="2" presStyleCnt="5" custLinFactX="5843" custLinFactNeighborX="100000" custLinFactNeighborY="-13755">
        <dgm:presLayoutVars>
          <dgm:bulletEnabled val="1"/>
        </dgm:presLayoutVars>
      </dgm:prSet>
      <dgm:spPr/>
      <dgm:t>
        <a:bodyPr/>
        <a:lstStyle/>
        <a:p>
          <a:endParaRPr lang="en-US"/>
        </a:p>
      </dgm:t>
    </dgm:pt>
    <dgm:pt modelId="{99B74695-4CFC-42F5-AA1C-F4B042AA7E85}" type="pres">
      <dgm:prSet presAssocID="{C5360422-A03E-40DD-94A4-99E47E195657}" presName="sibTrans" presStyleCnt="0"/>
      <dgm:spPr/>
    </dgm:pt>
    <dgm:pt modelId="{FA6C0944-F982-4976-B2EC-21C2A19B5DDA}" type="pres">
      <dgm:prSet presAssocID="{A3542DCD-5408-4BD6-B42C-0F9F50BA428F}" presName="textNode" presStyleLbl="node1" presStyleIdx="3" presStyleCnt="5" custLinFactNeighborX="89935" custLinFactNeighborY="-13584">
        <dgm:presLayoutVars>
          <dgm:bulletEnabled val="1"/>
        </dgm:presLayoutVars>
      </dgm:prSet>
      <dgm:spPr/>
      <dgm:t>
        <a:bodyPr/>
        <a:lstStyle/>
        <a:p>
          <a:endParaRPr lang="en-US"/>
        </a:p>
      </dgm:t>
    </dgm:pt>
    <dgm:pt modelId="{BAE0D9FB-BB7F-4CE4-936B-7A410FA4AB95}" type="pres">
      <dgm:prSet presAssocID="{2D8532EB-3159-4966-93FC-3D440C614CC1}" presName="sibTrans" presStyleCnt="0"/>
      <dgm:spPr/>
    </dgm:pt>
    <dgm:pt modelId="{7D45B9CD-756E-46C6-85BF-CF68F827C07E}" type="pres">
      <dgm:prSet presAssocID="{DB316CEF-3E19-43CC-9BBE-996C3A6BB183}" presName="textNode" presStyleLbl="node1" presStyleIdx="4" presStyleCnt="5" custScaleY="101036" custLinFactNeighborX="4574" custLinFactNeighborY="-12024">
        <dgm:presLayoutVars>
          <dgm:bulletEnabled val="1"/>
        </dgm:presLayoutVars>
      </dgm:prSet>
      <dgm:spPr/>
      <dgm:t>
        <a:bodyPr/>
        <a:lstStyle/>
        <a:p>
          <a:endParaRPr lang="en-US"/>
        </a:p>
      </dgm:t>
    </dgm:pt>
  </dgm:ptLst>
  <dgm:cxnLst>
    <dgm:cxn modelId="{840BFAE9-6107-4E19-8905-F23E1678CFF2}" srcId="{94D62F5D-F2F8-4BDE-ACC5-3B2C6C6785FB}" destId="{26AD1BAC-86C9-430D-BBB1-4579B94E5250}" srcOrd="0" destOrd="0" parTransId="{3C8731AF-BC19-409D-B90C-0F15F6F3EC5B}" sibTransId="{0FA4DDDD-16FF-4AC2-9296-D07112344EB3}"/>
    <dgm:cxn modelId="{0D05B44D-CBDE-4944-9C8E-E9F4ECD4EE29}" type="presOf" srcId="{D4B2C470-958A-471C-9EE4-60BA149B0A14}" destId="{54DE0864-42E9-4135-9DBD-A92514DD04DB}" srcOrd="0" destOrd="0" presId="urn:microsoft.com/office/officeart/2005/8/layout/hProcess9"/>
    <dgm:cxn modelId="{46A37963-AAF8-471B-A260-030277097726}" type="presOf" srcId="{94D62F5D-F2F8-4BDE-ACC5-3B2C6C6785FB}" destId="{E4FB45D0-BE92-4A70-9DC6-7D40589E635C}" srcOrd="0" destOrd="0" presId="urn:microsoft.com/office/officeart/2005/8/layout/hProcess9"/>
    <dgm:cxn modelId="{4F1F4A3A-C4CD-451F-919D-846A398F0632}" srcId="{94D62F5D-F2F8-4BDE-ACC5-3B2C6C6785FB}" destId="{316464BA-2ACA-4C4A-B81C-0D16A99F8B8D}" srcOrd="1" destOrd="0" parTransId="{23DECC40-3C6C-4FAE-987A-50E4B863D488}" sibTransId="{F755A0BD-AA8D-479D-95D1-6562EAA75DD3}"/>
    <dgm:cxn modelId="{BA976E62-D788-4BFE-92BB-C0B53CC85C6F}" type="presOf" srcId="{26AD1BAC-86C9-430D-BBB1-4579B94E5250}" destId="{652E68DC-C600-4FBD-B4E3-18D74828195D}" srcOrd="0" destOrd="0" presId="urn:microsoft.com/office/officeart/2005/8/layout/hProcess9"/>
    <dgm:cxn modelId="{C85A2044-C743-4437-B994-E47829E4DDCE}" srcId="{94D62F5D-F2F8-4BDE-ACC5-3B2C6C6785FB}" destId="{A3542DCD-5408-4BD6-B42C-0F9F50BA428F}" srcOrd="3" destOrd="0" parTransId="{F4F308D2-6694-447C-BEF6-ECFB3A0B26F9}" sibTransId="{2D8532EB-3159-4966-93FC-3D440C614CC1}"/>
    <dgm:cxn modelId="{21D55B32-1F24-4DE4-B550-7255E83EF6D6}" type="presOf" srcId="{A3542DCD-5408-4BD6-B42C-0F9F50BA428F}" destId="{FA6C0944-F982-4976-B2EC-21C2A19B5DDA}" srcOrd="0" destOrd="0" presId="urn:microsoft.com/office/officeart/2005/8/layout/hProcess9"/>
    <dgm:cxn modelId="{DCC348C2-8ABB-4604-9BAA-EBCB03E60A1C}" srcId="{94D62F5D-F2F8-4BDE-ACC5-3B2C6C6785FB}" destId="{D4B2C470-958A-471C-9EE4-60BA149B0A14}" srcOrd="2" destOrd="0" parTransId="{AE02015D-B870-4011-B5C6-203E00E587D9}" sibTransId="{C5360422-A03E-40DD-94A4-99E47E195657}"/>
    <dgm:cxn modelId="{D74ACA6C-22EF-48AE-9F20-5F6FB458CF47}" type="presOf" srcId="{316464BA-2ACA-4C4A-B81C-0D16A99F8B8D}" destId="{BFE81EC8-6050-482F-A0A9-BC5AED237B0E}" srcOrd="0" destOrd="0" presId="urn:microsoft.com/office/officeart/2005/8/layout/hProcess9"/>
    <dgm:cxn modelId="{03383E5C-2060-455C-93A0-3590068E3057}" type="presOf" srcId="{DB316CEF-3E19-43CC-9BBE-996C3A6BB183}" destId="{7D45B9CD-756E-46C6-85BF-CF68F827C07E}" srcOrd="0" destOrd="0" presId="urn:microsoft.com/office/officeart/2005/8/layout/hProcess9"/>
    <dgm:cxn modelId="{C05F396D-7795-4E1D-9B0F-0282D7C61E98}" srcId="{94D62F5D-F2F8-4BDE-ACC5-3B2C6C6785FB}" destId="{DB316CEF-3E19-43CC-9BBE-996C3A6BB183}" srcOrd="4" destOrd="0" parTransId="{1B60804E-D8F8-49E8-96D1-39AE6F7D728C}" sibTransId="{C32F9135-35B0-42B5-8BCC-DE1BC530D705}"/>
    <dgm:cxn modelId="{29E478B9-A31D-44BF-97D9-5FDD52D9946D}" type="presParOf" srcId="{E4FB45D0-BE92-4A70-9DC6-7D40589E635C}" destId="{BCCCB8C6-3650-4414-9EF7-5BAD45295A5B}" srcOrd="0" destOrd="0" presId="urn:microsoft.com/office/officeart/2005/8/layout/hProcess9"/>
    <dgm:cxn modelId="{C878A6F9-ED50-4F39-8BCF-7ADF69B9D1B6}" type="presParOf" srcId="{E4FB45D0-BE92-4A70-9DC6-7D40589E635C}" destId="{87D3F384-7928-493A-B143-ED1154155E46}" srcOrd="1" destOrd="0" presId="urn:microsoft.com/office/officeart/2005/8/layout/hProcess9"/>
    <dgm:cxn modelId="{6B34A244-B6EE-4AE2-B883-6B66ACF566EE}" type="presParOf" srcId="{87D3F384-7928-493A-B143-ED1154155E46}" destId="{652E68DC-C600-4FBD-B4E3-18D74828195D}" srcOrd="0" destOrd="0" presId="urn:microsoft.com/office/officeart/2005/8/layout/hProcess9"/>
    <dgm:cxn modelId="{EF8B1473-0112-4A0D-B2C2-DDB42A853B6D}" type="presParOf" srcId="{87D3F384-7928-493A-B143-ED1154155E46}" destId="{025B32D8-ABA0-48C9-BAF3-75E3B9070591}" srcOrd="1" destOrd="0" presId="urn:microsoft.com/office/officeart/2005/8/layout/hProcess9"/>
    <dgm:cxn modelId="{B889479F-44CF-419F-B581-582136C38E13}" type="presParOf" srcId="{87D3F384-7928-493A-B143-ED1154155E46}" destId="{BFE81EC8-6050-482F-A0A9-BC5AED237B0E}" srcOrd="2" destOrd="0" presId="urn:microsoft.com/office/officeart/2005/8/layout/hProcess9"/>
    <dgm:cxn modelId="{04243FB4-BC14-4DF1-8061-5F891AE22040}" type="presParOf" srcId="{87D3F384-7928-493A-B143-ED1154155E46}" destId="{9309784F-3696-4BD2-BEAA-ECDAF02FB4B8}" srcOrd="3" destOrd="0" presId="urn:microsoft.com/office/officeart/2005/8/layout/hProcess9"/>
    <dgm:cxn modelId="{4E69E936-6BF9-4CA7-A6B6-B2E93FB57FA0}" type="presParOf" srcId="{87D3F384-7928-493A-B143-ED1154155E46}" destId="{54DE0864-42E9-4135-9DBD-A92514DD04DB}" srcOrd="4" destOrd="0" presId="urn:microsoft.com/office/officeart/2005/8/layout/hProcess9"/>
    <dgm:cxn modelId="{B551307F-A224-49D0-ACFB-1FFA80AC6236}" type="presParOf" srcId="{87D3F384-7928-493A-B143-ED1154155E46}" destId="{99B74695-4CFC-42F5-AA1C-F4B042AA7E85}" srcOrd="5" destOrd="0" presId="urn:microsoft.com/office/officeart/2005/8/layout/hProcess9"/>
    <dgm:cxn modelId="{EC007962-95CE-4CF0-8A83-DAD50BB9618D}" type="presParOf" srcId="{87D3F384-7928-493A-B143-ED1154155E46}" destId="{FA6C0944-F982-4976-B2EC-21C2A19B5DDA}" srcOrd="6" destOrd="0" presId="urn:microsoft.com/office/officeart/2005/8/layout/hProcess9"/>
    <dgm:cxn modelId="{B32EAC02-10E2-42B8-8DE3-70E7C2EF70B0}" type="presParOf" srcId="{87D3F384-7928-493A-B143-ED1154155E46}" destId="{BAE0D9FB-BB7F-4CE4-936B-7A410FA4AB95}" srcOrd="7" destOrd="0" presId="urn:microsoft.com/office/officeart/2005/8/layout/hProcess9"/>
    <dgm:cxn modelId="{3F4D0850-61B1-4546-BECD-E2B6DDA1DF96}" type="presParOf" srcId="{87D3F384-7928-493A-B143-ED1154155E46}" destId="{7D45B9CD-756E-46C6-85BF-CF68F827C07E}"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9AC93D-63BE-4FB2-ACFD-05422E4C75FE}">
      <dsp:nvSpPr>
        <dsp:cNvPr id="0" name=""/>
        <dsp:cNvSpPr/>
      </dsp:nvSpPr>
      <dsp:spPr>
        <a:xfrm>
          <a:off x="2" y="0"/>
          <a:ext cx="8991595" cy="4223225"/>
        </a:xfrm>
        <a:prstGeom prst="rightArrow">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133F0B0-4E7F-4F1F-8894-B7CADEDFF805}">
      <dsp:nvSpPr>
        <dsp:cNvPr id="0" name=""/>
        <dsp:cNvSpPr/>
      </dsp:nvSpPr>
      <dsp:spPr>
        <a:xfrm>
          <a:off x="848108" y="1295398"/>
          <a:ext cx="913955" cy="168929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altLang="en-US" sz="1100" b="1" kern="1200" dirty="0" smtClean="0">
              <a:latin typeface="Arial Narrow" panose="020B0606020202030204" pitchFamily="34" charset="0"/>
            </a:rPr>
            <a:t>Proclamation published </a:t>
          </a:r>
          <a:endParaRPr lang="en-US" sz="1100" b="1" kern="1200" dirty="0">
            <a:latin typeface="Arial Narrow" panose="020B0606020202030204" pitchFamily="34" charset="0"/>
          </a:endParaRPr>
        </a:p>
      </dsp:txBody>
      <dsp:txXfrm>
        <a:off x="848108" y="1295398"/>
        <a:ext cx="913955" cy="1689290"/>
      </dsp:txXfrm>
    </dsp:sp>
    <dsp:sp modelId="{FFEC726A-AA6A-4FBA-9C20-C613EE532A3D}">
      <dsp:nvSpPr>
        <dsp:cNvPr id="0" name=""/>
        <dsp:cNvSpPr/>
      </dsp:nvSpPr>
      <dsp:spPr>
        <a:xfrm>
          <a:off x="1851011" y="1295398"/>
          <a:ext cx="923175" cy="1689290"/>
        </a:xfrm>
        <a:prstGeom prst="roundRect">
          <a:avLst/>
        </a:prstGeom>
        <a:gradFill rotWithShape="0">
          <a:gsLst>
            <a:gs pos="0">
              <a:schemeClr val="accent5">
                <a:hueOff val="-1622508"/>
                <a:satOff val="866"/>
                <a:lumOff val="-3774"/>
                <a:alphaOff val="0"/>
                <a:tint val="50000"/>
                <a:satMod val="300000"/>
              </a:schemeClr>
            </a:gs>
            <a:gs pos="35000">
              <a:schemeClr val="accent5">
                <a:hueOff val="-1622508"/>
                <a:satOff val="866"/>
                <a:lumOff val="-3774"/>
                <a:alphaOff val="0"/>
                <a:tint val="37000"/>
                <a:satMod val="300000"/>
              </a:schemeClr>
            </a:gs>
            <a:gs pos="100000">
              <a:schemeClr val="accent5">
                <a:hueOff val="-1622508"/>
                <a:satOff val="866"/>
                <a:lumOff val="-377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altLang="en-US" sz="1100" b="1" kern="1200" dirty="0" smtClean="0">
              <a:latin typeface="Arial Narrow" panose="020B0606020202030204" pitchFamily="34" charset="0"/>
            </a:rPr>
            <a:t>Produce project plan &amp; LoE</a:t>
          </a:r>
        </a:p>
      </dsp:txBody>
      <dsp:txXfrm>
        <a:off x="1851011" y="1295398"/>
        <a:ext cx="923175" cy="1689290"/>
      </dsp:txXfrm>
    </dsp:sp>
    <dsp:sp modelId="{4A2D5A81-ECD9-42DC-B4BD-1AD87A1650EF}">
      <dsp:nvSpPr>
        <dsp:cNvPr id="0" name=""/>
        <dsp:cNvSpPr/>
      </dsp:nvSpPr>
      <dsp:spPr>
        <a:xfrm>
          <a:off x="2853870" y="1295398"/>
          <a:ext cx="718406" cy="1689290"/>
        </a:xfrm>
        <a:prstGeom prst="roundRect">
          <a:avLst/>
        </a:prstGeom>
        <a:gradFill rotWithShape="0">
          <a:gsLst>
            <a:gs pos="0">
              <a:schemeClr val="accent5">
                <a:hueOff val="-3245016"/>
                <a:satOff val="1732"/>
                <a:lumOff val="-7549"/>
                <a:alphaOff val="0"/>
                <a:tint val="50000"/>
                <a:satMod val="300000"/>
              </a:schemeClr>
            </a:gs>
            <a:gs pos="35000">
              <a:schemeClr val="accent5">
                <a:hueOff val="-3245016"/>
                <a:satOff val="1732"/>
                <a:lumOff val="-7549"/>
                <a:alphaOff val="0"/>
                <a:tint val="37000"/>
                <a:satMod val="300000"/>
              </a:schemeClr>
            </a:gs>
            <a:gs pos="100000">
              <a:schemeClr val="accent5">
                <a:hueOff val="-3245016"/>
                <a:satOff val="1732"/>
                <a:lumOff val="-7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altLang="en-US" sz="1100" b="1" kern="1200" dirty="0" smtClean="0">
              <a:latin typeface="Arial Narrow" panose="020B0606020202030204" pitchFamily="34" charset="0"/>
            </a:rPr>
            <a:t>Collect and analyse Evidence </a:t>
          </a:r>
        </a:p>
      </dsp:txBody>
      <dsp:txXfrm>
        <a:off x="2853870" y="1295398"/>
        <a:ext cx="718406" cy="1689290"/>
      </dsp:txXfrm>
    </dsp:sp>
    <dsp:sp modelId="{B655A0D7-718E-415B-B4B0-1A36A58D441E}">
      <dsp:nvSpPr>
        <dsp:cNvPr id="0" name=""/>
        <dsp:cNvSpPr/>
      </dsp:nvSpPr>
      <dsp:spPr>
        <a:xfrm>
          <a:off x="3665130" y="1295398"/>
          <a:ext cx="919399" cy="1689290"/>
        </a:xfrm>
        <a:prstGeom prst="roundRect">
          <a:avLst/>
        </a:prstGeom>
        <a:gradFill rotWithShape="0">
          <a:gsLst>
            <a:gs pos="0">
              <a:schemeClr val="accent5">
                <a:hueOff val="-4867524"/>
                <a:satOff val="2597"/>
                <a:lumOff val="-11323"/>
                <a:alphaOff val="0"/>
                <a:tint val="50000"/>
                <a:satMod val="300000"/>
              </a:schemeClr>
            </a:gs>
            <a:gs pos="35000">
              <a:schemeClr val="accent5">
                <a:hueOff val="-4867524"/>
                <a:satOff val="2597"/>
                <a:lumOff val="-11323"/>
                <a:alphaOff val="0"/>
                <a:tint val="37000"/>
                <a:satMod val="300000"/>
              </a:schemeClr>
            </a:gs>
            <a:gs pos="100000">
              <a:schemeClr val="accent5">
                <a:hueOff val="-4867524"/>
                <a:satOff val="2597"/>
                <a:lumOff val="-113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altLang="en-US" sz="1100" b="1" kern="1200" dirty="0" smtClean="0">
              <a:latin typeface="Arial Narrow" panose="020B0606020202030204" pitchFamily="34" charset="0"/>
            </a:rPr>
            <a:t>Conduct interviews and obtain affidavits</a:t>
          </a:r>
        </a:p>
      </dsp:txBody>
      <dsp:txXfrm>
        <a:off x="3665130" y="1295398"/>
        <a:ext cx="919399" cy="1689290"/>
      </dsp:txXfrm>
    </dsp:sp>
    <dsp:sp modelId="{3F31B29D-84D0-41C7-997B-371AC6D6F2E9}">
      <dsp:nvSpPr>
        <dsp:cNvPr id="0" name=""/>
        <dsp:cNvSpPr/>
      </dsp:nvSpPr>
      <dsp:spPr>
        <a:xfrm>
          <a:off x="4652359" y="1295398"/>
          <a:ext cx="836815" cy="1689290"/>
        </a:xfrm>
        <a:prstGeom prst="roundRect">
          <a:avLst/>
        </a:prstGeom>
        <a:gradFill rotWithShape="0">
          <a:gsLst>
            <a:gs pos="0">
              <a:schemeClr val="accent5">
                <a:hueOff val="-6490032"/>
                <a:satOff val="3463"/>
                <a:lumOff val="-15098"/>
                <a:alphaOff val="0"/>
                <a:tint val="50000"/>
                <a:satMod val="300000"/>
              </a:schemeClr>
            </a:gs>
            <a:gs pos="35000">
              <a:schemeClr val="accent5">
                <a:hueOff val="-6490032"/>
                <a:satOff val="3463"/>
                <a:lumOff val="-15098"/>
                <a:alphaOff val="0"/>
                <a:tint val="37000"/>
                <a:satMod val="300000"/>
              </a:schemeClr>
            </a:gs>
            <a:gs pos="100000">
              <a:schemeClr val="accent5">
                <a:hueOff val="-6490032"/>
                <a:satOff val="3463"/>
                <a:lumOff val="-15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altLang="en-US" sz="1100" b="1" kern="1200" dirty="0" smtClean="0">
              <a:latin typeface="Arial Narrow" panose="020B0606020202030204" pitchFamily="34" charset="0"/>
            </a:rPr>
            <a:t>Refer matters to relevant authorities</a:t>
          </a:r>
        </a:p>
      </dsp:txBody>
      <dsp:txXfrm>
        <a:off x="4652359" y="1295398"/>
        <a:ext cx="836815" cy="1689290"/>
      </dsp:txXfrm>
    </dsp:sp>
    <dsp:sp modelId="{01D23501-CA5C-4BC1-89D1-DE86045C4CF0}">
      <dsp:nvSpPr>
        <dsp:cNvPr id="0" name=""/>
        <dsp:cNvSpPr/>
      </dsp:nvSpPr>
      <dsp:spPr>
        <a:xfrm>
          <a:off x="6472936" y="1295398"/>
          <a:ext cx="942493" cy="1689290"/>
        </a:xfrm>
        <a:prstGeom prst="roundRect">
          <a:avLst/>
        </a:prstGeom>
        <a:gradFill rotWithShape="0">
          <a:gsLst>
            <a:gs pos="0">
              <a:schemeClr val="accent5">
                <a:hueOff val="-8112541"/>
                <a:satOff val="4329"/>
                <a:lumOff val="-18872"/>
                <a:alphaOff val="0"/>
                <a:tint val="50000"/>
                <a:satMod val="300000"/>
              </a:schemeClr>
            </a:gs>
            <a:gs pos="35000">
              <a:schemeClr val="accent5">
                <a:hueOff val="-8112541"/>
                <a:satOff val="4329"/>
                <a:lumOff val="-18872"/>
                <a:alphaOff val="0"/>
                <a:tint val="37000"/>
                <a:satMod val="300000"/>
              </a:schemeClr>
            </a:gs>
            <a:gs pos="100000">
              <a:schemeClr val="accent5">
                <a:hueOff val="-8112541"/>
                <a:satOff val="4329"/>
                <a:lumOff val="-1887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altLang="en-US" sz="1100" b="1" kern="1200" dirty="0" smtClean="0">
              <a:latin typeface="Arial Narrow" panose="020B0606020202030204" pitchFamily="34" charset="0"/>
            </a:rPr>
            <a:t>Reports presented to the Office of the President</a:t>
          </a:r>
        </a:p>
      </dsp:txBody>
      <dsp:txXfrm>
        <a:off x="6472936" y="1295398"/>
        <a:ext cx="942493" cy="1689290"/>
      </dsp:txXfrm>
    </dsp:sp>
    <dsp:sp modelId="{023EF492-6795-45C7-A70C-8B96F0397645}">
      <dsp:nvSpPr>
        <dsp:cNvPr id="0" name=""/>
        <dsp:cNvSpPr/>
      </dsp:nvSpPr>
      <dsp:spPr>
        <a:xfrm>
          <a:off x="5561442" y="1295398"/>
          <a:ext cx="851787" cy="1689290"/>
        </a:xfrm>
        <a:prstGeom prst="roundRect">
          <a:avLst/>
        </a:prstGeom>
        <a:gradFill rotWithShape="0">
          <a:gsLst>
            <a:gs pos="0">
              <a:schemeClr val="accent5">
                <a:hueOff val="-9735049"/>
                <a:satOff val="5195"/>
                <a:lumOff val="-22647"/>
                <a:alphaOff val="0"/>
                <a:tint val="50000"/>
                <a:satMod val="300000"/>
              </a:schemeClr>
            </a:gs>
            <a:gs pos="35000">
              <a:schemeClr val="accent5">
                <a:hueOff val="-9735049"/>
                <a:satOff val="5195"/>
                <a:lumOff val="-22647"/>
                <a:alphaOff val="0"/>
                <a:tint val="37000"/>
                <a:satMod val="300000"/>
              </a:schemeClr>
            </a:gs>
            <a:gs pos="100000">
              <a:schemeClr val="accent5">
                <a:hueOff val="-9735049"/>
                <a:satOff val="5195"/>
                <a:lumOff val="-22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altLang="en-US" sz="1100" b="1" kern="1200" dirty="0" smtClean="0">
              <a:latin typeface="Arial Narrow" panose="020B0606020202030204" pitchFamily="34" charset="0"/>
            </a:rPr>
            <a:t>Civil Litigation </a:t>
          </a:r>
          <a:endParaRPr lang="en-US" sz="1100" b="1" kern="1200" dirty="0">
            <a:latin typeface="Arial Narrow" panose="020B0606020202030204" pitchFamily="34" charset="0"/>
          </a:endParaRPr>
        </a:p>
      </dsp:txBody>
      <dsp:txXfrm>
        <a:off x="5561442" y="1295398"/>
        <a:ext cx="851787" cy="1689290"/>
      </dsp:txXfrm>
    </dsp:sp>
    <dsp:sp modelId="{5DD355E7-0B89-4BDE-B270-7170CD783221}">
      <dsp:nvSpPr>
        <dsp:cNvPr id="0" name=""/>
        <dsp:cNvSpPr/>
      </dsp:nvSpPr>
      <dsp:spPr>
        <a:xfrm>
          <a:off x="7482179" y="1295398"/>
          <a:ext cx="642583" cy="1689290"/>
        </a:xfrm>
        <a:prstGeom prst="roundRect">
          <a:avLst/>
        </a:prstGeom>
        <a:gradFill rotWithShape="0">
          <a:gsLst>
            <a:gs pos="0">
              <a:schemeClr val="accent5">
                <a:hueOff val="-11357556"/>
                <a:satOff val="6060"/>
                <a:lumOff val="-26421"/>
                <a:alphaOff val="0"/>
                <a:tint val="50000"/>
                <a:satMod val="300000"/>
              </a:schemeClr>
            </a:gs>
            <a:gs pos="35000">
              <a:schemeClr val="accent5">
                <a:hueOff val="-11357556"/>
                <a:satOff val="6060"/>
                <a:lumOff val="-26421"/>
                <a:alphaOff val="0"/>
                <a:tint val="37000"/>
                <a:satMod val="300000"/>
              </a:schemeClr>
            </a:gs>
            <a:gs pos="100000">
              <a:schemeClr val="accent5">
                <a:hueOff val="-11357556"/>
                <a:satOff val="6060"/>
                <a:lumOff val="-2642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Arial Narrow" panose="020B0606020202030204" pitchFamily="34" charset="0"/>
            </a:rPr>
            <a:t>Follow-ups</a:t>
          </a:r>
          <a:endParaRPr lang="en-US" sz="1100" b="1" kern="1200" dirty="0">
            <a:latin typeface="Arial Narrow" panose="020B0606020202030204" pitchFamily="34" charset="0"/>
          </a:endParaRPr>
        </a:p>
      </dsp:txBody>
      <dsp:txXfrm>
        <a:off x="7482179" y="1295398"/>
        <a:ext cx="642583" cy="1689290"/>
      </dsp:txXfrm>
    </dsp:sp>
    <dsp:sp modelId="{E0A4F09A-1053-4709-9942-E0D0E2C3EA99}">
      <dsp:nvSpPr>
        <dsp:cNvPr id="0" name=""/>
        <dsp:cNvSpPr/>
      </dsp:nvSpPr>
      <dsp:spPr>
        <a:xfrm>
          <a:off x="7062" y="1295398"/>
          <a:ext cx="745055" cy="1689290"/>
        </a:xfrm>
        <a:prstGeom prst="roundRect">
          <a:avLst/>
        </a:prstGeom>
        <a:gradFill rotWithShape="0">
          <a:gsLst>
            <a:gs pos="0">
              <a:schemeClr val="accent5">
                <a:hueOff val="-12980065"/>
                <a:satOff val="6926"/>
                <a:lumOff val="-30196"/>
                <a:alphaOff val="0"/>
                <a:tint val="50000"/>
                <a:satMod val="300000"/>
              </a:schemeClr>
            </a:gs>
            <a:gs pos="35000">
              <a:schemeClr val="accent5">
                <a:hueOff val="-12980065"/>
                <a:satOff val="6926"/>
                <a:lumOff val="-30196"/>
                <a:alphaOff val="0"/>
                <a:tint val="37000"/>
                <a:satMod val="300000"/>
              </a:schemeClr>
            </a:gs>
            <a:gs pos="100000">
              <a:schemeClr val="accent5">
                <a:hueOff val="-12980065"/>
                <a:satOff val="6926"/>
                <a:lumOff val="-30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altLang="en-US" sz="1100" b="1" kern="1200" dirty="0" smtClean="0">
              <a:latin typeface="Arial Narrow" panose="020B0606020202030204" pitchFamily="34" charset="0"/>
            </a:rPr>
            <a:t>Allegation received  </a:t>
          </a:r>
          <a:endParaRPr lang="en-US" sz="1100" b="1" kern="1200" dirty="0">
            <a:latin typeface="Arial Narrow" panose="020B0606020202030204" pitchFamily="34" charset="0"/>
          </a:endParaRPr>
        </a:p>
      </dsp:txBody>
      <dsp:txXfrm>
        <a:off x="7062" y="1295398"/>
        <a:ext cx="745055" cy="16892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7B1012-E7E7-45EA-9EE1-129E53EE3C2C}">
      <dsp:nvSpPr>
        <dsp:cNvPr id="0" name=""/>
        <dsp:cNvSpPr/>
      </dsp:nvSpPr>
      <dsp:spPr>
        <a:xfrm>
          <a:off x="111" y="-196973"/>
          <a:ext cx="1486792" cy="40100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Forensic Data Analytics</a:t>
          </a:r>
          <a:endParaRPr lang="en-US" sz="1600" b="1" kern="1200" dirty="0"/>
        </a:p>
      </dsp:txBody>
      <dsp:txXfrm>
        <a:off x="111" y="1407026"/>
        <a:ext cx="1486792" cy="1604000"/>
      </dsp:txXfrm>
    </dsp:sp>
    <dsp:sp modelId="{F47A66D6-D86E-4028-89AD-ABC4456F1FCB}">
      <dsp:nvSpPr>
        <dsp:cNvPr id="0" name=""/>
        <dsp:cNvSpPr/>
      </dsp:nvSpPr>
      <dsp:spPr>
        <a:xfrm>
          <a:off x="344017" y="316808"/>
          <a:ext cx="798981" cy="788966"/>
        </a:xfrm>
        <a:prstGeom prst="ellipse">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064973-4879-4494-9F3C-DDA790075B64}">
      <dsp:nvSpPr>
        <dsp:cNvPr id="0" name=""/>
        <dsp:cNvSpPr/>
      </dsp:nvSpPr>
      <dsp:spPr>
        <a:xfrm>
          <a:off x="1531508" y="-196973"/>
          <a:ext cx="1486792" cy="4010000"/>
        </a:xfrm>
        <a:prstGeom prst="roundRect">
          <a:avLst>
            <a:gd name="adj" fmla="val 10000"/>
          </a:avLst>
        </a:prstGeom>
        <a:solidFill>
          <a:schemeClr val="accent4">
            <a:hueOff val="2616577"/>
            <a:satOff val="7257"/>
            <a:lumOff val="15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Forensic Accounting</a:t>
          </a:r>
          <a:endParaRPr lang="en-US" sz="1600" b="1" kern="1200" dirty="0"/>
        </a:p>
      </dsp:txBody>
      <dsp:txXfrm>
        <a:off x="1531508" y="1407026"/>
        <a:ext cx="1486792" cy="1604000"/>
      </dsp:txXfrm>
    </dsp:sp>
    <dsp:sp modelId="{9673C049-E107-4F61-9A23-D4052D33A97C}">
      <dsp:nvSpPr>
        <dsp:cNvPr id="0" name=""/>
        <dsp:cNvSpPr/>
      </dsp:nvSpPr>
      <dsp:spPr>
        <a:xfrm>
          <a:off x="1607239" y="43626"/>
          <a:ext cx="1335330" cy="1335330"/>
        </a:xfrm>
        <a:prstGeom prst="ellipse">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6547E3-3D42-4275-AD0F-28B5E10D5769}">
      <dsp:nvSpPr>
        <dsp:cNvPr id="0" name=""/>
        <dsp:cNvSpPr/>
      </dsp:nvSpPr>
      <dsp:spPr>
        <a:xfrm>
          <a:off x="3062905" y="-196973"/>
          <a:ext cx="1486792" cy="4010000"/>
        </a:xfrm>
        <a:prstGeom prst="roundRect">
          <a:avLst>
            <a:gd name="adj" fmla="val 10000"/>
          </a:avLst>
        </a:prstGeom>
        <a:solidFill>
          <a:schemeClr val="accent4">
            <a:hueOff val="5233154"/>
            <a:satOff val="14514"/>
            <a:lumOff val="31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Forensic Investigation</a:t>
          </a:r>
        </a:p>
      </dsp:txBody>
      <dsp:txXfrm>
        <a:off x="3062905" y="1407026"/>
        <a:ext cx="1486792" cy="1604000"/>
      </dsp:txXfrm>
    </dsp:sp>
    <dsp:sp modelId="{0599014F-52DA-454D-88FE-9C1364E5E68A}">
      <dsp:nvSpPr>
        <dsp:cNvPr id="0" name=""/>
        <dsp:cNvSpPr/>
      </dsp:nvSpPr>
      <dsp:spPr>
        <a:xfrm>
          <a:off x="3138636" y="43626"/>
          <a:ext cx="1335330" cy="1335330"/>
        </a:xfrm>
        <a:prstGeom prst="ellipse">
          <a:avLst/>
        </a:prstGeom>
        <a:blipFill>
          <a:blip xmlns:r="http://schemas.openxmlformats.org/officeDocument/2006/relationships" r:embed="rId3">
            <a:extLst>
              <a:ext uri="{28A0092B-C50C-407E-A947-70E740481C1C}">
                <a14:useLocalDpi xmlns=""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C216BB-09C0-4E74-901A-E08A9098645E}">
      <dsp:nvSpPr>
        <dsp:cNvPr id="0" name=""/>
        <dsp:cNvSpPr/>
      </dsp:nvSpPr>
      <dsp:spPr>
        <a:xfrm>
          <a:off x="4594301" y="-196973"/>
          <a:ext cx="1486792" cy="4010000"/>
        </a:xfrm>
        <a:prstGeom prst="roundRect">
          <a:avLst>
            <a:gd name="adj" fmla="val 10000"/>
          </a:avLst>
        </a:prstGeom>
        <a:solidFill>
          <a:schemeClr val="accent4">
            <a:hueOff val="7849731"/>
            <a:satOff val="21770"/>
            <a:lumOff val="46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Civil litigation </a:t>
          </a:r>
        </a:p>
      </dsp:txBody>
      <dsp:txXfrm>
        <a:off x="4594301" y="1407026"/>
        <a:ext cx="1486792" cy="1604000"/>
      </dsp:txXfrm>
    </dsp:sp>
    <dsp:sp modelId="{69883227-4026-4BC7-BDCD-9278E8139733}">
      <dsp:nvSpPr>
        <dsp:cNvPr id="0" name=""/>
        <dsp:cNvSpPr/>
      </dsp:nvSpPr>
      <dsp:spPr>
        <a:xfrm>
          <a:off x="4670033" y="43626"/>
          <a:ext cx="1335330" cy="1335330"/>
        </a:xfrm>
        <a:prstGeom prst="ellipse">
          <a:avLst/>
        </a:prstGeom>
        <a:blipFill>
          <a:blip xmlns:r="http://schemas.openxmlformats.org/officeDocument/2006/relationships" r:embed="rId4">
            <a:extLst>
              <a:ext uri="{28A0092B-C50C-407E-A947-70E740481C1C}">
                <a14:useLocalDpi xmlns=""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B4B11-D8BE-4408-A304-96A2606C69C4}">
      <dsp:nvSpPr>
        <dsp:cNvPr id="0" name=""/>
        <dsp:cNvSpPr/>
      </dsp:nvSpPr>
      <dsp:spPr>
        <a:xfrm>
          <a:off x="6125698" y="-196973"/>
          <a:ext cx="1486792" cy="4010000"/>
        </a:xfrm>
        <a:prstGeom prst="roundRect">
          <a:avLst>
            <a:gd name="adj" fmla="val 10000"/>
          </a:avLst>
        </a:prstGeom>
        <a:solidFill>
          <a:schemeClr val="accent4">
            <a:hueOff val="10466308"/>
            <a:satOff val="29027"/>
            <a:lumOff val="62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Legals </a:t>
          </a:r>
        </a:p>
      </dsp:txBody>
      <dsp:txXfrm>
        <a:off x="6125698" y="1407026"/>
        <a:ext cx="1486792" cy="1604000"/>
      </dsp:txXfrm>
    </dsp:sp>
    <dsp:sp modelId="{0FA4C3D8-F7D9-49DE-ADA2-512291194D1B}">
      <dsp:nvSpPr>
        <dsp:cNvPr id="0" name=""/>
        <dsp:cNvSpPr/>
      </dsp:nvSpPr>
      <dsp:spPr>
        <a:xfrm>
          <a:off x="6201430" y="43626"/>
          <a:ext cx="1335330" cy="1335330"/>
        </a:xfrm>
        <a:prstGeom prst="ellipse">
          <a:avLst/>
        </a:prstGeom>
        <a:blipFill>
          <a:blip xmlns:r="http://schemas.openxmlformats.org/officeDocument/2006/relationships" r:embed="rId5">
            <a:extLst>
              <a:ext uri="{28A0092B-C50C-407E-A947-70E740481C1C}">
                <a14:useLocalDpi xmlns=""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488537-11B4-498E-A81B-E9D7A664A6B5}">
      <dsp:nvSpPr>
        <dsp:cNvPr id="0" name=""/>
        <dsp:cNvSpPr/>
      </dsp:nvSpPr>
      <dsp:spPr>
        <a:xfrm>
          <a:off x="7657095" y="-196973"/>
          <a:ext cx="1486792" cy="4010000"/>
        </a:xfrm>
        <a:prstGeom prst="roundRect">
          <a:avLst>
            <a:gd name="adj" fmla="val 10000"/>
          </a:avLst>
        </a:prstGeom>
        <a:solidFill>
          <a:schemeClr val="accent4">
            <a:hueOff val="13082884"/>
            <a:satOff val="36284"/>
            <a:lumOff val="7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Cyber Forensic</a:t>
          </a:r>
          <a:endParaRPr lang="en-US" sz="1600" b="1" kern="1200" dirty="0"/>
        </a:p>
      </dsp:txBody>
      <dsp:txXfrm>
        <a:off x="7657095" y="1407026"/>
        <a:ext cx="1486792" cy="1604000"/>
      </dsp:txXfrm>
    </dsp:sp>
    <dsp:sp modelId="{476DFEE3-1F83-4F47-B6FF-2F0380AFCAB0}">
      <dsp:nvSpPr>
        <dsp:cNvPr id="0" name=""/>
        <dsp:cNvSpPr/>
      </dsp:nvSpPr>
      <dsp:spPr>
        <a:xfrm>
          <a:off x="7732826" y="43626"/>
          <a:ext cx="1335330" cy="1335330"/>
        </a:xfrm>
        <a:prstGeom prst="ellipse">
          <a:avLst/>
        </a:prstGeom>
        <a:blipFill>
          <a:blip xmlns:r="http://schemas.openxmlformats.org/officeDocument/2006/relationships" r:embed="rId6">
            <a:extLst>
              <a:ext uri="{28A0092B-C50C-407E-A947-70E740481C1C}">
                <a14:useLocalDpi xmlns=""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6A3BF6-DA44-4F0A-8450-1649F8A7C118}">
      <dsp:nvSpPr>
        <dsp:cNvPr id="0" name=""/>
        <dsp:cNvSpPr/>
      </dsp:nvSpPr>
      <dsp:spPr>
        <a:xfrm>
          <a:off x="611572" y="2416578"/>
          <a:ext cx="7920854" cy="1790394"/>
        </a:xfrm>
        <a:prstGeom prst="leftRightArrow">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1BD6EA8-FAFC-49D8-A562-0671FB03DEC7}" type="datetimeFigureOut">
              <a:rPr lang="en-ZA"/>
              <a:pPr>
                <a:defRPr/>
              </a:pPr>
              <a:t>2018/02/14</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406D99D-9F81-4A89-882E-A9E85A81B6E7}" type="slidenum">
              <a:rPr lang="en-ZA" altLang="en-US"/>
              <a:pPr/>
              <a:t>‹#›</a:t>
            </a:fld>
            <a:endParaRPr lang="en-Z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1B73FB1-F1A1-4B3F-A6C7-81C7FAD67033}" type="datetimeFigureOut">
              <a:rPr lang="en-ZA"/>
              <a:pPr>
                <a:defRPr/>
              </a:pPr>
              <a:t>2018/02/14</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2AB1BBA-1523-424D-ADAF-AB5A982E6245}" type="slidenum">
              <a:rPr lang="en-ZA" altLang="en-US"/>
              <a:pPr/>
              <a:t>‹#›</a:t>
            </a:fld>
            <a:endParaRPr lang="en-Z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4" name="Footer Placeholder 3"/>
          <p:cNvSpPr>
            <a:spLocks noGrp="1"/>
          </p:cNvSpPr>
          <p:nvPr>
            <p:ph type="ftr" sz="quarter" idx="4"/>
          </p:nvPr>
        </p:nvSpPr>
        <p:spPr/>
        <p:txBody>
          <a:bodyPr/>
          <a:lstStyle/>
          <a:p>
            <a:pPr>
              <a:defRPr/>
            </a:pPr>
            <a:r>
              <a:rPr lang="en-US" dirty="0" smtClean="0">
                <a:solidFill>
                  <a:prstClr val="black"/>
                </a:solidFill>
              </a:rPr>
              <a:t>Justice and Constitutional Development(SIU)</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altLang="en-US" smtClean="0"/>
          </a:p>
        </p:txBody>
      </p:sp>
      <p:sp>
        <p:nvSpPr>
          <p:cNvPr id="10244" name="Slide Number Placeholder 3"/>
          <p:cNvSpPr>
            <a:spLocks noGrp="1"/>
          </p:cNvSpPr>
          <p:nvPr>
            <p:ph type="sldNum" sz="quarter" idx="5"/>
          </p:nvPr>
        </p:nvSpPr>
        <p:spPr bwMode="auto">
          <a:noFill/>
          <a:ln>
            <a:miter lim="800000"/>
            <a:headEnd/>
            <a:tailEnd/>
          </a:ln>
        </p:spPr>
        <p:txBody>
          <a:bodyPr/>
          <a:lstStyle/>
          <a:p>
            <a:fld id="{A3699A0D-4A78-4E2E-AB70-A5594836CFD1}" type="slidenum">
              <a:rPr lang="en-US" altLang="en-US">
                <a:latin typeface="Arial" charset="0"/>
              </a:rPr>
              <a:pPr/>
              <a:t>3</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alt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6EC14100-DCED-4C41-93D6-2906ABE315B9}" type="slidenum">
              <a:rPr lang="en-ZA" altLang="en-US"/>
              <a:pPr/>
              <a:t>23</a:t>
            </a:fld>
            <a:endParaRPr lang="en-Z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alt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A1271A1B-E013-4EC3-86E5-0FC68F987106}" type="slidenum">
              <a:rPr lang="en-ZA" altLang="en-US"/>
              <a:pPr/>
              <a:t>28</a:t>
            </a:fld>
            <a:endParaRPr lang="en-Z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dirty="0"/>
          </a:p>
        </p:txBody>
      </p:sp>
      <p:sp>
        <p:nvSpPr>
          <p:cNvPr id="6" name="Slide Number Placeholder 5"/>
          <p:cNvSpPr>
            <a:spLocks noGrp="1"/>
          </p:cNvSpPr>
          <p:nvPr>
            <p:ph type="sldNum" sz="quarter" idx="12"/>
          </p:nvPr>
        </p:nvSpPr>
        <p:spPr/>
        <p:txBody>
          <a:bodyPr/>
          <a:lstStyle>
            <a:lvl1pPr>
              <a:defRPr/>
            </a:lvl1pPr>
          </a:lstStyle>
          <a:p>
            <a:fld id="{9E96FA65-7083-44D9-A85C-7D78231E3C95}" type="slidenum">
              <a:rPr lang="en-ZA" altLang="en-US"/>
              <a:pPr/>
              <a:t>‹#›</a:t>
            </a:fld>
            <a:endParaRPr lang="en-Z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dirty="0"/>
          </a:p>
        </p:txBody>
      </p:sp>
      <p:sp>
        <p:nvSpPr>
          <p:cNvPr id="6" name="Slide Number Placeholder 5"/>
          <p:cNvSpPr>
            <a:spLocks noGrp="1"/>
          </p:cNvSpPr>
          <p:nvPr>
            <p:ph type="sldNum" sz="quarter" idx="12"/>
          </p:nvPr>
        </p:nvSpPr>
        <p:spPr/>
        <p:txBody>
          <a:bodyPr/>
          <a:lstStyle>
            <a:lvl1pPr>
              <a:defRPr/>
            </a:lvl1pPr>
          </a:lstStyle>
          <a:p>
            <a:fld id="{FE2A711D-16CB-4DDB-989E-781680D97CA1}" type="slidenum">
              <a:rPr lang="en-ZA" altLang="en-US"/>
              <a:pPr/>
              <a:t>‹#›</a:t>
            </a:fld>
            <a:endParaRPr lang="en-Z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dirty="0"/>
          </a:p>
        </p:txBody>
      </p:sp>
      <p:sp>
        <p:nvSpPr>
          <p:cNvPr id="6" name="Slide Number Placeholder 5"/>
          <p:cNvSpPr>
            <a:spLocks noGrp="1"/>
          </p:cNvSpPr>
          <p:nvPr>
            <p:ph type="sldNum" sz="quarter" idx="12"/>
          </p:nvPr>
        </p:nvSpPr>
        <p:spPr/>
        <p:txBody>
          <a:bodyPr/>
          <a:lstStyle>
            <a:lvl1pPr>
              <a:defRPr/>
            </a:lvl1pPr>
          </a:lstStyle>
          <a:p>
            <a:fld id="{8D68ECEE-1C48-423C-BF3D-4744F595C0CB}" type="slidenum">
              <a:rPr lang="en-ZA" altLang="en-US"/>
              <a:pPr/>
              <a:t>‹#›</a:t>
            </a:fld>
            <a:endParaRPr lang="en-ZA"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4"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dirty="0"/>
          </a:p>
        </p:txBody>
      </p:sp>
      <p:sp>
        <p:nvSpPr>
          <p:cNvPr id="5" name="Slide Number Placeholder 5"/>
          <p:cNvSpPr>
            <a:spLocks noGrp="1"/>
          </p:cNvSpPr>
          <p:nvPr>
            <p:ph type="sldNum" sz="quarter" idx="12"/>
          </p:nvPr>
        </p:nvSpPr>
        <p:spPr/>
        <p:txBody>
          <a:bodyPr/>
          <a:lstStyle>
            <a:lvl1pPr>
              <a:defRPr/>
            </a:lvl1pPr>
          </a:lstStyle>
          <a:p>
            <a:fld id="{5142CEC4-486F-4F06-AA6A-E48AB455AEEA}" type="slidenum">
              <a:rPr lang="en-ZA" altLang="en-US"/>
              <a:pPr/>
              <a:t>‹#›</a:t>
            </a:fld>
            <a:endParaRPr lang="en-ZA"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762000"/>
          </a:xfrm>
          <a:prstGeom prst="rect">
            <a:avLst/>
          </a:prstGeom>
        </p:spPr>
        <p:txBody>
          <a:bodyPr anchor="ctr" anchorCtr="0"/>
          <a:lstStyle>
            <a:lvl1pPr algn="l">
              <a:defRPr sz="2800" b="1" i="0" baseline="0">
                <a:latin typeface="Arial Narrow" pitchFamily="34" charset="0"/>
              </a:defRPr>
            </a:lvl1pPr>
          </a:lstStyle>
          <a:p>
            <a:endParaRPr lang="en-ZA" dirty="0"/>
          </a:p>
        </p:txBody>
      </p:sp>
      <p:sp>
        <p:nvSpPr>
          <p:cNvPr id="3" name="Content Placeholder 2"/>
          <p:cNvSpPr>
            <a:spLocks noGrp="1"/>
          </p:cNvSpPr>
          <p:nvPr>
            <p:ph idx="1"/>
          </p:nvPr>
        </p:nvSpPr>
        <p:spPr>
          <a:xfrm>
            <a:off x="457200" y="1219200"/>
            <a:ext cx="8229600" cy="4983163"/>
          </a:xfrm>
        </p:spPr>
        <p:txBody>
          <a:bodyPr/>
          <a:lstStyle>
            <a:lvl1pPr>
              <a:defRPr sz="2000"/>
            </a:lvl1pPr>
            <a:lvl2pPr>
              <a:defRPr sz="2000"/>
            </a:lvl2pPr>
            <a:lvl3pPr>
              <a:defRPr sz="2000"/>
            </a:lvl3pPr>
            <a:lvl4pPr>
              <a:defRPr sz="2000"/>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6" name="Slide Number Placeholder 5"/>
          <p:cNvSpPr>
            <a:spLocks noGrp="1"/>
          </p:cNvSpPr>
          <p:nvPr>
            <p:ph type="sldNum" sz="quarter" idx="12"/>
          </p:nvPr>
        </p:nvSpPr>
        <p:spPr/>
        <p:txBody>
          <a:bodyPr/>
          <a:lstStyle>
            <a:lvl1pPr>
              <a:defRPr/>
            </a:lvl1pPr>
          </a:lstStyle>
          <a:p>
            <a:fld id="{C3D22244-6955-4995-81DF-76F16B1CC59B}" type="slidenum">
              <a:rPr lang="en-ZA" altLang="en-US"/>
              <a:pPr/>
              <a:t>‹#›</a:t>
            </a:fld>
            <a:endParaRPr lang="en-ZA" alt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6" name="Slide Number Placeholder 5"/>
          <p:cNvSpPr>
            <a:spLocks noGrp="1"/>
          </p:cNvSpPr>
          <p:nvPr>
            <p:ph type="sldNum" sz="quarter" idx="12"/>
          </p:nvPr>
        </p:nvSpPr>
        <p:spPr/>
        <p:txBody>
          <a:bodyPr/>
          <a:lstStyle>
            <a:lvl1pPr>
              <a:defRPr/>
            </a:lvl1pPr>
          </a:lstStyle>
          <a:p>
            <a:fld id="{2324DD8A-6D89-4BF4-BA81-6A2C0F1036B2}" type="slidenum">
              <a:rPr lang="en-ZA" altLang="en-US"/>
              <a:pPr/>
              <a:t>‹#›</a:t>
            </a:fld>
            <a:endParaRPr lang="en-ZA"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7" name="Content Placeholder 2"/>
          <p:cNvSpPr>
            <a:spLocks noGrp="1"/>
          </p:cNvSpPr>
          <p:nvPr>
            <p:ph idx="13"/>
          </p:nvPr>
        </p:nvSpPr>
        <p:spPr>
          <a:xfrm>
            <a:off x="1143000" y="0"/>
            <a:ext cx="65532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r>
              <a:rPr lang="en-US"/>
              <a:t>24 April 2013</a:t>
            </a:r>
            <a:endParaRPr lang="en-ZA" dirty="0"/>
          </a:p>
        </p:txBody>
      </p:sp>
      <p:sp>
        <p:nvSpPr>
          <p:cNvPr id="5" name="Footer Placeholder 4"/>
          <p:cNvSpPr>
            <a:spLocks noGrp="1"/>
          </p:cNvSpPr>
          <p:nvPr>
            <p:ph type="ftr" sz="quarter" idx="15"/>
          </p:nvPr>
        </p:nvSpPr>
        <p:spPr/>
        <p:txBody>
          <a:bodyPr/>
          <a:lstStyle>
            <a:lvl1pPr>
              <a:defRPr/>
            </a:lvl1pPr>
          </a:lstStyle>
          <a:p>
            <a:pPr>
              <a:defRPr/>
            </a:pPr>
            <a:r>
              <a:rPr lang="en-US"/>
              <a:t>Working together towards ridding society of corruption,  malpractice and maladministration</a:t>
            </a:r>
            <a:endParaRPr lang="en-ZA"/>
          </a:p>
        </p:txBody>
      </p:sp>
      <p:sp>
        <p:nvSpPr>
          <p:cNvPr id="6" name="Slide Number Placeholder 5"/>
          <p:cNvSpPr>
            <a:spLocks noGrp="1"/>
          </p:cNvSpPr>
          <p:nvPr>
            <p:ph type="sldNum" sz="quarter" idx="16"/>
          </p:nvPr>
        </p:nvSpPr>
        <p:spPr/>
        <p:txBody>
          <a:bodyPr/>
          <a:lstStyle>
            <a:lvl1pPr>
              <a:defRPr/>
            </a:lvl1pPr>
          </a:lstStyle>
          <a:p>
            <a:fld id="{BF1EAF52-BB0B-4877-985A-37BA9DF63A29}" type="slidenum">
              <a:rPr lang="en-ZA" altLang="en-US"/>
              <a:pPr/>
              <a:t>‹#›</a:t>
            </a:fld>
            <a:endParaRPr lang="en-ZA"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6" name="Slide Number Placeholder 5"/>
          <p:cNvSpPr>
            <a:spLocks noGrp="1"/>
          </p:cNvSpPr>
          <p:nvPr>
            <p:ph type="sldNum" sz="quarter" idx="12"/>
          </p:nvPr>
        </p:nvSpPr>
        <p:spPr/>
        <p:txBody>
          <a:bodyPr/>
          <a:lstStyle>
            <a:lvl1pPr>
              <a:defRPr/>
            </a:lvl1pPr>
          </a:lstStyle>
          <a:p>
            <a:fld id="{D27A6BB7-6B53-481B-B496-FB3D00E38015}" type="slidenum">
              <a:rPr lang="en-ZA" altLang="en-US"/>
              <a:pPr/>
              <a:t>‹#›</a:t>
            </a:fld>
            <a:endParaRPr lang="en-ZA"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6"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7" name="Slide Number Placeholder 5"/>
          <p:cNvSpPr>
            <a:spLocks noGrp="1"/>
          </p:cNvSpPr>
          <p:nvPr>
            <p:ph type="sldNum" sz="quarter" idx="12"/>
          </p:nvPr>
        </p:nvSpPr>
        <p:spPr/>
        <p:txBody>
          <a:bodyPr/>
          <a:lstStyle>
            <a:lvl1pPr>
              <a:defRPr/>
            </a:lvl1pPr>
          </a:lstStyle>
          <a:p>
            <a:fld id="{AA81E097-B2F5-4035-BC12-9477F412B721}" type="slidenum">
              <a:rPr lang="en-ZA" altLang="en-US"/>
              <a:pPr/>
              <a:t>‹#›</a:t>
            </a:fld>
            <a:endParaRPr lang="en-ZA"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8"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9" name="Slide Number Placeholder 5"/>
          <p:cNvSpPr>
            <a:spLocks noGrp="1"/>
          </p:cNvSpPr>
          <p:nvPr>
            <p:ph type="sldNum" sz="quarter" idx="12"/>
          </p:nvPr>
        </p:nvSpPr>
        <p:spPr/>
        <p:txBody>
          <a:bodyPr/>
          <a:lstStyle>
            <a:lvl1pPr>
              <a:defRPr/>
            </a:lvl1pPr>
          </a:lstStyle>
          <a:p>
            <a:fld id="{F545B2BE-2B67-45C4-8892-F37FD622DB93}" type="slidenum">
              <a:rPr lang="en-ZA" altLang="en-US"/>
              <a:pPr/>
              <a:t>‹#›</a:t>
            </a:fld>
            <a:endParaRPr lang="en-ZA"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4"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5" name="Slide Number Placeholder 5"/>
          <p:cNvSpPr>
            <a:spLocks noGrp="1"/>
          </p:cNvSpPr>
          <p:nvPr>
            <p:ph type="sldNum" sz="quarter" idx="12"/>
          </p:nvPr>
        </p:nvSpPr>
        <p:spPr/>
        <p:txBody>
          <a:bodyPr/>
          <a:lstStyle>
            <a:lvl1pPr>
              <a:defRPr/>
            </a:lvl1pPr>
          </a:lstStyle>
          <a:p>
            <a:fld id="{1879161B-C1A0-4B21-9E30-A8C89C5A68AD}" type="slidenum">
              <a:rPr lang="en-ZA" altLang="en-US"/>
              <a:pPr/>
              <a:t>‹#›</a:t>
            </a:fld>
            <a:endParaRPr lang="en-Z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7" name="Content Placeholder 2"/>
          <p:cNvSpPr>
            <a:spLocks noGrp="1"/>
          </p:cNvSpPr>
          <p:nvPr>
            <p:ph idx="13"/>
          </p:nvPr>
        </p:nvSpPr>
        <p:spPr>
          <a:xfrm>
            <a:off x="1143000" y="0"/>
            <a:ext cx="65532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r>
              <a:rPr lang="en-US"/>
              <a:t>24 April 2013</a:t>
            </a:r>
            <a:endParaRPr lang="en-ZA" dirty="0"/>
          </a:p>
        </p:txBody>
      </p:sp>
      <p:sp>
        <p:nvSpPr>
          <p:cNvPr id="5" name="Footer Placeholder 4"/>
          <p:cNvSpPr>
            <a:spLocks noGrp="1"/>
          </p:cNvSpPr>
          <p:nvPr>
            <p:ph type="ftr" sz="quarter" idx="15"/>
          </p:nvPr>
        </p:nvSpPr>
        <p:spPr/>
        <p:txBody>
          <a:bodyPr/>
          <a:lstStyle>
            <a:lvl1pPr>
              <a:defRPr/>
            </a:lvl1pPr>
          </a:lstStyle>
          <a:p>
            <a:pPr>
              <a:defRPr/>
            </a:pPr>
            <a:r>
              <a:rPr lang="en-US"/>
              <a:t>Working together towards ridding society of corruption,  malpractice and maladministration</a:t>
            </a:r>
            <a:endParaRPr lang="en-ZA" dirty="0"/>
          </a:p>
        </p:txBody>
      </p:sp>
      <p:sp>
        <p:nvSpPr>
          <p:cNvPr id="6" name="Slide Number Placeholder 5"/>
          <p:cNvSpPr>
            <a:spLocks noGrp="1"/>
          </p:cNvSpPr>
          <p:nvPr>
            <p:ph type="sldNum" sz="quarter" idx="16"/>
          </p:nvPr>
        </p:nvSpPr>
        <p:spPr/>
        <p:txBody>
          <a:bodyPr/>
          <a:lstStyle>
            <a:lvl1pPr>
              <a:defRPr/>
            </a:lvl1pPr>
          </a:lstStyle>
          <a:p>
            <a:fld id="{9C6995B6-CD8D-4799-BDEC-61AEE19CB471}" type="slidenum">
              <a:rPr lang="en-ZA" altLang="en-US"/>
              <a:pPr/>
              <a:t>‹#›</a:t>
            </a:fld>
            <a:endParaRPr lang="en-ZA"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3"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4" name="Slide Number Placeholder 5"/>
          <p:cNvSpPr>
            <a:spLocks noGrp="1"/>
          </p:cNvSpPr>
          <p:nvPr>
            <p:ph type="sldNum" sz="quarter" idx="12"/>
          </p:nvPr>
        </p:nvSpPr>
        <p:spPr/>
        <p:txBody>
          <a:bodyPr/>
          <a:lstStyle>
            <a:lvl1pPr>
              <a:defRPr/>
            </a:lvl1pPr>
          </a:lstStyle>
          <a:p>
            <a:fld id="{BA6FF286-6606-4DA9-9C06-CFF39347CD44}" type="slidenum">
              <a:rPr lang="en-ZA" altLang="en-US"/>
              <a:pPr/>
              <a:t>‹#›</a:t>
            </a:fld>
            <a:endParaRPr lang="en-ZA"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6"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7" name="Slide Number Placeholder 5"/>
          <p:cNvSpPr>
            <a:spLocks noGrp="1"/>
          </p:cNvSpPr>
          <p:nvPr>
            <p:ph type="sldNum" sz="quarter" idx="12"/>
          </p:nvPr>
        </p:nvSpPr>
        <p:spPr/>
        <p:txBody>
          <a:bodyPr/>
          <a:lstStyle>
            <a:lvl1pPr>
              <a:defRPr/>
            </a:lvl1pPr>
          </a:lstStyle>
          <a:p>
            <a:fld id="{33A6C815-8BBB-4130-8DCA-8D232731D9B3}" type="slidenum">
              <a:rPr lang="en-ZA" altLang="en-US"/>
              <a:pPr/>
              <a:t>‹#›</a:t>
            </a:fld>
            <a:endParaRPr lang="en-ZA"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6"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7" name="Slide Number Placeholder 5"/>
          <p:cNvSpPr>
            <a:spLocks noGrp="1"/>
          </p:cNvSpPr>
          <p:nvPr>
            <p:ph type="sldNum" sz="quarter" idx="12"/>
          </p:nvPr>
        </p:nvSpPr>
        <p:spPr/>
        <p:txBody>
          <a:bodyPr/>
          <a:lstStyle>
            <a:lvl1pPr>
              <a:defRPr/>
            </a:lvl1pPr>
          </a:lstStyle>
          <a:p>
            <a:fld id="{9A3C1AF0-466D-44D5-B14B-F5C50F9C54A0}" type="slidenum">
              <a:rPr lang="en-ZA" altLang="en-US"/>
              <a:pPr/>
              <a:t>‹#›</a:t>
            </a:fld>
            <a:endParaRPr lang="en-ZA"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6" name="Slide Number Placeholder 5"/>
          <p:cNvSpPr>
            <a:spLocks noGrp="1"/>
          </p:cNvSpPr>
          <p:nvPr>
            <p:ph type="sldNum" sz="quarter" idx="12"/>
          </p:nvPr>
        </p:nvSpPr>
        <p:spPr/>
        <p:txBody>
          <a:bodyPr/>
          <a:lstStyle>
            <a:lvl1pPr>
              <a:defRPr/>
            </a:lvl1pPr>
          </a:lstStyle>
          <a:p>
            <a:fld id="{D0D0DA7B-E4D6-4CCA-A46A-E0B3EF9D6877}" type="slidenum">
              <a:rPr lang="en-ZA" altLang="en-US"/>
              <a:pPr/>
              <a:t>‹#›</a:t>
            </a:fld>
            <a:endParaRPr lang="en-ZA"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6" name="Slide Number Placeholder 5"/>
          <p:cNvSpPr>
            <a:spLocks noGrp="1"/>
          </p:cNvSpPr>
          <p:nvPr>
            <p:ph type="sldNum" sz="quarter" idx="12"/>
          </p:nvPr>
        </p:nvSpPr>
        <p:spPr/>
        <p:txBody>
          <a:bodyPr/>
          <a:lstStyle>
            <a:lvl1pPr>
              <a:defRPr/>
            </a:lvl1pPr>
          </a:lstStyle>
          <a:p>
            <a:fld id="{F6E56472-4F5F-46BE-9C7D-8BC75374C9FA}" type="slidenum">
              <a:rPr lang="en-ZA" altLang="en-US"/>
              <a:pPr/>
              <a:t>‹#›</a:t>
            </a:fld>
            <a:endParaRPr lang="en-ZA"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4"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5" name="Slide Number Placeholder 5"/>
          <p:cNvSpPr>
            <a:spLocks noGrp="1"/>
          </p:cNvSpPr>
          <p:nvPr>
            <p:ph type="sldNum" sz="quarter" idx="12"/>
          </p:nvPr>
        </p:nvSpPr>
        <p:spPr/>
        <p:txBody>
          <a:bodyPr/>
          <a:lstStyle>
            <a:lvl1pPr>
              <a:defRPr/>
            </a:lvl1pPr>
          </a:lstStyle>
          <a:p>
            <a:fld id="{F931A58F-2368-48D7-8DB0-51D66075D184}" type="slidenum">
              <a:rPr lang="en-ZA" altLang="en-US"/>
              <a:pPr/>
              <a:t>‹#›</a:t>
            </a:fld>
            <a:endParaRPr lang="en-ZA"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762000"/>
          </a:xfrm>
          <a:prstGeom prst="rect">
            <a:avLst/>
          </a:prstGeom>
        </p:spPr>
        <p:txBody>
          <a:bodyPr anchor="ctr" anchorCtr="0"/>
          <a:lstStyle>
            <a:lvl1pPr algn="l">
              <a:defRPr sz="2800" b="1" i="0" baseline="0">
                <a:latin typeface="Arial Narrow" pitchFamily="34" charset="0"/>
              </a:defRPr>
            </a:lvl1pPr>
          </a:lstStyle>
          <a:p>
            <a:r>
              <a:rPr lang="en-US" smtClean="0"/>
              <a:t>Click to edit Master title style</a:t>
            </a:r>
            <a:endParaRPr lang="en-ZA" dirty="0"/>
          </a:p>
        </p:txBody>
      </p:sp>
      <p:sp>
        <p:nvSpPr>
          <p:cNvPr id="3" name="Content Placeholder 2"/>
          <p:cNvSpPr>
            <a:spLocks noGrp="1"/>
          </p:cNvSpPr>
          <p:nvPr>
            <p:ph idx="1"/>
          </p:nvPr>
        </p:nvSpPr>
        <p:spPr>
          <a:xfrm>
            <a:off x="457200" y="1219200"/>
            <a:ext cx="8229600" cy="4983163"/>
          </a:xfrm>
        </p:spPr>
        <p:txBody>
          <a:bodyPr/>
          <a:lstStyle>
            <a:lvl1pPr>
              <a:defRPr sz="2000"/>
            </a:lvl1pPr>
            <a:lvl2pPr>
              <a:defRPr sz="2000"/>
            </a:lvl2pPr>
            <a:lvl3pPr>
              <a:defRPr sz="2000"/>
            </a:lvl3pPr>
            <a:lvl4pPr>
              <a:defRPr sz="2000"/>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a:p>
        </p:txBody>
      </p:sp>
      <p:sp>
        <p:nvSpPr>
          <p:cNvPr id="6" name="Slide Number Placeholder 5"/>
          <p:cNvSpPr>
            <a:spLocks noGrp="1"/>
          </p:cNvSpPr>
          <p:nvPr>
            <p:ph type="sldNum" sz="quarter" idx="12"/>
          </p:nvPr>
        </p:nvSpPr>
        <p:spPr/>
        <p:txBody>
          <a:bodyPr/>
          <a:lstStyle>
            <a:lvl1pPr>
              <a:defRPr/>
            </a:lvl1pPr>
          </a:lstStyle>
          <a:p>
            <a:fld id="{E00671E3-B4CF-4444-8137-1F8D0BF19062}" type="slidenum">
              <a:rPr lang="en-ZA" altLang="en-US"/>
              <a:pPr/>
              <a:t>‹#›</a:t>
            </a:fld>
            <a:endParaRPr lang="en-ZA"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dirty="0"/>
          </a:p>
        </p:txBody>
      </p:sp>
      <p:sp>
        <p:nvSpPr>
          <p:cNvPr id="6" name="Slide Number Placeholder 5"/>
          <p:cNvSpPr>
            <a:spLocks noGrp="1"/>
          </p:cNvSpPr>
          <p:nvPr>
            <p:ph type="sldNum" sz="quarter" idx="12"/>
          </p:nvPr>
        </p:nvSpPr>
        <p:spPr/>
        <p:txBody>
          <a:bodyPr/>
          <a:lstStyle>
            <a:lvl1pPr>
              <a:defRPr/>
            </a:lvl1pPr>
          </a:lstStyle>
          <a:p>
            <a:fld id="{A40AD2A2-F818-4B0F-B540-48A6B82BB1D6}" type="slidenum">
              <a:rPr lang="en-ZA" altLang="en-US"/>
              <a:pPr/>
              <a:t>‹#›</a:t>
            </a:fld>
            <a:endParaRPr lang="en-ZA"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6"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dirty="0"/>
          </a:p>
        </p:txBody>
      </p:sp>
      <p:sp>
        <p:nvSpPr>
          <p:cNvPr id="7" name="Slide Number Placeholder 5"/>
          <p:cNvSpPr>
            <a:spLocks noGrp="1"/>
          </p:cNvSpPr>
          <p:nvPr>
            <p:ph type="sldNum" sz="quarter" idx="12"/>
          </p:nvPr>
        </p:nvSpPr>
        <p:spPr/>
        <p:txBody>
          <a:bodyPr/>
          <a:lstStyle>
            <a:lvl1pPr>
              <a:defRPr/>
            </a:lvl1pPr>
          </a:lstStyle>
          <a:p>
            <a:fld id="{F0BDFA34-13EB-438D-94F4-67767AE51A8A}" type="slidenum">
              <a:rPr lang="en-ZA" altLang="en-US"/>
              <a:pPr/>
              <a:t>‹#›</a:t>
            </a:fld>
            <a:endParaRPr lang="en-ZA"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8"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dirty="0"/>
          </a:p>
        </p:txBody>
      </p:sp>
      <p:sp>
        <p:nvSpPr>
          <p:cNvPr id="9" name="Slide Number Placeholder 5"/>
          <p:cNvSpPr>
            <a:spLocks noGrp="1"/>
          </p:cNvSpPr>
          <p:nvPr>
            <p:ph type="sldNum" sz="quarter" idx="12"/>
          </p:nvPr>
        </p:nvSpPr>
        <p:spPr/>
        <p:txBody>
          <a:bodyPr/>
          <a:lstStyle>
            <a:lvl1pPr>
              <a:defRPr/>
            </a:lvl1pPr>
          </a:lstStyle>
          <a:p>
            <a:fld id="{3A589515-B79B-430F-B93E-96FD3E8D65EB}" type="slidenum">
              <a:rPr lang="en-ZA" altLang="en-US"/>
              <a:pPr/>
              <a:t>‹#›</a:t>
            </a:fld>
            <a:endParaRPr lang="en-ZA"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4"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dirty="0"/>
          </a:p>
        </p:txBody>
      </p:sp>
      <p:sp>
        <p:nvSpPr>
          <p:cNvPr id="5" name="Slide Number Placeholder 5"/>
          <p:cNvSpPr>
            <a:spLocks noGrp="1"/>
          </p:cNvSpPr>
          <p:nvPr>
            <p:ph type="sldNum" sz="quarter" idx="12"/>
          </p:nvPr>
        </p:nvSpPr>
        <p:spPr/>
        <p:txBody>
          <a:bodyPr/>
          <a:lstStyle>
            <a:lvl1pPr>
              <a:defRPr/>
            </a:lvl1pPr>
          </a:lstStyle>
          <a:p>
            <a:fld id="{70E9D93A-C7E4-4904-A79A-18767DFE6E33}" type="slidenum">
              <a:rPr lang="en-ZA" altLang="en-US"/>
              <a:pPr/>
              <a:t>‹#›</a:t>
            </a:fld>
            <a:endParaRPr lang="en-ZA"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3"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dirty="0"/>
          </a:p>
        </p:txBody>
      </p:sp>
      <p:sp>
        <p:nvSpPr>
          <p:cNvPr id="4" name="Slide Number Placeholder 5"/>
          <p:cNvSpPr>
            <a:spLocks noGrp="1"/>
          </p:cNvSpPr>
          <p:nvPr>
            <p:ph type="sldNum" sz="quarter" idx="12"/>
          </p:nvPr>
        </p:nvSpPr>
        <p:spPr/>
        <p:txBody>
          <a:bodyPr/>
          <a:lstStyle>
            <a:lvl1pPr>
              <a:defRPr/>
            </a:lvl1pPr>
          </a:lstStyle>
          <a:p>
            <a:fld id="{23EF892D-05CB-4AC8-93AB-779E750E61BD}" type="slidenum">
              <a:rPr lang="en-ZA" altLang="en-US"/>
              <a:pPr/>
              <a:t>‹#›</a:t>
            </a:fld>
            <a:endParaRPr lang="en-Z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6"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dirty="0"/>
          </a:p>
        </p:txBody>
      </p:sp>
      <p:sp>
        <p:nvSpPr>
          <p:cNvPr id="7" name="Slide Number Placeholder 5"/>
          <p:cNvSpPr>
            <a:spLocks noGrp="1"/>
          </p:cNvSpPr>
          <p:nvPr>
            <p:ph type="sldNum" sz="quarter" idx="12"/>
          </p:nvPr>
        </p:nvSpPr>
        <p:spPr/>
        <p:txBody>
          <a:bodyPr/>
          <a:lstStyle>
            <a:lvl1pPr>
              <a:defRPr/>
            </a:lvl1pPr>
          </a:lstStyle>
          <a:p>
            <a:fld id="{E40C6AE4-8C51-4CBC-875A-D514E12AAD6B}" type="slidenum">
              <a:rPr lang="en-ZA" altLang="en-US"/>
              <a:pPr/>
              <a:t>‹#›</a:t>
            </a:fld>
            <a:endParaRPr lang="en-ZA"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24 April 2013</a:t>
            </a:r>
            <a:endParaRPr lang="en-ZA" dirty="0"/>
          </a:p>
        </p:txBody>
      </p:sp>
      <p:sp>
        <p:nvSpPr>
          <p:cNvPr id="6" name="Footer Placeholder 4"/>
          <p:cNvSpPr>
            <a:spLocks noGrp="1"/>
          </p:cNvSpPr>
          <p:nvPr>
            <p:ph type="ftr" sz="quarter" idx="11"/>
          </p:nvPr>
        </p:nvSpPr>
        <p:spPr/>
        <p:txBody>
          <a:bodyPr/>
          <a:lstStyle>
            <a:lvl1pPr>
              <a:defRPr/>
            </a:lvl1pPr>
          </a:lstStyle>
          <a:p>
            <a:pPr>
              <a:defRPr/>
            </a:pPr>
            <a:r>
              <a:rPr lang="en-US"/>
              <a:t>Working together towards ridding society of corruption,  malpractice and maladministration</a:t>
            </a:r>
            <a:endParaRPr lang="en-ZA" dirty="0"/>
          </a:p>
        </p:txBody>
      </p:sp>
      <p:sp>
        <p:nvSpPr>
          <p:cNvPr id="7" name="Slide Number Placeholder 5"/>
          <p:cNvSpPr>
            <a:spLocks noGrp="1"/>
          </p:cNvSpPr>
          <p:nvPr>
            <p:ph type="sldNum" sz="quarter" idx="12"/>
          </p:nvPr>
        </p:nvSpPr>
        <p:spPr/>
        <p:txBody>
          <a:bodyPr/>
          <a:lstStyle>
            <a:lvl1pPr>
              <a:defRPr/>
            </a:lvl1pPr>
          </a:lstStyle>
          <a:p>
            <a:fld id="{A6B57D8C-CCB5-4772-971C-275CC9FE20E9}" type="slidenum">
              <a:rPr lang="en-ZA" altLang="en-US"/>
              <a:pPr/>
              <a:t>‹#›</a:t>
            </a:fld>
            <a:endParaRPr lang="en-ZA"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192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r>
              <a:rPr lang="en-US"/>
              <a:t>24 April 2013</a:t>
            </a:r>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cs typeface="+mn-cs"/>
              </a:defRPr>
            </a:lvl1pPr>
          </a:lstStyle>
          <a:p>
            <a:pPr>
              <a:defRPr/>
            </a:pPr>
            <a:r>
              <a:rPr lang="en-US"/>
              <a:t>Working together towards ridding society of corruption,  malpractice and maladministration</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D20D914-BDE6-49C1-B841-4ED0333FE96E}" type="slidenum">
              <a:rPr lang="en-ZA" altLang="en-US"/>
              <a:pPr/>
              <a:t>‹#›</a:t>
            </a:fld>
            <a:endParaRPr lang="en-ZA" altLang="en-US"/>
          </a:p>
        </p:txBody>
      </p:sp>
      <p:grpSp>
        <p:nvGrpSpPr>
          <p:cNvPr id="1030" name="Group 4"/>
          <p:cNvGrpSpPr>
            <a:grpSpLocks/>
          </p:cNvGrpSpPr>
          <p:nvPr userDrawn="1"/>
        </p:nvGrpSpPr>
        <p:grpSpPr bwMode="auto">
          <a:xfrm>
            <a:off x="0" y="0"/>
            <a:ext cx="9144000" cy="1031875"/>
            <a:chOff x="0" y="0"/>
            <a:chExt cx="9144000" cy="1031631"/>
          </a:xfrm>
        </p:grpSpPr>
        <p:pic>
          <p:nvPicPr>
            <p:cNvPr id="1031" name="Picture 5" descr="top.gif"/>
            <p:cNvPicPr>
              <a:picLocks noChangeAspect="1"/>
            </p:cNvPicPr>
            <p:nvPr/>
          </p:nvPicPr>
          <p:blipFill>
            <a:blip r:embed="rId15" cstate="print"/>
            <a:srcRect/>
            <a:stretch>
              <a:fillRect/>
            </a:stretch>
          </p:blipFill>
          <p:spPr bwMode="auto">
            <a:xfrm>
              <a:off x="0" y="0"/>
              <a:ext cx="9144000" cy="1031631"/>
            </a:xfrm>
            <a:prstGeom prst="rect">
              <a:avLst/>
            </a:prstGeom>
            <a:noFill/>
            <a:ln w="9525">
              <a:noFill/>
              <a:miter lim="800000"/>
              <a:headEnd/>
              <a:tailEnd/>
            </a:ln>
          </p:spPr>
        </p:pic>
        <p:sp>
          <p:nvSpPr>
            <p:cNvPr id="9" name="Rectangle 8"/>
            <p:cNvSpPr/>
            <p:nvPr userDrawn="1"/>
          </p:nvSpPr>
          <p:spPr>
            <a:xfrm>
              <a:off x="1214438" y="0"/>
              <a:ext cx="3857625" cy="785627"/>
            </a:xfrm>
            <a:prstGeom prst="rect">
              <a:avLst/>
            </a:prstGeom>
            <a:solidFill>
              <a:srgbClr val="FFE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srgbClr val="FFFFFF"/>
                </a:solidFill>
              </a:endParaRPr>
            </a:p>
          </p:txBody>
        </p:sp>
      </p:gr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15" r:id="rId13"/>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200"/>
        </a:spcBef>
        <a:spcAft>
          <a:spcPct val="0"/>
        </a:spcAft>
        <a:buFont typeface="Arial" charset="0"/>
        <a:buChar char="•"/>
        <a:defRPr sz="200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a:solidFill>
            <a:schemeClr val="tx1"/>
          </a:solidFill>
          <a:latin typeface="Arial Narrow" pitchFamily="34" charset="0"/>
        </a:defRPr>
      </a:lvl4pPr>
      <a:lvl5pPr marL="2057400" indent="-228600" algn="l" rtl="0" eaLnBrk="0" fontAlgn="base" hangingPunct="0">
        <a:spcBef>
          <a:spcPts val="600"/>
        </a:spcBef>
        <a:spcAft>
          <a:spcPct val="0"/>
        </a:spcAft>
        <a:buFont typeface="Arial" charset="0"/>
        <a:buChar char="»"/>
        <a:defRPr sz="200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2192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r>
              <a:rPr lang="en-US"/>
              <a:t>24 April 2013</a:t>
            </a:r>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cs typeface="+mn-cs"/>
              </a:defRPr>
            </a:lvl1pPr>
          </a:lstStyle>
          <a:p>
            <a:pPr>
              <a:defRPr/>
            </a:pPr>
            <a:r>
              <a:rPr lang="en-US"/>
              <a:t>Working together towards ridding society of corruption,  malpractice and maladministration</a:t>
            </a: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DCB9DD6-FFF6-4916-95AF-9A36EA305082}" type="slidenum">
              <a:rPr lang="en-ZA" altLang="en-US"/>
              <a:pPr/>
              <a:t>‹#›</a:t>
            </a:fld>
            <a:endParaRPr lang="en-ZA" altLang="en-US"/>
          </a:p>
        </p:txBody>
      </p:sp>
      <p:grpSp>
        <p:nvGrpSpPr>
          <p:cNvPr id="2054" name="Group 4"/>
          <p:cNvGrpSpPr>
            <a:grpSpLocks/>
          </p:cNvGrpSpPr>
          <p:nvPr userDrawn="1"/>
        </p:nvGrpSpPr>
        <p:grpSpPr bwMode="auto">
          <a:xfrm>
            <a:off x="0" y="0"/>
            <a:ext cx="9144000" cy="1031875"/>
            <a:chOff x="0" y="0"/>
            <a:chExt cx="9144000" cy="1031631"/>
          </a:xfrm>
        </p:grpSpPr>
        <p:pic>
          <p:nvPicPr>
            <p:cNvPr id="2055" name="Picture 5" descr="top.gif"/>
            <p:cNvPicPr>
              <a:picLocks noChangeAspect="1"/>
            </p:cNvPicPr>
            <p:nvPr/>
          </p:nvPicPr>
          <p:blipFill>
            <a:blip r:embed="rId15" cstate="print"/>
            <a:srcRect/>
            <a:stretch>
              <a:fillRect/>
            </a:stretch>
          </p:blipFill>
          <p:spPr bwMode="auto">
            <a:xfrm>
              <a:off x="0" y="0"/>
              <a:ext cx="9144000" cy="1031631"/>
            </a:xfrm>
            <a:prstGeom prst="rect">
              <a:avLst/>
            </a:prstGeom>
            <a:noFill/>
            <a:ln w="9525">
              <a:noFill/>
              <a:miter lim="800000"/>
              <a:headEnd/>
              <a:tailEnd/>
            </a:ln>
          </p:spPr>
        </p:pic>
        <p:sp>
          <p:nvSpPr>
            <p:cNvPr id="9" name="Rectangle 8"/>
            <p:cNvSpPr/>
            <p:nvPr userDrawn="1"/>
          </p:nvSpPr>
          <p:spPr>
            <a:xfrm>
              <a:off x="1214438" y="0"/>
              <a:ext cx="3857625" cy="785627"/>
            </a:xfrm>
            <a:prstGeom prst="rect">
              <a:avLst/>
            </a:prstGeom>
            <a:solidFill>
              <a:srgbClr val="FFE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srgbClr val="FFFFFF"/>
                </a:solidFill>
              </a:endParaRPr>
            </a:p>
          </p:txBody>
        </p:sp>
      </p:gr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200"/>
        </a:spcBef>
        <a:spcAft>
          <a:spcPct val="0"/>
        </a:spcAft>
        <a:buFont typeface="Arial" charset="0"/>
        <a:buChar char="•"/>
        <a:defRPr sz="200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a:solidFill>
            <a:schemeClr val="tx1"/>
          </a:solidFill>
          <a:latin typeface="Arial Narrow" pitchFamily="34" charset="0"/>
        </a:defRPr>
      </a:lvl4pPr>
      <a:lvl5pPr marL="2057400" indent="-228600" algn="l" rtl="0" eaLnBrk="0" fontAlgn="base" hangingPunct="0">
        <a:spcBef>
          <a:spcPts val="600"/>
        </a:spcBef>
        <a:spcAft>
          <a:spcPct val="0"/>
        </a:spcAft>
        <a:buFont typeface="Arial" charset="0"/>
        <a:buChar char="»"/>
        <a:defRPr sz="200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ctrTitle"/>
          </p:nvPr>
        </p:nvSpPr>
        <p:spPr bwMode="auto">
          <a:xfrm>
            <a:off x="685800" y="1676400"/>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US" altLang="en-US" sz="3200" b="1" smtClean="0"/>
              <a:t>Special Investigating Unit</a:t>
            </a:r>
            <a:br>
              <a:rPr lang="en-US" altLang="en-US" sz="3200" b="1" smtClean="0"/>
            </a:br>
            <a:r>
              <a:rPr lang="en-US" altLang="en-US" sz="3200" b="1" smtClean="0"/>
              <a:t>Presentation to the Portfolio Committee: Communications</a:t>
            </a:r>
          </a:p>
        </p:txBody>
      </p:sp>
      <p:sp>
        <p:nvSpPr>
          <p:cNvPr id="3075" name="Content Placeholder 6"/>
          <p:cNvSpPr>
            <a:spLocks noGrp="1"/>
          </p:cNvSpPr>
          <p:nvPr>
            <p:ph type="subTitle" idx="1"/>
          </p:nvPr>
        </p:nvSpPr>
        <p:spPr>
          <a:xfrm>
            <a:off x="1371600" y="3429000"/>
            <a:ext cx="6400800" cy="1752600"/>
          </a:xfrm>
        </p:spPr>
        <p:txBody>
          <a:bodyPr/>
          <a:lstStyle/>
          <a:p>
            <a:pPr>
              <a:defRPr/>
            </a:pPr>
            <a:r>
              <a:rPr lang="en-US" sz="2800" b="1" dirty="0" smtClean="0">
                <a:latin typeface="+mj-lt"/>
              </a:rPr>
              <a:t>Advocate JL </a:t>
            </a:r>
            <a:r>
              <a:rPr lang="en-US" sz="2800" b="1" dirty="0" err="1" smtClean="0">
                <a:latin typeface="+mj-lt"/>
              </a:rPr>
              <a:t>Mothibi</a:t>
            </a:r>
            <a:endParaRPr lang="en-US" sz="2800" b="1" dirty="0" smtClean="0">
              <a:latin typeface="+mj-lt"/>
            </a:endParaRPr>
          </a:p>
          <a:p>
            <a:pPr>
              <a:defRPr/>
            </a:pPr>
            <a:r>
              <a:rPr lang="en-US" sz="2800" b="1" dirty="0" smtClean="0">
                <a:latin typeface="+mj-lt"/>
              </a:rPr>
              <a:t>Head of the Special Investigating Unit</a:t>
            </a:r>
          </a:p>
          <a:p>
            <a:pPr>
              <a:defRPr/>
            </a:pPr>
            <a:endParaRPr lang="en-US" dirty="0">
              <a:latin typeface="+mj-lt"/>
            </a:endParaRPr>
          </a:p>
          <a:p>
            <a:pPr>
              <a:defRPr/>
            </a:pPr>
            <a:endParaRPr lang="en-US" dirty="0" smtClean="0"/>
          </a:p>
          <a:p>
            <a:pPr>
              <a:defRPr/>
            </a:pPr>
            <a:r>
              <a:rPr lang="en-US" sz="2800" b="1" dirty="0" smtClean="0"/>
              <a:t>13 February 2018</a:t>
            </a:r>
          </a:p>
          <a:p>
            <a:pPr>
              <a:defRPr/>
            </a:pPr>
            <a:endParaRPr lang="en-ZA" dirty="0" smtClean="0">
              <a:latin typeface="+mn-lt"/>
            </a:endParaRPr>
          </a:p>
        </p:txBody>
      </p:sp>
      <p:pic>
        <p:nvPicPr>
          <p:cNvPr id="6148" name="Picture 1"/>
          <p:cNvPicPr>
            <a:picLocks noChangeAspect="1"/>
          </p:cNvPicPr>
          <p:nvPr/>
        </p:nvPicPr>
        <p:blipFill>
          <a:blip r:embed="rId2" cstate="print"/>
          <a:srcRect/>
          <a:stretch>
            <a:fillRect/>
          </a:stretch>
        </p:blipFill>
        <p:spPr bwMode="auto">
          <a:xfrm>
            <a:off x="685800" y="5029200"/>
            <a:ext cx="22352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lnSpc>
                <a:spcPct val="150000"/>
              </a:lnSpc>
              <a:spcAft>
                <a:spcPts val="600"/>
              </a:spcAft>
              <a:buFont typeface="Arial" panose="020B0604020202020204" pitchFamily="34" charset="0"/>
              <a:buNone/>
              <a:defRPr/>
            </a:pPr>
            <a:r>
              <a:rPr lang="en-ZA" sz="1400" dirty="0" smtClean="0">
                <a:latin typeface="+mn-lt"/>
              </a:rPr>
              <a:t>In </a:t>
            </a:r>
            <a:r>
              <a:rPr lang="en-ZA" sz="1400" dirty="0">
                <a:latin typeface="+mn-lt"/>
              </a:rPr>
              <a:t>terms of proclamation </a:t>
            </a:r>
            <a:r>
              <a:rPr lang="en-ZA" sz="1400" b="1" dirty="0">
                <a:latin typeface="+mn-lt"/>
              </a:rPr>
              <a:t>R58 of 2010, </a:t>
            </a:r>
            <a:r>
              <a:rPr lang="en-ZA" sz="1400" dirty="0">
                <a:latin typeface="+mn-lt"/>
              </a:rPr>
              <a:t>as published in Government Gazette 33718 dated </a:t>
            </a:r>
            <a:r>
              <a:rPr lang="en-ZA" sz="1400" dirty="0" smtClean="0">
                <a:latin typeface="+mn-lt"/>
              </a:rPr>
              <a:t>29 </a:t>
            </a:r>
            <a:r>
              <a:rPr lang="en-ZA" sz="1400" dirty="0">
                <a:latin typeface="+mn-lt"/>
              </a:rPr>
              <a:t>October 2010, the SIU </a:t>
            </a:r>
            <a:r>
              <a:rPr lang="en-ZA" sz="1400" dirty="0" smtClean="0">
                <a:latin typeface="+mn-lt"/>
              </a:rPr>
              <a:t>was </a:t>
            </a:r>
            <a:r>
              <a:rPr lang="en-ZA" sz="1400" dirty="0">
                <a:latin typeface="+mn-lt"/>
              </a:rPr>
              <a:t>mandated to conduct an investigation into, </a:t>
            </a:r>
            <a:r>
              <a:rPr lang="en-ZA" sz="1400" i="1" dirty="0">
                <a:latin typeface="+mn-lt"/>
              </a:rPr>
              <a:t>inter alia</a:t>
            </a:r>
            <a:r>
              <a:rPr lang="en-ZA" sz="1400" dirty="0">
                <a:latin typeface="+mn-lt"/>
              </a:rPr>
              <a:t>, allegations of mismanagement and/or misconduct by the South African Broadcasting Corporation Limited (</a:t>
            </a:r>
            <a:r>
              <a:rPr lang="en-ZA" sz="1400" b="1" dirty="0">
                <a:latin typeface="+mn-lt"/>
              </a:rPr>
              <a:t>SABC</a:t>
            </a:r>
            <a:r>
              <a:rPr lang="en-ZA" sz="1400" dirty="0">
                <a:latin typeface="+mn-lt"/>
              </a:rPr>
              <a:t>) Board members, officials and/or employees and any other third party.</a:t>
            </a:r>
          </a:p>
          <a:p>
            <a:pPr marL="284400" indent="-284400" algn="just">
              <a:lnSpc>
                <a:spcPct val="150000"/>
              </a:lnSpc>
              <a:spcAft>
                <a:spcPts val="600"/>
              </a:spcAft>
              <a:buFont typeface="Arial" panose="020B0604020202020204" pitchFamily="34" charset="0"/>
              <a:buNone/>
              <a:defRPr/>
            </a:pPr>
            <a:r>
              <a:rPr lang="en-ZA" sz="1400" dirty="0" smtClean="0">
                <a:latin typeface="+mn-lt"/>
              </a:rPr>
              <a:t>The </a:t>
            </a:r>
            <a:r>
              <a:rPr lang="en-ZA" sz="1400" dirty="0">
                <a:latin typeface="+mn-lt"/>
              </a:rPr>
              <a:t>SIU </a:t>
            </a:r>
            <a:r>
              <a:rPr lang="en-ZA" sz="1400" dirty="0" smtClean="0">
                <a:latin typeface="+mn-lt"/>
              </a:rPr>
              <a:t>was </a:t>
            </a:r>
            <a:r>
              <a:rPr lang="en-ZA" sz="1400" dirty="0">
                <a:latin typeface="+mn-lt"/>
              </a:rPr>
              <a:t>mandated to investigate, </a:t>
            </a:r>
            <a:r>
              <a:rPr lang="en-ZA" sz="1400" i="1" dirty="0">
                <a:latin typeface="+mn-lt"/>
              </a:rPr>
              <a:t>inter alia</a:t>
            </a:r>
            <a:r>
              <a:rPr lang="en-ZA" sz="1400" dirty="0">
                <a:latin typeface="+mn-lt"/>
              </a:rPr>
              <a:t>: </a:t>
            </a:r>
          </a:p>
          <a:p>
            <a:pPr marL="285750" lvl="1" algn="just">
              <a:lnSpc>
                <a:spcPct val="150000"/>
              </a:lnSpc>
              <a:spcAft>
                <a:spcPts val="600"/>
              </a:spcAft>
              <a:buFont typeface="Wingdings" panose="05000000000000000000" pitchFamily="2" charset="2"/>
              <a:buChar char="Ø"/>
              <a:defRPr/>
            </a:pPr>
            <a:r>
              <a:rPr lang="en-ZA" sz="1400" b="1" dirty="0" smtClean="0">
                <a:latin typeface="+mn-lt"/>
              </a:rPr>
              <a:t>serious maladministration in connection with the affairs of the SABC;</a:t>
            </a:r>
          </a:p>
          <a:p>
            <a:pPr marL="285750" lvl="1" algn="just">
              <a:lnSpc>
                <a:spcPct val="150000"/>
              </a:lnSpc>
              <a:spcAft>
                <a:spcPts val="600"/>
              </a:spcAft>
              <a:buFont typeface="Wingdings" panose="05000000000000000000" pitchFamily="2" charset="2"/>
              <a:buChar char="Ø"/>
              <a:defRPr/>
            </a:pPr>
            <a:r>
              <a:rPr lang="en-ZA" sz="1400" b="1" dirty="0" smtClean="0">
                <a:latin typeface="+mn-lt"/>
              </a:rPr>
              <a:t>improper or unlawful conduct by Board members, officials and/or employees of the SABC;</a:t>
            </a:r>
          </a:p>
          <a:p>
            <a:pPr marL="285750" lvl="1" algn="just">
              <a:lnSpc>
                <a:spcPct val="150000"/>
              </a:lnSpc>
              <a:spcAft>
                <a:spcPts val="600"/>
              </a:spcAft>
              <a:buFont typeface="Wingdings" panose="05000000000000000000" pitchFamily="2" charset="2"/>
              <a:buChar char="Ø"/>
              <a:defRPr/>
            </a:pPr>
            <a:r>
              <a:rPr lang="en-ZA" sz="1400" b="1" dirty="0" smtClean="0">
                <a:latin typeface="+mn-lt"/>
              </a:rPr>
              <a:t>unlawful appropriation or expenditure of public money or property;</a:t>
            </a:r>
          </a:p>
          <a:p>
            <a:pPr marL="285750" lvl="1" algn="just">
              <a:lnSpc>
                <a:spcPct val="150000"/>
              </a:lnSpc>
              <a:spcAft>
                <a:spcPts val="600"/>
              </a:spcAft>
              <a:buFont typeface="Wingdings" panose="05000000000000000000" pitchFamily="2" charset="2"/>
              <a:buChar char="Ø"/>
              <a:defRPr/>
            </a:pPr>
            <a:r>
              <a:rPr lang="en-ZA" sz="1400" b="1" dirty="0" smtClean="0">
                <a:latin typeface="+mn-lt"/>
              </a:rPr>
              <a:t>unlawful, irregular or unapproved acquisitive act, transaction, measure or practice having a bearing upon state property; and</a:t>
            </a:r>
          </a:p>
          <a:p>
            <a:pPr marL="285750" lvl="1" algn="just">
              <a:lnSpc>
                <a:spcPct val="150000"/>
              </a:lnSpc>
              <a:spcAft>
                <a:spcPts val="600"/>
              </a:spcAft>
              <a:buFont typeface="Wingdings" panose="05000000000000000000" pitchFamily="2" charset="2"/>
              <a:buChar char="Ø"/>
              <a:defRPr/>
            </a:pPr>
            <a:r>
              <a:rPr lang="en-ZA" sz="1400" b="1" dirty="0" smtClean="0">
                <a:latin typeface="+mn-lt"/>
              </a:rPr>
              <a:t>intentional or negligent loss of public money or damage to public property</a:t>
            </a:r>
          </a:p>
          <a:p>
            <a:pPr marL="0" indent="0">
              <a:lnSpc>
                <a:spcPct val="150000"/>
              </a:lnSpc>
              <a:buFont typeface="Arial" charset="0"/>
              <a:buNone/>
              <a:defRPr/>
            </a:pPr>
            <a:r>
              <a:rPr lang="en-ZA" dirty="0" smtClean="0"/>
              <a:t/>
            </a:r>
            <a:br>
              <a:rPr lang="en-ZA" dirty="0" smtClean="0"/>
            </a:br>
            <a:r>
              <a:rPr lang="en-ZA" b="1" dirty="0" smtClean="0"/>
              <a:t> </a:t>
            </a:r>
            <a:endParaRPr lang="en-ZA" dirty="0" smtClean="0"/>
          </a:p>
          <a:p>
            <a:pPr>
              <a:lnSpc>
                <a:spcPct val="150000"/>
              </a:lnSpc>
              <a:buFont typeface="Arial" panose="020B0604020202020204" pitchFamily="34" charset="0"/>
              <a:buChar char="•"/>
              <a:defRPr/>
            </a:pPr>
            <a:endParaRPr lang="en-ZA" dirty="0"/>
          </a:p>
        </p:txBody>
      </p:sp>
      <p:sp>
        <p:nvSpPr>
          <p:cNvPr id="9219" name="Content Placeholder 2"/>
          <p:cNvSpPr>
            <a:spLocks noGrp="1"/>
          </p:cNvSpPr>
          <p:nvPr>
            <p:ph idx="13"/>
          </p:nvPr>
        </p:nvSpPr>
        <p:spPr/>
        <p:txBody>
          <a:bodyPr anchor="t"/>
          <a:lstStyle/>
          <a:p>
            <a:pPr>
              <a:spcBef>
                <a:spcPct val="0"/>
              </a:spcBef>
              <a:buFont typeface="Arial" panose="020B0604020202020204" pitchFamily="34" charset="0"/>
              <a:buNone/>
              <a:defRPr/>
            </a:pPr>
            <a:r>
              <a:rPr lang="en-ZA" altLang="en-US" sz="2400" dirty="0" smtClean="0">
                <a:latin typeface="+mj-lt"/>
              </a:rPr>
              <a:t>Scope of Proclamation R58 of 2010</a:t>
            </a:r>
          </a:p>
        </p:txBody>
      </p:sp>
      <p:sp>
        <p:nvSpPr>
          <p:cNvPr id="15364" name="Slide Number Placeholder 2"/>
          <p:cNvSpPr>
            <a:spLocks noGrp="1"/>
          </p:cNvSpPr>
          <p:nvPr>
            <p:ph type="sldNum" sz="quarter" idx="16"/>
          </p:nvPr>
        </p:nvSpPr>
        <p:spPr bwMode="auto">
          <a:noFill/>
          <a:ln>
            <a:miter lim="800000"/>
            <a:headEnd/>
            <a:tailEnd/>
          </a:ln>
        </p:spPr>
        <p:txBody>
          <a:bodyPr/>
          <a:lstStyle/>
          <a:p>
            <a:fld id="{A0BD00FC-06F1-4801-8BB0-5F644329C336}" type="slidenum">
              <a:rPr lang="en-ZA" altLang="en-US"/>
              <a:pPr/>
              <a:t>10</a:t>
            </a:fld>
            <a:endParaRPr lang="en-ZA"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0"/>
            <a:ext cx="8229600" cy="5029200"/>
          </a:xfrm>
        </p:spPr>
        <p:txBody>
          <a:bodyPr anchor="ctr"/>
          <a:lstStyle/>
          <a:p>
            <a:pPr marL="285750" lvl="1" algn="just">
              <a:lnSpc>
                <a:spcPct val="150000"/>
              </a:lnSpc>
              <a:spcAft>
                <a:spcPts val="600"/>
              </a:spcAft>
              <a:buFont typeface="Wingdings" panose="05000000000000000000" pitchFamily="2" charset="2"/>
              <a:buChar char="Ø"/>
              <a:defRPr/>
            </a:pPr>
            <a:r>
              <a:rPr lang="en-ZA" sz="1400" dirty="0" smtClean="0">
                <a:latin typeface="+mn-lt"/>
              </a:rPr>
              <a:t>offences </a:t>
            </a:r>
            <a:r>
              <a:rPr lang="en-ZA" sz="1400" dirty="0">
                <a:latin typeface="+mn-lt"/>
              </a:rPr>
              <a:t>referred to in Part 1 to 4, or section 17, 20 or 21 (in so far as it relates to the aforementioned offences) of Chapter 2 of the Prevention and Combating of Corrupt Activities Act, 2004, and which offences were committed in connection with the affairs of the SABC; or</a:t>
            </a:r>
          </a:p>
          <a:p>
            <a:pPr marL="285750" lvl="1" algn="just">
              <a:lnSpc>
                <a:spcPct val="150000"/>
              </a:lnSpc>
              <a:spcAft>
                <a:spcPts val="600"/>
              </a:spcAft>
              <a:buFont typeface="Wingdings" panose="05000000000000000000" pitchFamily="2" charset="2"/>
              <a:buChar char="Ø"/>
              <a:defRPr/>
            </a:pPr>
            <a:r>
              <a:rPr lang="en-ZA" sz="1400" dirty="0">
                <a:latin typeface="+mn-lt"/>
              </a:rPr>
              <a:t>unlawful or improper conduct by any person, which has caused or may cause serious harm to the interests of the public or any category thereof.</a:t>
            </a:r>
          </a:p>
          <a:p>
            <a:pPr marL="0" indent="0" algn="just">
              <a:lnSpc>
                <a:spcPct val="150000"/>
              </a:lnSpc>
              <a:spcAft>
                <a:spcPts val="600"/>
              </a:spcAft>
              <a:buFont typeface="Arial" panose="020B0604020202020204" pitchFamily="34" charset="0"/>
              <a:buNone/>
              <a:defRPr/>
            </a:pPr>
            <a:r>
              <a:rPr lang="en-ZA" sz="1400" dirty="0" smtClean="0">
                <a:latin typeface="+mn-lt"/>
              </a:rPr>
              <a:t>Further </a:t>
            </a:r>
            <a:r>
              <a:rPr lang="en-ZA" sz="1400" dirty="0">
                <a:latin typeface="+mn-lt"/>
              </a:rPr>
              <a:t>to the Proclamation, the Board of the SABC </a:t>
            </a:r>
            <a:r>
              <a:rPr lang="en-ZA" sz="1400" dirty="0" smtClean="0">
                <a:latin typeface="+mn-lt"/>
              </a:rPr>
              <a:t>requested the SIU, </a:t>
            </a:r>
            <a:r>
              <a:rPr lang="en-ZA" sz="1400" dirty="0">
                <a:latin typeface="+mn-lt"/>
              </a:rPr>
              <a:t>in a formal letter to the SIU dated 11 May 2011, </a:t>
            </a:r>
            <a:r>
              <a:rPr lang="en-ZA" sz="1400" dirty="0" smtClean="0">
                <a:latin typeface="+mn-lt"/>
              </a:rPr>
              <a:t>to assist with concluding the </a:t>
            </a:r>
            <a:r>
              <a:rPr lang="en-ZA" sz="1400" dirty="0">
                <a:latin typeface="+mn-lt"/>
              </a:rPr>
              <a:t>outstanding criminal matters related to the investigation and to use all resources available to ensure that any money or assets illegally or fraudulently taken from the SABC are indeed recovered.  </a:t>
            </a:r>
          </a:p>
          <a:p>
            <a:pPr marL="0" indent="0">
              <a:buFont typeface="Arial" panose="020B0604020202020204" pitchFamily="34" charset="0"/>
              <a:buNone/>
              <a:defRPr/>
            </a:pPr>
            <a:r>
              <a:rPr lang="en-ZA" dirty="0"/>
              <a:t/>
            </a:r>
            <a:br>
              <a:rPr lang="en-ZA" dirty="0"/>
            </a:br>
            <a:r>
              <a:rPr lang="en-ZA" b="1" dirty="0"/>
              <a:t> </a:t>
            </a:r>
            <a:endParaRPr lang="en-ZA" dirty="0"/>
          </a:p>
          <a:p>
            <a:pPr>
              <a:buFont typeface="Arial" panose="020B0604020202020204" pitchFamily="34" charset="0"/>
              <a:buChar char="•"/>
              <a:defRPr/>
            </a:pPr>
            <a:endParaRPr lang="en-ZA" dirty="0"/>
          </a:p>
        </p:txBody>
      </p:sp>
      <p:sp>
        <p:nvSpPr>
          <p:cNvPr id="10243" name="Content Placeholder 2"/>
          <p:cNvSpPr>
            <a:spLocks noGrp="1"/>
          </p:cNvSpPr>
          <p:nvPr>
            <p:ph idx="13"/>
          </p:nvPr>
        </p:nvSpPr>
        <p:spPr/>
        <p:txBody>
          <a:bodyPr anchor="t"/>
          <a:lstStyle/>
          <a:p>
            <a:pPr>
              <a:spcBef>
                <a:spcPct val="0"/>
              </a:spcBef>
              <a:buFont typeface="Arial" panose="020B0604020202020204" pitchFamily="34" charset="0"/>
              <a:buNone/>
              <a:defRPr/>
            </a:pPr>
            <a:r>
              <a:rPr lang="en-ZA" altLang="en-US" sz="2400" dirty="0" smtClean="0">
                <a:latin typeface="+mj-lt"/>
              </a:rPr>
              <a:t>Scope of Proclamation R58 of 2010</a:t>
            </a:r>
          </a:p>
        </p:txBody>
      </p:sp>
      <p:sp>
        <p:nvSpPr>
          <p:cNvPr id="16388" name="Slide Number Placeholder 2"/>
          <p:cNvSpPr>
            <a:spLocks noGrp="1"/>
          </p:cNvSpPr>
          <p:nvPr>
            <p:ph type="sldNum" sz="quarter" idx="16"/>
          </p:nvPr>
        </p:nvSpPr>
        <p:spPr bwMode="auto">
          <a:xfrm>
            <a:off x="8077200" y="6356350"/>
            <a:ext cx="609600" cy="365125"/>
          </a:xfrm>
          <a:noFill/>
          <a:ln>
            <a:miter lim="800000"/>
            <a:headEnd/>
            <a:tailEnd/>
          </a:ln>
        </p:spPr>
        <p:txBody>
          <a:bodyPr/>
          <a:lstStyle/>
          <a:p>
            <a:fld id="{721F35D5-0051-4E34-AD32-4B37D79B840A}" type="slidenum">
              <a:rPr lang="en-ZA" altLang="en-US"/>
              <a:pPr/>
              <a:t>11</a:t>
            </a:fld>
            <a:endParaRPr lang="en-ZA"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rcRect/>
          <a:stretch>
            <a:fillRect/>
          </a:stretch>
        </p:blipFill>
        <p:spPr bwMode="auto">
          <a:xfrm>
            <a:off x="0" y="3962400"/>
            <a:ext cx="9144000" cy="2978150"/>
          </a:xfrm>
          <a:prstGeom prst="rect">
            <a:avLst/>
          </a:prstGeom>
          <a:noFill/>
          <a:ln w="9525">
            <a:noFill/>
            <a:miter lim="800000"/>
            <a:headEnd/>
            <a:tailEnd/>
          </a:ln>
        </p:spPr>
      </p:pic>
      <p:pic>
        <p:nvPicPr>
          <p:cNvPr id="17411" name="Picture 11"/>
          <p:cNvPicPr>
            <a:picLocks noChangeAspect="1"/>
          </p:cNvPicPr>
          <p:nvPr/>
        </p:nvPicPr>
        <p:blipFill>
          <a:blip r:embed="rId3" cstate="print"/>
          <a:srcRect/>
          <a:stretch>
            <a:fillRect/>
          </a:stretch>
        </p:blipFill>
        <p:spPr bwMode="auto">
          <a:xfrm>
            <a:off x="0" y="1046163"/>
            <a:ext cx="9144000" cy="2763837"/>
          </a:xfrm>
          <a:prstGeom prst="rect">
            <a:avLst/>
          </a:prstGeom>
          <a:noFill/>
          <a:ln w="9525">
            <a:noFill/>
            <a:miter lim="800000"/>
            <a:headEnd/>
            <a:tailEnd/>
          </a:ln>
        </p:spPr>
      </p:pic>
      <p:pic>
        <p:nvPicPr>
          <p:cNvPr id="13" name="Picture 12"/>
          <p:cNvPicPr>
            <a:picLocks noChangeAspect="1"/>
          </p:cNvPicPr>
          <p:nvPr/>
        </p:nvPicPr>
        <p:blipFill>
          <a:blip r:embed="rId4" cstate="print"/>
          <a:stretch>
            <a:fillRect/>
          </a:stretch>
        </p:blipFill>
        <p:spPr>
          <a:xfrm>
            <a:off x="-76200" y="3071813"/>
            <a:ext cx="9220200" cy="1476375"/>
          </a:xfrm>
          <a:prstGeom prst="rect">
            <a:avLst/>
          </a:prstGeom>
          <a:ln>
            <a:noFill/>
          </a:ln>
          <a:effectLst>
            <a:outerShdw blurRad="292100" dist="139700" dir="2700000" algn="tl" rotWithShape="0">
              <a:srgbClr val="333333">
                <a:alpha val="65000"/>
              </a:srgbClr>
            </a:outerShdw>
          </a:effectLst>
        </p:spPr>
      </p:pic>
      <p:sp>
        <p:nvSpPr>
          <p:cNvPr id="14" name="Content Placeholder 1"/>
          <p:cNvSpPr txBox="1">
            <a:spLocks/>
          </p:cNvSpPr>
          <p:nvPr/>
        </p:nvSpPr>
        <p:spPr bwMode="auto">
          <a:xfrm>
            <a:off x="-723900" y="3209925"/>
            <a:ext cx="10782300" cy="533400"/>
          </a:xfrm>
          <a:prstGeom prst="rect">
            <a:avLst/>
          </a:prstGeom>
          <a:noFill/>
          <a:ln w="9525">
            <a:noFill/>
            <a:miter lim="800000"/>
            <a:headEnd/>
            <a:tailEnd/>
          </a:ln>
        </p:spPr>
        <p:txBody>
          <a:bodyPr/>
          <a:lstStyle>
            <a:lvl1pPr marL="0" indent="0" algn="ctr" rtl="0" eaLnBrk="0" fontAlgn="base" hangingPunct="0">
              <a:spcBef>
                <a:spcPts val="1200"/>
              </a:spcBef>
              <a:spcAft>
                <a:spcPct val="0"/>
              </a:spcAft>
              <a:buFont typeface="Arial" charset="0"/>
              <a:buNone/>
              <a:defRPr sz="2000" baseline="0">
                <a:solidFill>
                  <a:schemeClr val="tx1"/>
                </a:solidFill>
                <a:latin typeface="Arial Narrow" pitchFamily="34" charset="0"/>
                <a:ea typeface="+mn-ea"/>
                <a:cs typeface="+mn-cs"/>
              </a:defRPr>
            </a:lvl1pPr>
            <a:lvl2pPr marL="457200" indent="0" algn="ctr" rtl="0" eaLnBrk="0" fontAlgn="base" hangingPunct="0">
              <a:spcBef>
                <a:spcPts val="600"/>
              </a:spcBef>
              <a:spcAft>
                <a:spcPct val="0"/>
              </a:spcAft>
              <a:buFont typeface="Arial" charset="0"/>
              <a:buNone/>
              <a:defRPr sz="2000" baseline="0">
                <a:solidFill>
                  <a:schemeClr val="tx1"/>
                </a:solidFill>
                <a:latin typeface="Arial Narrow" pitchFamily="34" charset="0"/>
              </a:defRPr>
            </a:lvl2pPr>
            <a:lvl3pPr marL="914400" indent="0" algn="ctr" rtl="0" eaLnBrk="0" fontAlgn="base" hangingPunct="0">
              <a:spcBef>
                <a:spcPts val="600"/>
              </a:spcBef>
              <a:spcAft>
                <a:spcPct val="0"/>
              </a:spcAft>
              <a:buFont typeface="Arial" charset="0"/>
              <a:buNone/>
              <a:defRPr sz="2000" baseline="0">
                <a:solidFill>
                  <a:schemeClr val="tx1"/>
                </a:solidFill>
                <a:latin typeface="Arial Narrow" pitchFamily="34" charset="0"/>
              </a:defRPr>
            </a:lvl3pPr>
            <a:lvl4pPr marL="1371600" indent="0" algn="ctr" rtl="0" eaLnBrk="0" fontAlgn="base" hangingPunct="0">
              <a:spcBef>
                <a:spcPts val="600"/>
              </a:spcBef>
              <a:spcAft>
                <a:spcPct val="0"/>
              </a:spcAft>
              <a:buFont typeface="Arial" charset="0"/>
              <a:buNone/>
              <a:defRPr sz="2000" baseline="0">
                <a:solidFill>
                  <a:schemeClr val="tx1"/>
                </a:solidFill>
                <a:latin typeface="Arial Narrow" pitchFamily="34" charset="0"/>
              </a:defRPr>
            </a:lvl4pPr>
            <a:lvl5pPr marL="1828800" indent="0" algn="ctr" rtl="0" eaLnBrk="0" fontAlgn="base" hangingPunct="0">
              <a:spcBef>
                <a:spcPts val="600"/>
              </a:spcBef>
              <a:spcAft>
                <a:spcPct val="0"/>
              </a:spcAft>
              <a:buFont typeface="Arial" charset="0"/>
              <a:buNone/>
              <a:defRPr sz="2000" baseline="0">
                <a:solidFill>
                  <a:schemeClr val="tx1"/>
                </a:solidFill>
                <a:latin typeface="Arial Narrow" pitchFamily="34" charset="0"/>
              </a:defRPr>
            </a:lvl5pPr>
            <a:lvl6pPr marL="2286000" indent="0" algn="ctr" rtl="0" fontAlgn="base">
              <a:spcBef>
                <a:spcPct val="20000"/>
              </a:spcBef>
              <a:spcAft>
                <a:spcPct val="0"/>
              </a:spcAft>
              <a:buFont typeface="Arial" charset="0"/>
              <a:buNone/>
              <a:defRPr sz="2000">
                <a:solidFill>
                  <a:schemeClr val="tx1"/>
                </a:solidFill>
                <a:latin typeface="+mn-lt"/>
              </a:defRPr>
            </a:lvl6pPr>
            <a:lvl7pPr marL="2743200" indent="0" algn="ctr" rtl="0" fontAlgn="base">
              <a:spcBef>
                <a:spcPct val="20000"/>
              </a:spcBef>
              <a:spcAft>
                <a:spcPct val="0"/>
              </a:spcAft>
              <a:buFont typeface="Arial" charset="0"/>
              <a:buNone/>
              <a:defRPr sz="2000">
                <a:solidFill>
                  <a:schemeClr val="tx1"/>
                </a:solidFill>
                <a:latin typeface="+mn-lt"/>
              </a:defRPr>
            </a:lvl7pPr>
            <a:lvl8pPr marL="3200400" indent="0" algn="ctr" rtl="0" fontAlgn="base">
              <a:spcBef>
                <a:spcPct val="20000"/>
              </a:spcBef>
              <a:spcAft>
                <a:spcPct val="0"/>
              </a:spcAft>
              <a:buFont typeface="Arial" charset="0"/>
              <a:buNone/>
              <a:defRPr sz="2000">
                <a:solidFill>
                  <a:schemeClr val="tx1"/>
                </a:solidFill>
                <a:latin typeface="+mn-lt"/>
              </a:defRPr>
            </a:lvl8pPr>
            <a:lvl9pPr marL="3657600" indent="0" algn="ctr" rtl="0" fontAlgn="base">
              <a:spcBef>
                <a:spcPct val="20000"/>
              </a:spcBef>
              <a:spcAft>
                <a:spcPct val="0"/>
              </a:spcAft>
              <a:buFont typeface="Arial" charset="0"/>
              <a:buNone/>
              <a:defRPr sz="2000">
                <a:solidFill>
                  <a:schemeClr val="tx1"/>
                </a:solidFill>
                <a:latin typeface="+mn-lt"/>
              </a:defRPr>
            </a:lvl9pPr>
          </a:lstStyle>
          <a:p>
            <a:pPr>
              <a:defRPr/>
            </a:pPr>
            <a:r>
              <a:rPr lang="en-US" sz="3600" b="1" dirty="0" smtClean="0">
                <a:latin typeface="+mj-lt"/>
              </a:rPr>
              <a:t>OUTCOMES OF THE INVESTIGATIONS</a:t>
            </a:r>
            <a:endParaRPr lang="en-US" sz="3600" b="1" kern="0" dirty="0">
              <a:effectLst>
                <a:outerShdw blurRad="38100" dist="38100" dir="2700000" algn="tl">
                  <a:srgbClr val="000000">
                    <a:alpha val="43137"/>
                  </a:srgbClr>
                </a:outerShdw>
              </a:effectLst>
              <a:latin typeface="+mj-lt"/>
            </a:endParaRPr>
          </a:p>
        </p:txBody>
      </p:sp>
      <p:sp>
        <p:nvSpPr>
          <p:cNvPr id="17414" name="Slide Number Placeholder 4"/>
          <p:cNvSpPr>
            <a:spLocks noGrp="1"/>
          </p:cNvSpPr>
          <p:nvPr>
            <p:ph type="sldNum" sz="quarter" idx="12"/>
          </p:nvPr>
        </p:nvSpPr>
        <p:spPr bwMode="auto">
          <a:noFill/>
          <a:ln>
            <a:miter lim="800000"/>
            <a:headEnd/>
            <a:tailEnd/>
          </a:ln>
        </p:spPr>
        <p:txBody>
          <a:bodyPr/>
          <a:lstStyle/>
          <a:p>
            <a:fld id="{1737A850-82B6-49C1-8382-24DCA0E43B38}" type="slidenum">
              <a:rPr lang="en-ZA"/>
              <a:pPr/>
              <a:t>12</a:t>
            </a:fld>
            <a:endParaRPr lang="en-Z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29200"/>
          </a:xfrm>
        </p:spPr>
        <p:txBody>
          <a:bodyPr anchor="ctr"/>
          <a:lstStyle/>
          <a:p>
            <a:pPr marL="284400" indent="-284400" algn="just">
              <a:lnSpc>
                <a:spcPct val="150000"/>
              </a:lnSpc>
              <a:spcAft>
                <a:spcPts val="600"/>
              </a:spcAft>
              <a:buFont typeface="Arial" panose="020B0604020202020204" pitchFamily="34" charset="0"/>
              <a:buNone/>
              <a:defRPr/>
            </a:pPr>
            <a:r>
              <a:rPr lang="en-ZA" sz="1800" b="1" dirty="0" smtClean="0">
                <a:solidFill>
                  <a:srgbClr val="C00000"/>
                </a:solidFill>
                <a:latin typeface="+mn-lt"/>
              </a:rPr>
              <a:t>Results of SIU investigation in terms of Proclamation R58 of 2010</a:t>
            </a:r>
          </a:p>
          <a:p>
            <a:pPr algn="just">
              <a:lnSpc>
                <a:spcPct val="150000"/>
              </a:lnSpc>
              <a:spcAft>
                <a:spcPts val="600"/>
              </a:spcAft>
              <a:buFont typeface="Wingdings" panose="05000000000000000000" pitchFamily="2" charset="2"/>
              <a:buChar char="q"/>
              <a:defRPr/>
            </a:pPr>
            <a:r>
              <a:rPr lang="en-ZA" sz="1400" dirty="0" smtClean="0">
                <a:latin typeface="+mn-lt"/>
              </a:rPr>
              <a:t>Identified irregular expenditure amounting to </a:t>
            </a:r>
            <a:r>
              <a:rPr lang="en-ZA" sz="1400" b="1" dirty="0" smtClean="0">
                <a:latin typeface="+mn-lt"/>
              </a:rPr>
              <a:t>R428 million</a:t>
            </a:r>
            <a:r>
              <a:rPr lang="en-ZA" sz="1400" dirty="0" smtClean="0">
                <a:latin typeface="+mn-lt"/>
              </a:rPr>
              <a:t>, which includes</a:t>
            </a:r>
            <a:endParaRPr lang="en-ZA" sz="1400" b="1" dirty="0" smtClean="0">
              <a:latin typeface="+mn-lt"/>
            </a:endParaRPr>
          </a:p>
          <a:p>
            <a:pPr marL="685800" lvl="1" algn="just">
              <a:lnSpc>
                <a:spcPct val="150000"/>
              </a:lnSpc>
              <a:spcAft>
                <a:spcPts val="600"/>
              </a:spcAft>
              <a:buFont typeface="Wingdings" panose="05000000000000000000" pitchFamily="2" charset="2"/>
              <a:buChar char="Ø"/>
              <a:defRPr/>
            </a:pPr>
            <a:r>
              <a:rPr lang="en-ZA" sz="1400" dirty="0" smtClean="0">
                <a:latin typeface="Arial" panose="020B0604020202020204" pitchFamily="34" charset="0"/>
                <a:ea typeface="Times New Roman" panose="02020603050405020304" pitchFamily="18" charset="0"/>
                <a:cs typeface="Times New Roman" panose="02020603050405020304" pitchFamily="18" charset="0"/>
              </a:rPr>
              <a:t>Eight </a:t>
            </a:r>
            <a:r>
              <a:rPr lang="en-ZA" sz="1400" dirty="0">
                <a:latin typeface="Arial" panose="020B0604020202020204" pitchFamily="34" charset="0"/>
                <a:ea typeface="Times New Roman" panose="02020603050405020304" pitchFamily="18" charset="0"/>
                <a:cs typeface="Times New Roman" panose="02020603050405020304" pitchFamily="18" charset="0"/>
              </a:rPr>
              <a:t>procurement </a:t>
            </a:r>
            <a:r>
              <a:rPr lang="en-ZA" sz="1400" dirty="0" smtClean="0">
                <a:latin typeface="Arial" panose="020B0604020202020204" pitchFamily="34" charset="0"/>
                <a:ea typeface="Times New Roman" panose="02020603050405020304" pitchFamily="18" charset="0"/>
                <a:cs typeface="Times New Roman" panose="02020603050405020304" pitchFamily="18" charset="0"/>
              </a:rPr>
              <a:t>matters totalling </a:t>
            </a:r>
            <a:r>
              <a:rPr lang="en-ZA" sz="1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R275 679 </a:t>
            </a:r>
            <a:r>
              <a:rPr lang="en-ZA" sz="14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160.39,</a:t>
            </a:r>
            <a:r>
              <a:rPr lang="en-ZA" sz="1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ZA" sz="1400" dirty="0">
                <a:latin typeface="Arial" panose="020B0604020202020204" pitchFamily="34" charset="0"/>
                <a:ea typeface="Times New Roman" panose="02020603050405020304" pitchFamily="18" charset="0"/>
                <a:cs typeface="Times New Roman" panose="02020603050405020304" pitchFamily="18" charset="0"/>
              </a:rPr>
              <a:t>and </a:t>
            </a:r>
          </a:p>
          <a:p>
            <a:pPr marL="685800" lvl="1" algn="just">
              <a:lnSpc>
                <a:spcPct val="150000"/>
              </a:lnSpc>
              <a:spcAft>
                <a:spcPts val="600"/>
              </a:spcAft>
              <a:buFont typeface="Wingdings" panose="05000000000000000000" pitchFamily="2" charset="2"/>
              <a:buChar char="Ø"/>
              <a:defRPr/>
            </a:pPr>
            <a:r>
              <a:rPr lang="en-ZA" sz="1400" dirty="0" smtClean="0">
                <a:latin typeface="Arial" panose="020B0604020202020204" pitchFamily="34" charset="0"/>
                <a:ea typeface="Times New Roman" panose="02020603050405020304" pitchFamily="18" charset="0"/>
                <a:cs typeface="Times New Roman" panose="02020603050405020304" pitchFamily="18" charset="0"/>
              </a:rPr>
              <a:t>Appointment of 16 consultants to the value of </a:t>
            </a:r>
            <a:r>
              <a:rPr lang="en-ZA" sz="14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R152 982 059</a:t>
            </a:r>
            <a:r>
              <a:rPr lang="en-ZA" sz="1400" dirty="0" smtClean="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600"/>
              </a:spcAft>
              <a:buFont typeface="Wingdings" panose="05000000000000000000" pitchFamily="2" charset="2"/>
              <a:buChar char="q"/>
              <a:defRPr/>
            </a:pPr>
            <a:r>
              <a:rPr lang="en-ZA" sz="1400" dirty="0" smtClean="0">
                <a:latin typeface="+mn-lt"/>
              </a:rPr>
              <a:t>Identified fruitless and wasteful expenditure amounting to </a:t>
            </a:r>
            <a:r>
              <a:rPr lang="en-ZA" sz="1400" b="1" dirty="0" smtClean="0">
                <a:latin typeface="+mn-lt"/>
              </a:rPr>
              <a:t>R36 million</a:t>
            </a:r>
            <a:r>
              <a:rPr lang="en-ZA" sz="1400" dirty="0" smtClean="0">
                <a:latin typeface="+mn-lt"/>
              </a:rPr>
              <a:t>,</a:t>
            </a:r>
            <a:r>
              <a:rPr lang="en-ZA" sz="1400" b="1" dirty="0" smtClean="0">
                <a:latin typeface="+mn-lt"/>
              </a:rPr>
              <a:t> </a:t>
            </a:r>
            <a:r>
              <a:rPr lang="en-ZA" sz="1400" dirty="0" smtClean="0">
                <a:solidFill>
                  <a:srgbClr val="000000"/>
                </a:solidFill>
                <a:latin typeface="Arial"/>
              </a:rPr>
              <a:t>which </a:t>
            </a:r>
            <a:r>
              <a:rPr lang="en-ZA" sz="1400" dirty="0">
                <a:solidFill>
                  <a:srgbClr val="000000"/>
                </a:solidFill>
                <a:latin typeface="Arial"/>
              </a:rPr>
              <a:t>includes</a:t>
            </a:r>
            <a:endParaRPr lang="en-ZA" sz="1400" b="1" dirty="0">
              <a:solidFill>
                <a:srgbClr val="000000"/>
              </a:solidFill>
              <a:latin typeface="Arial"/>
            </a:endParaRPr>
          </a:p>
          <a:p>
            <a:pPr marL="685800" lvl="1">
              <a:lnSpc>
                <a:spcPct val="150000"/>
              </a:lnSpc>
              <a:spcAft>
                <a:spcPts val="600"/>
              </a:spcAft>
              <a:buFont typeface="Wingdings" panose="05000000000000000000" pitchFamily="2" charset="2"/>
              <a:buChar char="Ø"/>
              <a:defRPr/>
            </a:pPr>
            <a:r>
              <a:rPr lang="en-ZA" sz="1400" dirty="0" smtClean="0">
                <a:latin typeface="Arial" panose="020B0604020202020204" pitchFamily="34" charset="0"/>
                <a:ea typeface="Times New Roman" panose="02020603050405020304" pitchFamily="18" charset="0"/>
                <a:cs typeface="Times New Roman" panose="02020603050405020304" pitchFamily="18" charset="0"/>
              </a:rPr>
              <a:t>A payment </a:t>
            </a:r>
            <a:r>
              <a:rPr lang="en-ZA" sz="1400" dirty="0">
                <a:latin typeface="Arial" panose="020B0604020202020204" pitchFamily="34" charset="0"/>
                <a:ea typeface="Times New Roman" panose="02020603050405020304" pitchFamily="18" charset="0"/>
                <a:cs typeface="Times New Roman" panose="02020603050405020304" pitchFamily="18" charset="0"/>
              </a:rPr>
              <a:t>of R9 605 220 </a:t>
            </a:r>
            <a:r>
              <a:rPr lang="en-ZA" sz="1400" dirty="0" smtClean="0">
                <a:latin typeface="Arial" panose="020B0604020202020204" pitchFamily="34" charset="0"/>
                <a:ea typeface="Times New Roman" panose="02020603050405020304" pitchFamily="18" charset="0"/>
                <a:cs typeface="Times New Roman" panose="02020603050405020304" pitchFamily="18" charset="0"/>
              </a:rPr>
              <a:t>to </a:t>
            </a:r>
            <a:r>
              <a:rPr lang="en-ZA" sz="1400" dirty="0" err="1" smtClean="0">
                <a:latin typeface="Arial" panose="020B0604020202020204" pitchFamily="34" charset="0"/>
                <a:ea typeface="Times New Roman" panose="02020603050405020304" pitchFamily="18" charset="0"/>
                <a:cs typeface="Times New Roman" panose="02020603050405020304" pitchFamily="18" charset="0"/>
              </a:rPr>
              <a:t>HiTV</a:t>
            </a:r>
            <a:endParaRPr lang="en-ZA" sz="1400" dirty="0" smtClean="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600"/>
              </a:spcAft>
              <a:buFont typeface="Wingdings" panose="05000000000000000000" pitchFamily="2" charset="2"/>
              <a:buChar char="q"/>
              <a:defRPr/>
            </a:pPr>
            <a:r>
              <a:rPr lang="en-ZA" sz="1400" dirty="0" smtClean="0">
                <a:latin typeface="+mn-lt"/>
              </a:rPr>
              <a:t>Found </a:t>
            </a:r>
            <a:r>
              <a:rPr lang="en-ZA" sz="1400" dirty="0">
                <a:latin typeface="+mn-lt"/>
              </a:rPr>
              <a:t>non-compliance to policies, contracts/transactions amounting to </a:t>
            </a:r>
            <a:r>
              <a:rPr lang="en-ZA" sz="1400" b="1" dirty="0">
                <a:latin typeface="+mn-lt"/>
              </a:rPr>
              <a:t>R1,2 billion</a:t>
            </a:r>
          </a:p>
          <a:p>
            <a:pPr marL="0" indent="0" algn="just">
              <a:lnSpc>
                <a:spcPct val="150000"/>
              </a:lnSpc>
              <a:spcAft>
                <a:spcPts val="600"/>
              </a:spcAft>
              <a:buFont typeface="Arial" panose="020B0604020202020204" pitchFamily="34" charset="0"/>
              <a:buNone/>
              <a:defRPr/>
            </a:pPr>
            <a:endParaRPr lang="en-ZA" sz="1400" dirty="0"/>
          </a:p>
          <a:p>
            <a:pPr marL="284400" indent="-284400" algn="just">
              <a:lnSpc>
                <a:spcPct val="150000"/>
              </a:lnSpc>
              <a:spcAft>
                <a:spcPts val="600"/>
              </a:spcAft>
              <a:buFont typeface="Arial" panose="020B0604020202020204" pitchFamily="34" charset="0"/>
              <a:buChar char="•"/>
              <a:defRPr/>
            </a:pPr>
            <a:endParaRPr lang="en-ZA" sz="1400" dirty="0" smtClean="0">
              <a:latin typeface="+mn-lt"/>
            </a:endParaRPr>
          </a:p>
        </p:txBody>
      </p:sp>
      <p:sp>
        <p:nvSpPr>
          <p:cNvPr id="11268" name="Content Placeholder 5"/>
          <p:cNvSpPr>
            <a:spLocks noGrp="1"/>
          </p:cNvSpPr>
          <p:nvPr>
            <p:ph idx="13"/>
          </p:nvPr>
        </p:nvSpPr>
        <p:spPr/>
        <p:txBody>
          <a:bodyPr/>
          <a:lstStyle/>
          <a:p>
            <a:pPr>
              <a:spcBef>
                <a:spcPct val="0"/>
              </a:spcBef>
              <a:buFont typeface="Arial" panose="020B0604020202020204" pitchFamily="34" charset="0"/>
              <a:buNone/>
              <a:defRPr/>
            </a:pPr>
            <a:r>
              <a:rPr lang="en-ZA" altLang="en-US" sz="2400" dirty="0" smtClean="0">
                <a:latin typeface="+mj-lt"/>
              </a:rPr>
              <a:t>Outcomes of SIU investigation into </a:t>
            </a:r>
          </a:p>
          <a:p>
            <a:pPr>
              <a:spcBef>
                <a:spcPct val="0"/>
              </a:spcBef>
              <a:buFont typeface="Arial" panose="020B0604020202020204" pitchFamily="34" charset="0"/>
              <a:buNone/>
              <a:defRPr/>
            </a:pPr>
            <a:r>
              <a:rPr lang="en-ZA" altLang="en-US" sz="2400" dirty="0" smtClean="0">
                <a:latin typeface="+mj-lt"/>
              </a:rPr>
              <a:t>Proclamation R58 of 2010</a:t>
            </a:r>
            <a:r>
              <a:rPr lang="en-ZA" altLang="en-US" dirty="0" smtClean="0"/>
              <a:t>	</a:t>
            </a:r>
          </a:p>
        </p:txBody>
      </p:sp>
      <p:sp>
        <p:nvSpPr>
          <p:cNvPr id="18436" name="Slide Number Placeholder 2"/>
          <p:cNvSpPr>
            <a:spLocks noGrp="1"/>
          </p:cNvSpPr>
          <p:nvPr>
            <p:ph type="sldNum" sz="quarter" idx="16"/>
          </p:nvPr>
        </p:nvSpPr>
        <p:spPr bwMode="auto">
          <a:noFill/>
          <a:ln>
            <a:miter lim="800000"/>
            <a:headEnd/>
            <a:tailEnd/>
          </a:ln>
        </p:spPr>
        <p:txBody>
          <a:bodyPr/>
          <a:lstStyle/>
          <a:p>
            <a:fld id="{CD6DF5C5-9BA2-4156-A858-C6BB0C714DA8}" type="slidenum">
              <a:rPr lang="en-ZA" altLang="en-US"/>
              <a:pPr/>
              <a:t>13</a:t>
            </a:fld>
            <a:endParaRPr lang="en-ZA"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algn="just">
              <a:lnSpc>
                <a:spcPct val="150000"/>
              </a:lnSpc>
              <a:spcAft>
                <a:spcPts val="600"/>
              </a:spcAft>
              <a:buFont typeface="Wingdings" panose="05000000000000000000" pitchFamily="2" charset="2"/>
              <a:buChar char="q"/>
              <a:defRPr/>
            </a:pPr>
            <a:endParaRPr lang="en-ZA" sz="1400" dirty="0" smtClean="0">
              <a:latin typeface="+mn-lt"/>
            </a:endParaRPr>
          </a:p>
          <a:p>
            <a:pPr marL="0" indent="0" algn="just">
              <a:lnSpc>
                <a:spcPct val="150000"/>
              </a:lnSpc>
              <a:spcAft>
                <a:spcPts val="600"/>
              </a:spcAft>
              <a:buFont typeface="Arial" charset="0"/>
              <a:buNone/>
              <a:defRPr/>
            </a:pPr>
            <a:r>
              <a:rPr lang="en-US" sz="1800" b="1" dirty="0">
                <a:solidFill>
                  <a:srgbClr val="C00000"/>
                </a:solidFill>
                <a:latin typeface="+mn-lt"/>
              </a:rPr>
              <a:t>Results of SIU investigation in terms of proclamation R58 of 2010 </a:t>
            </a:r>
          </a:p>
          <a:p>
            <a:pPr algn="just">
              <a:lnSpc>
                <a:spcPct val="150000"/>
              </a:lnSpc>
              <a:spcAft>
                <a:spcPts val="600"/>
              </a:spcAft>
              <a:buFont typeface="Wingdings" panose="05000000000000000000" pitchFamily="2" charset="2"/>
              <a:buChar char="q"/>
              <a:defRPr/>
            </a:pPr>
            <a:r>
              <a:rPr lang="en-ZA" sz="1400" dirty="0" smtClean="0">
                <a:latin typeface="+mn-lt"/>
              </a:rPr>
              <a:t>The SIU referred </a:t>
            </a:r>
            <a:r>
              <a:rPr lang="en-ZA" sz="1400" b="1" dirty="0" smtClean="0">
                <a:latin typeface="+mn-lt"/>
              </a:rPr>
              <a:t>464 </a:t>
            </a:r>
            <a:r>
              <a:rPr lang="en-ZA" sz="1400" dirty="0" smtClean="0">
                <a:latin typeface="+mn-lt"/>
              </a:rPr>
              <a:t>disciplinary matters to SABC for action; the majority for a conflict of interest and/or not declaring their business interests. Other referrals included non-compliance with SABC policies. </a:t>
            </a:r>
          </a:p>
          <a:p>
            <a:pPr algn="just">
              <a:lnSpc>
                <a:spcPct val="150000"/>
              </a:lnSpc>
              <a:spcAft>
                <a:spcPts val="600"/>
              </a:spcAft>
              <a:buFont typeface="Wingdings" panose="05000000000000000000" pitchFamily="2" charset="2"/>
              <a:buChar char="q"/>
              <a:defRPr/>
            </a:pPr>
            <a:r>
              <a:rPr lang="en-ZA" sz="1400" dirty="0" smtClean="0">
                <a:latin typeface="+mn-lt"/>
              </a:rPr>
              <a:t>As a result of SIU’s referral of disciplinary matters </a:t>
            </a:r>
            <a:r>
              <a:rPr lang="en-ZA" sz="1400" b="1" dirty="0" smtClean="0">
                <a:latin typeface="+mn-lt"/>
              </a:rPr>
              <a:t>273 matters were proceeded </a:t>
            </a:r>
            <a:r>
              <a:rPr lang="en-ZA" sz="1400" dirty="0" smtClean="0">
                <a:latin typeface="+mn-lt"/>
              </a:rPr>
              <a:t>with as documentation not available in the balance, of the 273 matters:</a:t>
            </a:r>
          </a:p>
          <a:p>
            <a:pPr marL="742950" lvl="4" indent="-285750" algn="just">
              <a:lnSpc>
                <a:spcPct val="150000"/>
              </a:lnSpc>
              <a:spcAft>
                <a:spcPts val="600"/>
              </a:spcAft>
              <a:buFont typeface="Wingdings" panose="05000000000000000000" pitchFamily="2" charset="2"/>
              <a:buChar char="Ø"/>
              <a:defRPr/>
            </a:pPr>
            <a:r>
              <a:rPr lang="en-ZA" sz="1400" b="1" dirty="0" smtClean="0">
                <a:latin typeface="+mn-lt"/>
              </a:rPr>
              <a:t>127</a:t>
            </a:r>
            <a:r>
              <a:rPr lang="en-ZA" sz="1400" dirty="0" smtClean="0">
                <a:latin typeface="+mn-lt"/>
              </a:rPr>
              <a:t> employees were found guilty;</a:t>
            </a:r>
          </a:p>
          <a:p>
            <a:pPr marL="742950" lvl="4" indent="-285750" algn="just">
              <a:lnSpc>
                <a:spcPct val="150000"/>
              </a:lnSpc>
              <a:spcAft>
                <a:spcPts val="600"/>
              </a:spcAft>
              <a:buFont typeface="Wingdings" panose="05000000000000000000" pitchFamily="2" charset="2"/>
              <a:buChar char="Ø"/>
              <a:defRPr/>
            </a:pPr>
            <a:r>
              <a:rPr lang="en-ZA" sz="1400" b="1" dirty="0" smtClean="0">
                <a:latin typeface="+mn-lt"/>
              </a:rPr>
              <a:t>144 </a:t>
            </a:r>
            <a:r>
              <a:rPr lang="en-ZA" sz="1400" dirty="0" smtClean="0">
                <a:latin typeface="+mn-lt"/>
              </a:rPr>
              <a:t>employees were found not guilty and </a:t>
            </a:r>
            <a:r>
              <a:rPr lang="en-ZA" sz="1400" b="1" dirty="0" smtClean="0">
                <a:latin typeface="+mn-lt"/>
              </a:rPr>
              <a:t>2 </a:t>
            </a:r>
            <a:r>
              <a:rPr lang="en-ZA" sz="1400" dirty="0" smtClean="0">
                <a:latin typeface="+mn-lt"/>
              </a:rPr>
              <a:t>employees resigned.</a:t>
            </a:r>
          </a:p>
          <a:p>
            <a:pPr algn="just">
              <a:lnSpc>
                <a:spcPct val="150000"/>
              </a:lnSpc>
              <a:spcAft>
                <a:spcPts val="600"/>
              </a:spcAft>
              <a:buFont typeface="Wingdings" panose="05000000000000000000" pitchFamily="2" charset="2"/>
              <a:buChar char="q"/>
              <a:defRPr/>
            </a:pPr>
            <a:r>
              <a:rPr lang="en-ZA" sz="1400" dirty="0" smtClean="0">
                <a:latin typeface="+mn-lt"/>
              </a:rPr>
              <a:t>The SIU referred matters to SARS amounting to </a:t>
            </a:r>
            <a:r>
              <a:rPr lang="en-ZA" sz="1400" b="1" dirty="0" smtClean="0">
                <a:latin typeface="+mn-lt"/>
              </a:rPr>
              <a:t>R35 million </a:t>
            </a:r>
            <a:r>
              <a:rPr lang="en-ZA" sz="1400" dirty="0" smtClean="0">
                <a:latin typeface="+mn-lt"/>
              </a:rPr>
              <a:t>as the SABC made payments without due consideration of the employee tax implications. The SIU is following up on the status of this.</a:t>
            </a:r>
            <a:endParaRPr lang="en-ZA" sz="1400" b="1" dirty="0" smtClean="0">
              <a:latin typeface="+mn-lt"/>
            </a:endParaRPr>
          </a:p>
          <a:p>
            <a:pPr algn="just">
              <a:lnSpc>
                <a:spcPct val="150000"/>
              </a:lnSpc>
              <a:spcAft>
                <a:spcPts val="600"/>
              </a:spcAft>
              <a:buFont typeface="Wingdings" panose="05000000000000000000" pitchFamily="2" charset="2"/>
              <a:buChar char="q"/>
              <a:defRPr/>
            </a:pPr>
            <a:r>
              <a:rPr lang="en-ZA" sz="1400" dirty="0" smtClean="0">
                <a:latin typeface="+mn-lt"/>
              </a:rPr>
              <a:t>The SIU identified potential recoveries amounting to </a:t>
            </a:r>
            <a:r>
              <a:rPr lang="en-ZA" sz="1400" b="1" dirty="0" smtClean="0">
                <a:latin typeface="+mn-lt"/>
              </a:rPr>
              <a:t>R207 000</a:t>
            </a:r>
            <a:r>
              <a:rPr lang="en-ZA" sz="1400" dirty="0" smtClean="0">
                <a:latin typeface="+mn-lt"/>
              </a:rPr>
              <a:t>, of which R184 268 was recovered from an SABC employee for abuse of travel benefits to the Beijing Olympics.</a:t>
            </a:r>
            <a:endParaRPr lang="en-ZA" sz="1400" b="1" dirty="0" smtClean="0">
              <a:latin typeface="+mn-lt"/>
            </a:endParaRPr>
          </a:p>
          <a:p>
            <a:pPr marL="284400" indent="-284400">
              <a:buFont typeface="Arial" panose="020B0604020202020204" pitchFamily="34" charset="0"/>
              <a:buNone/>
              <a:defRPr/>
            </a:pPr>
            <a:endParaRPr lang="en-ZA" dirty="0" smtClean="0"/>
          </a:p>
        </p:txBody>
      </p:sp>
      <p:sp>
        <p:nvSpPr>
          <p:cNvPr id="14340" name="Content Placeholder 5"/>
          <p:cNvSpPr>
            <a:spLocks noGrp="1"/>
          </p:cNvSpPr>
          <p:nvPr>
            <p:ph idx="13"/>
          </p:nvPr>
        </p:nvSpPr>
        <p:spPr>
          <a:xfrm>
            <a:off x="1143000" y="0"/>
            <a:ext cx="6553200" cy="990600"/>
          </a:xfrm>
        </p:spPr>
        <p:txBody>
          <a:bodyPr anchor="t"/>
          <a:lstStyle/>
          <a:p>
            <a:pPr>
              <a:spcBef>
                <a:spcPct val="0"/>
              </a:spcBef>
              <a:buFont typeface="Arial" panose="020B0604020202020204" pitchFamily="34" charset="0"/>
              <a:buNone/>
              <a:defRPr/>
            </a:pPr>
            <a:r>
              <a:rPr lang="en-ZA" altLang="en-US" sz="2400" dirty="0" smtClean="0">
                <a:latin typeface="+mn-lt"/>
              </a:rPr>
              <a:t>Outcomes </a:t>
            </a:r>
            <a:r>
              <a:rPr lang="en-ZA" altLang="en-US" sz="2400" dirty="0">
                <a:latin typeface="+mn-lt"/>
              </a:rPr>
              <a:t>of SIU investigation </a:t>
            </a:r>
            <a:r>
              <a:rPr lang="en-ZA" altLang="en-US" sz="2400" dirty="0" smtClean="0">
                <a:latin typeface="+mn-lt"/>
              </a:rPr>
              <a:t>into </a:t>
            </a:r>
            <a:endParaRPr lang="en-ZA" altLang="en-US" sz="2400" dirty="0">
              <a:latin typeface="+mn-lt"/>
            </a:endParaRPr>
          </a:p>
          <a:p>
            <a:pPr>
              <a:spcBef>
                <a:spcPct val="0"/>
              </a:spcBef>
              <a:buFont typeface="Arial" panose="020B0604020202020204" pitchFamily="34" charset="0"/>
              <a:buNone/>
              <a:defRPr/>
            </a:pPr>
            <a:r>
              <a:rPr lang="en-ZA" altLang="en-US" sz="2400" dirty="0" smtClean="0">
                <a:latin typeface="+mn-lt"/>
              </a:rPr>
              <a:t>Proclamation </a:t>
            </a:r>
            <a:r>
              <a:rPr lang="en-ZA" altLang="en-US" sz="2400" dirty="0">
                <a:latin typeface="+mn-lt"/>
              </a:rPr>
              <a:t>R58 of 2010</a:t>
            </a:r>
            <a:r>
              <a:rPr lang="en-ZA" altLang="en-US" sz="2400" dirty="0">
                <a:effectLst>
                  <a:outerShdw blurRad="38100" dist="38100" dir="2700000" algn="tl">
                    <a:srgbClr val="000000">
                      <a:alpha val="43137"/>
                    </a:srgbClr>
                  </a:outerShdw>
                </a:effectLst>
                <a:latin typeface="+mn-lt"/>
              </a:rPr>
              <a:t>	</a:t>
            </a:r>
          </a:p>
          <a:p>
            <a:pPr>
              <a:spcBef>
                <a:spcPct val="0"/>
              </a:spcBef>
              <a:buFont typeface="Arial" panose="020B0604020202020204" pitchFamily="34" charset="0"/>
              <a:buNone/>
              <a:defRPr/>
            </a:pPr>
            <a:r>
              <a:rPr lang="en-ZA" altLang="en-US" sz="2400" dirty="0" smtClean="0">
                <a:latin typeface="+mn-lt"/>
              </a:rPr>
              <a:t>	</a:t>
            </a:r>
          </a:p>
        </p:txBody>
      </p:sp>
      <p:sp>
        <p:nvSpPr>
          <p:cNvPr id="19460" name="Slide Number Placeholder 2"/>
          <p:cNvSpPr>
            <a:spLocks noGrp="1"/>
          </p:cNvSpPr>
          <p:nvPr>
            <p:ph type="sldNum" sz="quarter" idx="16"/>
          </p:nvPr>
        </p:nvSpPr>
        <p:spPr bwMode="auto">
          <a:noFill/>
          <a:ln>
            <a:miter lim="800000"/>
            <a:headEnd/>
            <a:tailEnd/>
          </a:ln>
        </p:spPr>
        <p:txBody>
          <a:bodyPr/>
          <a:lstStyle/>
          <a:p>
            <a:fld id="{18EB9F5B-4A3C-4371-99B9-302D85448A0B}" type="slidenum">
              <a:rPr lang="en-ZA" altLang="en-US"/>
              <a:pPr/>
              <a:t>14</a:t>
            </a:fld>
            <a:endParaRPr lang="en-ZA"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4400" indent="-284400" algn="just">
              <a:lnSpc>
                <a:spcPct val="150000"/>
              </a:lnSpc>
              <a:spcAft>
                <a:spcPts val="600"/>
              </a:spcAft>
              <a:buFont typeface="Arial" panose="020B0604020202020204" pitchFamily="34" charset="0"/>
              <a:buNone/>
              <a:defRPr/>
            </a:pPr>
            <a:r>
              <a:rPr lang="en-ZA" sz="1400" b="1" dirty="0" smtClean="0">
                <a:solidFill>
                  <a:srgbClr val="C00000"/>
                </a:solidFill>
                <a:latin typeface="+mn-lt"/>
              </a:rPr>
              <a:t>Results of SIU investigation in terms of Proclamation R58 of 2010</a:t>
            </a:r>
            <a:endParaRPr lang="en-ZA" sz="1400" dirty="0" smtClean="0">
              <a:latin typeface="+mn-lt"/>
            </a:endParaRPr>
          </a:p>
          <a:p>
            <a:pPr algn="just">
              <a:lnSpc>
                <a:spcPct val="150000"/>
              </a:lnSpc>
              <a:spcAft>
                <a:spcPts val="600"/>
              </a:spcAft>
              <a:buFont typeface="Wingdings" panose="05000000000000000000" pitchFamily="2" charset="2"/>
              <a:buChar char="q"/>
              <a:defRPr/>
            </a:pPr>
            <a:r>
              <a:rPr lang="en-ZA" sz="1400" dirty="0" smtClean="0">
                <a:latin typeface="+mn-lt"/>
              </a:rPr>
              <a:t>The SIU identified and referred 5 criminal matters to the </a:t>
            </a:r>
            <a:r>
              <a:rPr lang="en-ZA" sz="1400" dirty="0">
                <a:latin typeface="+mn-lt"/>
                <a:ea typeface="Times New Roman" panose="02020603050405020304" pitchFamily="18" charset="0"/>
                <a:cs typeface="Arial" panose="020B0604020202020204" pitchFamily="34" charset="0"/>
              </a:rPr>
              <a:t>South African Police Services </a:t>
            </a:r>
            <a:r>
              <a:rPr lang="en-ZA" sz="1400" dirty="0" smtClean="0">
                <a:latin typeface="+mn-lt"/>
                <a:ea typeface="Times New Roman" panose="02020603050405020304" pitchFamily="18" charset="0"/>
                <a:cs typeface="Arial" panose="020B0604020202020204" pitchFamily="34" charset="0"/>
              </a:rPr>
              <a:t>(</a:t>
            </a:r>
            <a:r>
              <a:rPr lang="en-ZA" sz="1400" b="1" dirty="0" smtClean="0">
                <a:latin typeface="+mn-lt"/>
              </a:rPr>
              <a:t>SAPS</a:t>
            </a:r>
            <a:r>
              <a:rPr lang="en-ZA" sz="1400" dirty="0" smtClean="0">
                <a:latin typeface="+mn-lt"/>
              </a:rPr>
              <a:t>) for registration and possible criminal prosecution.</a:t>
            </a:r>
          </a:p>
          <a:p>
            <a:pPr algn="just">
              <a:lnSpc>
                <a:spcPct val="150000"/>
              </a:lnSpc>
              <a:spcAft>
                <a:spcPts val="600"/>
              </a:spcAft>
              <a:buFont typeface="Wingdings" panose="05000000000000000000" pitchFamily="2" charset="2"/>
              <a:buChar char="q"/>
              <a:defRPr/>
            </a:pPr>
            <a:r>
              <a:rPr lang="en-ZA" sz="1400" dirty="0" smtClean="0">
                <a:latin typeface="+mn-lt"/>
                <a:ea typeface="Times New Roman" panose="02020603050405020304" pitchFamily="18" charset="0"/>
                <a:cs typeface="Arial" panose="020B0604020202020204" pitchFamily="34" charset="0"/>
              </a:rPr>
              <a:t>The SIU assisted the SABC with the investigation of ten criminal matters</a:t>
            </a:r>
            <a:r>
              <a:rPr lang="en-ZA" sz="1400" dirty="0">
                <a:latin typeface="+mn-lt"/>
                <a:ea typeface="Times New Roman" panose="02020603050405020304" pitchFamily="18" charset="0"/>
                <a:cs typeface="Arial" panose="020B0604020202020204" pitchFamily="34" charset="0"/>
              </a:rPr>
              <a:t>, five </a:t>
            </a:r>
            <a:r>
              <a:rPr lang="en-ZA" sz="1400" dirty="0" smtClean="0">
                <a:latin typeface="+mn-lt"/>
                <a:ea typeface="Times New Roman" panose="02020603050405020304" pitchFamily="18" charset="0"/>
                <a:cs typeface="Arial" panose="020B0604020202020204" pitchFamily="34" charset="0"/>
              </a:rPr>
              <a:t>of which were </a:t>
            </a:r>
            <a:r>
              <a:rPr lang="en-ZA" sz="1400" dirty="0">
                <a:latin typeface="+mn-lt"/>
                <a:ea typeface="Times New Roman" panose="02020603050405020304" pitchFamily="18" charset="0"/>
                <a:cs typeface="Arial" panose="020B0604020202020204" pitchFamily="34" charset="0"/>
              </a:rPr>
              <a:t>referred to the </a:t>
            </a:r>
            <a:r>
              <a:rPr lang="en-ZA" sz="1400" dirty="0" smtClean="0">
                <a:latin typeface="+mn-lt"/>
                <a:ea typeface="Times New Roman" panose="02020603050405020304" pitchFamily="18" charset="0"/>
                <a:cs typeface="Arial" panose="020B0604020202020204" pitchFamily="34" charset="0"/>
              </a:rPr>
              <a:t>SAPS </a:t>
            </a:r>
            <a:r>
              <a:rPr lang="en-ZA" sz="1400" dirty="0">
                <a:solidFill>
                  <a:srgbClr val="000000"/>
                </a:solidFill>
                <a:latin typeface="Arial"/>
                <a:ea typeface="Times New Roman" panose="02020603050405020304" pitchFamily="18" charset="0"/>
                <a:cs typeface="Arial" panose="020B0604020202020204" pitchFamily="34" charset="0"/>
              </a:rPr>
              <a:t>Specialised Commercial Crime Unit </a:t>
            </a:r>
            <a:r>
              <a:rPr lang="en-ZA" sz="1400" dirty="0" smtClean="0">
                <a:solidFill>
                  <a:srgbClr val="000000"/>
                </a:solidFill>
                <a:latin typeface="Arial"/>
                <a:ea typeface="Times New Roman" panose="02020603050405020304" pitchFamily="18" charset="0"/>
                <a:cs typeface="Arial" panose="020B0604020202020204" pitchFamily="34" charset="0"/>
              </a:rPr>
              <a:t>(</a:t>
            </a:r>
            <a:r>
              <a:rPr lang="en-ZA" sz="1400" b="1" dirty="0" smtClean="0">
                <a:latin typeface="+mn-lt"/>
                <a:ea typeface="Times New Roman" panose="02020603050405020304" pitchFamily="18" charset="0"/>
                <a:cs typeface="Arial" panose="020B0604020202020204" pitchFamily="34" charset="0"/>
              </a:rPr>
              <a:t>SCCU</a:t>
            </a:r>
            <a:r>
              <a:rPr lang="en-ZA" sz="1400" dirty="0" smtClean="0">
                <a:latin typeface="+mn-lt"/>
                <a:ea typeface="Times New Roman" panose="02020603050405020304" pitchFamily="18" charset="0"/>
                <a:cs typeface="Arial" panose="020B0604020202020204" pitchFamily="34" charset="0"/>
              </a:rPr>
              <a:t>) </a:t>
            </a:r>
            <a:r>
              <a:rPr lang="en-ZA" sz="1400" dirty="0">
                <a:latin typeface="+mn-lt"/>
                <a:ea typeface="Times New Roman" panose="02020603050405020304" pitchFamily="18" charset="0"/>
                <a:cs typeface="Arial" panose="020B0604020202020204" pitchFamily="34" charset="0"/>
              </a:rPr>
              <a:t>after the appointment of the SIU. </a:t>
            </a:r>
            <a:endParaRPr lang="en-ZA" sz="1400" dirty="0">
              <a:latin typeface="+mn-lt"/>
            </a:endParaRPr>
          </a:p>
          <a:p>
            <a:pPr algn="just">
              <a:lnSpc>
                <a:spcPct val="150000"/>
              </a:lnSpc>
              <a:spcAft>
                <a:spcPts val="600"/>
              </a:spcAft>
              <a:buFont typeface="Wingdings" panose="05000000000000000000" pitchFamily="2" charset="2"/>
              <a:buChar char="q"/>
              <a:defRPr/>
            </a:pPr>
            <a:r>
              <a:rPr lang="en-ZA" sz="1400" dirty="0" smtClean="0">
                <a:latin typeface="+mn-lt"/>
                <a:ea typeface="Times New Roman" panose="02020603050405020304" pitchFamily="18" charset="0"/>
                <a:cs typeface="Arial" panose="020B0604020202020204" pitchFamily="34" charset="0"/>
              </a:rPr>
              <a:t>The details of these criminal cases are set out on the following slide. The </a:t>
            </a:r>
            <a:r>
              <a:rPr lang="en-ZA" sz="1400" dirty="0">
                <a:latin typeface="+mn-lt"/>
                <a:ea typeface="Times New Roman" panose="02020603050405020304" pitchFamily="18" charset="0"/>
                <a:cs typeface="Arial" panose="020B0604020202020204" pitchFamily="34" charset="0"/>
              </a:rPr>
              <a:t>SIU </a:t>
            </a:r>
            <a:r>
              <a:rPr lang="en-ZA" sz="1400" dirty="0" smtClean="0">
                <a:latin typeface="+mn-lt"/>
                <a:ea typeface="Times New Roman" panose="02020603050405020304" pitchFamily="18" charset="0"/>
                <a:cs typeface="Arial" panose="020B0604020202020204" pitchFamily="34" charset="0"/>
              </a:rPr>
              <a:t>will engage afresh with the SAPS SCCU to determine if any further assistance if required to conclude the two matters still under investigation. SIU will also establish the reasons that several of the criminal cases were withdrawn in court and/or closed by the SAPS. </a:t>
            </a:r>
            <a:endParaRPr lang="en-ZA" dirty="0" smtClean="0"/>
          </a:p>
        </p:txBody>
      </p:sp>
      <p:sp>
        <p:nvSpPr>
          <p:cNvPr id="15364" name="Content Placeholder 5"/>
          <p:cNvSpPr>
            <a:spLocks noGrp="1"/>
          </p:cNvSpPr>
          <p:nvPr>
            <p:ph idx="13"/>
          </p:nvPr>
        </p:nvSpPr>
        <p:spPr/>
        <p:txBody>
          <a:bodyPr/>
          <a:lstStyle/>
          <a:p>
            <a:pPr>
              <a:spcBef>
                <a:spcPct val="0"/>
              </a:spcBef>
              <a:buFont typeface="Arial" panose="020B0604020202020204" pitchFamily="34" charset="0"/>
              <a:buNone/>
              <a:defRPr/>
            </a:pPr>
            <a:r>
              <a:rPr lang="en-ZA" altLang="en-US" sz="2400" dirty="0">
                <a:latin typeface="+mn-lt"/>
              </a:rPr>
              <a:t>Outcomes of SIU investigation </a:t>
            </a:r>
            <a:r>
              <a:rPr lang="en-ZA" altLang="en-US" sz="2400" dirty="0" smtClean="0">
                <a:latin typeface="+mn-lt"/>
              </a:rPr>
              <a:t>into </a:t>
            </a:r>
            <a:endParaRPr lang="en-ZA" altLang="en-US" sz="2400" dirty="0">
              <a:latin typeface="+mn-lt"/>
            </a:endParaRPr>
          </a:p>
          <a:p>
            <a:pPr>
              <a:spcBef>
                <a:spcPct val="0"/>
              </a:spcBef>
              <a:buFont typeface="Arial" panose="020B0604020202020204" pitchFamily="34" charset="0"/>
              <a:buNone/>
              <a:defRPr/>
            </a:pPr>
            <a:r>
              <a:rPr lang="en-ZA" altLang="en-US" sz="2400" dirty="0">
                <a:latin typeface="+mn-lt"/>
              </a:rPr>
              <a:t>Proclamation R58 of 2010</a:t>
            </a:r>
            <a:r>
              <a:rPr lang="en-ZA" altLang="en-US" sz="2800" dirty="0">
                <a:latin typeface="+mn-lt"/>
              </a:rPr>
              <a:t>	</a:t>
            </a:r>
          </a:p>
        </p:txBody>
      </p:sp>
      <p:sp>
        <p:nvSpPr>
          <p:cNvPr id="20484" name="Slide Number Placeholder 2"/>
          <p:cNvSpPr>
            <a:spLocks noGrp="1"/>
          </p:cNvSpPr>
          <p:nvPr>
            <p:ph type="sldNum" sz="quarter" idx="16"/>
          </p:nvPr>
        </p:nvSpPr>
        <p:spPr bwMode="auto">
          <a:noFill/>
          <a:ln>
            <a:miter lim="800000"/>
            <a:headEnd/>
            <a:tailEnd/>
          </a:ln>
        </p:spPr>
        <p:txBody>
          <a:bodyPr/>
          <a:lstStyle/>
          <a:p>
            <a:fld id="{D8DE7D99-D44D-4513-9E4E-95535C1915D4}" type="slidenum">
              <a:rPr lang="en-ZA" altLang="en-US"/>
              <a:pPr/>
              <a:t>15</a:t>
            </a:fld>
            <a:endParaRPr lang="en-ZA" altLang="en-US"/>
          </a:p>
        </p:txBody>
      </p:sp>
      <p:pic>
        <p:nvPicPr>
          <p:cNvPr id="20485" name="Picture 4"/>
          <p:cNvPicPr>
            <a:picLocks noChangeAspect="1"/>
          </p:cNvPicPr>
          <p:nvPr/>
        </p:nvPicPr>
        <p:blipFill>
          <a:blip r:embed="rId2" cstate="print"/>
          <a:srcRect/>
          <a:stretch>
            <a:fillRect/>
          </a:stretch>
        </p:blipFill>
        <p:spPr bwMode="auto">
          <a:xfrm>
            <a:off x="8367713" y="1111250"/>
            <a:ext cx="638175" cy="5984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5"/>
          <p:cNvSpPr>
            <a:spLocks noGrp="1"/>
          </p:cNvSpPr>
          <p:nvPr>
            <p:ph idx="13"/>
          </p:nvPr>
        </p:nvSpPr>
        <p:spPr>
          <a:xfrm>
            <a:off x="1219200" y="0"/>
            <a:ext cx="6400800" cy="828675"/>
          </a:xfrm>
        </p:spPr>
        <p:txBody>
          <a:bodyPr/>
          <a:lstStyle/>
          <a:p>
            <a:pPr>
              <a:spcBef>
                <a:spcPct val="0"/>
              </a:spcBef>
              <a:buFont typeface="Arial" panose="020B0604020202020204" pitchFamily="34" charset="0"/>
              <a:buNone/>
              <a:defRPr/>
            </a:pPr>
            <a:endParaRPr lang="en-ZA" altLang="en-US" sz="2200" dirty="0" smtClean="0">
              <a:latin typeface="+mj-lt"/>
            </a:endParaRPr>
          </a:p>
          <a:p>
            <a:pPr>
              <a:spcBef>
                <a:spcPct val="0"/>
              </a:spcBef>
              <a:buFont typeface="Arial" panose="020B0604020202020204" pitchFamily="34" charset="0"/>
              <a:buNone/>
              <a:defRPr/>
            </a:pPr>
            <a:r>
              <a:rPr lang="en-ZA" altLang="en-US" sz="2400" dirty="0" smtClean="0">
                <a:latin typeface="+mj-lt"/>
              </a:rPr>
              <a:t>Outcomes </a:t>
            </a:r>
            <a:r>
              <a:rPr lang="en-ZA" altLang="en-US" sz="2400" dirty="0">
                <a:latin typeface="+mj-lt"/>
              </a:rPr>
              <a:t>of SIU investigation </a:t>
            </a:r>
            <a:r>
              <a:rPr lang="en-ZA" altLang="en-US" sz="2400" dirty="0" smtClean="0">
                <a:latin typeface="+mj-lt"/>
              </a:rPr>
              <a:t>into </a:t>
            </a:r>
            <a:endParaRPr lang="en-ZA" altLang="en-US" sz="2400" dirty="0">
              <a:latin typeface="+mj-lt"/>
            </a:endParaRPr>
          </a:p>
          <a:p>
            <a:pPr>
              <a:spcBef>
                <a:spcPct val="0"/>
              </a:spcBef>
              <a:buFont typeface="Arial" panose="020B0604020202020204" pitchFamily="34" charset="0"/>
              <a:buNone/>
              <a:defRPr/>
            </a:pPr>
            <a:r>
              <a:rPr lang="en-ZA" altLang="en-US" sz="2400" dirty="0">
                <a:latin typeface="+mj-lt"/>
              </a:rPr>
              <a:t>Proclamation R58 of 2010	</a:t>
            </a:r>
          </a:p>
          <a:p>
            <a:pPr>
              <a:spcBef>
                <a:spcPct val="0"/>
              </a:spcBef>
              <a:buFont typeface="Arial" panose="020B0604020202020204" pitchFamily="34" charset="0"/>
              <a:buNone/>
              <a:defRPr/>
            </a:pPr>
            <a:r>
              <a:rPr lang="en-ZA" altLang="en-US" dirty="0" smtClean="0"/>
              <a:t>	</a:t>
            </a:r>
          </a:p>
        </p:txBody>
      </p:sp>
      <p:graphicFrame>
        <p:nvGraphicFramePr>
          <p:cNvPr id="5" name="Table 4"/>
          <p:cNvGraphicFramePr>
            <a:graphicFrameLocks noGrp="1"/>
          </p:cNvGraphicFramePr>
          <p:nvPr/>
        </p:nvGraphicFramePr>
        <p:xfrm>
          <a:off x="304800" y="1122363"/>
          <a:ext cx="8458200" cy="5618161"/>
        </p:xfrm>
        <a:graphic>
          <a:graphicData uri="http://schemas.openxmlformats.org/drawingml/2006/table">
            <a:tbl>
              <a:tblPr firstRow="1" firstCol="1" bandRow="1">
                <a:tableStyleId>{93296810-A885-4BE3-A3E7-6D5BEEA58F35}</a:tableStyleId>
              </a:tblPr>
              <a:tblGrid>
                <a:gridCol w="517713">
                  <a:extLst>
                    <a:ext uri="{9D8B030D-6E8A-4147-A177-3AD203B41FA5}">
                      <a16:colId xmlns="" xmlns:a16="http://schemas.microsoft.com/office/drawing/2014/main" val="20000"/>
                    </a:ext>
                  </a:extLst>
                </a:gridCol>
                <a:gridCol w="2882153">
                  <a:extLst>
                    <a:ext uri="{9D8B030D-6E8A-4147-A177-3AD203B41FA5}">
                      <a16:colId xmlns="" xmlns:a16="http://schemas.microsoft.com/office/drawing/2014/main" val="20001"/>
                    </a:ext>
                  </a:extLst>
                </a:gridCol>
                <a:gridCol w="2321859">
                  <a:extLst>
                    <a:ext uri="{9D8B030D-6E8A-4147-A177-3AD203B41FA5}">
                      <a16:colId xmlns="" xmlns:a16="http://schemas.microsoft.com/office/drawing/2014/main" val="20002"/>
                    </a:ext>
                  </a:extLst>
                </a:gridCol>
                <a:gridCol w="2736475">
                  <a:extLst>
                    <a:ext uri="{9D8B030D-6E8A-4147-A177-3AD203B41FA5}">
                      <a16:colId xmlns="" xmlns:a16="http://schemas.microsoft.com/office/drawing/2014/main" val="20003"/>
                    </a:ext>
                  </a:extLst>
                </a:gridCol>
              </a:tblGrid>
              <a:tr h="281592">
                <a:tc>
                  <a:txBody>
                    <a:bodyPr/>
                    <a:lstStyle/>
                    <a:p>
                      <a:pPr>
                        <a:lnSpc>
                          <a:spcPct val="107000"/>
                        </a:lnSpc>
                        <a:spcAft>
                          <a:spcPts val="800"/>
                        </a:spcAft>
                      </a:pPr>
                      <a:r>
                        <a:rPr lang="en-ZA" sz="1600" dirty="0">
                          <a:effectLst/>
                        </a:rPr>
                        <a:t>NO</a:t>
                      </a:r>
                      <a:endParaRPr lang="en-ZA"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600" dirty="0">
                          <a:effectLst/>
                        </a:rPr>
                        <a:t>NAME</a:t>
                      </a:r>
                      <a:endParaRPr lang="en-ZA"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600" dirty="0">
                          <a:effectLst/>
                        </a:rPr>
                        <a:t>CASE NO</a:t>
                      </a:r>
                      <a:endParaRPr lang="en-ZA"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600" dirty="0" smtClean="0">
                          <a:effectLst/>
                        </a:rPr>
                        <a:t>STATUS</a:t>
                      </a:r>
                      <a:endParaRPr lang="en-ZA" sz="1600" dirty="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65998">
                <a:tc>
                  <a:txBody>
                    <a:bodyPr/>
                    <a:lstStyle/>
                    <a:p>
                      <a:pPr algn="ctr">
                        <a:lnSpc>
                          <a:spcPct val="107000"/>
                        </a:lnSpc>
                        <a:spcAft>
                          <a:spcPts val="800"/>
                        </a:spcAft>
                      </a:pPr>
                      <a:r>
                        <a:rPr lang="en-ZA" sz="1400" dirty="0">
                          <a:effectLst/>
                        </a:rPr>
                        <a:t>1</a:t>
                      </a:r>
                      <a:endParaRPr lang="en-ZA"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Ms Matilda </a:t>
                      </a:r>
                      <a:r>
                        <a:rPr lang="en-ZA" sz="1400" dirty="0" err="1">
                          <a:effectLst/>
                        </a:rPr>
                        <a:t>Gaboo</a:t>
                      </a:r>
                      <a:r>
                        <a:rPr lang="en-ZA" sz="1400" dirty="0">
                          <a:effectLst/>
                        </a:rPr>
                        <a:t> – International Acquisitions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Brixton CAS 23/03/2011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en-ZA" sz="1400" dirty="0" smtClean="0">
                          <a:effectLst/>
                        </a:rPr>
                        <a:t>The NPA </a:t>
                      </a:r>
                      <a:r>
                        <a:rPr lang="en-ZA" sz="1400" dirty="0">
                          <a:effectLst/>
                        </a:rPr>
                        <a:t>declined to prosecute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69501">
                <a:tc>
                  <a:txBody>
                    <a:bodyPr/>
                    <a:lstStyle/>
                    <a:p>
                      <a:pPr algn="ctr">
                        <a:lnSpc>
                          <a:spcPct val="107000"/>
                        </a:lnSpc>
                        <a:spcAft>
                          <a:spcPts val="800"/>
                        </a:spcAft>
                      </a:pPr>
                      <a:r>
                        <a:rPr lang="en-ZA" sz="1400" dirty="0">
                          <a:effectLst/>
                        </a:rPr>
                        <a:t>2</a:t>
                      </a:r>
                      <a:endParaRPr lang="en-ZA"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Clover S.A. (Pty) Ltd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a:effectLst/>
                        </a:rPr>
                        <a:t>Brixton CAS 122/09/2010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en-ZA" sz="1400" dirty="0" smtClean="0">
                          <a:effectLst/>
                        </a:rPr>
                        <a:t>The</a:t>
                      </a:r>
                      <a:r>
                        <a:rPr lang="en-ZA" sz="1400" baseline="0" dirty="0" smtClean="0">
                          <a:effectLst/>
                        </a:rPr>
                        <a:t> case was</a:t>
                      </a:r>
                      <a:r>
                        <a:rPr lang="en-ZA" sz="1400" dirty="0" smtClean="0">
                          <a:effectLst/>
                        </a:rPr>
                        <a:t> </a:t>
                      </a:r>
                      <a:r>
                        <a:rPr lang="en-ZA" sz="1400" dirty="0">
                          <a:effectLst/>
                        </a:rPr>
                        <a:t>withdrawn in court by prosecutor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758581">
                <a:tc>
                  <a:txBody>
                    <a:bodyPr/>
                    <a:lstStyle/>
                    <a:p>
                      <a:pPr algn="ctr">
                        <a:lnSpc>
                          <a:spcPct val="107000"/>
                        </a:lnSpc>
                        <a:spcAft>
                          <a:spcPts val="800"/>
                        </a:spcAft>
                      </a:pPr>
                      <a:r>
                        <a:rPr lang="en-ZA" sz="1400" dirty="0">
                          <a:effectLst/>
                        </a:rPr>
                        <a:t>3</a:t>
                      </a:r>
                      <a:endParaRPr lang="en-ZA"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Mr </a:t>
                      </a:r>
                      <a:r>
                        <a:rPr lang="en-ZA" sz="1400" dirty="0" err="1">
                          <a:effectLst/>
                        </a:rPr>
                        <a:t>Strini</a:t>
                      </a:r>
                      <a:r>
                        <a:rPr lang="en-ZA" sz="1400" dirty="0">
                          <a:effectLst/>
                        </a:rPr>
                        <a:t> </a:t>
                      </a:r>
                      <a:r>
                        <a:rPr lang="en-ZA" sz="1400" dirty="0" err="1">
                          <a:effectLst/>
                        </a:rPr>
                        <a:t>Naicker</a:t>
                      </a:r>
                      <a:r>
                        <a:rPr lang="en-ZA" sz="1400" dirty="0">
                          <a:effectLst/>
                        </a:rPr>
                        <a:t> - Mango Airlines (</a:t>
                      </a:r>
                      <a:r>
                        <a:rPr lang="en-ZA" sz="1400" dirty="0" err="1">
                          <a:effectLst/>
                        </a:rPr>
                        <a:t>Tulca</a:t>
                      </a:r>
                      <a:r>
                        <a:rPr lang="en-ZA" sz="1400" dirty="0">
                          <a:effectLst/>
                        </a:rPr>
                        <a:t> (Pty) Ltd) and Nestle South Africa (Pty) Ltd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Brixton CAS 417/10/2009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en-ZA" sz="1400" dirty="0" smtClean="0">
                          <a:effectLst/>
                        </a:rPr>
                        <a:t>The</a:t>
                      </a:r>
                      <a:r>
                        <a:rPr lang="en-ZA" sz="1400" baseline="0" dirty="0" smtClean="0">
                          <a:effectLst/>
                        </a:rPr>
                        <a:t> case was</a:t>
                      </a:r>
                      <a:r>
                        <a:rPr lang="en-ZA" sz="1400" dirty="0" smtClean="0">
                          <a:effectLst/>
                        </a:rPr>
                        <a:t> withdrawn in court by prosecutor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704251">
                <a:tc>
                  <a:txBody>
                    <a:bodyPr/>
                    <a:lstStyle/>
                    <a:p>
                      <a:pPr algn="ctr">
                        <a:lnSpc>
                          <a:spcPct val="107000"/>
                        </a:lnSpc>
                        <a:spcAft>
                          <a:spcPts val="800"/>
                        </a:spcAft>
                      </a:pPr>
                      <a:r>
                        <a:rPr lang="en-ZA" sz="1400" dirty="0">
                          <a:effectLst/>
                        </a:rPr>
                        <a:t>4</a:t>
                      </a:r>
                      <a:endParaRPr lang="en-ZA"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Mr </a:t>
                      </a:r>
                      <a:r>
                        <a:rPr lang="en-ZA" sz="1400" dirty="0" err="1">
                          <a:effectLst/>
                        </a:rPr>
                        <a:t>Mafika</a:t>
                      </a:r>
                      <a:r>
                        <a:rPr lang="en-ZA" sz="1400" dirty="0">
                          <a:effectLst/>
                        </a:rPr>
                        <a:t> </a:t>
                      </a:r>
                      <a:r>
                        <a:rPr lang="en-ZA" sz="1400" dirty="0" err="1">
                          <a:effectLst/>
                        </a:rPr>
                        <a:t>Sihlali</a:t>
                      </a:r>
                      <a:r>
                        <a:rPr lang="en-ZA" sz="1400" dirty="0">
                          <a:effectLst/>
                        </a:rPr>
                        <a:t> </a:t>
                      </a:r>
                      <a:r>
                        <a:rPr lang="en-ZA" sz="1400" dirty="0" smtClean="0">
                          <a:effectLst/>
                        </a:rPr>
                        <a:t> (former SABC Head of Legal)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ZA" sz="1400" dirty="0">
                          <a:effectLst/>
                        </a:rPr>
                        <a:t>Brixton CAS 1/08/2007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en-ZA" sz="1400">
                          <a:effectLst/>
                        </a:rPr>
                        <a:t>Matter last appeared in court on 13 December 2017, still on the court roll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91579">
                <a:tc>
                  <a:txBody>
                    <a:bodyPr/>
                    <a:lstStyle/>
                    <a:p>
                      <a:pPr algn="ctr">
                        <a:lnSpc>
                          <a:spcPct val="107000"/>
                        </a:lnSpc>
                        <a:spcAft>
                          <a:spcPts val="800"/>
                        </a:spcAft>
                      </a:pPr>
                      <a:r>
                        <a:rPr lang="en-ZA" sz="1400" dirty="0">
                          <a:effectLst/>
                        </a:rPr>
                        <a:t>5</a:t>
                      </a:r>
                      <a:endParaRPr lang="en-ZA"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RMN Productions CC</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Brixton CAS 902/08/2007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en-ZA" sz="1400" dirty="0">
                          <a:effectLst/>
                        </a:rPr>
                        <a:t>Closed- suspect circulated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69501">
                <a:tc>
                  <a:txBody>
                    <a:bodyPr/>
                    <a:lstStyle/>
                    <a:p>
                      <a:pPr algn="ctr">
                        <a:lnSpc>
                          <a:spcPct val="107000"/>
                        </a:lnSpc>
                        <a:spcAft>
                          <a:spcPts val="800"/>
                        </a:spcAft>
                      </a:pPr>
                      <a:r>
                        <a:rPr lang="en-ZA" sz="1400" dirty="0">
                          <a:effectLst/>
                        </a:rPr>
                        <a:t>6</a:t>
                      </a:r>
                      <a:endParaRPr lang="en-ZA"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a:effectLst/>
                        </a:rPr>
                        <a:t>South African Music Rights Organisation (SAMRO)</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a:effectLst/>
                        </a:rPr>
                        <a:t>Brixton CAS 535/05/2010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en-ZA" sz="1400" dirty="0" smtClean="0">
                          <a:effectLst/>
                        </a:rPr>
                        <a:t>The</a:t>
                      </a:r>
                      <a:r>
                        <a:rPr lang="en-ZA" sz="1400" baseline="0" dirty="0" smtClean="0">
                          <a:effectLst/>
                        </a:rPr>
                        <a:t> case was</a:t>
                      </a:r>
                      <a:r>
                        <a:rPr lang="en-ZA" sz="1400" dirty="0" smtClean="0">
                          <a:effectLst/>
                        </a:rPr>
                        <a:t> withdrawn in court by prosecutor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704251">
                <a:tc>
                  <a:txBody>
                    <a:bodyPr/>
                    <a:lstStyle/>
                    <a:p>
                      <a:pPr algn="ctr">
                        <a:lnSpc>
                          <a:spcPct val="107000"/>
                        </a:lnSpc>
                        <a:spcAft>
                          <a:spcPts val="800"/>
                        </a:spcAft>
                      </a:pPr>
                      <a:r>
                        <a:rPr lang="en-ZA" sz="1400" dirty="0">
                          <a:effectLst/>
                        </a:rPr>
                        <a:t>7</a:t>
                      </a:r>
                      <a:endParaRPr lang="en-ZA"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Oilers Clothing CC</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Brixton CAS 519/08/2010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en-ZA" sz="1400" dirty="0">
                          <a:effectLst/>
                        </a:rPr>
                        <a:t>Two suspects </a:t>
                      </a:r>
                      <a:r>
                        <a:rPr lang="en-ZA" sz="1400" dirty="0" smtClean="0">
                          <a:effectLst/>
                        </a:rPr>
                        <a:t>were charged</a:t>
                      </a:r>
                      <a:r>
                        <a:rPr lang="en-ZA" sz="1400" dirty="0">
                          <a:effectLst/>
                        </a:rPr>
                        <a:t>, </a:t>
                      </a:r>
                      <a:r>
                        <a:rPr lang="en-ZA" sz="1400" dirty="0" smtClean="0">
                          <a:effectLst/>
                        </a:rPr>
                        <a:t>however the</a:t>
                      </a:r>
                      <a:r>
                        <a:rPr lang="en-ZA" sz="1400" baseline="0" dirty="0" smtClean="0">
                          <a:effectLst/>
                        </a:rPr>
                        <a:t> case was</a:t>
                      </a:r>
                      <a:r>
                        <a:rPr lang="en-ZA" sz="1400" dirty="0" smtClean="0">
                          <a:effectLst/>
                        </a:rPr>
                        <a:t> withdrawn in court by prosecutor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37663">
                <a:tc>
                  <a:txBody>
                    <a:bodyPr/>
                    <a:lstStyle/>
                    <a:p>
                      <a:pPr algn="ctr">
                        <a:lnSpc>
                          <a:spcPct val="107000"/>
                        </a:lnSpc>
                        <a:spcAft>
                          <a:spcPts val="800"/>
                        </a:spcAft>
                      </a:pPr>
                      <a:r>
                        <a:rPr lang="en-ZA" sz="1400" dirty="0">
                          <a:effectLst/>
                        </a:rPr>
                        <a:t>8</a:t>
                      </a:r>
                      <a:endParaRPr lang="en-ZA"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a:effectLst/>
                        </a:rPr>
                        <a:t>World cup contracts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a:effectLst/>
                        </a:rPr>
                        <a:t>Brixton CAS 403/12/2011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en-ZA" sz="1400" dirty="0">
                          <a:effectLst/>
                        </a:rPr>
                        <a:t>Under investigation </a:t>
                      </a:r>
                      <a:r>
                        <a:rPr lang="en-ZA" sz="1400" dirty="0" smtClean="0">
                          <a:effectLst/>
                        </a:rPr>
                        <a:t>by SAPS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567622">
                <a:tc>
                  <a:txBody>
                    <a:bodyPr/>
                    <a:lstStyle/>
                    <a:p>
                      <a:pPr algn="ctr">
                        <a:lnSpc>
                          <a:spcPct val="107000"/>
                        </a:lnSpc>
                        <a:spcAft>
                          <a:spcPts val="800"/>
                        </a:spcAft>
                      </a:pPr>
                      <a:r>
                        <a:rPr lang="en-ZA" sz="1400" dirty="0">
                          <a:effectLst/>
                        </a:rPr>
                        <a:t>9</a:t>
                      </a:r>
                      <a:endParaRPr lang="en-ZA"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The Nash Nair Photography CC</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Brixton CAS 701/03/2012</a:t>
                      </a:r>
                    </a:p>
                    <a:p>
                      <a:pPr>
                        <a:lnSpc>
                          <a:spcPct val="107000"/>
                        </a:lnSpc>
                        <a:spcAft>
                          <a:spcPts val="80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en-ZA" sz="1400" dirty="0" smtClean="0">
                          <a:effectLst/>
                        </a:rPr>
                        <a:t>SAPS investigation closed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567622">
                <a:tc>
                  <a:txBody>
                    <a:bodyPr/>
                    <a:lstStyle/>
                    <a:p>
                      <a:pPr algn="ctr">
                        <a:lnSpc>
                          <a:spcPct val="107000"/>
                        </a:lnSpc>
                        <a:spcAft>
                          <a:spcPts val="800"/>
                        </a:spcAft>
                      </a:pPr>
                      <a:r>
                        <a:rPr lang="en-ZA" sz="1400" dirty="0">
                          <a:effectLst/>
                        </a:rPr>
                        <a:t>10</a:t>
                      </a:r>
                      <a:endParaRPr lang="en-ZA"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The South African Police Service (SAPS) Gun Amnesty campaign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ZA" sz="1400" dirty="0">
                          <a:effectLst/>
                        </a:rPr>
                        <a:t>Brixton CAS 621/03/2012</a:t>
                      </a:r>
                    </a:p>
                    <a:p>
                      <a:pPr>
                        <a:lnSpc>
                          <a:spcPct val="107000"/>
                        </a:lnSpc>
                        <a:spcAft>
                          <a:spcPts val="80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92" marR="67192" marT="93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spcBef>
                          <a:spcPts val="300"/>
                        </a:spcBef>
                        <a:spcAft>
                          <a:spcPts val="300"/>
                        </a:spcAft>
                      </a:pPr>
                      <a:r>
                        <a:rPr lang="en-ZA" sz="1400" dirty="0">
                          <a:effectLst/>
                        </a:rPr>
                        <a:t>Under </a:t>
                      </a:r>
                      <a:r>
                        <a:rPr lang="en-ZA" sz="1400" dirty="0" smtClean="0">
                          <a:effectLst/>
                        </a:rPr>
                        <a:t>investigation by SAPS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21569" name="Slide Number Placeholder 1"/>
          <p:cNvSpPr>
            <a:spLocks noGrp="1"/>
          </p:cNvSpPr>
          <p:nvPr>
            <p:ph type="sldNum" sz="quarter" idx="16"/>
          </p:nvPr>
        </p:nvSpPr>
        <p:spPr bwMode="auto">
          <a:xfrm>
            <a:off x="8458200" y="6492875"/>
            <a:ext cx="381000" cy="266700"/>
          </a:xfrm>
          <a:noFill/>
          <a:ln>
            <a:miter lim="800000"/>
            <a:headEnd/>
            <a:tailEnd/>
          </a:ln>
        </p:spPr>
        <p:txBody>
          <a:bodyPr/>
          <a:lstStyle/>
          <a:p>
            <a:fld id="{133750D2-FF8D-4CCB-910E-2C77DFC567EE}" type="slidenum">
              <a:rPr lang="en-ZA" altLang="en-US"/>
              <a:pPr/>
              <a:t>16</a:t>
            </a:fld>
            <a:endParaRPr lang="en-ZA"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2" cstate="print"/>
          <a:srcRect/>
          <a:stretch>
            <a:fillRect/>
          </a:stretch>
        </p:blipFill>
        <p:spPr bwMode="auto">
          <a:xfrm>
            <a:off x="9525" y="3119438"/>
            <a:ext cx="9112250" cy="3738562"/>
          </a:xfrm>
          <a:prstGeom prst="rect">
            <a:avLst/>
          </a:prstGeom>
          <a:noFill/>
          <a:ln w="9525">
            <a:noFill/>
            <a:miter lim="800000"/>
            <a:headEnd/>
            <a:tailEnd/>
          </a:ln>
        </p:spPr>
      </p:pic>
      <p:sp>
        <p:nvSpPr>
          <p:cNvPr id="5" name="TextBox 4"/>
          <p:cNvSpPr txBox="1"/>
          <p:nvPr/>
        </p:nvSpPr>
        <p:spPr>
          <a:xfrm>
            <a:off x="-38100" y="4011613"/>
            <a:ext cx="9182100" cy="1646237"/>
          </a:xfrm>
          <a:prstGeom prst="rect">
            <a:avLst/>
          </a:prstGeom>
          <a:solidFill>
            <a:schemeClr val="accent2"/>
          </a:solidFill>
        </p:spPr>
        <p:txBody>
          <a:bodyPr>
            <a:spAutoFit/>
          </a:bodyPr>
          <a:lstStyle/>
          <a:p>
            <a:pPr algn="ctr">
              <a:spcBef>
                <a:spcPts val="600"/>
              </a:spcBef>
              <a:defRPr/>
            </a:pPr>
            <a:r>
              <a:rPr lang="en-ZA" sz="4800" kern="0" dirty="0">
                <a:solidFill>
                  <a:schemeClr val="bg1"/>
                </a:solidFill>
                <a:latin typeface="Arial"/>
                <a:cs typeface="+mn-cs"/>
              </a:rPr>
              <a:t>Proclamation </a:t>
            </a:r>
          </a:p>
          <a:p>
            <a:pPr algn="ctr">
              <a:spcBef>
                <a:spcPts val="600"/>
              </a:spcBef>
              <a:defRPr/>
            </a:pPr>
            <a:r>
              <a:rPr lang="en-ZA" sz="4800" kern="0" dirty="0">
                <a:solidFill>
                  <a:schemeClr val="bg1"/>
                </a:solidFill>
                <a:latin typeface="Arial"/>
                <a:cs typeface="+mn-cs"/>
              </a:rPr>
              <a:t>R29 of 2017</a:t>
            </a:r>
          </a:p>
        </p:txBody>
      </p:sp>
      <p:sp>
        <p:nvSpPr>
          <p:cNvPr id="22532" name="Slide Number Placeholder 1"/>
          <p:cNvSpPr>
            <a:spLocks noGrp="1"/>
          </p:cNvSpPr>
          <p:nvPr>
            <p:ph type="sldNum" sz="quarter" idx="16"/>
          </p:nvPr>
        </p:nvSpPr>
        <p:spPr bwMode="auto">
          <a:noFill/>
          <a:ln>
            <a:miter lim="800000"/>
            <a:headEnd/>
            <a:tailEnd/>
          </a:ln>
        </p:spPr>
        <p:txBody>
          <a:bodyPr/>
          <a:lstStyle/>
          <a:p>
            <a:fld id="{4D400B0C-F7FC-427C-B4E3-E3BD303C1A30}" type="slidenum">
              <a:rPr lang="en-ZA" altLang="en-US"/>
              <a:pPr/>
              <a:t>17</a:t>
            </a:fld>
            <a:endParaRPr lang="en-ZA" altLang="en-US"/>
          </a:p>
        </p:txBody>
      </p:sp>
      <p:pic>
        <p:nvPicPr>
          <p:cNvPr id="22533" name="Picture 7"/>
          <p:cNvPicPr>
            <a:picLocks noChangeAspect="1" noChangeArrowheads="1"/>
          </p:cNvPicPr>
          <p:nvPr/>
        </p:nvPicPr>
        <p:blipFill>
          <a:blip r:embed="rId3" cstate="print"/>
          <a:srcRect/>
          <a:stretch>
            <a:fillRect/>
          </a:stretch>
        </p:blipFill>
        <p:spPr bwMode="auto">
          <a:xfrm>
            <a:off x="9525" y="1063625"/>
            <a:ext cx="9134475" cy="2947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1"/>
          </p:nvPr>
        </p:nvSpPr>
        <p:spPr>
          <a:xfrm>
            <a:off x="457200" y="762000"/>
            <a:ext cx="8229600" cy="5029200"/>
          </a:xfrm>
        </p:spPr>
        <p:txBody>
          <a:bodyPr anchor="ctr"/>
          <a:lstStyle/>
          <a:p>
            <a:pPr algn="just">
              <a:lnSpc>
                <a:spcPct val="150000"/>
              </a:lnSpc>
              <a:spcAft>
                <a:spcPts val="600"/>
              </a:spcAft>
              <a:buFont typeface="Wingdings" panose="05000000000000000000" pitchFamily="2" charset="2"/>
              <a:buChar char="q"/>
              <a:defRPr/>
            </a:pPr>
            <a:r>
              <a:rPr lang="en-US" sz="1400" dirty="0" smtClean="0">
                <a:latin typeface="+mn-lt"/>
              </a:rPr>
              <a:t>The National Assembly established the ad hoc Committee on the SABC Board Inquiry (the Committee) to inquire </a:t>
            </a:r>
            <a:r>
              <a:rPr lang="en-US" sz="1400" i="1" dirty="0" smtClean="0">
                <a:latin typeface="+mn-lt"/>
              </a:rPr>
              <a:t>inter alia</a:t>
            </a:r>
            <a:r>
              <a:rPr lang="en-US" sz="1400" dirty="0" smtClean="0">
                <a:latin typeface="+mn-lt"/>
              </a:rPr>
              <a:t> into the fitness of the SABC Board to discharge its duties as prescribed in the Broadcasting Act, No 4 of 1999 and any other applicable legislation.</a:t>
            </a:r>
          </a:p>
          <a:p>
            <a:pPr algn="just">
              <a:lnSpc>
                <a:spcPct val="150000"/>
              </a:lnSpc>
              <a:spcAft>
                <a:spcPts val="600"/>
              </a:spcAft>
              <a:buFont typeface="Wingdings" panose="05000000000000000000" pitchFamily="2" charset="2"/>
              <a:buChar char="q"/>
              <a:defRPr/>
            </a:pPr>
            <a:r>
              <a:rPr lang="en-US" sz="1400" dirty="0" smtClean="0">
                <a:latin typeface="+mn-lt"/>
              </a:rPr>
              <a:t>This followed after widespread concern from the public about the SABC’s ability to exercise its mandate as the public broadcaster. In addition, the Board could no longer convene quorate meetings as several non-executive Board members had been removed or had resigned.</a:t>
            </a:r>
          </a:p>
          <a:p>
            <a:pPr algn="just">
              <a:lnSpc>
                <a:spcPct val="150000"/>
              </a:lnSpc>
              <a:spcAft>
                <a:spcPts val="600"/>
              </a:spcAft>
              <a:buFont typeface="Wingdings" panose="05000000000000000000" pitchFamily="2" charset="2"/>
              <a:buChar char="q"/>
              <a:defRPr/>
            </a:pPr>
            <a:r>
              <a:rPr lang="en-US" sz="1400" dirty="0" smtClean="0">
                <a:latin typeface="+mn-lt"/>
              </a:rPr>
              <a:t>There was</a:t>
            </a:r>
            <a:r>
              <a:rPr lang="en-US" sz="1400" dirty="0">
                <a:latin typeface="+mn-lt"/>
              </a:rPr>
              <a:t> </a:t>
            </a:r>
            <a:r>
              <a:rPr lang="en-US" sz="1400" i="1" dirty="0">
                <a:latin typeface="+mn-lt"/>
              </a:rPr>
              <a:t>prima facie</a:t>
            </a:r>
            <a:r>
              <a:rPr lang="en-US" sz="1400" dirty="0">
                <a:latin typeface="+mn-lt"/>
              </a:rPr>
              <a:t> evidence </a:t>
            </a:r>
            <a:r>
              <a:rPr lang="en-US" sz="1400" dirty="0" smtClean="0">
                <a:latin typeface="+mn-lt"/>
              </a:rPr>
              <a:t>at that stage that </a:t>
            </a:r>
            <a:r>
              <a:rPr lang="en-US" sz="1400" dirty="0">
                <a:latin typeface="+mn-lt"/>
              </a:rPr>
              <a:t>the </a:t>
            </a:r>
            <a:r>
              <a:rPr lang="en-US" sz="1400" dirty="0">
                <a:solidFill>
                  <a:srgbClr val="000000"/>
                </a:solidFill>
                <a:latin typeface="+mn-lt"/>
              </a:rPr>
              <a:t>SABC's primary mandate as a national public broadcaster has been compromised by the lapse of governance and management within the SABC, which ultimately contributed to the Board’s inability to discharge its fiduciary responsibilities.</a:t>
            </a:r>
          </a:p>
          <a:p>
            <a:pPr>
              <a:buFont typeface="Wingdings" panose="05000000000000000000" pitchFamily="2" charset="2"/>
              <a:buChar char="q"/>
              <a:defRPr/>
            </a:pPr>
            <a:endParaRPr lang="en-US" altLang="en-US" dirty="0" smtClean="0">
              <a:latin typeface="+mn-lt"/>
              <a:cs typeface="Arial" panose="020B0604020202020204" pitchFamily="34" charset="0"/>
            </a:endParaRPr>
          </a:p>
        </p:txBody>
      </p:sp>
      <p:sp>
        <p:nvSpPr>
          <p:cNvPr id="5" name="Content Placeholder 4"/>
          <p:cNvSpPr>
            <a:spLocks noGrp="1"/>
          </p:cNvSpPr>
          <p:nvPr>
            <p:ph idx="13"/>
          </p:nvPr>
        </p:nvSpPr>
        <p:spPr>
          <a:xfrm>
            <a:off x="1219200" y="0"/>
            <a:ext cx="6553200" cy="838200"/>
          </a:xfrm>
        </p:spPr>
        <p:txBody>
          <a:bodyPr anchor="t"/>
          <a:lstStyle/>
          <a:p>
            <a:pPr>
              <a:spcBef>
                <a:spcPct val="0"/>
              </a:spcBef>
              <a:buFont typeface="Arial" panose="020B0604020202020204" pitchFamily="34" charset="0"/>
              <a:buNone/>
              <a:defRPr/>
            </a:pPr>
            <a:r>
              <a:rPr lang="en-ZA" altLang="en-US" sz="2400" dirty="0" smtClean="0">
                <a:latin typeface="+mn-lt"/>
                <a:cs typeface="Arial" panose="020B0604020202020204" pitchFamily="34" charset="0"/>
              </a:rPr>
              <a:t>Ad hoc Committee on the SABC </a:t>
            </a:r>
          </a:p>
          <a:p>
            <a:pPr>
              <a:spcBef>
                <a:spcPct val="0"/>
              </a:spcBef>
              <a:buFont typeface="Arial" panose="020B0604020202020204" pitchFamily="34" charset="0"/>
              <a:buNone/>
              <a:defRPr/>
            </a:pPr>
            <a:r>
              <a:rPr lang="en-ZA" altLang="en-US" sz="2400" dirty="0" smtClean="0">
                <a:latin typeface="+mn-lt"/>
                <a:cs typeface="Arial" panose="020B0604020202020204" pitchFamily="34" charset="0"/>
              </a:rPr>
              <a:t>Board Inquiry</a:t>
            </a:r>
            <a:endParaRPr lang="en-US" altLang="en-US" sz="2400" dirty="0" smtClean="0">
              <a:latin typeface="+mn-lt"/>
              <a:cs typeface="Arial" panose="020B0604020202020204" pitchFamily="34" charset="0"/>
            </a:endParaRPr>
          </a:p>
        </p:txBody>
      </p:sp>
      <p:sp>
        <p:nvSpPr>
          <p:cNvPr id="23556" name="Slide Number Placeholder 1"/>
          <p:cNvSpPr>
            <a:spLocks noGrp="1"/>
          </p:cNvSpPr>
          <p:nvPr>
            <p:ph type="sldNum" sz="quarter" idx="16"/>
          </p:nvPr>
        </p:nvSpPr>
        <p:spPr bwMode="auto">
          <a:noFill/>
          <a:ln>
            <a:miter lim="800000"/>
            <a:headEnd/>
            <a:tailEnd/>
          </a:ln>
        </p:spPr>
        <p:txBody>
          <a:bodyPr/>
          <a:lstStyle/>
          <a:p>
            <a:fld id="{959FC3DF-1504-4879-BB85-018C18606405}" type="slidenum">
              <a:rPr lang="en-ZA" altLang="en-US"/>
              <a:pPr/>
              <a:t>18</a:t>
            </a:fld>
            <a:endParaRPr lang="en-Z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381000" y="838200"/>
            <a:ext cx="8229600" cy="5029200"/>
          </a:xfrm>
        </p:spPr>
        <p:txBody>
          <a:bodyPr anchor="ctr"/>
          <a:lstStyle/>
          <a:p>
            <a:pPr algn="just">
              <a:lnSpc>
                <a:spcPct val="150000"/>
              </a:lnSpc>
              <a:spcAft>
                <a:spcPts val="600"/>
              </a:spcAft>
              <a:buFont typeface="Wingdings" panose="05000000000000000000" pitchFamily="2" charset="2"/>
              <a:buChar char="q"/>
              <a:defRPr/>
            </a:pPr>
            <a:endParaRPr lang="en-US" sz="1400" dirty="0" smtClean="0">
              <a:latin typeface="+mn-lt"/>
            </a:endParaRPr>
          </a:p>
          <a:p>
            <a:pPr algn="just">
              <a:lnSpc>
                <a:spcPct val="150000"/>
              </a:lnSpc>
              <a:spcAft>
                <a:spcPts val="600"/>
              </a:spcAft>
              <a:buFont typeface="Wingdings" panose="05000000000000000000" pitchFamily="2" charset="2"/>
              <a:buChar char="q"/>
              <a:defRPr/>
            </a:pPr>
            <a:r>
              <a:rPr lang="en-US" sz="1400" dirty="0" smtClean="0">
                <a:latin typeface="+mn-lt"/>
              </a:rPr>
              <a:t>The Committee invited briefings from certain Chapter 9 institutions and evidence from former and current Board members and chairpersons, former and current SABC employees, the Minister of Communications, as well as civil society organisations. The hearings took place from 7 to 15 December 2016 and on 13 January 2017.</a:t>
            </a:r>
          </a:p>
          <a:p>
            <a:pPr algn="just">
              <a:lnSpc>
                <a:spcPct val="150000"/>
              </a:lnSpc>
              <a:spcAft>
                <a:spcPts val="600"/>
              </a:spcAft>
              <a:buFont typeface="Wingdings" panose="05000000000000000000" pitchFamily="2" charset="2"/>
              <a:buChar char="q"/>
              <a:defRPr/>
            </a:pPr>
            <a:r>
              <a:rPr lang="en-US" sz="1400" dirty="0" smtClean="0">
                <a:latin typeface="+mn-lt"/>
              </a:rPr>
              <a:t>The Committee was however severely constrained by the SABC Board’s failure to comply with the request for information and they were </a:t>
            </a:r>
            <a:r>
              <a:rPr lang="en-ZA" sz="1400" dirty="0" smtClean="0">
                <a:latin typeface="+mn-lt"/>
              </a:rPr>
              <a:t>restricted to information gathering.</a:t>
            </a:r>
          </a:p>
          <a:p>
            <a:pPr algn="just">
              <a:lnSpc>
                <a:spcPct val="150000"/>
              </a:lnSpc>
              <a:spcAft>
                <a:spcPts val="600"/>
              </a:spcAft>
              <a:buFont typeface="Wingdings" panose="05000000000000000000" pitchFamily="2" charset="2"/>
              <a:buChar char="q"/>
              <a:defRPr/>
            </a:pPr>
            <a:r>
              <a:rPr lang="en-GB" sz="1400" dirty="0">
                <a:solidFill>
                  <a:srgbClr val="000000"/>
                </a:solidFill>
                <a:latin typeface="+mn-lt"/>
              </a:rPr>
              <a:t>The Committee released their Final Report on the SABC Board Inquiry on </a:t>
            </a:r>
            <a:r>
              <a:rPr lang="en-GB" sz="1400" b="1" dirty="0">
                <a:solidFill>
                  <a:srgbClr val="000000"/>
                </a:solidFill>
                <a:latin typeface="+mn-lt"/>
              </a:rPr>
              <a:t>24 February 2017</a:t>
            </a:r>
            <a:r>
              <a:rPr lang="en-GB" sz="1400" dirty="0" smtClean="0">
                <a:solidFill>
                  <a:srgbClr val="000000"/>
                </a:solidFill>
                <a:latin typeface="+mn-lt"/>
              </a:rPr>
              <a:t>.</a:t>
            </a:r>
          </a:p>
          <a:p>
            <a:pPr algn="just">
              <a:lnSpc>
                <a:spcPct val="150000"/>
              </a:lnSpc>
              <a:spcAft>
                <a:spcPts val="600"/>
              </a:spcAft>
              <a:buFont typeface="Wingdings" panose="05000000000000000000" pitchFamily="2" charset="2"/>
              <a:buChar char="q"/>
              <a:defRPr/>
            </a:pPr>
            <a:r>
              <a:rPr lang="en-GB" altLang="en-US" sz="1400" dirty="0" smtClean="0">
                <a:solidFill>
                  <a:srgbClr val="000000"/>
                </a:solidFill>
                <a:latin typeface="+mn-lt"/>
                <a:cs typeface="Arial" panose="020B0604020202020204" pitchFamily="34" charset="0"/>
              </a:rPr>
              <a:t>The SIU has assessed this report and noted the </a:t>
            </a:r>
            <a:r>
              <a:rPr lang="en-GB" altLang="en-US" sz="1400" dirty="0" smtClean="0">
                <a:latin typeface="+mn-lt"/>
                <a:cs typeface="Arial" panose="020B0604020202020204" pitchFamily="34" charset="0"/>
              </a:rPr>
              <a:t>recommendations to the effect that </a:t>
            </a:r>
            <a:r>
              <a:rPr lang="en-GB" altLang="en-US" sz="1400" dirty="0" smtClean="0">
                <a:solidFill>
                  <a:srgbClr val="000000"/>
                </a:solidFill>
                <a:latin typeface="+mn-lt"/>
                <a:cs typeface="Arial" panose="020B0604020202020204" pitchFamily="34" charset="0"/>
              </a:rPr>
              <a:t>the Interim Board should institute an independent forensic investigation; terminate/renegotiate contracts; recover wasteful expenditure and bonuses; discipline and refer criminal cases for prosecution.</a:t>
            </a:r>
            <a:endParaRPr lang="en-US" altLang="en-US" sz="1400" dirty="0">
              <a:solidFill>
                <a:srgbClr val="000000"/>
              </a:solidFill>
              <a:latin typeface="+mn-lt"/>
              <a:cs typeface="Arial" panose="020B0604020202020204" pitchFamily="34" charset="0"/>
            </a:endParaRPr>
          </a:p>
          <a:p>
            <a:pPr algn="just">
              <a:lnSpc>
                <a:spcPct val="150000"/>
              </a:lnSpc>
              <a:buFont typeface="Wingdings" panose="05000000000000000000" pitchFamily="2" charset="2"/>
              <a:buChar char="q"/>
              <a:defRPr/>
            </a:pPr>
            <a:endParaRPr lang="en-US" dirty="0" smtClean="0"/>
          </a:p>
          <a:p>
            <a:pPr algn="just">
              <a:lnSpc>
                <a:spcPct val="150000"/>
              </a:lnSpc>
              <a:buFont typeface="Wingdings" panose="05000000000000000000" pitchFamily="2" charset="2"/>
              <a:buChar char="q"/>
              <a:defRPr/>
            </a:pPr>
            <a:endParaRPr lang="en-US" dirty="0" smtClean="0"/>
          </a:p>
        </p:txBody>
      </p:sp>
      <p:sp>
        <p:nvSpPr>
          <p:cNvPr id="18435" name="Content Placeholder 2"/>
          <p:cNvSpPr>
            <a:spLocks noGrp="1"/>
          </p:cNvSpPr>
          <p:nvPr>
            <p:ph idx="13"/>
          </p:nvPr>
        </p:nvSpPr>
        <p:spPr>
          <a:xfrm>
            <a:off x="1143000" y="-1588"/>
            <a:ext cx="5334000" cy="914401"/>
          </a:xfrm>
        </p:spPr>
        <p:txBody>
          <a:bodyPr anchor="t"/>
          <a:lstStyle/>
          <a:p>
            <a:pPr>
              <a:spcBef>
                <a:spcPct val="0"/>
              </a:spcBef>
              <a:buFont typeface="Arial" panose="020B0604020202020204" pitchFamily="34" charset="0"/>
              <a:buNone/>
              <a:defRPr/>
            </a:pPr>
            <a:r>
              <a:rPr lang="en-US" altLang="en-US" sz="2400" dirty="0" smtClean="0">
                <a:solidFill>
                  <a:srgbClr val="000000"/>
                </a:solidFill>
                <a:latin typeface="+mn-lt"/>
              </a:rPr>
              <a:t>Ad hoc Committee on the SABC Board Inquiry</a:t>
            </a:r>
            <a:endParaRPr lang="en-US" altLang="en-US" sz="2400" dirty="0" smtClean="0">
              <a:latin typeface="+mn-lt"/>
            </a:endParaRPr>
          </a:p>
        </p:txBody>
      </p:sp>
      <p:sp>
        <p:nvSpPr>
          <p:cNvPr id="24580" name="Slide Number Placeholder 1"/>
          <p:cNvSpPr>
            <a:spLocks noGrp="1"/>
          </p:cNvSpPr>
          <p:nvPr>
            <p:ph type="sldNum" sz="quarter" idx="16"/>
          </p:nvPr>
        </p:nvSpPr>
        <p:spPr bwMode="auto">
          <a:xfrm>
            <a:off x="8229600" y="6356350"/>
            <a:ext cx="457200" cy="365125"/>
          </a:xfrm>
          <a:noFill/>
          <a:ln>
            <a:miter lim="800000"/>
            <a:headEnd/>
            <a:tailEnd/>
          </a:ln>
        </p:spPr>
        <p:txBody>
          <a:bodyPr/>
          <a:lstStyle/>
          <a:p>
            <a:fld id="{B0963A7B-2901-4C20-8569-C7948E627F5B}" type="slidenum">
              <a:rPr lang="en-ZA" altLang="en-US"/>
              <a:pPr/>
              <a:t>19</a:t>
            </a:fld>
            <a:endParaRPr lang="en-ZA"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bwMode="auto">
          <a:xfrm>
            <a:off x="1143000" y="34925"/>
            <a:ext cx="5786438" cy="714375"/>
          </a:xfrm>
          <a:prstGeom prst="rect">
            <a:avLst/>
          </a:prstGeom>
          <a:noFill/>
          <a:ln>
            <a:miter lim="800000"/>
            <a:headEnd/>
            <a:tailEnd/>
          </a:ln>
        </p:spPr>
        <p:txBody>
          <a:bodyPr/>
          <a:lstStyle/>
          <a:p>
            <a:pPr algn="l" eaLnBrk="1" hangingPunct="1">
              <a:spcBef>
                <a:spcPts val="600"/>
              </a:spcBef>
            </a:pPr>
            <a:r>
              <a:rPr lang="en-ZA" altLang="en-US" sz="2400" b="1" smtClean="0"/>
              <a:t>Contents</a:t>
            </a:r>
          </a:p>
        </p:txBody>
      </p:sp>
      <p:pic>
        <p:nvPicPr>
          <p:cNvPr id="7171" name="Picture 7"/>
          <p:cNvPicPr>
            <a:picLocks noChangeAspect="1"/>
          </p:cNvPicPr>
          <p:nvPr/>
        </p:nvPicPr>
        <p:blipFill>
          <a:blip r:embed="rId3" cstate="print"/>
          <a:srcRect/>
          <a:stretch>
            <a:fillRect/>
          </a:stretch>
        </p:blipFill>
        <p:spPr bwMode="auto">
          <a:xfrm>
            <a:off x="0" y="1250950"/>
            <a:ext cx="9144000" cy="4579938"/>
          </a:xfrm>
          <a:prstGeom prst="rect">
            <a:avLst/>
          </a:prstGeom>
          <a:noFill/>
          <a:ln w="9525">
            <a:noFill/>
            <a:miter lim="800000"/>
            <a:headEnd/>
            <a:tailEnd/>
          </a:ln>
        </p:spPr>
      </p:pic>
      <p:sp>
        <p:nvSpPr>
          <p:cNvPr id="7172" name="TextBox 2"/>
          <p:cNvSpPr txBox="1">
            <a:spLocks noChangeArrowheads="1"/>
          </p:cNvSpPr>
          <p:nvPr/>
        </p:nvSpPr>
        <p:spPr bwMode="auto">
          <a:xfrm>
            <a:off x="7010400" y="2819400"/>
            <a:ext cx="1295400" cy="369888"/>
          </a:xfrm>
          <a:prstGeom prst="rect">
            <a:avLst/>
          </a:prstGeom>
          <a:noFill/>
          <a:ln w="9525">
            <a:noFill/>
            <a:miter lim="800000"/>
            <a:headEnd/>
            <a:tailEnd/>
          </a:ln>
        </p:spPr>
        <p:txBody>
          <a:bodyPr>
            <a:spAutoFit/>
          </a:bodyPr>
          <a:lstStyle/>
          <a:p>
            <a:endParaRPr lang="en-US" altLang="en-US"/>
          </a:p>
        </p:txBody>
      </p:sp>
      <p:pic>
        <p:nvPicPr>
          <p:cNvPr id="7173" name="Picture 16"/>
          <p:cNvPicPr>
            <a:picLocks noChangeAspect="1" noChangeArrowheads="1"/>
          </p:cNvPicPr>
          <p:nvPr/>
        </p:nvPicPr>
        <p:blipFill>
          <a:blip r:embed="rId4" cstate="print"/>
          <a:srcRect/>
          <a:stretch>
            <a:fillRect/>
          </a:stretch>
        </p:blipFill>
        <p:spPr bwMode="auto">
          <a:xfrm>
            <a:off x="4586288" y="2103438"/>
            <a:ext cx="4078287" cy="3067050"/>
          </a:xfrm>
          <a:prstGeom prst="rect">
            <a:avLst/>
          </a:prstGeom>
          <a:noFill/>
          <a:ln w="9525">
            <a:noFill/>
            <a:miter lim="800000"/>
            <a:headEnd/>
            <a:tailEnd/>
          </a:ln>
        </p:spPr>
      </p:pic>
      <p:sp>
        <p:nvSpPr>
          <p:cNvPr id="7174" name="TextBox 3"/>
          <p:cNvSpPr txBox="1">
            <a:spLocks noChangeArrowheads="1"/>
          </p:cNvSpPr>
          <p:nvPr/>
        </p:nvSpPr>
        <p:spPr bwMode="auto">
          <a:xfrm>
            <a:off x="914400" y="3003550"/>
            <a:ext cx="1447800" cy="369888"/>
          </a:xfrm>
          <a:prstGeom prst="rect">
            <a:avLst/>
          </a:prstGeom>
          <a:noFill/>
          <a:ln w="9525">
            <a:noFill/>
            <a:miter lim="800000"/>
            <a:headEnd/>
            <a:tailEnd/>
          </a:ln>
        </p:spPr>
        <p:txBody>
          <a:bodyPr>
            <a:spAutoFit/>
          </a:bodyPr>
          <a:lstStyle/>
          <a:p>
            <a:endParaRPr lang="en-US" altLang="en-US"/>
          </a:p>
        </p:txBody>
      </p:sp>
      <p:graphicFrame>
        <p:nvGraphicFramePr>
          <p:cNvPr id="6" name="Table 5"/>
          <p:cNvGraphicFramePr>
            <a:graphicFrameLocks noGrp="1"/>
          </p:cNvGraphicFramePr>
          <p:nvPr/>
        </p:nvGraphicFramePr>
        <p:xfrm>
          <a:off x="442913" y="1752600"/>
          <a:ext cx="4146550" cy="4849813"/>
        </p:xfrm>
        <a:graphic>
          <a:graphicData uri="http://schemas.openxmlformats.org/drawingml/2006/table">
            <a:tbl>
              <a:tblPr firstRow="1" bandRow="1">
                <a:tableStyleId>{2D5ABB26-0587-4C30-8999-92F81FD0307C}</a:tableStyleId>
              </a:tblPr>
              <a:tblGrid>
                <a:gridCol w="4146550">
                  <a:extLst>
                    <a:ext uri="{9D8B030D-6E8A-4147-A177-3AD203B41FA5}">
                      <a16:colId xmlns="" xmlns:a16="http://schemas.microsoft.com/office/drawing/2014/main" val="20000"/>
                    </a:ext>
                  </a:extLst>
                </a:gridCol>
              </a:tblGrid>
              <a:tr h="477182">
                <a:tc>
                  <a:txBody>
                    <a:bodyPr/>
                    <a:lstStyle/>
                    <a:p>
                      <a:pPr>
                        <a:lnSpc>
                          <a:spcPct val="150000"/>
                        </a:lnSpc>
                      </a:pPr>
                      <a:r>
                        <a:rPr lang="en-ZA" sz="1400" b="1" baseline="0" dirty="0" smtClean="0">
                          <a:solidFill>
                            <a:schemeClr val="bg1"/>
                          </a:solidFill>
                          <a:latin typeface="+mn-lt"/>
                          <a:ea typeface="Verdana" panose="020B0604030504040204" pitchFamily="34" charset="0"/>
                          <a:cs typeface="Arial" pitchFamily="34" charset="0"/>
                        </a:rPr>
                        <a:t>SIU Investigations at the SABC</a:t>
                      </a:r>
                      <a:endParaRPr lang="en-ZA" sz="1400" b="1" dirty="0">
                        <a:solidFill>
                          <a:schemeClr val="bg1"/>
                        </a:solidFill>
                        <a:latin typeface="+mn-lt"/>
                        <a:ea typeface="Verdana" panose="020B0604030504040204" pitchFamily="34" charset="0"/>
                        <a:cs typeface="Arial" pitchFamily="34" charset="0"/>
                      </a:endParaRPr>
                    </a:p>
                  </a:txBody>
                  <a:tcPr marL="91443" marR="91443" marT="45738" marB="45738" anchor="ctr">
                    <a:solidFill>
                      <a:schemeClr val="accent2"/>
                    </a:solidFill>
                  </a:tcPr>
                </a:tc>
                <a:extLst>
                  <a:ext uri="{0D108BD9-81ED-4DB2-BD59-A6C34878D82A}">
                    <a16:rowId xmlns="" xmlns:a16="http://schemas.microsoft.com/office/drawing/2014/main" val="10000"/>
                  </a:ext>
                </a:extLst>
              </a:tr>
              <a:tr h="3612351">
                <a:tc>
                  <a:txBody>
                    <a:bodyPr/>
                    <a:lstStyle/>
                    <a:p>
                      <a:pPr marL="171450" indent="-171450">
                        <a:lnSpc>
                          <a:spcPct val="200000"/>
                        </a:lnSpc>
                        <a:buFont typeface="Wingdings" panose="05000000000000000000" pitchFamily="2" charset="2"/>
                        <a:buChar char="Ø"/>
                      </a:pPr>
                      <a:r>
                        <a:rPr lang="en-ZA" sz="1400" baseline="0" dirty="0" smtClean="0">
                          <a:latin typeface="+mn-lt"/>
                          <a:ea typeface="Verdana" panose="020B0604030504040204" pitchFamily="34" charset="0"/>
                          <a:cs typeface="Arial" pitchFamily="34" charset="0"/>
                        </a:rPr>
                        <a:t>Legislative Mandate</a:t>
                      </a:r>
                    </a:p>
                    <a:p>
                      <a:pPr marL="171450" indent="-171450">
                        <a:lnSpc>
                          <a:spcPct val="200000"/>
                        </a:lnSpc>
                        <a:buFont typeface="Wingdings" panose="05000000000000000000" pitchFamily="2" charset="2"/>
                        <a:buChar char="Ø"/>
                      </a:pPr>
                      <a:r>
                        <a:rPr lang="en-ZA" sz="1400" baseline="0" dirty="0" smtClean="0">
                          <a:latin typeface="+mn-lt"/>
                          <a:ea typeface="Verdana" panose="020B0604030504040204" pitchFamily="34" charset="0"/>
                          <a:cs typeface="Arial" pitchFamily="34" charset="0"/>
                        </a:rPr>
                        <a:t>Proclamation R58 of 2010</a:t>
                      </a:r>
                    </a:p>
                    <a:p>
                      <a:pPr marL="171450" indent="-171450">
                        <a:lnSpc>
                          <a:spcPct val="200000"/>
                        </a:lnSpc>
                        <a:buFont typeface="Wingdings" panose="05000000000000000000" pitchFamily="2" charset="2"/>
                        <a:buChar char="Ø"/>
                      </a:pPr>
                      <a:r>
                        <a:rPr lang="en-ZA" sz="1400" baseline="0" dirty="0" smtClean="0">
                          <a:latin typeface="+mn-lt"/>
                          <a:ea typeface="Verdana" panose="020B0604030504040204" pitchFamily="34" charset="0"/>
                          <a:cs typeface="Arial" pitchFamily="34" charset="0"/>
                        </a:rPr>
                        <a:t>Scope and Results</a:t>
                      </a:r>
                    </a:p>
                    <a:p>
                      <a:pPr marL="171450" marR="0" indent="-17145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lang="en-ZA" sz="1400" baseline="0" dirty="0" smtClean="0">
                          <a:latin typeface="+mn-lt"/>
                          <a:ea typeface="Verdana" panose="020B0604030504040204" pitchFamily="34" charset="0"/>
                          <a:cs typeface="Arial" pitchFamily="34" charset="0"/>
                        </a:rPr>
                        <a:t>Proclamation R29 of 2017</a:t>
                      </a:r>
                    </a:p>
                    <a:p>
                      <a:pPr marL="171450" marR="0" indent="-17145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lang="en-ZA" sz="1400" baseline="0" dirty="0" smtClean="0">
                          <a:latin typeface="+mn-lt"/>
                          <a:ea typeface="Verdana" panose="020B0604030504040204" pitchFamily="34" charset="0"/>
                          <a:cs typeface="Arial" pitchFamily="34" charset="0"/>
                        </a:rPr>
                        <a:t>Scope and Status</a:t>
                      </a:r>
                    </a:p>
                    <a:p>
                      <a:pPr marL="171450" indent="-171450">
                        <a:lnSpc>
                          <a:spcPct val="150000"/>
                        </a:lnSpc>
                        <a:buFont typeface="Wingdings" panose="05000000000000000000" pitchFamily="2" charset="2"/>
                        <a:buChar char="Ø"/>
                      </a:pPr>
                      <a:endParaRPr lang="en-ZA" sz="1400" baseline="0" dirty="0" smtClean="0">
                        <a:latin typeface="+mn-lt"/>
                        <a:ea typeface="Verdana" panose="020B0604030504040204" pitchFamily="34" charset="0"/>
                        <a:cs typeface="Arial" pitchFamily="34" charset="0"/>
                      </a:endParaRPr>
                    </a:p>
                  </a:txBody>
                  <a:tcPr marL="91443" marR="91443" marT="45738" marB="45738" anchor="ctr"/>
                </a:tc>
                <a:extLst>
                  <a:ext uri="{0D108BD9-81ED-4DB2-BD59-A6C34878D82A}">
                    <a16:rowId xmlns="" xmlns:a16="http://schemas.microsoft.com/office/drawing/2014/main" val="10001"/>
                  </a:ext>
                </a:extLst>
              </a:tr>
              <a:tr h="760280">
                <a:tc>
                  <a:txBody>
                    <a:bodyPr/>
                    <a:lstStyle/>
                    <a:p>
                      <a:pPr marL="171450" indent="-171450">
                        <a:lnSpc>
                          <a:spcPct val="200000"/>
                        </a:lnSpc>
                        <a:buFont typeface="Wingdings" panose="05000000000000000000" pitchFamily="2" charset="2"/>
                        <a:buChar char="Ø"/>
                      </a:pPr>
                      <a:endParaRPr lang="en-ZA" sz="1400" baseline="0" dirty="0" smtClean="0">
                        <a:latin typeface="+mn-lt"/>
                        <a:ea typeface="Verdana" panose="020B0604030504040204" pitchFamily="34" charset="0"/>
                        <a:cs typeface="Arial" pitchFamily="34" charset="0"/>
                      </a:endParaRPr>
                    </a:p>
                  </a:txBody>
                  <a:tcPr marL="91443" marR="91443" marT="45738" marB="45738" anchor="ctr"/>
                </a:tc>
                <a:extLst>
                  <a:ext uri="{0D108BD9-81ED-4DB2-BD59-A6C34878D82A}">
                    <a16:rowId xmlns="" xmlns:a16="http://schemas.microsoft.com/office/drawing/2014/main" val="10002"/>
                  </a:ext>
                </a:extLst>
              </a:tr>
            </a:tbl>
          </a:graphicData>
        </a:graphic>
      </p:graphicFrame>
      <p:pic>
        <p:nvPicPr>
          <p:cNvPr id="7179" name="Picture 17"/>
          <p:cNvPicPr>
            <a:picLocks noChangeAspect="1" noChangeArrowheads="1"/>
          </p:cNvPicPr>
          <p:nvPr/>
        </p:nvPicPr>
        <p:blipFill>
          <a:blip r:embed="rId5" cstate="print"/>
          <a:srcRect/>
          <a:stretch>
            <a:fillRect/>
          </a:stretch>
        </p:blipFill>
        <p:spPr bwMode="auto">
          <a:xfrm>
            <a:off x="0" y="2474913"/>
            <a:ext cx="439738" cy="2432050"/>
          </a:xfrm>
          <a:prstGeom prst="rect">
            <a:avLst/>
          </a:prstGeom>
          <a:noFill/>
          <a:ln w="9525">
            <a:noFill/>
            <a:miter lim="800000"/>
            <a:headEnd/>
            <a:tailEnd/>
          </a:ln>
        </p:spPr>
      </p:pic>
      <p:pic>
        <p:nvPicPr>
          <p:cNvPr id="7180" name="Picture 18"/>
          <p:cNvPicPr>
            <a:picLocks noChangeAspect="1" noChangeArrowheads="1"/>
          </p:cNvPicPr>
          <p:nvPr/>
        </p:nvPicPr>
        <p:blipFill>
          <a:blip r:embed="rId5" cstate="print"/>
          <a:srcRect/>
          <a:stretch>
            <a:fillRect/>
          </a:stretch>
        </p:blipFill>
        <p:spPr bwMode="auto">
          <a:xfrm>
            <a:off x="8693150" y="2474913"/>
            <a:ext cx="439738" cy="2432050"/>
          </a:xfrm>
          <a:prstGeom prst="rect">
            <a:avLst/>
          </a:prstGeom>
          <a:noFill/>
          <a:ln w="9525">
            <a:noFill/>
            <a:miter lim="800000"/>
            <a:headEnd/>
            <a:tailEnd/>
          </a:ln>
        </p:spPr>
      </p:pic>
      <p:sp>
        <p:nvSpPr>
          <p:cNvPr id="7181" name="Rectangle 33"/>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en-ZA" altLang="en-US"/>
          </a:p>
        </p:txBody>
      </p:sp>
      <p:sp>
        <p:nvSpPr>
          <p:cNvPr id="7182" name="Rectangle 60"/>
          <p:cNvSpPr>
            <a:spLocks noChangeArrowheads="1"/>
          </p:cNvSpPr>
          <p:nvPr/>
        </p:nvSpPr>
        <p:spPr bwMode="auto">
          <a:xfrm>
            <a:off x="152400" y="152400"/>
            <a:ext cx="9144000" cy="457200"/>
          </a:xfrm>
          <a:prstGeom prst="rect">
            <a:avLst/>
          </a:prstGeom>
          <a:noFill/>
          <a:ln w="9525">
            <a:noFill/>
            <a:miter lim="800000"/>
            <a:headEnd/>
            <a:tailEnd/>
          </a:ln>
          <a:effectLst/>
        </p:spPr>
        <p:txBody>
          <a:bodyPr wrap="none" anchor="ctr">
            <a:spAutoFit/>
          </a:bodyPr>
          <a:lstStyle/>
          <a:p>
            <a:endParaRPr lang="en-ZA" altLang="en-US"/>
          </a:p>
        </p:txBody>
      </p:sp>
      <p:sp>
        <p:nvSpPr>
          <p:cNvPr id="7183" name="Slide Number Placeholder 2"/>
          <p:cNvSpPr>
            <a:spLocks noGrp="1"/>
          </p:cNvSpPr>
          <p:nvPr>
            <p:ph type="sldNum" sz="quarter" idx="12"/>
          </p:nvPr>
        </p:nvSpPr>
        <p:spPr bwMode="auto">
          <a:noFill/>
          <a:ln>
            <a:miter lim="800000"/>
            <a:headEnd/>
            <a:tailEnd/>
          </a:ln>
        </p:spPr>
        <p:txBody>
          <a:bodyPr/>
          <a:lstStyle/>
          <a:p>
            <a:fld id="{26283508-2AED-4C02-BD94-B912D17E8543}" type="slidenum">
              <a:rPr lang="en-ZA" altLang="en-US"/>
              <a:pPr/>
              <a:t>2</a:t>
            </a:fld>
            <a:endParaRPr lang="en-ZA" alt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229600" cy="4876800"/>
          </a:xfrm>
        </p:spPr>
        <p:txBody>
          <a:bodyPr anchor="ctr"/>
          <a:lstStyle/>
          <a:p>
            <a:pPr algn="just">
              <a:lnSpc>
                <a:spcPct val="150000"/>
              </a:lnSpc>
              <a:spcAft>
                <a:spcPts val="600"/>
              </a:spcAft>
              <a:buFont typeface="Wingdings" panose="05000000000000000000" pitchFamily="2" charset="2"/>
              <a:buChar char="q"/>
              <a:defRPr/>
            </a:pPr>
            <a:r>
              <a:rPr lang="en-ZA" sz="1400" dirty="0" smtClean="0">
                <a:latin typeface="+mn-lt"/>
              </a:rPr>
              <a:t>SIU approached the SABC Interim Board and engaged with them on </a:t>
            </a:r>
            <a:r>
              <a:rPr lang="en-ZA" sz="1400" b="1" dirty="0" smtClean="0">
                <a:latin typeface="+mn-lt"/>
              </a:rPr>
              <a:t>26 April 2017</a:t>
            </a:r>
            <a:r>
              <a:rPr lang="en-ZA" sz="1400" dirty="0" smtClean="0">
                <a:latin typeface="+mn-lt"/>
              </a:rPr>
              <a:t>.</a:t>
            </a:r>
          </a:p>
          <a:p>
            <a:pPr algn="just">
              <a:lnSpc>
                <a:spcPct val="150000"/>
              </a:lnSpc>
              <a:spcAft>
                <a:spcPts val="600"/>
              </a:spcAft>
              <a:buFont typeface="Wingdings" panose="05000000000000000000" pitchFamily="2" charset="2"/>
              <a:buChar char="q"/>
              <a:defRPr/>
            </a:pPr>
            <a:r>
              <a:rPr lang="en-ZA" sz="1400" dirty="0" smtClean="0">
                <a:latin typeface="+mn-lt"/>
              </a:rPr>
              <a:t>The Interim Board passed a resolution </a:t>
            </a:r>
            <a:r>
              <a:rPr lang="en-ZA" sz="1400" b="1" dirty="0" smtClean="0">
                <a:latin typeface="+mn-lt"/>
              </a:rPr>
              <a:t>on 26 April 2017 </a:t>
            </a:r>
            <a:r>
              <a:rPr lang="en-ZA" sz="1400" dirty="0" smtClean="0">
                <a:latin typeface="+mn-lt"/>
              </a:rPr>
              <a:t>for the SIU to conduct an investigation and a Task Team of SABC members was set up to work with the SIU.</a:t>
            </a:r>
          </a:p>
          <a:p>
            <a:pPr algn="just">
              <a:lnSpc>
                <a:spcPct val="150000"/>
              </a:lnSpc>
              <a:spcAft>
                <a:spcPts val="600"/>
              </a:spcAft>
              <a:buFont typeface="Wingdings" panose="05000000000000000000" pitchFamily="2" charset="2"/>
              <a:buChar char="q"/>
              <a:defRPr/>
            </a:pPr>
            <a:r>
              <a:rPr lang="en-ZA" sz="1400" dirty="0" smtClean="0">
                <a:latin typeface="+mn-lt"/>
              </a:rPr>
              <a:t>Upon </a:t>
            </a:r>
            <a:r>
              <a:rPr lang="en-ZA" sz="1400" dirty="0">
                <a:latin typeface="+mn-lt"/>
              </a:rPr>
              <a:t>having considered the comments of the Committee </a:t>
            </a:r>
            <a:r>
              <a:rPr lang="en-ZA" sz="1400" dirty="0" smtClean="0">
                <a:latin typeface="+mn-lt"/>
              </a:rPr>
              <a:t>and upon consultation with the SABC Task Team (who requested the </a:t>
            </a:r>
            <a:r>
              <a:rPr lang="en-ZA" sz="1400" dirty="0" smtClean="0">
                <a:latin typeface="+mj-lt"/>
              </a:rPr>
              <a:t>investigation of certain procurement contracts to be prioritised) the SIU submitted a motivation for a proclamation to the Presidency.</a:t>
            </a:r>
          </a:p>
          <a:p>
            <a:pPr algn="just">
              <a:lnSpc>
                <a:spcPct val="150000"/>
              </a:lnSpc>
              <a:spcAft>
                <a:spcPts val="600"/>
              </a:spcAft>
              <a:buFont typeface="Wingdings" panose="05000000000000000000" pitchFamily="2" charset="2"/>
              <a:buChar char="q"/>
              <a:defRPr/>
            </a:pPr>
            <a:r>
              <a:rPr lang="en-ZA" sz="1400" b="1" dirty="0" smtClean="0">
                <a:solidFill>
                  <a:srgbClr val="FF0000"/>
                </a:solidFill>
                <a:latin typeface="+mj-lt"/>
              </a:rPr>
              <a:t>As a result, </a:t>
            </a:r>
            <a:r>
              <a:rPr lang="en-ZA" sz="1400" b="1" dirty="0">
                <a:solidFill>
                  <a:srgbClr val="FF0000"/>
                </a:solidFill>
                <a:latin typeface="+mj-lt"/>
              </a:rPr>
              <a:t>Proclamation No. R. 29 of 2017 </a:t>
            </a:r>
            <a:r>
              <a:rPr lang="en-ZA" sz="1400" b="1" dirty="0" smtClean="0">
                <a:solidFill>
                  <a:srgbClr val="FF0000"/>
                </a:solidFill>
                <a:latin typeface="+mj-lt"/>
              </a:rPr>
              <a:t>was </a:t>
            </a:r>
            <a:r>
              <a:rPr lang="en-ZA" sz="1400" b="1" dirty="0">
                <a:solidFill>
                  <a:srgbClr val="FF0000"/>
                </a:solidFill>
                <a:latin typeface="+mj-lt"/>
              </a:rPr>
              <a:t>published on 1 September </a:t>
            </a:r>
            <a:r>
              <a:rPr lang="en-ZA" sz="1400" b="1" dirty="0" smtClean="0">
                <a:solidFill>
                  <a:srgbClr val="FF0000"/>
                </a:solidFill>
                <a:latin typeface="+mj-lt"/>
              </a:rPr>
              <a:t>2017</a:t>
            </a:r>
            <a:endParaRPr lang="en-ZA" sz="1400" dirty="0" smtClean="0">
              <a:solidFill>
                <a:srgbClr val="FF0000"/>
              </a:solidFill>
              <a:latin typeface="+mj-lt"/>
            </a:endParaRPr>
          </a:p>
          <a:p>
            <a:pPr marL="285750" lvl="1" algn="just">
              <a:lnSpc>
                <a:spcPct val="150000"/>
              </a:lnSpc>
              <a:spcAft>
                <a:spcPts val="600"/>
              </a:spcAft>
              <a:buFont typeface="Wingdings" panose="05000000000000000000" pitchFamily="2" charset="2"/>
              <a:buChar char="q"/>
              <a:defRPr/>
            </a:pPr>
            <a:endParaRPr lang="en-ZA" sz="1600" dirty="0">
              <a:latin typeface="+mn-lt"/>
            </a:endParaRPr>
          </a:p>
        </p:txBody>
      </p:sp>
      <p:sp>
        <p:nvSpPr>
          <p:cNvPr id="14339" name="Content Placeholder 2"/>
          <p:cNvSpPr>
            <a:spLocks noGrp="1"/>
          </p:cNvSpPr>
          <p:nvPr>
            <p:ph idx="13"/>
          </p:nvPr>
        </p:nvSpPr>
        <p:spPr>
          <a:xfrm>
            <a:off x="1143000" y="11113"/>
            <a:ext cx="6553200" cy="838200"/>
          </a:xfrm>
        </p:spPr>
        <p:txBody>
          <a:bodyPr anchor="t"/>
          <a:lstStyle/>
          <a:p>
            <a:pPr>
              <a:spcBef>
                <a:spcPct val="0"/>
              </a:spcBef>
              <a:buFont typeface="Arial" panose="020B0604020202020204" pitchFamily="34" charset="0"/>
              <a:buNone/>
              <a:defRPr/>
            </a:pPr>
            <a:r>
              <a:rPr lang="en-ZA" altLang="en-US" sz="2400" dirty="0">
                <a:latin typeface="+mj-lt"/>
                <a:cs typeface="Arial" panose="020B0604020202020204" pitchFamily="34" charset="0"/>
              </a:rPr>
              <a:t>Background to the engagement</a:t>
            </a:r>
          </a:p>
          <a:p>
            <a:pPr>
              <a:spcBef>
                <a:spcPct val="0"/>
              </a:spcBef>
              <a:buFont typeface="Arial" panose="020B0604020202020204" pitchFamily="34" charset="0"/>
              <a:buNone/>
              <a:defRPr/>
            </a:pPr>
            <a:r>
              <a:rPr lang="en-ZA" altLang="en-US" sz="2400" dirty="0">
                <a:latin typeface="+mj-lt"/>
                <a:cs typeface="Arial" panose="020B0604020202020204" pitchFamily="34" charset="0"/>
              </a:rPr>
              <a:t>Between SIU and SABC</a:t>
            </a:r>
            <a:endParaRPr lang="en-US" altLang="en-US" sz="2400" dirty="0">
              <a:latin typeface="+mj-lt"/>
              <a:cs typeface="Arial" panose="020B0604020202020204" pitchFamily="34" charset="0"/>
            </a:endParaRPr>
          </a:p>
        </p:txBody>
      </p:sp>
      <p:sp>
        <p:nvSpPr>
          <p:cNvPr id="25604" name="Slide Number Placeholder 2"/>
          <p:cNvSpPr>
            <a:spLocks noGrp="1"/>
          </p:cNvSpPr>
          <p:nvPr>
            <p:ph type="sldNum" sz="quarter" idx="16"/>
          </p:nvPr>
        </p:nvSpPr>
        <p:spPr bwMode="auto">
          <a:xfrm>
            <a:off x="8305800" y="6356350"/>
            <a:ext cx="381000" cy="365125"/>
          </a:xfrm>
          <a:noFill/>
          <a:ln>
            <a:miter lim="800000"/>
            <a:headEnd/>
            <a:tailEnd/>
          </a:ln>
        </p:spPr>
        <p:txBody>
          <a:bodyPr/>
          <a:lstStyle/>
          <a:p>
            <a:fld id="{E30588E9-4D74-4894-B0D9-BBA461D12FAC}" type="slidenum">
              <a:rPr lang="en-ZA" altLang="en-US"/>
              <a:pPr/>
              <a:t>20</a:t>
            </a:fld>
            <a:endParaRPr lang="en-ZA"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 y="1143000"/>
            <a:ext cx="8763000" cy="5302250"/>
          </a:xfrm>
        </p:spPr>
        <p:txBody>
          <a:bodyPr anchor="ctr"/>
          <a:lstStyle/>
          <a:p>
            <a:pPr marL="285750" lvl="2" indent="-285750" algn="just">
              <a:lnSpc>
                <a:spcPct val="150000"/>
              </a:lnSpc>
              <a:spcAft>
                <a:spcPts val="600"/>
              </a:spcAft>
              <a:buFont typeface="Wingdings" panose="05000000000000000000" pitchFamily="2" charset="2"/>
              <a:buChar char="q"/>
              <a:defRPr/>
            </a:pPr>
            <a:endParaRPr lang="en-GB" sz="1400" dirty="0" smtClean="0">
              <a:latin typeface="+mn-lt"/>
            </a:endParaRPr>
          </a:p>
          <a:p>
            <a:pPr marL="0" lvl="2" indent="0" algn="just">
              <a:lnSpc>
                <a:spcPct val="150000"/>
              </a:lnSpc>
              <a:spcAft>
                <a:spcPts val="600"/>
              </a:spcAft>
              <a:buFont typeface="Arial" charset="0"/>
              <a:buNone/>
              <a:defRPr/>
            </a:pPr>
            <a:endParaRPr lang="en-GB" sz="1400" dirty="0">
              <a:latin typeface="+mn-lt"/>
            </a:endParaRPr>
          </a:p>
          <a:p>
            <a:pPr marL="0" lvl="2" indent="0" algn="just">
              <a:lnSpc>
                <a:spcPct val="150000"/>
              </a:lnSpc>
              <a:spcAft>
                <a:spcPts val="600"/>
              </a:spcAft>
              <a:buFont typeface="Arial" charset="0"/>
              <a:buNone/>
              <a:defRPr/>
            </a:pPr>
            <a:r>
              <a:rPr lang="en-US" sz="1400" b="1" dirty="0">
                <a:latin typeface="+mn-lt"/>
              </a:rPr>
              <a:t>The Proclamation mandates the following broad areas of investigation:</a:t>
            </a:r>
          </a:p>
          <a:p>
            <a:pPr marL="285750" lvl="2" indent="-285750" algn="just">
              <a:lnSpc>
                <a:spcPct val="150000"/>
              </a:lnSpc>
              <a:spcAft>
                <a:spcPts val="600"/>
              </a:spcAft>
              <a:buFont typeface="Wingdings" panose="05000000000000000000" pitchFamily="2" charset="2"/>
              <a:buChar char="q"/>
              <a:defRPr/>
            </a:pPr>
            <a:r>
              <a:rPr lang="en-GB" sz="1400" dirty="0" smtClean="0">
                <a:latin typeface="+mn-lt"/>
              </a:rPr>
              <a:t>The procurement of, and contracting for goods, works or services by or on behalf of the SABC and payments and related unauthorised, irregular or fruitless and wasteful expenditure incurred by the SABC or the State in respect of 8 contracts listed</a:t>
            </a:r>
            <a:endParaRPr lang="en-ZA" sz="1400" dirty="0" smtClean="0">
              <a:latin typeface="+mn-lt"/>
            </a:endParaRPr>
          </a:p>
          <a:p>
            <a:pPr marL="285750" lvl="2" indent="-285750" algn="just">
              <a:lnSpc>
                <a:spcPct val="150000"/>
              </a:lnSpc>
              <a:spcAft>
                <a:spcPts val="600"/>
              </a:spcAft>
              <a:buFont typeface="Wingdings" panose="05000000000000000000" pitchFamily="2" charset="2"/>
              <a:buChar char="q"/>
              <a:defRPr/>
            </a:pPr>
            <a:r>
              <a:rPr lang="en-GB" sz="1400" dirty="0" smtClean="0">
                <a:latin typeface="+mn-lt"/>
              </a:rPr>
              <a:t>Maladministration in the affairs of the SABC and any losses or prejudice suffered by the SABC or the State as a result of such maladministration in relation to:</a:t>
            </a:r>
          </a:p>
          <a:p>
            <a:pPr marL="457200" lvl="3" indent="0" algn="just">
              <a:lnSpc>
                <a:spcPct val="150000"/>
              </a:lnSpc>
              <a:spcAft>
                <a:spcPts val="600"/>
              </a:spcAft>
              <a:buFont typeface="Arial" panose="020B0604020202020204" pitchFamily="34" charset="0"/>
              <a:buNone/>
              <a:defRPr/>
            </a:pPr>
            <a:r>
              <a:rPr lang="en-GB" sz="1400" dirty="0" smtClean="0">
                <a:latin typeface="+mn-lt"/>
              </a:rPr>
              <a:t>undisclosed or unauthorised interests that certain </a:t>
            </a:r>
            <a:r>
              <a:rPr lang="en-GB" sz="1400" dirty="0">
                <a:latin typeface="+mn-lt"/>
              </a:rPr>
              <a:t>- the mismanagement of finances, rights, assets or liabilities of the SABC, including the selling of assets and rights</a:t>
            </a:r>
          </a:p>
          <a:p>
            <a:pPr marL="742950" lvl="3" indent="-285750" algn="just">
              <a:lnSpc>
                <a:spcPct val="150000"/>
              </a:lnSpc>
              <a:spcAft>
                <a:spcPts val="600"/>
              </a:spcAft>
              <a:buFont typeface="Wingdings" panose="05000000000000000000" pitchFamily="2" charset="2"/>
              <a:buChar char="Ø"/>
              <a:defRPr/>
            </a:pPr>
            <a:r>
              <a:rPr lang="en-GB" sz="1400" dirty="0" smtClean="0">
                <a:latin typeface="+mn-lt"/>
              </a:rPr>
              <a:t>Non-viable </a:t>
            </a:r>
            <a:r>
              <a:rPr lang="en-GB" sz="1400" dirty="0">
                <a:latin typeface="+mn-lt"/>
              </a:rPr>
              <a:t>business transactions concluded by or </a:t>
            </a:r>
            <a:r>
              <a:rPr lang="en-GB" sz="1400" dirty="0" smtClean="0">
                <a:latin typeface="+mn-lt"/>
              </a:rPr>
              <a:t>on behalf of </a:t>
            </a:r>
            <a:r>
              <a:rPr lang="en-GB" sz="1400" dirty="0">
                <a:latin typeface="+mn-lt"/>
              </a:rPr>
              <a:t>the SABC</a:t>
            </a:r>
          </a:p>
          <a:p>
            <a:pPr marL="742950" lvl="3" indent="-285750" algn="just">
              <a:lnSpc>
                <a:spcPct val="150000"/>
              </a:lnSpc>
              <a:spcAft>
                <a:spcPts val="600"/>
              </a:spcAft>
              <a:buFont typeface="Wingdings" panose="05000000000000000000" pitchFamily="2" charset="2"/>
              <a:buChar char="Ø"/>
              <a:defRPr/>
            </a:pPr>
            <a:r>
              <a:rPr lang="en-GB" sz="1400" dirty="0" smtClean="0">
                <a:latin typeface="+mn-lt"/>
              </a:rPr>
              <a:t>Irregular </a:t>
            </a:r>
            <a:r>
              <a:rPr lang="en-GB" sz="1400" dirty="0">
                <a:latin typeface="+mn-lt"/>
              </a:rPr>
              <a:t>appointment and promotion of staff, as well as the payment of salaries, increases, bonuses and other forms of remuneration that were not due, owing or payable. </a:t>
            </a:r>
          </a:p>
          <a:p>
            <a:pPr marL="285750" lvl="2" indent="-285750" algn="just">
              <a:lnSpc>
                <a:spcPct val="150000"/>
              </a:lnSpc>
              <a:spcAft>
                <a:spcPts val="600"/>
              </a:spcAft>
              <a:buFont typeface="Wingdings" panose="05000000000000000000" pitchFamily="2" charset="2"/>
              <a:buChar char="q"/>
              <a:defRPr/>
            </a:pPr>
            <a:r>
              <a:rPr lang="en-GB" sz="1400" dirty="0">
                <a:latin typeface="+mn-lt"/>
              </a:rPr>
              <a:t>Any </a:t>
            </a:r>
            <a:r>
              <a:rPr lang="en-GB" sz="1400" dirty="0" smtClean="0">
                <a:latin typeface="+mn-lt"/>
              </a:rPr>
              <a:t>members of the personnel of the SABC may have had with regard to contractors, suppliers or service providers who bid for work or did business with the SABC; or contracts awarded</a:t>
            </a:r>
          </a:p>
          <a:p>
            <a:pPr marL="0" indent="0">
              <a:lnSpc>
                <a:spcPct val="150000"/>
              </a:lnSpc>
              <a:buFont typeface="Arial" panose="020B0604020202020204" pitchFamily="34" charset="0"/>
              <a:buNone/>
              <a:defRPr/>
            </a:pPr>
            <a:endParaRPr lang="en-ZA" dirty="0"/>
          </a:p>
          <a:p>
            <a:pPr>
              <a:lnSpc>
                <a:spcPct val="150000"/>
              </a:lnSpc>
              <a:buFont typeface="Arial" panose="020B0604020202020204" pitchFamily="34" charset="0"/>
              <a:buChar char="•"/>
              <a:defRPr/>
            </a:pPr>
            <a:endParaRPr lang="en-ZA" dirty="0"/>
          </a:p>
        </p:txBody>
      </p:sp>
      <p:sp>
        <p:nvSpPr>
          <p:cNvPr id="17411" name="Content Placeholder 2"/>
          <p:cNvSpPr>
            <a:spLocks noGrp="1"/>
          </p:cNvSpPr>
          <p:nvPr>
            <p:ph idx="13"/>
          </p:nvPr>
        </p:nvSpPr>
        <p:spPr>
          <a:xfrm>
            <a:off x="1219200" y="152400"/>
            <a:ext cx="6553200" cy="685800"/>
          </a:xfrm>
        </p:spPr>
        <p:txBody>
          <a:bodyPr anchor="t"/>
          <a:lstStyle/>
          <a:p>
            <a:pPr>
              <a:spcBef>
                <a:spcPct val="0"/>
              </a:spcBef>
              <a:buFont typeface="Arial" panose="020B0604020202020204" pitchFamily="34" charset="0"/>
              <a:buNone/>
              <a:defRPr/>
            </a:pPr>
            <a:r>
              <a:rPr lang="en-ZA" altLang="en-US" sz="2400" dirty="0" smtClean="0">
                <a:latin typeface="+mj-lt"/>
              </a:rPr>
              <a:t>Scope of SIU Proclamation</a:t>
            </a:r>
          </a:p>
        </p:txBody>
      </p:sp>
      <p:sp>
        <p:nvSpPr>
          <p:cNvPr id="26628" name="Rectangle 24"/>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en-ZA" altLang="en-US"/>
          </a:p>
        </p:txBody>
      </p:sp>
      <p:sp>
        <p:nvSpPr>
          <p:cNvPr id="26629" name="Slide Number Placeholder 2"/>
          <p:cNvSpPr>
            <a:spLocks noGrp="1"/>
          </p:cNvSpPr>
          <p:nvPr>
            <p:ph type="sldNum" sz="quarter" idx="16"/>
          </p:nvPr>
        </p:nvSpPr>
        <p:spPr bwMode="auto">
          <a:xfrm>
            <a:off x="8153400" y="6477000"/>
            <a:ext cx="800100" cy="244475"/>
          </a:xfrm>
          <a:noFill/>
          <a:ln>
            <a:miter lim="800000"/>
            <a:headEnd/>
            <a:tailEnd/>
          </a:ln>
        </p:spPr>
        <p:txBody>
          <a:bodyPr/>
          <a:lstStyle/>
          <a:p>
            <a:fld id="{2E56B88A-E049-4DAB-AD18-19ACD3CED53A}" type="slidenum">
              <a:rPr lang="en-ZA" altLang="en-US"/>
              <a:pPr/>
              <a:t>21</a:t>
            </a:fld>
            <a:endParaRPr lang="en-ZA"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57200" y="838200"/>
            <a:ext cx="8458200" cy="5029200"/>
          </a:xfrm>
        </p:spPr>
        <p:txBody>
          <a:bodyPr anchor="ctr"/>
          <a:lstStyle/>
          <a:p>
            <a:pPr algn="just">
              <a:lnSpc>
                <a:spcPct val="150000"/>
              </a:lnSpc>
              <a:spcAft>
                <a:spcPts val="600"/>
              </a:spcAft>
              <a:buFont typeface="Wingdings" panose="05000000000000000000" pitchFamily="2" charset="2"/>
              <a:buChar char="q"/>
              <a:defRPr/>
            </a:pPr>
            <a:r>
              <a:rPr lang="en-ZA" altLang="en-US" sz="1400" dirty="0" smtClean="0">
                <a:latin typeface="+mn-lt"/>
              </a:rPr>
              <a:t>The focus areas identified by the SABC Task Team on 8 May 2017 have been prioritised and dealt with in the first phase of the project. </a:t>
            </a:r>
          </a:p>
          <a:p>
            <a:pPr algn="just">
              <a:lnSpc>
                <a:spcPct val="150000"/>
              </a:lnSpc>
              <a:spcAft>
                <a:spcPts val="600"/>
              </a:spcAft>
              <a:buFont typeface="Wingdings" panose="05000000000000000000" pitchFamily="2" charset="2"/>
              <a:buChar char="q"/>
              <a:defRPr/>
            </a:pPr>
            <a:r>
              <a:rPr lang="en-ZA" altLang="en-US" sz="1400" dirty="0" smtClean="0">
                <a:latin typeface="+mn-lt"/>
              </a:rPr>
              <a:t>The broad scope of the schedule to the proclamation will allow additional matters to be considered for inclusion into the investigation.</a:t>
            </a:r>
          </a:p>
          <a:p>
            <a:pPr algn="just">
              <a:lnSpc>
                <a:spcPct val="150000"/>
              </a:lnSpc>
              <a:spcAft>
                <a:spcPts val="600"/>
              </a:spcAft>
              <a:buFont typeface="Wingdings" panose="05000000000000000000" pitchFamily="2" charset="2"/>
              <a:buChar char="q"/>
              <a:defRPr/>
            </a:pPr>
            <a:r>
              <a:rPr lang="en-ZA" altLang="en-US" sz="1400" dirty="0" smtClean="0">
                <a:latin typeface="+mn-lt"/>
              </a:rPr>
              <a:t>Should further matters be identified which fall outside the scope of the proclamation, SIU will assess them and, if appropriate motivate for the extension of the proclamation scope.</a:t>
            </a:r>
          </a:p>
          <a:p>
            <a:pPr algn="just">
              <a:lnSpc>
                <a:spcPct val="150000"/>
              </a:lnSpc>
              <a:spcAft>
                <a:spcPts val="600"/>
              </a:spcAft>
              <a:buFont typeface="Wingdings" panose="05000000000000000000" pitchFamily="2" charset="2"/>
              <a:buChar char="q"/>
              <a:defRPr/>
            </a:pPr>
            <a:r>
              <a:rPr lang="en-ZA" altLang="en-US" sz="1400" dirty="0" smtClean="0">
                <a:latin typeface="+mn-lt"/>
              </a:rPr>
              <a:t>SIU has already identified additional matters to be investigated based on the initial review conducted of the available documentation and information provided to the SIU by whistle blowers.</a:t>
            </a:r>
          </a:p>
          <a:p>
            <a:pPr algn="just">
              <a:lnSpc>
                <a:spcPct val="150000"/>
              </a:lnSpc>
              <a:spcAft>
                <a:spcPts val="600"/>
              </a:spcAft>
              <a:buFont typeface="Wingdings" panose="05000000000000000000" pitchFamily="2" charset="2"/>
              <a:buChar char="q"/>
              <a:defRPr/>
            </a:pPr>
            <a:r>
              <a:rPr lang="en-ZA" altLang="en-US" sz="1400" dirty="0" smtClean="0">
                <a:latin typeface="+mn-lt"/>
              </a:rPr>
              <a:t>As the investigation progresses there may be further matters identified, these matters will be assessed for possible inclusion in Phase Two of the investigation.</a:t>
            </a:r>
          </a:p>
        </p:txBody>
      </p:sp>
      <p:sp>
        <p:nvSpPr>
          <p:cNvPr id="18435" name="Content Placeholder 2"/>
          <p:cNvSpPr>
            <a:spLocks noGrp="1"/>
          </p:cNvSpPr>
          <p:nvPr>
            <p:ph idx="13"/>
          </p:nvPr>
        </p:nvSpPr>
        <p:spPr>
          <a:xfrm>
            <a:off x="1143000" y="152400"/>
            <a:ext cx="6553200" cy="685800"/>
          </a:xfrm>
        </p:spPr>
        <p:txBody>
          <a:bodyPr anchor="t"/>
          <a:lstStyle/>
          <a:p>
            <a:pPr>
              <a:spcBef>
                <a:spcPct val="0"/>
              </a:spcBef>
              <a:buFont typeface="Arial" panose="020B0604020202020204" pitchFamily="34" charset="0"/>
              <a:buNone/>
              <a:defRPr/>
            </a:pPr>
            <a:r>
              <a:rPr lang="en-ZA" altLang="en-US" sz="2400" dirty="0" smtClean="0">
                <a:latin typeface="+mj-lt"/>
              </a:rPr>
              <a:t>Scope of SIU Proclamation (cont.)</a:t>
            </a:r>
          </a:p>
        </p:txBody>
      </p:sp>
      <p:sp>
        <p:nvSpPr>
          <p:cNvPr id="27652" name="Slide Number Placeholder 1"/>
          <p:cNvSpPr>
            <a:spLocks noGrp="1"/>
          </p:cNvSpPr>
          <p:nvPr>
            <p:ph type="sldNum" sz="quarter" idx="16"/>
          </p:nvPr>
        </p:nvSpPr>
        <p:spPr bwMode="auto">
          <a:xfrm>
            <a:off x="8305800" y="6356350"/>
            <a:ext cx="381000" cy="365125"/>
          </a:xfrm>
          <a:noFill/>
          <a:ln>
            <a:miter lim="800000"/>
            <a:headEnd/>
            <a:tailEnd/>
          </a:ln>
        </p:spPr>
        <p:txBody>
          <a:bodyPr/>
          <a:lstStyle/>
          <a:p>
            <a:fld id="{A3E15C78-546F-4AF6-B968-70F890972942}" type="slidenum">
              <a:rPr lang="en-ZA" altLang="en-US"/>
              <a:pPr/>
              <a:t>22</a:t>
            </a:fld>
            <a:endParaRPr lang="en-ZA"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3"/>
          </p:nvPr>
        </p:nvSpPr>
        <p:spPr>
          <a:xfrm>
            <a:off x="1143000" y="152400"/>
            <a:ext cx="6553200" cy="685800"/>
          </a:xfrm>
        </p:spPr>
        <p:txBody>
          <a:bodyPr anchor="t"/>
          <a:lstStyle/>
          <a:p>
            <a:pPr>
              <a:spcBef>
                <a:spcPct val="0"/>
              </a:spcBef>
              <a:buFont typeface="Arial" panose="020B0604020202020204" pitchFamily="34" charset="0"/>
              <a:buNone/>
              <a:defRPr/>
            </a:pPr>
            <a:r>
              <a:rPr lang="en-ZA" altLang="en-US" sz="2400" dirty="0" smtClean="0">
                <a:latin typeface="+mj-lt"/>
              </a:rPr>
              <a:t>Phase 1 </a:t>
            </a:r>
            <a:r>
              <a:rPr lang="en-ZA" altLang="en-US" sz="2400" dirty="0">
                <a:latin typeface="+mj-lt"/>
              </a:rPr>
              <a:t>P</a:t>
            </a:r>
            <a:r>
              <a:rPr lang="en-ZA" altLang="en-US" sz="2400" dirty="0" smtClean="0">
                <a:latin typeface="+mj-lt"/>
              </a:rPr>
              <a:t>roject Progress</a:t>
            </a:r>
          </a:p>
        </p:txBody>
      </p:sp>
      <p:graphicFrame>
        <p:nvGraphicFramePr>
          <p:cNvPr id="3" name="Diagram 2"/>
          <p:cNvGraphicFramePr/>
          <p:nvPr/>
        </p:nvGraphicFramePr>
        <p:xfrm>
          <a:off x="28686" y="1066800"/>
          <a:ext cx="8962913"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p Arrow 3"/>
          <p:cNvSpPr/>
          <p:nvPr/>
        </p:nvSpPr>
        <p:spPr>
          <a:xfrm>
            <a:off x="1828800" y="4953000"/>
            <a:ext cx="685800" cy="990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28677" name="TextBox 4"/>
          <p:cNvSpPr txBox="1">
            <a:spLocks noChangeArrowheads="1"/>
          </p:cNvSpPr>
          <p:nvPr/>
        </p:nvSpPr>
        <p:spPr bwMode="auto">
          <a:xfrm>
            <a:off x="1295400" y="5943600"/>
            <a:ext cx="2895600" cy="307975"/>
          </a:xfrm>
          <a:prstGeom prst="rect">
            <a:avLst/>
          </a:prstGeom>
          <a:noFill/>
          <a:ln w="9525">
            <a:noFill/>
            <a:miter lim="800000"/>
            <a:headEnd/>
            <a:tailEnd/>
          </a:ln>
        </p:spPr>
        <p:txBody>
          <a:bodyPr>
            <a:spAutoFit/>
          </a:bodyPr>
          <a:lstStyle/>
          <a:p>
            <a:r>
              <a:rPr lang="en-US" altLang="en-US" sz="1400" b="1" dirty="0"/>
              <a:t>CURRENT STATUS</a:t>
            </a:r>
            <a:endParaRPr lang="en-ZA" altLang="en-US" sz="1400" b="1" dirty="0"/>
          </a:p>
        </p:txBody>
      </p:sp>
      <p:sp>
        <p:nvSpPr>
          <p:cNvPr id="28678" name="Slide Number Placeholder 4"/>
          <p:cNvSpPr>
            <a:spLocks noGrp="1"/>
          </p:cNvSpPr>
          <p:nvPr>
            <p:ph type="sldNum" sz="quarter" idx="16"/>
          </p:nvPr>
        </p:nvSpPr>
        <p:spPr bwMode="auto">
          <a:xfrm>
            <a:off x="8229600" y="6356350"/>
            <a:ext cx="457200" cy="365125"/>
          </a:xfrm>
          <a:noFill/>
          <a:ln>
            <a:miter lim="800000"/>
            <a:headEnd/>
            <a:tailEnd/>
          </a:ln>
        </p:spPr>
        <p:txBody>
          <a:bodyPr/>
          <a:lstStyle/>
          <a:p>
            <a:fld id="{4F0669EA-D90E-40CF-A84E-73941BA524F1}" type="slidenum">
              <a:rPr lang="en-ZA" altLang="en-US"/>
              <a:pPr/>
              <a:t>23</a:t>
            </a:fld>
            <a:endParaRPr lang="en-ZA"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76200" y="1066800"/>
            <a:ext cx="8991600" cy="5289550"/>
          </a:xfrm>
        </p:spPr>
        <p:txBody>
          <a:bodyPr/>
          <a:lstStyle/>
          <a:p>
            <a:pPr algn="just">
              <a:lnSpc>
                <a:spcPct val="150000"/>
              </a:lnSpc>
              <a:spcAft>
                <a:spcPts val="600"/>
              </a:spcAft>
              <a:buFont typeface="Wingdings" panose="05000000000000000000" pitchFamily="2" charset="2"/>
              <a:buChar char="q"/>
              <a:defRPr/>
            </a:pPr>
            <a:r>
              <a:rPr lang="en-ZA" sz="1400" dirty="0">
                <a:latin typeface="+mn-lt"/>
              </a:rPr>
              <a:t>The </a:t>
            </a:r>
            <a:r>
              <a:rPr lang="en-ZA" sz="1400" dirty="0" smtClean="0">
                <a:latin typeface="+mn-lt"/>
              </a:rPr>
              <a:t>SIU has adopted an investigative methodology with a phased approach given the volume of matters to be investigated.</a:t>
            </a:r>
          </a:p>
          <a:p>
            <a:pPr algn="just">
              <a:lnSpc>
                <a:spcPct val="150000"/>
              </a:lnSpc>
              <a:spcAft>
                <a:spcPts val="600"/>
              </a:spcAft>
              <a:buFont typeface="Wingdings" panose="05000000000000000000" pitchFamily="2" charset="2"/>
              <a:buChar char="q"/>
              <a:defRPr/>
            </a:pPr>
            <a:r>
              <a:rPr lang="en-ZA" sz="1400" dirty="0" smtClean="0">
                <a:latin typeface="+mn-lt"/>
              </a:rPr>
              <a:t>In each of the contracts listed in the proclamation the SIU is conducting an SCM investigation as well as a value for money investigation and profiling of identified role players for corruption indicators. These contracts were entered into with the following service providers:</a:t>
            </a:r>
          </a:p>
          <a:p>
            <a:pPr marL="0" indent="0" algn="just">
              <a:lnSpc>
                <a:spcPct val="150000"/>
              </a:lnSpc>
              <a:spcAft>
                <a:spcPts val="600"/>
              </a:spcAft>
              <a:buFont typeface="Arial" panose="020B0604020202020204" pitchFamily="34" charset="0"/>
              <a:buNone/>
              <a:defRPr/>
            </a:pPr>
            <a:endParaRPr lang="en-ZA" sz="1400" dirty="0" smtClean="0">
              <a:latin typeface="+mn-lt"/>
            </a:endParaRPr>
          </a:p>
        </p:txBody>
      </p:sp>
      <p:sp>
        <p:nvSpPr>
          <p:cNvPr id="6" name="Title 1"/>
          <p:cNvSpPr>
            <a:spLocks noGrp="1"/>
          </p:cNvSpPr>
          <p:nvPr>
            <p:ph idx="13"/>
          </p:nvPr>
        </p:nvSpPr>
        <p:spPr>
          <a:xfrm>
            <a:off x="1219200" y="152400"/>
            <a:ext cx="6477000" cy="534988"/>
          </a:xfrm>
          <a:extLst/>
        </p:spPr>
        <p:txBody>
          <a:bodyPr anchor="t"/>
          <a:lstStyle/>
          <a:p>
            <a:pPr>
              <a:buFont typeface="Arial" panose="020B0604020202020204" pitchFamily="34" charset="0"/>
              <a:buNone/>
              <a:defRPr/>
            </a:pPr>
            <a:r>
              <a:rPr lang="en-ZA" altLang="en-US" sz="2400" dirty="0" smtClean="0">
                <a:latin typeface="+mj-lt"/>
              </a:rPr>
              <a:t>Status of Phase 1 Focus Areas </a:t>
            </a:r>
          </a:p>
        </p:txBody>
      </p:sp>
      <p:sp>
        <p:nvSpPr>
          <p:cNvPr id="30724" name="Slide Number Placeholder 1"/>
          <p:cNvSpPr>
            <a:spLocks noGrp="1"/>
          </p:cNvSpPr>
          <p:nvPr>
            <p:ph type="sldNum" sz="quarter" idx="16"/>
          </p:nvPr>
        </p:nvSpPr>
        <p:spPr bwMode="auto">
          <a:xfrm>
            <a:off x="8237538" y="6437313"/>
            <a:ext cx="457200" cy="365125"/>
          </a:xfrm>
          <a:noFill/>
          <a:ln>
            <a:miter lim="800000"/>
            <a:headEnd/>
            <a:tailEnd/>
          </a:ln>
        </p:spPr>
        <p:txBody>
          <a:bodyPr/>
          <a:lstStyle/>
          <a:p>
            <a:fld id="{B0EB250E-4EBD-4800-B4F1-80A2629C2B59}" type="slidenum">
              <a:rPr lang="en-ZA" altLang="en-US"/>
              <a:pPr/>
              <a:t>24</a:t>
            </a:fld>
            <a:endParaRPr lang="en-ZA" altLang="en-US"/>
          </a:p>
        </p:txBody>
      </p:sp>
      <p:graphicFrame>
        <p:nvGraphicFramePr>
          <p:cNvPr id="2" name="Table 1"/>
          <p:cNvGraphicFramePr>
            <a:graphicFrameLocks noGrp="1"/>
          </p:cNvGraphicFramePr>
          <p:nvPr/>
        </p:nvGraphicFramePr>
        <p:xfrm>
          <a:off x="457200" y="2971800"/>
          <a:ext cx="8458200" cy="3708400"/>
        </p:xfrm>
        <a:graphic>
          <a:graphicData uri="http://schemas.openxmlformats.org/drawingml/2006/table">
            <a:tbl>
              <a:tblPr firstRow="1" bandRow="1">
                <a:tableStyleId>{912C8C85-51F0-491E-9774-3900AFEF0FD7}</a:tableStyleId>
              </a:tblPr>
              <a:tblGrid>
                <a:gridCol w="914400">
                  <a:extLst>
                    <a:ext uri="{9D8B030D-6E8A-4147-A177-3AD203B41FA5}">
                      <a16:colId xmlns="" xmlns:a16="http://schemas.microsoft.com/office/drawing/2014/main" val="20000"/>
                    </a:ext>
                  </a:extLst>
                </a:gridCol>
                <a:gridCol w="5105400">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tblGrid>
              <a:tr h="370840">
                <a:tc>
                  <a:txBody>
                    <a:bodyPr/>
                    <a:lstStyle/>
                    <a:p>
                      <a:r>
                        <a:rPr lang="en-ZA" sz="1400" dirty="0" smtClean="0"/>
                        <a:t>NO.</a:t>
                      </a:r>
                      <a:endParaRPr lang="en-ZA"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INVESTIGATION</a:t>
                      </a:r>
                      <a:endParaRPr lang="en-ZA"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AMOUNT</a:t>
                      </a:r>
                      <a:endParaRPr lang="en-ZA"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ZA" sz="1400" dirty="0" smtClean="0"/>
                        <a:t>1</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Lorna Vision (Proprietary) Ltd</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R62m</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en-ZA" sz="1400" dirty="0" smtClean="0"/>
                        <a:t>2</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Vision View Productions CC</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R23m</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lang="en-ZA" sz="1400" dirty="0" smtClean="0"/>
                        <a:t>3</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smtClean="0"/>
                        <a:t>Sekela</a:t>
                      </a:r>
                      <a:r>
                        <a:rPr lang="en-GB" sz="1400" dirty="0" smtClean="0"/>
                        <a:t> </a:t>
                      </a:r>
                      <a:r>
                        <a:rPr lang="en-GB" sz="1400" dirty="0" err="1" smtClean="0"/>
                        <a:t>Xabiso</a:t>
                      </a:r>
                      <a:r>
                        <a:rPr lang="en-GB" sz="1400" dirty="0" smtClean="0"/>
                        <a:t> CA Incorporated</a:t>
                      </a:r>
                      <a:endParaRPr lang="en-ZA" sz="1400" dirty="0" smtClean="0">
                        <a:latin typeface="+mn-lt"/>
                        <a:ea typeface="Times"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R31m</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lang="en-ZA" sz="1400" dirty="0" smtClean="0"/>
                        <a:t>4</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smtClean="0"/>
                        <a:t>Lezaf</a:t>
                      </a:r>
                      <a:r>
                        <a:rPr lang="en-GB" sz="1400" dirty="0" smtClean="0"/>
                        <a:t> Consulting CC</a:t>
                      </a:r>
                      <a:endParaRPr lang="en-ZA" sz="1400" dirty="0" smtClean="0">
                        <a:latin typeface="+mn-lt"/>
                        <a:ea typeface="Times"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R7m</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r>
                        <a:rPr lang="en-ZA" sz="1400" dirty="0" smtClean="0"/>
                        <a:t>5</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smtClean="0"/>
                        <a:t>Gekkonomix</a:t>
                      </a:r>
                      <a:r>
                        <a:rPr lang="en-GB" sz="1400" dirty="0" smtClean="0"/>
                        <a:t> (Pty) Ltd (trading as </a:t>
                      </a:r>
                      <a:r>
                        <a:rPr lang="en-GB" sz="1400" dirty="0" err="1" smtClean="0"/>
                        <a:t>Infonomix</a:t>
                      </a:r>
                      <a:r>
                        <a:rPr lang="en-GB" sz="1400" dirty="0" smtClean="0"/>
                        <a:t>)</a:t>
                      </a:r>
                      <a:endParaRPr lang="en-ZA" sz="1400" dirty="0" smtClean="0">
                        <a:latin typeface="+mn-lt"/>
                        <a:ea typeface="Times"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R4.5 (Advance payment)</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70840">
                <a:tc>
                  <a:txBody>
                    <a:bodyPr/>
                    <a:lstStyle/>
                    <a:p>
                      <a:r>
                        <a:rPr lang="en-ZA" sz="1400" dirty="0" smtClean="0"/>
                        <a:t>6</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Asante Sana (Pty) Ltd</a:t>
                      </a:r>
                      <a:endParaRPr lang="en-ZA" sz="1400" dirty="0" smtClean="0">
                        <a:latin typeface="+mn-lt"/>
                        <a:ea typeface="Times"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R21m</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0840">
                <a:tc>
                  <a:txBody>
                    <a:bodyPr/>
                    <a:lstStyle/>
                    <a:p>
                      <a:r>
                        <a:rPr lang="en-ZA" sz="1400" dirty="0" smtClean="0"/>
                        <a:t>7</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Foxton Communicating (Pty) Ltd</a:t>
                      </a:r>
                      <a:endParaRPr lang="en-ZA" sz="1400" dirty="0" smtClean="0">
                        <a:latin typeface="+mn-lt"/>
                        <a:ea typeface="Times"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R1.2m</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70840">
                <a:tc>
                  <a:txBody>
                    <a:bodyPr/>
                    <a:lstStyle/>
                    <a:p>
                      <a:r>
                        <a:rPr lang="en-ZA" sz="1400" dirty="0" smtClean="0"/>
                        <a:t>8</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Mott MacDonald (Pty) Ltd</a:t>
                      </a:r>
                      <a:endParaRPr lang="en-GB" sz="1400" dirty="0" smtClean="0">
                        <a:latin typeface="+mn-lt"/>
                        <a:ea typeface="Times"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R8m</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70840">
                <a:tc>
                  <a:txBody>
                    <a:bodyPr/>
                    <a:lstStyle/>
                    <a:p>
                      <a:r>
                        <a:rPr lang="en-ZA" sz="1400" dirty="0" smtClean="0"/>
                        <a:t>9</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smtClean="0"/>
                        <a:t>MultiChoice</a:t>
                      </a:r>
                      <a:r>
                        <a:rPr lang="en-GB" sz="1400" dirty="0" smtClean="0"/>
                        <a:t> Contract regarding sale of SABC Archives</a:t>
                      </a:r>
                      <a:endParaRPr lang="en-ZA" sz="14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t>R460m</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1219200"/>
            <a:ext cx="8229600" cy="4648200"/>
          </a:xfrm>
        </p:spPr>
        <p:txBody>
          <a:bodyPr/>
          <a:lstStyle/>
          <a:p>
            <a:pPr marL="0" indent="0">
              <a:lnSpc>
                <a:spcPct val="150000"/>
              </a:lnSpc>
              <a:buFont typeface="Arial" charset="0"/>
              <a:buNone/>
              <a:defRPr/>
            </a:pPr>
            <a:endParaRPr lang="en-US" altLang="en-US" sz="1400" dirty="0" smtClean="0">
              <a:solidFill>
                <a:schemeClr val="tx1">
                  <a:lumMod val="95000"/>
                  <a:lumOff val="5000"/>
                </a:schemeClr>
              </a:solidFill>
              <a:latin typeface="+mn-lt"/>
            </a:endParaRPr>
          </a:p>
          <a:p>
            <a:pPr marL="0" indent="0">
              <a:lnSpc>
                <a:spcPct val="150000"/>
              </a:lnSpc>
              <a:buFont typeface="Arial" charset="0"/>
              <a:buNone/>
              <a:defRPr/>
            </a:pPr>
            <a:endParaRPr lang="en-US" altLang="en-US" sz="1400" dirty="0">
              <a:solidFill>
                <a:schemeClr val="tx1">
                  <a:lumMod val="95000"/>
                  <a:lumOff val="5000"/>
                </a:schemeClr>
              </a:solidFill>
              <a:latin typeface="+mn-lt"/>
            </a:endParaRPr>
          </a:p>
          <a:p>
            <a:pPr marL="0" indent="0">
              <a:lnSpc>
                <a:spcPct val="150000"/>
              </a:lnSpc>
              <a:buFont typeface="Arial" charset="0"/>
              <a:buNone/>
              <a:defRPr/>
            </a:pPr>
            <a:r>
              <a:rPr lang="en-US" altLang="en-US" sz="1400" b="1" dirty="0" smtClean="0">
                <a:solidFill>
                  <a:srgbClr val="C00000"/>
                </a:solidFill>
                <a:latin typeface="+mn-lt"/>
              </a:rPr>
              <a:t>The </a:t>
            </a:r>
            <a:r>
              <a:rPr lang="en-US" altLang="en-US" sz="1400" b="1" dirty="0">
                <a:solidFill>
                  <a:srgbClr val="C00000"/>
                </a:solidFill>
                <a:latin typeface="+mn-lt"/>
              </a:rPr>
              <a:t>MultiChoice investigation: focus area</a:t>
            </a:r>
          </a:p>
          <a:p>
            <a:pPr>
              <a:lnSpc>
                <a:spcPct val="150000"/>
              </a:lnSpc>
              <a:buFont typeface="Wingdings" panose="05000000000000000000" pitchFamily="2" charset="2"/>
              <a:buChar char="q"/>
              <a:defRPr/>
            </a:pPr>
            <a:r>
              <a:rPr lang="en-ZA" sz="1400" dirty="0" smtClean="0">
                <a:latin typeface="+mn-lt"/>
              </a:rPr>
              <a:t> The </a:t>
            </a:r>
            <a:r>
              <a:rPr lang="en-ZA" sz="1400" dirty="0">
                <a:latin typeface="+mn-lt"/>
              </a:rPr>
              <a:t>legality of the agreement (including subsequent amendments), including whether any provisions of the following were contravened or not complied with</a:t>
            </a:r>
          </a:p>
          <a:p>
            <a:pPr lvl="1">
              <a:lnSpc>
                <a:spcPct val="150000"/>
              </a:lnSpc>
              <a:buFont typeface="Wingdings" panose="05000000000000000000" pitchFamily="2" charset="2"/>
              <a:buChar char="Ø"/>
              <a:defRPr/>
            </a:pPr>
            <a:r>
              <a:rPr lang="en-ZA" sz="1400" dirty="0">
                <a:latin typeface="+mn-lt"/>
              </a:rPr>
              <a:t>the relevant encryption policy and/or related policies;</a:t>
            </a:r>
          </a:p>
          <a:p>
            <a:pPr lvl="1">
              <a:lnSpc>
                <a:spcPct val="150000"/>
              </a:lnSpc>
              <a:buFont typeface="Wingdings" panose="05000000000000000000" pitchFamily="2" charset="2"/>
              <a:buChar char="Ø"/>
              <a:defRPr/>
            </a:pPr>
            <a:r>
              <a:rPr lang="en-ZA" sz="1400" dirty="0">
                <a:latin typeface="+mn-lt"/>
              </a:rPr>
              <a:t>the Broadcasting Act No 4 of 1999</a:t>
            </a:r>
          </a:p>
          <a:p>
            <a:pPr lvl="1">
              <a:lnSpc>
                <a:spcPct val="150000"/>
              </a:lnSpc>
              <a:buFont typeface="Wingdings" panose="05000000000000000000" pitchFamily="2" charset="2"/>
              <a:buChar char="Ø"/>
              <a:defRPr/>
            </a:pPr>
            <a:r>
              <a:rPr lang="en-ZA" sz="1400" dirty="0">
                <a:latin typeface="+mn-lt"/>
              </a:rPr>
              <a:t>any code of conduct for broadcasting services </a:t>
            </a:r>
            <a:r>
              <a:rPr lang="en-ZA" sz="1400" dirty="0" smtClean="0">
                <a:latin typeface="+mn-lt"/>
              </a:rPr>
              <a:t>(e.g.. </a:t>
            </a:r>
            <a:r>
              <a:rPr lang="en-ZA" sz="1400" dirty="0">
                <a:latin typeface="+mn-lt"/>
              </a:rPr>
              <a:t>as prescribed in terms of the Electronic Communications Act No. 36 of 2005) </a:t>
            </a:r>
          </a:p>
          <a:p>
            <a:pPr lvl="1">
              <a:lnSpc>
                <a:spcPct val="150000"/>
              </a:lnSpc>
              <a:buFont typeface="Wingdings" panose="05000000000000000000" pitchFamily="2" charset="2"/>
              <a:buChar char="Ø"/>
              <a:defRPr/>
            </a:pPr>
            <a:r>
              <a:rPr lang="en-ZA" sz="1400" dirty="0" smtClean="0">
                <a:latin typeface="+mn-lt"/>
              </a:rPr>
              <a:t>the </a:t>
            </a:r>
            <a:r>
              <a:rPr lang="en-ZA" sz="1400" dirty="0">
                <a:latin typeface="+mn-lt"/>
              </a:rPr>
              <a:t>Prevention and Combatting of Corrupt Activities Act, No.12 of 2004</a:t>
            </a:r>
          </a:p>
          <a:p>
            <a:pPr lvl="1">
              <a:lnSpc>
                <a:spcPct val="150000"/>
              </a:lnSpc>
              <a:buFont typeface="Wingdings" panose="05000000000000000000" pitchFamily="2" charset="2"/>
              <a:buChar char="Ø"/>
              <a:defRPr/>
            </a:pPr>
            <a:r>
              <a:rPr lang="en-ZA" sz="1400" dirty="0" smtClean="0">
                <a:latin typeface="+mn-lt"/>
              </a:rPr>
              <a:t>the </a:t>
            </a:r>
            <a:r>
              <a:rPr lang="en-ZA" sz="1400" dirty="0">
                <a:latin typeface="+mn-lt"/>
              </a:rPr>
              <a:t>Public Finance Management Act, No. 1 of 1999 </a:t>
            </a:r>
          </a:p>
          <a:p>
            <a:pPr>
              <a:lnSpc>
                <a:spcPct val="150000"/>
              </a:lnSpc>
              <a:buFont typeface="Wingdings" panose="05000000000000000000" pitchFamily="2" charset="2"/>
              <a:buChar char="q"/>
              <a:defRPr/>
            </a:pPr>
            <a:r>
              <a:rPr lang="en-ZA" sz="1400" dirty="0">
                <a:latin typeface="+mn-lt"/>
              </a:rPr>
              <a:t>The roles played by individuals involved in the process and whether any of them benefitted unduly</a:t>
            </a:r>
          </a:p>
          <a:p>
            <a:pPr>
              <a:lnSpc>
                <a:spcPct val="150000"/>
              </a:lnSpc>
              <a:buFont typeface="Wingdings" panose="05000000000000000000" pitchFamily="2" charset="2"/>
              <a:buChar char="q"/>
              <a:defRPr/>
            </a:pPr>
            <a:r>
              <a:rPr lang="en-ZA" sz="1400" dirty="0">
                <a:latin typeface="+mn-lt"/>
              </a:rPr>
              <a:t>Whether the agreement was viable and/or in the best interests of the SABC</a:t>
            </a:r>
          </a:p>
          <a:p>
            <a:pPr>
              <a:lnSpc>
                <a:spcPct val="150000"/>
              </a:lnSpc>
              <a:buFont typeface="Wingdings" panose="05000000000000000000" pitchFamily="2" charset="2"/>
              <a:buChar char="q"/>
              <a:defRPr/>
            </a:pPr>
            <a:r>
              <a:rPr lang="en-ZA" sz="1400" dirty="0">
                <a:latin typeface="+mn-lt"/>
              </a:rPr>
              <a:t>Whether the SABC has in fact received all payments due to it</a:t>
            </a:r>
            <a:r>
              <a:rPr lang="en-ZA" sz="1400" dirty="0" smtClean="0">
                <a:latin typeface="+mn-lt"/>
              </a:rPr>
              <a:t>.</a:t>
            </a:r>
            <a:endParaRPr lang="en-ZA" sz="1400" dirty="0">
              <a:latin typeface="+mn-lt"/>
            </a:endParaRPr>
          </a:p>
        </p:txBody>
      </p:sp>
      <p:sp>
        <p:nvSpPr>
          <p:cNvPr id="25603" name="Content Placeholder 2"/>
          <p:cNvSpPr>
            <a:spLocks noGrp="1"/>
          </p:cNvSpPr>
          <p:nvPr>
            <p:ph idx="13"/>
          </p:nvPr>
        </p:nvSpPr>
        <p:spPr>
          <a:xfrm>
            <a:off x="1143000" y="228600"/>
            <a:ext cx="6553200" cy="609600"/>
          </a:xfrm>
        </p:spPr>
        <p:txBody>
          <a:bodyPr anchor="t"/>
          <a:lstStyle/>
          <a:p>
            <a:pPr>
              <a:spcBef>
                <a:spcPct val="0"/>
              </a:spcBef>
              <a:defRPr/>
            </a:pPr>
            <a:r>
              <a:rPr lang="en-ZA" altLang="en-US" sz="2400" dirty="0" smtClean="0">
                <a:latin typeface="+mn-lt"/>
              </a:rPr>
              <a:t>MultiChoice</a:t>
            </a:r>
          </a:p>
        </p:txBody>
      </p:sp>
      <p:sp>
        <p:nvSpPr>
          <p:cNvPr id="31748" name="Slide Number Placeholder 4"/>
          <p:cNvSpPr>
            <a:spLocks noGrp="1"/>
          </p:cNvSpPr>
          <p:nvPr>
            <p:ph type="sldNum" sz="quarter" idx="16"/>
          </p:nvPr>
        </p:nvSpPr>
        <p:spPr bwMode="auto">
          <a:noFill/>
          <a:ln>
            <a:miter lim="800000"/>
            <a:headEnd/>
            <a:tailEnd/>
          </a:ln>
        </p:spPr>
        <p:txBody>
          <a:bodyPr/>
          <a:lstStyle/>
          <a:p>
            <a:fld id="{F0CB3393-45DF-4CA6-937D-DFB902664736}" type="slidenum">
              <a:rPr lang="en-ZA" altLang="en-US"/>
              <a:pPr/>
              <a:t>25</a:t>
            </a:fld>
            <a:endParaRPr lang="en-ZA" altLang="en-US"/>
          </a:p>
        </p:txBody>
      </p:sp>
      <p:pic>
        <p:nvPicPr>
          <p:cNvPr id="31749" name="Picture 1"/>
          <p:cNvPicPr>
            <a:picLocks noChangeAspect="1"/>
          </p:cNvPicPr>
          <p:nvPr/>
        </p:nvPicPr>
        <p:blipFill>
          <a:blip r:embed="rId2" cstate="print"/>
          <a:srcRect/>
          <a:stretch>
            <a:fillRect/>
          </a:stretch>
        </p:blipFill>
        <p:spPr bwMode="auto">
          <a:xfrm>
            <a:off x="5657850" y="1066800"/>
            <a:ext cx="3486150" cy="1295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228600" y="685800"/>
            <a:ext cx="8763000" cy="5273675"/>
          </a:xfrm>
        </p:spPr>
        <p:txBody>
          <a:bodyPr anchor="ctr"/>
          <a:lstStyle/>
          <a:p>
            <a:pPr marL="0" indent="0" algn="just">
              <a:lnSpc>
                <a:spcPct val="150000"/>
              </a:lnSpc>
              <a:spcAft>
                <a:spcPts val="600"/>
              </a:spcAft>
              <a:buFont typeface="Arial" panose="020B0604020202020204" pitchFamily="34" charset="0"/>
              <a:buNone/>
              <a:defRPr/>
            </a:pPr>
            <a:r>
              <a:rPr lang="en-ZA" sz="1400" dirty="0" smtClean="0">
                <a:latin typeface="+mn-lt"/>
              </a:rPr>
              <a:t>The investigation of the above mentioned procurement contracts are all at the stage where </a:t>
            </a:r>
          </a:p>
          <a:p>
            <a:pPr algn="just">
              <a:lnSpc>
                <a:spcPct val="150000"/>
              </a:lnSpc>
              <a:spcAft>
                <a:spcPts val="600"/>
              </a:spcAft>
              <a:buFont typeface="Wingdings" panose="05000000000000000000" pitchFamily="2" charset="2"/>
              <a:buChar char="Ø"/>
              <a:defRPr/>
            </a:pPr>
            <a:r>
              <a:rPr lang="en-ZA" sz="1400" dirty="0" smtClean="0">
                <a:latin typeface="+mn-lt"/>
              </a:rPr>
              <a:t>the relevant documentation has been obtained, reviewed and analysed </a:t>
            </a:r>
          </a:p>
          <a:p>
            <a:pPr algn="just">
              <a:lnSpc>
                <a:spcPct val="150000"/>
              </a:lnSpc>
              <a:spcAft>
                <a:spcPts val="600"/>
              </a:spcAft>
              <a:buFont typeface="Wingdings" panose="05000000000000000000" pitchFamily="2" charset="2"/>
              <a:buChar char="Ø"/>
              <a:defRPr/>
            </a:pPr>
            <a:r>
              <a:rPr lang="en-ZA" sz="1400" dirty="0" smtClean="0">
                <a:latin typeface="+mn-lt"/>
              </a:rPr>
              <a:t>interviews have been conducted with most of the major role players at the SABC.</a:t>
            </a:r>
          </a:p>
          <a:p>
            <a:pPr marL="0" indent="0" algn="just">
              <a:lnSpc>
                <a:spcPct val="150000"/>
              </a:lnSpc>
              <a:spcAft>
                <a:spcPts val="600"/>
              </a:spcAft>
              <a:buFont typeface="Arial" panose="020B0604020202020204" pitchFamily="34" charset="0"/>
              <a:buNone/>
              <a:defRPr/>
            </a:pPr>
            <a:r>
              <a:rPr lang="en-ZA" sz="1400" dirty="0" smtClean="0">
                <a:latin typeface="+mn-lt"/>
              </a:rPr>
              <a:t>The outstanding work largely comprises </a:t>
            </a:r>
          </a:p>
          <a:p>
            <a:pPr algn="just">
              <a:lnSpc>
                <a:spcPct val="150000"/>
              </a:lnSpc>
              <a:spcAft>
                <a:spcPts val="600"/>
              </a:spcAft>
              <a:buFont typeface="Wingdings" panose="05000000000000000000" pitchFamily="2" charset="2"/>
              <a:buChar char="Ø"/>
              <a:defRPr/>
            </a:pPr>
            <a:r>
              <a:rPr lang="en-ZA" sz="1400" dirty="0" smtClean="0">
                <a:latin typeface="+mn-lt"/>
              </a:rPr>
              <a:t>formal interviews to be conducted with certain individuals in terms of the provisions of Section 5 of the SIU Act (which is a time consuming process), and</a:t>
            </a:r>
          </a:p>
          <a:p>
            <a:pPr algn="just">
              <a:lnSpc>
                <a:spcPct val="150000"/>
              </a:lnSpc>
              <a:spcAft>
                <a:spcPts val="600"/>
              </a:spcAft>
              <a:buFont typeface="Wingdings" panose="05000000000000000000" pitchFamily="2" charset="2"/>
              <a:buChar char="Ø"/>
              <a:defRPr/>
            </a:pPr>
            <a:r>
              <a:rPr lang="en-ZA" sz="1400" dirty="0" smtClean="0">
                <a:latin typeface="+mn-lt"/>
              </a:rPr>
              <a:t>finalisation of written affidavits in order to make determination on the remedial action to be taken by the SIU and/or SABC.</a:t>
            </a:r>
            <a:endParaRPr lang="en-ZA" sz="1400" dirty="0">
              <a:latin typeface="+mn-lt"/>
            </a:endParaRPr>
          </a:p>
        </p:txBody>
      </p:sp>
      <p:sp>
        <p:nvSpPr>
          <p:cNvPr id="6" name="Title 1"/>
          <p:cNvSpPr>
            <a:spLocks noGrp="1"/>
          </p:cNvSpPr>
          <p:nvPr>
            <p:ph idx="13"/>
          </p:nvPr>
        </p:nvSpPr>
        <p:spPr>
          <a:xfrm>
            <a:off x="1219200" y="152400"/>
            <a:ext cx="6477000" cy="546100"/>
          </a:xfrm>
          <a:extLst/>
        </p:spPr>
        <p:txBody>
          <a:bodyPr anchor="t"/>
          <a:lstStyle/>
          <a:p>
            <a:pPr>
              <a:buFont typeface="Arial" panose="020B0604020202020204" pitchFamily="34" charset="0"/>
              <a:buNone/>
              <a:defRPr/>
            </a:pPr>
            <a:r>
              <a:rPr lang="en-ZA" altLang="en-US" sz="2400" dirty="0" smtClean="0">
                <a:latin typeface="+mj-lt"/>
              </a:rPr>
              <a:t>Status of Phase 1 Focus Areas </a:t>
            </a:r>
          </a:p>
        </p:txBody>
      </p:sp>
      <p:sp>
        <p:nvSpPr>
          <p:cNvPr id="32772" name="Slide Number Placeholder 1"/>
          <p:cNvSpPr>
            <a:spLocks noGrp="1"/>
          </p:cNvSpPr>
          <p:nvPr>
            <p:ph type="sldNum" sz="quarter" idx="16"/>
          </p:nvPr>
        </p:nvSpPr>
        <p:spPr bwMode="auto">
          <a:xfrm>
            <a:off x="8229600" y="6356350"/>
            <a:ext cx="457200" cy="365125"/>
          </a:xfrm>
          <a:noFill/>
          <a:ln>
            <a:miter lim="800000"/>
            <a:headEnd/>
            <a:tailEnd/>
          </a:ln>
        </p:spPr>
        <p:txBody>
          <a:bodyPr/>
          <a:lstStyle/>
          <a:p>
            <a:fld id="{F29F5C49-1DA2-4643-8D91-F7C42851F3CA}" type="slidenum">
              <a:rPr lang="en-ZA" altLang="en-US"/>
              <a:pPr/>
              <a:t>26</a:t>
            </a:fld>
            <a:endParaRPr lang="en-ZA"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152400" y="762000"/>
            <a:ext cx="8763000" cy="5273675"/>
          </a:xfrm>
        </p:spPr>
        <p:txBody>
          <a:bodyPr anchor="ctr"/>
          <a:lstStyle/>
          <a:p>
            <a:pPr marL="0" indent="0" algn="just">
              <a:lnSpc>
                <a:spcPct val="150000"/>
              </a:lnSpc>
              <a:spcAft>
                <a:spcPts val="600"/>
              </a:spcAft>
              <a:buFont typeface="Arial" panose="020B0604020202020204" pitchFamily="34" charset="0"/>
              <a:buNone/>
              <a:defRPr/>
            </a:pPr>
            <a:r>
              <a:rPr lang="en-ZA" sz="1400" dirty="0" smtClean="0">
                <a:latin typeface="+mn-lt"/>
              </a:rPr>
              <a:t>In </a:t>
            </a:r>
            <a:r>
              <a:rPr lang="en-ZA" sz="1400" dirty="0">
                <a:latin typeface="+mn-lt"/>
              </a:rPr>
              <a:t>respect of the irregular </a:t>
            </a:r>
            <a:r>
              <a:rPr lang="en-ZA" sz="1400" dirty="0" smtClean="0">
                <a:latin typeface="+mn-lt"/>
              </a:rPr>
              <a:t>appointments and promotion of staff, </a:t>
            </a:r>
            <a:r>
              <a:rPr lang="en-ZA" sz="1400" dirty="0">
                <a:latin typeface="+mn-lt"/>
              </a:rPr>
              <a:t>the SIU is focusing on the appointment process, maladministration and possible </a:t>
            </a:r>
            <a:r>
              <a:rPr lang="en-ZA" sz="1400" dirty="0" smtClean="0">
                <a:latin typeface="+mn-lt"/>
              </a:rPr>
              <a:t>corruption by those involved in making the appointments of 8 officials concerned, the 4 listed below whom were reported on in the Public Protector’s Report and/or the Ad Hoc Committee Report</a:t>
            </a:r>
            <a:r>
              <a:rPr lang="en-GB" sz="1400" dirty="0" smtClean="0">
                <a:latin typeface="+mn-lt"/>
                <a:ea typeface="Times" panose="02020603050405020304" pitchFamily="18" charset="0"/>
                <a:cs typeface="Times New Roman" panose="02020603050405020304" pitchFamily="18" charset="0"/>
              </a:rPr>
              <a:t> and/or the SIU report related to the previous proclamation: </a:t>
            </a:r>
            <a:endParaRPr lang="en-ZA" sz="1400" dirty="0" smtClean="0">
              <a:latin typeface="+mn-lt"/>
              <a:ea typeface="Times" panose="02020603050405020304" pitchFamily="18" charset="0"/>
              <a:cs typeface="Times New Roman" panose="02020603050405020304" pitchFamily="18" charset="0"/>
            </a:endParaRPr>
          </a:p>
          <a:p>
            <a:pPr marL="741600" lvl="3" indent="-284400" algn="just">
              <a:lnSpc>
                <a:spcPct val="150000"/>
              </a:lnSpc>
              <a:spcAft>
                <a:spcPts val="600"/>
              </a:spcAft>
              <a:buFont typeface="+mj-lt"/>
              <a:buAutoNum type="arabicPeriod"/>
              <a:defRPr/>
            </a:pPr>
            <a:r>
              <a:rPr lang="en-ZA" sz="1400" b="1" dirty="0" smtClean="0">
                <a:latin typeface="+mn-lt"/>
                <a:ea typeface="Calibri" panose="020F0502020204030204" pitchFamily="34" charset="0"/>
                <a:cs typeface="Times New Roman" panose="02020603050405020304" pitchFamily="18" charset="0"/>
              </a:rPr>
              <a:t>Sully </a:t>
            </a:r>
            <a:r>
              <a:rPr lang="en-ZA" sz="1400" b="1" dirty="0" err="1">
                <a:latin typeface="+mn-lt"/>
                <a:ea typeface="Calibri" panose="020F0502020204030204" pitchFamily="34" charset="0"/>
                <a:cs typeface="Times New Roman" panose="02020603050405020304" pitchFamily="18" charset="0"/>
              </a:rPr>
              <a:t>Motsweni</a:t>
            </a:r>
            <a:r>
              <a:rPr lang="en-ZA" sz="1400" b="1" dirty="0">
                <a:latin typeface="+mn-lt"/>
                <a:ea typeface="Calibri" panose="020F0502020204030204" pitchFamily="34" charset="0"/>
                <a:cs typeface="Times New Roman" panose="02020603050405020304" pitchFamily="18" charset="0"/>
              </a:rPr>
              <a:t> (</a:t>
            </a:r>
            <a:r>
              <a:rPr lang="en-ZA" sz="1400" b="1" dirty="0">
                <a:latin typeface="+mn-lt"/>
                <a:ea typeface="Calibri" panose="020F0502020204030204" pitchFamily="34" charset="0"/>
                <a:cs typeface="Arial" panose="020B0604020202020204" pitchFamily="34" charset="0"/>
              </a:rPr>
              <a:t>Public Protector’s</a:t>
            </a:r>
            <a:r>
              <a:rPr lang="en-ZA" sz="1400" b="1" dirty="0">
                <a:latin typeface="+mn-lt"/>
                <a:ea typeface="Calibri" panose="020F0502020204030204" pitchFamily="34" charset="0"/>
                <a:cs typeface="Times New Roman" panose="02020603050405020304" pitchFamily="18" charset="0"/>
              </a:rPr>
              <a:t> </a:t>
            </a:r>
            <a:r>
              <a:rPr lang="en-ZA" sz="1400" b="1" dirty="0" smtClean="0">
                <a:latin typeface="+mn-lt"/>
                <a:ea typeface="Calibri" panose="020F0502020204030204" pitchFamily="34" charset="0"/>
                <a:cs typeface="Times New Roman" panose="02020603050405020304" pitchFamily="18" charset="0"/>
              </a:rPr>
              <a:t>Report)</a:t>
            </a:r>
          </a:p>
          <a:p>
            <a:pPr marL="741600" lvl="3" indent="-284400" algn="just">
              <a:lnSpc>
                <a:spcPct val="150000"/>
              </a:lnSpc>
              <a:spcAft>
                <a:spcPts val="600"/>
              </a:spcAft>
              <a:buFont typeface="+mj-lt"/>
              <a:buAutoNum type="arabicPeriod"/>
              <a:defRPr/>
            </a:pPr>
            <a:r>
              <a:rPr lang="en-ZA" sz="1400" b="1" dirty="0" err="1" smtClean="0">
                <a:latin typeface="+mn-lt"/>
                <a:ea typeface="Calibri" panose="020F0502020204030204" pitchFamily="34" charset="0"/>
                <a:cs typeface="Times New Roman" panose="02020603050405020304" pitchFamily="18" charset="0"/>
              </a:rPr>
              <a:t>Thobekile</a:t>
            </a:r>
            <a:r>
              <a:rPr lang="en-ZA" sz="1400" b="1" dirty="0" smtClean="0">
                <a:latin typeface="+mn-lt"/>
                <a:ea typeface="Calibri" panose="020F0502020204030204" pitchFamily="34" charset="0"/>
                <a:cs typeface="Times New Roman" panose="02020603050405020304" pitchFamily="18" charset="0"/>
              </a:rPr>
              <a:t> </a:t>
            </a:r>
            <a:r>
              <a:rPr lang="en-ZA" sz="1400" b="1" dirty="0" err="1">
                <a:latin typeface="+mn-lt"/>
                <a:ea typeface="Calibri" panose="020F0502020204030204" pitchFamily="34" charset="0"/>
                <a:cs typeface="Times New Roman" panose="02020603050405020304" pitchFamily="18" charset="0"/>
              </a:rPr>
              <a:t>Khumalo</a:t>
            </a:r>
            <a:r>
              <a:rPr lang="en-ZA" sz="1400" b="1" dirty="0">
                <a:latin typeface="+mn-lt"/>
                <a:ea typeface="Calibri" panose="020F0502020204030204" pitchFamily="34" charset="0"/>
                <a:cs typeface="Times New Roman" panose="02020603050405020304" pitchFamily="18" charset="0"/>
              </a:rPr>
              <a:t> (</a:t>
            </a:r>
            <a:r>
              <a:rPr lang="en-ZA" sz="1400" b="1" dirty="0">
                <a:latin typeface="+mn-lt"/>
                <a:ea typeface="Calibri" panose="020F0502020204030204" pitchFamily="34" charset="0"/>
                <a:cs typeface="Arial" panose="020B0604020202020204" pitchFamily="34" charset="0"/>
              </a:rPr>
              <a:t>Public Protector’s</a:t>
            </a:r>
            <a:r>
              <a:rPr lang="en-ZA" sz="1400" b="1" dirty="0">
                <a:latin typeface="+mn-lt"/>
                <a:ea typeface="Calibri" panose="020F0502020204030204" pitchFamily="34" charset="0"/>
                <a:cs typeface="Times New Roman" panose="02020603050405020304" pitchFamily="18" charset="0"/>
              </a:rPr>
              <a:t> </a:t>
            </a:r>
            <a:r>
              <a:rPr lang="en-ZA" sz="1400" b="1" dirty="0" smtClean="0">
                <a:latin typeface="+mn-lt"/>
                <a:ea typeface="Calibri" panose="020F0502020204030204" pitchFamily="34" charset="0"/>
                <a:cs typeface="Times New Roman" panose="02020603050405020304" pitchFamily="18" charset="0"/>
              </a:rPr>
              <a:t>Report)</a:t>
            </a:r>
          </a:p>
          <a:p>
            <a:pPr marL="741600" lvl="3" indent="-284400" algn="just">
              <a:lnSpc>
                <a:spcPct val="150000"/>
              </a:lnSpc>
              <a:spcAft>
                <a:spcPts val="600"/>
              </a:spcAft>
              <a:buFont typeface="+mj-lt"/>
              <a:buAutoNum type="arabicPeriod"/>
              <a:defRPr/>
            </a:pPr>
            <a:r>
              <a:rPr lang="en-ZA" sz="1400" b="1" dirty="0" err="1" smtClean="0">
                <a:latin typeface="+mn-lt"/>
                <a:ea typeface="Calibri" panose="020F0502020204030204" pitchFamily="34" charset="0"/>
                <a:cs typeface="Times New Roman" panose="02020603050405020304" pitchFamily="18" charset="0"/>
              </a:rPr>
              <a:t>Itani</a:t>
            </a:r>
            <a:r>
              <a:rPr lang="en-ZA" sz="1400" b="1" dirty="0" smtClean="0">
                <a:latin typeface="+mn-lt"/>
                <a:ea typeface="Calibri" panose="020F0502020204030204" pitchFamily="34" charset="0"/>
                <a:cs typeface="Times New Roman" panose="02020603050405020304" pitchFamily="18" charset="0"/>
              </a:rPr>
              <a:t> </a:t>
            </a:r>
            <a:r>
              <a:rPr lang="en-ZA" sz="1400" b="1" dirty="0" err="1">
                <a:latin typeface="+mn-lt"/>
                <a:ea typeface="Calibri" panose="020F0502020204030204" pitchFamily="34" charset="0"/>
                <a:cs typeface="Times New Roman" panose="02020603050405020304" pitchFamily="18" charset="0"/>
              </a:rPr>
              <a:t>Tsietsi</a:t>
            </a:r>
            <a:r>
              <a:rPr lang="en-ZA" sz="1400" b="1" dirty="0">
                <a:latin typeface="+mn-lt"/>
                <a:ea typeface="Calibri" panose="020F0502020204030204" pitchFamily="34" charset="0"/>
                <a:cs typeface="Times New Roman" panose="02020603050405020304" pitchFamily="18" charset="0"/>
              </a:rPr>
              <a:t> (Ad Hoc Committee’s </a:t>
            </a:r>
            <a:r>
              <a:rPr lang="en-ZA" sz="1400" b="1" dirty="0" smtClean="0">
                <a:latin typeface="+mn-lt"/>
                <a:ea typeface="Calibri" panose="020F0502020204030204" pitchFamily="34" charset="0"/>
                <a:cs typeface="Times New Roman" panose="02020603050405020304" pitchFamily="18" charset="0"/>
              </a:rPr>
              <a:t>Report)</a:t>
            </a:r>
          </a:p>
          <a:p>
            <a:pPr marL="741600" lvl="3" indent="-284400" algn="just">
              <a:lnSpc>
                <a:spcPct val="150000"/>
              </a:lnSpc>
              <a:spcAft>
                <a:spcPts val="600"/>
              </a:spcAft>
              <a:buFont typeface="+mj-lt"/>
              <a:buAutoNum type="arabicPeriod"/>
              <a:defRPr/>
            </a:pPr>
            <a:r>
              <a:rPr lang="en-ZA" sz="1400" b="1" dirty="0" err="1" smtClean="0">
                <a:latin typeface="+mn-lt"/>
                <a:ea typeface="Calibri" panose="020F0502020204030204" pitchFamily="34" charset="0"/>
                <a:cs typeface="Times New Roman" panose="02020603050405020304" pitchFamily="18" charset="0"/>
              </a:rPr>
              <a:t>Guga</a:t>
            </a:r>
            <a:r>
              <a:rPr lang="en-ZA" sz="1400" b="1" dirty="0" smtClean="0">
                <a:latin typeface="+mn-lt"/>
                <a:ea typeface="Calibri" panose="020F0502020204030204" pitchFamily="34" charset="0"/>
                <a:cs typeface="Times New Roman" panose="02020603050405020304" pitchFamily="18" charset="0"/>
              </a:rPr>
              <a:t> </a:t>
            </a:r>
            <a:r>
              <a:rPr lang="en-ZA" sz="1400" b="1" dirty="0" err="1">
                <a:latin typeface="+mn-lt"/>
                <a:ea typeface="Calibri" panose="020F0502020204030204" pitchFamily="34" charset="0"/>
                <a:cs typeface="Times New Roman" panose="02020603050405020304" pitchFamily="18" charset="0"/>
              </a:rPr>
              <a:t>Duda</a:t>
            </a:r>
            <a:r>
              <a:rPr lang="en-ZA" sz="1400" b="1" dirty="0">
                <a:latin typeface="+mn-lt"/>
                <a:ea typeface="Calibri" panose="020F0502020204030204" pitchFamily="34" charset="0"/>
                <a:cs typeface="Times New Roman" panose="02020603050405020304" pitchFamily="18" charset="0"/>
              </a:rPr>
              <a:t> (SABC Forensic Report) </a:t>
            </a:r>
            <a:endParaRPr lang="en-ZA" sz="1400" b="1" dirty="0" smtClean="0">
              <a:latin typeface="+mn-lt"/>
              <a:ea typeface="Calibri" panose="020F0502020204030204" pitchFamily="34" charset="0"/>
              <a:cs typeface="Times New Roman" panose="02020603050405020304" pitchFamily="18" charset="0"/>
            </a:endParaRPr>
          </a:p>
          <a:p>
            <a:pPr marL="741600" lvl="3" indent="-284400" algn="just">
              <a:lnSpc>
                <a:spcPct val="150000"/>
              </a:lnSpc>
              <a:spcAft>
                <a:spcPts val="600"/>
              </a:spcAft>
              <a:buNone/>
              <a:defRPr/>
            </a:pPr>
            <a:endParaRPr lang="en-ZA" sz="1400" b="1" dirty="0" smtClean="0">
              <a:latin typeface="+mn-lt"/>
              <a:ea typeface="Calibri" panose="020F0502020204030204" pitchFamily="34" charset="0"/>
              <a:cs typeface="Times New Roman" panose="02020603050405020304" pitchFamily="18" charset="0"/>
            </a:endParaRPr>
          </a:p>
          <a:p>
            <a:pPr marL="284400" indent="-284400" algn="just">
              <a:lnSpc>
                <a:spcPct val="150000"/>
              </a:lnSpc>
              <a:spcAft>
                <a:spcPts val="600"/>
              </a:spcAft>
              <a:buFont typeface="Arial" panose="020B0604020202020204" pitchFamily="34" charset="0"/>
              <a:buNone/>
              <a:defRPr/>
            </a:pPr>
            <a:r>
              <a:rPr lang="en-ZA" sz="1400" i="1" dirty="0" smtClean="0">
                <a:latin typeface="+mn-lt"/>
                <a:ea typeface="Calibri" panose="020F0502020204030204" pitchFamily="34" charset="0"/>
                <a:cs typeface="Times New Roman" panose="02020603050405020304" pitchFamily="18" charset="0"/>
              </a:rPr>
              <a:t>The names of the additional four SABC employees cannot be disclosed at this stage as we </a:t>
            </a:r>
          </a:p>
          <a:p>
            <a:pPr marL="284400" indent="-284400" algn="just">
              <a:lnSpc>
                <a:spcPct val="150000"/>
              </a:lnSpc>
              <a:spcAft>
                <a:spcPts val="600"/>
              </a:spcAft>
              <a:buFont typeface="Arial" panose="020B0604020202020204" pitchFamily="34" charset="0"/>
              <a:buNone/>
              <a:defRPr/>
            </a:pPr>
            <a:r>
              <a:rPr lang="en-ZA" sz="1400" i="1" dirty="0" smtClean="0">
                <a:latin typeface="+mn-lt"/>
                <a:ea typeface="Calibri" panose="020F0502020204030204" pitchFamily="34" charset="0"/>
                <a:cs typeface="Times New Roman" panose="02020603050405020304" pitchFamily="18" charset="0"/>
              </a:rPr>
              <a:t>are still investigating</a:t>
            </a:r>
            <a:r>
              <a:rPr lang="en-ZA" sz="1400" dirty="0" smtClean="0">
                <a:latin typeface="+mn-lt"/>
                <a:ea typeface="Calibri" panose="020F0502020204030204" pitchFamily="34" charset="0"/>
                <a:cs typeface="Times New Roman" panose="02020603050405020304" pitchFamily="18" charset="0"/>
              </a:rPr>
              <a:t>.</a:t>
            </a:r>
          </a:p>
        </p:txBody>
      </p:sp>
      <p:sp>
        <p:nvSpPr>
          <p:cNvPr id="6" name="Title 1"/>
          <p:cNvSpPr>
            <a:spLocks noGrp="1"/>
          </p:cNvSpPr>
          <p:nvPr>
            <p:ph idx="13"/>
          </p:nvPr>
        </p:nvSpPr>
        <p:spPr>
          <a:xfrm>
            <a:off x="1219200" y="152400"/>
            <a:ext cx="6477000" cy="685800"/>
          </a:xfrm>
          <a:extLst/>
        </p:spPr>
        <p:txBody>
          <a:bodyPr anchor="t"/>
          <a:lstStyle/>
          <a:p>
            <a:pPr>
              <a:buFont typeface="Arial" panose="020B0604020202020204" pitchFamily="34" charset="0"/>
              <a:buNone/>
              <a:defRPr/>
            </a:pPr>
            <a:r>
              <a:rPr lang="en-ZA" altLang="en-US" sz="2400" dirty="0" smtClean="0">
                <a:latin typeface="+mj-lt"/>
              </a:rPr>
              <a:t>Status of Phase 1 Focus Areas </a:t>
            </a:r>
          </a:p>
        </p:txBody>
      </p:sp>
      <p:sp>
        <p:nvSpPr>
          <p:cNvPr id="33796" name="Slide Number Placeholder 1"/>
          <p:cNvSpPr>
            <a:spLocks noGrp="1"/>
          </p:cNvSpPr>
          <p:nvPr>
            <p:ph type="sldNum" sz="quarter" idx="16"/>
          </p:nvPr>
        </p:nvSpPr>
        <p:spPr bwMode="auto">
          <a:xfrm>
            <a:off x="8229600" y="6356350"/>
            <a:ext cx="457200" cy="365125"/>
          </a:xfrm>
          <a:noFill/>
          <a:ln>
            <a:miter lim="800000"/>
            <a:headEnd/>
            <a:tailEnd/>
          </a:ln>
        </p:spPr>
        <p:txBody>
          <a:bodyPr/>
          <a:lstStyle/>
          <a:p>
            <a:fld id="{AB7287A1-4C81-4979-A59E-0AFB84DAA93C}" type="slidenum">
              <a:rPr lang="en-ZA" altLang="en-US"/>
              <a:pPr/>
              <a:t>27</a:t>
            </a:fld>
            <a:endParaRPr lang="en-ZA"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3"/>
          </p:nvPr>
        </p:nvSpPr>
        <p:spPr>
          <a:xfrm>
            <a:off x="1143000" y="20638"/>
            <a:ext cx="6553200" cy="838200"/>
          </a:xfrm>
        </p:spPr>
        <p:txBody>
          <a:bodyPr anchor="t"/>
          <a:lstStyle/>
          <a:p>
            <a:pPr>
              <a:spcBef>
                <a:spcPct val="0"/>
              </a:spcBef>
              <a:buFont typeface="Arial" panose="020B0604020202020204" pitchFamily="34" charset="0"/>
              <a:buNone/>
              <a:defRPr/>
            </a:pPr>
            <a:r>
              <a:rPr lang="en-ZA" altLang="en-US" sz="2400" dirty="0" smtClean="0">
                <a:latin typeface="+mj-lt"/>
              </a:rPr>
              <a:t>SIU investigation </a:t>
            </a:r>
            <a:r>
              <a:rPr lang="en-ZA" altLang="en-US" sz="2400" dirty="0">
                <a:latin typeface="+mj-lt"/>
              </a:rPr>
              <a:t>o</a:t>
            </a:r>
            <a:r>
              <a:rPr lang="en-ZA" altLang="en-US" sz="2400" dirty="0" smtClean="0">
                <a:latin typeface="+mj-lt"/>
              </a:rPr>
              <a:t>utcomes done </a:t>
            </a:r>
          </a:p>
          <a:p>
            <a:pPr>
              <a:spcBef>
                <a:spcPct val="0"/>
              </a:spcBef>
              <a:buFont typeface="Arial" panose="020B0604020202020204" pitchFamily="34" charset="0"/>
              <a:buNone/>
              <a:defRPr/>
            </a:pPr>
            <a:r>
              <a:rPr lang="en-ZA" altLang="en-US" sz="2400" dirty="0" smtClean="0">
                <a:latin typeface="+mj-lt"/>
              </a:rPr>
              <a:t>as evidence becomes available</a:t>
            </a:r>
          </a:p>
        </p:txBody>
      </p:sp>
      <p:graphicFrame>
        <p:nvGraphicFramePr>
          <p:cNvPr id="3" name="Diagram 2"/>
          <p:cNvGraphicFramePr/>
          <p:nvPr/>
        </p:nvGraphicFramePr>
        <p:xfrm>
          <a:off x="85725" y="1066800"/>
          <a:ext cx="8915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flipH="1">
            <a:off x="1266825" y="4529138"/>
            <a:ext cx="26988" cy="355600"/>
          </a:xfrm>
          <a:prstGeom prst="straightConnector1">
            <a:avLst/>
          </a:prstGeom>
          <a:ln>
            <a:solidFill>
              <a:schemeClr val="accent1">
                <a:lumMod val="40000"/>
                <a:lumOff val="6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0" name="Rounded Rectangle 9"/>
          <p:cNvSpPr/>
          <p:nvPr/>
        </p:nvSpPr>
        <p:spPr>
          <a:xfrm>
            <a:off x="266700" y="4868863"/>
            <a:ext cx="2190750" cy="157321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300" dirty="0"/>
              <a:t>5.02.2018</a:t>
            </a:r>
          </a:p>
          <a:p>
            <a:pPr algn="ctr">
              <a:defRPr/>
            </a:pPr>
            <a:r>
              <a:rPr lang="en-ZA" sz="1300" dirty="0"/>
              <a:t>Summons issued to recover the R11m success fee and R10.7m damages from </a:t>
            </a:r>
            <a:r>
              <a:rPr lang="en-ZA" sz="1300" dirty="0" err="1"/>
              <a:t>Hlaudi</a:t>
            </a:r>
            <a:r>
              <a:rPr lang="en-ZA" sz="1300" dirty="0"/>
              <a:t> </a:t>
            </a:r>
            <a:r>
              <a:rPr lang="en-ZA" sz="1300" dirty="0" err="1"/>
              <a:t>Moetsoneng</a:t>
            </a:r>
            <a:endParaRPr lang="en-ZA" sz="1300" dirty="0"/>
          </a:p>
        </p:txBody>
      </p:sp>
      <p:cxnSp>
        <p:nvCxnSpPr>
          <p:cNvPr id="13" name="Straight Arrow Connector 12"/>
          <p:cNvCxnSpPr/>
          <p:nvPr/>
        </p:nvCxnSpPr>
        <p:spPr>
          <a:xfrm>
            <a:off x="4616450" y="4513263"/>
            <a:ext cx="28575" cy="355600"/>
          </a:xfrm>
          <a:prstGeom prst="straightConnector1">
            <a:avLst/>
          </a:prstGeom>
          <a:ln>
            <a:solidFill>
              <a:srgbClr val="92D050"/>
            </a:solidFill>
            <a:tailEnd type="triangle"/>
          </a:ln>
        </p:spPr>
        <p:style>
          <a:lnRef idx="3">
            <a:schemeClr val="accent1"/>
          </a:lnRef>
          <a:fillRef idx="0">
            <a:schemeClr val="accent1"/>
          </a:fillRef>
          <a:effectRef idx="2">
            <a:schemeClr val="accent1"/>
          </a:effectRef>
          <a:fontRef idx="minor">
            <a:schemeClr val="tx1"/>
          </a:fontRef>
        </p:style>
      </p:cxnSp>
      <p:sp>
        <p:nvSpPr>
          <p:cNvPr id="14" name="Rounded Rectangle 13"/>
          <p:cNvSpPr/>
          <p:nvPr/>
        </p:nvSpPr>
        <p:spPr>
          <a:xfrm>
            <a:off x="3586163" y="4868863"/>
            <a:ext cx="2286000" cy="15557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300" dirty="0">
                <a:solidFill>
                  <a:schemeClr val="bg1"/>
                </a:solidFill>
              </a:rPr>
              <a:t>6.12.2017 </a:t>
            </a:r>
          </a:p>
          <a:p>
            <a:pPr algn="ctr">
              <a:defRPr/>
            </a:pPr>
            <a:r>
              <a:rPr lang="en-ZA" sz="1300" dirty="0"/>
              <a:t>Disciplinary referral </a:t>
            </a:r>
          </a:p>
          <a:p>
            <a:pPr algn="ctr">
              <a:defRPr/>
            </a:pPr>
            <a:r>
              <a:rPr lang="en-ZA" sz="1300" dirty="0"/>
              <a:t>Against the Acting Group Executive: Technology</a:t>
            </a:r>
          </a:p>
        </p:txBody>
      </p:sp>
      <p:sp>
        <p:nvSpPr>
          <p:cNvPr id="34824" name="Slide Number Placeholder 3"/>
          <p:cNvSpPr>
            <a:spLocks noGrp="1"/>
          </p:cNvSpPr>
          <p:nvPr>
            <p:ph type="sldNum" sz="quarter" idx="16"/>
          </p:nvPr>
        </p:nvSpPr>
        <p:spPr bwMode="auto">
          <a:xfrm>
            <a:off x="8305800" y="6356350"/>
            <a:ext cx="381000" cy="365125"/>
          </a:xfrm>
          <a:noFill/>
          <a:ln>
            <a:miter lim="800000"/>
            <a:headEnd/>
            <a:tailEnd/>
          </a:ln>
        </p:spPr>
        <p:txBody>
          <a:bodyPr/>
          <a:lstStyle/>
          <a:p>
            <a:fld id="{0537BEEB-8EC4-4B3C-8108-13E2139130F2}" type="slidenum">
              <a:rPr lang="en-ZA" altLang="en-US"/>
              <a:pPr/>
              <a:t>28</a:t>
            </a:fld>
            <a:endParaRPr lang="en-ZA" altLang="en-US"/>
          </a:p>
        </p:txBody>
      </p:sp>
      <p:sp>
        <p:nvSpPr>
          <p:cNvPr id="34825" name="TextBox 3"/>
          <p:cNvSpPr txBox="1">
            <a:spLocks noChangeArrowheads="1"/>
          </p:cNvSpPr>
          <p:nvPr/>
        </p:nvSpPr>
        <p:spPr bwMode="auto">
          <a:xfrm>
            <a:off x="533400" y="1447800"/>
            <a:ext cx="8153400" cy="381000"/>
          </a:xfrm>
          <a:prstGeom prst="rect">
            <a:avLst/>
          </a:prstGeom>
          <a:noFill/>
          <a:ln w="9525">
            <a:noFill/>
            <a:miter lim="800000"/>
            <a:headEnd/>
            <a:tailEnd/>
          </a:ln>
        </p:spPr>
        <p:txBody>
          <a:bodyPr>
            <a:spAutoFit/>
          </a:bodyPr>
          <a:lstStyle/>
          <a:p>
            <a:endParaRPr lang="en-ZA" altLang="en-US"/>
          </a:p>
        </p:txBody>
      </p:sp>
      <p:sp>
        <p:nvSpPr>
          <p:cNvPr id="5" name="Rounded Rectangle 4"/>
          <p:cNvSpPr/>
          <p:nvPr/>
        </p:nvSpPr>
        <p:spPr>
          <a:xfrm>
            <a:off x="1257300" y="1447800"/>
            <a:ext cx="6705600" cy="484188"/>
          </a:xfrm>
          <a:prstGeom prst="roundRect">
            <a:avLst>
              <a:gd name="adj" fmla="val 1929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300" dirty="0"/>
              <a:t>Various other criminal, disciplinary, SARS and civil referrals in the process of being complied for handover </a:t>
            </a:r>
          </a:p>
        </p:txBody>
      </p:sp>
      <p:sp>
        <p:nvSpPr>
          <p:cNvPr id="4" name="Right Brace 3"/>
          <p:cNvSpPr/>
          <p:nvPr/>
        </p:nvSpPr>
        <p:spPr>
          <a:xfrm rot="16200000">
            <a:off x="4412456" y="-1131093"/>
            <a:ext cx="395287" cy="65913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a:ln>
                <a:solidFill>
                  <a:schemeClr val="bg2">
                    <a:lumMod val="10000"/>
                  </a:schemeClr>
                </a:solidFill>
              </a:l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2"/>
          <p:cNvPicPr>
            <a:picLocks noGrp="1" noChangeAspect="1"/>
          </p:cNvPicPr>
          <p:nvPr>
            <p:ph idx="13"/>
          </p:nvPr>
        </p:nvPicPr>
        <p:blipFill>
          <a:blip r:embed="rId2" cstate="print"/>
          <a:srcRect/>
          <a:stretch>
            <a:fillRect/>
          </a:stretch>
        </p:blipFill>
        <p:spPr>
          <a:xfrm>
            <a:off x="0" y="2011363"/>
            <a:ext cx="9144000" cy="4846637"/>
          </a:xfrm>
        </p:spPr>
      </p:pic>
      <p:sp>
        <p:nvSpPr>
          <p:cNvPr id="6" name="Footer Placeholder 6"/>
          <p:cNvSpPr>
            <a:spLocks noGrp="1"/>
          </p:cNvSpPr>
          <p:nvPr>
            <p:ph type="ftr" sz="quarter" idx="15"/>
          </p:nvPr>
        </p:nvSpPr>
        <p:spPr>
          <a:xfrm>
            <a:off x="2514600" y="6356350"/>
            <a:ext cx="4038600" cy="365125"/>
          </a:xfrm>
        </p:spPr>
        <p:txBody>
          <a:bodyPr/>
          <a:lstStyle/>
          <a:p>
            <a:pPr>
              <a:defRPr/>
            </a:pPr>
            <a:r>
              <a:rPr lang="en-US" dirty="0" smtClean="0"/>
              <a:t>SIU Annual Report 2016/17 Presentation to PC J &amp; CS</a:t>
            </a:r>
            <a:endParaRPr lang="en-ZA" dirty="0"/>
          </a:p>
        </p:txBody>
      </p:sp>
      <p:pic>
        <p:nvPicPr>
          <p:cNvPr id="36868" name="Picture 11"/>
          <p:cNvPicPr>
            <a:picLocks noChangeAspect="1"/>
          </p:cNvPicPr>
          <p:nvPr/>
        </p:nvPicPr>
        <p:blipFill>
          <a:blip r:embed="rId3" cstate="print"/>
          <a:srcRect/>
          <a:stretch>
            <a:fillRect/>
          </a:stretch>
        </p:blipFill>
        <p:spPr bwMode="auto">
          <a:xfrm>
            <a:off x="0" y="2312988"/>
            <a:ext cx="9144000" cy="4618037"/>
          </a:xfrm>
          <a:prstGeom prst="rect">
            <a:avLst/>
          </a:prstGeom>
          <a:noFill/>
          <a:ln w="9525">
            <a:noFill/>
            <a:miter lim="800000"/>
            <a:headEnd/>
            <a:tailEnd/>
          </a:ln>
        </p:spPr>
      </p:pic>
      <p:pic>
        <p:nvPicPr>
          <p:cNvPr id="36869" name="Picture 12"/>
          <p:cNvPicPr>
            <a:picLocks noChangeAspect="1"/>
          </p:cNvPicPr>
          <p:nvPr/>
        </p:nvPicPr>
        <p:blipFill>
          <a:blip r:embed="rId4" cstate="print"/>
          <a:srcRect/>
          <a:stretch>
            <a:fillRect/>
          </a:stretch>
        </p:blipFill>
        <p:spPr bwMode="auto">
          <a:xfrm>
            <a:off x="0" y="1050925"/>
            <a:ext cx="9144000" cy="1733550"/>
          </a:xfrm>
          <a:prstGeom prst="rect">
            <a:avLst/>
          </a:prstGeom>
          <a:noFill/>
          <a:ln w="9525">
            <a:noFill/>
            <a:miter lim="800000"/>
            <a:headEnd/>
            <a:tailEnd/>
          </a:ln>
        </p:spPr>
      </p:pic>
      <p:pic>
        <p:nvPicPr>
          <p:cNvPr id="9" name="Picture 8"/>
          <p:cNvPicPr>
            <a:picLocks noChangeAspect="1"/>
          </p:cNvPicPr>
          <p:nvPr/>
        </p:nvPicPr>
        <p:blipFill>
          <a:blip r:embed="rId5" cstate="print"/>
          <a:stretch>
            <a:fillRect/>
          </a:stretch>
        </p:blipFill>
        <p:spPr>
          <a:xfrm>
            <a:off x="-76200" y="3071813"/>
            <a:ext cx="9220200" cy="1476375"/>
          </a:xfrm>
          <a:prstGeom prst="rect">
            <a:avLst/>
          </a:prstGeom>
          <a:ln>
            <a:noFill/>
          </a:ln>
          <a:effectLst>
            <a:outerShdw blurRad="292100" dist="139700" dir="2700000" algn="tl" rotWithShape="0">
              <a:srgbClr val="333333">
                <a:alpha val="65000"/>
              </a:srgbClr>
            </a:outerShdw>
          </a:effectLst>
        </p:spPr>
      </p:pic>
      <p:sp>
        <p:nvSpPr>
          <p:cNvPr id="10" name="Content Placeholder 1"/>
          <p:cNvSpPr txBox="1">
            <a:spLocks/>
          </p:cNvSpPr>
          <p:nvPr/>
        </p:nvSpPr>
        <p:spPr bwMode="auto">
          <a:xfrm>
            <a:off x="-38100" y="2486025"/>
            <a:ext cx="9144000" cy="1323975"/>
          </a:xfrm>
          <a:prstGeom prst="rect">
            <a:avLst/>
          </a:prstGeom>
          <a:noFill/>
          <a:ln w="9525">
            <a:noFill/>
            <a:miter lim="800000"/>
            <a:headEnd/>
            <a:tailEnd/>
          </a:ln>
        </p:spPr>
        <p:txBody>
          <a:bodyPr/>
          <a:lstStyle>
            <a:lvl1pPr marL="342900" indent="-342900" algn="l" rtl="0" eaLnBrk="0" fontAlgn="base" hangingPunct="0">
              <a:spcBef>
                <a:spcPts val="600"/>
              </a:spcBef>
              <a:spcAft>
                <a:spcPct val="0"/>
              </a:spcAft>
              <a:buFont typeface="Arial" charset="0"/>
              <a:buChar char="•"/>
              <a:defRPr sz="2000"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lgn="ctr">
              <a:buFont typeface="Arial" charset="0"/>
              <a:buNone/>
              <a:defRPr/>
            </a:pPr>
            <a:r>
              <a:rPr lang="en-ZA" sz="3600" b="1" kern="0" dirty="0" smtClean="0">
                <a:effectLst>
                  <a:outerShdw blurRad="38100" dist="38100" dir="2700000" algn="tl">
                    <a:srgbClr val="000000">
                      <a:alpha val="43137"/>
                    </a:srgbClr>
                  </a:outerShdw>
                </a:effectLst>
                <a:latin typeface="+mj-lt"/>
              </a:rPr>
              <a:t> THANK YOU</a:t>
            </a:r>
          </a:p>
          <a:p>
            <a:pPr marL="0" indent="0" algn="ctr">
              <a:buFont typeface="Arial" charset="0"/>
              <a:buNone/>
              <a:defRPr/>
            </a:pPr>
            <a:r>
              <a:rPr lang="en-ZA" sz="3600" b="1" kern="0" dirty="0" smtClean="0">
                <a:effectLst>
                  <a:outerShdw blurRad="38100" dist="38100" dir="2700000" algn="tl">
                    <a:srgbClr val="000000">
                      <a:alpha val="43137"/>
                    </a:srgbClr>
                  </a:outerShdw>
                </a:effectLst>
                <a:latin typeface="+mj-lt"/>
              </a:rPr>
              <a:t> ADV. ANDY MOTHIBI</a:t>
            </a:r>
          </a:p>
          <a:p>
            <a:pPr marL="0" indent="0" algn="ctr">
              <a:buFont typeface="Arial" charset="0"/>
              <a:buNone/>
              <a:defRPr/>
            </a:pPr>
            <a:r>
              <a:rPr lang="en-ZA" sz="3600" b="1" kern="0" dirty="0" smtClean="0">
                <a:effectLst>
                  <a:outerShdw blurRad="38100" dist="38100" dir="2700000" algn="tl">
                    <a:srgbClr val="000000">
                      <a:alpha val="43137"/>
                    </a:srgbClr>
                  </a:outerShdw>
                </a:effectLst>
                <a:latin typeface="+mj-lt"/>
              </a:rPr>
              <a:t> </a:t>
            </a:r>
            <a:r>
              <a:rPr lang="en-ZA" sz="3200" b="1" kern="0" dirty="0" smtClean="0">
                <a:effectLst>
                  <a:outerShdw blurRad="38100" dist="38100" dir="2700000" algn="tl">
                    <a:srgbClr val="000000">
                      <a:alpha val="43137"/>
                    </a:srgbClr>
                  </a:outerShdw>
                </a:effectLst>
                <a:latin typeface="+mj-lt"/>
              </a:rPr>
              <a:t>HEAD OF SPECIAL INVESTIGATING UNIT</a:t>
            </a:r>
          </a:p>
          <a:p>
            <a:pPr marL="0" indent="0" algn="ctr">
              <a:buFont typeface="Arial" charset="0"/>
              <a:buNone/>
              <a:defRPr/>
            </a:pPr>
            <a:endParaRPr lang="en-ZA" sz="3200" b="1" kern="0" dirty="0">
              <a:effectLst>
                <a:outerShdw blurRad="38100" dist="38100" dir="2700000" algn="tl">
                  <a:srgbClr val="000000">
                    <a:alpha val="43137"/>
                  </a:srgbClr>
                </a:outerShdw>
              </a:effectLst>
              <a:latin typeface="+mj-lt"/>
            </a:endParaRPr>
          </a:p>
          <a:p>
            <a:pPr marL="0" indent="0" algn="ctr">
              <a:buFont typeface="Arial" charset="0"/>
              <a:buNone/>
              <a:defRPr/>
            </a:pPr>
            <a:r>
              <a:rPr lang="en-ZA" sz="3200" b="1" kern="0" dirty="0" smtClean="0">
                <a:effectLst>
                  <a:outerShdw blurRad="38100" dist="38100" dir="2700000" algn="tl">
                    <a:srgbClr val="000000">
                      <a:alpha val="43137"/>
                    </a:srgbClr>
                  </a:outerShdw>
                </a:effectLst>
                <a:latin typeface="+mj-lt"/>
              </a:rPr>
              <a:t>www.siu.org.za</a:t>
            </a:r>
            <a:endParaRPr lang="en-ZA" sz="3200" b="1" kern="0" dirty="0">
              <a:effectLst>
                <a:outerShdw blurRad="38100" dist="38100" dir="2700000" algn="tl">
                  <a:srgbClr val="000000">
                    <a:alpha val="43137"/>
                  </a:srgbClr>
                </a:outerShdw>
              </a:effectLst>
              <a:latin typeface="+mj-lt"/>
            </a:endParaRPr>
          </a:p>
        </p:txBody>
      </p:sp>
      <p:sp>
        <p:nvSpPr>
          <p:cNvPr id="36872" name="Slide Number Placeholder 1"/>
          <p:cNvSpPr>
            <a:spLocks noGrp="1"/>
          </p:cNvSpPr>
          <p:nvPr>
            <p:ph type="sldNum" sz="quarter" idx="16"/>
          </p:nvPr>
        </p:nvSpPr>
        <p:spPr bwMode="auto">
          <a:noFill/>
          <a:ln>
            <a:miter lim="800000"/>
            <a:headEnd/>
            <a:tailEnd/>
          </a:ln>
        </p:spPr>
        <p:txBody>
          <a:bodyPr/>
          <a:lstStyle/>
          <a:p>
            <a:fld id="{F9348B15-95E5-4736-8D66-2033572ACB8D}" type="slidenum">
              <a:rPr lang="en-ZA"/>
              <a:pPr/>
              <a:t>29</a:t>
            </a:fld>
            <a:endParaRPr lang="en-Z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154113" y="228600"/>
            <a:ext cx="7743825" cy="7080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a:defRPr/>
            </a:pPr>
            <a:r>
              <a:rPr lang="en-ZA" sz="2400" dirty="0" smtClean="0">
                <a:effectLst>
                  <a:outerShdw blurRad="38100" dist="38100" dir="2700000" algn="tl">
                    <a:srgbClr val="000000">
                      <a:alpha val="43137"/>
                    </a:srgbClr>
                  </a:outerShdw>
                </a:effectLst>
              </a:rPr>
              <a:t>Legislative Mandate </a:t>
            </a:r>
            <a:endParaRPr lang="en-ZA" sz="2400" dirty="0">
              <a:effectLst>
                <a:outerShdw blurRad="38100" dist="38100" dir="2700000" algn="tl">
                  <a:srgbClr val="000000">
                    <a:alpha val="43137"/>
                  </a:srgbClr>
                </a:outerShdw>
              </a:effectLst>
            </a:endParaRPr>
          </a:p>
        </p:txBody>
      </p:sp>
      <p:sp>
        <p:nvSpPr>
          <p:cNvPr id="6147" name="Slide Number Placeholder 2"/>
          <p:cNvSpPr>
            <a:spLocks noGrp="1"/>
          </p:cNvSpPr>
          <p:nvPr>
            <p:ph type="sldNum" sz="quarter" idx="12"/>
          </p:nvPr>
        </p:nvSpPr>
        <p:spPr bwMode="auto">
          <a:xfrm>
            <a:off x="457200" y="6356350"/>
            <a:ext cx="21336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fld id="{BA00D2B1-D125-47D0-9617-F792E8CB5F01}" type="slidenum">
              <a:rPr lang="en-ZA" altLang="en-US"/>
              <a:pPr algn="l"/>
              <a:t>3</a:t>
            </a:fld>
            <a:endParaRPr lang="en-ZA" altLang="en-US"/>
          </a:p>
        </p:txBody>
      </p:sp>
      <p:grpSp>
        <p:nvGrpSpPr>
          <p:cNvPr id="9220" name="Group 14"/>
          <p:cNvGrpSpPr>
            <a:grpSpLocks/>
          </p:cNvGrpSpPr>
          <p:nvPr/>
        </p:nvGrpSpPr>
        <p:grpSpPr bwMode="auto">
          <a:xfrm>
            <a:off x="228600" y="1235075"/>
            <a:ext cx="8664575" cy="2614613"/>
            <a:chOff x="340512" y="1531366"/>
            <a:chExt cx="4431600" cy="2613956"/>
          </a:xfrm>
        </p:grpSpPr>
        <p:sp>
          <p:nvSpPr>
            <p:cNvPr id="9238" name="Rectangle 16"/>
            <p:cNvSpPr>
              <a:spLocks noChangeArrowheads="1"/>
            </p:cNvSpPr>
            <p:nvPr/>
          </p:nvSpPr>
          <p:spPr bwMode="gray">
            <a:xfrm>
              <a:off x="342136" y="1855135"/>
              <a:ext cx="4429976" cy="2290187"/>
            </a:xfrm>
            <a:prstGeom prst="rect">
              <a:avLst/>
            </a:prstGeom>
            <a:solidFill>
              <a:schemeClr val="bg1"/>
            </a:solidFill>
            <a:ln w="9525" algn="ctr">
              <a:solidFill>
                <a:schemeClr val="tx1"/>
              </a:solidFill>
              <a:miter lim="800000"/>
              <a:headEnd/>
              <a:tailEnd/>
            </a:ln>
          </p:spPr>
          <p:txBody>
            <a:bodyPr lIns="72000" tIns="72000" rIns="72000" bIns="72000" anchor="ctr"/>
            <a:lstStyle>
              <a:lvl1pPr marL="171450" indent="-171450">
                <a:spcBef>
                  <a:spcPts val="1200"/>
                </a:spcBef>
                <a:buFont typeface="Arial" pitchFamily="34" charset="0"/>
                <a:buChar char="•"/>
                <a:defRPr sz="2000">
                  <a:solidFill>
                    <a:schemeClr val="tx1"/>
                  </a:solidFill>
                  <a:latin typeface="Arial Narrow" pitchFamily="34" charset="0"/>
                </a:defRPr>
              </a:lvl1pPr>
              <a:lvl2pPr marL="742950" indent="-285750">
                <a:spcBef>
                  <a:spcPts val="600"/>
                </a:spcBef>
                <a:buFont typeface="Arial" pitchFamily="34" charset="0"/>
                <a:buChar char="–"/>
                <a:defRPr sz="2000">
                  <a:solidFill>
                    <a:schemeClr val="tx1"/>
                  </a:solidFill>
                  <a:latin typeface="Arial Narrow" pitchFamily="34" charset="0"/>
                </a:defRPr>
              </a:lvl2pPr>
              <a:lvl3pPr marL="1143000" indent="-228600">
                <a:spcBef>
                  <a:spcPts val="600"/>
                </a:spcBef>
                <a:buFont typeface="Arial" pitchFamily="34" charset="0"/>
                <a:buChar char="•"/>
                <a:defRPr sz="2000">
                  <a:solidFill>
                    <a:schemeClr val="tx1"/>
                  </a:solidFill>
                  <a:latin typeface="Arial Narrow" pitchFamily="34" charset="0"/>
                </a:defRPr>
              </a:lvl3pPr>
              <a:lvl4pPr marL="1600200" indent="-228600">
                <a:spcBef>
                  <a:spcPts val="600"/>
                </a:spcBef>
                <a:buFont typeface="Arial" pitchFamily="34" charset="0"/>
                <a:buChar char="–"/>
                <a:defRPr sz="2000">
                  <a:solidFill>
                    <a:schemeClr val="tx1"/>
                  </a:solidFill>
                  <a:latin typeface="Arial Narrow" pitchFamily="34" charset="0"/>
                </a:defRPr>
              </a:lvl4pPr>
              <a:lvl5pPr marL="2057400" indent="-228600">
                <a:spcBef>
                  <a:spcPts val="600"/>
                </a:spcBef>
                <a:buFont typeface="Arial" pitchFamily="34" charset="0"/>
                <a:buChar char="»"/>
                <a:defRPr sz="2000">
                  <a:solidFill>
                    <a:schemeClr val="tx1"/>
                  </a:solidFill>
                  <a:latin typeface="Arial Narrow" pitchFamily="34" charset="0"/>
                </a:defRPr>
              </a:lvl5pPr>
              <a:lvl6pPr marL="2514600" indent="-228600" eaLnBrk="0" fontAlgn="base" hangingPunct="0">
                <a:spcBef>
                  <a:spcPts val="600"/>
                </a:spcBef>
                <a:spcAft>
                  <a:spcPct val="0"/>
                </a:spcAft>
                <a:buFont typeface="Arial" pitchFamily="34" charset="0"/>
                <a:buChar char="»"/>
                <a:defRPr sz="2000">
                  <a:solidFill>
                    <a:schemeClr val="tx1"/>
                  </a:solidFill>
                  <a:latin typeface="Arial Narrow" pitchFamily="34" charset="0"/>
                </a:defRPr>
              </a:lvl6pPr>
              <a:lvl7pPr marL="2971800" indent="-228600" eaLnBrk="0" fontAlgn="base" hangingPunct="0">
                <a:spcBef>
                  <a:spcPts val="600"/>
                </a:spcBef>
                <a:spcAft>
                  <a:spcPct val="0"/>
                </a:spcAft>
                <a:buFont typeface="Arial" pitchFamily="34" charset="0"/>
                <a:buChar char="»"/>
                <a:defRPr sz="2000">
                  <a:solidFill>
                    <a:schemeClr val="tx1"/>
                  </a:solidFill>
                  <a:latin typeface="Arial Narrow" pitchFamily="34" charset="0"/>
                </a:defRPr>
              </a:lvl7pPr>
              <a:lvl8pPr marL="3429000" indent="-228600" eaLnBrk="0" fontAlgn="base" hangingPunct="0">
                <a:spcBef>
                  <a:spcPts val="600"/>
                </a:spcBef>
                <a:spcAft>
                  <a:spcPct val="0"/>
                </a:spcAft>
                <a:buFont typeface="Arial" pitchFamily="34" charset="0"/>
                <a:buChar char="»"/>
                <a:defRPr sz="2000">
                  <a:solidFill>
                    <a:schemeClr val="tx1"/>
                  </a:solidFill>
                  <a:latin typeface="Arial Narrow" pitchFamily="34" charset="0"/>
                </a:defRPr>
              </a:lvl8pPr>
              <a:lvl9pPr marL="3886200" indent="-228600" eaLnBrk="0" fontAlgn="base" hangingPunct="0">
                <a:spcBef>
                  <a:spcPts val="600"/>
                </a:spcBef>
                <a:spcAft>
                  <a:spcPct val="0"/>
                </a:spcAft>
                <a:buFont typeface="Arial" pitchFamily="34" charset="0"/>
                <a:buChar char="»"/>
                <a:defRPr sz="2000">
                  <a:solidFill>
                    <a:schemeClr val="tx1"/>
                  </a:solidFill>
                  <a:latin typeface="Arial Narrow" pitchFamily="34" charset="0"/>
                </a:defRPr>
              </a:lvl9pPr>
            </a:lstStyle>
            <a:p>
              <a:pPr marL="0" indent="0">
                <a:spcBef>
                  <a:spcPts val="600"/>
                </a:spcBef>
                <a:buFont typeface="Arial" pitchFamily="34" charset="0"/>
                <a:buNone/>
                <a:defRPr/>
              </a:pPr>
              <a:endParaRPr lang="en-ZA" altLang="en-US" sz="1200" dirty="0" smtClean="0">
                <a:latin typeface="Arial" pitchFamily="34" charset="0"/>
                <a:cs typeface="Arial" panose="020B0604020202020204" pitchFamily="34" charset="0"/>
              </a:endParaRPr>
            </a:p>
            <a:p>
              <a:pPr>
                <a:spcBef>
                  <a:spcPts val="600"/>
                </a:spcBef>
                <a:defRPr/>
              </a:pPr>
              <a:endParaRPr lang="en-ZA" altLang="en-US" sz="1200" dirty="0" smtClean="0">
                <a:latin typeface="Arial" pitchFamily="34" charset="0"/>
                <a:cs typeface="Arial" panose="020B0604020202020204" pitchFamily="34" charset="0"/>
              </a:endParaRPr>
            </a:p>
            <a:p>
              <a:pPr>
                <a:spcBef>
                  <a:spcPct val="0"/>
                </a:spcBef>
                <a:defRPr/>
              </a:pPr>
              <a:endParaRPr lang="en-ZA" altLang="en-US" sz="1200" dirty="0" smtClean="0">
                <a:latin typeface="Arial" pitchFamily="34" charset="0"/>
                <a:cs typeface="Arial" panose="020B0604020202020204" pitchFamily="34" charset="0"/>
              </a:endParaRPr>
            </a:p>
            <a:p>
              <a:pPr>
                <a:spcBef>
                  <a:spcPct val="0"/>
                </a:spcBef>
                <a:defRPr/>
              </a:pPr>
              <a:endParaRPr lang="en-ZA" altLang="en-US" sz="1200" dirty="0" smtClean="0">
                <a:latin typeface="Arial" pitchFamily="34" charset="0"/>
                <a:cs typeface="Arial" panose="020B0604020202020204" pitchFamily="34" charset="0"/>
              </a:endParaRPr>
            </a:p>
            <a:p>
              <a:pPr>
                <a:spcBef>
                  <a:spcPct val="0"/>
                </a:spcBef>
                <a:defRPr/>
              </a:pPr>
              <a:endParaRPr lang="en-ZA" altLang="en-US" sz="1200" dirty="0" smtClean="0">
                <a:latin typeface="Arial" pitchFamily="34" charset="0"/>
                <a:cs typeface="Arial" panose="020B0604020202020204" pitchFamily="34" charset="0"/>
              </a:endParaRPr>
            </a:p>
            <a:p>
              <a:pPr>
                <a:spcBef>
                  <a:spcPct val="0"/>
                </a:spcBef>
                <a:defRPr/>
              </a:pPr>
              <a:endParaRPr lang="en-ZA" altLang="en-US" sz="1200" dirty="0" smtClean="0">
                <a:latin typeface="Arial" pitchFamily="34" charset="0"/>
                <a:cs typeface="Arial" panose="020B0604020202020204" pitchFamily="34" charset="0"/>
              </a:endParaRPr>
            </a:p>
          </p:txBody>
        </p:sp>
        <p:sp>
          <p:nvSpPr>
            <p:cNvPr id="2" name="Rectangle 18"/>
            <p:cNvSpPr>
              <a:spLocks noChangeArrowheads="1"/>
            </p:cNvSpPr>
            <p:nvPr/>
          </p:nvSpPr>
          <p:spPr bwMode="gray">
            <a:xfrm>
              <a:off x="340512" y="1531366"/>
              <a:ext cx="4431600" cy="324000"/>
            </a:xfrm>
            <a:prstGeom prst="rect">
              <a:avLst/>
            </a:prstGeom>
            <a:solidFill>
              <a:schemeClr val="tx1"/>
            </a:solidFill>
            <a:ln w="9525" algn="ctr">
              <a:solidFill>
                <a:schemeClr val="tx1"/>
              </a:solidFill>
              <a:miter lim="800000"/>
              <a:headEnd/>
              <a:tailEnd/>
            </a:ln>
          </p:spPr>
          <p:txBody>
            <a:bodyPr lIns="88900" tIns="88900" rIns="88900" bIns="88900" anchor="ctr"/>
            <a:lstStyle/>
            <a:p>
              <a:pPr algn="ctr">
                <a:lnSpc>
                  <a:spcPct val="106000"/>
                </a:lnSpc>
                <a:spcAft>
                  <a:spcPts val="600"/>
                </a:spcAft>
                <a:buFont typeface="Wingdings 2" pitchFamily="18" charset="2"/>
                <a:buNone/>
              </a:pPr>
              <a:r>
                <a:rPr lang="en-ZA" altLang="en-US" sz="1200" b="1">
                  <a:solidFill>
                    <a:schemeClr val="bg1"/>
                  </a:solidFill>
                  <a:latin typeface="Verdana" pitchFamily="34" charset="0"/>
                </a:rPr>
                <a:t>The SIU</a:t>
              </a:r>
            </a:p>
          </p:txBody>
        </p:sp>
      </p:grpSp>
      <p:grpSp>
        <p:nvGrpSpPr>
          <p:cNvPr id="9221" name="Group 12"/>
          <p:cNvGrpSpPr>
            <a:grpSpLocks/>
          </p:cNvGrpSpPr>
          <p:nvPr/>
        </p:nvGrpSpPr>
        <p:grpSpPr bwMode="auto">
          <a:xfrm>
            <a:off x="6172200" y="4006850"/>
            <a:ext cx="2686050" cy="2851150"/>
            <a:chOff x="6204529" y="4006217"/>
            <a:chExt cx="2686814" cy="2375532"/>
          </a:xfrm>
        </p:grpSpPr>
        <p:sp>
          <p:nvSpPr>
            <p:cNvPr id="22" name="Freeform 21"/>
            <p:cNvSpPr>
              <a:spLocks/>
            </p:cNvSpPr>
            <p:nvPr/>
          </p:nvSpPr>
          <p:spPr bwMode="auto">
            <a:xfrm>
              <a:off x="6204529" y="4006217"/>
              <a:ext cx="2686814" cy="237553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lIns="144000" tIns="41476" rIns="144000" bIns="41476"/>
            <a:lstStyle/>
            <a:p>
              <a:pPr algn="ctr">
                <a:spcBef>
                  <a:spcPts val="1200"/>
                </a:spcBef>
                <a:defRPr/>
              </a:pPr>
              <a:endParaRPr lang="en-ZA" sz="300" b="1" dirty="0">
                <a:latin typeface="Arial" panose="020B0604020202020204" pitchFamily="34" charset="0"/>
                <a:cs typeface="Arial" panose="020B0604020202020204" pitchFamily="34" charset="0"/>
              </a:endParaRPr>
            </a:p>
            <a:p>
              <a:pPr algn="ctr">
                <a:spcBef>
                  <a:spcPts val="1200"/>
                </a:spcBef>
                <a:defRPr/>
              </a:pPr>
              <a:r>
                <a:rPr lang="en-ZA" sz="1400" b="1" dirty="0">
                  <a:latin typeface="Arial" panose="020B0604020202020204" pitchFamily="34" charset="0"/>
                  <a:cs typeface="Arial" panose="020B0604020202020204" pitchFamily="34" charset="0"/>
                </a:rPr>
                <a:t>Out of                                         SIU Mandate </a:t>
              </a:r>
              <a:endParaRPr lang="en-ZA" sz="1400" b="1" dirty="0" smtClean="0">
                <a:latin typeface="Arial" panose="020B0604020202020204" pitchFamily="34" charset="0"/>
                <a:cs typeface="Arial" panose="020B0604020202020204" pitchFamily="34" charset="0"/>
              </a:endParaRPr>
            </a:p>
            <a:p>
              <a:pPr algn="ctr">
                <a:spcBef>
                  <a:spcPts val="1200"/>
                </a:spcBef>
                <a:defRPr/>
              </a:pPr>
              <a:endParaRPr lang="en-US" sz="1400" dirty="0">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defRPr/>
              </a:pPr>
              <a:r>
                <a:rPr lang="en-US" sz="1200" dirty="0">
                  <a:latin typeface="Arial" panose="020B0604020202020204" pitchFamily="34" charset="0"/>
                  <a:cs typeface="Arial" panose="020B0604020202020204" pitchFamily="34" charset="0"/>
                </a:rPr>
                <a:t>Arrest or prosecute offenders </a:t>
              </a:r>
            </a:p>
            <a:p>
              <a:pPr marL="171450" indent="-171450">
                <a:spcBef>
                  <a:spcPts val="1200"/>
                </a:spcBef>
                <a:buFont typeface="Arial" panose="020B0604020202020204" pitchFamily="34" charset="0"/>
                <a:buChar char="•"/>
                <a:defRPr/>
              </a:pPr>
              <a:r>
                <a:rPr lang="en-US" sz="1200" dirty="0">
                  <a:latin typeface="Arial" panose="020B0604020202020204" pitchFamily="34" charset="0"/>
                  <a:cs typeface="Arial" panose="020B0604020202020204" pitchFamily="34" charset="0"/>
                </a:rPr>
                <a:t>Implement disciplinary actions</a:t>
              </a:r>
            </a:p>
            <a:p>
              <a:pPr marL="171450" indent="-171450">
                <a:spcBef>
                  <a:spcPts val="1200"/>
                </a:spcBef>
                <a:buFont typeface="Arial" panose="020B0604020202020204" pitchFamily="34" charset="0"/>
                <a:buChar char="•"/>
                <a:defRPr/>
              </a:pPr>
              <a:endParaRPr lang="en-ZA" sz="1200" dirty="0">
                <a:latin typeface="Arial" panose="020B0604020202020204" pitchFamily="34" charset="0"/>
                <a:cs typeface="Arial" panose="020B0604020202020204" pitchFamily="34" charset="0"/>
              </a:endParaRPr>
            </a:p>
          </p:txBody>
        </p:sp>
        <p:grpSp>
          <p:nvGrpSpPr>
            <p:cNvPr id="23" name="Group 1014"/>
            <p:cNvGrpSpPr>
              <a:grpSpLocks noChangeAspect="1"/>
            </p:cNvGrpSpPr>
            <p:nvPr/>
          </p:nvGrpSpPr>
          <p:grpSpPr bwMode="auto">
            <a:xfrm>
              <a:off x="6387860" y="4207572"/>
              <a:ext cx="488396" cy="488396"/>
              <a:chOff x="5069" y="3987"/>
              <a:chExt cx="340" cy="340"/>
            </a:xfrm>
            <a:solidFill>
              <a:schemeClr val="tx1"/>
            </a:solidFill>
          </p:grpSpPr>
          <p:sp>
            <p:nvSpPr>
              <p:cNvPr id="24" name="Freeform 1015"/>
              <p:cNvSpPr>
                <a:spLocks noEditPoints="1"/>
              </p:cNvSpPr>
              <p:nvPr/>
            </p:nvSpPr>
            <p:spPr bwMode="auto">
              <a:xfrm>
                <a:off x="5069" y="398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p:spPr>
            <p:txBody>
              <a:bodyPr/>
              <a:lstStyle/>
              <a:p>
                <a:pPr>
                  <a:defRPr/>
                </a:pPr>
                <a:endParaRPr lang="en-GB">
                  <a:latin typeface="Arial" panose="020B0604020202020204" pitchFamily="34" charset="0"/>
                  <a:cs typeface="Arial" panose="020B0604020202020204" pitchFamily="34" charset="0"/>
                </a:endParaRPr>
              </a:p>
            </p:txBody>
          </p:sp>
          <p:sp>
            <p:nvSpPr>
              <p:cNvPr id="25" name="Freeform 1016"/>
              <p:cNvSpPr>
                <a:spLocks noEditPoints="1"/>
              </p:cNvSpPr>
              <p:nvPr/>
            </p:nvSpPr>
            <p:spPr bwMode="auto">
              <a:xfrm>
                <a:off x="5134" y="4071"/>
                <a:ext cx="211" cy="171"/>
              </a:xfrm>
              <a:custGeom>
                <a:avLst/>
                <a:gdLst>
                  <a:gd name="T0" fmla="*/ 316 w 318"/>
                  <a:gd name="T1" fmla="*/ 123 h 257"/>
                  <a:gd name="T2" fmla="*/ 245 w 318"/>
                  <a:gd name="T3" fmla="*/ 57 h 257"/>
                  <a:gd name="T4" fmla="*/ 283 w 318"/>
                  <a:gd name="T5" fmla="*/ 19 h 257"/>
                  <a:gd name="T6" fmla="*/ 283 w 318"/>
                  <a:gd name="T7" fmla="*/ 4 h 257"/>
                  <a:gd name="T8" fmla="*/ 267 w 318"/>
                  <a:gd name="T9" fmla="*/ 4 h 257"/>
                  <a:gd name="T10" fmla="*/ 225 w 318"/>
                  <a:gd name="T11" fmla="*/ 47 h 257"/>
                  <a:gd name="T12" fmla="*/ 159 w 318"/>
                  <a:gd name="T13" fmla="*/ 33 h 257"/>
                  <a:gd name="T14" fmla="*/ 1 w 318"/>
                  <a:gd name="T15" fmla="*/ 122 h 257"/>
                  <a:gd name="T16" fmla="*/ 0 w 318"/>
                  <a:gd name="T17" fmla="*/ 129 h 257"/>
                  <a:gd name="T18" fmla="*/ 1 w 318"/>
                  <a:gd name="T19" fmla="*/ 134 h 257"/>
                  <a:gd name="T20" fmla="*/ 71 w 318"/>
                  <a:gd name="T21" fmla="*/ 200 h 257"/>
                  <a:gd name="T22" fmla="*/ 33 w 318"/>
                  <a:gd name="T23" fmla="*/ 238 h 257"/>
                  <a:gd name="T24" fmla="*/ 33 w 318"/>
                  <a:gd name="T25" fmla="*/ 254 h 257"/>
                  <a:gd name="T26" fmla="*/ 40 w 318"/>
                  <a:gd name="T27" fmla="*/ 257 h 257"/>
                  <a:gd name="T28" fmla="*/ 48 w 318"/>
                  <a:gd name="T29" fmla="*/ 254 h 257"/>
                  <a:gd name="T30" fmla="*/ 91 w 318"/>
                  <a:gd name="T31" fmla="*/ 210 h 257"/>
                  <a:gd name="T32" fmla="*/ 159 w 318"/>
                  <a:gd name="T33" fmla="*/ 225 h 257"/>
                  <a:gd name="T34" fmla="*/ 316 w 318"/>
                  <a:gd name="T35" fmla="*/ 135 h 257"/>
                  <a:gd name="T36" fmla="*/ 317 w 318"/>
                  <a:gd name="T37" fmla="*/ 128 h 257"/>
                  <a:gd name="T38" fmla="*/ 316 w 318"/>
                  <a:gd name="T39" fmla="*/ 123 h 257"/>
                  <a:gd name="T40" fmla="*/ 23 w 318"/>
                  <a:gd name="T41" fmla="*/ 129 h 257"/>
                  <a:gd name="T42" fmla="*/ 159 w 318"/>
                  <a:gd name="T43" fmla="*/ 54 h 257"/>
                  <a:gd name="T44" fmla="*/ 208 w 318"/>
                  <a:gd name="T45" fmla="*/ 63 h 257"/>
                  <a:gd name="T46" fmla="*/ 187 w 318"/>
                  <a:gd name="T47" fmla="*/ 84 h 257"/>
                  <a:gd name="T48" fmla="*/ 158 w 318"/>
                  <a:gd name="T49" fmla="*/ 75 h 257"/>
                  <a:gd name="T50" fmla="*/ 104 w 318"/>
                  <a:gd name="T51" fmla="*/ 129 h 257"/>
                  <a:gd name="T52" fmla="*/ 113 w 318"/>
                  <a:gd name="T53" fmla="*/ 158 h 257"/>
                  <a:gd name="T54" fmla="*/ 87 w 318"/>
                  <a:gd name="T55" fmla="*/ 184 h 257"/>
                  <a:gd name="T56" fmla="*/ 23 w 318"/>
                  <a:gd name="T57" fmla="*/ 129 h 257"/>
                  <a:gd name="T58" fmla="*/ 190 w 318"/>
                  <a:gd name="T59" fmla="*/ 129 h 257"/>
                  <a:gd name="T60" fmla="*/ 158 w 318"/>
                  <a:gd name="T61" fmla="*/ 161 h 257"/>
                  <a:gd name="T62" fmla="*/ 144 w 318"/>
                  <a:gd name="T63" fmla="*/ 157 h 257"/>
                  <a:gd name="T64" fmla="*/ 186 w 318"/>
                  <a:gd name="T65" fmla="*/ 115 h 257"/>
                  <a:gd name="T66" fmla="*/ 190 w 318"/>
                  <a:gd name="T67" fmla="*/ 129 h 257"/>
                  <a:gd name="T68" fmla="*/ 126 w 318"/>
                  <a:gd name="T69" fmla="*/ 129 h 257"/>
                  <a:gd name="T70" fmla="*/ 158 w 318"/>
                  <a:gd name="T71" fmla="*/ 97 h 257"/>
                  <a:gd name="T72" fmla="*/ 171 w 318"/>
                  <a:gd name="T73" fmla="*/ 100 h 257"/>
                  <a:gd name="T74" fmla="*/ 129 w 318"/>
                  <a:gd name="T75" fmla="*/ 142 h 257"/>
                  <a:gd name="T76" fmla="*/ 126 w 318"/>
                  <a:gd name="T77" fmla="*/ 129 h 257"/>
                  <a:gd name="T78" fmla="*/ 159 w 318"/>
                  <a:gd name="T79" fmla="*/ 203 h 257"/>
                  <a:gd name="T80" fmla="*/ 108 w 318"/>
                  <a:gd name="T81" fmla="*/ 194 h 257"/>
                  <a:gd name="T82" fmla="*/ 128 w 318"/>
                  <a:gd name="T83" fmla="*/ 173 h 257"/>
                  <a:gd name="T84" fmla="*/ 158 w 318"/>
                  <a:gd name="T85" fmla="*/ 182 h 257"/>
                  <a:gd name="T86" fmla="*/ 211 w 318"/>
                  <a:gd name="T87" fmla="*/ 129 h 257"/>
                  <a:gd name="T88" fmla="*/ 202 w 318"/>
                  <a:gd name="T89" fmla="*/ 99 h 257"/>
                  <a:gd name="T90" fmla="*/ 229 w 318"/>
                  <a:gd name="T91" fmla="*/ 72 h 257"/>
                  <a:gd name="T92" fmla="*/ 294 w 318"/>
                  <a:gd name="T93" fmla="*/ 129 h 257"/>
                  <a:gd name="T94" fmla="*/ 159 w 318"/>
                  <a:gd name="T95" fmla="*/ 20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257">
                    <a:moveTo>
                      <a:pt x="316" y="123"/>
                    </a:moveTo>
                    <a:cubicBezTo>
                      <a:pt x="303" y="103"/>
                      <a:pt x="278" y="76"/>
                      <a:pt x="245" y="57"/>
                    </a:cubicBezTo>
                    <a:cubicBezTo>
                      <a:pt x="283" y="19"/>
                      <a:pt x="283" y="19"/>
                      <a:pt x="283" y="19"/>
                    </a:cubicBezTo>
                    <a:cubicBezTo>
                      <a:pt x="287" y="15"/>
                      <a:pt x="287" y="8"/>
                      <a:pt x="283" y="4"/>
                    </a:cubicBezTo>
                    <a:cubicBezTo>
                      <a:pt x="278" y="0"/>
                      <a:pt x="272" y="0"/>
                      <a:pt x="267" y="4"/>
                    </a:cubicBezTo>
                    <a:cubicBezTo>
                      <a:pt x="225" y="47"/>
                      <a:pt x="225" y="47"/>
                      <a:pt x="225" y="47"/>
                    </a:cubicBezTo>
                    <a:cubicBezTo>
                      <a:pt x="205" y="38"/>
                      <a:pt x="183" y="33"/>
                      <a:pt x="159" y="33"/>
                    </a:cubicBezTo>
                    <a:cubicBezTo>
                      <a:pt x="88" y="33"/>
                      <a:pt x="31" y="79"/>
                      <a:pt x="1" y="122"/>
                    </a:cubicBezTo>
                    <a:cubicBezTo>
                      <a:pt x="0" y="124"/>
                      <a:pt x="0" y="127"/>
                      <a:pt x="0" y="129"/>
                    </a:cubicBezTo>
                    <a:cubicBezTo>
                      <a:pt x="0" y="131"/>
                      <a:pt x="0" y="133"/>
                      <a:pt x="1" y="134"/>
                    </a:cubicBezTo>
                    <a:cubicBezTo>
                      <a:pt x="14" y="154"/>
                      <a:pt x="38" y="181"/>
                      <a:pt x="71" y="200"/>
                    </a:cubicBezTo>
                    <a:cubicBezTo>
                      <a:pt x="33" y="238"/>
                      <a:pt x="33" y="238"/>
                      <a:pt x="33" y="238"/>
                    </a:cubicBezTo>
                    <a:cubicBezTo>
                      <a:pt x="29" y="243"/>
                      <a:pt x="29" y="249"/>
                      <a:pt x="33" y="254"/>
                    </a:cubicBezTo>
                    <a:cubicBezTo>
                      <a:pt x="35" y="256"/>
                      <a:pt x="38" y="257"/>
                      <a:pt x="40" y="257"/>
                    </a:cubicBezTo>
                    <a:cubicBezTo>
                      <a:pt x="43" y="257"/>
                      <a:pt x="46" y="256"/>
                      <a:pt x="48" y="254"/>
                    </a:cubicBezTo>
                    <a:cubicBezTo>
                      <a:pt x="91" y="210"/>
                      <a:pt x="91" y="210"/>
                      <a:pt x="91" y="210"/>
                    </a:cubicBezTo>
                    <a:cubicBezTo>
                      <a:pt x="111" y="219"/>
                      <a:pt x="134" y="225"/>
                      <a:pt x="159" y="225"/>
                    </a:cubicBezTo>
                    <a:cubicBezTo>
                      <a:pt x="229" y="225"/>
                      <a:pt x="286" y="178"/>
                      <a:pt x="316" y="135"/>
                    </a:cubicBezTo>
                    <a:cubicBezTo>
                      <a:pt x="317" y="133"/>
                      <a:pt x="318" y="131"/>
                      <a:pt x="317" y="128"/>
                    </a:cubicBezTo>
                    <a:cubicBezTo>
                      <a:pt x="317" y="127"/>
                      <a:pt x="317" y="125"/>
                      <a:pt x="316" y="123"/>
                    </a:cubicBezTo>
                    <a:close/>
                    <a:moveTo>
                      <a:pt x="23" y="129"/>
                    </a:moveTo>
                    <a:cubicBezTo>
                      <a:pt x="50" y="91"/>
                      <a:pt x="99" y="54"/>
                      <a:pt x="159" y="54"/>
                    </a:cubicBezTo>
                    <a:cubicBezTo>
                      <a:pt x="176" y="54"/>
                      <a:pt x="193" y="57"/>
                      <a:pt x="208" y="63"/>
                    </a:cubicBezTo>
                    <a:cubicBezTo>
                      <a:pt x="187" y="84"/>
                      <a:pt x="187" y="84"/>
                      <a:pt x="187" y="84"/>
                    </a:cubicBezTo>
                    <a:cubicBezTo>
                      <a:pt x="179" y="79"/>
                      <a:pt x="169" y="75"/>
                      <a:pt x="158" y="75"/>
                    </a:cubicBezTo>
                    <a:cubicBezTo>
                      <a:pt x="128" y="75"/>
                      <a:pt x="104" y="99"/>
                      <a:pt x="104" y="129"/>
                    </a:cubicBezTo>
                    <a:cubicBezTo>
                      <a:pt x="104" y="140"/>
                      <a:pt x="108" y="150"/>
                      <a:pt x="113" y="158"/>
                    </a:cubicBezTo>
                    <a:cubicBezTo>
                      <a:pt x="87" y="184"/>
                      <a:pt x="87" y="184"/>
                      <a:pt x="87" y="184"/>
                    </a:cubicBezTo>
                    <a:cubicBezTo>
                      <a:pt x="58" y="169"/>
                      <a:pt x="36" y="146"/>
                      <a:pt x="23" y="129"/>
                    </a:cubicBezTo>
                    <a:close/>
                    <a:moveTo>
                      <a:pt x="190" y="129"/>
                    </a:moveTo>
                    <a:cubicBezTo>
                      <a:pt x="190" y="146"/>
                      <a:pt x="175" y="161"/>
                      <a:pt x="158" y="161"/>
                    </a:cubicBezTo>
                    <a:cubicBezTo>
                      <a:pt x="153" y="161"/>
                      <a:pt x="148" y="159"/>
                      <a:pt x="144" y="157"/>
                    </a:cubicBezTo>
                    <a:cubicBezTo>
                      <a:pt x="186" y="115"/>
                      <a:pt x="186" y="115"/>
                      <a:pt x="186" y="115"/>
                    </a:cubicBezTo>
                    <a:cubicBezTo>
                      <a:pt x="188" y="119"/>
                      <a:pt x="190" y="124"/>
                      <a:pt x="190" y="129"/>
                    </a:cubicBezTo>
                    <a:close/>
                    <a:moveTo>
                      <a:pt x="126" y="129"/>
                    </a:moveTo>
                    <a:cubicBezTo>
                      <a:pt x="126" y="111"/>
                      <a:pt x="140" y="97"/>
                      <a:pt x="158" y="97"/>
                    </a:cubicBezTo>
                    <a:cubicBezTo>
                      <a:pt x="163" y="97"/>
                      <a:pt x="167" y="98"/>
                      <a:pt x="171" y="100"/>
                    </a:cubicBezTo>
                    <a:cubicBezTo>
                      <a:pt x="129" y="142"/>
                      <a:pt x="129" y="142"/>
                      <a:pt x="129" y="142"/>
                    </a:cubicBezTo>
                    <a:cubicBezTo>
                      <a:pt x="127" y="138"/>
                      <a:pt x="126" y="134"/>
                      <a:pt x="126" y="129"/>
                    </a:cubicBezTo>
                    <a:close/>
                    <a:moveTo>
                      <a:pt x="159" y="203"/>
                    </a:moveTo>
                    <a:cubicBezTo>
                      <a:pt x="140" y="203"/>
                      <a:pt x="123" y="200"/>
                      <a:pt x="108" y="194"/>
                    </a:cubicBezTo>
                    <a:cubicBezTo>
                      <a:pt x="128" y="173"/>
                      <a:pt x="128" y="173"/>
                      <a:pt x="128" y="173"/>
                    </a:cubicBezTo>
                    <a:cubicBezTo>
                      <a:pt x="137" y="179"/>
                      <a:pt x="147" y="182"/>
                      <a:pt x="158" y="182"/>
                    </a:cubicBezTo>
                    <a:cubicBezTo>
                      <a:pt x="187" y="182"/>
                      <a:pt x="211" y="158"/>
                      <a:pt x="211" y="129"/>
                    </a:cubicBezTo>
                    <a:cubicBezTo>
                      <a:pt x="211" y="118"/>
                      <a:pt x="208" y="108"/>
                      <a:pt x="202" y="99"/>
                    </a:cubicBezTo>
                    <a:cubicBezTo>
                      <a:pt x="229" y="72"/>
                      <a:pt x="229" y="72"/>
                      <a:pt x="229" y="72"/>
                    </a:cubicBezTo>
                    <a:cubicBezTo>
                      <a:pt x="259" y="88"/>
                      <a:pt x="281" y="111"/>
                      <a:pt x="294" y="129"/>
                    </a:cubicBezTo>
                    <a:cubicBezTo>
                      <a:pt x="267" y="166"/>
                      <a:pt x="218" y="203"/>
                      <a:pt x="159" y="203"/>
                    </a:cubicBezTo>
                    <a:close/>
                  </a:path>
                </a:pathLst>
              </a:custGeom>
              <a:grpFill/>
              <a:ln>
                <a:noFill/>
              </a:ln>
              <a:extLst/>
            </p:spPr>
            <p:txBody>
              <a:bodyPr/>
              <a:lstStyle/>
              <a:p>
                <a:pPr>
                  <a:defRPr/>
                </a:pPr>
                <a:endParaRPr lang="en-GB">
                  <a:latin typeface="Arial" panose="020B0604020202020204" pitchFamily="34" charset="0"/>
                  <a:cs typeface="Arial" panose="020B0604020202020204" pitchFamily="34" charset="0"/>
                </a:endParaRPr>
              </a:p>
            </p:txBody>
          </p:sp>
        </p:grpSp>
      </p:grpSp>
      <p:grpSp>
        <p:nvGrpSpPr>
          <p:cNvPr id="9222" name="Group 7"/>
          <p:cNvGrpSpPr>
            <a:grpSpLocks/>
          </p:cNvGrpSpPr>
          <p:nvPr/>
        </p:nvGrpSpPr>
        <p:grpSpPr bwMode="auto">
          <a:xfrm>
            <a:off x="301625" y="4006850"/>
            <a:ext cx="2686050" cy="2851150"/>
            <a:chOff x="229002" y="4006217"/>
            <a:chExt cx="2686814" cy="2375532"/>
          </a:xfrm>
        </p:grpSpPr>
        <p:sp>
          <p:nvSpPr>
            <p:cNvPr id="20" name="Freeform 19"/>
            <p:cNvSpPr>
              <a:spLocks/>
            </p:cNvSpPr>
            <p:nvPr/>
          </p:nvSpPr>
          <p:spPr bwMode="auto">
            <a:xfrm>
              <a:off x="229002" y="4006217"/>
              <a:ext cx="2686814" cy="237553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lIns="144000" tIns="41476" rIns="144000" bIns="41476"/>
            <a:lstStyle/>
            <a:p>
              <a:pPr algn="ctr">
                <a:spcBef>
                  <a:spcPts val="1200"/>
                </a:spcBef>
                <a:defRPr/>
              </a:pPr>
              <a:endParaRPr lang="en-ZA" sz="500" b="1" dirty="0">
                <a:latin typeface="Arial" panose="020B0604020202020204" pitchFamily="34" charset="0"/>
                <a:cs typeface="Arial" panose="020B0604020202020204" pitchFamily="34" charset="0"/>
              </a:endParaRPr>
            </a:p>
            <a:p>
              <a:pPr algn="ctr">
                <a:spcBef>
                  <a:spcPts val="1200"/>
                </a:spcBef>
                <a:defRPr/>
              </a:pPr>
              <a:r>
                <a:rPr lang="en-ZA" sz="1400" b="1" dirty="0">
                  <a:latin typeface="Arial" panose="020B0604020202020204" pitchFamily="34" charset="0"/>
                  <a:cs typeface="Arial" panose="020B0604020202020204" pitchFamily="34" charset="0"/>
                </a:rPr>
                <a:t>Major Functions</a:t>
              </a:r>
              <a:endParaRPr lang="en-ZA" sz="1200" dirty="0">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defRPr/>
              </a:pPr>
              <a:endParaRPr lang="en-ZA" sz="100" dirty="0">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defRPr/>
              </a:pPr>
              <a:r>
                <a:rPr lang="en-ZA" sz="1200" dirty="0">
                  <a:latin typeface="Arial" panose="020B0604020202020204" pitchFamily="34" charset="0"/>
                  <a:cs typeface="Arial" panose="020B0604020202020204" pitchFamily="34" charset="0"/>
                </a:rPr>
                <a:t>Investigate corruption, malpractice and maladministration</a:t>
              </a:r>
            </a:p>
            <a:p>
              <a:pPr marL="171450" indent="-171450">
                <a:spcBef>
                  <a:spcPts val="1200"/>
                </a:spcBef>
                <a:buFont typeface="Arial" panose="020B0604020202020204" pitchFamily="34" charset="0"/>
                <a:buChar char="•"/>
                <a:defRPr/>
              </a:pPr>
              <a:r>
                <a:rPr lang="en-ZA" sz="1200" dirty="0">
                  <a:latin typeface="Arial" panose="020B0604020202020204" pitchFamily="34" charset="0"/>
                  <a:cs typeface="Arial" panose="020B0604020202020204" pitchFamily="34" charset="0"/>
                </a:rPr>
                <a:t>Institute civil proceedings</a:t>
              </a:r>
            </a:p>
          </p:txBody>
        </p:sp>
        <p:grpSp>
          <p:nvGrpSpPr>
            <p:cNvPr id="26" name="Group 112"/>
            <p:cNvGrpSpPr>
              <a:grpSpLocks noChangeAspect="1"/>
            </p:cNvGrpSpPr>
            <p:nvPr/>
          </p:nvGrpSpPr>
          <p:grpSpPr bwMode="auto">
            <a:xfrm>
              <a:off x="325666" y="4161606"/>
              <a:ext cx="486175" cy="486175"/>
              <a:chOff x="1157" y="393"/>
              <a:chExt cx="340" cy="340"/>
            </a:xfrm>
            <a:solidFill>
              <a:schemeClr val="tx1"/>
            </a:solidFill>
          </p:grpSpPr>
          <p:sp>
            <p:nvSpPr>
              <p:cNvPr id="27" name="Freeform 113"/>
              <p:cNvSpPr>
                <a:spLocks noEditPoints="1"/>
              </p:cNvSpPr>
              <p:nvPr/>
            </p:nvSpPr>
            <p:spPr bwMode="auto">
              <a:xfrm>
                <a:off x="1157" y="393"/>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solidFill>
                  <a:srgbClr val="FFFF00"/>
                </a:solidFill>
              </a:ln>
              <a:extLst/>
            </p:spPr>
            <p:txBody>
              <a:bodyPr/>
              <a:lstStyle/>
              <a:p>
                <a:pPr>
                  <a:defRPr/>
                </a:pPr>
                <a:endParaRPr lang="en-GB">
                  <a:latin typeface="Arial" panose="020B0604020202020204" pitchFamily="34" charset="0"/>
                  <a:cs typeface="Arial" panose="020B0604020202020204" pitchFamily="34" charset="0"/>
                </a:endParaRPr>
              </a:p>
            </p:txBody>
          </p:sp>
          <p:sp>
            <p:nvSpPr>
              <p:cNvPr id="28" name="Freeform 114"/>
              <p:cNvSpPr>
                <a:spLocks noEditPoints="1"/>
              </p:cNvSpPr>
              <p:nvPr/>
            </p:nvSpPr>
            <p:spPr bwMode="auto">
              <a:xfrm>
                <a:off x="1221" y="457"/>
                <a:ext cx="212" cy="177"/>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grpFill/>
              <a:ln>
                <a:solidFill>
                  <a:srgbClr val="FFFF00"/>
                </a:solidFill>
              </a:ln>
              <a:extLst/>
            </p:spPr>
            <p:txBody>
              <a:bodyPr/>
              <a:lstStyle/>
              <a:p>
                <a:pPr>
                  <a:defRPr/>
                </a:pPr>
                <a:endParaRPr lang="en-GB">
                  <a:latin typeface="Arial" panose="020B0604020202020204" pitchFamily="34" charset="0"/>
                  <a:cs typeface="Arial" panose="020B0604020202020204" pitchFamily="34" charset="0"/>
                </a:endParaRPr>
              </a:p>
            </p:txBody>
          </p:sp>
        </p:grpSp>
      </p:grpSp>
      <p:grpSp>
        <p:nvGrpSpPr>
          <p:cNvPr id="9223" name="Group 9"/>
          <p:cNvGrpSpPr>
            <a:grpSpLocks/>
          </p:cNvGrpSpPr>
          <p:nvPr/>
        </p:nvGrpSpPr>
        <p:grpSpPr bwMode="auto">
          <a:xfrm>
            <a:off x="3276600" y="3886200"/>
            <a:ext cx="2686050" cy="2971800"/>
            <a:chOff x="3256464" y="3885535"/>
            <a:chExt cx="2686814" cy="2972591"/>
          </a:xfrm>
        </p:grpSpPr>
        <p:sp>
          <p:nvSpPr>
            <p:cNvPr id="21" name="Freeform 20"/>
            <p:cNvSpPr>
              <a:spLocks/>
            </p:cNvSpPr>
            <p:nvPr/>
          </p:nvSpPr>
          <p:spPr bwMode="auto">
            <a:xfrm>
              <a:off x="3256464" y="3885535"/>
              <a:ext cx="2686814" cy="2972591"/>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lIns="144000" tIns="41476" rIns="144000" bIns="41476"/>
            <a:lstStyle/>
            <a:p>
              <a:pPr algn="ctr">
                <a:spcBef>
                  <a:spcPts val="1200"/>
                </a:spcBef>
                <a:defRPr/>
              </a:pPr>
              <a:endParaRPr lang="en-ZA" sz="400" b="1" dirty="0">
                <a:latin typeface="Arial" panose="020B0604020202020204" pitchFamily="34" charset="0"/>
                <a:cs typeface="Arial" panose="020B0604020202020204" pitchFamily="34" charset="0"/>
              </a:endParaRPr>
            </a:p>
            <a:p>
              <a:pPr algn="ctr">
                <a:spcBef>
                  <a:spcPts val="1200"/>
                </a:spcBef>
                <a:defRPr/>
              </a:pPr>
              <a:r>
                <a:rPr lang="en-ZA" sz="1400" b="1" dirty="0">
                  <a:latin typeface="Arial" panose="020B0604020202020204" pitchFamily="34" charset="0"/>
                  <a:cs typeface="Arial" panose="020B0604020202020204" pitchFamily="34" charset="0"/>
                </a:rPr>
                <a:t>SIU Powers</a:t>
              </a:r>
              <a:endParaRPr lang="en-US" sz="1400" dirty="0">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defRPr/>
              </a:pPr>
              <a:r>
                <a:rPr lang="en-ZA" sz="1200" dirty="0" smtClean="0">
                  <a:latin typeface="Arial" panose="020B0604020202020204" pitchFamily="34" charset="0"/>
                  <a:cs typeface="Arial" panose="020B0604020202020204" pitchFamily="34" charset="0"/>
                </a:rPr>
                <a:t>Able </a:t>
              </a:r>
              <a:r>
                <a:rPr lang="en-ZA" sz="1200" dirty="0">
                  <a:latin typeface="Arial" panose="020B0604020202020204" pitchFamily="34" charset="0"/>
                  <a:cs typeface="Arial" panose="020B0604020202020204" pitchFamily="34" charset="0"/>
                </a:rPr>
                <a:t>to subpoena, search and seize evidence, and interrogate witnesses under oath (once a proclamation has been issued) </a:t>
              </a:r>
            </a:p>
            <a:p>
              <a:pPr marL="171450" indent="-171450">
                <a:spcBef>
                  <a:spcPts val="1200"/>
                </a:spcBef>
                <a:buFont typeface="Arial" panose="020B0604020202020204" pitchFamily="34" charset="0"/>
                <a:buChar char="•"/>
                <a:defRPr/>
              </a:pPr>
              <a:r>
                <a:rPr lang="en-ZA" sz="1200" dirty="0">
                  <a:latin typeface="Arial" panose="020B0604020202020204" pitchFamily="34" charset="0"/>
                  <a:cs typeface="Arial" panose="020B0604020202020204" pitchFamily="34" charset="0"/>
                </a:rPr>
                <a:t>Institute civil litigation to recover state funds lost or to prevent future losses </a:t>
              </a:r>
              <a:endParaRPr lang="en-ZA" sz="1200" dirty="0" smtClean="0">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defRPr/>
              </a:pPr>
              <a:r>
                <a:rPr lang="en-US" sz="1200" dirty="0">
                  <a:latin typeface="Arial" panose="020B0604020202020204" pitchFamily="34" charset="0"/>
                  <a:cs typeface="Arial" panose="020B0604020202020204" pitchFamily="34" charset="0"/>
                </a:rPr>
                <a:t>Works closely with other relevant agencies where its powers fall short</a:t>
              </a:r>
            </a:p>
            <a:p>
              <a:pPr marL="171450" indent="-171450">
                <a:spcBef>
                  <a:spcPts val="1200"/>
                </a:spcBef>
                <a:buFont typeface="Arial" panose="020B0604020202020204" pitchFamily="34" charset="0"/>
                <a:buChar char="•"/>
                <a:defRPr/>
              </a:pPr>
              <a:endParaRPr lang="en-ZA" sz="1200" dirty="0">
                <a:latin typeface="Arial" panose="020B0604020202020204" pitchFamily="34" charset="0"/>
                <a:cs typeface="Arial" panose="020B0604020202020204" pitchFamily="34" charset="0"/>
              </a:endParaRPr>
            </a:p>
          </p:txBody>
        </p:sp>
        <p:grpSp>
          <p:nvGrpSpPr>
            <p:cNvPr id="29" name="Group 64"/>
            <p:cNvGrpSpPr>
              <a:grpSpLocks noChangeAspect="1"/>
            </p:cNvGrpSpPr>
            <p:nvPr/>
          </p:nvGrpSpPr>
          <p:grpSpPr bwMode="auto">
            <a:xfrm>
              <a:off x="3355945" y="4162905"/>
              <a:ext cx="487810" cy="487810"/>
              <a:chOff x="5009" y="6"/>
              <a:chExt cx="340" cy="340"/>
            </a:xfrm>
            <a:solidFill>
              <a:schemeClr val="tx1"/>
            </a:solidFill>
          </p:grpSpPr>
          <p:sp>
            <p:nvSpPr>
              <p:cNvPr id="30" name="Freeform 65"/>
              <p:cNvSpPr>
                <a:spLocks noEditPoints="1"/>
              </p:cNvSpPr>
              <p:nvPr/>
            </p:nvSpPr>
            <p:spPr bwMode="auto">
              <a:xfrm>
                <a:off x="5009" y="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p:spPr>
            <p:txBody>
              <a:bodyPr/>
              <a:lstStyle/>
              <a:p>
                <a:pPr>
                  <a:defRPr/>
                </a:pPr>
                <a:endParaRPr lang="en-GB">
                  <a:latin typeface="Arial" panose="020B0604020202020204" pitchFamily="34" charset="0"/>
                  <a:cs typeface="Arial" panose="020B0604020202020204" pitchFamily="34" charset="0"/>
                </a:endParaRPr>
              </a:p>
            </p:txBody>
          </p:sp>
          <p:sp>
            <p:nvSpPr>
              <p:cNvPr id="31" name="Freeform 66"/>
              <p:cNvSpPr>
                <a:spLocks noEditPoints="1"/>
              </p:cNvSpPr>
              <p:nvPr/>
            </p:nvSpPr>
            <p:spPr bwMode="auto">
              <a:xfrm>
                <a:off x="5073" y="98"/>
                <a:ext cx="212" cy="156"/>
              </a:xfrm>
              <a:custGeom>
                <a:avLst/>
                <a:gdLst>
                  <a:gd name="T0" fmla="*/ 10 w 320"/>
                  <a:gd name="T1" fmla="*/ 235 h 235"/>
                  <a:gd name="T2" fmla="*/ 10 w 320"/>
                  <a:gd name="T3" fmla="*/ 235 h 235"/>
                  <a:gd name="T4" fmla="*/ 4 w 320"/>
                  <a:gd name="T5" fmla="*/ 233 h 235"/>
                  <a:gd name="T6" fmla="*/ 2 w 320"/>
                  <a:gd name="T7" fmla="*/ 231 h 235"/>
                  <a:gd name="T8" fmla="*/ 2 w 320"/>
                  <a:gd name="T9" fmla="*/ 231 h 235"/>
                  <a:gd name="T10" fmla="*/ 2 w 320"/>
                  <a:gd name="T11" fmla="*/ 231 h 235"/>
                  <a:gd name="T12" fmla="*/ 0 w 320"/>
                  <a:gd name="T13" fmla="*/ 224 h 235"/>
                  <a:gd name="T14" fmla="*/ 0 w 320"/>
                  <a:gd name="T15" fmla="*/ 224 h 235"/>
                  <a:gd name="T16" fmla="*/ 0 w 320"/>
                  <a:gd name="T17" fmla="*/ 224 h 235"/>
                  <a:gd name="T18" fmla="*/ 0 w 320"/>
                  <a:gd name="T19" fmla="*/ 224 h 235"/>
                  <a:gd name="T20" fmla="*/ 0 w 320"/>
                  <a:gd name="T21" fmla="*/ 224 h 235"/>
                  <a:gd name="T22" fmla="*/ 0 w 320"/>
                  <a:gd name="T23" fmla="*/ 11 h 235"/>
                  <a:gd name="T24" fmla="*/ 10 w 320"/>
                  <a:gd name="T25" fmla="*/ 0 h 235"/>
                  <a:gd name="T26" fmla="*/ 74 w 320"/>
                  <a:gd name="T27" fmla="*/ 0 h 235"/>
                  <a:gd name="T28" fmla="*/ 82 w 320"/>
                  <a:gd name="T29" fmla="*/ 3 h 235"/>
                  <a:gd name="T30" fmla="*/ 100 w 320"/>
                  <a:gd name="T31" fmla="*/ 22 h 235"/>
                  <a:gd name="T32" fmla="*/ 266 w 320"/>
                  <a:gd name="T33" fmla="*/ 22 h 235"/>
                  <a:gd name="T34" fmla="*/ 277 w 320"/>
                  <a:gd name="T35" fmla="*/ 32 h 235"/>
                  <a:gd name="T36" fmla="*/ 277 w 320"/>
                  <a:gd name="T37" fmla="*/ 64 h 235"/>
                  <a:gd name="T38" fmla="*/ 309 w 320"/>
                  <a:gd name="T39" fmla="*/ 64 h 235"/>
                  <a:gd name="T40" fmla="*/ 318 w 320"/>
                  <a:gd name="T41" fmla="*/ 69 h 235"/>
                  <a:gd name="T42" fmla="*/ 319 w 320"/>
                  <a:gd name="T43" fmla="*/ 78 h 235"/>
                  <a:gd name="T44" fmla="*/ 277 w 320"/>
                  <a:gd name="T45" fmla="*/ 227 h 235"/>
                  <a:gd name="T46" fmla="*/ 266 w 320"/>
                  <a:gd name="T47" fmla="*/ 235 h 235"/>
                  <a:gd name="T48" fmla="*/ 10 w 320"/>
                  <a:gd name="T49" fmla="*/ 235 h 235"/>
                  <a:gd name="T50" fmla="*/ 10 w 320"/>
                  <a:gd name="T51" fmla="*/ 235 h 235"/>
                  <a:gd name="T52" fmla="*/ 25 w 320"/>
                  <a:gd name="T53" fmla="*/ 214 h 235"/>
                  <a:gd name="T54" fmla="*/ 258 w 320"/>
                  <a:gd name="T55" fmla="*/ 214 h 235"/>
                  <a:gd name="T56" fmla="*/ 295 w 320"/>
                  <a:gd name="T57" fmla="*/ 86 h 235"/>
                  <a:gd name="T58" fmla="*/ 71 w 320"/>
                  <a:gd name="T59" fmla="*/ 86 h 235"/>
                  <a:gd name="T60" fmla="*/ 25 w 320"/>
                  <a:gd name="T61" fmla="*/ 214 h 235"/>
                  <a:gd name="T62" fmla="*/ 21 w 320"/>
                  <a:gd name="T63" fmla="*/ 22 h 235"/>
                  <a:gd name="T64" fmla="*/ 21 w 320"/>
                  <a:gd name="T65" fmla="*/ 163 h 235"/>
                  <a:gd name="T66" fmla="*/ 54 w 320"/>
                  <a:gd name="T67" fmla="*/ 71 h 235"/>
                  <a:gd name="T68" fmla="*/ 64 w 320"/>
                  <a:gd name="T69" fmla="*/ 64 h 235"/>
                  <a:gd name="T70" fmla="*/ 256 w 320"/>
                  <a:gd name="T71" fmla="*/ 64 h 235"/>
                  <a:gd name="T72" fmla="*/ 256 w 320"/>
                  <a:gd name="T73" fmla="*/ 43 h 235"/>
                  <a:gd name="T74" fmla="*/ 96 w 320"/>
                  <a:gd name="T75" fmla="*/ 43 h 235"/>
                  <a:gd name="T76" fmla="*/ 88 w 320"/>
                  <a:gd name="T77" fmla="*/ 40 h 235"/>
                  <a:gd name="T78" fmla="*/ 70 w 320"/>
                  <a:gd name="T79" fmla="*/ 22 h 235"/>
                  <a:gd name="T80" fmla="*/ 21 w 320"/>
                  <a:gd name="T81"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35">
                    <a:moveTo>
                      <a:pt x="10" y="235"/>
                    </a:moveTo>
                    <a:cubicBezTo>
                      <a:pt x="10" y="235"/>
                      <a:pt x="10" y="235"/>
                      <a:pt x="10" y="235"/>
                    </a:cubicBezTo>
                    <a:cubicBezTo>
                      <a:pt x="8" y="235"/>
                      <a:pt x="6" y="234"/>
                      <a:pt x="4" y="233"/>
                    </a:cubicBezTo>
                    <a:cubicBezTo>
                      <a:pt x="4" y="232"/>
                      <a:pt x="3" y="232"/>
                      <a:pt x="2" y="231"/>
                    </a:cubicBezTo>
                    <a:cubicBezTo>
                      <a:pt x="2" y="231"/>
                      <a:pt x="2" y="231"/>
                      <a:pt x="2" y="231"/>
                    </a:cubicBezTo>
                    <a:cubicBezTo>
                      <a:pt x="2" y="231"/>
                      <a:pt x="2" y="231"/>
                      <a:pt x="2" y="231"/>
                    </a:cubicBezTo>
                    <a:cubicBezTo>
                      <a:pt x="1" y="229"/>
                      <a:pt x="0" y="227"/>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11"/>
                      <a:pt x="0" y="11"/>
                      <a:pt x="0" y="11"/>
                    </a:cubicBezTo>
                    <a:cubicBezTo>
                      <a:pt x="0" y="5"/>
                      <a:pt x="4" y="0"/>
                      <a:pt x="10" y="0"/>
                    </a:cubicBezTo>
                    <a:cubicBezTo>
                      <a:pt x="74" y="0"/>
                      <a:pt x="74" y="0"/>
                      <a:pt x="74" y="0"/>
                    </a:cubicBezTo>
                    <a:cubicBezTo>
                      <a:pt x="77" y="0"/>
                      <a:pt x="80" y="1"/>
                      <a:pt x="82" y="3"/>
                    </a:cubicBezTo>
                    <a:cubicBezTo>
                      <a:pt x="100" y="22"/>
                      <a:pt x="100" y="22"/>
                      <a:pt x="100" y="22"/>
                    </a:cubicBezTo>
                    <a:cubicBezTo>
                      <a:pt x="266" y="22"/>
                      <a:pt x="266" y="22"/>
                      <a:pt x="266" y="22"/>
                    </a:cubicBezTo>
                    <a:cubicBezTo>
                      <a:pt x="272" y="22"/>
                      <a:pt x="277" y="26"/>
                      <a:pt x="277" y="32"/>
                    </a:cubicBezTo>
                    <a:cubicBezTo>
                      <a:pt x="277" y="64"/>
                      <a:pt x="277" y="64"/>
                      <a:pt x="277" y="64"/>
                    </a:cubicBezTo>
                    <a:cubicBezTo>
                      <a:pt x="309" y="64"/>
                      <a:pt x="309" y="64"/>
                      <a:pt x="309" y="64"/>
                    </a:cubicBezTo>
                    <a:cubicBezTo>
                      <a:pt x="312" y="64"/>
                      <a:pt x="316" y="66"/>
                      <a:pt x="318" y="69"/>
                    </a:cubicBezTo>
                    <a:cubicBezTo>
                      <a:pt x="320" y="71"/>
                      <a:pt x="320" y="75"/>
                      <a:pt x="319" y="78"/>
                    </a:cubicBezTo>
                    <a:cubicBezTo>
                      <a:pt x="277" y="227"/>
                      <a:pt x="277" y="227"/>
                      <a:pt x="277" y="227"/>
                    </a:cubicBezTo>
                    <a:cubicBezTo>
                      <a:pt x="275" y="232"/>
                      <a:pt x="271" y="235"/>
                      <a:pt x="266" y="235"/>
                    </a:cubicBezTo>
                    <a:cubicBezTo>
                      <a:pt x="10" y="235"/>
                      <a:pt x="10" y="235"/>
                      <a:pt x="10" y="235"/>
                    </a:cubicBezTo>
                    <a:cubicBezTo>
                      <a:pt x="10" y="235"/>
                      <a:pt x="10" y="235"/>
                      <a:pt x="10" y="235"/>
                    </a:cubicBezTo>
                    <a:close/>
                    <a:moveTo>
                      <a:pt x="25" y="214"/>
                    </a:moveTo>
                    <a:cubicBezTo>
                      <a:pt x="258" y="214"/>
                      <a:pt x="258" y="214"/>
                      <a:pt x="258" y="214"/>
                    </a:cubicBezTo>
                    <a:cubicBezTo>
                      <a:pt x="295" y="86"/>
                      <a:pt x="295" y="86"/>
                      <a:pt x="295" y="86"/>
                    </a:cubicBezTo>
                    <a:cubicBezTo>
                      <a:pt x="71" y="86"/>
                      <a:pt x="71" y="86"/>
                      <a:pt x="71" y="86"/>
                    </a:cubicBezTo>
                    <a:lnTo>
                      <a:pt x="25" y="214"/>
                    </a:lnTo>
                    <a:close/>
                    <a:moveTo>
                      <a:pt x="21" y="22"/>
                    </a:moveTo>
                    <a:cubicBezTo>
                      <a:pt x="21" y="163"/>
                      <a:pt x="21" y="163"/>
                      <a:pt x="21" y="163"/>
                    </a:cubicBezTo>
                    <a:cubicBezTo>
                      <a:pt x="54" y="71"/>
                      <a:pt x="54" y="71"/>
                      <a:pt x="54" y="71"/>
                    </a:cubicBezTo>
                    <a:cubicBezTo>
                      <a:pt x="55" y="67"/>
                      <a:pt x="59" y="64"/>
                      <a:pt x="64" y="64"/>
                    </a:cubicBezTo>
                    <a:cubicBezTo>
                      <a:pt x="256" y="64"/>
                      <a:pt x="256" y="64"/>
                      <a:pt x="256" y="64"/>
                    </a:cubicBezTo>
                    <a:cubicBezTo>
                      <a:pt x="256" y="43"/>
                      <a:pt x="256" y="43"/>
                      <a:pt x="256" y="43"/>
                    </a:cubicBezTo>
                    <a:cubicBezTo>
                      <a:pt x="96" y="43"/>
                      <a:pt x="96" y="43"/>
                      <a:pt x="96" y="43"/>
                    </a:cubicBezTo>
                    <a:cubicBezTo>
                      <a:pt x="93" y="43"/>
                      <a:pt x="90" y="42"/>
                      <a:pt x="88" y="40"/>
                    </a:cubicBezTo>
                    <a:cubicBezTo>
                      <a:pt x="70" y="22"/>
                      <a:pt x="70" y="22"/>
                      <a:pt x="70" y="22"/>
                    </a:cubicBezTo>
                    <a:lnTo>
                      <a:pt x="21" y="22"/>
                    </a:lnTo>
                    <a:close/>
                  </a:path>
                </a:pathLst>
              </a:custGeom>
              <a:grpFill/>
              <a:ln>
                <a:noFill/>
              </a:ln>
              <a:extLst/>
            </p:spPr>
            <p:txBody>
              <a:bodyPr/>
              <a:lstStyle/>
              <a:p>
                <a:pPr>
                  <a:defRPr/>
                </a:pPr>
                <a:endParaRPr lang="en-GB">
                  <a:latin typeface="Arial" panose="020B0604020202020204" pitchFamily="34" charset="0"/>
                  <a:cs typeface="Arial" panose="020B0604020202020204" pitchFamily="34" charset="0"/>
                </a:endParaRPr>
              </a:p>
            </p:txBody>
          </p:sp>
        </p:grpSp>
      </p:grpSp>
      <p:sp>
        <p:nvSpPr>
          <p:cNvPr id="32" name="Rounded Rectangle 31"/>
          <p:cNvSpPr/>
          <p:nvPr/>
        </p:nvSpPr>
        <p:spPr bwMode="gray">
          <a:xfrm>
            <a:off x="386841" y="2666368"/>
            <a:ext cx="3991091" cy="1080000"/>
          </a:xfrm>
          <a:prstGeom prst="roundRect">
            <a:avLst/>
          </a:prstGeom>
          <a:solidFill>
            <a:schemeClr val="bg1">
              <a:lumMod val="95000"/>
            </a:schemeClr>
          </a:solidFill>
          <a:ln w="12700" algn="ctr">
            <a:solidFill>
              <a:schemeClr val="bg1">
                <a:lumMod val="85000"/>
              </a:schemeClr>
            </a:solidFill>
            <a:miter lim="800000"/>
            <a:headEnd/>
            <a:tailEnd/>
          </a:ln>
          <a:scene3d>
            <a:camera prst="orthographicFront"/>
            <a:lightRig rig="threePt" dir="t"/>
          </a:scene3d>
          <a:sp3d>
            <a:bevelT/>
          </a:sp3d>
        </p:spPr>
        <p:txBody>
          <a:bodyPr lIns="36000" tIns="36000" rIns="36000" bIns="36000" anchor="ctr"/>
          <a:lstStyle/>
          <a:p>
            <a:pPr algn="ctr">
              <a:lnSpc>
                <a:spcPct val="106000"/>
              </a:lnSpc>
              <a:defRPr/>
            </a:pPr>
            <a:r>
              <a:rPr lang="en-ZA" sz="1400" b="1" dirty="0">
                <a:solidFill>
                  <a:schemeClr val="accent2"/>
                </a:solidFill>
                <a:latin typeface="+mj-lt"/>
                <a:ea typeface="Verdana" panose="020B0604030504040204" pitchFamily="34" charset="0"/>
                <a:cs typeface="Verdana" panose="020B0604030504040204" pitchFamily="34" charset="0"/>
              </a:rPr>
              <a:t>Vision</a:t>
            </a:r>
          </a:p>
          <a:p>
            <a:pPr algn="ctr">
              <a:lnSpc>
                <a:spcPct val="106000"/>
              </a:lnSpc>
              <a:defRPr/>
            </a:pPr>
            <a:r>
              <a:rPr lang="en-GB" sz="1200" i="1" dirty="0">
                <a:latin typeface="Arial" panose="020B0604020202020204" pitchFamily="34" charset="0"/>
                <a:cs typeface="Arial" panose="020B0604020202020204" pitchFamily="34" charset="0"/>
              </a:rPr>
              <a:t>“The State’s preferred and trusted forensic investigation and litigation agency.“</a:t>
            </a:r>
          </a:p>
          <a:p>
            <a:pPr algn="ctr">
              <a:lnSpc>
                <a:spcPct val="106000"/>
              </a:lnSpc>
              <a:defRPr/>
            </a:pPr>
            <a:endParaRPr lang="en-GB" sz="1200" i="1" dirty="0">
              <a:latin typeface="Arial" panose="020B0604020202020204" pitchFamily="34" charset="0"/>
              <a:cs typeface="Arial" panose="020B0604020202020204" pitchFamily="34" charset="0"/>
            </a:endParaRPr>
          </a:p>
          <a:p>
            <a:pPr algn="ctr">
              <a:lnSpc>
                <a:spcPct val="106000"/>
              </a:lnSpc>
              <a:defRPr/>
            </a:pPr>
            <a:endParaRPr lang="en-US" sz="1200" dirty="0">
              <a:latin typeface="Arial" panose="020B0604020202020204" pitchFamily="34" charset="0"/>
              <a:cs typeface="Arial" panose="020B0604020202020204" pitchFamily="34" charset="0"/>
            </a:endParaRPr>
          </a:p>
        </p:txBody>
      </p:sp>
      <p:sp>
        <p:nvSpPr>
          <p:cNvPr id="33" name="Rounded Rectangle 32"/>
          <p:cNvSpPr/>
          <p:nvPr/>
        </p:nvSpPr>
        <p:spPr bwMode="gray">
          <a:xfrm>
            <a:off x="4757373" y="2636912"/>
            <a:ext cx="3991091" cy="1080000"/>
          </a:xfrm>
          <a:prstGeom prst="roundRect">
            <a:avLst/>
          </a:prstGeom>
          <a:solidFill>
            <a:schemeClr val="bg1">
              <a:lumMod val="95000"/>
            </a:schemeClr>
          </a:solidFill>
          <a:ln w="12700" algn="ctr">
            <a:solidFill>
              <a:schemeClr val="bg1">
                <a:lumMod val="85000"/>
              </a:schemeClr>
            </a:solidFill>
            <a:miter lim="800000"/>
            <a:headEnd/>
            <a:tailEnd/>
          </a:ln>
          <a:scene3d>
            <a:camera prst="orthographicFront"/>
            <a:lightRig rig="threePt" dir="t"/>
          </a:scene3d>
          <a:sp3d>
            <a:bevelT/>
          </a:sp3d>
        </p:spPr>
        <p:txBody>
          <a:bodyPr lIns="36000" tIns="36000" rIns="36000" bIns="36000" anchor="ctr"/>
          <a:lstStyle/>
          <a:p>
            <a:pPr algn="ctr">
              <a:lnSpc>
                <a:spcPct val="106000"/>
              </a:lnSpc>
              <a:defRPr/>
            </a:pPr>
            <a:r>
              <a:rPr lang="en-ZA" sz="1400" b="1" dirty="0">
                <a:solidFill>
                  <a:schemeClr val="accent2"/>
                </a:solidFill>
                <a:latin typeface="+mj-lt"/>
                <a:ea typeface="Verdana" panose="020B0604030504040204" pitchFamily="34" charset="0"/>
                <a:cs typeface="Verdana" panose="020B0604030504040204" pitchFamily="34" charset="0"/>
              </a:rPr>
              <a:t>Mission</a:t>
            </a:r>
          </a:p>
          <a:p>
            <a:pPr algn="ctr">
              <a:lnSpc>
                <a:spcPct val="106000"/>
              </a:lnSpc>
              <a:defRPr/>
            </a:pPr>
            <a:r>
              <a:rPr lang="en-GB" sz="1200" i="1" dirty="0">
                <a:latin typeface="Arial" panose="020B0604020202020204" pitchFamily="34" charset="0"/>
                <a:cs typeface="Arial" panose="020B0604020202020204" pitchFamily="34" charset="0"/>
              </a:rPr>
              <a:t>“We are the State’s preferred provider of forensic investigating and litigating services working together with other agencies in the fight to eradicate corruption, malpractice and maladministration from society.”</a:t>
            </a:r>
            <a:endParaRPr lang="en-US" sz="1200" dirty="0">
              <a:latin typeface="Arial" panose="020B0604020202020204" pitchFamily="34" charset="0"/>
              <a:cs typeface="Arial" panose="020B0604020202020204" pitchFamily="34" charset="0"/>
            </a:endParaRPr>
          </a:p>
        </p:txBody>
      </p:sp>
      <p:sp>
        <p:nvSpPr>
          <p:cNvPr id="9230" name="Rectangle 1"/>
          <p:cNvSpPr>
            <a:spLocks noChangeArrowheads="1"/>
          </p:cNvSpPr>
          <p:nvPr/>
        </p:nvSpPr>
        <p:spPr bwMode="auto">
          <a:xfrm>
            <a:off x="231775" y="1808163"/>
            <a:ext cx="8634413" cy="538162"/>
          </a:xfrm>
          <a:prstGeom prst="rect">
            <a:avLst/>
          </a:prstGeom>
          <a:noFill/>
          <a:ln w="9525">
            <a:noFill/>
            <a:miter lim="800000"/>
            <a:headEnd/>
            <a:tailEnd/>
          </a:ln>
        </p:spPr>
        <p:txBody>
          <a:bodyPr>
            <a:spAutoFit/>
          </a:bodyPr>
          <a:lstStyle/>
          <a:p>
            <a:pPr algn="ctr">
              <a:spcBef>
                <a:spcPts val="600"/>
              </a:spcBef>
            </a:pPr>
            <a:r>
              <a:rPr lang="en-ZA" altLang="en-US" sz="1200" b="1">
                <a:latin typeface="Verdana" pitchFamily="34" charset="0"/>
              </a:rPr>
              <a:t>Empowering Legislation </a:t>
            </a:r>
          </a:p>
          <a:p>
            <a:pPr algn="ctr">
              <a:spcBef>
                <a:spcPts val="600"/>
              </a:spcBef>
            </a:pPr>
            <a:r>
              <a:rPr lang="en-US" altLang="en-US" sz="1200"/>
              <a:t>Special investigating units and special tribunals act, 1996 (act no. 74 of 1996) (</a:t>
            </a:r>
            <a:r>
              <a:rPr lang="en-US" altLang="en-US" sz="1200" b="1"/>
              <a:t>“SIU act”</a:t>
            </a:r>
            <a:r>
              <a:rPr lang="en-US" altLang="en-US" sz="1200"/>
              <a:t>). </a:t>
            </a:r>
            <a:endParaRPr lang="en-ZA" altLang="en-US" sz="120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029200"/>
          </a:xfrm>
        </p:spPr>
        <p:txBody>
          <a:bodyPr anchor="ctr"/>
          <a:lstStyle/>
          <a:p>
            <a:pPr algn="just">
              <a:lnSpc>
                <a:spcPct val="150000"/>
              </a:lnSpc>
              <a:spcAft>
                <a:spcPts val="600"/>
              </a:spcAft>
              <a:buFont typeface="Wingdings" panose="05000000000000000000" pitchFamily="2" charset="2"/>
              <a:buChar char="q"/>
              <a:defRPr/>
            </a:pPr>
            <a:r>
              <a:rPr lang="en-US" sz="1400" dirty="0">
                <a:latin typeface="+mn-lt"/>
              </a:rPr>
              <a:t>The SIU was established in terms of the Special Investigating Units and Special Tribunals Act No. 74 of 1996 (the </a:t>
            </a:r>
            <a:r>
              <a:rPr lang="en-US" sz="1400" dirty="0" smtClean="0">
                <a:latin typeface="+mn-lt"/>
              </a:rPr>
              <a:t>SIU Act</a:t>
            </a:r>
            <a:r>
              <a:rPr lang="en-US" sz="1400" dirty="0">
                <a:latin typeface="+mn-lt"/>
              </a:rPr>
              <a:t>).</a:t>
            </a:r>
          </a:p>
          <a:p>
            <a:pPr algn="just">
              <a:lnSpc>
                <a:spcPct val="150000"/>
              </a:lnSpc>
              <a:spcAft>
                <a:spcPts val="600"/>
              </a:spcAft>
              <a:buFont typeface="Wingdings" panose="05000000000000000000" pitchFamily="2" charset="2"/>
              <a:buChar char="q"/>
              <a:defRPr/>
            </a:pPr>
            <a:r>
              <a:rPr lang="en-US" sz="1400" dirty="0" smtClean="0">
                <a:latin typeface="+mn-lt"/>
              </a:rPr>
              <a:t>In </a:t>
            </a:r>
            <a:r>
              <a:rPr lang="en-US" sz="1400" dirty="0">
                <a:latin typeface="+mn-lt"/>
              </a:rPr>
              <a:t>terms of the </a:t>
            </a:r>
            <a:r>
              <a:rPr lang="en-US" sz="1400" dirty="0" smtClean="0">
                <a:latin typeface="+mn-lt"/>
              </a:rPr>
              <a:t>SIU Act</a:t>
            </a:r>
            <a:r>
              <a:rPr lang="en-US" sz="1400" dirty="0">
                <a:latin typeface="+mn-lt"/>
              </a:rPr>
              <a:t>, the SIU is mandated to </a:t>
            </a:r>
            <a:r>
              <a:rPr lang="en-US" sz="1400" dirty="0" smtClean="0">
                <a:latin typeface="+mn-lt"/>
              </a:rPr>
              <a:t>investigate </a:t>
            </a:r>
            <a:r>
              <a:rPr lang="en-US" sz="1400" dirty="0">
                <a:latin typeface="+mn-lt"/>
              </a:rPr>
              <a:t>matters in respect of the affairs of a </a:t>
            </a:r>
            <a:r>
              <a:rPr lang="en-US" sz="1400" b="1" dirty="0">
                <a:latin typeface="+mn-lt"/>
              </a:rPr>
              <a:t>state </a:t>
            </a:r>
            <a:r>
              <a:rPr lang="en-US" sz="1400" b="1" dirty="0" smtClean="0">
                <a:latin typeface="+mn-lt"/>
              </a:rPr>
              <a:t>institution and state owned enterprises </a:t>
            </a:r>
            <a:r>
              <a:rPr lang="en-US" sz="1400" dirty="0">
                <a:latin typeface="+mn-lt"/>
              </a:rPr>
              <a:t>or where </a:t>
            </a:r>
            <a:r>
              <a:rPr lang="en-US" sz="1400" b="1" dirty="0">
                <a:latin typeface="+mn-lt"/>
              </a:rPr>
              <a:t>public money or public/State property </a:t>
            </a:r>
            <a:r>
              <a:rPr lang="en-US" sz="1400" dirty="0">
                <a:latin typeface="+mn-lt"/>
              </a:rPr>
              <a:t>is involved or where unlawful or improper conduct by any person has caused or may cause serious harm to the </a:t>
            </a:r>
            <a:r>
              <a:rPr lang="en-US" sz="1400" b="1" dirty="0">
                <a:latin typeface="+mn-lt"/>
              </a:rPr>
              <a:t>interests of the public</a:t>
            </a:r>
            <a:r>
              <a:rPr lang="en-US" sz="1400" dirty="0">
                <a:latin typeface="+mn-lt"/>
              </a:rPr>
              <a:t>.</a:t>
            </a:r>
          </a:p>
          <a:p>
            <a:pPr algn="just">
              <a:lnSpc>
                <a:spcPct val="150000"/>
              </a:lnSpc>
              <a:spcAft>
                <a:spcPts val="600"/>
              </a:spcAft>
              <a:buFont typeface="Wingdings" panose="05000000000000000000" pitchFamily="2" charset="2"/>
              <a:buChar char="q"/>
              <a:defRPr/>
            </a:pPr>
            <a:r>
              <a:rPr lang="en-US" sz="1400" dirty="0" smtClean="0">
                <a:latin typeface="+mn-lt"/>
              </a:rPr>
              <a:t>The </a:t>
            </a:r>
            <a:r>
              <a:rPr lang="en-US" sz="1400" dirty="0">
                <a:latin typeface="+mn-lt"/>
              </a:rPr>
              <a:t>SIU is mandated to investigate maladministration and corruption matters in the state institutions. Such investigations are </a:t>
            </a:r>
            <a:r>
              <a:rPr lang="en-US" sz="1400" dirty="0" smtClean="0">
                <a:latin typeface="+mn-lt"/>
              </a:rPr>
              <a:t>authorized </a:t>
            </a:r>
            <a:r>
              <a:rPr lang="en-US" sz="1400" dirty="0">
                <a:latin typeface="+mn-lt"/>
              </a:rPr>
              <a:t>through the </a:t>
            </a:r>
            <a:r>
              <a:rPr lang="en-US" sz="1400" b="1" dirty="0">
                <a:latin typeface="+mn-lt"/>
              </a:rPr>
              <a:t>issue of a Proclamation by the </a:t>
            </a:r>
            <a:r>
              <a:rPr lang="en-US" sz="1400" b="1" dirty="0" smtClean="0">
                <a:latin typeface="+mn-lt"/>
              </a:rPr>
              <a:t>President</a:t>
            </a:r>
            <a:r>
              <a:rPr lang="en-US" sz="1400" dirty="0" smtClean="0">
                <a:latin typeface="+mn-lt"/>
              </a:rPr>
              <a:t> </a:t>
            </a:r>
            <a:r>
              <a:rPr lang="en-US" sz="1400" dirty="0">
                <a:latin typeface="+mn-lt"/>
              </a:rPr>
              <a:t>of South </a:t>
            </a:r>
            <a:r>
              <a:rPr lang="en-US" sz="1400" dirty="0" smtClean="0">
                <a:latin typeface="+mn-lt"/>
              </a:rPr>
              <a:t>Africa.</a:t>
            </a:r>
            <a:endParaRPr lang="en-US" sz="1400" dirty="0">
              <a:latin typeface="+mn-lt"/>
            </a:endParaRPr>
          </a:p>
          <a:p>
            <a:pPr marL="284400" indent="-284400" algn="just">
              <a:lnSpc>
                <a:spcPct val="150000"/>
              </a:lnSpc>
              <a:spcAft>
                <a:spcPts val="600"/>
              </a:spcAft>
              <a:buFont typeface="Arial" charset="0"/>
              <a:buNone/>
              <a:defRPr/>
            </a:pPr>
            <a:endParaRPr lang="en-US" sz="1400" dirty="0">
              <a:latin typeface="+mn-lt"/>
            </a:endParaRPr>
          </a:p>
        </p:txBody>
      </p:sp>
      <p:sp>
        <p:nvSpPr>
          <p:cNvPr id="6148" name="Content Placeholder 5"/>
          <p:cNvSpPr>
            <a:spLocks noGrp="1"/>
          </p:cNvSpPr>
          <p:nvPr>
            <p:ph idx="13"/>
          </p:nvPr>
        </p:nvSpPr>
        <p:spPr/>
        <p:txBody>
          <a:bodyPr anchor="b"/>
          <a:lstStyle/>
          <a:p>
            <a:pPr>
              <a:spcBef>
                <a:spcPct val="0"/>
              </a:spcBef>
              <a:buFont typeface="Arial" panose="020B0604020202020204" pitchFamily="34" charset="0"/>
              <a:buNone/>
              <a:defRPr/>
            </a:pPr>
            <a:endParaRPr lang="en-US" altLang="en-US" sz="2400" dirty="0" smtClean="0">
              <a:latin typeface="+mj-lt"/>
            </a:endParaRPr>
          </a:p>
          <a:p>
            <a:pPr>
              <a:spcBef>
                <a:spcPct val="0"/>
              </a:spcBef>
              <a:buFont typeface="Arial" panose="020B0604020202020204" pitchFamily="34" charset="0"/>
              <a:buNone/>
              <a:defRPr/>
            </a:pPr>
            <a:r>
              <a:rPr lang="en-US" altLang="en-US" sz="2400" dirty="0" smtClean="0">
                <a:latin typeface="+mj-lt"/>
              </a:rPr>
              <a:t>The Mandate of the SIU</a:t>
            </a:r>
          </a:p>
          <a:p>
            <a:pPr>
              <a:spcBef>
                <a:spcPct val="0"/>
              </a:spcBef>
              <a:buFont typeface="Arial" panose="020B0604020202020204" pitchFamily="34" charset="0"/>
              <a:buNone/>
              <a:defRPr/>
            </a:pPr>
            <a:endParaRPr lang="en-US" altLang="en-US" sz="2200" dirty="0" smtClean="0">
              <a:latin typeface="+mj-lt"/>
            </a:endParaRPr>
          </a:p>
        </p:txBody>
      </p:sp>
      <p:sp>
        <p:nvSpPr>
          <p:cNvPr id="11268" name="Slide Number Placeholder 2"/>
          <p:cNvSpPr>
            <a:spLocks noGrp="1"/>
          </p:cNvSpPr>
          <p:nvPr>
            <p:ph type="sldNum" sz="quarter" idx="16"/>
          </p:nvPr>
        </p:nvSpPr>
        <p:spPr bwMode="auto">
          <a:noFill/>
          <a:ln>
            <a:miter lim="800000"/>
            <a:headEnd/>
            <a:tailEnd/>
          </a:ln>
        </p:spPr>
        <p:txBody>
          <a:bodyPr/>
          <a:lstStyle/>
          <a:p>
            <a:fld id="{9B59BE95-38D5-4465-992B-B35415C41653}" type="slidenum">
              <a:rPr lang="en-ZA" altLang="en-US"/>
              <a:pPr/>
              <a:t>4</a:t>
            </a:fld>
            <a:endParaRPr lang="en-ZA"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29200"/>
          </a:xfrm>
        </p:spPr>
        <p:txBody>
          <a:bodyPr anchor="ctr"/>
          <a:lstStyle/>
          <a:p>
            <a:pPr algn="just">
              <a:lnSpc>
                <a:spcPct val="150000"/>
              </a:lnSpc>
              <a:spcAft>
                <a:spcPts val="600"/>
              </a:spcAft>
              <a:buFont typeface="Wingdings" panose="05000000000000000000" pitchFamily="2" charset="2"/>
              <a:buChar char="q"/>
              <a:defRPr/>
            </a:pPr>
            <a:endParaRPr lang="en-US" sz="1400" b="1" dirty="0" smtClean="0">
              <a:latin typeface="+mn-lt"/>
            </a:endParaRPr>
          </a:p>
          <a:p>
            <a:pPr marL="0" indent="0" algn="just">
              <a:lnSpc>
                <a:spcPct val="150000"/>
              </a:lnSpc>
              <a:spcAft>
                <a:spcPts val="600"/>
              </a:spcAft>
              <a:buFont typeface="Arial" charset="0"/>
              <a:buNone/>
              <a:defRPr/>
            </a:pPr>
            <a:r>
              <a:rPr lang="en-US" sz="1400" b="1" dirty="0">
                <a:latin typeface="+mn-lt"/>
              </a:rPr>
              <a:t>The SIU performs the following </a:t>
            </a:r>
            <a:r>
              <a:rPr lang="en-US" sz="1400" b="1" dirty="0" smtClean="0">
                <a:latin typeface="+mn-lt"/>
              </a:rPr>
              <a:t>functions:</a:t>
            </a:r>
            <a:endParaRPr lang="en-US" sz="1400" b="1" dirty="0">
              <a:latin typeface="+mn-lt"/>
            </a:endParaRPr>
          </a:p>
          <a:p>
            <a:pPr algn="just">
              <a:lnSpc>
                <a:spcPct val="150000"/>
              </a:lnSpc>
              <a:spcAft>
                <a:spcPts val="600"/>
              </a:spcAft>
              <a:buFont typeface="Wingdings" panose="05000000000000000000" pitchFamily="2" charset="2"/>
              <a:buChar char="q"/>
              <a:defRPr/>
            </a:pPr>
            <a:r>
              <a:rPr lang="en-US" sz="1400" b="1" dirty="0" smtClean="0">
                <a:latin typeface="+mn-lt"/>
              </a:rPr>
              <a:t>Investigates</a:t>
            </a:r>
            <a:r>
              <a:rPr lang="en-US" sz="1400" dirty="0" smtClean="0">
                <a:latin typeface="+mn-lt"/>
              </a:rPr>
              <a:t> corruption, malpractice and </a:t>
            </a:r>
            <a:r>
              <a:rPr lang="en-US" sz="1400" dirty="0">
                <a:latin typeface="+mn-lt"/>
              </a:rPr>
              <a:t>serious maladministration</a:t>
            </a:r>
          </a:p>
          <a:p>
            <a:pPr algn="just">
              <a:lnSpc>
                <a:spcPct val="150000"/>
              </a:lnSpc>
              <a:spcAft>
                <a:spcPts val="600"/>
              </a:spcAft>
              <a:buFont typeface="Wingdings" panose="05000000000000000000" pitchFamily="2" charset="2"/>
              <a:buChar char="q"/>
              <a:defRPr/>
            </a:pPr>
            <a:r>
              <a:rPr lang="en-US" sz="1400" dirty="0" smtClean="0">
                <a:latin typeface="+mn-lt"/>
              </a:rPr>
              <a:t>The SIU can </a:t>
            </a:r>
            <a:r>
              <a:rPr lang="en-US" sz="1400" b="1" dirty="0" smtClean="0">
                <a:latin typeface="+mn-lt"/>
              </a:rPr>
              <a:t>institute </a:t>
            </a:r>
            <a:r>
              <a:rPr lang="en-US" sz="1400" b="1" dirty="0">
                <a:latin typeface="+mn-lt"/>
              </a:rPr>
              <a:t>civil proceedings </a:t>
            </a:r>
            <a:r>
              <a:rPr lang="en-US" sz="1400" dirty="0">
                <a:latin typeface="+mn-lt"/>
              </a:rPr>
              <a:t>resulting from its investigations to correct any wrongdoing, where causes of action can be found in law and recover funds due to the state and prevent future losses to the </a:t>
            </a:r>
            <a:r>
              <a:rPr lang="en-US" sz="1400" dirty="0" smtClean="0">
                <a:latin typeface="+mn-lt"/>
              </a:rPr>
              <a:t>state, set aside contracts and irregular appointments. </a:t>
            </a:r>
            <a:endParaRPr lang="en-US" sz="1400" dirty="0">
              <a:latin typeface="+mn-lt"/>
            </a:endParaRPr>
          </a:p>
          <a:p>
            <a:pPr algn="just">
              <a:lnSpc>
                <a:spcPct val="150000"/>
              </a:lnSpc>
              <a:spcAft>
                <a:spcPts val="600"/>
              </a:spcAft>
              <a:buFont typeface="Wingdings" panose="05000000000000000000" pitchFamily="2" charset="2"/>
              <a:buChar char="q"/>
              <a:defRPr/>
            </a:pPr>
            <a:r>
              <a:rPr lang="en-US" sz="1400" dirty="0" smtClean="0">
                <a:latin typeface="+mn-lt"/>
              </a:rPr>
              <a:t>Recommend </a:t>
            </a:r>
            <a:r>
              <a:rPr lang="en-US" sz="1400" b="1" dirty="0">
                <a:latin typeface="+mn-lt"/>
              </a:rPr>
              <a:t>disciplinary </a:t>
            </a:r>
            <a:r>
              <a:rPr lang="en-US" sz="1400" b="1" dirty="0" smtClean="0">
                <a:latin typeface="+mn-lt"/>
              </a:rPr>
              <a:t>action </a:t>
            </a:r>
            <a:r>
              <a:rPr lang="en-US" sz="1400" dirty="0" smtClean="0">
                <a:latin typeface="+mn-lt"/>
              </a:rPr>
              <a:t>against </a:t>
            </a:r>
            <a:r>
              <a:rPr lang="en-US" sz="1400" dirty="0">
                <a:latin typeface="+mn-lt"/>
              </a:rPr>
              <a:t>officials </a:t>
            </a:r>
            <a:r>
              <a:rPr lang="en-US" sz="1400" dirty="0" smtClean="0">
                <a:latin typeface="+mn-lt"/>
              </a:rPr>
              <a:t>with supporting evidence</a:t>
            </a:r>
            <a:endParaRPr lang="en-US" sz="1400" dirty="0">
              <a:latin typeface="+mn-lt"/>
            </a:endParaRPr>
          </a:p>
          <a:p>
            <a:pPr algn="just">
              <a:lnSpc>
                <a:spcPct val="150000"/>
              </a:lnSpc>
              <a:spcAft>
                <a:spcPts val="600"/>
              </a:spcAft>
              <a:buFont typeface="Wingdings" panose="05000000000000000000" pitchFamily="2" charset="2"/>
              <a:buChar char="q"/>
              <a:defRPr/>
            </a:pPr>
            <a:r>
              <a:rPr lang="en-US" sz="1400" dirty="0" smtClean="0">
                <a:latin typeface="+mn-lt"/>
              </a:rPr>
              <a:t>Refers evidence of criminality to </a:t>
            </a:r>
            <a:r>
              <a:rPr lang="en-US" sz="1400" dirty="0">
                <a:latin typeface="+mn-lt"/>
              </a:rPr>
              <a:t>the National Prosecuting Authority for </a:t>
            </a:r>
            <a:r>
              <a:rPr lang="en-US" sz="1400" b="1" dirty="0" smtClean="0">
                <a:latin typeface="+mn-lt"/>
              </a:rPr>
              <a:t>prosecutions</a:t>
            </a:r>
            <a:endParaRPr lang="en-US" sz="1400" b="1" dirty="0">
              <a:latin typeface="+mn-lt"/>
            </a:endParaRPr>
          </a:p>
          <a:p>
            <a:pPr algn="just">
              <a:lnSpc>
                <a:spcPct val="150000"/>
              </a:lnSpc>
              <a:spcAft>
                <a:spcPts val="600"/>
              </a:spcAft>
              <a:buFont typeface="Wingdings" panose="05000000000000000000" pitchFamily="2" charset="2"/>
              <a:buChar char="q"/>
              <a:defRPr/>
            </a:pPr>
            <a:r>
              <a:rPr lang="en-US" sz="1400" dirty="0">
                <a:latin typeface="+mn-lt"/>
              </a:rPr>
              <a:t>Refers evidence</a:t>
            </a:r>
            <a:r>
              <a:rPr lang="en-US" sz="1400" dirty="0" smtClean="0">
                <a:latin typeface="+mn-lt"/>
              </a:rPr>
              <a:t> </a:t>
            </a:r>
            <a:r>
              <a:rPr lang="en-US" sz="1400" dirty="0">
                <a:latin typeface="+mn-lt"/>
              </a:rPr>
              <a:t>to the Asset Forfeiture Unit </a:t>
            </a:r>
            <a:r>
              <a:rPr lang="en-US" sz="1400" dirty="0" smtClean="0">
                <a:latin typeface="+mn-lt"/>
              </a:rPr>
              <a:t>or </a:t>
            </a:r>
            <a:r>
              <a:rPr lang="en-US" sz="1400" b="1" dirty="0">
                <a:latin typeface="+mn-lt"/>
              </a:rPr>
              <a:t>recovery of proceeds of </a:t>
            </a:r>
            <a:r>
              <a:rPr lang="en-US" sz="1400" b="1" dirty="0" smtClean="0">
                <a:latin typeface="+mn-lt"/>
              </a:rPr>
              <a:t>crime</a:t>
            </a:r>
            <a:endParaRPr lang="en-US" sz="1400" b="1" dirty="0">
              <a:latin typeface="+mn-lt"/>
            </a:endParaRPr>
          </a:p>
          <a:p>
            <a:pPr algn="just">
              <a:lnSpc>
                <a:spcPct val="150000"/>
              </a:lnSpc>
              <a:spcAft>
                <a:spcPts val="600"/>
              </a:spcAft>
              <a:buFont typeface="Wingdings" panose="05000000000000000000" pitchFamily="2" charset="2"/>
              <a:buChar char="q"/>
              <a:defRPr/>
            </a:pPr>
            <a:r>
              <a:rPr lang="en-US" sz="1400" b="1" dirty="0" smtClean="0">
                <a:latin typeface="+mn-lt"/>
              </a:rPr>
              <a:t>Recommend </a:t>
            </a:r>
            <a:r>
              <a:rPr lang="en-US" sz="1400" b="1" dirty="0">
                <a:latin typeface="+mn-lt"/>
              </a:rPr>
              <a:t>systemic changes </a:t>
            </a:r>
            <a:r>
              <a:rPr lang="en-US" sz="1400" dirty="0">
                <a:latin typeface="+mn-lt"/>
              </a:rPr>
              <a:t>to improve systems and processes in the affected areas of the relevant state </a:t>
            </a:r>
            <a:r>
              <a:rPr lang="en-US" sz="1400" dirty="0" smtClean="0">
                <a:latin typeface="+mn-lt"/>
              </a:rPr>
              <a:t>institutions</a:t>
            </a:r>
          </a:p>
          <a:p>
            <a:pPr algn="just">
              <a:lnSpc>
                <a:spcPct val="150000"/>
              </a:lnSpc>
              <a:spcAft>
                <a:spcPts val="600"/>
              </a:spcAft>
              <a:buFont typeface="Wingdings" panose="05000000000000000000" pitchFamily="2" charset="2"/>
              <a:buChar char="q"/>
              <a:defRPr/>
            </a:pPr>
            <a:r>
              <a:rPr lang="en-US" sz="1400" b="1" dirty="0" smtClean="0">
                <a:solidFill>
                  <a:srgbClr val="FF0000"/>
                </a:solidFill>
                <a:latin typeface="+mn-lt"/>
              </a:rPr>
              <a:t>Reports to the President and Parliament</a:t>
            </a:r>
            <a:endParaRPr lang="en-US" sz="1400" b="1" dirty="0">
              <a:solidFill>
                <a:srgbClr val="FF0000"/>
              </a:solidFill>
              <a:latin typeface="+mn-lt"/>
            </a:endParaRPr>
          </a:p>
          <a:p>
            <a:pPr marL="0" indent="0">
              <a:buFont typeface="Arial" charset="0"/>
              <a:buNone/>
              <a:defRPr/>
            </a:pPr>
            <a:r>
              <a:rPr lang="en-US" dirty="0" smtClean="0"/>
              <a:t> </a:t>
            </a:r>
          </a:p>
          <a:p>
            <a:pPr>
              <a:defRPr/>
            </a:pPr>
            <a:endParaRPr lang="en-US" dirty="0"/>
          </a:p>
        </p:txBody>
      </p:sp>
      <p:sp>
        <p:nvSpPr>
          <p:cNvPr id="7172" name="Content Placeholder 5"/>
          <p:cNvSpPr>
            <a:spLocks noGrp="1"/>
          </p:cNvSpPr>
          <p:nvPr>
            <p:ph idx="13"/>
          </p:nvPr>
        </p:nvSpPr>
        <p:spPr/>
        <p:txBody>
          <a:bodyPr anchor="t"/>
          <a:lstStyle/>
          <a:p>
            <a:pPr>
              <a:spcBef>
                <a:spcPct val="0"/>
              </a:spcBef>
              <a:buFont typeface="Arial" panose="020B0604020202020204" pitchFamily="34" charset="0"/>
              <a:buNone/>
              <a:defRPr/>
            </a:pPr>
            <a:r>
              <a:rPr lang="en-US" altLang="en-US" sz="2400" dirty="0" smtClean="0">
                <a:latin typeface="+mj-lt"/>
              </a:rPr>
              <a:t>The SIU’s </a:t>
            </a:r>
            <a:r>
              <a:rPr lang="en-US" altLang="en-US" sz="2400" dirty="0">
                <a:latin typeface="+mj-lt"/>
              </a:rPr>
              <a:t>F</a:t>
            </a:r>
            <a:r>
              <a:rPr lang="en-US" altLang="en-US" sz="2400" dirty="0" smtClean="0">
                <a:latin typeface="+mj-lt"/>
              </a:rPr>
              <a:t>unctions</a:t>
            </a:r>
          </a:p>
        </p:txBody>
      </p:sp>
      <p:sp>
        <p:nvSpPr>
          <p:cNvPr id="12292" name="Slide Number Placeholder 2"/>
          <p:cNvSpPr>
            <a:spLocks noGrp="1"/>
          </p:cNvSpPr>
          <p:nvPr>
            <p:ph type="sldNum" sz="quarter" idx="16"/>
          </p:nvPr>
        </p:nvSpPr>
        <p:spPr bwMode="auto">
          <a:noFill/>
          <a:ln>
            <a:miter lim="800000"/>
            <a:headEnd/>
            <a:tailEnd/>
          </a:ln>
        </p:spPr>
        <p:txBody>
          <a:bodyPr/>
          <a:lstStyle/>
          <a:p>
            <a:fld id="{4AD2FA8F-937D-4CB3-8E4B-6D6A23D92536}" type="slidenum">
              <a:rPr lang="en-ZA" altLang="en-US"/>
              <a:pPr/>
              <a:t>5</a:t>
            </a:fld>
            <a:endParaRPr lang="en-ZA"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3"/>
          </p:nvPr>
        </p:nvSpPr>
        <p:spPr/>
        <p:txBody>
          <a:bodyPr/>
          <a:lstStyle/>
          <a:p>
            <a:pPr>
              <a:spcBef>
                <a:spcPct val="0"/>
              </a:spcBef>
            </a:pPr>
            <a:r>
              <a:rPr lang="en-ZA" altLang="en-US" dirty="0" smtClean="0">
                <a:effectLst>
                  <a:outerShdw blurRad="38100" dist="38100" dir="2700000" algn="tl">
                    <a:srgbClr val="000000">
                      <a:alpha val="43137"/>
                    </a:srgbClr>
                  </a:outerShdw>
                </a:effectLst>
                <a:latin typeface="+mj-lt"/>
              </a:rPr>
              <a:t>SIU DELIVERY MODEL</a:t>
            </a:r>
          </a:p>
        </p:txBody>
      </p:sp>
      <p:graphicFrame>
        <p:nvGraphicFramePr>
          <p:cNvPr id="2" name="Diagram 1"/>
          <p:cNvGraphicFramePr/>
          <p:nvPr>
            <p:extLst/>
          </p:nvPr>
        </p:nvGraphicFramePr>
        <p:xfrm>
          <a:off x="152400" y="1066800"/>
          <a:ext cx="8991600" cy="422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80529" y="5426550"/>
            <a:ext cx="8855967" cy="707886"/>
          </a:xfrm>
          <a:prstGeom prst="rect">
            <a:avLst/>
          </a:prstGeom>
        </p:spPr>
        <p:txBody>
          <a:bodyPr wrap="square">
            <a:spAutoFit/>
          </a:bodyPr>
          <a:lstStyle/>
          <a:p>
            <a:r>
              <a:rPr lang="en-ZA" sz="2000" dirty="0" smtClean="0">
                <a:latin typeface="Arial Narrow" panose="020B0606020202030204" pitchFamily="34" charset="0"/>
              </a:rPr>
              <a:t>The SIU is in regular </a:t>
            </a:r>
            <a:r>
              <a:rPr lang="en-ZA" sz="2000" dirty="0">
                <a:latin typeface="Arial Narrow" panose="020B0606020202030204" pitchFamily="34" charset="0"/>
              </a:rPr>
              <a:t>contact with Accounting Authorities of State </a:t>
            </a:r>
            <a:r>
              <a:rPr lang="en-ZA" sz="2000" dirty="0" smtClean="0">
                <a:latin typeface="Arial Narrow" panose="020B0606020202030204" pitchFamily="34" charset="0"/>
              </a:rPr>
              <a:t>Institutions to follow up on recommendations. Regular updates are also done with the  NPA  and the Presidency.</a:t>
            </a:r>
            <a:endParaRPr lang="en-ZA" sz="2000" dirty="0">
              <a:latin typeface="Arial Narrow" panose="020B0606020202030204" pitchFamily="34" charset="0"/>
            </a:endParaRPr>
          </a:p>
        </p:txBody>
      </p:sp>
      <p:pic>
        <p:nvPicPr>
          <p:cNvPr id="11" name="Picture 10"/>
          <p:cNvPicPr>
            <a:picLocks noChangeAspect="1"/>
          </p:cNvPicPr>
          <p:nvPr/>
        </p:nvPicPr>
        <p:blipFill rotWithShape="1">
          <a:blip r:embed="rId7" cstate="print">
            <a:extLst>
              <a:ext uri="{28A0092B-C50C-407E-A947-70E740481C1C}">
                <a14:useLocalDpi xmlns="" xmlns:a14="http://schemas.microsoft.com/office/drawing/2010/main" val="0"/>
              </a:ext>
            </a:extLst>
          </a:blip>
          <a:srcRect r="70560"/>
          <a:stretch/>
        </p:blipFill>
        <p:spPr>
          <a:xfrm>
            <a:off x="8722663" y="6304908"/>
            <a:ext cx="349813" cy="416567"/>
          </a:xfrm>
          <a:prstGeom prst="rect">
            <a:avLst/>
          </a:prstGeom>
        </p:spPr>
      </p:pic>
    </p:spTree>
    <p:extLst>
      <p:ext uri="{BB962C8B-B14F-4D97-AF65-F5344CB8AC3E}">
        <p14:creationId xmlns="" xmlns:p14="http://schemas.microsoft.com/office/powerpoint/2010/main" val="19045605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659769411"/>
              </p:ext>
            </p:extLst>
          </p:nvPr>
        </p:nvGraphicFramePr>
        <p:xfrm>
          <a:off x="0" y="2251221"/>
          <a:ext cx="9144000" cy="40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523247" y="5302949"/>
            <a:ext cx="3792705" cy="646331"/>
          </a:xfrm>
          <a:prstGeom prst="rect">
            <a:avLst/>
          </a:prstGeom>
        </p:spPr>
        <p:txBody>
          <a:bodyPr wrap="none">
            <a:spAutoFit/>
          </a:bodyPr>
          <a:lstStyle/>
          <a:p>
            <a:r>
              <a:rPr lang="en-US" sz="3600" b="1" dirty="0"/>
              <a:t>SIU KEY SKILLS</a:t>
            </a:r>
          </a:p>
        </p:txBody>
      </p:sp>
      <p:sp>
        <p:nvSpPr>
          <p:cNvPr id="5" name="Title 1"/>
          <p:cNvSpPr txBox="1">
            <a:spLocks/>
          </p:cNvSpPr>
          <p:nvPr/>
        </p:nvSpPr>
        <p:spPr bwMode="auto">
          <a:xfrm>
            <a:off x="1143000" y="152400"/>
            <a:ext cx="7543800" cy="4095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a:effectLst>
                  <a:outerShdw blurRad="38100" dist="38100" dir="2700000" algn="tl">
                    <a:srgbClr val="000000">
                      <a:alpha val="43137"/>
                    </a:srgbClr>
                  </a:outerShdw>
                </a:effectLst>
              </a:rPr>
              <a:t>SIU KEY SKILLS</a:t>
            </a:r>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endParaRPr lang="en-ZA" dirty="0">
              <a:solidFill>
                <a:srgbClr val="000000">
                  <a:tint val="75000"/>
                </a:srgbClr>
              </a:solidFill>
            </a:endParaRPr>
          </a:p>
        </p:txBody>
      </p:sp>
      <p:sp>
        <p:nvSpPr>
          <p:cNvPr id="10" name="Footer Placeholder 3"/>
          <p:cNvSpPr txBox="1">
            <a:spLocks/>
          </p:cNvSpPr>
          <p:nvPr/>
        </p:nvSpPr>
        <p:spPr>
          <a:xfrm>
            <a:off x="467544" y="6492875"/>
            <a:ext cx="7624936"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dirty="0">
              <a:solidFill>
                <a:srgbClr val="000000">
                  <a:tint val="75000"/>
                </a:srgbClr>
              </a:solidFill>
            </a:endParaRPr>
          </a:p>
        </p:txBody>
      </p:sp>
    </p:spTree>
    <p:extLst>
      <p:ext uri="{BB962C8B-B14F-4D97-AF65-F5344CB8AC3E}">
        <p14:creationId xmlns="" xmlns:p14="http://schemas.microsoft.com/office/powerpoint/2010/main" val="3397595360"/>
      </p:ext>
    </p:extLst>
  </p:cSld>
  <p:clrMapOvr>
    <a:masterClrMapping/>
  </p:clrMapOvr>
  <mc:AlternateContent xmlns:mc="http://schemas.openxmlformats.org/markup-compatibility/2006">
    <mc:Choice xmlns="" xmlns:p14="http://schemas.microsoft.com/office/powerpoint/2010/main" Requires="p14">
      <p:transition spd="slow" p14:dur="1500" advClick="0" advTm="10000">
        <p:split orient="vert"/>
      </p:transition>
    </mc:Choice>
    <mc:Fallback>
      <p:transition spd="slow" advClick="0" advTm="10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cstate="print"/>
          <a:srcRect/>
          <a:stretch>
            <a:fillRect/>
          </a:stretch>
        </p:blipFill>
        <p:spPr bwMode="auto">
          <a:xfrm>
            <a:off x="9525" y="3119438"/>
            <a:ext cx="9112250" cy="3738562"/>
          </a:xfrm>
          <a:prstGeom prst="rect">
            <a:avLst/>
          </a:prstGeom>
          <a:noFill/>
          <a:ln w="9525">
            <a:noFill/>
            <a:miter lim="800000"/>
            <a:headEnd/>
            <a:tailEnd/>
          </a:ln>
        </p:spPr>
      </p:pic>
      <p:sp>
        <p:nvSpPr>
          <p:cNvPr id="5" name="TextBox 4"/>
          <p:cNvSpPr txBox="1"/>
          <p:nvPr/>
        </p:nvSpPr>
        <p:spPr>
          <a:xfrm>
            <a:off x="-22225" y="3929063"/>
            <a:ext cx="9191625" cy="1646237"/>
          </a:xfrm>
          <a:prstGeom prst="rect">
            <a:avLst/>
          </a:prstGeom>
          <a:solidFill>
            <a:schemeClr val="accent2"/>
          </a:solidFill>
        </p:spPr>
        <p:txBody>
          <a:bodyPr>
            <a:spAutoFit/>
          </a:bodyPr>
          <a:lstStyle/>
          <a:p>
            <a:pPr algn="ctr">
              <a:spcBef>
                <a:spcPts val="600"/>
              </a:spcBef>
              <a:defRPr/>
            </a:pPr>
            <a:r>
              <a:rPr lang="en-ZA" sz="4800" kern="0" dirty="0">
                <a:solidFill>
                  <a:schemeClr val="bg1"/>
                </a:solidFill>
                <a:latin typeface="Arial"/>
                <a:cs typeface="+mn-cs"/>
              </a:rPr>
              <a:t>Proclamation </a:t>
            </a:r>
          </a:p>
          <a:p>
            <a:pPr algn="ctr">
              <a:spcBef>
                <a:spcPts val="600"/>
              </a:spcBef>
              <a:defRPr/>
            </a:pPr>
            <a:r>
              <a:rPr lang="en-ZA" sz="4800" kern="0" dirty="0">
                <a:solidFill>
                  <a:schemeClr val="bg1"/>
                </a:solidFill>
                <a:latin typeface="Arial"/>
                <a:cs typeface="+mn-cs"/>
              </a:rPr>
              <a:t>R58 of 2010</a:t>
            </a:r>
          </a:p>
        </p:txBody>
      </p:sp>
      <p:sp>
        <p:nvSpPr>
          <p:cNvPr id="13316" name="Slide Number Placeholder 1"/>
          <p:cNvSpPr>
            <a:spLocks noGrp="1"/>
          </p:cNvSpPr>
          <p:nvPr>
            <p:ph type="sldNum" sz="quarter" idx="16"/>
          </p:nvPr>
        </p:nvSpPr>
        <p:spPr bwMode="auto">
          <a:noFill/>
          <a:ln>
            <a:miter lim="800000"/>
            <a:headEnd/>
            <a:tailEnd/>
          </a:ln>
        </p:spPr>
        <p:txBody>
          <a:bodyPr/>
          <a:lstStyle/>
          <a:p>
            <a:fld id="{B1B8FBAF-3092-48E9-B5CD-89830AF14476}" type="slidenum">
              <a:rPr lang="en-ZA" altLang="en-US"/>
              <a:pPr/>
              <a:t>8</a:t>
            </a:fld>
            <a:endParaRPr lang="en-ZA" altLang="en-US"/>
          </a:p>
        </p:txBody>
      </p:sp>
      <p:pic>
        <p:nvPicPr>
          <p:cNvPr id="13317" name="Picture 7"/>
          <p:cNvPicPr>
            <a:picLocks noChangeAspect="1" noChangeArrowheads="1"/>
          </p:cNvPicPr>
          <p:nvPr/>
        </p:nvPicPr>
        <p:blipFill>
          <a:blip r:embed="rId3" cstate="print"/>
          <a:srcRect/>
          <a:stretch>
            <a:fillRect/>
          </a:stretch>
        </p:blipFill>
        <p:spPr bwMode="auto">
          <a:xfrm>
            <a:off x="-25400" y="1066800"/>
            <a:ext cx="9169400" cy="2862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p:txBody>
          <a:bodyPr anchor="ctr"/>
          <a:lstStyle/>
          <a:p>
            <a:pPr algn="just">
              <a:lnSpc>
                <a:spcPct val="150000"/>
              </a:lnSpc>
              <a:spcAft>
                <a:spcPts val="600"/>
              </a:spcAft>
              <a:buFont typeface="Wingdings" panose="05000000000000000000" pitchFamily="2" charset="2"/>
              <a:buChar char="q"/>
              <a:defRPr/>
            </a:pPr>
            <a:r>
              <a:rPr lang="en-ZA" altLang="en-US" sz="1400" dirty="0" smtClean="0">
                <a:latin typeface="+mn-lt"/>
              </a:rPr>
              <a:t>In March 2010 the newly appointed board of the SABC, under the leadership of Dr Ben </a:t>
            </a:r>
            <a:r>
              <a:rPr lang="en-ZA" altLang="en-US" sz="1400" dirty="0" err="1" smtClean="0">
                <a:latin typeface="+mn-lt"/>
              </a:rPr>
              <a:t>Ngubane</a:t>
            </a:r>
            <a:r>
              <a:rPr lang="en-ZA" altLang="en-US" sz="1400" dirty="0" smtClean="0">
                <a:latin typeface="+mn-lt"/>
              </a:rPr>
              <a:t>, approached the SIU. In order to act on the recommendations contained within the AGSA report, the SABC Board requested the SIU to conduct investigations into the following main areas:</a:t>
            </a:r>
          </a:p>
          <a:p>
            <a:pPr marL="741600" lvl="4" indent="-284400" algn="just">
              <a:lnSpc>
                <a:spcPct val="150000"/>
              </a:lnSpc>
              <a:spcAft>
                <a:spcPts val="600"/>
              </a:spcAft>
              <a:buFont typeface="Wingdings" panose="05000000000000000000" pitchFamily="2" charset="2"/>
              <a:buChar char="Ø"/>
              <a:defRPr/>
            </a:pPr>
            <a:r>
              <a:rPr lang="en-ZA" altLang="en-US" sz="1400" b="1" dirty="0" smtClean="0">
                <a:latin typeface="+mn-lt"/>
              </a:rPr>
              <a:t>Potential conflict of interest;</a:t>
            </a:r>
          </a:p>
          <a:p>
            <a:pPr marL="741600" lvl="4" indent="-284400" algn="just">
              <a:lnSpc>
                <a:spcPct val="150000"/>
              </a:lnSpc>
              <a:spcAft>
                <a:spcPts val="600"/>
              </a:spcAft>
              <a:buFont typeface="Wingdings" panose="05000000000000000000" pitchFamily="2" charset="2"/>
              <a:buChar char="Ø"/>
              <a:defRPr/>
            </a:pPr>
            <a:r>
              <a:rPr lang="en-ZA" altLang="en-US" sz="1400" b="1" dirty="0" smtClean="0">
                <a:latin typeface="+mn-lt"/>
              </a:rPr>
              <a:t>Salary Audit (Human Resource related matters);</a:t>
            </a:r>
          </a:p>
          <a:p>
            <a:pPr marL="741600" lvl="4" indent="-284400" algn="just">
              <a:lnSpc>
                <a:spcPct val="150000"/>
              </a:lnSpc>
              <a:spcAft>
                <a:spcPts val="600"/>
              </a:spcAft>
              <a:buFont typeface="Wingdings" panose="05000000000000000000" pitchFamily="2" charset="2"/>
              <a:buChar char="Ø"/>
              <a:defRPr/>
            </a:pPr>
            <a:r>
              <a:rPr lang="en-ZA" altLang="en-US" sz="1400" b="1" dirty="0" smtClean="0">
                <a:latin typeface="+mn-lt"/>
              </a:rPr>
              <a:t>Revenue Collection;</a:t>
            </a:r>
          </a:p>
          <a:p>
            <a:pPr marL="741600" lvl="4" indent="-284400" algn="just">
              <a:lnSpc>
                <a:spcPct val="150000"/>
              </a:lnSpc>
              <a:spcAft>
                <a:spcPts val="600"/>
              </a:spcAft>
              <a:buFont typeface="Wingdings" panose="05000000000000000000" pitchFamily="2" charset="2"/>
              <a:buChar char="Ø"/>
              <a:defRPr/>
            </a:pPr>
            <a:r>
              <a:rPr lang="en-ZA" altLang="en-US" sz="1400" b="1" dirty="0" smtClean="0">
                <a:latin typeface="+mn-lt"/>
              </a:rPr>
              <a:t>Contracts (Procurement matters); and</a:t>
            </a:r>
          </a:p>
          <a:p>
            <a:pPr marL="741600" lvl="4" indent="-284400" algn="just">
              <a:lnSpc>
                <a:spcPct val="150000"/>
              </a:lnSpc>
              <a:spcAft>
                <a:spcPts val="600"/>
              </a:spcAft>
              <a:buFont typeface="Wingdings" panose="05000000000000000000" pitchFamily="2" charset="2"/>
              <a:buChar char="Ø"/>
              <a:defRPr/>
            </a:pPr>
            <a:r>
              <a:rPr lang="en-ZA" altLang="en-US" sz="1400" b="1" dirty="0" smtClean="0">
                <a:latin typeface="+mn-lt"/>
              </a:rPr>
              <a:t>Assist SAPS with finalisation of matters referred for criminal prosecution</a:t>
            </a:r>
            <a:r>
              <a:rPr lang="en-ZA" altLang="en-US" sz="1400" dirty="0" smtClean="0">
                <a:latin typeface="+mn-lt"/>
              </a:rPr>
              <a:t>.</a:t>
            </a:r>
          </a:p>
          <a:p>
            <a:pPr algn="just">
              <a:lnSpc>
                <a:spcPct val="150000"/>
              </a:lnSpc>
              <a:spcAft>
                <a:spcPts val="600"/>
              </a:spcAft>
              <a:buFont typeface="Wingdings" panose="05000000000000000000" pitchFamily="2" charset="2"/>
              <a:buChar char="q"/>
              <a:defRPr/>
            </a:pPr>
            <a:r>
              <a:rPr lang="en-ZA" altLang="en-US" sz="1400" dirty="0" smtClean="0">
                <a:latin typeface="+mn-lt"/>
              </a:rPr>
              <a:t>Thereafter, the President of the Republic of South Africa issued </a:t>
            </a:r>
            <a:r>
              <a:rPr lang="en-ZA" altLang="en-US" sz="1400" b="1" dirty="0" smtClean="0">
                <a:latin typeface="+mn-lt"/>
              </a:rPr>
              <a:t>Proclamation R58 of 2010</a:t>
            </a:r>
            <a:r>
              <a:rPr lang="en-ZA" altLang="en-US" sz="1400" dirty="0" smtClean="0">
                <a:latin typeface="+mn-lt"/>
              </a:rPr>
              <a:t>, as published in </a:t>
            </a:r>
            <a:r>
              <a:rPr lang="en-ZA" altLang="en-US" sz="1400" b="1" dirty="0" smtClean="0">
                <a:latin typeface="+mn-lt"/>
              </a:rPr>
              <a:t>Government Gazette 33718 dated 29 October 2010</a:t>
            </a:r>
            <a:r>
              <a:rPr lang="en-ZA" altLang="en-US" sz="1400" dirty="0" smtClean="0">
                <a:latin typeface="+mn-lt"/>
              </a:rPr>
              <a:t>.</a:t>
            </a:r>
          </a:p>
          <a:p>
            <a:pPr algn="just">
              <a:lnSpc>
                <a:spcPct val="150000"/>
              </a:lnSpc>
              <a:spcAft>
                <a:spcPts val="600"/>
              </a:spcAft>
              <a:buFont typeface="Wingdings" panose="05000000000000000000" pitchFamily="2" charset="2"/>
              <a:buChar char="q"/>
              <a:defRPr/>
            </a:pPr>
            <a:r>
              <a:rPr lang="en-ZA" altLang="en-US" sz="1400" b="1" dirty="0" smtClean="0">
                <a:solidFill>
                  <a:srgbClr val="FF0000"/>
                </a:solidFill>
                <a:latin typeface="+mn-lt"/>
              </a:rPr>
              <a:t>The investigation was concluded and the SABC was provided with the reports and the SIU also submitted the Presidential Report to the Office of the President in June 2013.</a:t>
            </a:r>
            <a:endParaRPr lang="en-ZA" altLang="en-US" b="1" dirty="0" smtClean="0">
              <a:solidFill>
                <a:srgbClr val="FF0000"/>
              </a:solidFill>
            </a:endParaRPr>
          </a:p>
        </p:txBody>
      </p:sp>
      <p:sp>
        <p:nvSpPr>
          <p:cNvPr id="8196" name="Content Placeholder 5"/>
          <p:cNvSpPr>
            <a:spLocks noGrp="1"/>
          </p:cNvSpPr>
          <p:nvPr>
            <p:ph idx="13"/>
          </p:nvPr>
        </p:nvSpPr>
        <p:spPr/>
        <p:txBody>
          <a:bodyPr anchor="t"/>
          <a:lstStyle/>
          <a:p>
            <a:pPr>
              <a:spcBef>
                <a:spcPct val="0"/>
              </a:spcBef>
              <a:buFont typeface="Arial" panose="020B0604020202020204" pitchFamily="34" charset="0"/>
              <a:buNone/>
              <a:defRPr/>
            </a:pPr>
            <a:r>
              <a:rPr lang="en-ZA" altLang="en-US" sz="2400" dirty="0" smtClean="0">
                <a:latin typeface="+mj-lt"/>
              </a:rPr>
              <a:t>Proclamation R58 of 2010 (SABC)</a:t>
            </a:r>
          </a:p>
        </p:txBody>
      </p:sp>
      <p:sp>
        <p:nvSpPr>
          <p:cNvPr id="14340" name="Slide Number Placeholder 1"/>
          <p:cNvSpPr>
            <a:spLocks noGrp="1"/>
          </p:cNvSpPr>
          <p:nvPr>
            <p:ph type="sldNum" sz="quarter" idx="16"/>
          </p:nvPr>
        </p:nvSpPr>
        <p:spPr bwMode="auto">
          <a:noFill/>
          <a:ln>
            <a:miter lim="800000"/>
            <a:headEnd/>
            <a:tailEnd/>
          </a:ln>
        </p:spPr>
        <p:txBody>
          <a:bodyPr/>
          <a:lstStyle/>
          <a:p>
            <a:fld id="{333A7E2D-8F2A-4FC3-9014-A5B0EFC1F287}" type="slidenum">
              <a:rPr lang="en-ZA" altLang="en-US"/>
              <a:pPr/>
              <a:t>9</a:t>
            </a:fld>
            <a:endParaRPr lang="en-ZA" altLang="en-US"/>
          </a:p>
        </p:txBody>
      </p:sp>
    </p:spTree>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16450</TotalTime>
  <Words>2850</Words>
  <Application>Microsoft Office PowerPoint</Application>
  <PresentationFormat>On-screen Show (4:3)</PresentationFormat>
  <Paragraphs>344</Paragraphs>
  <Slides>29</Slides>
  <Notes>4</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1_Office Theme</vt:lpstr>
      <vt:lpstr>2_Office Theme</vt:lpstr>
      <vt:lpstr>Special Investigating Unit Presentation to the Portfolio Committee: Communications</vt:lpstr>
      <vt:lpstr>Contents</vt:lpstr>
      <vt:lpstr>Legislative Mandate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SIU Presentation  to  Portfolio Committee:  Justice and Constitutional Development   24 April 2013 Strategic Plan, Annual Performance Plan and Budget for 2013/2014</dc:title>
  <dc:creator>DMahole</dc:creator>
  <cp:lastModifiedBy>PUMZA</cp:lastModifiedBy>
  <cp:revision>534</cp:revision>
  <cp:lastPrinted>2018-02-01T07:17:05Z</cp:lastPrinted>
  <dcterms:created xsi:type="dcterms:W3CDTF">2013-04-05T05:33:37Z</dcterms:created>
  <dcterms:modified xsi:type="dcterms:W3CDTF">2018-02-14T08:31:54Z</dcterms:modified>
</cp:coreProperties>
</file>