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0" r:id="rId3"/>
    <p:sldId id="301" r:id="rId4"/>
    <p:sldId id="270" r:id="rId5"/>
    <p:sldId id="274" r:id="rId6"/>
    <p:sldId id="279" r:id="rId7"/>
    <p:sldId id="277" r:id="rId8"/>
    <p:sldId id="276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302" r:id="rId18"/>
    <p:sldId id="289" r:id="rId19"/>
    <p:sldId id="288" r:id="rId20"/>
    <p:sldId id="290" r:id="rId21"/>
    <p:sldId id="291" r:id="rId22"/>
    <p:sldId id="293" r:id="rId23"/>
    <p:sldId id="294" r:id="rId24"/>
    <p:sldId id="296" r:id="rId25"/>
    <p:sldId id="303" r:id="rId26"/>
    <p:sldId id="304" r:id="rId27"/>
    <p:sldId id="305" r:id="rId28"/>
    <p:sldId id="306" r:id="rId29"/>
    <p:sldId id="307" r:id="rId30"/>
    <p:sldId id="308" r:id="rId31"/>
    <p:sldId id="309" r:id="rId3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5719578D-6558-48E0-AC8A-FC2B1EB6020A}">
          <p14:sldIdLst>
            <p14:sldId id="256"/>
            <p14:sldId id="300"/>
            <p14:sldId id="301"/>
            <p14:sldId id="270"/>
            <p14:sldId id="274"/>
            <p14:sldId id="279"/>
            <p14:sldId id="277"/>
            <p14:sldId id="276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302"/>
            <p14:sldId id="289"/>
            <p14:sldId id="288"/>
            <p14:sldId id="290"/>
            <p14:sldId id="291"/>
            <p14:sldId id="293"/>
            <p14:sldId id="294"/>
            <p14:sldId id="296"/>
          </p14:sldIdLst>
        </p14:section>
        <p14:section name="Untitled Section" id="{6D07DDD0-586C-441A-891D-FEAD57C4557B}">
          <p14:sldIdLst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55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E7B726D-1577-462C-97B0-4EED4E89A2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4B9C3-D62A-4F2A-A0C6-22BF2155B1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A20175D-B9F7-4EE1-8D18-02927150DC8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3A4FC5-5A52-423C-BEB1-7AA3124F9A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2A5530-057A-48F5-9E0E-B649BD309F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F85491-7273-4002-A90A-309460A0E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022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D233B04-736F-4498-90DC-CC96F398C6B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57311F3-D5FC-4536-8AAF-B2ACC7B24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10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89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825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822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39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139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761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9906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154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315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682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14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394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070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873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207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549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623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36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0618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519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42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282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53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70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39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120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31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11F3-D5FC-4536-8AAF-B2ACC7B246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7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902" y="2897579"/>
            <a:ext cx="11485984" cy="174567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902" y="4643252"/>
            <a:ext cx="11485983" cy="614548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F22841-01CE-4F61-8534-6A43AE7FD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7542" y="730045"/>
            <a:ext cx="8696469" cy="19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15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2E3CECA-6174-4B17-A5AB-C82C28C45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559" y="5811883"/>
            <a:ext cx="3871405" cy="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28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75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0CC445-6F71-4E4E-BDD5-1F90B73A0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559" y="5811883"/>
            <a:ext cx="3871405" cy="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2973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97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5BD8D8-E98B-4416-ABAE-9A2153987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559" y="5811883"/>
            <a:ext cx="3871405" cy="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11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DFE3CA8-CC18-44DA-A4AA-E8C6F55D9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559" y="5811883"/>
            <a:ext cx="3871405" cy="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305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181602-BD1F-447C-81DF-E6181A16E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559" y="5811883"/>
            <a:ext cx="3871405" cy="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555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9DA118-B2E0-4BD6-88A9-064CD91EA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559" y="5811883"/>
            <a:ext cx="3871405" cy="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84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000" spc="80" baseline="0"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8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pc="8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pc="8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pc="8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pc="8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AE314D-9AD4-4B2E-A899-CB8ABA3725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559" y="5811883"/>
            <a:ext cx="3871405" cy="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15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24F12A-9BBD-47BB-A546-F46D6C89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559" y="5811883"/>
            <a:ext cx="3871405" cy="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22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025FAD-91A5-47FF-B086-8F7A8880B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559" y="5811883"/>
            <a:ext cx="3871405" cy="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067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93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E4136C-5A90-4F81-AD74-02856F9B9C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559" y="5811883"/>
            <a:ext cx="3871405" cy="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9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5DAD83-A62B-4612-B118-5D7053198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559" y="5811883"/>
            <a:ext cx="3871405" cy="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97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740CC1-BB0D-4B46-B3DE-9A60A7361C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559" y="5811883"/>
            <a:ext cx="3871405" cy="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00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CA4945-7350-43DD-8DED-5AAFD7315D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559" y="5811883"/>
            <a:ext cx="3871405" cy="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45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03585B-F4FC-4C9B-9CFE-137200E05184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572F61F-095C-43EC-A843-9A924F0DE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1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Oswald Regular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effectLst/>
          <a:latin typeface="Oswald Regular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Oswald Regular" panose="020005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Oswald Regular" panose="020005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Oswald Regular" panose="020005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Oswald Regular" panose="020005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xmlns="" id="{E1DFEC13-99A3-421A-A1D7-B2D7F284E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991" y="2432272"/>
            <a:ext cx="11485984" cy="1745673"/>
          </a:xfrm>
        </p:spPr>
        <p:txBody>
          <a:bodyPr>
            <a:noAutofit/>
          </a:bodyPr>
          <a:lstStyle/>
          <a:p>
            <a:r>
              <a:rPr lang="en-ZA" sz="4800" b="0" dirty="0">
                <a:effectLst/>
                <a:latin typeface="+mn-lt"/>
              </a:rPr>
              <a:t> ADMINISTRATIVE ADJUDICATION OF </a:t>
            </a:r>
            <a:br>
              <a:rPr lang="en-ZA" sz="4800" b="0" dirty="0">
                <a:effectLst/>
                <a:latin typeface="+mn-lt"/>
              </a:rPr>
            </a:br>
            <a:r>
              <a:rPr lang="en-ZA" sz="4800" b="0" dirty="0">
                <a:effectLst/>
                <a:latin typeface="+mn-lt"/>
              </a:rPr>
              <a:t>ROAD TRAFFIC OFFENCES AMENDMENT BILL</a:t>
            </a:r>
            <a:endParaRPr lang="en-ZA" sz="4800" b="0" cap="all" dirty="0">
              <a:effectLst/>
              <a:latin typeface="+mn-lt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5E0D4694-E886-451B-BDA8-2547EC5B7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91" y="4177945"/>
            <a:ext cx="11485984" cy="2552639"/>
          </a:xfrm>
        </p:spPr>
        <p:txBody>
          <a:bodyPr>
            <a:normAutofit fontScale="55000" lnSpcReduction="20000"/>
          </a:bodyPr>
          <a:lstStyle/>
          <a:p>
            <a:r>
              <a:rPr lang="en-ZA" dirty="0"/>
              <a:t>Presentation to Select Committee on Economic Business Development</a:t>
            </a:r>
          </a:p>
          <a:p>
            <a:r>
              <a:rPr lang="en-ZA" dirty="0"/>
              <a:t>National Council of Provinces</a:t>
            </a:r>
          </a:p>
          <a:p>
            <a:r>
              <a:rPr lang="en-ZA" dirty="0"/>
              <a:t>13 February 2018</a:t>
            </a:r>
          </a:p>
          <a:p>
            <a:r>
              <a:rPr lang="en-ZA" dirty="0"/>
              <a:t>Mr Rudie Heyneke – Transport Portfolio Manager</a:t>
            </a:r>
          </a:p>
          <a:p>
            <a:r>
              <a:rPr lang="en-ZA" dirty="0"/>
              <a:t>Adv Stefanie Fick – Head of Legal Affairs</a:t>
            </a:r>
          </a:p>
          <a:p>
            <a:r>
              <a:rPr lang="en-ZA" dirty="0"/>
              <a:t>Mr Rashaad </a:t>
            </a:r>
            <a:r>
              <a:rPr lang="en-ZA" dirty="0" err="1"/>
              <a:t>Pandor</a:t>
            </a:r>
            <a:r>
              <a:rPr lang="en-ZA" dirty="0"/>
              <a:t> – Litigation Manager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9552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083201-5D7D-4061-961E-900107D9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IN SOUTH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4981F6-A860-4704-ACF8-60E4B26E7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36686"/>
            <a:ext cx="10353762" cy="457787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ZA" sz="2400" dirty="0"/>
          </a:p>
          <a:p>
            <a:pPr lvl="1" indent="-685800"/>
            <a:r>
              <a:rPr lang="en-ZA" sz="2400" dirty="0"/>
              <a:t>17,000 Traffic Officers employed in SA</a:t>
            </a:r>
          </a:p>
          <a:p>
            <a:pPr lvl="1" indent="-685800"/>
            <a:r>
              <a:rPr lang="en-ZA" sz="2400" dirty="0"/>
              <a:t>50% assigned to driver and licence-testing facilities</a:t>
            </a:r>
          </a:p>
          <a:p>
            <a:pPr lvl="1" indent="-685800"/>
            <a:r>
              <a:rPr lang="en-ZA" sz="2400" dirty="0"/>
              <a:t>25% on leave at any given time</a:t>
            </a:r>
          </a:p>
          <a:p>
            <a:pPr lvl="1" indent="-685800"/>
            <a:r>
              <a:rPr lang="en-ZA" sz="2400" dirty="0"/>
              <a:t>25% assigned to active duty on the roads  (4,250 active )</a:t>
            </a:r>
          </a:p>
          <a:p>
            <a:pPr marL="0" lvl="1" indent="0">
              <a:buNone/>
            </a:pPr>
            <a:endParaRPr lang="en-ZA" sz="2400" dirty="0"/>
          </a:p>
          <a:p>
            <a:pPr marL="620713" indent="-620713">
              <a:tabLst>
                <a:tab pos="712788" algn="l"/>
              </a:tabLst>
            </a:pPr>
            <a:r>
              <a:rPr lang="en-ZA" sz="2400" i="1" dirty="0"/>
              <a:t>In 2010 (FIFA World Cup) fatalities decreased on our roads</a:t>
            </a:r>
          </a:p>
          <a:p>
            <a:pPr marL="0" indent="0">
              <a:buNone/>
              <a:tabLst>
                <a:tab pos="620713" algn="l"/>
              </a:tabLst>
            </a:pPr>
            <a:r>
              <a:rPr lang="en-ZA" sz="2400" i="1" dirty="0"/>
              <a:t>	more tourists – more vehicles on the roads - more visible policing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6972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1E491-4CA0-4957-8BC8-78A134AD5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 OF SOUTH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B23AC7-FC56-4D25-97A1-B1E2034A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16611"/>
          </a:xfrm>
        </p:spPr>
        <p:txBody>
          <a:bodyPr>
            <a:normAutofit/>
          </a:bodyPr>
          <a:lstStyle/>
          <a:p>
            <a:r>
              <a:rPr lang="en-ZA" sz="2400" dirty="0"/>
              <a:t>Section 33</a:t>
            </a:r>
          </a:p>
          <a:p>
            <a:pPr lvl="1"/>
            <a:r>
              <a:rPr lang="en-ZA" sz="2000" dirty="0"/>
              <a:t>Everyone has the right to administrative action that is lawful, reasonable and procedurally fair</a:t>
            </a:r>
          </a:p>
          <a:p>
            <a:pPr lvl="1"/>
            <a:r>
              <a:rPr lang="en-ZA" sz="2000" dirty="0"/>
              <a:t>Everyone whose rights have been adversely affected by administrative action has the right to be given written reasons</a:t>
            </a:r>
          </a:p>
          <a:p>
            <a:pPr lvl="1"/>
            <a:r>
              <a:rPr lang="en-ZA" sz="2000" dirty="0"/>
              <a:t>National legislation must be enacted to give effect to these rights and must –</a:t>
            </a:r>
          </a:p>
          <a:p>
            <a:pPr lvl="2"/>
            <a:r>
              <a:rPr lang="en-ZA" sz="1800" dirty="0"/>
              <a:t>Provide for review</a:t>
            </a:r>
          </a:p>
          <a:p>
            <a:pPr lvl="2"/>
            <a:r>
              <a:rPr lang="en-ZA" sz="1800" dirty="0"/>
              <a:t>State to give effect to these rights</a:t>
            </a:r>
          </a:p>
          <a:p>
            <a:pPr lvl="2"/>
            <a:r>
              <a:rPr lang="en-ZA" sz="1800" dirty="0"/>
              <a:t>Promote an efficient administration</a:t>
            </a:r>
          </a:p>
          <a:p>
            <a:endParaRPr lang="en-ZA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9187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85A0D-8D28-4220-8C8F-38A14050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 OF SOUTH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DB305A-C009-4FC2-8298-C35CF08D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494741"/>
          </a:xfrm>
        </p:spPr>
        <p:txBody>
          <a:bodyPr>
            <a:normAutofit/>
          </a:bodyPr>
          <a:lstStyle/>
          <a:p>
            <a:r>
              <a:rPr lang="en-ZA" dirty="0"/>
              <a:t>Section 34</a:t>
            </a:r>
          </a:p>
          <a:p>
            <a:pPr lvl="1"/>
            <a:r>
              <a:rPr lang="en-ZA" dirty="0"/>
              <a:t>Right to have dispute resolved by</a:t>
            </a:r>
          </a:p>
          <a:p>
            <a:pPr lvl="2"/>
            <a:r>
              <a:rPr lang="en-ZA" dirty="0"/>
              <a:t>Court</a:t>
            </a:r>
          </a:p>
          <a:p>
            <a:pPr lvl="2"/>
            <a:r>
              <a:rPr lang="en-ZA" dirty="0"/>
              <a:t>Independent and impartial tribunal</a:t>
            </a:r>
          </a:p>
          <a:p>
            <a:r>
              <a:rPr lang="en-ZA" dirty="0"/>
              <a:t>Section 35</a:t>
            </a:r>
          </a:p>
          <a:p>
            <a:pPr lvl="1"/>
            <a:r>
              <a:rPr lang="en-ZA" dirty="0"/>
              <a:t>Right to fair trial</a:t>
            </a:r>
          </a:p>
          <a:p>
            <a:pPr lvl="1"/>
            <a:r>
              <a:rPr lang="en-ZA" dirty="0"/>
              <a:t>Charge to have sufficient detail</a:t>
            </a:r>
          </a:p>
          <a:p>
            <a:pPr lvl="1"/>
            <a:r>
              <a:rPr lang="en-ZA" dirty="0"/>
              <a:t>Public trial before an ordinary Court</a:t>
            </a:r>
          </a:p>
          <a:p>
            <a:pPr lvl="1"/>
            <a:r>
              <a:rPr lang="en-ZA" dirty="0"/>
              <a:t>Presumed innocent, remain silent and not to testify</a:t>
            </a:r>
          </a:p>
          <a:p>
            <a:pPr lvl="1"/>
            <a:r>
              <a:rPr lang="en-ZA" dirty="0"/>
              <a:t>Appeal, review by higher court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610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4C50AD-9C9E-4230-8B7A-88C5E224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AARTO AMENDMENT BILL </a:t>
            </a:r>
            <a:br>
              <a:rPr lang="en-US" dirty="0"/>
            </a:br>
            <a:r>
              <a:rPr lang="en-US" dirty="0"/>
              <a:t>vs. CONSTITUTION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B33278-AA8C-45BA-9ED3-06576E88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40362"/>
          </a:xfrm>
        </p:spPr>
        <p:txBody>
          <a:bodyPr>
            <a:normAutofit/>
          </a:bodyPr>
          <a:lstStyle/>
          <a:p>
            <a:r>
              <a:rPr lang="en-ZA" sz="2400" dirty="0"/>
              <a:t>Sect 34 give right to go to Court</a:t>
            </a:r>
          </a:p>
          <a:p>
            <a:r>
              <a:rPr lang="en-ZA" sz="2400" dirty="0"/>
              <a:t>Infringement notice does not give infringer right to go to Court</a:t>
            </a:r>
          </a:p>
          <a:p>
            <a:r>
              <a:rPr lang="en-ZA" sz="2400" dirty="0"/>
              <a:t>Courtesy letter notifies infringer of his right</a:t>
            </a:r>
          </a:p>
          <a:p>
            <a:r>
              <a:rPr lang="en-ZA" sz="2400" dirty="0"/>
              <a:t>Courtesy letter comes with a cost</a:t>
            </a:r>
          </a:p>
          <a:p>
            <a:r>
              <a:rPr lang="en-ZA" sz="2400" dirty="0"/>
              <a:t>Small window period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2926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4C50AD-9C9E-4230-8B7A-88C5E224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AARTO AMENDMENT BILL </a:t>
            </a:r>
            <a:br>
              <a:rPr lang="en-US" dirty="0"/>
            </a:br>
            <a:r>
              <a:rPr lang="en-US" dirty="0"/>
              <a:t>vs. CONSTITUTION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B33278-AA8C-45BA-9ED3-06576E88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40362"/>
          </a:xfrm>
        </p:spPr>
        <p:txBody>
          <a:bodyPr>
            <a:normAutofit/>
          </a:bodyPr>
          <a:lstStyle/>
          <a:p>
            <a:r>
              <a:rPr lang="en-ZA" sz="2400" dirty="0"/>
              <a:t>Infringer can make presentation to RTIA</a:t>
            </a:r>
          </a:p>
          <a:p>
            <a:r>
              <a:rPr lang="en-ZA" sz="2400" dirty="0"/>
              <a:t>RTIA not impartial tribunal and independent as noted in Constitution</a:t>
            </a:r>
          </a:p>
          <a:p>
            <a:r>
              <a:rPr lang="en-ZA" sz="2400" dirty="0"/>
              <a:t>Representation officers employed by RTIA</a:t>
            </a:r>
          </a:p>
          <a:p>
            <a:endParaRPr lang="en-ZA" sz="2400" dirty="0"/>
          </a:p>
          <a:p>
            <a:r>
              <a:rPr lang="en-ZA" sz="2400" dirty="0"/>
              <a:t>Infringer can review and appeal Representation officer’s decision</a:t>
            </a:r>
          </a:p>
          <a:p>
            <a:r>
              <a:rPr lang="en-ZA" sz="2400" dirty="0"/>
              <a:t>This Tribunal not readily accessible and not impartial and unbiased</a:t>
            </a:r>
          </a:p>
          <a:p>
            <a:r>
              <a:rPr lang="en-ZA" sz="2400" dirty="0"/>
              <a:t>Magistrates Courts available in every town or district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8922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4C50AD-9C9E-4230-8B7A-88C5E224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AARTO AMENDMENT BILL </a:t>
            </a:r>
            <a:br>
              <a:rPr lang="en-US" dirty="0"/>
            </a:br>
            <a:r>
              <a:rPr lang="en-US" dirty="0"/>
              <a:t>vs. CONSTITUTION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B33278-AA8C-45BA-9ED3-06576E88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40362"/>
          </a:xfrm>
        </p:spPr>
        <p:txBody>
          <a:bodyPr>
            <a:normAutofit fontScale="92500"/>
          </a:bodyPr>
          <a:lstStyle/>
          <a:p>
            <a:r>
              <a:rPr lang="en-ZA" sz="2400" dirty="0"/>
              <a:t>Enforcements orders issued when infringer fails to pay or appear in court</a:t>
            </a:r>
          </a:p>
          <a:p>
            <a:r>
              <a:rPr lang="en-ZA" sz="2400" dirty="0"/>
              <a:t>Criminal justice system provides that he who accuse must prove</a:t>
            </a:r>
          </a:p>
          <a:p>
            <a:r>
              <a:rPr lang="en-ZA" sz="2400" dirty="0"/>
              <a:t>Ito the Bill the infringer is presumed guilty until he/she proves otherwise</a:t>
            </a:r>
          </a:p>
          <a:p>
            <a:endParaRPr lang="en-ZA" sz="2400" dirty="0"/>
          </a:p>
          <a:p>
            <a:r>
              <a:rPr lang="en-ZA" sz="2400" dirty="0"/>
              <a:t>Judiciary is an independent body</a:t>
            </a:r>
          </a:p>
          <a:p>
            <a:r>
              <a:rPr lang="en-ZA" sz="2400" dirty="0"/>
              <a:t>Constitution guarantees impartiality and independence</a:t>
            </a:r>
          </a:p>
          <a:p>
            <a:r>
              <a:rPr lang="en-ZA" sz="2400" dirty="0"/>
              <a:t>Amendment Bill does not satisfy the rights as afforded to accused persons</a:t>
            </a:r>
          </a:p>
          <a:p>
            <a:r>
              <a:rPr lang="en-ZA" sz="2400" dirty="0"/>
              <a:t>Amendment Bill will surely be challenged in Constitutional Court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8271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4C50AD-9C9E-4230-8B7A-88C5E224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AARTO AMENDMENT BILL </a:t>
            </a:r>
            <a:br>
              <a:rPr lang="en-US" dirty="0"/>
            </a:br>
            <a:r>
              <a:rPr lang="en-US" dirty="0"/>
              <a:t>vs. CONSTITUTION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B33278-AA8C-45BA-9ED3-06576E88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40362"/>
          </a:xfrm>
        </p:spPr>
        <p:txBody>
          <a:bodyPr>
            <a:normAutofit/>
          </a:bodyPr>
          <a:lstStyle/>
          <a:p>
            <a:r>
              <a:rPr lang="en-ZA" sz="2400" dirty="0"/>
              <a:t>Sect 35 guarantees innocent until proven guilty</a:t>
            </a:r>
          </a:p>
          <a:p>
            <a:r>
              <a:rPr lang="en-ZA" sz="2400" dirty="0"/>
              <a:t>Enforcement order confirms the accused is guilty when there was no trial</a:t>
            </a:r>
          </a:p>
          <a:p>
            <a:r>
              <a:rPr lang="en-ZA" sz="2400" dirty="0"/>
              <a:t>Fine and demerit points are issued</a:t>
            </a:r>
          </a:p>
          <a:p>
            <a:r>
              <a:rPr lang="en-ZA" sz="2400" dirty="0"/>
              <a:t>In conflict with Sect 35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2787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8BF9BB-C090-48E9-9148-4B845D17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Service of </a:t>
            </a:r>
            <a:r>
              <a:rPr lang="en-ZA" dirty="0" err="1"/>
              <a:t>aarto</a:t>
            </a:r>
            <a:r>
              <a:rPr lang="en-ZA" dirty="0"/>
              <a:t> notices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A2762A-AA5F-4CFC-9F7A-DC7D4E4D6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Personal Service</a:t>
            </a:r>
          </a:p>
          <a:p>
            <a:endParaRPr lang="en-ZA" sz="2800" dirty="0"/>
          </a:p>
          <a:p>
            <a:r>
              <a:rPr lang="en-ZA" sz="2800" dirty="0"/>
              <a:t>Postage</a:t>
            </a:r>
          </a:p>
          <a:p>
            <a:endParaRPr lang="en-ZA" sz="2800" dirty="0"/>
          </a:p>
          <a:p>
            <a:r>
              <a:rPr lang="en-ZA" sz="2800" dirty="0"/>
              <a:t>Electronic Service</a:t>
            </a:r>
          </a:p>
        </p:txBody>
      </p:sp>
    </p:spTree>
    <p:extLst>
      <p:ext uri="{BB962C8B-B14F-4D97-AF65-F5344CB8AC3E}">
        <p14:creationId xmlns:p14="http://schemas.microsoft.com/office/powerpoint/2010/main" xmlns="" val="2334722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42ED2-386C-4988-BC08-36AEA965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SERVICE OF AARTO NOTICES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8B9E17-B368-49FD-87D2-53A2BF60E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935921"/>
            <a:ext cx="10353762" cy="36951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600" b="1" dirty="0"/>
              <a:t>Postage</a:t>
            </a:r>
          </a:p>
          <a:p>
            <a:pPr lvl="1">
              <a:lnSpc>
                <a:spcPct val="170000"/>
              </a:lnSpc>
            </a:pPr>
            <a:r>
              <a:rPr lang="en-ZA" sz="3400" dirty="0"/>
              <a:t>73,6% successful delivery of standard post in SA (SAPO Annual Report)</a:t>
            </a:r>
          </a:p>
          <a:p>
            <a:pPr lvl="1">
              <a:lnSpc>
                <a:spcPct val="170000"/>
              </a:lnSpc>
            </a:pPr>
            <a:r>
              <a:rPr lang="en-ZA" sz="3400" dirty="0"/>
              <a:t>Post box rentals are decreasing </a:t>
            </a:r>
          </a:p>
          <a:p>
            <a:pPr lvl="1">
              <a:lnSpc>
                <a:spcPct val="170000"/>
              </a:lnSpc>
            </a:pPr>
            <a:r>
              <a:rPr lang="en-ZA" sz="3400" dirty="0"/>
              <a:t>No street deliveries in some towns</a:t>
            </a:r>
          </a:p>
          <a:p>
            <a:pPr lvl="1">
              <a:lnSpc>
                <a:spcPct val="170000"/>
              </a:lnSpc>
            </a:pPr>
            <a:r>
              <a:rPr lang="en-ZA" sz="3400" dirty="0"/>
              <a:t>No prescribed methods for storage that document was dispatched</a:t>
            </a:r>
          </a:p>
          <a:p>
            <a:pPr lvl="1">
              <a:lnSpc>
                <a:spcPct val="170000"/>
              </a:lnSpc>
            </a:pPr>
            <a:r>
              <a:rPr lang="en-ZA" sz="3400" dirty="0"/>
              <a:t>Info for delivery retrieved from e-Natis</a:t>
            </a:r>
          </a:p>
          <a:p>
            <a:pPr>
              <a:lnSpc>
                <a:spcPct val="170000"/>
              </a:lnSpc>
            </a:pPr>
            <a:endParaRPr lang="en-US" sz="3600" dirty="0"/>
          </a:p>
          <a:p>
            <a:pPr marL="0" indent="0">
              <a:lnSpc>
                <a:spcPct val="17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43830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42ED2-386C-4988-BC08-36AEA965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SERVICE OF AARTO NOTICES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8B9E17-B368-49FD-87D2-53A2BF60E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9286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400" b="1" dirty="0"/>
              <a:t>Electronic Service – E-mail</a:t>
            </a:r>
          </a:p>
          <a:p>
            <a:pPr lvl="1">
              <a:lnSpc>
                <a:spcPct val="160000"/>
              </a:lnSpc>
            </a:pPr>
            <a:r>
              <a:rPr lang="en-ZA" sz="2400" dirty="0"/>
              <a:t>Section 19(4) of Electronic Communication and Transactions Act (25 of 2002)</a:t>
            </a:r>
            <a:endParaRPr lang="en-US" sz="2400" dirty="0"/>
          </a:p>
          <a:p>
            <a:pPr lvl="1">
              <a:lnSpc>
                <a:spcPct val="160000"/>
              </a:lnSpc>
            </a:pPr>
            <a:r>
              <a:rPr lang="en-ZA" sz="2400" dirty="0"/>
              <a:t>Access to internet to receive electronic service</a:t>
            </a:r>
          </a:p>
          <a:p>
            <a:pPr lvl="1">
              <a:lnSpc>
                <a:spcPct val="160000"/>
              </a:lnSpc>
            </a:pPr>
            <a:r>
              <a:rPr lang="en-ZA" sz="2400" dirty="0"/>
              <a:t>SAPO reports in 2016 only 40% SA’s have access to internet</a:t>
            </a:r>
          </a:p>
          <a:p>
            <a:pPr lvl="1">
              <a:lnSpc>
                <a:spcPct val="160000"/>
              </a:lnSpc>
            </a:pPr>
            <a:r>
              <a:rPr lang="en-ZA" sz="2400" dirty="0"/>
              <a:t>Receiver must also have registered email address</a:t>
            </a:r>
          </a:p>
          <a:p>
            <a:pPr lvl="1">
              <a:lnSpc>
                <a:spcPct val="160000"/>
              </a:lnSpc>
            </a:pPr>
            <a:r>
              <a:rPr lang="en-ZA" sz="2400" dirty="0"/>
              <a:t>RTIA will be unable to serve thousands of notifications where there is no internet or email address </a:t>
            </a:r>
            <a:endParaRPr lang="en-US" sz="2400" dirty="0"/>
          </a:p>
          <a:p>
            <a:pPr>
              <a:lnSpc>
                <a:spcPct val="16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2070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1B6E7-77F0-4A76-9FBA-D3B28216D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21" y="4587768"/>
            <a:ext cx="11485984" cy="999864"/>
          </a:xfrm>
        </p:spPr>
        <p:txBody>
          <a:bodyPr>
            <a:normAutofit fontScale="90000"/>
          </a:bodyPr>
          <a:lstStyle/>
          <a:p>
            <a:r>
              <a:rPr lang="en-ZA" dirty="0"/>
              <a:t>INTRODUCTION</a:t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>PURPOSE OF OUTA’s SUBMISSION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859B57-F93F-4FDC-BCAB-DACAF0E9E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813" y="5932406"/>
            <a:ext cx="11485983" cy="614548"/>
          </a:xfr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94463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42ED2-386C-4988-BC08-36AEA965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SERVICE </a:t>
            </a:r>
            <a:r>
              <a:rPr lang="en-ZA"/>
              <a:t>OF AARTO DOCUM </a:t>
            </a:r>
            <a:r>
              <a:rPr lang="en-ZA" dirty="0"/>
              <a:t>NOTICES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8B9E17-B368-49FD-87D2-53A2BF60E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92861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sz="2400" b="1" dirty="0"/>
              <a:t>Electronic Service – Mobile Device</a:t>
            </a:r>
          </a:p>
          <a:p>
            <a:pPr lvl="1">
              <a:lnSpc>
                <a:spcPct val="160000"/>
              </a:lnSpc>
            </a:pPr>
            <a:r>
              <a:rPr lang="en-ZA" sz="2400" dirty="0"/>
              <a:t>Mobile phone operator must download application to receive documents</a:t>
            </a:r>
          </a:p>
          <a:p>
            <a:pPr lvl="1">
              <a:lnSpc>
                <a:spcPct val="160000"/>
              </a:lnSpc>
            </a:pPr>
            <a:r>
              <a:rPr lang="en-ZA" sz="2400" dirty="0"/>
              <a:t>Receiver must have android or smart phone to receive documents</a:t>
            </a:r>
          </a:p>
          <a:p>
            <a:pPr lvl="1">
              <a:lnSpc>
                <a:spcPct val="160000"/>
              </a:lnSpc>
            </a:pPr>
            <a:r>
              <a:rPr lang="en-ZA" sz="2400" dirty="0"/>
              <a:t>No application downloaded – only a reminder can be transmitted</a:t>
            </a:r>
          </a:p>
          <a:p>
            <a:pPr lvl="1">
              <a:lnSpc>
                <a:spcPct val="160000"/>
              </a:lnSpc>
            </a:pPr>
            <a:r>
              <a:rPr lang="en-ZA" sz="2400" dirty="0"/>
              <a:t>Result - No service of documents</a:t>
            </a:r>
          </a:p>
          <a:p>
            <a:pPr lvl="1">
              <a:lnSpc>
                <a:spcPct val="160000"/>
              </a:lnSpc>
            </a:pPr>
            <a:r>
              <a:rPr lang="en-ZA" sz="2400" dirty="0"/>
              <a:t>Electronic service will only be partially successful</a:t>
            </a:r>
          </a:p>
          <a:p>
            <a:pPr>
              <a:lnSpc>
                <a:spcPct val="16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20585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8A50E-EEA6-451B-82B6-D358330D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CORRUPTION AND BRIBERY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93C5FB-46C6-48D2-8FA3-C00414299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51046"/>
            <a:ext cx="10353762" cy="43522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dirty="0"/>
              <a:t>Prevention and Combatting of Corrupt Activities Act 12 of 2004</a:t>
            </a:r>
          </a:p>
          <a:p>
            <a:pPr>
              <a:lnSpc>
                <a:spcPct val="150000"/>
              </a:lnSpc>
            </a:pPr>
            <a:r>
              <a:rPr lang="en-ZA" dirty="0"/>
              <a:t>Ethics Institute research 2015 – most bribes in SA is for traffic offences</a:t>
            </a:r>
          </a:p>
          <a:p>
            <a:pPr lvl="0"/>
            <a:r>
              <a:rPr lang="en-ZA" dirty="0">
                <a:solidFill>
                  <a:prstClr val="white"/>
                </a:solidFill>
              </a:rPr>
              <a:t>Corruption and bribery a daily practice in SA</a:t>
            </a:r>
          </a:p>
          <a:p>
            <a:pPr lvl="0"/>
            <a:r>
              <a:rPr lang="en-ZA" dirty="0">
                <a:solidFill>
                  <a:prstClr val="white"/>
                </a:solidFill>
              </a:rPr>
              <a:t>All kinds of corruption have negative influence on the country</a:t>
            </a:r>
          </a:p>
          <a:p>
            <a:pPr lvl="0"/>
            <a:r>
              <a:rPr lang="en-ZA" dirty="0">
                <a:solidFill>
                  <a:prstClr val="white"/>
                </a:solidFill>
              </a:rPr>
              <a:t>Like with State Capture – tax payer is the ultimate victim</a:t>
            </a:r>
          </a:p>
          <a:p>
            <a:pPr lvl="0"/>
            <a:r>
              <a:rPr lang="en-ZA" dirty="0">
                <a:solidFill>
                  <a:prstClr val="white"/>
                </a:solidFill>
              </a:rPr>
              <a:t>Traffic corruption leads to no penalty, no consequence</a:t>
            </a:r>
          </a:p>
          <a:p>
            <a:pPr lvl="0"/>
            <a:r>
              <a:rPr lang="en-ZA" dirty="0">
                <a:solidFill>
                  <a:prstClr val="white"/>
                </a:solidFill>
              </a:rPr>
              <a:t>Road Safety is compromised</a:t>
            </a:r>
          </a:p>
          <a:p>
            <a:pPr>
              <a:lnSpc>
                <a:spcPct val="150000"/>
              </a:lnSpc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6949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2B5DEC-0F5E-4830-99F5-AC8DE538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vs ROAD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8797E-14D7-44CA-8D48-D9D9E211C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sz="2600" dirty="0"/>
              <a:t>Bill makes provision for discounts</a:t>
            </a:r>
          </a:p>
          <a:p>
            <a:r>
              <a:rPr lang="en-ZA" sz="2600" dirty="0"/>
              <a:t>If road safety is priority – no discount </a:t>
            </a:r>
          </a:p>
          <a:p>
            <a:r>
              <a:rPr lang="en-ZA" sz="2600" dirty="0"/>
              <a:t>Discounts encourage road user to disobey</a:t>
            </a:r>
          </a:p>
          <a:p>
            <a:r>
              <a:rPr lang="en-ZA" sz="2600" dirty="0"/>
              <a:t>Administration fees prescribed by Minister</a:t>
            </a:r>
          </a:p>
          <a:p>
            <a:r>
              <a:rPr lang="en-ZA" sz="2600" dirty="0"/>
              <a:t>To be paid with courtesy letter, making representation, enforcement order</a:t>
            </a:r>
          </a:p>
          <a:p>
            <a:r>
              <a:rPr lang="en-ZA" sz="2600" dirty="0"/>
              <a:t>Creates impression that income is more important than road safety</a:t>
            </a:r>
          </a:p>
          <a:p>
            <a:r>
              <a:rPr lang="en-ZA" sz="2600" dirty="0">
                <a:solidFill>
                  <a:prstClr val="white"/>
                </a:solidFill>
              </a:rPr>
              <a:t>Administration fees higher priority than punishment</a:t>
            </a:r>
            <a:endParaRPr lang="en-ZA" sz="2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65483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2B5DEC-0F5E-4830-99F5-AC8DE538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vs ROAD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8797E-14D7-44CA-8D48-D9D9E211C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935921"/>
            <a:ext cx="10353762" cy="4031604"/>
          </a:xfrm>
        </p:spPr>
        <p:txBody>
          <a:bodyPr>
            <a:normAutofit/>
          </a:bodyPr>
          <a:lstStyle/>
          <a:p>
            <a:r>
              <a:rPr lang="en-ZA" sz="2400" dirty="0"/>
              <a:t>RTIA annual report  </a:t>
            </a:r>
          </a:p>
          <a:p>
            <a:pPr lvl="1"/>
            <a:r>
              <a:rPr lang="en-ZA" sz="2200" dirty="0"/>
              <a:t>79,122 cases in 2016/17 in court</a:t>
            </a:r>
          </a:p>
          <a:p>
            <a:pPr lvl="1"/>
            <a:r>
              <a:rPr lang="en-ZA" sz="2200" dirty="0"/>
              <a:t>If used as guideline, representation fees would run into millions</a:t>
            </a:r>
          </a:p>
          <a:p>
            <a:pPr lvl="1"/>
            <a:r>
              <a:rPr lang="en-ZA" sz="2200" dirty="0"/>
              <a:t>7,000 cases were removed from court roll</a:t>
            </a:r>
          </a:p>
          <a:p>
            <a:pPr lvl="1"/>
            <a:r>
              <a:rPr lang="en-ZA" sz="2200" dirty="0"/>
              <a:t>314 guilty verdicts</a:t>
            </a:r>
          </a:p>
          <a:p>
            <a:pPr lvl="1"/>
            <a:r>
              <a:rPr lang="en-ZA" sz="2200" dirty="0"/>
              <a:t>Low percentage guilty verdicts</a:t>
            </a:r>
          </a:p>
          <a:p>
            <a:pPr lvl="1"/>
            <a:r>
              <a:rPr lang="en-ZA" sz="2200" dirty="0"/>
              <a:t>Will of Authority to obtain conviction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030382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7ACB1-D7DA-4BD3-B829-58362F94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DC0A03-D227-4F9C-AE95-1C17A19BD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102855"/>
          </a:xfrm>
        </p:spPr>
        <p:txBody>
          <a:bodyPr>
            <a:normAutofit/>
          </a:bodyPr>
          <a:lstStyle/>
          <a:p>
            <a:r>
              <a:rPr lang="en-ZA" dirty="0"/>
              <a:t>Enforcement orders not attended to result is blocking of licences</a:t>
            </a:r>
          </a:p>
          <a:p>
            <a:r>
              <a:rPr lang="en-ZA" dirty="0"/>
              <a:t>AARTO relies on </a:t>
            </a:r>
            <a:r>
              <a:rPr lang="en-ZA" dirty="0" err="1"/>
              <a:t>eNatis</a:t>
            </a:r>
            <a:r>
              <a:rPr lang="en-ZA" dirty="0"/>
              <a:t> system to get latest info on infringers</a:t>
            </a:r>
          </a:p>
          <a:p>
            <a:r>
              <a:rPr lang="en-ZA" dirty="0"/>
              <a:t>E-tolls failed as result of dysfunctional administration management</a:t>
            </a:r>
          </a:p>
          <a:p>
            <a:r>
              <a:rPr lang="en-ZA" dirty="0"/>
              <a:t>Compliance in Tshwane and Johannesburg is very low</a:t>
            </a:r>
          </a:p>
          <a:p>
            <a:r>
              <a:rPr lang="en-ZA" dirty="0"/>
              <a:t>City of Johannesburg reported 4.71% compliance</a:t>
            </a:r>
          </a:p>
          <a:p>
            <a:r>
              <a:rPr lang="en-ZA" dirty="0"/>
              <a:t>Approximately 12 million motor vehicles in SA</a:t>
            </a:r>
          </a:p>
          <a:p>
            <a:r>
              <a:rPr lang="en-ZA" dirty="0"/>
              <a:t>Low compliance requires more manpower and higher administration costs</a:t>
            </a:r>
          </a:p>
          <a:p>
            <a:r>
              <a:rPr lang="en-ZA" dirty="0"/>
              <a:t>Demerit system will require increased administration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1090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7EB67-A2D8-41AB-9831-82362F78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</a:rPr>
              <a:t>Legal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85DC90-D2A9-43AC-B1A6-DE6211194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35921"/>
            <a:ext cx="8894431" cy="385527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Purpose of the Act and amendments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Is it an amendment of convenience or an amendment of necessity? </a:t>
            </a:r>
            <a:r>
              <a:rPr lang="en-US" sz="1200" i="1" dirty="0"/>
              <a:t>FINE4U CC AND ANOTHER v JOHANNESBURG METROPOLITAN POLICE DEPARTMENT AND </a:t>
            </a:r>
            <a:r>
              <a:rPr lang="en-US" sz="1200" i="1"/>
              <a:t>OTHERS </a:t>
            </a:r>
            <a:r>
              <a:rPr lang="en-US" i="1"/>
              <a:t> </a:t>
            </a:r>
            <a:r>
              <a:rPr lang="en-US" sz="1200" i="1" dirty="0"/>
              <a:t>suggests its an amendment of convenience at the expense of the public.</a:t>
            </a:r>
          </a:p>
          <a:p>
            <a:pPr lvl="1">
              <a:lnSpc>
                <a:spcPct val="150000"/>
              </a:lnSpc>
            </a:pPr>
            <a:r>
              <a:rPr lang="en-US" i="1" dirty="0"/>
              <a:t>The burden is shifted from Government to the public. Government as the “stronger” party has the duty to empower the public and not to burden them with additional unnecessary bureaucracy.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AARTO Amendments: “</a:t>
            </a:r>
            <a:r>
              <a:rPr lang="en-US" i="1" dirty="0"/>
              <a:t>A wolf in sheep’s clothing?</a:t>
            </a:r>
            <a:r>
              <a:rPr lang="en-US" dirty="0"/>
              <a:t>” Any “road traffic legislation or  transport legislation” included in definition. That means THE</a:t>
            </a:r>
            <a:r>
              <a:rPr lang="en-US" i="1" dirty="0"/>
              <a:t> SANRAL ACT and by implication E-TOLLS. 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A70E552-BEFD-49FD-B21D-50DADBC93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8226" y="3943632"/>
            <a:ext cx="2072640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705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9771C-86FF-40EC-8C1B-D39C5679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F4FCF-E26D-406F-A298-F5E6BE493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ZA" sz="2400" b="1" dirty="0">
                <a:effectLst/>
              </a:rPr>
              <a:t>Procedural Fairness and Legality</a:t>
            </a:r>
            <a:endParaRPr lang="en-US" sz="1600" dirty="0">
              <a:effectLst/>
            </a:endParaRPr>
          </a:p>
          <a:p>
            <a:pPr lvl="1"/>
            <a:r>
              <a:rPr lang="en-ZA" sz="2000" dirty="0">
                <a:effectLst/>
              </a:rPr>
              <a:t>Change in process (Criminal to Administrative)</a:t>
            </a:r>
          </a:p>
          <a:p>
            <a:pPr lvl="1"/>
            <a:r>
              <a:rPr lang="en-ZA" sz="1200" dirty="0">
                <a:effectLst/>
              </a:rPr>
              <a:t>Once caught in the civil administrative system an infringer does not have the same Constitutional rights as they would be afforded during the criminal process.</a:t>
            </a:r>
          </a:p>
          <a:p>
            <a:pPr lvl="1"/>
            <a:r>
              <a:rPr lang="en-ZA" sz="1200" dirty="0">
                <a:effectLst/>
              </a:rPr>
              <a:t>Public’s access to the Tribunal is limited.</a:t>
            </a:r>
          </a:p>
          <a:p>
            <a:pPr lvl="1"/>
            <a:r>
              <a:rPr lang="en-ZA" sz="1200" dirty="0">
                <a:effectLst/>
              </a:rPr>
              <a:t>The infringer’s first and only encounter with the court system is at High Court level which is expensive and has stringent rules.</a:t>
            </a:r>
          </a:p>
          <a:p>
            <a:pPr lvl="1"/>
            <a:endParaRPr lang="en-ZA" sz="1200" dirty="0">
              <a:effectLst/>
            </a:endParaRPr>
          </a:p>
          <a:p>
            <a:pPr lvl="1"/>
            <a:endParaRPr lang="en-ZA" sz="1200" dirty="0">
              <a:effectLst/>
            </a:endParaRPr>
          </a:p>
          <a:p>
            <a:pPr lvl="1"/>
            <a:endParaRPr lang="en-ZA" sz="1200" dirty="0">
              <a:effectLst/>
            </a:endParaRPr>
          </a:p>
          <a:p>
            <a:pPr lvl="1"/>
            <a:endParaRPr lang="en-ZA" sz="1200" dirty="0">
              <a:effectLst/>
            </a:endParaRPr>
          </a:p>
          <a:p>
            <a:pPr lvl="1"/>
            <a:endParaRPr lang="en-ZA" sz="1200" dirty="0">
              <a:effectLst/>
            </a:endParaRPr>
          </a:p>
          <a:p>
            <a:pPr lvl="1"/>
            <a:endParaRPr lang="en-US" sz="1200" dirty="0">
              <a:effectLst/>
            </a:endParaRPr>
          </a:p>
          <a:p>
            <a:pPr lvl="1"/>
            <a:endParaRPr lang="en-US" sz="1200" dirty="0">
              <a:effectLst/>
            </a:endParaRPr>
          </a:p>
          <a:p>
            <a:pPr lvl="1"/>
            <a:endParaRPr lang="en-US" sz="1200" dirty="0">
              <a:effectLst/>
            </a:endParaRPr>
          </a:p>
          <a:p>
            <a:pPr lvl="1"/>
            <a:endParaRPr lang="en-US" sz="1200" dirty="0">
              <a:effectLst/>
            </a:endParaRPr>
          </a:p>
          <a:p>
            <a:pPr lvl="1"/>
            <a:endParaRPr lang="en-US" sz="1200" dirty="0">
              <a:effectLst/>
            </a:endParaRPr>
          </a:p>
          <a:p>
            <a:pPr lvl="1"/>
            <a:endParaRPr lang="en-US" sz="1200" dirty="0">
              <a:effectLst/>
            </a:endParaRPr>
          </a:p>
          <a:p>
            <a:pPr lvl="1"/>
            <a:r>
              <a:rPr lang="en-ZA" sz="2000" dirty="0">
                <a:effectLst/>
              </a:rPr>
              <a:t>Legal uncertainty is created </a:t>
            </a:r>
          </a:p>
          <a:p>
            <a:pPr lvl="1"/>
            <a:r>
              <a:rPr lang="en-ZA" sz="1400" dirty="0">
                <a:effectLst/>
              </a:rPr>
              <a:t>The lack of amendment of Section 19(2)(b)(</a:t>
            </a:r>
            <a:r>
              <a:rPr lang="en-ZA" sz="1400" dirty="0" err="1">
                <a:effectLst/>
              </a:rPr>
              <a:t>i</a:t>
            </a:r>
            <a:r>
              <a:rPr lang="en-ZA" sz="1400" dirty="0">
                <a:effectLst/>
              </a:rPr>
              <a:t>) and (iii) will render the amended process moot. </a:t>
            </a:r>
          </a:p>
          <a:p>
            <a:pPr lvl="1"/>
            <a:endParaRPr lang="en-ZA" sz="1400" dirty="0">
              <a:effectLst/>
            </a:endParaRPr>
          </a:p>
          <a:p>
            <a:pPr lvl="1"/>
            <a:endParaRPr lang="en-ZA" sz="1400" dirty="0">
              <a:effectLst/>
            </a:endParaRPr>
          </a:p>
          <a:p>
            <a:pPr lvl="1"/>
            <a:endParaRPr lang="en-ZA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073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9771C-86FF-40EC-8C1B-D39C5679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F4FCF-E26D-406F-A298-F5E6BE493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ZA" sz="1400" dirty="0">
              <a:effectLst/>
            </a:endParaRPr>
          </a:p>
          <a:p>
            <a:pPr lvl="1"/>
            <a:r>
              <a:rPr lang="en-ZA" sz="2400" dirty="0">
                <a:effectLst/>
              </a:rPr>
              <a:t>Personal vs electronic service</a:t>
            </a:r>
          </a:p>
          <a:p>
            <a:pPr lvl="1"/>
            <a:r>
              <a:rPr lang="en-US" sz="1200" dirty="0">
                <a:effectLst/>
              </a:rPr>
              <a:t>Parties in a civil matter need to follow due process by following strict rules of personal service unless otherwise permitted on application to a court of law. Why should AARTO be any different?</a:t>
            </a:r>
          </a:p>
          <a:p>
            <a:pPr marL="457200" lvl="1" indent="0">
              <a:buNone/>
            </a:pPr>
            <a:endParaRPr lang="en-US" sz="1400" dirty="0">
              <a:effectLst/>
            </a:endParaRPr>
          </a:p>
          <a:p>
            <a:pPr lvl="1"/>
            <a:r>
              <a:rPr lang="en-US" sz="2600" dirty="0">
                <a:effectLst/>
              </a:rPr>
              <a:t>Legal uncertainty created</a:t>
            </a:r>
          </a:p>
          <a:p>
            <a:pPr lvl="1"/>
            <a:r>
              <a:rPr lang="en-US" sz="1200" dirty="0">
                <a:effectLst/>
              </a:rPr>
              <a:t>The lack of amendment of Section 19(2)(b)(</a:t>
            </a:r>
            <a:r>
              <a:rPr lang="en-US" sz="1200" dirty="0" err="1">
                <a:effectLst/>
              </a:rPr>
              <a:t>i</a:t>
            </a:r>
            <a:r>
              <a:rPr lang="en-US" sz="1200" dirty="0">
                <a:effectLst/>
              </a:rPr>
              <a:t>)and (iii) will render the amended process moot.</a:t>
            </a:r>
            <a:endParaRPr lang="en-ZA" sz="1200" dirty="0">
              <a:effectLst/>
            </a:endParaRPr>
          </a:p>
          <a:p>
            <a:pPr lvl="1"/>
            <a:r>
              <a:rPr lang="en-ZA" sz="1200" dirty="0"/>
              <a:t>Section 19(2): “A courtesy letter must-</a:t>
            </a:r>
          </a:p>
          <a:p>
            <a:pPr marL="457200" lvl="1" indent="0">
              <a:buNone/>
            </a:pPr>
            <a:r>
              <a:rPr lang="en-ZA" sz="1200" i="1" dirty="0"/>
              <a:t>	(b)</a:t>
            </a:r>
            <a:r>
              <a:rPr lang="en-ZA" sz="1200" dirty="0"/>
              <a:t>   give notice that the infringer must, not later than 32 days after the date of service of the courtesy letter-</a:t>
            </a:r>
          </a:p>
          <a:p>
            <a:pPr marL="0" indent="0">
              <a:buNone/>
            </a:pPr>
            <a:r>
              <a:rPr lang="en-ZA" sz="1200" dirty="0"/>
              <a:t>		(</a:t>
            </a:r>
            <a:r>
              <a:rPr lang="en-ZA" sz="1200" dirty="0" err="1"/>
              <a:t>i</a:t>
            </a:r>
            <a:r>
              <a:rPr lang="en-ZA" sz="1200" dirty="0"/>
              <a:t>)   make representations in respect of a minor infringement;</a:t>
            </a:r>
          </a:p>
          <a:p>
            <a:pPr marL="0" indent="0">
              <a:buNone/>
            </a:pPr>
            <a:r>
              <a:rPr lang="en-ZA" sz="1200" dirty="0"/>
              <a:t>		(iii)   notify the agency in the prescribed manner that he or she elects to be tried in court;…”</a:t>
            </a:r>
          </a:p>
          <a:p>
            <a:pPr marL="457200" lvl="1" indent="0">
              <a:buNone/>
            </a:pPr>
            <a:endParaRPr lang="en-US" sz="16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55198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6E9CD-633D-4C77-A8C0-F978DA49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C0583-E18B-42FC-A141-5E812B2D1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ZA" b="1" dirty="0">
                <a:effectLst/>
              </a:rPr>
              <a:t>Accounting and Good Governance</a:t>
            </a:r>
            <a:endParaRPr lang="en-US" sz="1400" dirty="0">
              <a:effectLst/>
            </a:endParaRPr>
          </a:p>
          <a:p>
            <a:pPr lvl="1">
              <a:lnSpc>
                <a:spcPct val="150000"/>
              </a:lnSpc>
            </a:pPr>
            <a:r>
              <a:rPr lang="en-ZA" dirty="0">
                <a:effectLst/>
              </a:rPr>
              <a:t>Financial incentive created</a:t>
            </a:r>
          </a:p>
          <a:p>
            <a:pPr lvl="1">
              <a:lnSpc>
                <a:spcPct val="150000"/>
              </a:lnSpc>
            </a:pPr>
            <a:r>
              <a:rPr lang="en-ZA" sz="1200" dirty="0">
                <a:effectLst/>
              </a:rPr>
              <a:t>The agency is financed from penalties issued and collected by, or on behalf of, an issuing authority.</a:t>
            </a:r>
            <a:endParaRPr lang="en-US" sz="1200" dirty="0">
              <a:effectLst/>
            </a:endParaRPr>
          </a:p>
          <a:p>
            <a:pPr lvl="1">
              <a:lnSpc>
                <a:spcPct val="150000"/>
              </a:lnSpc>
            </a:pPr>
            <a:r>
              <a:rPr lang="en-ZA" dirty="0">
                <a:effectLst/>
              </a:rPr>
              <a:t>Checks and balances omitted</a:t>
            </a:r>
          </a:p>
          <a:p>
            <a:pPr lvl="1">
              <a:lnSpc>
                <a:spcPct val="150000"/>
              </a:lnSpc>
            </a:pPr>
            <a:r>
              <a:rPr lang="en-ZA" sz="1200" dirty="0">
                <a:effectLst/>
              </a:rPr>
              <a:t>The authority is judge, jury and executioner.</a:t>
            </a:r>
          </a:p>
          <a:p>
            <a:pPr lvl="1">
              <a:lnSpc>
                <a:spcPct val="150000"/>
              </a:lnSpc>
            </a:pPr>
            <a:endParaRPr lang="en-US" sz="100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ZA" b="1" dirty="0">
                <a:effectLst/>
              </a:rPr>
              <a:t/>
            </a:r>
            <a:br>
              <a:rPr lang="en-ZA" b="1" dirty="0">
                <a:effectLst/>
              </a:rPr>
            </a:br>
            <a:r>
              <a:rPr lang="en-ZA" b="1" dirty="0">
                <a:effectLst/>
              </a:rPr>
              <a:t> </a:t>
            </a:r>
            <a:endParaRPr lang="en-US" sz="1400" dirty="0">
              <a:effectLst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4374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51E9C-C610-4948-873C-5A509095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Onerous Administration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058C9-9B60-4087-8E55-D665F495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ZA" dirty="0"/>
              <a:t>The amendments create uncertainty as to where a user may ascertain his/ her demerit point score as well as which institutions will be the holders of the demerit register. </a:t>
            </a:r>
          </a:p>
          <a:p>
            <a:pPr>
              <a:lnSpc>
                <a:spcPct val="150000"/>
              </a:lnSpc>
            </a:pPr>
            <a:r>
              <a:rPr lang="en-ZA" dirty="0"/>
              <a:t>Chapter IVA creates an application concern as 9 people are appointed to adjudicate the whole country’s appeals and reviews and no provision is made for delegation of the Tribunals duties and powers.</a:t>
            </a:r>
          </a:p>
          <a:p>
            <a:pPr>
              <a:lnSpc>
                <a:spcPct val="150000"/>
              </a:lnSpc>
            </a:pPr>
            <a:endParaRPr lang="en-ZA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384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FA1D7-C31A-4B57-8DC9-2EF4C889D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PURPOSE OF OUTA’S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8DA4D3-2510-441C-8EEB-E218582F3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885012"/>
          </a:xfrm>
        </p:spPr>
        <p:txBody>
          <a:bodyPr>
            <a:normAutofit lnSpcReduction="10000"/>
          </a:bodyPr>
          <a:lstStyle/>
          <a:p>
            <a:r>
              <a:rPr lang="en-ZA" sz="2400" dirty="0"/>
              <a:t>OUTA supports the purpose of the AARTO legislation</a:t>
            </a:r>
          </a:p>
          <a:p>
            <a:r>
              <a:rPr lang="en-ZA" sz="2400" dirty="0"/>
              <a:t>Enhance Road Safety</a:t>
            </a:r>
          </a:p>
          <a:p>
            <a:r>
              <a:rPr lang="en-ZA" sz="2400" dirty="0"/>
              <a:t>Reduce fatalities and accidents on our roads</a:t>
            </a:r>
          </a:p>
          <a:p>
            <a:r>
              <a:rPr lang="en-ZA" sz="2400" dirty="0"/>
              <a:t>Respect for Traffic Regulations</a:t>
            </a:r>
          </a:p>
          <a:p>
            <a:r>
              <a:rPr lang="en-ZA" sz="2400" dirty="0"/>
              <a:t>Responsible citizens - Responsible road users</a:t>
            </a:r>
          </a:p>
          <a:p>
            <a:r>
              <a:rPr lang="en-ZA" sz="2400" dirty="0"/>
              <a:t>Critical submissions</a:t>
            </a:r>
          </a:p>
          <a:p>
            <a:r>
              <a:rPr lang="en-ZA" sz="2400" dirty="0"/>
              <a:t>Strengthen the hands of the legislature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63473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DDE20-93F3-4BB7-86B3-C4067D63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Irrational Consequences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74EA5F-ED64-4A91-89C7-88D4A85AC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Accountability vs punishment</a:t>
            </a:r>
          </a:p>
          <a:p>
            <a:r>
              <a:rPr lang="en-ZA" sz="1200" dirty="0"/>
              <a:t>Unpaid parking ticket may lead to the suspension of an infringer’s pilot-, captain’s licence or motor vehicle licence.</a:t>
            </a:r>
          </a:p>
          <a:p>
            <a:r>
              <a:rPr lang="en-ZA" sz="1200" dirty="0"/>
              <a:t>A person disqualified may not apply for the renewal of a trailer licence disk during his/her period of disqualification. This will result in a double sanction as the infringer will be penalised for late payment of his renewal of the trailer licence disk.</a:t>
            </a:r>
          </a:p>
          <a:p>
            <a:endParaRPr lang="en-ZA" sz="1200" dirty="0"/>
          </a:p>
          <a:p>
            <a:r>
              <a:rPr lang="en-US" dirty="0"/>
              <a:t>Legal uncertainty</a:t>
            </a:r>
          </a:p>
          <a:p>
            <a:r>
              <a:rPr lang="en-US" sz="1200" dirty="0"/>
              <a:t>“Any document required to be served on an infringer in terms of this Act, must be served on the infringer by personal, postage AND electronic services or communication as prescribed.”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7504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C989DD-644D-4008-8C8F-35FB967E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42E897-7A74-42AF-9E51-C8EBD5197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42" y="1801597"/>
            <a:ext cx="10353762" cy="369513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THE END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b="1" dirty="0"/>
          </a:p>
          <a:p>
            <a:pPr marL="0" indent="0" algn="ctr">
              <a:lnSpc>
                <a:spcPct val="150000"/>
              </a:lnSpc>
              <a:buNone/>
            </a:pPr>
            <a:endParaRPr lang="en-US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269706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2F04A9-4906-48EF-9959-663F22D8C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spc="100" dirty="0"/>
              <a:t>OUTA SUBMISSIONS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504C88F-5EFB-494D-AAA2-9C07BE89C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037" y="2040852"/>
            <a:ext cx="10473077" cy="4015174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ZA" spc="80" dirty="0"/>
              <a:t>Road Safety</a:t>
            </a:r>
            <a:endParaRPr lang="en-US" spc="80" dirty="0"/>
          </a:p>
          <a:p>
            <a:pPr>
              <a:lnSpc>
                <a:spcPct val="150000"/>
              </a:lnSpc>
            </a:pPr>
            <a:r>
              <a:rPr lang="en-ZA" spc="80" dirty="0"/>
              <a:t>Constitutionality of Proposed Amendments</a:t>
            </a:r>
            <a:endParaRPr lang="en-US" spc="80" dirty="0"/>
          </a:p>
          <a:p>
            <a:pPr lvl="0">
              <a:lnSpc>
                <a:spcPct val="150000"/>
              </a:lnSpc>
            </a:pPr>
            <a:r>
              <a:rPr lang="en-ZA" spc="80" dirty="0"/>
              <a:t>Service </a:t>
            </a:r>
            <a:r>
              <a:rPr lang="en-ZA" dirty="0"/>
              <a:t>o</a:t>
            </a:r>
            <a:r>
              <a:rPr lang="en-ZA" spc="80" dirty="0"/>
              <a:t>f AARTO Documentation and Notices</a:t>
            </a:r>
            <a:endParaRPr lang="en-US" spc="80" dirty="0"/>
          </a:p>
          <a:p>
            <a:pPr lvl="0">
              <a:lnSpc>
                <a:spcPct val="150000"/>
              </a:lnSpc>
            </a:pPr>
            <a:r>
              <a:rPr lang="en-ZA" spc="80" dirty="0"/>
              <a:t>Corruption and Bribery</a:t>
            </a:r>
            <a:endParaRPr lang="en-US" spc="80" dirty="0"/>
          </a:p>
          <a:p>
            <a:pPr lvl="0">
              <a:lnSpc>
                <a:spcPct val="150000"/>
              </a:lnSpc>
            </a:pPr>
            <a:r>
              <a:rPr lang="en-ZA" spc="80" dirty="0"/>
              <a:t>Income Vs Road Safety</a:t>
            </a:r>
            <a:endParaRPr lang="en-US" spc="80" dirty="0"/>
          </a:p>
          <a:p>
            <a:pPr lvl="0">
              <a:lnSpc>
                <a:spcPct val="150000"/>
              </a:lnSpc>
            </a:pPr>
            <a:r>
              <a:rPr lang="en-ZA" spc="80" dirty="0"/>
              <a:t>Administration Management</a:t>
            </a:r>
            <a:endParaRPr lang="en-US" spc="80" dirty="0"/>
          </a:p>
          <a:p>
            <a:pPr lvl="0">
              <a:lnSpc>
                <a:spcPct val="150000"/>
              </a:lnSpc>
            </a:pPr>
            <a:r>
              <a:rPr lang="en-ZA" spc="80" dirty="0"/>
              <a:t>Legal Comments</a:t>
            </a:r>
            <a:endParaRPr lang="en-US" spc="80" dirty="0"/>
          </a:p>
        </p:txBody>
      </p:sp>
    </p:spTree>
    <p:extLst>
      <p:ext uri="{BB962C8B-B14F-4D97-AF65-F5344CB8AC3E}">
        <p14:creationId xmlns:p14="http://schemas.microsoft.com/office/powerpoint/2010/main" xmlns="" val="239998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6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8B01FB-92D4-49AB-911C-260E92C0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F02037-04F8-4E1B-909F-39EAD28F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81074"/>
            <a:ext cx="10353762" cy="369513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ZA" sz="2600" dirty="0"/>
              <a:t>Amendment Bill is a direct result of road safety challenge in SA</a:t>
            </a:r>
          </a:p>
          <a:p>
            <a:pPr>
              <a:lnSpc>
                <a:spcPct val="150000"/>
              </a:lnSpc>
            </a:pPr>
            <a:r>
              <a:rPr lang="en-ZA" sz="2600" dirty="0"/>
              <a:t>UN Decade of Action for Road Safety</a:t>
            </a:r>
          </a:p>
          <a:p>
            <a:pPr>
              <a:lnSpc>
                <a:spcPct val="150000"/>
              </a:lnSpc>
            </a:pPr>
            <a:r>
              <a:rPr lang="en-ZA" sz="2600" dirty="0"/>
              <a:t>Road safety must be the most important achievement of this Bill</a:t>
            </a:r>
          </a:p>
          <a:p>
            <a:pPr>
              <a:lnSpc>
                <a:spcPct val="150000"/>
              </a:lnSpc>
            </a:pPr>
            <a:r>
              <a:rPr lang="en-ZA" sz="2600" dirty="0"/>
              <a:t>AARTO in Tshwane and Johannesburg failed</a:t>
            </a:r>
          </a:p>
          <a:p>
            <a:pPr>
              <a:lnSpc>
                <a:spcPct val="150000"/>
              </a:lnSpc>
            </a:pPr>
            <a:r>
              <a:rPr lang="en-ZA" sz="2600" dirty="0"/>
              <a:t>Decade after AARTO was implemented still no improvement</a:t>
            </a:r>
          </a:p>
          <a:p>
            <a:pPr>
              <a:lnSpc>
                <a:spcPct val="150000"/>
              </a:lnSpc>
            </a:pPr>
            <a:endParaRPr lang="en-ZA" sz="2800" dirty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9888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06BE3-CB10-47DB-90AB-45945F34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209" y="2248395"/>
            <a:ext cx="3726725" cy="1967345"/>
          </a:xfrm>
        </p:spPr>
        <p:txBody>
          <a:bodyPr>
            <a:normAutofit fontScale="90000"/>
          </a:bodyPr>
          <a:lstStyle/>
          <a:p>
            <a:r>
              <a:rPr lang="en-US" dirty="0"/>
              <a:t>Fatal accident statistics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JHB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TSHWANE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COMBINED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8762A4-DA2B-4EC4-B2CF-8E341F48A0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7468" t="22865" r="22625" b="5336"/>
          <a:stretch/>
        </p:blipFill>
        <p:spPr>
          <a:xfrm>
            <a:off x="973777" y="900445"/>
            <a:ext cx="6851478" cy="53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42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06BE3-CB10-47DB-90AB-45945F34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560" y="2212769"/>
            <a:ext cx="3726725" cy="1967345"/>
          </a:xfrm>
        </p:spPr>
        <p:txBody>
          <a:bodyPr>
            <a:normAutofit fontScale="90000"/>
          </a:bodyPr>
          <a:lstStyle/>
          <a:p>
            <a:r>
              <a:rPr lang="en-US" dirty="0"/>
              <a:t>vehicle vs accident statistics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JHB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TSHWANE</a:t>
            </a:r>
            <a:br>
              <a:rPr lang="en-US" sz="2200" dirty="0"/>
            </a:br>
            <a:r>
              <a:rPr lang="en-US" sz="2200" dirty="0"/>
              <a:t>COMBINED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CD2880-E9F9-422F-B0F4-D5718577A2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033" t="18266" r="24625" b="10354"/>
          <a:stretch/>
        </p:blipFill>
        <p:spPr>
          <a:xfrm>
            <a:off x="783772" y="637111"/>
            <a:ext cx="7087788" cy="54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7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EDDBF-0C9B-4A02-9E36-FB0AB013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STATISTICS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6996D5-A14F-4C75-B871-A065FE36B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3848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ZA" sz="2800" b="1" dirty="0"/>
              <a:t>Law of Probability:</a:t>
            </a:r>
          </a:p>
          <a:p>
            <a:pPr marL="263525" lvl="0" indent="0">
              <a:buNone/>
            </a:pPr>
            <a:r>
              <a:rPr lang="en-ZA" sz="2400" b="1" dirty="0"/>
              <a:t>Increase in vehicles = Increase in accidents = Increase in fatalities</a:t>
            </a:r>
          </a:p>
          <a:p>
            <a:pPr marL="263525" lvl="0" indent="0">
              <a:buNone/>
            </a:pPr>
            <a:endParaRPr lang="en-US" sz="2400" dirty="0"/>
          </a:p>
          <a:p>
            <a:r>
              <a:rPr lang="en-ZA" sz="2800" b="1" dirty="0"/>
              <a:t>No decrease in the percentage of fatalities</a:t>
            </a:r>
          </a:p>
          <a:p>
            <a:pPr marL="0" indent="0">
              <a:buNone/>
            </a:pPr>
            <a:endParaRPr lang="en-US" sz="2800" dirty="0"/>
          </a:p>
          <a:p>
            <a:pPr lvl="0"/>
            <a:r>
              <a:rPr lang="en-ZA" sz="2800" b="1" dirty="0"/>
              <a:t>AARTO failed in Tshwane and Johannesburg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ZA" sz="2800" b="1" dirty="0"/>
              <a:t>AARTO did not increase road traffic quality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36803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C02BF-EE2B-4098-BF68-DF25A002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- VISIBLE POLICING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34CF52-118B-4214-BECE-ADAD972BE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4714261"/>
          </a:xfrm>
        </p:spPr>
        <p:txBody>
          <a:bodyPr>
            <a:normAutofit/>
          </a:bodyPr>
          <a:lstStyle/>
          <a:p>
            <a:pPr lvl="1"/>
            <a:endParaRPr lang="en-ZA" sz="2000" dirty="0"/>
          </a:p>
          <a:p>
            <a:pPr lvl="1"/>
            <a:r>
              <a:rPr lang="en-ZA" sz="2000" dirty="0"/>
              <a:t>2003 – Automobile Association called for more visible policing</a:t>
            </a:r>
          </a:p>
          <a:p>
            <a:pPr lvl="1"/>
            <a:r>
              <a:rPr lang="en-ZA" sz="2000" dirty="0"/>
              <a:t>2010 – Conrad Bezuidenhout study – Zero tolerance reduced crime and traffic violations</a:t>
            </a:r>
          </a:p>
          <a:p>
            <a:pPr lvl="1"/>
            <a:r>
              <a:rPr lang="en-ZA" sz="2000" dirty="0"/>
              <a:t>2015 – Mr Petros Sithole (MP) calls for higher visibility of traffic officials</a:t>
            </a:r>
          </a:p>
          <a:p>
            <a:pPr lvl="1"/>
            <a:r>
              <a:rPr lang="en-ZA" sz="2000" dirty="0"/>
              <a:t>2017 – Pres Zuma announced there will be more visible policing (SONA)</a:t>
            </a:r>
          </a:p>
          <a:p>
            <a:pPr lvl="1"/>
            <a:r>
              <a:rPr lang="en-ZA" sz="2000" dirty="0"/>
              <a:t>2017 – Min Joe </a:t>
            </a:r>
            <a:r>
              <a:rPr lang="en-ZA" sz="2000" dirty="0" err="1"/>
              <a:t>Maswanganyi</a:t>
            </a:r>
            <a:r>
              <a:rPr lang="en-ZA" sz="2000" dirty="0"/>
              <a:t> said DoT will advocate that law enforcement be declared essential service to ensure traffic officials be 24/7 on our roads</a:t>
            </a:r>
          </a:p>
          <a:p>
            <a:pPr lvl="1"/>
            <a:r>
              <a:rPr lang="en-ZA" sz="2000" dirty="0"/>
              <a:t>2017 – DG Mokonyane said declaring traffic jobs essential on the table for years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18052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Oswald"/>
        <a:ea typeface=""/>
        <a:cs typeface=""/>
      </a:majorFont>
      <a:minorFont>
        <a:latin typeface="Oswa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8141</TotalTime>
  <Words>1561</Words>
  <Application>Microsoft Office PowerPoint</Application>
  <PresentationFormat>Custom</PresentationFormat>
  <Paragraphs>254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Damask</vt:lpstr>
      <vt:lpstr> ADMINISTRATIVE ADJUDICATION OF  ROAD TRAFFIC OFFENCES AMENDMENT BILL</vt:lpstr>
      <vt:lpstr>INTRODUCTION  PURPOSE OF OUTA’s SUBMISSION</vt:lpstr>
      <vt:lpstr>PURPOSE OF OUTA’S SUBMISSION</vt:lpstr>
      <vt:lpstr>OUTA SUBMISSIONS</vt:lpstr>
      <vt:lpstr>Road safety</vt:lpstr>
      <vt:lpstr>Fatal accident statistics  JHB  TSHWANE  COMBINED </vt:lpstr>
      <vt:lpstr>vehicle vs accident statistics  JHB  TSHWANE COMBINED </vt:lpstr>
      <vt:lpstr>STATISTICS</vt:lpstr>
      <vt:lpstr>SOLUTION - VISIBLE POLICING</vt:lpstr>
      <vt:lpstr>REALITY IN SOUTH AFRICA</vt:lpstr>
      <vt:lpstr>CONSTITUTION OF SOUTH AFRICA</vt:lpstr>
      <vt:lpstr>CONSTITUTION OF SOUTH AFRICA</vt:lpstr>
      <vt:lpstr>AARTO AMENDMENT BILL  vs. CONSTITUTION</vt:lpstr>
      <vt:lpstr>AARTO AMENDMENT BILL  vs. CONSTITUTION</vt:lpstr>
      <vt:lpstr>AARTO AMENDMENT BILL  vs. CONSTITUTION</vt:lpstr>
      <vt:lpstr>AARTO AMENDMENT BILL  vs. CONSTITUTION</vt:lpstr>
      <vt:lpstr>Service of aarto notices </vt:lpstr>
      <vt:lpstr>SERVICE OF AARTO NOTICES</vt:lpstr>
      <vt:lpstr>SERVICE OF AARTO NOTICES</vt:lpstr>
      <vt:lpstr>SERVICE OF AARTO DOCUM NOTICES</vt:lpstr>
      <vt:lpstr>CORRUPTION AND BRIBERY</vt:lpstr>
      <vt:lpstr>INCOME vs ROAD SAFETY</vt:lpstr>
      <vt:lpstr>INCOME vs ROAD SAFETY</vt:lpstr>
      <vt:lpstr>ADMINISTRATION MANAGEMENT</vt:lpstr>
      <vt:lpstr>Legal comments</vt:lpstr>
      <vt:lpstr>Legal comments</vt:lpstr>
      <vt:lpstr>Legal comments</vt:lpstr>
      <vt:lpstr>Legal comments</vt:lpstr>
      <vt:lpstr>Onerous Administration </vt:lpstr>
      <vt:lpstr>Irrational Consequences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 Koegelenberg</dc:creator>
  <cp:lastModifiedBy>PUMZA</cp:lastModifiedBy>
  <cp:revision>62</cp:revision>
  <cp:lastPrinted>2018-02-08T08:51:01Z</cp:lastPrinted>
  <dcterms:created xsi:type="dcterms:W3CDTF">2018-02-02T04:32:38Z</dcterms:created>
  <dcterms:modified xsi:type="dcterms:W3CDTF">2018-02-14T08:49:11Z</dcterms:modified>
</cp:coreProperties>
</file>