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5" r:id="rId3"/>
    <p:sldId id="347" r:id="rId4"/>
    <p:sldId id="346" r:id="rId5"/>
    <p:sldId id="348" r:id="rId6"/>
    <p:sldId id="350" r:id="rId7"/>
    <p:sldId id="351" r:id="rId8"/>
    <p:sldId id="353" r:id="rId9"/>
    <p:sldId id="352" r:id="rId10"/>
    <p:sldId id="355" r:id="rId11"/>
    <p:sldId id="356" r:id="rId12"/>
    <p:sldId id="259" r:id="rId13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12394D9B-67BF-4930-A18C-9C3DFEE3119B}">
          <p14:sldIdLst>
            <p14:sldId id="256"/>
            <p14:sldId id="345"/>
            <p14:sldId id="347"/>
            <p14:sldId id="346"/>
            <p14:sldId id="348"/>
            <p14:sldId id="350"/>
            <p14:sldId id="351"/>
            <p14:sldId id="353"/>
            <p14:sldId id="352"/>
            <p14:sldId id="355"/>
            <p14:sldId id="356"/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782">
          <p15:clr>
            <a:srgbClr val="A4A3A4"/>
          </p15:clr>
        </p15:guide>
        <p15:guide id="2" pos="29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ome R. Baloyi" initials="SRB" lastIdx="9" clrIdx="0">
    <p:extLst/>
  </p:cmAuthor>
  <p:cmAuthor id="2" name="Marelize POTGIETER (M)" initials="MP(" lastIdx="15" clrIdx="1">
    <p:extLst>
      <p:ext uri="{19B8F6BF-5375-455C-9EA6-DF929625EA0E}">
        <p15:presenceInfo xmlns:p15="http://schemas.microsoft.com/office/powerpoint/2012/main" xmlns="" userId="Marelize POTGIETER (M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A5434"/>
    <a:srgbClr val="FF6565"/>
    <a:srgbClr val="FF7C80"/>
    <a:srgbClr val="CC9900"/>
    <a:srgbClr val="FF5050"/>
    <a:srgbClr val="0082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60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-1734" y="-78"/>
      </p:cViewPr>
      <p:guideLst>
        <p:guide orient="horz" pos="1782"/>
        <p:guide pos="29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F8973-F379-4977-AE55-97E66C2BA886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0FFE6-310C-49A6-8DD8-089B078D961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08134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8063D-C778-4288-BA21-9B25B2AAE295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C2A87-3477-43B1-82C5-A8D87E58B27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6040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64059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55854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51148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0156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9126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3725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9103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80527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15124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5714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35772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C2A87-3477-43B1-82C5-A8D87E58B274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3274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D8F1-C5B7-43A6-835C-25A3183AE901}" type="datetime1">
              <a:rPr lang="en-US" smtClean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PA link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367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7C99-1300-4F00-A9F1-20FD1593B954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96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6144-222E-4658-BE6F-C63CB77B7E65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PA links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694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8AE80-EEE8-4596-8C72-5467606C2F48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803A-3001-7B4B-A4AE-B92848C2B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44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94361" y="119721"/>
            <a:ext cx="809244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ZA" altLang="en-US" sz="2400" b="1" kern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NPA PRESENTATION TO THE PORTFOLIO COMMITTEE ON JUSTICE &amp; CORRECTIONAL SERVICES ON THE </a:t>
            </a:r>
          </a:p>
          <a:p>
            <a:pPr algn="ctr">
              <a:lnSpc>
                <a:spcPct val="150000"/>
              </a:lnSpc>
              <a:defRPr/>
            </a:pPr>
            <a:r>
              <a:rPr lang="en-ZA" altLang="en-US" sz="2400" b="1" kern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 BILL</a:t>
            </a:r>
          </a:p>
          <a:p>
            <a:pPr algn="ctr">
              <a:lnSpc>
                <a:spcPct val="150000"/>
              </a:lnSpc>
              <a:defRPr/>
            </a:pPr>
            <a:r>
              <a:rPr lang="en-ZA" altLang="en-US" sz="1400" b="1" kern="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FEBRUARY 2018</a:t>
            </a:r>
          </a:p>
        </p:txBody>
      </p:sp>
    </p:spTree>
    <p:extLst>
      <p:ext uri="{BB962C8B-B14F-4D97-AF65-F5344CB8AC3E}">
        <p14:creationId xmlns:p14="http://schemas.microsoft.com/office/powerpoint/2010/main" xmlns="" val="130123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005" y="363832"/>
            <a:ext cx="7904018" cy="4001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CYBER SECURITY BILL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6" y="950026"/>
            <a:ext cx="8146472" cy="466281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CHAPTER 1</a:t>
            </a: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	Definition of Data &amp; Data Traffic</a:t>
            </a:r>
            <a:endParaRPr lang="en-ZA" b="1" u="sng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Clause 1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terms data and data traffic are defined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communications providers also have information related to content and subscriber data.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The definition of data is wide enough to cover content data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It is however of concern that subscriber data is not catered for.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Subscriber data relates to the identity, geographical location and address, billing &amp; payment information, nature of services provided and used and any agreements. Such information is necessary for investigations by law enforcement authorities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18764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005" y="363832"/>
            <a:ext cx="7904018" cy="4001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CYBER SECURITY BILL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6" y="950026"/>
            <a:ext cx="8146472" cy="42473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CHAPTER 5</a:t>
            </a: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	Powers to investigate, search &amp; access or seize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SAPS in consultation with the NPA to issue out SOP 6 months after commencement of the Chapter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Clause 25 renders the application of the CPA relevant.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CPA is object based whereas the Bill is wide enough to search for data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General view that CPA should be amended to cater for searches for electronic communications and data.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Remote searches need to also be catered for – if necessary as interception under RICA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9821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624" y="513647"/>
            <a:ext cx="53457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CE9B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0576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630" y="333183"/>
            <a:ext cx="7226370" cy="46166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CONTENTS</a:t>
            </a:r>
            <a:r>
              <a:rPr lang="en-ZA" sz="2400" b="1" dirty="0">
                <a:ea typeface="ＭＳ Ｐゴシック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93630" y="960120"/>
            <a:ext cx="809886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7361715"/>
              </p:ext>
            </p:extLst>
          </p:nvPr>
        </p:nvGraphicFramePr>
        <p:xfrm>
          <a:off x="596766" y="794847"/>
          <a:ext cx="7023234" cy="47070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98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65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7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4486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SUBJECT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SLIDES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6874"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j-lt"/>
                          <a:cs typeface="Arial" panose="020B0604020202020204" pitchFamily="34" charset="0"/>
                        </a:rPr>
                        <a:t>Execution of the NPA mandate within the context of the NCSPF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+mj-lt"/>
                          <a:cs typeface="Arial" panose="020B0604020202020204" pitchFamily="34" charset="0"/>
                        </a:rPr>
                        <a:t>1.1 Role of the State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+mj-lt"/>
                          <a:cs typeface="Arial" panose="020B0604020202020204" pitchFamily="34" charset="0"/>
                        </a:rPr>
                        <a:t>1.2  Local &amp; International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>
                          <a:latin typeface="+mj-lt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ZA" sz="1800" dirty="0" smtClean="0">
                          <a:latin typeface="+mj-lt"/>
                          <a:cs typeface="Arial" panose="020B0604020202020204" pitchFamily="34" charset="0"/>
                        </a:rPr>
                        <a:t>Cooperation</a:t>
                      </a:r>
                      <a:endParaRPr lang="en-Z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3</a:t>
                      </a:r>
                    </a:p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4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32460"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j-lt"/>
                          <a:cs typeface="Arial" panose="020B0604020202020204" pitchFamily="34" charset="0"/>
                        </a:rPr>
                        <a:t>Prosecution of Cyber Crime</a:t>
                      </a:r>
                    </a:p>
                    <a:p>
                      <a:r>
                        <a:rPr lang="en-ZA" dirty="0" smtClean="0">
                          <a:latin typeface="+mj-lt"/>
                        </a:rPr>
                        <a:t>2.1 Units</a:t>
                      </a:r>
                    </a:p>
                    <a:p>
                      <a:r>
                        <a:rPr lang="en-ZA" dirty="0" smtClean="0">
                          <a:latin typeface="+mj-lt"/>
                        </a:rPr>
                        <a:t>2.2 Capacity</a:t>
                      </a:r>
                    </a:p>
                    <a:p>
                      <a:r>
                        <a:rPr lang="en-ZA" dirty="0" smtClean="0">
                          <a:latin typeface="+mj-lt"/>
                        </a:rPr>
                        <a:t>2.3 Capacity Building</a:t>
                      </a:r>
                      <a:endParaRPr lang="en-Z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5</a:t>
                      </a:r>
                    </a:p>
                    <a:p>
                      <a:r>
                        <a:rPr lang="en-ZA" dirty="0" smtClean="0"/>
                        <a:t>6</a:t>
                      </a:r>
                    </a:p>
                    <a:p>
                      <a:r>
                        <a:rPr lang="en-ZA" dirty="0" smtClean="0"/>
                        <a:t>6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486">
                <a:tc>
                  <a:txBody>
                    <a:bodyPr/>
                    <a:lstStyle/>
                    <a:p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Performance</a:t>
                      </a:r>
                      <a:r>
                        <a:rPr lang="en-ZA" b="1" baseline="0" dirty="0" smtClean="0"/>
                        <a:t> Information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7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3632">
                <a:tc>
                  <a:txBody>
                    <a:bodyPr/>
                    <a:lstStyle/>
                    <a:p>
                      <a:r>
                        <a:rPr lang="en-ZA" dirty="0" smtClean="0"/>
                        <a:t>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Cyber Security Bill</a:t>
                      </a:r>
                    </a:p>
                    <a:p>
                      <a:r>
                        <a:rPr lang="en-ZA" dirty="0" smtClean="0"/>
                        <a:t>4.1 Twenty Four/7 Point of Contact</a:t>
                      </a:r>
                    </a:p>
                    <a:p>
                      <a:r>
                        <a:rPr lang="en-ZA" dirty="0" smtClean="0"/>
                        <a:t>4.2 Definition of Data and Data Traffic</a:t>
                      </a:r>
                    </a:p>
                    <a:p>
                      <a:r>
                        <a:rPr lang="en-ZA" dirty="0" smtClean="0"/>
                        <a:t>4.3 Search</a:t>
                      </a:r>
                      <a:r>
                        <a:rPr lang="en-ZA" baseline="0" dirty="0" smtClean="0"/>
                        <a:t> &amp; Seizure</a:t>
                      </a:r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8 - 9</a:t>
                      </a:r>
                    </a:p>
                    <a:p>
                      <a:r>
                        <a:rPr lang="en-ZA" dirty="0" smtClean="0"/>
                        <a:t>10 – 11</a:t>
                      </a:r>
                    </a:p>
                    <a:p>
                      <a:r>
                        <a:rPr lang="en-ZA" dirty="0" smtClean="0"/>
                        <a:t>12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08303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333183"/>
            <a:ext cx="7904018" cy="70788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EXECUTION OF THE NPA MANDATE WITHIN THE CONTEXT OF THE NCSPF</a:t>
            </a:r>
            <a:r>
              <a:rPr lang="en-ZA" sz="2000" b="1" dirty="0" smtClean="0">
                <a:ea typeface="ＭＳ Ｐゴシック"/>
              </a:rPr>
              <a:t>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5" y="950026"/>
            <a:ext cx="8243107" cy="595547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Chapter 16: Role and Responsibility of the State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Clause 16.1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Z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DoJ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&amp; NPA have overall responsibility to facilitate cyber crime prosecutions &amp; court processes in accordance with the applicable laws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Clause 16.3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– SAPS is responsible for prevention, investigation &amp; combatting cyber crime in the Republic. They are responsible for maintaining a specialized investigative capacity &amp; interaction with national &amp; international stakeholders. </a:t>
            </a: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NPA therefore executes its mandate by doing inter alia the following: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Prosecution of cyber crime cases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guidance to SAPS in investigations including informal requests from foreign law enforcement agencies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Execution of formal MLA requests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in International Fora when requested (Clause 11)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2878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333183"/>
            <a:ext cx="7904018" cy="70788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EXECUTION OF THE NPA MANDATE WITHIN THE CONTEXT OF THE NCSPF</a:t>
            </a:r>
            <a:r>
              <a:rPr lang="en-ZA" sz="2000" b="1" dirty="0" smtClean="0">
                <a:ea typeface="ＭＳ Ｐゴシック"/>
              </a:rPr>
              <a:t>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5" y="950026"/>
            <a:ext cx="8243107" cy="558614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Chapter 11: Promote and Strengthen Local &amp; International Cooperation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general application</a:t>
            </a:r>
          </a:p>
          <a:p>
            <a:pPr>
              <a:lnSpc>
                <a:spcPct val="150000"/>
              </a:lnSpc>
            </a:pPr>
            <a:r>
              <a:rPr lang="en-ZA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Focuses on: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 with the private sector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 with relevant and appropriate international organizations, governments, &amp; regional fora.</a:t>
            </a:r>
          </a:p>
          <a:p>
            <a:pPr>
              <a:lnSpc>
                <a:spcPct val="150000"/>
              </a:lnSpc>
            </a:pPr>
            <a:r>
              <a:rPr lang="en-ZA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NPA has participated: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Council of Europe’s Global Action on Cyber Crime Group (GLACY)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IAP’s Global Prosecutors Electronic Group (GPEN)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UN intergovernmental expert Group on Cyber Crime (UN’s IEG)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500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333183"/>
            <a:ext cx="7904018" cy="4001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PROSECUTION OF CYBER CRIME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6" y="950026"/>
            <a:ext cx="8146472" cy="757130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ZA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Any crime that is facilitated by the use of information technology.</a:t>
            </a:r>
          </a:p>
          <a:p>
            <a:pPr>
              <a:lnSpc>
                <a:spcPct val="150000"/>
              </a:lnSpc>
            </a:pPr>
            <a:r>
              <a:rPr lang="en-Z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NPA Units Seized with Cyber Crime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PCLU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Cyber Security &amp; Terrorism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Terror Recruitment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SCCU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Offences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Denial of Service Attacks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Intrusive attacks (private sector)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General Prosecutions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Child pornography &amp; related crimes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All other offences involving the use of information technology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75798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333183"/>
            <a:ext cx="7904018" cy="4001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PROSECUTION OF CYBER CRIME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6" y="950026"/>
            <a:ext cx="8146472" cy="715580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Capacity within the NPA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626 prosecutors attended Justice College’s Cyber Crime Course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27 attended its advanced Cyber Crime Course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50 SCCU prosecutors and 24 NPS prosecutors obtained postgraduate course in cyber crime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University of Pretoria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20 dedicated prosecutors in SCCU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 in the PCLU</a:t>
            </a: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Training Initiatives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SOCA training on child pornography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SCCU SDIP to train general detectives &amp; prosecutors.</a:t>
            </a:r>
          </a:p>
          <a:p>
            <a:pPr>
              <a:lnSpc>
                <a:spcPct val="150000"/>
              </a:lnSpc>
            </a:pPr>
            <a:endParaRPr lang="en-ZA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6169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333183"/>
            <a:ext cx="7904018" cy="4001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PROSECUTION OF CYBER CRIME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6" y="950026"/>
            <a:ext cx="8146472" cy="507831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ZA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Any crime that is facilitated by the use of information technology.</a:t>
            </a: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06878" y="1520042"/>
            <a:ext cx="8534895" cy="462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endParaRPr kumimoji="0" lang="en-ZA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2824" y="1615139"/>
            <a:ext cx="8571349" cy="462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endParaRPr kumimoji="0" lang="en-ZA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7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879" y="1959429"/>
            <a:ext cx="8924802" cy="340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35904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005" y="363832"/>
            <a:ext cx="7904018" cy="4001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CYBER SECURITY BILL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6" y="950026"/>
            <a:ext cx="8146472" cy="798680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CHAPTER 7</a:t>
            </a: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Z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24/7 POINT OF CONTACT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Clause 50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NDPP is required to make available members of the NPA who have particular knowledge &amp; skills in respect of any aspect dealt with in the Bill who have a security clearance issued by the SSA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NPA is obliged in terms of the SAPS Act to provide dedicated prosecutors to the DPCI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The NPA currently has dedicated capacity to fulfil the functions of guiding investigations and prosecuting cases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NPA personnel are vetted by SSA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1191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005" y="363832"/>
            <a:ext cx="7904018" cy="4001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CYBER SECURITY BILL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44386" y="950026"/>
            <a:ext cx="8146472" cy="789446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CHAPTER 7</a:t>
            </a: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ZA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24/7 POINT OF CONTACT</a:t>
            </a:r>
          </a:p>
          <a:p>
            <a:pPr>
              <a:lnSpc>
                <a:spcPct val="150000"/>
              </a:lnSpc>
            </a:pPr>
            <a:r>
              <a:rPr lang="en-ZA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Current Position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international instrument for co-operation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with the Budapest Convention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 convention on Cyber Crime not in force as only 8 countries have ratified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Portugal and Romania are only countries which have legislated 24/7 points of contact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Clause 16.3 of NCSPF creates responsibility on SAPS for cross border law enforcement co-operation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SAPS responsible for informal assistance and where necessary obtain advice from NPA in keeping with the SAPS Act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NPA also provides support to prosecutors via the GPEN network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195" y="6356350"/>
            <a:ext cx="2133600" cy="365125"/>
          </a:xfrm>
        </p:spPr>
        <p:txBody>
          <a:bodyPr/>
          <a:lstStyle/>
          <a:p>
            <a:fld id="{1612803A-3001-7B4B-A4AE-B92848C2B2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598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7665</TotalTime>
  <Words>489</Words>
  <Application>Microsoft Office PowerPoint</Application>
  <PresentationFormat>On-screen Show (4:3)</PresentationFormat>
  <Paragraphs>172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DOJ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Hambury</dc:creator>
  <cp:lastModifiedBy>PUMZA</cp:lastModifiedBy>
  <cp:revision>567</cp:revision>
  <cp:lastPrinted>2017-11-10T11:14:53Z</cp:lastPrinted>
  <dcterms:created xsi:type="dcterms:W3CDTF">2015-10-23T07:29:27Z</dcterms:created>
  <dcterms:modified xsi:type="dcterms:W3CDTF">2018-02-14T08:33:42Z</dcterms:modified>
</cp:coreProperties>
</file>